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1"/>
  </p:notesMasterIdLst>
  <p:handoutMasterIdLst>
    <p:handoutMasterId r:id="rId42"/>
  </p:handoutMasterIdLst>
  <p:sldIdLst>
    <p:sldId id="342" r:id="rId2"/>
    <p:sldId id="395" r:id="rId3"/>
    <p:sldId id="351" r:id="rId4"/>
    <p:sldId id="344" r:id="rId5"/>
    <p:sldId id="345" r:id="rId6"/>
    <p:sldId id="352" r:id="rId7"/>
    <p:sldId id="397" r:id="rId8"/>
    <p:sldId id="346" r:id="rId9"/>
    <p:sldId id="347" r:id="rId10"/>
    <p:sldId id="348" r:id="rId11"/>
    <p:sldId id="359" r:id="rId12"/>
    <p:sldId id="360" r:id="rId13"/>
    <p:sldId id="398" r:id="rId14"/>
    <p:sldId id="394" r:id="rId15"/>
    <p:sldId id="403" r:id="rId16"/>
    <p:sldId id="349" r:id="rId17"/>
    <p:sldId id="363" r:id="rId18"/>
    <p:sldId id="364" r:id="rId19"/>
    <p:sldId id="365" r:id="rId20"/>
    <p:sldId id="366" r:id="rId21"/>
    <p:sldId id="367" r:id="rId22"/>
    <p:sldId id="399" r:id="rId23"/>
    <p:sldId id="400" r:id="rId24"/>
    <p:sldId id="401" r:id="rId25"/>
    <p:sldId id="402" r:id="rId26"/>
    <p:sldId id="373" r:id="rId27"/>
    <p:sldId id="404" r:id="rId28"/>
    <p:sldId id="379" r:id="rId29"/>
    <p:sldId id="381" r:id="rId30"/>
    <p:sldId id="382" r:id="rId31"/>
    <p:sldId id="383" r:id="rId32"/>
    <p:sldId id="384" r:id="rId33"/>
    <p:sldId id="385" r:id="rId34"/>
    <p:sldId id="387" r:id="rId35"/>
    <p:sldId id="406" r:id="rId36"/>
    <p:sldId id="407" r:id="rId37"/>
    <p:sldId id="408" r:id="rId38"/>
    <p:sldId id="396" r:id="rId39"/>
    <p:sldId id="405" r:id="rId40"/>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003366"/>
    <a:srgbClr val="003399"/>
    <a:srgbClr val="0033CC"/>
    <a:srgbClr val="FF9900"/>
    <a:srgbClr val="FF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2" autoAdjust="0"/>
    <p:restoredTop sz="89741" autoAdjust="0"/>
  </p:normalViewPr>
  <p:slideViewPr>
    <p:cSldViewPr>
      <p:cViewPr varScale="1">
        <p:scale>
          <a:sx n="95" d="100"/>
          <a:sy n="95" d="100"/>
        </p:scale>
        <p:origin x="96" y="73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8346"/>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19.xml"/><Relationship Id="rId4"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D5C42F8D-0302-4CD4-8360-7BD81F4296DA}" type="slidenum">
              <a:rPr lang="de-DE"/>
              <a:pPr>
                <a:defRPr/>
              </a:pPr>
              <a:t>‹#›</a:t>
            </a:fld>
            <a:endParaRPr lang="de-DE"/>
          </a:p>
        </p:txBody>
      </p:sp>
    </p:spTree>
    <p:extLst>
      <p:ext uri="{BB962C8B-B14F-4D97-AF65-F5344CB8AC3E}">
        <p14:creationId xmlns:p14="http://schemas.microsoft.com/office/powerpoint/2010/main" val="65391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39940"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1BC5492D-CD2D-4ACF-B3D1-99ECB55F3709}" type="slidenum">
              <a:rPr lang="de-DE"/>
              <a:pPr>
                <a:defRPr/>
              </a:pPr>
              <a:t>‹#›</a:t>
            </a:fld>
            <a:endParaRPr lang="de-DE"/>
          </a:p>
        </p:txBody>
      </p:sp>
    </p:spTree>
    <p:extLst>
      <p:ext uri="{BB962C8B-B14F-4D97-AF65-F5344CB8AC3E}">
        <p14:creationId xmlns:p14="http://schemas.microsoft.com/office/powerpoint/2010/main" val="2315164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5AE139-816A-4C22-9747-0309B92B0BBF}" type="slidenum">
              <a:rPr lang="de-DE" smtClean="0">
                <a:latin typeface="Arial" pitchFamily="34" charset="0"/>
              </a:rPr>
              <a:pPr/>
              <a:t>1</a:t>
            </a:fld>
            <a:endParaRPr lang="de-DE">
              <a:latin typeface="Arial" pitchFamily="34" charset="0"/>
            </a:endParaRPr>
          </a:p>
        </p:txBody>
      </p:sp>
      <p:sp>
        <p:nvSpPr>
          <p:cNvPr id="40963" name="Rectangle 2"/>
          <p:cNvSpPr>
            <a:spLocks noGrp="1" noRot="1" noChangeAspect="1" noChangeArrowheads="1" noTextEdit="1"/>
          </p:cNvSpPr>
          <p:nvPr>
            <p:ph type="sldImg"/>
          </p:nvPr>
        </p:nvSpPr>
        <p:spPr>
          <a:xfrm>
            <a:off x="73025" y="728663"/>
            <a:ext cx="6919913" cy="3892550"/>
          </a:xfrm>
          <a:ln/>
        </p:spPr>
      </p:sp>
      <p:sp>
        <p:nvSpPr>
          <p:cNvPr id="40964" name="Rectangle 3"/>
          <p:cNvSpPr>
            <a:spLocks noGrp="1" noChangeArrowheads="1"/>
          </p:cNvSpPr>
          <p:nvPr>
            <p:ph type="body" idx="1"/>
          </p:nvPr>
        </p:nvSpPr>
        <p:spPr>
          <a:xfrm>
            <a:off x="944563" y="4860925"/>
            <a:ext cx="5181600" cy="4621213"/>
          </a:xfrm>
          <a:noFill/>
          <a:ln/>
        </p:spPr>
        <p:txBody>
          <a:bodyPr/>
          <a:lstStyle/>
          <a:p>
            <a:pPr eaLnBrk="1" hangingPunct="1"/>
            <a:endParaRPr lang="en-US" sz="1000">
              <a:latin typeface="Arial" pitchFamily="34" charset="0"/>
            </a:endParaRPr>
          </a:p>
        </p:txBody>
      </p:sp>
    </p:spTree>
    <p:extLst>
      <p:ext uri="{BB962C8B-B14F-4D97-AF65-F5344CB8AC3E}">
        <p14:creationId xmlns:p14="http://schemas.microsoft.com/office/powerpoint/2010/main" val="1216472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10</a:t>
            </a:fld>
            <a:endParaRPr lang="de-DE"/>
          </a:p>
        </p:txBody>
      </p:sp>
    </p:spTree>
    <p:extLst>
      <p:ext uri="{BB962C8B-B14F-4D97-AF65-F5344CB8AC3E}">
        <p14:creationId xmlns:p14="http://schemas.microsoft.com/office/powerpoint/2010/main" val="286940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213D067-EDE3-4BF8-A6AD-5202AB003792}" type="slidenum">
              <a:rPr lang="de-DE" smtClean="0">
                <a:latin typeface="Arial" pitchFamily="34" charset="0"/>
              </a:rPr>
              <a:pPr/>
              <a:t>11</a:t>
            </a:fld>
            <a:endParaRPr lang="de-DE">
              <a:latin typeface="Arial" pitchFamily="34" charset="0"/>
            </a:endParaRPr>
          </a:p>
        </p:txBody>
      </p:sp>
      <p:sp>
        <p:nvSpPr>
          <p:cNvPr id="46083" name="Rectangle 2"/>
          <p:cNvSpPr>
            <a:spLocks noGrp="1" noRot="1" noChangeAspect="1" noChangeArrowheads="1" noTextEdit="1"/>
          </p:cNvSpPr>
          <p:nvPr>
            <p:ph type="sldImg"/>
          </p:nvPr>
        </p:nvSpPr>
        <p:spPr>
          <a:xfrm>
            <a:off x="-871538" y="304800"/>
            <a:ext cx="8842376" cy="4975225"/>
          </a:xfrm>
          <a:ln/>
        </p:spPr>
      </p:sp>
      <p:sp>
        <p:nvSpPr>
          <p:cNvPr id="46084"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Soll ein Name mithilfe eines A-Records auf eine IP-Adresse abgebildet werden, so wird vom Endsystem zunächst der zuständige lokale (primäre oder sekundäre) Nameserver kontaktiert. Besitzt dieser den entsprechenden Eintrag, so kann er die Anfrage sofort beantworten. Andernfalls kann er Anfragen an weitere, ihm bekannte (möglicherweise in der Nähe liegende) Nameserver stellen. Kommt er jedoch auch hiermit nicht zu einem Ergebnis, so muss einer der Root-Nameserver kontaktiert werden, von denen derzeit 13 Stück weltweit existieren (A.ROOT-SERVERS.NET bis M.ROOT-SERVERS.NET) und deren IP-Adressen jedem Nameserver bekannt sein müssen. Da diese Root-Nameserver die Adressen der Nameserver der zweiten Hierarchiestufe besitzen, kann so die gesuchte Adresse über eine Reihe weiterer Zwischenschritte bestimmt werden (in obigem Beispiel verweist der Root-Nameserver zunächst an den zuständigen Nameserver für ieee.org; dieser wiederum besitzt dann die notwendige Information). Anzumerken ist hierbei, dass an Root-Nameserver nur nicht-rekursive Anfragen gestellt werden können.</a:t>
            </a:r>
          </a:p>
          <a:p>
            <a:pPr eaLnBrk="1" hangingPunct="1"/>
            <a:r>
              <a:rPr lang="de-DE">
                <a:latin typeface="Arial" pitchFamily="34" charset="0"/>
              </a:rPr>
              <a:t> </a:t>
            </a:r>
          </a:p>
        </p:txBody>
      </p:sp>
    </p:spTree>
    <p:extLst>
      <p:ext uri="{BB962C8B-B14F-4D97-AF65-F5344CB8AC3E}">
        <p14:creationId xmlns:p14="http://schemas.microsoft.com/office/powerpoint/2010/main" val="113865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927F6D-D98D-4AB6-BACD-BE8D0302CFFA}" type="slidenum">
              <a:rPr lang="de-DE" smtClean="0">
                <a:latin typeface="Arial" pitchFamily="34" charset="0"/>
              </a:rPr>
              <a:pPr/>
              <a:t>12</a:t>
            </a:fld>
            <a:endParaRPr lang="de-DE">
              <a:latin typeface="Arial" pitchFamily="34" charset="0"/>
            </a:endParaRPr>
          </a:p>
        </p:txBody>
      </p:sp>
      <p:sp>
        <p:nvSpPr>
          <p:cNvPr id="47107" name="Rectangle 2"/>
          <p:cNvSpPr>
            <a:spLocks noGrp="1" noRot="1" noChangeAspect="1" noChangeArrowheads="1" noTextEdit="1"/>
          </p:cNvSpPr>
          <p:nvPr>
            <p:ph type="sldImg"/>
          </p:nvPr>
        </p:nvSpPr>
        <p:spPr>
          <a:xfrm>
            <a:off x="-871538" y="304800"/>
            <a:ext cx="8842376" cy="4975225"/>
          </a:xfrm>
          <a:ln/>
        </p:spPr>
      </p:sp>
      <p:sp>
        <p:nvSpPr>
          <p:cNvPr id="47108"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Bis vor kurzem noch stand das Internet auf sehr tönernen Füßen…</a:t>
            </a:r>
          </a:p>
        </p:txBody>
      </p:sp>
    </p:spTree>
    <p:extLst>
      <p:ext uri="{BB962C8B-B14F-4D97-AF65-F5344CB8AC3E}">
        <p14:creationId xmlns:p14="http://schemas.microsoft.com/office/powerpoint/2010/main" val="206484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19900" cy="3836988"/>
          </a:xfrm>
        </p:spPr>
      </p:sp>
      <p:sp>
        <p:nvSpPr>
          <p:cNvPr id="3" name="Notizenplatzhalter 2"/>
          <p:cNvSpPr>
            <a:spLocks noGrp="1"/>
          </p:cNvSpPr>
          <p:nvPr>
            <p:ph type="body" idx="1"/>
          </p:nvPr>
        </p:nvSpPr>
        <p:spPr/>
        <p:txBody>
          <a:bodyPr>
            <a:normAutofit/>
          </a:bodyPr>
          <a:lstStyle/>
          <a:p>
            <a:r>
              <a:rPr lang="de-DE" dirty="0"/>
              <a:t>Most </a:t>
            </a:r>
            <a:r>
              <a:rPr lang="de-DE" dirty="0" err="1"/>
              <a:t>of</a:t>
            </a:r>
            <a:r>
              <a:rPr lang="de-DE" dirty="0"/>
              <a:t> </a:t>
            </a:r>
            <a:r>
              <a:rPr lang="de-DE" dirty="0" err="1"/>
              <a:t>the</a:t>
            </a:r>
            <a:r>
              <a:rPr lang="de-DE" dirty="0"/>
              <a:t> </a:t>
            </a:r>
            <a:r>
              <a:rPr lang="de-DE" dirty="0" err="1"/>
              <a:t>root</a:t>
            </a:r>
            <a:r>
              <a:rPr lang="de-DE" dirty="0"/>
              <a:t> </a:t>
            </a:r>
            <a:r>
              <a:rPr lang="de-DE" dirty="0" err="1"/>
              <a:t>nameservers</a:t>
            </a:r>
            <a:r>
              <a:rPr lang="de-DE" dirty="0"/>
              <a:t> </a:t>
            </a:r>
            <a:r>
              <a:rPr lang="de-DE" dirty="0" err="1"/>
              <a:t>are</a:t>
            </a:r>
            <a:r>
              <a:rPr lang="de-DE" dirty="0"/>
              <a:t> </a:t>
            </a:r>
            <a:r>
              <a:rPr lang="de-DE" dirty="0" err="1"/>
              <a:t>replicated</a:t>
            </a:r>
            <a:r>
              <a:rPr lang="de-DE" dirty="0"/>
              <a:t> </a:t>
            </a:r>
            <a:r>
              <a:rPr lang="de-DE" dirty="0" err="1"/>
              <a:t>many</a:t>
            </a:r>
            <a:r>
              <a:rPr lang="de-DE" dirty="0"/>
              <a:t> </a:t>
            </a:r>
            <a:r>
              <a:rPr lang="de-DE" dirty="0" err="1"/>
              <a:t>times</a:t>
            </a:r>
            <a:r>
              <a:rPr lang="de-DE" dirty="0"/>
              <a:t>,</a:t>
            </a:r>
            <a:r>
              <a:rPr lang="de-DE" baseline="0" dirty="0"/>
              <a:t> </a:t>
            </a:r>
            <a:r>
              <a:rPr lang="de-DE" baseline="0" dirty="0" err="1"/>
              <a:t>and</a:t>
            </a:r>
            <a:r>
              <a:rPr lang="de-DE" baseline="0" dirty="0"/>
              <a:t> </a:t>
            </a:r>
            <a:r>
              <a:rPr lang="de-DE" baseline="0" dirty="0" err="1"/>
              <a:t>here‘s</a:t>
            </a:r>
            <a:r>
              <a:rPr lang="de-DE" baseline="0" dirty="0"/>
              <a:t> </a:t>
            </a:r>
            <a:r>
              <a:rPr lang="de-DE" baseline="0" dirty="0" err="1"/>
              <a:t>how</a:t>
            </a:r>
            <a:r>
              <a:rPr lang="de-DE" baseline="0" dirty="0"/>
              <a:t> </a:t>
            </a:r>
            <a:r>
              <a:rPr lang="de-DE" baseline="0" dirty="0" err="1"/>
              <a:t>the</a:t>
            </a:r>
            <a:r>
              <a:rPr lang="de-DE" baseline="0" dirty="0"/>
              <a:t> </a:t>
            </a:r>
            <a:r>
              <a:rPr lang="de-DE" baseline="0" dirty="0" err="1"/>
              <a:t>map</a:t>
            </a:r>
            <a:r>
              <a:rPr lang="de-DE" baseline="0" dirty="0"/>
              <a:t> </a:t>
            </a:r>
            <a:r>
              <a:rPr lang="de-DE" baseline="0" dirty="0" err="1"/>
              <a:t>looks</a:t>
            </a:r>
            <a:r>
              <a:rPr lang="de-DE" baseline="0" dirty="0"/>
              <a:t> </a:t>
            </a:r>
            <a:r>
              <a:rPr lang="de-DE" baseline="0" dirty="0" err="1"/>
              <a:t>now</a:t>
            </a:r>
            <a:r>
              <a:rPr lang="de-DE" baseline="0" dirty="0"/>
              <a:t>.</a:t>
            </a:r>
          </a:p>
          <a:p>
            <a:endParaRPr lang="de-DE" baseline="0" dirty="0"/>
          </a:p>
          <a:p>
            <a:r>
              <a:rPr lang="de-DE" baseline="0" dirty="0" err="1"/>
              <a:t>Anycast</a:t>
            </a:r>
            <a:r>
              <a:rPr lang="de-DE" baseline="0" dirty="0"/>
              <a:t> </a:t>
            </a:r>
            <a:r>
              <a:rPr lang="de-DE" baseline="0" dirty="0" err="1"/>
              <a:t>used</a:t>
            </a:r>
            <a:r>
              <a:rPr lang="de-DE" baseline="0" dirty="0"/>
              <a:t> </a:t>
            </a:r>
            <a:r>
              <a:rPr lang="de-DE" baseline="0" dirty="0" err="1"/>
              <a:t>to</a:t>
            </a:r>
            <a:r>
              <a:rPr lang="de-DE" baseline="0" dirty="0"/>
              <a:t> </a:t>
            </a:r>
            <a:r>
              <a:rPr lang="de-DE" baseline="0" dirty="0" err="1"/>
              <a:t>reach</a:t>
            </a:r>
            <a:r>
              <a:rPr lang="de-DE" baseline="0" dirty="0"/>
              <a:t> </a:t>
            </a:r>
            <a:r>
              <a:rPr lang="de-DE" baseline="0" dirty="0" err="1"/>
              <a:t>the</a:t>
            </a:r>
            <a:r>
              <a:rPr lang="de-DE" baseline="0" dirty="0"/>
              <a:t> </a:t>
            </a:r>
            <a:r>
              <a:rPr lang="de-DE" baseline="0" dirty="0" err="1"/>
              <a:t>closest</a:t>
            </a:r>
            <a:r>
              <a:rPr lang="de-DE" baseline="0" dirty="0"/>
              <a:t> </a:t>
            </a:r>
            <a:r>
              <a:rPr lang="de-DE" baseline="0" dirty="0" err="1"/>
              <a:t>replication</a:t>
            </a:r>
            <a:r>
              <a:rPr lang="de-DE" baseline="0" dirty="0"/>
              <a:t>.</a:t>
            </a:r>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13</a:t>
            </a:fld>
            <a:endParaRPr lang="de-DE"/>
          </a:p>
        </p:txBody>
      </p:sp>
    </p:spTree>
    <p:extLst>
      <p:ext uri="{BB962C8B-B14F-4D97-AF65-F5344CB8AC3E}">
        <p14:creationId xmlns:p14="http://schemas.microsoft.com/office/powerpoint/2010/main" val="15952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14</a:t>
            </a:fld>
            <a:endParaRPr lang="de-DE"/>
          </a:p>
        </p:txBody>
      </p:sp>
    </p:spTree>
    <p:extLst>
      <p:ext uri="{BB962C8B-B14F-4D97-AF65-F5344CB8AC3E}">
        <p14:creationId xmlns:p14="http://schemas.microsoft.com/office/powerpoint/2010/main" val="299706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15</a:t>
            </a:fld>
            <a:endParaRPr lang="de-DE"/>
          </a:p>
        </p:txBody>
      </p:sp>
    </p:spTree>
    <p:extLst>
      <p:ext uri="{BB962C8B-B14F-4D97-AF65-F5344CB8AC3E}">
        <p14:creationId xmlns:p14="http://schemas.microsoft.com/office/powerpoint/2010/main" val="171290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16</a:t>
            </a:fld>
            <a:endParaRPr lang="de-DE"/>
          </a:p>
        </p:txBody>
      </p:sp>
    </p:spTree>
    <p:extLst>
      <p:ext uri="{BB962C8B-B14F-4D97-AF65-F5344CB8AC3E}">
        <p14:creationId xmlns:p14="http://schemas.microsoft.com/office/powerpoint/2010/main" val="278272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C21E23-BE15-4485-A2BD-DA9556560292}" type="slidenum">
              <a:rPr lang="de-DE" smtClean="0">
                <a:latin typeface="Arial" pitchFamily="34" charset="0"/>
              </a:rPr>
              <a:pPr/>
              <a:t>17</a:t>
            </a:fld>
            <a:endParaRPr lang="de-DE">
              <a:latin typeface="Arial" pitchFamily="34" charset="0"/>
            </a:endParaRPr>
          </a:p>
        </p:txBody>
      </p:sp>
      <p:sp>
        <p:nvSpPr>
          <p:cNvPr id="49155" name="Rectangle 2"/>
          <p:cNvSpPr>
            <a:spLocks noGrp="1" noRot="1" noChangeAspect="1" noChangeArrowheads="1" noTextEdit="1"/>
          </p:cNvSpPr>
          <p:nvPr>
            <p:ph type="sldImg"/>
          </p:nvPr>
        </p:nvSpPr>
        <p:spPr>
          <a:xfrm>
            <a:off x="-871538" y="304800"/>
            <a:ext cx="8842376" cy="4975225"/>
          </a:xfrm>
          <a:ln/>
        </p:spPr>
      </p:sp>
      <p:sp>
        <p:nvSpPr>
          <p:cNvPr id="49156"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 </a:t>
            </a:r>
          </a:p>
        </p:txBody>
      </p:sp>
    </p:spTree>
    <p:extLst>
      <p:ext uri="{BB962C8B-B14F-4D97-AF65-F5344CB8AC3E}">
        <p14:creationId xmlns:p14="http://schemas.microsoft.com/office/powerpoint/2010/main" val="45964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BB1CE26-B27C-4708-BC8D-61636A2A129E}" type="slidenum">
              <a:rPr lang="de-DE" smtClean="0">
                <a:latin typeface="Arial" pitchFamily="34" charset="0"/>
              </a:rPr>
              <a:pPr/>
              <a:t>18</a:t>
            </a:fld>
            <a:endParaRPr lang="de-DE">
              <a:latin typeface="Arial" pitchFamily="34" charset="0"/>
            </a:endParaRPr>
          </a:p>
        </p:txBody>
      </p:sp>
      <p:sp>
        <p:nvSpPr>
          <p:cNvPr id="50179" name="Rectangle 2"/>
          <p:cNvSpPr>
            <a:spLocks noGrp="1" noRot="1" noChangeAspect="1" noChangeArrowheads="1" noTextEdit="1"/>
          </p:cNvSpPr>
          <p:nvPr>
            <p:ph type="sldImg"/>
          </p:nvPr>
        </p:nvSpPr>
        <p:spPr>
          <a:xfrm>
            <a:off x="-871538" y="304800"/>
            <a:ext cx="8842376" cy="4975225"/>
          </a:xfrm>
          <a:ln/>
        </p:spPr>
      </p:sp>
      <p:sp>
        <p:nvSpPr>
          <p:cNvPr id="50180"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Mögliche Felder im Header einer SMTP-Nachricht (ACHTUNG: alle Felder können gefälscht werden!):</a:t>
            </a:r>
          </a:p>
          <a:p>
            <a:pPr lvl="1" eaLnBrk="1" hangingPunct="1"/>
            <a:r>
              <a:rPr lang="de-DE">
                <a:latin typeface="Arial" pitchFamily="34" charset="0"/>
              </a:rPr>
              <a:t>To:			Empfänger-Adresse</a:t>
            </a:r>
          </a:p>
          <a:p>
            <a:pPr lvl="1" eaLnBrk="1" hangingPunct="1"/>
            <a:r>
              <a:rPr lang="de-DE">
                <a:latin typeface="Arial" pitchFamily="34" charset="0"/>
              </a:rPr>
              <a:t>CC:			Sekundäre Empfänger</a:t>
            </a:r>
          </a:p>
          <a:p>
            <a:pPr lvl="1" eaLnBrk="1" hangingPunct="1"/>
            <a:r>
              <a:rPr lang="de-DE">
                <a:latin typeface="Arial" pitchFamily="34" charset="0"/>
              </a:rPr>
              <a:t>Bcc:		Weitere sekundäre Empfänger (werden beim Empfänger nicht angezeigt)</a:t>
            </a:r>
          </a:p>
          <a:p>
            <a:pPr lvl="1" eaLnBrk="1" hangingPunct="1"/>
            <a:r>
              <a:rPr lang="de-DE">
                <a:latin typeface="Arial" pitchFamily="34" charset="0"/>
              </a:rPr>
              <a:t>From:		Adresse des Autors der Mitteilung	</a:t>
            </a:r>
          </a:p>
          <a:p>
            <a:pPr lvl="1" eaLnBrk="1" hangingPunct="1"/>
            <a:r>
              <a:rPr lang="de-DE">
                <a:latin typeface="Arial" pitchFamily="34" charset="0"/>
              </a:rPr>
              <a:t>Sender:		Absenderadresse	</a:t>
            </a:r>
          </a:p>
          <a:p>
            <a:pPr lvl="1" eaLnBrk="1" hangingPunct="1"/>
            <a:r>
              <a:rPr lang="de-DE">
                <a:latin typeface="Arial" pitchFamily="34" charset="0"/>
              </a:rPr>
              <a:t>Received:		Zeile, in die sich jeder MTA entlang es Weges zum Ziel einträgt</a:t>
            </a:r>
          </a:p>
          <a:p>
            <a:pPr lvl="1" eaLnBrk="1" hangingPunct="1"/>
            <a:r>
              <a:rPr lang="de-DE">
                <a:latin typeface="Arial" pitchFamily="34" charset="0"/>
              </a:rPr>
              <a:t>Return-Path:	Pfad zum Sender</a:t>
            </a:r>
          </a:p>
          <a:p>
            <a:pPr lvl="1" eaLnBrk="1" hangingPunct="1"/>
            <a:r>
              <a:rPr lang="de-DE">
                <a:latin typeface="Arial" pitchFamily="34" charset="0"/>
              </a:rPr>
              <a:t>Date:		Absendedatum und -zeit</a:t>
            </a:r>
          </a:p>
          <a:p>
            <a:pPr lvl="1" eaLnBrk="1" hangingPunct="1"/>
            <a:r>
              <a:rPr lang="de-DE">
                <a:latin typeface="Arial" pitchFamily="34" charset="0"/>
              </a:rPr>
              <a:t>Reply-to:		Antwortadresse</a:t>
            </a:r>
          </a:p>
          <a:p>
            <a:pPr lvl="1" eaLnBrk="1" hangingPunct="1"/>
            <a:r>
              <a:rPr lang="de-DE">
                <a:latin typeface="Arial" pitchFamily="34" charset="0"/>
              </a:rPr>
              <a:t>Message-ID:	Nachrichtennummer</a:t>
            </a:r>
          </a:p>
          <a:p>
            <a:pPr lvl="1" eaLnBrk="1" hangingPunct="1"/>
            <a:r>
              <a:rPr lang="de-DE">
                <a:latin typeface="Arial" pitchFamily="34" charset="0"/>
              </a:rPr>
              <a:t>In-Reply-To:	Nachrichtennummer der Nachricht, auf die geantwortet wurde</a:t>
            </a:r>
          </a:p>
          <a:p>
            <a:pPr lvl="1" eaLnBrk="1" hangingPunct="1"/>
            <a:r>
              <a:rPr lang="de-DE">
                <a:latin typeface="Arial" pitchFamily="34" charset="0"/>
              </a:rPr>
              <a:t>References:	Andere Nachrichtennummern auf die Bezug genommen wird</a:t>
            </a:r>
          </a:p>
          <a:p>
            <a:pPr lvl="1" eaLnBrk="1" hangingPunct="1"/>
            <a:r>
              <a:rPr lang="de-DE">
                <a:latin typeface="Arial" pitchFamily="34" charset="0"/>
              </a:rPr>
              <a:t>Keywords:	Vom Benutzer vergebene Schlüsselworte</a:t>
            </a:r>
          </a:p>
          <a:p>
            <a:pPr lvl="1" eaLnBrk="1" hangingPunct="1"/>
            <a:r>
              <a:rPr lang="de-DE">
                <a:latin typeface="Arial" pitchFamily="34" charset="0"/>
              </a:rPr>
              <a:t>Subject:		Titel („Betreff“) der Mitteilung</a:t>
            </a:r>
          </a:p>
          <a:p>
            <a:pPr eaLnBrk="1" hangingPunct="1"/>
            <a:endParaRPr lang="de-DE">
              <a:latin typeface="Arial" pitchFamily="34" charset="0"/>
            </a:endParaRPr>
          </a:p>
        </p:txBody>
      </p:sp>
    </p:spTree>
    <p:extLst>
      <p:ext uri="{BB962C8B-B14F-4D97-AF65-F5344CB8AC3E}">
        <p14:creationId xmlns:p14="http://schemas.microsoft.com/office/powerpoint/2010/main" val="8737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6D67F76-DCE4-405D-B65E-820018EA5677}" type="slidenum">
              <a:rPr lang="de-DE" smtClean="0">
                <a:latin typeface="Arial" pitchFamily="34" charset="0"/>
              </a:rPr>
              <a:pPr/>
              <a:t>19</a:t>
            </a:fld>
            <a:endParaRPr lang="de-DE">
              <a:latin typeface="Arial" pitchFamily="34" charset="0"/>
            </a:endParaRPr>
          </a:p>
        </p:txBody>
      </p:sp>
      <p:sp>
        <p:nvSpPr>
          <p:cNvPr id="51203" name="Rectangle 2"/>
          <p:cNvSpPr>
            <a:spLocks noGrp="1" noRot="1" noChangeAspect="1" noChangeArrowheads="1" noTextEdit="1"/>
          </p:cNvSpPr>
          <p:nvPr>
            <p:ph type="sldImg"/>
          </p:nvPr>
        </p:nvSpPr>
        <p:spPr>
          <a:xfrm>
            <a:off x="-871538" y="304800"/>
            <a:ext cx="8842376" cy="4975225"/>
          </a:xfrm>
          <a:ln/>
        </p:spPr>
      </p:sp>
      <p:sp>
        <p:nvSpPr>
          <p:cNvPr id="51204"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SMTP arbeitet komplett ungesichert – eine standardmäßige Absicherung durch den Einsatz verschlüsselter Tunnels zwischen den Mail-Servern ist in Vorbereitung.</a:t>
            </a:r>
          </a:p>
        </p:txBody>
      </p:sp>
    </p:spTree>
    <p:extLst>
      <p:ext uri="{BB962C8B-B14F-4D97-AF65-F5344CB8AC3E}">
        <p14:creationId xmlns:p14="http://schemas.microsoft.com/office/powerpoint/2010/main" val="315020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2</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5112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13EF2F-7538-4C30-A046-0FE9C59E7ED9}" type="slidenum">
              <a:rPr lang="de-DE" smtClean="0">
                <a:latin typeface="Arial" pitchFamily="34" charset="0"/>
              </a:rPr>
              <a:pPr/>
              <a:t>20</a:t>
            </a:fld>
            <a:endParaRPr lang="de-DE">
              <a:latin typeface="Arial" pitchFamily="34" charset="0"/>
            </a:endParaRPr>
          </a:p>
        </p:txBody>
      </p:sp>
      <p:sp>
        <p:nvSpPr>
          <p:cNvPr id="52227" name="Rectangle 2"/>
          <p:cNvSpPr>
            <a:spLocks noGrp="1" noRot="1" noChangeAspect="1" noChangeArrowheads="1" noTextEdit="1"/>
          </p:cNvSpPr>
          <p:nvPr>
            <p:ph type="sldImg"/>
          </p:nvPr>
        </p:nvSpPr>
        <p:spPr>
          <a:xfrm>
            <a:off x="-871538" y="304800"/>
            <a:ext cx="8842376" cy="4975225"/>
          </a:xfrm>
          <a:ln/>
        </p:spPr>
      </p:sp>
      <p:sp>
        <p:nvSpPr>
          <p:cNvPr id="52228" name="Rectangle 3"/>
          <p:cNvSpPr>
            <a:spLocks noGrp="1" noChangeArrowheads="1"/>
          </p:cNvSpPr>
          <p:nvPr>
            <p:ph type="body" idx="1"/>
          </p:nvPr>
        </p:nvSpPr>
        <p:spPr>
          <a:xfrm>
            <a:off x="228600" y="5338763"/>
            <a:ext cx="6642100" cy="4349750"/>
          </a:xfrm>
          <a:noFill/>
          <a:ln/>
        </p:spPr>
        <p:txBody>
          <a:bodyPr/>
          <a:lstStyle/>
          <a:p>
            <a:pPr lvl="1" eaLnBrk="1" hangingPunct="1"/>
            <a:r>
              <a:rPr lang="de-DE">
                <a:latin typeface="Arial" pitchFamily="34" charset="0"/>
              </a:rPr>
              <a:t>Der oben abgebildete Beispieldialog zeigt den Rechner sioux in der Domäne telematik.informatik.uni-karlsruhe.de in der Rolle des Senders S und den Mailserver blackfoot.telematik.informatik.uni-karlsruhe.de in der Rolle des Empfängers E. </a:t>
            </a:r>
          </a:p>
          <a:p>
            <a:pPr lvl="1" eaLnBrk="1" hangingPunct="1"/>
            <a:r>
              <a:rPr lang="de-DE">
                <a:latin typeface="Arial" pitchFamily="34" charset="0"/>
              </a:rPr>
              <a:t>Der Empfänger antwortet bei SMTP auf jedes Kommando des Senders mit einer dreistelligen Zahl, in der das Ergebnis des Kommandos kodiert ist. Der Text hinter den Zahlen wird bei den meisten Antworten nicht vom Sender ausgewertet, sondern dient lediglich dazu, bei Fehlerfällen einem menschlichen Operator das Aufspüren von Fehlern zu erleichtern.</a:t>
            </a:r>
          </a:p>
          <a:p>
            <a:pPr lvl="1" eaLnBrk="1" hangingPunct="1"/>
            <a:r>
              <a:rPr lang="de-DE">
                <a:latin typeface="Arial" pitchFamily="34" charset="0"/>
              </a:rPr>
              <a:t>Mit dem Kommando HELO &lt;sendername&gt; identifiziert sich der Sender gegenüber dem Empfänger. Dieser antwortet darauf mit 250 &lt;receivername&gt;. Diese Begrüßung wird immer als erstes nach Aufbau der Transportverbindung ausgetauscht.</a:t>
            </a:r>
          </a:p>
          <a:p>
            <a:pPr lvl="1" eaLnBrk="1" hangingPunct="1"/>
            <a:r>
              <a:rPr lang="de-DE">
                <a:latin typeface="Arial" pitchFamily="34" charset="0"/>
              </a:rPr>
              <a:t>Das Kommando MAIL FROM: &lt;senderuser&gt; signalisiert dem Empfänger, dass eine Nachricht von dem Benutzer „senderuser“ übermittelt werden soll. </a:t>
            </a:r>
          </a:p>
          <a:p>
            <a:pPr lvl="1" eaLnBrk="1" hangingPunct="1"/>
            <a:r>
              <a:rPr lang="de-DE">
                <a:latin typeface="Arial" pitchFamily="34" charset="0"/>
              </a:rPr>
              <a:t>Mit dem Kommando RCPT TO: &lt;recipientuser&gt; wird der Empfänger der Nachricht spezifiziert. Es ist möglich, mit mehreren RCPT-Kommandos mehrere Empfänger zu spezifizieren. </a:t>
            </a:r>
          </a:p>
          <a:p>
            <a:pPr lvl="1" eaLnBrk="1" hangingPunct="1"/>
            <a:r>
              <a:rPr lang="de-DE">
                <a:latin typeface="Arial" pitchFamily="34" charset="0"/>
              </a:rPr>
              <a:t>Mit dem Kommando DATA wird der Beginn der Nachricht bekannt gegeben. Danach folgt die Nachricht Zeile für Zeile. Eine Zeile, die nur einen „.“ enthält, markiert das Ende der Nachricht.</a:t>
            </a:r>
          </a:p>
          <a:p>
            <a:pPr lvl="1" eaLnBrk="1" hangingPunct="1"/>
            <a:r>
              <a:rPr lang="de-DE">
                <a:latin typeface="Arial" pitchFamily="34" charset="0"/>
              </a:rPr>
              <a:t>Mit dem Kommando QUIT wird der Verbindungsabbau eingeleitet und die Nachricht übertragen.</a:t>
            </a:r>
          </a:p>
          <a:p>
            <a:pPr eaLnBrk="1" hangingPunct="1"/>
            <a:endParaRPr lang="de-DE">
              <a:latin typeface="Arial" pitchFamily="34" charset="0"/>
            </a:endParaRPr>
          </a:p>
        </p:txBody>
      </p:sp>
    </p:spTree>
    <p:extLst>
      <p:ext uri="{BB962C8B-B14F-4D97-AF65-F5344CB8AC3E}">
        <p14:creationId xmlns:p14="http://schemas.microsoft.com/office/powerpoint/2010/main" val="252452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4558F76-1372-4228-93E8-728A9B94BC80}" type="slidenum">
              <a:rPr lang="de-DE" smtClean="0">
                <a:latin typeface="Arial" pitchFamily="34" charset="0"/>
              </a:rPr>
              <a:pPr/>
              <a:t>21</a:t>
            </a:fld>
            <a:endParaRPr lang="de-DE">
              <a:latin typeface="Arial" pitchFamily="34" charset="0"/>
            </a:endParaRPr>
          </a:p>
        </p:txBody>
      </p:sp>
      <p:sp>
        <p:nvSpPr>
          <p:cNvPr id="53251" name="Rectangle 2"/>
          <p:cNvSpPr>
            <a:spLocks noGrp="1" noRot="1" noChangeAspect="1" noChangeArrowheads="1" noTextEdit="1"/>
          </p:cNvSpPr>
          <p:nvPr>
            <p:ph type="sldImg"/>
          </p:nvPr>
        </p:nvSpPr>
        <p:spPr>
          <a:xfrm>
            <a:off x="-871538" y="304800"/>
            <a:ext cx="8842376" cy="4975225"/>
          </a:xfrm>
          <a:ln/>
        </p:spPr>
      </p:sp>
      <p:sp>
        <p:nvSpPr>
          <p:cNvPr id="53252"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Während in der ursprünglichen Definition von SMTP (RFCs 821, 822) aus dem Jahre 1982 sowohl für den Kopf- wie auch für den Hauptteil einer Mitteilung nur der amerikanische 7-Bit-ASCII Kode verwendet werden konnte, wurde mit RFC 1522 die Multipurpose Internet Mail Extension  (MIME) definiert, mit der beliebige Inhalte transportiert werden können. Hierzu werden einige neue Felder für den Kopfteil definiert, die den Aufbau und die Kodierung der Nachricht beschreiben:</a:t>
            </a:r>
          </a:p>
          <a:p>
            <a:pPr lvl="1" eaLnBrk="1" hangingPunct="1"/>
            <a:r>
              <a:rPr lang="de-DE">
                <a:latin typeface="Arial" pitchFamily="34" charset="0"/>
              </a:rPr>
              <a:t>Content Type: Inhalt der Mitteilung: text, multipart, message, application, image, audio, video. Diese Klassen sind nochmals in mehrere Unterklassen aufgeteilt.</a:t>
            </a:r>
          </a:p>
          <a:p>
            <a:pPr lvl="1" eaLnBrk="1" hangingPunct="1"/>
            <a:r>
              <a:rPr lang="de-DE">
                <a:latin typeface="Arial" pitchFamily="34" charset="0"/>
              </a:rPr>
              <a:t>Content-Transfer Encoding: Übertragungssyntax (quoted-printable, Base64, 7 Bit, 8 Bit, Binary). Die ersten drei dieser Kodierungen werden auch von MTAs korrekt empfangen, die nur die ursprüngliche SMTP-Version implementieren.</a:t>
            </a:r>
          </a:p>
          <a:p>
            <a:pPr lvl="1" eaLnBrk="1" hangingPunct="1"/>
            <a:r>
              <a:rPr lang="de-DE">
                <a:latin typeface="Arial" pitchFamily="34" charset="0"/>
              </a:rPr>
              <a:t>Content-ID: Identifikator für den Inhalt</a:t>
            </a:r>
          </a:p>
          <a:p>
            <a:pPr lvl="1" eaLnBrk="1" hangingPunct="1"/>
            <a:r>
              <a:rPr lang="de-DE">
                <a:latin typeface="Arial" pitchFamily="34" charset="0"/>
              </a:rPr>
              <a:t>Content-Description: Textuelle Beschreibung des Inhalts</a:t>
            </a:r>
          </a:p>
          <a:p>
            <a:pPr lvl="1" eaLnBrk="1" hangingPunct="1"/>
            <a:r>
              <a:rPr lang="de-DE">
                <a:latin typeface="Arial" pitchFamily="34" charset="0"/>
              </a:rPr>
              <a:t>MIME-Version: Versionsnummer</a:t>
            </a:r>
          </a:p>
          <a:p>
            <a:pPr eaLnBrk="1" hangingPunct="1"/>
            <a:r>
              <a:rPr lang="de-DE">
                <a:latin typeface="Arial" pitchFamily="34" charset="0"/>
              </a:rPr>
              <a:t>Literatur:</a:t>
            </a:r>
          </a:p>
          <a:p>
            <a:pPr lvl="1" eaLnBrk="1" hangingPunct="1"/>
            <a:r>
              <a:rPr lang="de-DE">
                <a:latin typeface="Arial" pitchFamily="34" charset="0"/>
              </a:rPr>
              <a:t>[BorFre 92] N. Borenstein, N. Freed: RFC 1341 – MIME (Multipurpose Internet Mail Extensions): Mechanisms for Specifying and Describing the Format of Internet Message Bodies </a:t>
            </a:r>
          </a:p>
          <a:p>
            <a:pPr lvl="1" eaLnBrk="1" hangingPunct="1"/>
            <a:r>
              <a:rPr lang="de-DE">
                <a:latin typeface="Arial" pitchFamily="34" charset="0"/>
              </a:rPr>
              <a:t>[Postel 82] J. Postel: RFC 821: Simple Mail Transfer Protocol</a:t>
            </a:r>
          </a:p>
          <a:p>
            <a:pPr lvl="1" eaLnBrk="1" hangingPunct="1"/>
            <a:r>
              <a:rPr lang="de-DE">
                <a:latin typeface="Arial" pitchFamily="34" charset="0"/>
              </a:rPr>
              <a:t>[Crocker 82]: D.H. Crocker: RFC 822: Standard for the Format of ARPA Internet Text Mesages</a:t>
            </a:r>
          </a:p>
        </p:txBody>
      </p:sp>
    </p:spTree>
    <p:extLst>
      <p:ext uri="{BB962C8B-B14F-4D97-AF65-F5344CB8AC3E}">
        <p14:creationId xmlns:p14="http://schemas.microsoft.com/office/powerpoint/2010/main" val="2491302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19900" cy="3836988"/>
          </a:xfrm>
        </p:spPr>
      </p:sp>
      <p:sp>
        <p:nvSpPr>
          <p:cNvPr id="3" name="Notizenplatzhalter 2"/>
          <p:cNvSpPr>
            <a:spLocks noGrp="1"/>
          </p:cNvSpPr>
          <p:nvPr>
            <p:ph type="body" idx="1"/>
          </p:nvPr>
        </p:nvSpPr>
        <p:spPr/>
        <p:txBody>
          <a:bodyPr>
            <a:normAutofit/>
          </a:bodyPr>
          <a:lstStyle/>
          <a:p>
            <a:r>
              <a:rPr lang="de-DE" dirty="0"/>
              <a:t>An email </a:t>
            </a:r>
            <a:r>
              <a:rPr lang="de-DE" dirty="0" err="1"/>
              <a:t>trail</a:t>
            </a:r>
            <a:r>
              <a:rPr lang="de-DE" dirty="0"/>
              <a:t> </a:t>
            </a:r>
            <a:r>
              <a:rPr lang="de-DE" dirty="0" err="1"/>
              <a:t>from</a:t>
            </a:r>
            <a:r>
              <a:rPr lang="de-DE" dirty="0"/>
              <a:t> 2008 in a email</a:t>
            </a:r>
            <a:r>
              <a:rPr lang="de-DE" baseline="0" dirty="0"/>
              <a:t> </a:t>
            </a:r>
            <a:r>
              <a:rPr lang="de-DE" baseline="0" dirty="0" err="1"/>
              <a:t>header</a:t>
            </a:r>
            <a:r>
              <a:rPr lang="de-DE" baseline="0" dirty="0"/>
              <a:t>:</a:t>
            </a:r>
            <a:endParaRPr lang="de-DE" dirty="0"/>
          </a:p>
          <a:p>
            <a:endParaRPr lang="de-DE" dirty="0"/>
          </a:p>
          <a:p>
            <a:r>
              <a:rPr lang="de-DE" dirty="0"/>
              <a:t>Follow</a:t>
            </a:r>
            <a:r>
              <a:rPr lang="de-DE" baseline="0" dirty="0"/>
              <a:t> </a:t>
            </a:r>
            <a:r>
              <a:rPr lang="de-DE" baseline="0" dirty="0" err="1"/>
              <a:t>the</a:t>
            </a:r>
            <a:r>
              <a:rPr lang="de-DE" baseline="0" dirty="0"/>
              <a:t> </a:t>
            </a:r>
            <a:r>
              <a:rPr lang="de-DE" baseline="0" dirty="0" err="1"/>
              <a:t>trail</a:t>
            </a:r>
            <a:r>
              <a:rPr lang="de-DE" baseline="0" dirty="0"/>
              <a:t> </a:t>
            </a:r>
            <a:r>
              <a:rPr lang="de-DE" baseline="0" dirty="0" err="1"/>
              <a:t>bottom</a:t>
            </a:r>
            <a:r>
              <a:rPr lang="de-DE" baseline="0" dirty="0"/>
              <a:t> </a:t>
            </a:r>
            <a:r>
              <a:rPr lang="de-DE" baseline="0" dirty="0" err="1"/>
              <a:t>up</a:t>
            </a:r>
            <a:r>
              <a:rPr lang="de-DE" baseline="0" dirty="0"/>
              <a:t>:</a:t>
            </a:r>
          </a:p>
          <a:p>
            <a:endParaRPr lang="de-DE" baseline="0" dirty="0"/>
          </a:p>
          <a:p>
            <a:r>
              <a:rPr lang="de-DE" baseline="0" dirty="0" err="1"/>
              <a:t>From</a:t>
            </a:r>
            <a:r>
              <a:rPr lang="de-DE" baseline="0" dirty="0"/>
              <a:t> </a:t>
            </a:r>
            <a:r>
              <a:rPr lang="de-DE" baseline="0" dirty="0" err="1"/>
              <a:t>one</a:t>
            </a:r>
            <a:r>
              <a:rPr lang="de-DE" baseline="0" dirty="0"/>
              <a:t> </a:t>
            </a:r>
            <a:r>
              <a:rPr lang="de-DE" baseline="0" dirty="0" err="1"/>
              <a:t>of</a:t>
            </a:r>
            <a:r>
              <a:rPr lang="de-DE" baseline="0" dirty="0"/>
              <a:t> Humboldt </a:t>
            </a:r>
            <a:r>
              <a:rPr lang="de-DE" baseline="0" dirty="0" err="1"/>
              <a:t>Universität‘s</a:t>
            </a:r>
            <a:r>
              <a:rPr lang="de-DE" baseline="0" dirty="0"/>
              <a:t> </a:t>
            </a:r>
            <a:r>
              <a:rPr lang="de-DE" baseline="0" dirty="0" err="1"/>
              <a:t>mail</a:t>
            </a:r>
            <a:r>
              <a:rPr lang="de-DE" baseline="0" dirty="0"/>
              <a:t> </a:t>
            </a:r>
            <a:r>
              <a:rPr lang="de-DE" baseline="0" dirty="0" err="1"/>
              <a:t>server</a:t>
            </a:r>
            <a:r>
              <a:rPr lang="de-DE" baseline="0" dirty="0"/>
              <a:t> </a:t>
            </a:r>
            <a:r>
              <a:rPr lang="de-DE" sz="1200" dirty="0" err="1"/>
              <a:t>sigma.informatik.hu-berlin.de</a:t>
            </a:r>
            <a:r>
              <a:rPr lang="de-DE" sz="1200" dirty="0"/>
              <a:t> </a:t>
            </a:r>
            <a:r>
              <a:rPr lang="de-DE" sz="1200" dirty="0" err="1"/>
              <a:t>to</a:t>
            </a:r>
            <a:r>
              <a:rPr lang="de-DE" sz="1200" dirty="0"/>
              <a:t> </a:t>
            </a:r>
            <a:r>
              <a:rPr lang="de-DE" sz="1200" dirty="0" err="1"/>
              <a:t>leibniz.math.fu-berlin.de</a:t>
            </a:r>
            <a:r>
              <a:rPr lang="de-DE" sz="1200" dirty="0"/>
              <a:t> </a:t>
            </a:r>
          </a:p>
          <a:p>
            <a:r>
              <a:rPr lang="de-DE" sz="1200" dirty="0" err="1"/>
              <a:t>Then</a:t>
            </a:r>
            <a:r>
              <a:rPr lang="de-DE" sz="1200" dirty="0"/>
              <a:t> </a:t>
            </a:r>
            <a:r>
              <a:rPr lang="de-DE" sz="1200" dirty="0" err="1"/>
              <a:t>from</a:t>
            </a:r>
            <a:r>
              <a:rPr lang="de-DE" sz="1200" dirty="0"/>
              <a:t> </a:t>
            </a:r>
            <a:r>
              <a:rPr lang="de-DE" sz="1200" dirty="0" err="1"/>
              <a:t>leibniz.math.fu-berlin.de</a:t>
            </a:r>
            <a:r>
              <a:rPr lang="de-DE" sz="1200" dirty="0"/>
              <a:t> </a:t>
            </a:r>
            <a:r>
              <a:rPr lang="de-DE" sz="1200" dirty="0" err="1"/>
              <a:t>to</a:t>
            </a:r>
            <a:r>
              <a:rPr lang="de-DE" sz="1200" dirty="0"/>
              <a:t> </a:t>
            </a:r>
            <a:r>
              <a:rPr lang="de-DE" sz="1200" dirty="0" err="1"/>
              <a:t>lusin.mi.fu-berlin.de</a:t>
            </a:r>
            <a:r>
              <a:rPr lang="de-DE" sz="1200" dirty="0"/>
              <a:t> </a:t>
            </a:r>
          </a:p>
          <a:p>
            <a:r>
              <a:rPr lang="de-DE" sz="1200" dirty="0" err="1"/>
              <a:t>Then</a:t>
            </a:r>
            <a:r>
              <a:rPr lang="de-DE" sz="1200" dirty="0"/>
              <a:t> </a:t>
            </a:r>
            <a:r>
              <a:rPr lang="de-DE" sz="1200" dirty="0" err="1"/>
              <a:t>from</a:t>
            </a:r>
            <a:r>
              <a:rPr lang="de-DE" sz="1200" dirty="0"/>
              <a:t> </a:t>
            </a:r>
            <a:r>
              <a:rPr lang="de-DE" sz="1200" dirty="0" err="1"/>
              <a:t>lusin.mi.fu-berlin.de</a:t>
            </a:r>
            <a:r>
              <a:rPr lang="de-DE" sz="1200" dirty="0"/>
              <a:t> </a:t>
            </a:r>
            <a:r>
              <a:rPr lang="de-DE" sz="1200" dirty="0" err="1"/>
              <a:t>to</a:t>
            </a:r>
            <a:r>
              <a:rPr lang="de-DE" sz="1200" dirty="0"/>
              <a:t> </a:t>
            </a:r>
            <a:r>
              <a:rPr lang="de-DE" sz="1200" dirty="0" err="1"/>
              <a:t>leibniz.math.fu-berlin.de</a:t>
            </a:r>
            <a:r>
              <a:rPr lang="de-DE" sz="1200" dirty="0"/>
              <a:t> (</a:t>
            </a:r>
            <a:r>
              <a:rPr lang="de-DE" sz="1200" dirty="0" err="1"/>
              <a:t>loop</a:t>
            </a:r>
            <a:r>
              <a:rPr lang="de-DE" sz="1200" dirty="0"/>
              <a:t>!! </a:t>
            </a:r>
            <a:r>
              <a:rPr lang="de-DE" sz="1200" dirty="0" err="1"/>
              <a:t>spam</a:t>
            </a:r>
            <a:r>
              <a:rPr lang="de-DE" sz="1200" dirty="0"/>
              <a:t> </a:t>
            </a:r>
            <a:r>
              <a:rPr lang="de-DE" sz="1200" dirty="0" err="1"/>
              <a:t>filter</a:t>
            </a:r>
            <a:r>
              <a:rPr lang="de-DE" sz="1200" dirty="0"/>
              <a:t> </a:t>
            </a:r>
            <a:r>
              <a:rPr lang="de-DE" sz="1200" dirty="0" err="1"/>
              <a:t>running</a:t>
            </a:r>
            <a:r>
              <a:rPr lang="de-DE" sz="1200" dirty="0"/>
              <a:t> in</a:t>
            </a:r>
            <a:r>
              <a:rPr lang="de-DE" sz="1200" baseline="0" dirty="0"/>
              <a:t> </a:t>
            </a:r>
            <a:r>
              <a:rPr lang="de-DE" sz="1200" baseline="0" dirty="0" err="1"/>
              <a:t>lusin</a:t>
            </a:r>
            <a:r>
              <a:rPr lang="de-DE" sz="1200" baseline="0" dirty="0"/>
              <a:t> </a:t>
            </a:r>
            <a:r>
              <a:rPr lang="de-DE" sz="1200" baseline="0" dirty="0" err="1"/>
              <a:t>probably</a:t>
            </a:r>
            <a:r>
              <a:rPr lang="de-DE" sz="1200" baseline="0" dirty="0"/>
              <a:t>?</a:t>
            </a:r>
            <a:r>
              <a:rPr lang="de-DE" sz="1200" dirty="0"/>
              <a:t>)</a:t>
            </a:r>
          </a:p>
          <a:p>
            <a:endParaRPr lang="de-DE" sz="1200" dirty="0"/>
          </a:p>
          <a:p>
            <a:r>
              <a:rPr lang="de-DE" sz="1200" dirty="0" err="1"/>
              <a:t>Then</a:t>
            </a:r>
            <a:r>
              <a:rPr lang="de-DE" sz="1200" dirty="0"/>
              <a:t> </a:t>
            </a:r>
            <a:r>
              <a:rPr lang="de-DE" sz="1200" dirty="0" err="1"/>
              <a:t>from</a:t>
            </a:r>
            <a:r>
              <a:rPr lang="de-DE" sz="1200" baseline="0" dirty="0"/>
              <a:t> </a:t>
            </a:r>
            <a:r>
              <a:rPr lang="de-DE" sz="1200" dirty="0" err="1"/>
              <a:t>math.fu-berlin.de</a:t>
            </a:r>
            <a:r>
              <a:rPr lang="de-DE" sz="1200" dirty="0"/>
              <a:t> </a:t>
            </a:r>
            <a:r>
              <a:rPr lang="de-DE" sz="1200" dirty="0" err="1"/>
              <a:t>to</a:t>
            </a:r>
            <a:r>
              <a:rPr lang="de-DE" sz="1200" dirty="0"/>
              <a:t> </a:t>
            </a:r>
            <a:r>
              <a:rPr lang="de-DE" sz="1200" dirty="0" err="1"/>
              <a:t>spree.pcpool.mi.fu-berlin.de</a:t>
            </a:r>
            <a:r>
              <a:rPr lang="de-DE" sz="1200" dirty="0"/>
              <a:t>  </a:t>
            </a:r>
            <a:r>
              <a:rPr lang="de-DE" sz="1200" dirty="0" err="1"/>
              <a:t>which</a:t>
            </a:r>
            <a:r>
              <a:rPr lang="de-DE" sz="1200" dirty="0"/>
              <a:t> was </a:t>
            </a:r>
            <a:r>
              <a:rPr lang="de-DE" sz="1200" dirty="0" err="1"/>
              <a:t>the</a:t>
            </a:r>
            <a:r>
              <a:rPr lang="de-DE" sz="1200" dirty="0"/>
              <a:t> </a:t>
            </a:r>
            <a:r>
              <a:rPr lang="de-DE" sz="1200" dirty="0" err="1"/>
              <a:t>mail</a:t>
            </a:r>
            <a:r>
              <a:rPr lang="de-DE" sz="1200" dirty="0"/>
              <a:t> </a:t>
            </a:r>
            <a:r>
              <a:rPr lang="de-DE" sz="1200" dirty="0" err="1"/>
              <a:t>server</a:t>
            </a:r>
            <a:r>
              <a:rPr lang="de-DE" sz="1200" dirty="0"/>
              <a:t> </a:t>
            </a:r>
            <a:r>
              <a:rPr lang="de-DE" sz="1200" dirty="0" err="1"/>
              <a:t>used</a:t>
            </a:r>
            <a:r>
              <a:rPr lang="de-DE" sz="1200" dirty="0"/>
              <a:t> </a:t>
            </a:r>
            <a:r>
              <a:rPr lang="de-DE" sz="1200" dirty="0" err="1"/>
              <a:t>by</a:t>
            </a:r>
            <a:r>
              <a:rPr lang="de-DE" sz="1200" dirty="0"/>
              <a:t> </a:t>
            </a:r>
            <a:r>
              <a:rPr lang="de-DE" sz="1200" dirty="0" err="1"/>
              <a:t>the</a:t>
            </a:r>
            <a:r>
              <a:rPr lang="de-DE" sz="1200" dirty="0"/>
              <a:t> email </a:t>
            </a:r>
            <a:r>
              <a:rPr lang="de-DE" sz="1200" dirty="0" err="1"/>
              <a:t>recipient</a:t>
            </a:r>
            <a:r>
              <a:rPr lang="de-DE" sz="1200" baseline="0" dirty="0"/>
              <a:t> </a:t>
            </a:r>
            <a:r>
              <a:rPr lang="de-DE" sz="1200" baseline="0" dirty="0" err="1"/>
              <a:t>at</a:t>
            </a:r>
            <a:r>
              <a:rPr lang="de-DE" sz="1200" baseline="0" dirty="0"/>
              <a:t> </a:t>
            </a:r>
            <a:r>
              <a:rPr lang="de-DE" sz="1200" baseline="0" dirty="0" err="1"/>
              <a:t>the</a:t>
            </a:r>
            <a:r>
              <a:rPr lang="de-DE" sz="1200" baseline="0" dirty="0"/>
              <a:t> time.</a:t>
            </a:r>
          </a:p>
          <a:p>
            <a:endParaRPr lang="de-DE" sz="1200" baseline="0" dirty="0"/>
          </a:p>
          <a:p>
            <a:r>
              <a:rPr lang="de-DE" sz="1200" baseline="0" dirty="0" err="1"/>
              <a:t>Normally</a:t>
            </a:r>
            <a:r>
              <a:rPr lang="de-DE" sz="1200" baseline="0" dirty="0"/>
              <a:t> </a:t>
            </a:r>
            <a:r>
              <a:rPr lang="de-DE" sz="1200" baseline="0" dirty="0" err="1"/>
              <a:t>no-one</a:t>
            </a:r>
            <a:r>
              <a:rPr lang="de-DE" sz="1200" baseline="0" dirty="0"/>
              <a:t> </a:t>
            </a:r>
            <a:r>
              <a:rPr lang="de-DE" sz="1200" baseline="0" dirty="0" err="1"/>
              <a:t>is</a:t>
            </a:r>
            <a:r>
              <a:rPr lang="de-DE" sz="1200" baseline="0" dirty="0"/>
              <a:t> </a:t>
            </a:r>
            <a:r>
              <a:rPr lang="de-DE" sz="1200" baseline="0" dirty="0" err="1"/>
              <a:t>interested</a:t>
            </a:r>
            <a:r>
              <a:rPr lang="de-DE" sz="1200" baseline="0" dirty="0"/>
              <a:t> in </a:t>
            </a:r>
            <a:r>
              <a:rPr lang="de-DE" sz="1200" baseline="0" dirty="0" err="1"/>
              <a:t>this</a:t>
            </a:r>
            <a:r>
              <a:rPr lang="de-DE" sz="1200" baseline="0" dirty="0"/>
              <a:t> </a:t>
            </a:r>
            <a:r>
              <a:rPr lang="de-DE" sz="1200" baseline="0" dirty="0" err="1"/>
              <a:t>information</a:t>
            </a:r>
            <a:r>
              <a:rPr lang="de-DE" sz="1200" baseline="0" dirty="0"/>
              <a:t>, but </a:t>
            </a:r>
            <a:r>
              <a:rPr lang="de-DE" sz="1200" baseline="0" dirty="0" err="1"/>
              <a:t>sometimes</a:t>
            </a:r>
            <a:r>
              <a:rPr lang="de-DE" sz="1200" baseline="0" dirty="0"/>
              <a:t> </a:t>
            </a:r>
            <a:r>
              <a:rPr lang="de-DE" sz="1200" baseline="0" dirty="0" err="1"/>
              <a:t>it</a:t>
            </a:r>
            <a:r>
              <a:rPr lang="de-DE" sz="1200" baseline="0" dirty="0"/>
              <a:t> </a:t>
            </a:r>
            <a:r>
              <a:rPr lang="de-DE" sz="1200" baseline="0" dirty="0" err="1"/>
              <a:t>is</a:t>
            </a:r>
            <a:r>
              <a:rPr lang="de-DE" sz="1200" baseline="0" dirty="0"/>
              <a:t> </a:t>
            </a:r>
            <a:r>
              <a:rPr lang="de-DE" sz="1200" baseline="0" dirty="0" err="1"/>
              <a:t>useful</a:t>
            </a:r>
            <a:r>
              <a:rPr lang="de-DE" sz="1200" baseline="0" dirty="0"/>
              <a:t> </a:t>
            </a:r>
            <a:r>
              <a:rPr lang="de-DE" sz="1200" baseline="0" dirty="0" err="1"/>
              <a:t>to</a:t>
            </a:r>
            <a:r>
              <a:rPr lang="de-DE" sz="1200" baseline="0" dirty="0"/>
              <a:t> </a:t>
            </a:r>
            <a:r>
              <a:rPr lang="de-DE" sz="1200" baseline="0" dirty="0" err="1"/>
              <a:t>look</a:t>
            </a:r>
            <a:r>
              <a:rPr lang="de-DE" sz="1200" baseline="0" dirty="0"/>
              <a:t> </a:t>
            </a:r>
            <a:r>
              <a:rPr lang="de-DE" sz="1200" baseline="0" dirty="0" err="1"/>
              <a:t>at</a:t>
            </a:r>
            <a:r>
              <a:rPr lang="de-DE" sz="1200" baseline="0" dirty="0"/>
              <a:t> </a:t>
            </a:r>
            <a:r>
              <a:rPr lang="de-DE" sz="1200" baseline="0" dirty="0" err="1"/>
              <a:t>this</a:t>
            </a:r>
            <a:r>
              <a:rPr lang="de-DE" sz="1200" baseline="0" dirty="0"/>
              <a:t> </a:t>
            </a:r>
            <a:r>
              <a:rPr lang="de-DE" sz="1200" baseline="0" dirty="0" err="1"/>
              <a:t>trail</a:t>
            </a:r>
            <a:r>
              <a:rPr lang="de-DE" sz="1200" baseline="0" dirty="0"/>
              <a:t> in </a:t>
            </a:r>
            <a:r>
              <a:rPr lang="de-DE" sz="1200" baseline="0" dirty="0" err="1"/>
              <a:t>order</a:t>
            </a:r>
            <a:r>
              <a:rPr lang="de-DE" sz="1200" baseline="0" dirty="0"/>
              <a:t> </a:t>
            </a:r>
            <a:r>
              <a:rPr lang="de-DE" sz="1200" baseline="0" dirty="0" err="1"/>
              <a:t>to</a:t>
            </a:r>
            <a:r>
              <a:rPr lang="de-DE" sz="1200" baseline="0" dirty="0"/>
              <a:t> </a:t>
            </a:r>
            <a:r>
              <a:rPr lang="de-DE" sz="1200" baseline="0" dirty="0" err="1"/>
              <a:t>detect</a:t>
            </a:r>
            <a:r>
              <a:rPr lang="de-DE" sz="1200" baseline="0" dirty="0"/>
              <a:t> </a:t>
            </a:r>
            <a:r>
              <a:rPr lang="de-DE" sz="1200" baseline="0" dirty="0" err="1"/>
              <a:t>problems</a:t>
            </a:r>
            <a:r>
              <a:rPr lang="de-DE" sz="1200" baseline="0" dirty="0"/>
              <a:t> </a:t>
            </a:r>
            <a:r>
              <a:rPr lang="de-DE" sz="1200" baseline="0" dirty="0" err="1"/>
              <a:t>or</a:t>
            </a:r>
            <a:r>
              <a:rPr lang="de-DE" sz="1200" baseline="0" dirty="0"/>
              <a:t> email </a:t>
            </a:r>
            <a:r>
              <a:rPr lang="de-DE" sz="1200" baseline="0" dirty="0" err="1"/>
              <a:t>spoofing</a:t>
            </a:r>
            <a:r>
              <a:rPr lang="de-DE" sz="1200" baseline="0" dirty="0"/>
              <a:t>.</a:t>
            </a:r>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22</a:t>
            </a:fld>
            <a:endParaRPr lang="de-DE"/>
          </a:p>
        </p:txBody>
      </p:sp>
    </p:spTree>
    <p:extLst>
      <p:ext uri="{BB962C8B-B14F-4D97-AF65-F5344CB8AC3E}">
        <p14:creationId xmlns:p14="http://schemas.microsoft.com/office/powerpoint/2010/main" val="5164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19900" cy="3836988"/>
          </a:xfrm>
        </p:spPr>
      </p:sp>
      <p:sp>
        <p:nvSpPr>
          <p:cNvPr id="3" name="Notizenplatzhalter 2"/>
          <p:cNvSpPr>
            <a:spLocks noGrp="1"/>
          </p:cNvSpPr>
          <p:nvPr>
            <p:ph type="body" idx="1"/>
          </p:nvPr>
        </p:nvSpPr>
        <p:spPr/>
        <p:txBody>
          <a:bodyPr>
            <a:normAutofit/>
          </a:bodyPr>
          <a:lstStyle/>
          <a:p>
            <a:r>
              <a:rPr lang="de-DE" dirty="0"/>
              <a:t>Next </a:t>
            </a:r>
            <a:r>
              <a:rPr lang="de-DE" dirty="0" err="1"/>
              <a:t>part</a:t>
            </a:r>
            <a:r>
              <a:rPr lang="de-DE" dirty="0"/>
              <a:t> in </a:t>
            </a:r>
            <a:r>
              <a:rPr lang="de-DE" dirty="0" err="1"/>
              <a:t>the</a:t>
            </a:r>
            <a:r>
              <a:rPr lang="de-DE" dirty="0"/>
              <a:t> </a:t>
            </a:r>
            <a:r>
              <a:rPr lang="de-DE" dirty="0" err="1"/>
              <a:t>header</a:t>
            </a:r>
            <a:endParaRPr lang="de-DE" dirty="0"/>
          </a:p>
          <a:p>
            <a:r>
              <a:rPr lang="de-DE" dirty="0"/>
              <a:t>Source </a:t>
            </a:r>
            <a:r>
              <a:rPr lang="de-DE" dirty="0" err="1"/>
              <a:t>server</a:t>
            </a:r>
            <a:r>
              <a:rPr lang="de-DE" dirty="0"/>
              <a:t>:</a:t>
            </a:r>
            <a:r>
              <a:rPr lang="de-DE" baseline="0" dirty="0"/>
              <a:t> </a:t>
            </a:r>
            <a:r>
              <a:rPr lang="de-DE" sz="1200" dirty="0" err="1"/>
              <a:t>ex.sar.informatik.hu-berlin.de</a:t>
            </a:r>
            <a:r>
              <a:rPr lang="de-DE" sz="1200" dirty="0"/>
              <a:t> </a:t>
            </a:r>
          </a:p>
          <a:p>
            <a:r>
              <a:rPr lang="de-DE" dirty="0"/>
              <a:t>Virus </a:t>
            </a:r>
            <a:r>
              <a:rPr lang="de-DE" dirty="0" err="1"/>
              <a:t>scan</a:t>
            </a:r>
            <a:r>
              <a:rPr lang="de-DE" dirty="0"/>
              <a:t> </a:t>
            </a:r>
            <a:r>
              <a:rPr lang="de-DE" dirty="0" err="1"/>
              <a:t>information</a:t>
            </a:r>
            <a:endParaRPr lang="de-DE" dirty="0"/>
          </a:p>
          <a:p>
            <a:r>
              <a:rPr lang="de-DE" dirty="0" err="1"/>
              <a:t>Subject</a:t>
            </a:r>
            <a:r>
              <a:rPr lang="de-DE" dirty="0"/>
              <a:t>: </a:t>
            </a:r>
          </a:p>
          <a:p>
            <a:r>
              <a:rPr lang="de-DE" dirty="0"/>
              <a:t>Date:</a:t>
            </a:r>
          </a:p>
          <a:p>
            <a:endParaRPr lang="de-DE" dirty="0"/>
          </a:p>
          <a:p>
            <a:r>
              <a:rPr lang="de-DE" dirty="0"/>
              <a:t>MIME</a:t>
            </a:r>
            <a:r>
              <a:rPr lang="de-DE" baseline="0" dirty="0"/>
              <a:t> </a:t>
            </a:r>
            <a:r>
              <a:rPr lang="de-DE" baseline="0" dirty="0" err="1"/>
              <a:t>version</a:t>
            </a:r>
            <a:r>
              <a:rPr lang="de-DE" baseline="0" dirty="0"/>
              <a:t>:</a:t>
            </a:r>
          </a:p>
          <a:p>
            <a:r>
              <a:rPr lang="de-DE" sz="1200" dirty="0" err="1"/>
              <a:t>Boundary</a:t>
            </a:r>
            <a:r>
              <a:rPr lang="de-DE" sz="1200" dirty="0"/>
              <a:t>: different</a:t>
            </a:r>
            <a:r>
              <a:rPr lang="de-DE" sz="1200" baseline="0" dirty="0"/>
              <a:t> </a:t>
            </a:r>
            <a:r>
              <a:rPr lang="de-DE" sz="1200" baseline="0" dirty="0" err="1"/>
              <a:t>parts</a:t>
            </a:r>
            <a:r>
              <a:rPr lang="de-DE" sz="1200" baseline="0" dirty="0"/>
              <a:t> </a:t>
            </a:r>
            <a:r>
              <a:rPr lang="de-DE" sz="1200" baseline="0" dirty="0" err="1"/>
              <a:t>of</a:t>
            </a:r>
            <a:r>
              <a:rPr lang="de-DE" sz="1200" baseline="0" dirty="0"/>
              <a:t> </a:t>
            </a:r>
            <a:r>
              <a:rPr lang="de-DE" sz="1200" baseline="0" dirty="0" err="1"/>
              <a:t>the</a:t>
            </a:r>
            <a:r>
              <a:rPr lang="de-DE" sz="1200" baseline="0" dirty="0"/>
              <a:t> email</a:t>
            </a:r>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23</a:t>
            </a:fld>
            <a:endParaRPr lang="de-DE"/>
          </a:p>
        </p:txBody>
      </p:sp>
    </p:spTree>
    <p:extLst>
      <p:ext uri="{BB962C8B-B14F-4D97-AF65-F5344CB8AC3E}">
        <p14:creationId xmlns:p14="http://schemas.microsoft.com/office/powerpoint/2010/main" val="23075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19900" cy="3836988"/>
          </a:xfrm>
        </p:spPr>
      </p:sp>
      <p:sp>
        <p:nvSpPr>
          <p:cNvPr id="3" name="Notizenplatzhalter 2"/>
          <p:cNvSpPr>
            <a:spLocks noGrp="1"/>
          </p:cNvSpPr>
          <p:nvPr>
            <p:ph type="body" idx="1"/>
          </p:nvPr>
        </p:nvSpPr>
        <p:spPr/>
        <p:txBody>
          <a:bodyPr>
            <a:normAutofit/>
          </a:bodyPr>
          <a:lstStyle/>
          <a:p>
            <a:r>
              <a:rPr lang="de-DE" dirty="0"/>
              <a:t>Next in </a:t>
            </a:r>
            <a:r>
              <a:rPr lang="de-DE" dirty="0" err="1"/>
              <a:t>header</a:t>
            </a:r>
            <a:r>
              <a:rPr lang="de-DE" dirty="0"/>
              <a:t>:</a:t>
            </a:r>
          </a:p>
          <a:p>
            <a:r>
              <a:rPr lang="de-DE" dirty="0" err="1"/>
              <a:t>From</a:t>
            </a:r>
            <a:r>
              <a:rPr lang="de-DE" dirty="0"/>
              <a:t>: </a:t>
            </a:r>
            <a:r>
              <a:rPr lang="de-DE" dirty="0" err="1"/>
              <a:t>field</a:t>
            </a:r>
            <a:endParaRPr lang="de-DE" dirty="0"/>
          </a:p>
          <a:p>
            <a:r>
              <a:rPr lang="de-DE" dirty="0" err="1"/>
              <a:t>To</a:t>
            </a:r>
            <a:r>
              <a:rPr lang="de-DE" dirty="0"/>
              <a:t>:</a:t>
            </a:r>
            <a:r>
              <a:rPr lang="de-DE" baseline="0" dirty="0"/>
              <a:t> </a:t>
            </a:r>
            <a:r>
              <a:rPr lang="de-DE" baseline="0" dirty="0" err="1"/>
              <a:t>field</a:t>
            </a:r>
            <a:endParaRPr lang="de-DE" baseline="0" dirty="0"/>
          </a:p>
          <a:p>
            <a:endParaRPr lang="de-DE" dirty="0"/>
          </a:p>
          <a:p>
            <a:r>
              <a:rPr lang="de-DE" dirty="0" err="1"/>
              <a:t>Then</a:t>
            </a:r>
            <a:r>
              <a:rPr lang="de-DE" dirty="0"/>
              <a:t> </a:t>
            </a:r>
            <a:r>
              <a:rPr lang="de-DE" dirty="0" err="1"/>
              <a:t>which</a:t>
            </a:r>
            <a:r>
              <a:rPr lang="de-DE" dirty="0"/>
              <a:t> </a:t>
            </a:r>
            <a:r>
              <a:rPr lang="de-DE" dirty="0" err="1"/>
              <a:t>parts</a:t>
            </a:r>
            <a:r>
              <a:rPr lang="de-DE" dirty="0"/>
              <a:t> </a:t>
            </a:r>
            <a:r>
              <a:rPr lang="de-DE" dirty="0" err="1"/>
              <a:t>are</a:t>
            </a:r>
            <a:r>
              <a:rPr lang="de-DE" dirty="0"/>
              <a:t> in </a:t>
            </a:r>
            <a:r>
              <a:rPr lang="de-DE" dirty="0" err="1"/>
              <a:t>the</a:t>
            </a:r>
            <a:r>
              <a:rPr lang="de-DE" dirty="0"/>
              <a:t> </a:t>
            </a:r>
            <a:r>
              <a:rPr lang="de-DE" dirty="0" err="1"/>
              <a:t>message</a:t>
            </a:r>
            <a:r>
              <a:rPr lang="de-DE" dirty="0"/>
              <a:t> (</a:t>
            </a:r>
            <a:r>
              <a:rPr lang="de-DE" dirty="0" err="1"/>
              <a:t>we</a:t>
            </a:r>
            <a:r>
              <a:rPr lang="de-DE" dirty="0"/>
              <a:t> </a:t>
            </a:r>
            <a:r>
              <a:rPr lang="de-DE" dirty="0" err="1"/>
              <a:t>see</a:t>
            </a:r>
            <a:r>
              <a:rPr lang="de-DE" dirty="0"/>
              <a:t> a</a:t>
            </a:r>
            <a:r>
              <a:rPr lang="de-DE" baseline="0" dirty="0"/>
              <a:t> </a:t>
            </a:r>
            <a:r>
              <a:rPr lang="de-DE" baseline="0" dirty="0" err="1"/>
              <a:t>plain</a:t>
            </a:r>
            <a:r>
              <a:rPr lang="de-DE" baseline="0" dirty="0"/>
              <a:t> </a:t>
            </a:r>
            <a:r>
              <a:rPr lang="de-DE" baseline="0" dirty="0" err="1"/>
              <a:t>text</a:t>
            </a:r>
            <a:r>
              <a:rPr lang="de-DE" baseline="0" dirty="0"/>
              <a:t> </a:t>
            </a:r>
            <a:r>
              <a:rPr lang="de-DE" baseline="0" dirty="0" err="1"/>
              <a:t>part</a:t>
            </a:r>
            <a:r>
              <a:rPr lang="de-DE" baseline="0" dirty="0"/>
              <a:t> </a:t>
            </a:r>
            <a:r>
              <a:rPr lang="de-DE" baseline="0" dirty="0" err="1"/>
              <a:t>and</a:t>
            </a:r>
            <a:r>
              <a:rPr lang="de-DE" baseline="0" dirty="0"/>
              <a:t> </a:t>
            </a:r>
            <a:r>
              <a:rPr lang="de-DE" baseline="0" dirty="0" err="1"/>
              <a:t>then</a:t>
            </a:r>
            <a:r>
              <a:rPr lang="de-DE" baseline="0" dirty="0"/>
              <a:t> a </a:t>
            </a:r>
            <a:r>
              <a:rPr lang="de-DE" baseline="0" dirty="0" err="1"/>
              <a:t>html</a:t>
            </a:r>
            <a:r>
              <a:rPr lang="de-DE" baseline="0" dirty="0"/>
              <a:t> </a:t>
            </a:r>
            <a:r>
              <a:rPr lang="de-DE" baseline="0" dirty="0" err="1"/>
              <a:t>part</a:t>
            </a:r>
            <a:r>
              <a:rPr lang="de-DE" dirty="0"/>
              <a:t>)</a:t>
            </a:r>
          </a:p>
          <a:p>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24</a:t>
            </a:fld>
            <a:endParaRPr lang="de-DE"/>
          </a:p>
        </p:txBody>
      </p:sp>
    </p:spTree>
    <p:extLst>
      <p:ext uri="{BB962C8B-B14F-4D97-AF65-F5344CB8AC3E}">
        <p14:creationId xmlns:p14="http://schemas.microsoft.com/office/powerpoint/2010/main" val="1595458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19900" cy="3836988"/>
          </a:xfrm>
        </p:spPr>
      </p:sp>
      <p:sp>
        <p:nvSpPr>
          <p:cNvPr id="3" name="Notizenplatzhalter 2"/>
          <p:cNvSpPr>
            <a:spLocks noGrp="1"/>
          </p:cNvSpPr>
          <p:nvPr>
            <p:ph type="body" idx="1"/>
          </p:nvPr>
        </p:nvSpPr>
        <p:spPr/>
        <p:txBody>
          <a:bodyPr>
            <a:normAutofit/>
          </a:bodyPr>
          <a:lstStyle/>
          <a:p>
            <a:r>
              <a:rPr lang="de-DE" dirty="0" err="1"/>
              <a:t>Then</a:t>
            </a:r>
            <a:r>
              <a:rPr lang="de-DE" dirty="0"/>
              <a:t> MIME </a:t>
            </a:r>
            <a:r>
              <a:rPr lang="de-DE" dirty="0" err="1"/>
              <a:t>content</a:t>
            </a:r>
            <a:r>
              <a:rPr lang="de-DE" dirty="0"/>
              <a:t> </a:t>
            </a:r>
            <a:r>
              <a:rPr lang="de-DE" dirty="0" err="1"/>
              <a:t>starts</a:t>
            </a:r>
            <a:r>
              <a:rPr lang="de-DE" dirty="0"/>
              <a:t>.</a:t>
            </a:r>
          </a:p>
          <a:p>
            <a:r>
              <a:rPr lang="de-DE" dirty="0"/>
              <a:t>MIME </a:t>
            </a:r>
            <a:r>
              <a:rPr lang="de-DE" dirty="0" err="1"/>
              <a:t>has</a:t>
            </a:r>
            <a:r>
              <a:rPr lang="de-DE" dirty="0"/>
              <a:t> ist </a:t>
            </a:r>
            <a:r>
              <a:rPr lang="de-DE" dirty="0" err="1"/>
              <a:t>own</a:t>
            </a:r>
            <a:r>
              <a:rPr lang="de-DE" dirty="0"/>
              <a:t> </a:t>
            </a:r>
            <a:r>
              <a:rPr lang="de-DE" dirty="0" err="1"/>
              <a:t>format</a:t>
            </a:r>
            <a:r>
              <a:rPr lang="de-DE" dirty="0"/>
              <a:t> </a:t>
            </a:r>
            <a:r>
              <a:rPr lang="de-DE" dirty="0" err="1"/>
              <a:t>encapsulated</a:t>
            </a:r>
            <a:r>
              <a:rPr lang="de-DE" baseline="0" dirty="0"/>
              <a:t> in </a:t>
            </a:r>
            <a:r>
              <a:rPr lang="de-DE" baseline="0" dirty="0" err="1"/>
              <a:t>the</a:t>
            </a:r>
            <a:r>
              <a:rPr lang="de-DE" baseline="0" dirty="0"/>
              <a:t> email</a:t>
            </a:r>
            <a:endParaRPr lang="de-DE" dirty="0"/>
          </a:p>
          <a:p>
            <a:r>
              <a:rPr lang="de-DE" dirty="0"/>
              <a:t>Content-Description: </a:t>
            </a:r>
            <a:r>
              <a:rPr lang="de-DE" dirty="0" err="1"/>
              <a:t>content</a:t>
            </a:r>
            <a:r>
              <a:rPr lang="de-DE" dirty="0"/>
              <a:t> </a:t>
            </a:r>
            <a:r>
              <a:rPr lang="de-DE" dirty="0" err="1"/>
              <a:t>starts</a:t>
            </a:r>
            <a:endParaRPr lang="de-DE" dirty="0"/>
          </a:p>
          <a:p>
            <a:endParaRPr lang="de-DE" dirty="0"/>
          </a:p>
          <a:p>
            <a:r>
              <a:rPr lang="de-DE" dirty="0" err="1"/>
              <a:t>There</a:t>
            </a:r>
            <a:r>
              <a:rPr lang="de-DE" dirty="0"/>
              <a:t> </a:t>
            </a:r>
            <a:r>
              <a:rPr lang="de-DE" dirty="0" err="1"/>
              <a:t>is</a:t>
            </a:r>
            <a:r>
              <a:rPr lang="de-DE" dirty="0"/>
              <a:t> </a:t>
            </a:r>
            <a:r>
              <a:rPr lang="de-DE" dirty="0" err="1"/>
              <a:t>some</a:t>
            </a:r>
            <a:r>
              <a:rPr lang="de-DE" dirty="0"/>
              <a:t> </a:t>
            </a:r>
            <a:r>
              <a:rPr lang="de-DE" dirty="0" err="1"/>
              <a:t>text</a:t>
            </a:r>
            <a:r>
              <a:rPr lang="de-DE" dirty="0"/>
              <a:t>, </a:t>
            </a:r>
            <a:r>
              <a:rPr lang="de-DE" dirty="0" err="1"/>
              <a:t>and</a:t>
            </a:r>
            <a:r>
              <a:rPr lang="de-DE" dirty="0"/>
              <a:t> </a:t>
            </a:r>
            <a:r>
              <a:rPr lang="de-DE" dirty="0" err="1"/>
              <a:t>then</a:t>
            </a:r>
            <a:r>
              <a:rPr lang="de-DE" dirty="0"/>
              <a:t> a </a:t>
            </a:r>
            <a:r>
              <a:rPr lang="de-DE" dirty="0" err="1"/>
              <a:t>jpg</a:t>
            </a:r>
            <a:r>
              <a:rPr lang="de-DE" dirty="0"/>
              <a:t> </a:t>
            </a:r>
            <a:r>
              <a:rPr lang="de-DE" dirty="0" err="1"/>
              <a:t>picture</a:t>
            </a:r>
            <a:r>
              <a:rPr lang="de-DE" dirty="0"/>
              <a:t>, </a:t>
            </a:r>
            <a:r>
              <a:rPr lang="de-DE" dirty="0" err="1"/>
              <a:t>the</a:t>
            </a:r>
            <a:r>
              <a:rPr lang="de-DE" dirty="0"/>
              <a:t> </a:t>
            </a:r>
            <a:r>
              <a:rPr lang="de-DE" dirty="0" err="1"/>
              <a:t>name</a:t>
            </a:r>
            <a:r>
              <a:rPr lang="de-DE" dirty="0"/>
              <a:t> </a:t>
            </a:r>
            <a:r>
              <a:rPr lang="de-DE" dirty="0" err="1"/>
              <a:t>of</a:t>
            </a:r>
            <a:r>
              <a:rPr lang="de-DE" dirty="0"/>
              <a:t> </a:t>
            </a:r>
            <a:r>
              <a:rPr lang="de-DE" dirty="0" err="1"/>
              <a:t>the</a:t>
            </a:r>
            <a:r>
              <a:rPr lang="de-DE" dirty="0"/>
              <a:t> </a:t>
            </a:r>
            <a:r>
              <a:rPr lang="de-DE" dirty="0" err="1"/>
              <a:t>picture</a:t>
            </a:r>
            <a:r>
              <a:rPr lang="de-DE" dirty="0"/>
              <a:t>, </a:t>
            </a:r>
            <a:r>
              <a:rPr lang="de-DE" dirty="0" err="1"/>
              <a:t>and</a:t>
            </a:r>
            <a:r>
              <a:rPr lang="de-DE" dirty="0"/>
              <a:t> </a:t>
            </a:r>
            <a:r>
              <a:rPr lang="de-DE" dirty="0" err="1"/>
              <a:t>the</a:t>
            </a:r>
            <a:r>
              <a:rPr lang="de-DE" dirty="0"/>
              <a:t> </a:t>
            </a:r>
            <a:r>
              <a:rPr lang="de-DE" dirty="0" err="1"/>
              <a:t>indication</a:t>
            </a:r>
            <a:r>
              <a:rPr lang="de-DE" dirty="0"/>
              <a:t> </a:t>
            </a:r>
            <a:r>
              <a:rPr lang="de-DE" dirty="0" err="1"/>
              <a:t>of</a:t>
            </a:r>
            <a:r>
              <a:rPr lang="de-DE" dirty="0"/>
              <a:t> </a:t>
            </a:r>
            <a:r>
              <a:rPr lang="de-DE" dirty="0" err="1"/>
              <a:t>how</a:t>
            </a:r>
            <a:r>
              <a:rPr lang="de-DE" dirty="0"/>
              <a:t> </a:t>
            </a:r>
            <a:r>
              <a:rPr lang="de-DE" dirty="0" err="1"/>
              <a:t>it</a:t>
            </a:r>
            <a:r>
              <a:rPr lang="de-DE" dirty="0"/>
              <a:t> </a:t>
            </a:r>
            <a:r>
              <a:rPr lang="de-DE" dirty="0" err="1"/>
              <a:t>is</a:t>
            </a:r>
            <a:r>
              <a:rPr lang="de-DE" dirty="0"/>
              <a:t> </a:t>
            </a:r>
            <a:r>
              <a:rPr lang="de-DE" dirty="0" err="1"/>
              <a:t>encoded</a:t>
            </a:r>
            <a:r>
              <a:rPr lang="de-DE" dirty="0"/>
              <a:t> etc.</a:t>
            </a:r>
          </a:p>
          <a:p>
            <a:endParaRPr lang="de-DE" dirty="0"/>
          </a:p>
          <a:p>
            <a:r>
              <a:rPr lang="de-DE" dirty="0"/>
              <a:t>As</a:t>
            </a:r>
            <a:r>
              <a:rPr lang="de-DE" baseline="0" dirty="0"/>
              <a:t> </a:t>
            </a:r>
            <a:r>
              <a:rPr lang="de-DE" baseline="0" dirty="0" err="1"/>
              <a:t>you</a:t>
            </a:r>
            <a:r>
              <a:rPr lang="de-DE" baseline="0" dirty="0"/>
              <a:t> </a:t>
            </a:r>
            <a:r>
              <a:rPr lang="de-DE" baseline="0" dirty="0" err="1"/>
              <a:t>can</a:t>
            </a:r>
            <a:r>
              <a:rPr lang="de-DE" baseline="0" dirty="0"/>
              <a:t> </a:t>
            </a:r>
            <a:r>
              <a:rPr lang="de-DE" baseline="0" dirty="0" err="1"/>
              <a:t>see</a:t>
            </a:r>
            <a:r>
              <a:rPr lang="de-DE" baseline="0" dirty="0"/>
              <a:t>, email </a:t>
            </a:r>
            <a:r>
              <a:rPr lang="de-DE" baseline="0" dirty="0" err="1"/>
              <a:t>is</a:t>
            </a:r>
            <a:r>
              <a:rPr lang="de-DE" baseline="0" dirty="0"/>
              <a:t> </a:t>
            </a:r>
            <a:r>
              <a:rPr lang="de-DE" baseline="0" dirty="0" err="1"/>
              <a:t>much</a:t>
            </a:r>
            <a:r>
              <a:rPr lang="de-DE" baseline="0" dirty="0"/>
              <a:t> </a:t>
            </a:r>
            <a:r>
              <a:rPr lang="de-DE" baseline="0" dirty="0" err="1"/>
              <a:t>more</a:t>
            </a:r>
            <a:r>
              <a:rPr lang="de-DE" baseline="0" dirty="0"/>
              <a:t> </a:t>
            </a:r>
            <a:r>
              <a:rPr lang="de-DE" baseline="0" dirty="0" err="1"/>
              <a:t>complex</a:t>
            </a:r>
            <a:r>
              <a:rPr lang="de-DE" baseline="0" dirty="0"/>
              <a:t> </a:t>
            </a:r>
            <a:r>
              <a:rPr lang="de-DE" baseline="0" dirty="0" err="1"/>
              <a:t>that</a:t>
            </a:r>
            <a:r>
              <a:rPr lang="de-DE" baseline="0" dirty="0"/>
              <a:t> </a:t>
            </a:r>
            <a:r>
              <a:rPr lang="de-DE" baseline="0" dirty="0" err="1"/>
              <a:t>the</a:t>
            </a:r>
            <a:r>
              <a:rPr lang="de-DE" baseline="0" dirty="0"/>
              <a:t> </a:t>
            </a:r>
            <a:r>
              <a:rPr lang="de-DE" baseline="0" dirty="0" err="1"/>
              <a:t>plain</a:t>
            </a:r>
            <a:r>
              <a:rPr lang="de-DE" baseline="0" dirty="0"/>
              <a:t> </a:t>
            </a:r>
            <a:r>
              <a:rPr lang="de-DE" baseline="0" dirty="0" err="1"/>
              <a:t>text</a:t>
            </a:r>
            <a:r>
              <a:rPr lang="de-DE" baseline="0" dirty="0"/>
              <a:t> </a:t>
            </a:r>
            <a:r>
              <a:rPr lang="de-DE" baseline="0" dirty="0" err="1"/>
              <a:t>of</a:t>
            </a:r>
            <a:r>
              <a:rPr lang="de-DE" baseline="0" dirty="0"/>
              <a:t> </a:t>
            </a:r>
            <a:r>
              <a:rPr lang="de-DE" baseline="0" dirty="0" err="1"/>
              <a:t>the</a:t>
            </a:r>
            <a:r>
              <a:rPr lang="de-DE" baseline="0" dirty="0"/>
              <a:t> 80s </a:t>
            </a:r>
            <a:r>
              <a:rPr lang="de-DE" baseline="0" dirty="0" err="1"/>
              <a:t>with</a:t>
            </a:r>
            <a:r>
              <a:rPr lang="de-DE" baseline="0" dirty="0"/>
              <a:t> </a:t>
            </a:r>
            <a:r>
              <a:rPr lang="de-DE" baseline="0" dirty="0" err="1"/>
              <a:t>the</a:t>
            </a:r>
            <a:r>
              <a:rPr lang="de-DE" baseline="0" dirty="0"/>
              <a:t> </a:t>
            </a:r>
            <a:r>
              <a:rPr lang="de-DE" baseline="0" dirty="0" err="1"/>
              <a:t>mail</a:t>
            </a:r>
            <a:r>
              <a:rPr lang="de-DE" baseline="0" dirty="0"/>
              <a:t> </a:t>
            </a:r>
            <a:r>
              <a:rPr lang="de-DE" baseline="0" dirty="0" err="1"/>
              <a:t>command</a:t>
            </a:r>
            <a:r>
              <a:rPr lang="de-DE" baseline="0" dirty="0"/>
              <a:t> </a:t>
            </a:r>
            <a:r>
              <a:rPr lang="de-DE" baseline="0" dirty="0" err="1"/>
              <a:t>line</a:t>
            </a:r>
            <a:r>
              <a:rPr lang="de-DE" baseline="0" dirty="0"/>
              <a:t> in </a:t>
            </a:r>
            <a:r>
              <a:rPr lang="de-DE" baseline="0" dirty="0" err="1"/>
              <a:t>linux</a:t>
            </a:r>
            <a:r>
              <a:rPr lang="de-DE" baseline="0" dirty="0"/>
              <a:t>...</a:t>
            </a:r>
          </a:p>
          <a:p>
            <a:endParaRPr lang="de-DE" dirty="0"/>
          </a:p>
          <a:p>
            <a:r>
              <a:rPr lang="de-DE" dirty="0" err="1"/>
              <a:t>We</a:t>
            </a:r>
            <a:r>
              <a:rPr lang="de-DE" dirty="0"/>
              <a:t> </a:t>
            </a:r>
            <a:r>
              <a:rPr lang="de-DE" dirty="0" err="1"/>
              <a:t>wanted</a:t>
            </a:r>
            <a:r>
              <a:rPr lang="de-DE" dirty="0"/>
              <a:t> </a:t>
            </a:r>
            <a:r>
              <a:rPr lang="de-DE" dirty="0" err="1"/>
              <a:t>to</a:t>
            </a:r>
            <a:r>
              <a:rPr lang="de-DE" dirty="0"/>
              <a:t> </a:t>
            </a:r>
            <a:r>
              <a:rPr lang="de-DE" dirty="0" err="1"/>
              <a:t>get</a:t>
            </a:r>
            <a:r>
              <a:rPr lang="de-DE" dirty="0"/>
              <a:t> </a:t>
            </a:r>
            <a:r>
              <a:rPr lang="de-DE" dirty="0" err="1"/>
              <a:t>more</a:t>
            </a:r>
            <a:r>
              <a:rPr lang="de-DE" dirty="0"/>
              <a:t> </a:t>
            </a:r>
            <a:r>
              <a:rPr lang="de-DE" dirty="0" err="1"/>
              <a:t>and</a:t>
            </a:r>
            <a:r>
              <a:rPr lang="de-DE" dirty="0"/>
              <a:t> </a:t>
            </a:r>
            <a:r>
              <a:rPr lang="de-DE" dirty="0" err="1"/>
              <a:t>more</a:t>
            </a:r>
            <a:r>
              <a:rPr lang="de-DE" dirty="0"/>
              <a:t> </a:t>
            </a:r>
            <a:r>
              <a:rPr lang="de-DE" dirty="0" err="1"/>
              <a:t>done</a:t>
            </a:r>
            <a:r>
              <a:rPr lang="de-DE" dirty="0"/>
              <a:t> in email, </a:t>
            </a:r>
            <a:r>
              <a:rPr lang="de-DE" dirty="0" err="1"/>
              <a:t>and</a:t>
            </a:r>
            <a:r>
              <a:rPr lang="de-DE" dirty="0"/>
              <a:t> </a:t>
            </a:r>
            <a:r>
              <a:rPr lang="de-DE" dirty="0" err="1"/>
              <a:t>the</a:t>
            </a:r>
            <a:r>
              <a:rPr lang="de-DE" baseline="0" dirty="0"/>
              <a:t> </a:t>
            </a:r>
            <a:r>
              <a:rPr lang="de-DE" baseline="0" dirty="0" err="1"/>
              <a:t>complexity</a:t>
            </a:r>
            <a:r>
              <a:rPr lang="de-DE" baseline="0" dirty="0"/>
              <a:t> </a:t>
            </a:r>
            <a:r>
              <a:rPr lang="de-DE" baseline="0" dirty="0" err="1"/>
              <a:t>has</a:t>
            </a:r>
            <a:r>
              <a:rPr lang="de-DE" baseline="0" dirty="0"/>
              <a:t> </a:t>
            </a:r>
            <a:r>
              <a:rPr lang="de-DE" baseline="0" dirty="0" err="1"/>
              <a:t>increased</a:t>
            </a:r>
            <a:r>
              <a:rPr lang="de-DE" baseline="0" dirty="0"/>
              <a:t> </a:t>
            </a:r>
            <a:r>
              <a:rPr lang="de-DE" baseline="0" dirty="0" err="1"/>
              <a:t>dramatically</a:t>
            </a:r>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25</a:t>
            </a:fld>
            <a:endParaRPr lang="de-DE"/>
          </a:p>
        </p:txBody>
      </p:sp>
    </p:spTree>
    <p:extLst>
      <p:ext uri="{BB962C8B-B14F-4D97-AF65-F5344CB8AC3E}">
        <p14:creationId xmlns:p14="http://schemas.microsoft.com/office/powerpoint/2010/main" val="71598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C3DB499-C617-4AA2-91AA-F07B618773F3}" type="slidenum">
              <a:rPr lang="de-DE" smtClean="0">
                <a:latin typeface="Arial" pitchFamily="34" charset="0"/>
              </a:rPr>
              <a:pPr/>
              <a:t>26</a:t>
            </a:fld>
            <a:endParaRPr lang="de-DE">
              <a:latin typeface="Arial" pitchFamily="34" charset="0"/>
            </a:endParaRPr>
          </a:p>
        </p:txBody>
      </p:sp>
      <p:sp>
        <p:nvSpPr>
          <p:cNvPr id="54275" name="Rectangle 2"/>
          <p:cNvSpPr>
            <a:spLocks noGrp="1" noRot="1" noChangeAspect="1" noChangeArrowheads="1" noTextEdit="1"/>
          </p:cNvSpPr>
          <p:nvPr>
            <p:ph type="sldImg"/>
          </p:nvPr>
        </p:nvSpPr>
        <p:spPr>
          <a:xfrm>
            <a:off x="-871538" y="304800"/>
            <a:ext cx="8842376" cy="4975225"/>
          </a:xfrm>
          <a:ln/>
        </p:spPr>
      </p:sp>
      <p:sp>
        <p:nvSpPr>
          <p:cNvPr id="54276"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Ist man über eine Telefonwählverbindung mit dem Internet verbunden oder werden Nachrichten zentral von einem Mailserver verschickt/empfangen (was meistens der Fall ist), so erfolgt der E-Mail-Empfang über die Protokolle POP3 (Post Office Protocol Version 3) oder IMAP (Internet Message Access Protocol).</a:t>
            </a:r>
          </a:p>
          <a:p>
            <a:pPr eaLnBrk="1" hangingPunct="1"/>
            <a:r>
              <a:rPr lang="de-DE">
                <a:latin typeface="Arial" pitchFamily="34" charset="0"/>
              </a:rPr>
              <a:t>Der wesentliche Vorteil von IMAP gegenüber POP3 besteht darin, dass es IMAP ermöglicht, Nachrichten von unterschiedlichen Rechnern aus zu lesen, da alle Nachrichten zentral verwaltet werden. Bei POP3 entsteht dagegen der Nachteil, dass man die Nachrichten auf jedem Rechner, der zum Abrufen der E-Mails verwendet wurde, lokal vorliegen hat. Ein zweiter Vorteil von IMAP ist, dass man nur Teile der Nachricht (z.B. nur den Kopf) lesen kann, wodurch man sich das Herunterladen eines eventuell sehr großen Hauptteils sparen kann.</a:t>
            </a:r>
          </a:p>
          <a:p>
            <a:pPr eaLnBrk="1" hangingPunct="1"/>
            <a:r>
              <a:rPr lang="de-DE">
                <a:latin typeface="Arial" pitchFamily="34" charset="0"/>
              </a:rPr>
              <a:t>Die verschiedenen, heute auf dem Markt erhältlichen, Mail-Client-Programme bieten i.w. die gleiche Funktionalität an, wobei POP3-Clients aufgrund der Komplexität von IMAP immer noch die größere Verbreitung besitzen. Ein Beispiel ist etwa der Messenger, den Netscape zusammen mit dem Communicator vertreibt. Weitere Produkte sind der Qualcomms Eudora oder Outlook von Microsoft.</a:t>
            </a:r>
          </a:p>
        </p:txBody>
      </p:sp>
      <p:sp>
        <p:nvSpPr>
          <p:cNvPr id="54277" name="Rectangle 4"/>
          <p:cNvSpPr>
            <a:spLocks noChangeArrowheads="1"/>
          </p:cNvSpPr>
          <p:nvPr/>
        </p:nvSpPr>
        <p:spPr bwMode="auto">
          <a:xfrm>
            <a:off x="-1588" y="4498975"/>
            <a:ext cx="6654801" cy="539750"/>
          </a:xfrm>
          <a:prstGeom prst="rect">
            <a:avLst/>
          </a:prstGeom>
          <a:noFill/>
          <a:ln w="9525">
            <a:noFill/>
            <a:miter lim="800000"/>
            <a:headEnd/>
            <a:tailEnd/>
          </a:ln>
        </p:spPr>
        <p:txBody>
          <a:bodyPr lIns="98164" tIns="49944" rIns="98164" bIns="49944"/>
          <a:lstStyle/>
          <a:p>
            <a:pPr algn="just" defTabSz="968375" eaLnBrk="0" hangingPunct="0">
              <a:spcBef>
                <a:spcPct val="30000"/>
              </a:spcBef>
            </a:pPr>
            <a:endParaRPr lang="de-DE" sz="1400" b="1">
              <a:latin typeface="Times New Roman" pitchFamily="18" charset="0"/>
            </a:endParaRPr>
          </a:p>
          <a:p>
            <a:pPr algn="just" defTabSz="968375" eaLnBrk="0" hangingPunct="0">
              <a:spcBef>
                <a:spcPct val="30000"/>
              </a:spcBef>
            </a:pPr>
            <a:endParaRPr lang="de-DE" sz="1400">
              <a:latin typeface="Times New Roman" pitchFamily="18" charset="0"/>
            </a:endParaRPr>
          </a:p>
          <a:p>
            <a:pPr algn="just" defTabSz="968375" eaLnBrk="0" hangingPunct="0">
              <a:spcBef>
                <a:spcPct val="30000"/>
              </a:spcBef>
            </a:pPr>
            <a:endParaRPr lang="de-DE" sz="1400">
              <a:latin typeface="Times New Roman" pitchFamily="18" charset="0"/>
            </a:endParaRPr>
          </a:p>
        </p:txBody>
      </p:sp>
    </p:spTree>
    <p:extLst>
      <p:ext uri="{BB962C8B-B14F-4D97-AF65-F5344CB8AC3E}">
        <p14:creationId xmlns:p14="http://schemas.microsoft.com/office/powerpoint/2010/main" val="2706908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27</a:t>
            </a:fld>
            <a:endParaRPr lang="de-DE"/>
          </a:p>
        </p:txBody>
      </p:sp>
    </p:spTree>
    <p:extLst>
      <p:ext uri="{BB962C8B-B14F-4D97-AF65-F5344CB8AC3E}">
        <p14:creationId xmlns:p14="http://schemas.microsoft.com/office/powerpoint/2010/main" val="3045392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00963FF-7D56-46A5-BC9C-7C04064D18CF}" type="slidenum">
              <a:rPr lang="de-DE" smtClean="0">
                <a:latin typeface="Arial" pitchFamily="34" charset="0"/>
              </a:rPr>
              <a:pPr/>
              <a:t>28</a:t>
            </a:fld>
            <a:endParaRPr lang="de-DE">
              <a:latin typeface="Arial" pitchFamily="34" charset="0"/>
            </a:endParaRPr>
          </a:p>
        </p:txBody>
      </p:sp>
      <p:sp>
        <p:nvSpPr>
          <p:cNvPr id="55299" name="Rectangle 2"/>
          <p:cNvSpPr>
            <a:spLocks noGrp="1" noRot="1" noChangeAspect="1" noChangeArrowheads="1" noTextEdit="1"/>
          </p:cNvSpPr>
          <p:nvPr>
            <p:ph type="sldImg"/>
          </p:nvPr>
        </p:nvSpPr>
        <p:spPr>
          <a:xfrm>
            <a:off x="-871538" y="304800"/>
            <a:ext cx="8842376" cy="4975225"/>
          </a:xfrm>
          <a:ln/>
        </p:spPr>
      </p:sp>
      <p:sp>
        <p:nvSpPr>
          <p:cNvPr id="55300"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 </a:t>
            </a:r>
          </a:p>
        </p:txBody>
      </p:sp>
    </p:spTree>
    <p:extLst>
      <p:ext uri="{BB962C8B-B14F-4D97-AF65-F5344CB8AC3E}">
        <p14:creationId xmlns:p14="http://schemas.microsoft.com/office/powerpoint/2010/main" val="266648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4AE0F8D-83C9-4FCC-80BF-C0708DE5865D}" type="slidenum">
              <a:rPr lang="de-DE" smtClean="0">
                <a:latin typeface="Arial" pitchFamily="34" charset="0"/>
              </a:rPr>
              <a:pPr/>
              <a:t>29</a:t>
            </a:fld>
            <a:endParaRPr lang="de-DE">
              <a:latin typeface="Arial" pitchFamily="34" charset="0"/>
            </a:endParaRPr>
          </a:p>
        </p:txBody>
      </p:sp>
      <p:sp>
        <p:nvSpPr>
          <p:cNvPr id="56323" name="Rectangle 2"/>
          <p:cNvSpPr>
            <a:spLocks noGrp="1" noRot="1" noChangeAspect="1" noChangeArrowheads="1" noTextEdit="1"/>
          </p:cNvSpPr>
          <p:nvPr>
            <p:ph type="sldImg"/>
          </p:nvPr>
        </p:nvSpPr>
        <p:spPr>
          <a:xfrm>
            <a:off x="-871538" y="304800"/>
            <a:ext cx="8842376" cy="4975225"/>
          </a:xfrm>
          <a:ln/>
        </p:spPr>
      </p:sp>
      <p:sp>
        <p:nvSpPr>
          <p:cNvPr id="56324"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 </a:t>
            </a:r>
          </a:p>
        </p:txBody>
      </p:sp>
    </p:spTree>
    <p:extLst>
      <p:ext uri="{BB962C8B-B14F-4D97-AF65-F5344CB8AC3E}">
        <p14:creationId xmlns:p14="http://schemas.microsoft.com/office/powerpoint/2010/main" val="271613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6722728-0EDA-4A30-8232-12F30D058E52}" type="slidenum">
              <a:rPr lang="de-DE" smtClean="0">
                <a:latin typeface="Arial" pitchFamily="34" charset="0"/>
              </a:rPr>
              <a:pPr/>
              <a:t>3</a:t>
            </a:fld>
            <a:endParaRPr lang="de-DE">
              <a:latin typeface="Arial" pitchFamily="34" charset="0"/>
            </a:endParaRPr>
          </a:p>
        </p:txBody>
      </p:sp>
      <p:sp>
        <p:nvSpPr>
          <p:cNvPr id="43011" name="Rectangle 2"/>
          <p:cNvSpPr>
            <a:spLocks noGrp="1" noRot="1" noChangeAspect="1" noChangeArrowheads="1" noTextEdit="1"/>
          </p:cNvSpPr>
          <p:nvPr>
            <p:ph type="sldImg"/>
          </p:nvPr>
        </p:nvSpPr>
        <p:spPr>
          <a:xfrm>
            <a:off x="139700" y="768350"/>
            <a:ext cx="6823075" cy="3838575"/>
          </a:xfrm>
          <a:ln/>
        </p:spPr>
      </p:sp>
      <p:sp>
        <p:nvSpPr>
          <p:cNvPr id="43012" name="Rectangle 3"/>
          <p:cNvSpPr>
            <a:spLocks noGrp="1" noChangeArrowheads="1"/>
          </p:cNvSpPr>
          <p:nvPr>
            <p:ph type="body" idx="1"/>
          </p:nvPr>
        </p:nvSpPr>
        <p:spPr>
          <a:xfrm>
            <a:off x="709613" y="4862513"/>
            <a:ext cx="5680075" cy="4603750"/>
          </a:xfrm>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5558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B492B0-8F15-44D1-B222-D780D8DF7153}" type="slidenum">
              <a:rPr lang="de-DE" smtClean="0">
                <a:latin typeface="Arial" pitchFamily="34" charset="0"/>
              </a:rPr>
              <a:pPr/>
              <a:t>30</a:t>
            </a:fld>
            <a:endParaRPr lang="de-DE">
              <a:latin typeface="Arial" pitchFamily="34" charset="0"/>
            </a:endParaRPr>
          </a:p>
        </p:txBody>
      </p:sp>
      <p:sp>
        <p:nvSpPr>
          <p:cNvPr id="57347" name="Rectangle 2"/>
          <p:cNvSpPr>
            <a:spLocks noGrp="1" noRot="1" noChangeAspect="1" noChangeArrowheads="1" noTextEdit="1"/>
          </p:cNvSpPr>
          <p:nvPr>
            <p:ph type="sldImg"/>
          </p:nvPr>
        </p:nvSpPr>
        <p:spPr>
          <a:xfrm>
            <a:off x="-871538" y="304800"/>
            <a:ext cx="8842376" cy="4975225"/>
          </a:xfrm>
          <a:ln/>
        </p:spPr>
      </p:sp>
      <p:sp>
        <p:nvSpPr>
          <p:cNvPr id="57348"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Mit dem URL-Konzept wird ein Adressierungsschema für die Ressourcen sämtlicher Internet-Anwendungen geschaffen, wobei sich hinter einer Ressource sehr unterschiedliche Objekte verbergen können (eine adressierbare Ressource kann z.B. sein: eine Datei, eine Datenbank, ein News-Artikel oder eine Telnet-Sitzung).</a:t>
            </a:r>
          </a:p>
          <a:p>
            <a:pPr eaLnBrk="1" hangingPunct="1"/>
            <a:r>
              <a:rPr lang="de-DE">
                <a:latin typeface="Arial" pitchFamily="34" charset="0"/>
              </a:rPr>
              <a:t>Die sich über die verschiedenen Internet-Anwendungen erstreckende Ressourcen-Adressierung legt die Basis dafür, dass mithilfe des WWW-Clients, also des Browsers, auf unterschiedlichste Internet-Server zugegriffen werden kann. Allerdings müssen selbstverständlich hierzu die verschiedenen Protokollmaschinen (FTP, NTTP, SMTP, ...) in der Browser-Software enthalten sein.</a:t>
            </a:r>
          </a:p>
          <a:p>
            <a:pPr eaLnBrk="1" hangingPunct="1"/>
            <a:r>
              <a:rPr lang="de-DE">
                <a:latin typeface="Arial" pitchFamily="34" charset="0"/>
              </a:rPr>
              <a:t>Falls der Port weggelassen wird, so gilt der für den jeweiligen Dienst vereinbarte Default-Port, also z.B. 21=FTP, 23=TELNET, 25=SMTP, 80=HTTP.</a:t>
            </a:r>
          </a:p>
          <a:p>
            <a:pPr eaLnBrk="1" hangingPunct="1"/>
            <a:endParaRPr lang="de-DE">
              <a:latin typeface="Arial" pitchFamily="34" charset="0"/>
            </a:endParaRPr>
          </a:p>
        </p:txBody>
      </p:sp>
    </p:spTree>
    <p:extLst>
      <p:ext uri="{BB962C8B-B14F-4D97-AF65-F5344CB8AC3E}">
        <p14:creationId xmlns:p14="http://schemas.microsoft.com/office/powerpoint/2010/main" val="2345544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AEE5FB0-86D5-4BC2-81B6-71646168DC1C}" type="slidenum">
              <a:rPr lang="de-DE" smtClean="0">
                <a:latin typeface="Arial" pitchFamily="34" charset="0"/>
              </a:rPr>
              <a:pPr/>
              <a:t>31</a:t>
            </a:fld>
            <a:endParaRPr lang="de-DE">
              <a:latin typeface="Arial" pitchFamily="34" charset="0"/>
            </a:endParaRPr>
          </a:p>
        </p:txBody>
      </p:sp>
      <p:sp>
        <p:nvSpPr>
          <p:cNvPr id="58371" name="Rectangle 2"/>
          <p:cNvSpPr>
            <a:spLocks noGrp="1" noRot="1" noChangeAspect="1" noChangeArrowheads="1" noTextEdit="1"/>
          </p:cNvSpPr>
          <p:nvPr>
            <p:ph type="sldImg"/>
          </p:nvPr>
        </p:nvSpPr>
        <p:spPr>
          <a:xfrm>
            <a:off x="-871538" y="304800"/>
            <a:ext cx="8842376" cy="4975225"/>
          </a:xfrm>
          <a:ln/>
        </p:spPr>
      </p:sp>
      <p:sp>
        <p:nvSpPr>
          <p:cNvPr id="58372"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Die Bezeichnung von HTTP als ASCII-Protokoll besagt konkret, dass die Anfragen durch den Client und die Antworten durch den Server als ASCII-Strings über das Netz übertragen werden, d.h. eine Beispiel-Anfrage GET /anschrift/inf.htm wird als ASCII-Zeichenfolge übergeben, woraufhin der Server den Inhalt dieser Seite ebenfalls als ASCII-Zeichenfolge überträgt.</a:t>
            </a:r>
          </a:p>
          <a:p>
            <a:pPr eaLnBrk="1" hangingPunct="1"/>
            <a:r>
              <a:rPr lang="de-DE">
                <a:latin typeface="Arial" pitchFamily="34" charset="0"/>
              </a:rPr>
              <a:t>Die obige Anfrage ist ein Beispiel für eine einfache Anfrage. Würden wir an die Anfrage noch die Angabe HTTP/1.0 anfügen, so würde aus der einfachen eine volle Anfrage. Bei einer vollen Anfrage wird vom Server neben dem Seiteninhalt zusätzliche Steuerinformation angeben, die Auskunft über den Inhaltstyp und die gewählte Kodierung (meist MIME) gibt.</a:t>
            </a:r>
          </a:p>
          <a:p>
            <a:pPr eaLnBrk="1" hangingPunct="1"/>
            <a:r>
              <a:rPr lang="de-DE">
                <a:latin typeface="Arial" pitchFamily="34" charset="0"/>
              </a:rPr>
              <a:t>Das Verhalten des HTTP-Servers, die Verbindung nach einer Anfrage sofort zu schließen, resultiert aus einer zentralen Eigenschaft von HTTP 1.0: HTTP ist zustandslos, was die Entwicklung von HTTP-Clients und HTTP-Servern vereinfacht, aber ein sehr ineffizientes Protokollverhalten bewirkt.</a:t>
            </a:r>
          </a:p>
          <a:p>
            <a:pPr eaLnBrk="1" hangingPunct="1"/>
            <a:r>
              <a:rPr lang="de-DE">
                <a:latin typeface="Arial" pitchFamily="34" charset="0"/>
              </a:rPr>
              <a:t>Die von HTTP unterstützten Befehle können als Methoden auf dem Objekt „Web-Seite“ angesehen werden.  In den Versionen vor 1.0 gab es ausschließlich den Befehl GET, der daher auch gar nicht angegeben werden musste. Weitere Befehle neben GET sind:</a:t>
            </a:r>
          </a:p>
          <a:p>
            <a:pPr lvl="1" eaLnBrk="1" hangingPunct="1"/>
            <a:r>
              <a:rPr lang="de-DE">
                <a:latin typeface="Arial" pitchFamily="34" charset="0"/>
              </a:rPr>
              <a:t>Statt der ganzen Seite kann durch den Befehl HEAD auch nur die Steuerinformation einer Web-Seite abgefragt werden.</a:t>
            </a:r>
          </a:p>
          <a:p>
            <a:pPr lvl="1" eaLnBrk="1" hangingPunct="1"/>
            <a:r>
              <a:rPr lang="de-DE">
                <a:latin typeface="Arial" pitchFamily="34" charset="0"/>
              </a:rPr>
              <a:t>Ein Beispiel, wann der POST-Befehl vom Client benötigt wird, ist das Senden von der von einem Benutzer über ein Formular eingegebenen Information an den Server. Daneben kann durch den Befehl PUT auch eine ganze Web-Seite im Server gespeichert werden, sofern der Client die Rechte dazu besitzt. Der zu PUT entgegengesetzte HTTP-Befehl ist DELETE, durch den die angegebene Seite gelöscht werden soll.</a:t>
            </a:r>
          </a:p>
        </p:txBody>
      </p:sp>
    </p:spTree>
    <p:extLst>
      <p:ext uri="{BB962C8B-B14F-4D97-AF65-F5344CB8AC3E}">
        <p14:creationId xmlns:p14="http://schemas.microsoft.com/office/powerpoint/2010/main" val="4052647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5D1BC62-4C8A-455F-AB2F-775CF5E5C6B9}" type="slidenum">
              <a:rPr lang="de-DE" smtClean="0">
                <a:latin typeface="Arial" pitchFamily="34" charset="0"/>
              </a:rPr>
              <a:pPr/>
              <a:t>32</a:t>
            </a:fld>
            <a:endParaRPr lang="de-DE">
              <a:latin typeface="Arial" pitchFamily="34" charset="0"/>
            </a:endParaRPr>
          </a:p>
        </p:txBody>
      </p:sp>
      <p:sp>
        <p:nvSpPr>
          <p:cNvPr id="59395" name="Rectangle 2"/>
          <p:cNvSpPr>
            <a:spLocks noGrp="1" noRot="1" noChangeAspect="1" noChangeArrowheads="1" noTextEdit="1"/>
          </p:cNvSpPr>
          <p:nvPr>
            <p:ph type="sldImg"/>
          </p:nvPr>
        </p:nvSpPr>
        <p:spPr>
          <a:xfrm>
            <a:off x="-871538" y="304800"/>
            <a:ext cx="8842376" cy="4975225"/>
          </a:xfrm>
          <a:ln/>
        </p:spPr>
      </p:sp>
      <p:sp>
        <p:nvSpPr>
          <p:cNvPr id="59396" name="Rectangle 3"/>
          <p:cNvSpPr>
            <a:spLocks noGrp="1" noChangeArrowheads="1"/>
          </p:cNvSpPr>
          <p:nvPr>
            <p:ph type="body" idx="1"/>
          </p:nvPr>
        </p:nvSpPr>
        <p:spPr>
          <a:xfrm>
            <a:off x="228600" y="5338763"/>
            <a:ext cx="6642100" cy="4349750"/>
          </a:xfrm>
          <a:noFill/>
          <a:ln/>
        </p:spPr>
        <p:txBody>
          <a:bodyPr/>
          <a:lstStyle/>
          <a:p>
            <a:pPr eaLnBrk="1" hangingPunct="1"/>
            <a:r>
              <a:rPr lang="de-DE" sz="1000">
                <a:latin typeface="Arial" pitchFamily="34" charset="0"/>
              </a:rPr>
              <a:t>Der Aufbau der HTTP-Nachrichten, die zwischen Client und Server ausgetauscht werden, orientiert sich an den bekannten Konzepten des E-Mail-Transportes. Das wird insbesondere an der Trennung einer HTTP-Nachricht in Kopf (Header) und Hauptteil (Entity) deutlich.</a:t>
            </a:r>
          </a:p>
          <a:p>
            <a:pPr eaLnBrk="1" hangingPunct="1"/>
            <a:r>
              <a:rPr lang="de-DE" sz="1000">
                <a:latin typeface="Arial" pitchFamily="34" charset="0"/>
              </a:rPr>
              <a:t>Wir gehen im Folgenden von einer vollen Anfrage aus, was an der angegebenen HTTP-Version ersichtlich ist. In HTTP lassen sich durch eine Reihe von Parametern die Anfragen bzw. Antworten präzisieren. So können in der Anfrage die vom Client akzeptierten Dokumententypen bzw. Sprachen eingeschränkt werden oder die genutzte Client-Software dem Server mitgeteilt werden.</a:t>
            </a:r>
          </a:p>
          <a:p>
            <a:pPr eaLnBrk="1" hangingPunct="1"/>
            <a:r>
              <a:rPr lang="de-DE" sz="1000">
                <a:latin typeface="Arial" pitchFamily="34" charset="0"/>
              </a:rPr>
              <a:t>Der Server antwortet bei voller Anfrage (die heute fast ausschließlich genutzt wird) immer mit der verwendeten HTTP-Version und einem Antwort-Code. So bedeutet der Code „200“ beispielsweise, dass die Anfrage erfolgreich bearbeit werden konnte. Zu jedem Antwort-Code wird auch ein erläuternder Text mit angegeben; bei dem Code “200“ ist das „OK“.</a:t>
            </a:r>
          </a:p>
          <a:p>
            <a:pPr eaLnBrk="1" hangingPunct="1"/>
            <a:r>
              <a:rPr lang="de-DE" sz="1000">
                <a:latin typeface="Arial" pitchFamily="34" charset="0"/>
              </a:rPr>
              <a:t>Auch der Server kann noch Parameter nutzen, um dem Client weitere Angaben zu machen. So kann analog zum Parameter „User-Agent“ die verwendete Server-Software angegeben werden, oder es kann im Parameter „Location“ ein Verweis auf eine weitere URL erfolgen.</a:t>
            </a:r>
          </a:p>
          <a:p>
            <a:pPr eaLnBrk="1" hangingPunct="1"/>
            <a:r>
              <a:rPr lang="de-DE" sz="1000">
                <a:latin typeface="Arial" pitchFamily="34" charset="0"/>
              </a:rPr>
              <a:t>Die gerade in allgemeiner Form angegebenen Formate werden auf dieser Folie durch eine konkrete Anfrage bzw. Antwort verdeutlicht. Wir gehen bei diesem Beispiel implizit davon aus, dass die Verbindung zwischen Client und Server bereits besteht (also eine TCP-Verbindung auf Port 80). Im Zusammenhang mit dem Parameter PRAGMA ist folgender Sachverhalt wichtig: Der HTTP-Client  kann abgefragte Web-Seiten im Cache halten und dadurch eine wiederholte Übertragung vermeiden. Durch die Angabe „no-cache“ wird der Client aufgefordert, die Seite vom Server in jedem Fall zu fordern, selbst wenn sie sich im Cache befindet und seit diesem Zeitpunkt auch nicht verändert wurde. Der Parameter PRAGMA (pragmatic) dient allgemein dazu, nicht standardisierte und möglicherweise Software-spezifische Aspekte zwischen Client und Server auszutauschen.</a:t>
            </a:r>
          </a:p>
          <a:p>
            <a:pPr eaLnBrk="1" hangingPunct="1"/>
            <a:r>
              <a:rPr lang="de-DE" sz="1000">
                <a:latin typeface="Arial" pitchFamily="34" charset="0"/>
              </a:rPr>
              <a:t>Die Antwort des Servers beginnt mit der obligatorischen Antwortzeile. Danach folgen verschiedene Parameter, die Informationen zu dem Server selbst (z.B. verwendete Software) und insbesondere das in der Antwort mitgelieferte Dokument geben. Nach den Parametern folgt der eigentliche Inhalt der HTML-Seite, der durch zwei sog. HTML-Tags, &lt;HTML&gt; und &lt;/HTML&gt; begrenzt ist.</a:t>
            </a:r>
          </a:p>
        </p:txBody>
      </p:sp>
    </p:spTree>
    <p:extLst>
      <p:ext uri="{BB962C8B-B14F-4D97-AF65-F5344CB8AC3E}">
        <p14:creationId xmlns:p14="http://schemas.microsoft.com/office/powerpoint/2010/main" val="3911881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5788F88-DC03-413B-B7F8-129E96186F1C}" type="slidenum">
              <a:rPr lang="de-DE" smtClean="0">
                <a:latin typeface="Arial" pitchFamily="34" charset="0"/>
              </a:rPr>
              <a:pPr/>
              <a:t>33</a:t>
            </a:fld>
            <a:endParaRPr lang="de-DE">
              <a:latin typeface="Arial" pitchFamily="34" charset="0"/>
            </a:endParaRPr>
          </a:p>
        </p:txBody>
      </p:sp>
      <p:sp>
        <p:nvSpPr>
          <p:cNvPr id="60419" name="Rectangle 2"/>
          <p:cNvSpPr>
            <a:spLocks noGrp="1" noRot="1" noChangeAspect="1" noChangeArrowheads="1" noTextEdit="1"/>
          </p:cNvSpPr>
          <p:nvPr>
            <p:ph type="sldImg"/>
          </p:nvPr>
        </p:nvSpPr>
        <p:spPr>
          <a:xfrm>
            <a:off x="-871538" y="304800"/>
            <a:ext cx="8842376" cy="4975225"/>
          </a:xfrm>
          <a:ln/>
        </p:spPr>
      </p:sp>
      <p:sp>
        <p:nvSpPr>
          <p:cNvPr id="60420"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 </a:t>
            </a:r>
          </a:p>
        </p:txBody>
      </p:sp>
    </p:spTree>
    <p:extLst>
      <p:ext uri="{BB962C8B-B14F-4D97-AF65-F5344CB8AC3E}">
        <p14:creationId xmlns:p14="http://schemas.microsoft.com/office/powerpoint/2010/main" val="3993525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316AD86-5B93-40AA-B5D8-64CE55AE4E12}" type="slidenum">
              <a:rPr lang="de-DE" smtClean="0">
                <a:latin typeface="Arial" pitchFamily="34" charset="0"/>
              </a:rPr>
              <a:pPr/>
              <a:t>34</a:t>
            </a:fld>
            <a:endParaRPr lang="de-DE">
              <a:latin typeface="Arial" pitchFamily="34" charset="0"/>
            </a:endParaRPr>
          </a:p>
        </p:txBody>
      </p:sp>
      <p:sp>
        <p:nvSpPr>
          <p:cNvPr id="61443" name="Rectangle 2"/>
          <p:cNvSpPr>
            <a:spLocks noGrp="1" noRot="1" noChangeAspect="1" noChangeArrowheads="1" noTextEdit="1"/>
          </p:cNvSpPr>
          <p:nvPr>
            <p:ph type="sldImg"/>
          </p:nvPr>
        </p:nvSpPr>
        <p:spPr>
          <a:xfrm>
            <a:off x="-871538" y="304800"/>
            <a:ext cx="8842376" cy="4975225"/>
          </a:xfrm>
          <a:ln/>
        </p:spPr>
      </p:sp>
      <p:sp>
        <p:nvSpPr>
          <p:cNvPr id="61444"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 </a:t>
            </a:r>
          </a:p>
        </p:txBody>
      </p:sp>
    </p:spTree>
    <p:extLst>
      <p:ext uri="{BB962C8B-B14F-4D97-AF65-F5344CB8AC3E}">
        <p14:creationId xmlns:p14="http://schemas.microsoft.com/office/powerpoint/2010/main" val="29023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35</a:t>
            </a:fld>
            <a:endParaRPr lang="de-DE"/>
          </a:p>
        </p:txBody>
      </p:sp>
    </p:spTree>
    <p:extLst>
      <p:ext uri="{BB962C8B-B14F-4D97-AF65-F5344CB8AC3E}">
        <p14:creationId xmlns:p14="http://schemas.microsoft.com/office/powerpoint/2010/main" val="87521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36</a:t>
            </a:fld>
            <a:endParaRPr lang="de-DE"/>
          </a:p>
        </p:txBody>
      </p:sp>
    </p:spTree>
    <p:extLst>
      <p:ext uri="{BB962C8B-B14F-4D97-AF65-F5344CB8AC3E}">
        <p14:creationId xmlns:p14="http://schemas.microsoft.com/office/powerpoint/2010/main" val="2515691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37</a:t>
            </a:fld>
            <a:endParaRPr lang="de-DE"/>
          </a:p>
        </p:txBody>
      </p:sp>
    </p:spTree>
    <p:extLst>
      <p:ext uri="{BB962C8B-B14F-4D97-AF65-F5344CB8AC3E}">
        <p14:creationId xmlns:p14="http://schemas.microsoft.com/office/powerpoint/2010/main" val="2758696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38</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19467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39</a:t>
            </a:fld>
            <a:endParaRPr lang="de-DE"/>
          </a:p>
        </p:txBody>
      </p:sp>
    </p:spTree>
    <p:extLst>
      <p:ext uri="{BB962C8B-B14F-4D97-AF65-F5344CB8AC3E}">
        <p14:creationId xmlns:p14="http://schemas.microsoft.com/office/powerpoint/2010/main" val="182639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4</a:t>
            </a:fld>
            <a:endParaRPr lang="de-DE"/>
          </a:p>
        </p:txBody>
      </p:sp>
    </p:spTree>
    <p:extLst>
      <p:ext uri="{BB962C8B-B14F-4D97-AF65-F5344CB8AC3E}">
        <p14:creationId xmlns:p14="http://schemas.microsoft.com/office/powerpoint/2010/main" val="142612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5</a:t>
            </a:fld>
            <a:endParaRPr lang="de-DE"/>
          </a:p>
        </p:txBody>
      </p:sp>
    </p:spTree>
    <p:extLst>
      <p:ext uri="{BB962C8B-B14F-4D97-AF65-F5344CB8AC3E}">
        <p14:creationId xmlns:p14="http://schemas.microsoft.com/office/powerpoint/2010/main" val="261872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3FEE16F-6C1A-4324-A0F9-FA824650D3B8}" type="slidenum">
              <a:rPr lang="de-DE" smtClean="0">
                <a:latin typeface="Arial" pitchFamily="34" charset="0"/>
              </a:rPr>
              <a:pPr/>
              <a:t>6</a:t>
            </a:fld>
            <a:endParaRPr lang="de-DE">
              <a:latin typeface="Arial" pitchFamily="34" charset="0"/>
            </a:endParaRPr>
          </a:p>
        </p:txBody>
      </p:sp>
      <p:sp>
        <p:nvSpPr>
          <p:cNvPr id="44035" name="Rectangle 2"/>
          <p:cNvSpPr>
            <a:spLocks noGrp="1" noRot="1" noChangeAspect="1" noChangeArrowheads="1" noTextEdit="1"/>
          </p:cNvSpPr>
          <p:nvPr>
            <p:ph type="sldImg"/>
          </p:nvPr>
        </p:nvSpPr>
        <p:spPr>
          <a:xfrm>
            <a:off x="-871538" y="304800"/>
            <a:ext cx="8842376" cy="4975225"/>
          </a:xfrm>
          <a:ln/>
        </p:spPr>
      </p:sp>
      <p:sp>
        <p:nvSpPr>
          <p:cNvPr id="44036"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Dienste und Anwendungen im Internet müssen selten auf numerische IP-Adressen zurückgreifen, meist kommen logische Namen wie staff@inf.fu-berlin.de oder pobox.nasa.gov zum Einsatz. In den Zeiten des ARPANET wurde die Abbildung Name auf IP-Adresse noch in einer Datei hosts.txt auf jedem Rechner gespeichert. Mit der rasanten Zunahme angeschlossener Hosts wurde diese Vorgehensweise jedoch unbrauchbar – die Idee eines Namensdienstes war geboren (im Prinzip das Telefonbuch des Internets).</a:t>
            </a:r>
          </a:p>
          <a:p>
            <a:pPr eaLnBrk="1" hangingPunct="1"/>
            <a:r>
              <a:rPr lang="de-DE">
                <a:latin typeface="Arial" pitchFamily="34" charset="0"/>
              </a:rPr>
              <a:t>Aus der Sicht einer Anwendung wird der Zugriff auf das Domain Name System (DNS) über einen so genannten Resolver ermöglicht. Das sind in der Anwendung verankerte Funktionen (meist werden hierfür Bibliotheken vom Betriebssystem bereitgestellt, die Methoden wie z.B. gethostbyname oder gethostbyaddress enthalten), die ihrerseits wiederum die entsprechenden Nameserver kontaktieren. Wichtig hierbei ist die Tatsache, dass der TCP/IP-Protokollstapel hiervon nichts sieht, er arbeitet ausschließlich mit numerischen Adressen (aus diesem Grund zählt das DNS auch zur Anwendungsschicht).</a:t>
            </a:r>
          </a:p>
          <a:p>
            <a:pPr eaLnBrk="1" hangingPunct="1"/>
            <a:endParaRPr lang="de-DE">
              <a:latin typeface="Arial" pitchFamily="34" charset="0"/>
            </a:endParaRPr>
          </a:p>
          <a:p>
            <a:pPr eaLnBrk="1" hangingPunct="1"/>
            <a:endParaRPr lang="de-DE">
              <a:latin typeface="Arial" pitchFamily="34" charset="0"/>
            </a:endParaRPr>
          </a:p>
          <a:p>
            <a:pPr eaLnBrk="1" hangingPunct="1"/>
            <a:endParaRPr lang="de-DE">
              <a:latin typeface="Arial" pitchFamily="34" charset="0"/>
            </a:endParaRPr>
          </a:p>
        </p:txBody>
      </p:sp>
    </p:spTree>
    <p:extLst>
      <p:ext uri="{BB962C8B-B14F-4D97-AF65-F5344CB8AC3E}">
        <p14:creationId xmlns:p14="http://schemas.microsoft.com/office/powerpoint/2010/main" val="352454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3FEE16F-6C1A-4324-A0F9-FA824650D3B8}" type="slidenum">
              <a:rPr lang="de-DE" smtClean="0">
                <a:latin typeface="Arial" pitchFamily="34" charset="0"/>
              </a:rPr>
              <a:pPr/>
              <a:t>7</a:t>
            </a:fld>
            <a:endParaRPr lang="de-DE">
              <a:latin typeface="Arial" pitchFamily="34" charset="0"/>
            </a:endParaRPr>
          </a:p>
        </p:txBody>
      </p:sp>
      <p:sp>
        <p:nvSpPr>
          <p:cNvPr id="44035" name="Rectangle 2"/>
          <p:cNvSpPr>
            <a:spLocks noGrp="1" noRot="1" noChangeAspect="1" noChangeArrowheads="1" noTextEdit="1"/>
          </p:cNvSpPr>
          <p:nvPr>
            <p:ph type="sldImg"/>
          </p:nvPr>
        </p:nvSpPr>
        <p:spPr>
          <a:xfrm>
            <a:off x="-871538" y="304800"/>
            <a:ext cx="8842376" cy="4975225"/>
          </a:xfrm>
          <a:ln/>
        </p:spPr>
      </p:sp>
      <p:sp>
        <p:nvSpPr>
          <p:cNvPr id="44036" name="Rectangle 3"/>
          <p:cNvSpPr>
            <a:spLocks noGrp="1" noChangeArrowheads="1"/>
          </p:cNvSpPr>
          <p:nvPr>
            <p:ph type="body" idx="1"/>
          </p:nvPr>
        </p:nvSpPr>
        <p:spPr>
          <a:xfrm>
            <a:off x="228600" y="5338763"/>
            <a:ext cx="6642100" cy="4349750"/>
          </a:xfrm>
          <a:noFill/>
          <a:ln/>
        </p:spPr>
        <p:txBody>
          <a:bodyPr/>
          <a:lstStyle/>
          <a:p>
            <a:pPr eaLnBrk="1" hangingPunct="1"/>
            <a:r>
              <a:rPr lang="de-DE">
                <a:latin typeface="Arial" pitchFamily="34" charset="0"/>
              </a:rPr>
              <a:t>Dienste und Anwendungen im Internet müssen selten auf numerische IP-Adressen zurückgreifen, meist kommen logische Namen wie staff@inf.fu-berlin.de oder pobox.nasa.gov zum Einsatz. In den Zeiten des ARPANET wurde die Abbildung Name auf IP-Adresse noch in einer Datei hosts.txt auf jedem Rechner gespeichert. Mit der rasanten Zunahme angeschlossener Hosts wurde diese Vorgehensweise jedoch unbrauchbar – die Idee eines Namensdienstes war geboren (im Prinzip das Telefonbuch des Internets).</a:t>
            </a:r>
          </a:p>
          <a:p>
            <a:pPr eaLnBrk="1" hangingPunct="1"/>
            <a:r>
              <a:rPr lang="de-DE">
                <a:latin typeface="Arial" pitchFamily="34" charset="0"/>
              </a:rPr>
              <a:t>Aus der Sicht einer Anwendung wird der Zugriff auf das Domain Name System (DNS) über einen so genannten Resolver ermöglicht. Das sind in der Anwendung verankerte Funktionen (meist werden hierfür Bibliotheken vom Betriebssystem bereitgestellt, die Methoden wie z.B. gethostbyname oder gethostbyaddress enthalten), die ihrerseits wiederum die entsprechenden Nameserver kontaktieren. Wichtig hierbei ist die Tatsache, dass der TCP/IP-Protokollstapel hiervon nichts sieht, er arbeitet ausschließlich mit numerischen Adressen (aus diesem Grund zählt das DNS auch zur Anwendungsschicht).</a:t>
            </a:r>
          </a:p>
          <a:p>
            <a:pPr eaLnBrk="1" hangingPunct="1"/>
            <a:endParaRPr lang="de-DE">
              <a:latin typeface="Arial" pitchFamily="34" charset="0"/>
            </a:endParaRPr>
          </a:p>
          <a:p>
            <a:pPr eaLnBrk="1" hangingPunct="1"/>
            <a:endParaRPr lang="de-DE">
              <a:latin typeface="Arial" pitchFamily="34" charset="0"/>
            </a:endParaRPr>
          </a:p>
          <a:p>
            <a:pPr eaLnBrk="1" hangingPunct="1"/>
            <a:endParaRPr lang="de-DE">
              <a:latin typeface="Arial" pitchFamily="34" charset="0"/>
            </a:endParaRPr>
          </a:p>
        </p:txBody>
      </p:sp>
    </p:spTree>
    <p:extLst>
      <p:ext uri="{BB962C8B-B14F-4D97-AF65-F5344CB8AC3E}">
        <p14:creationId xmlns:p14="http://schemas.microsoft.com/office/powerpoint/2010/main" val="134973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8</a:t>
            </a:fld>
            <a:endParaRPr lang="de-DE"/>
          </a:p>
        </p:txBody>
      </p:sp>
    </p:spTree>
    <p:extLst>
      <p:ext uri="{BB962C8B-B14F-4D97-AF65-F5344CB8AC3E}">
        <p14:creationId xmlns:p14="http://schemas.microsoft.com/office/powerpoint/2010/main" val="161598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BC5492D-CD2D-4ACF-B3D1-99ECB55F3709}" type="slidenum">
              <a:rPr lang="de-DE" smtClean="0"/>
              <a:pPr>
                <a:defRPr/>
              </a:pPr>
              <a:t>9</a:t>
            </a:fld>
            <a:endParaRPr lang="de-DE"/>
          </a:p>
        </p:txBody>
      </p:sp>
    </p:spTree>
    <p:extLst>
      <p:ext uri="{BB962C8B-B14F-4D97-AF65-F5344CB8AC3E}">
        <p14:creationId xmlns:p14="http://schemas.microsoft.com/office/powerpoint/2010/main" val="69208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7"/>
            <a:ext cx="8623300" cy="1057275"/>
          </a:xfrm>
          <a:noFill/>
          <a:ln w="9525">
            <a:noFill/>
            <a:miter lim="800000"/>
            <a:headEnd/>
            <a:tailEnd/>
          </a:ln>
        </p:spPr>
        <p:txBody>
          <a:bodyPr vert="horz" wrap="square" lIns="360000" tIns="0" rIns="0" bIns="0" numCol="1" anchor="t" anchorCtr="0" compatLnSpc="1">
            <a:prstTxWarp prst="textNoShape">
              <a:avLst/>
            </a:prstTxWarp>
          </a:bodyPr>
          <a:lstStyle>
            <a:lvl1pPr>
              <a:defRPr lang="de-DE" sz="1500" b="1" smtClean="0">
                <a:solidFill>
                  <a:srgbClr val="0066CC"/>
                </a:solidFill>
              </a:defRPr>
            </a:lvl1pPr>
          </a:lstStyle>
          <a:p>
            <a:pPr lvl="0">
              <a:spcBef>
                <a:spcPts val="375"/>
              </a:spcBef>
            </a:pPr>
            <a:r>
              <a:rPr lang="en-US"/>
              <a:t>Click to edit Master subtitle style</a:t>
            </a:r>
            <a:endParaRPr lang="de-DE"/>
          </a:p>
        </p:txBody>
      </p:sp>
      <p:sp>
        <p:nvSpPr>
          <p:cNvPr id="45060" name="Rectangle 5"/>
          <p:cNvSpPr>
            <a:spLocks noGrp="1" noChangeArrowheads="1"/>
          </p:cNvSpPr>
          <p:nvPr>
            <p:ph type="ctrTitle"/>
          </p:nvPr>
        </p:nvSpPr>
        <p:spPr>
          <a:xfrm>
            <a:off x="3213100" y="2579695"/>
            <a:ext cx="8636000" cy="1470025"/>
          </a:xfrm>
          <a:noFill/>
          <a:ln w="9525">
            <a:noFill/>
            <a:miter lim="800000"/>
            <a:headEnd/>
            <a:tailEnd/>
          </a:ln>
        </p:spPr>
        <p:txBody>
          <a:bodyPr vert="horz" wrap="square" lIns="360000" tIns="0" rIns="0" bIns="0" numCol="1" anchor="t" anchorCtr="0" compatLnSpc="1">
            <a:prstTxWarp prst="textNoShape">
              <a:avLst/>
            </a:prstTxWarp>
          </a:bodyPr>
          <a:lstStyle>
            <a:lvl1pPr>
              <a:defRPr lang="de-DE" sz="2700" smtClean="0"/>
            </a:lvl1pPr>
          </a:lstStyle>
          <a:p>
            <a:pPr lvl="0">
              <a:lnSpc>
                <a:spcPct val="100000"/>
              </a:lnSpc>
            </a:pPr>
            <a:r>
              <a:rPr lang="en-US"/>
              <a:t>Click to edit Master title style</a:t>
            </a:r>
            <a:endParaRPr lang="de-DE"/>
          </a:p>
        </p:txBody>
      </p:sp>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4"/>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a:t>TI 3: Operating Systems and Computer Networks</a:t>
            </a:r>
          </a:p>
        </p:txBody>
      </p:sp>
      <p:sp>
        <p:nvSpPr>
          <p:cNvPr id="13"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a:solidFill>
                  <a:srgbClr val="5F5F5F"/>
                </a:solidFill>
              </a:rPr>
              <a:t>12.</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a:solidFill>
                  <a:srgbClr val="5F5F5F"/>
                </a:solidFill>
                <a:cs typeface="Arial" charset="0"/>
              </a:rPr>
              <a:t>Prof. Dr.-Ing. Jochen Schiller</a:t>
            </a:r>
          </a:p>
          <a:p>
            <a:pPr algn="l" eaLnBrk="0" hangingPunct="0">
              <a:lnSpc>
                <a:spcPct val="65000"/>
              </a:lnSpc>
              <a:spcBef>
                <a:spcPct val="50000"/>
              </a:spcBef>
            </a:pPr>
            <a:r>
              <a:rPr lang="de-DE" sz="600" b="1" dirty="0">
                <a:solidFill>
                  <a:srgbClr val="5F5F5F"/>
                </a:solidFill>
                <a:cs typeface="Arial" charset="0"/>
              </a:rPr>
              <a:t>Computer</a:t>
            </a:r>
            <a:r>
              <a:rPr lang="de-DE" sz="600" b="1" baseline="0" dirty="0">
                <a:solidFill>
                  <a:srgbClr val="5F5F5F"/>
                </a:solidFill>
                <a:cs typeface="Arial" charset="0"/>
              </a:rPr>
              <a:t> Systems &amp; </a:t>
            </a:r>
            <a:r>
              <a:rPr lang="de-DE" sz="600" b="1" baseline="0" dirty="0" err="1">
                <a:solidFill>
                  <a:srgbClr val="5F5F5F"/>
                </a:solidFill>
                <a:cs typeface="Arial" charset="0"/>
              </a:rPr>
              <a:t>Telematics</a:t>
            </a:r>
            <a:endParaRPr lang="de-DE" sz="600" b="1" dirty="0">
              <a:solidFill>
                <a:srgbClr val="5F5F5F"/>
              </a:solidFill>
              <a:cs typeface="Arial" charset="0"/>
            </a:endParaRPr>
          </a:p>
        </p:txBody>
      </p:sp>
    </p:spTree>
    <p:extLst>
      <p:ext uri="{BB962C8B-B14F-4D97-AF65-F5344CB8AC3E}">
        <p14:creationId xmlns:p14="http://schemas.microsoft.com/office/powerpoint/2010/main" val="320892506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135000415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9"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8"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34611834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6" y="981075"/>
            <a:ext cx="11713633" cy="259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239186" y="3730625"/>
            <a:ext cx="11713633" cy="259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50030352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4" y="981075"/>
            <a:ext cx="5755216"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6197602" y="981075"/>
            <a:ext cx="5755217"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266104291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p>
        </p:txBody>
      </p:sp>
      <p:sp>
        <p:nvSpPr>
          <p:cNvPr id="3" name="ClipArt-Platzhalter 2"/>
          <p:cNvSpPr>
            <a:spLocks noGrp="1"/>
          </p:cNvSpPr>
          <p:nvPr>
            <p:ph type="clipArt" sz="half" idx="1"/>
          </p:nvPr>
        </p:nvSpPr>
        <p:spPr>
          <a:xfrm>
            <a:off x="239184" y="981075"/>
            <a:ext cx="5755216" cy="5348288"/>
          </a:xfrm>
        </p:spPr>
        <p:txBody>
          <a:bodyPr/>
          <a:lstStyle/>
          <a:p>
            <a:pPr lvl="0"/>
            <a:endParaRPr lang="de-DE" noProof="0"/>
          </a:p>
        </p:txBody>
      </p:sp>
      <p:sp>
        <p:nvSpPr>
          <p:cNvPr id="4" name="Textplatzhalter 3"/>
          <p:cNvSpPr>
            <a:spLocks noGrp="1"/>
          </p:cNvSpPr>
          <p:nvPr>
            <p:ph type="body" sz="half" idx="2"/>
          </p:nvPr>
        </p:nvSpPr>
        <p:spPr>
          <a:xfrm>
            <a:off x="6197601" y="981075"/>
            <a:ext cx="5755217" cy="53482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17655554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197890206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407968243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8"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5"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863129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Inhaltsplatzhalt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89405981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367563640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20200981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125" b="1"/>
            </a:lvl1pPr>
          </a:lstStyle>
          <a:p>
            <a:r>
              <a:rPr lang="en-US"/>
              <a:t>Click to edit Master title style</a:t>
            </a:r>
            <a:endParaRPr lang="de-DE"/>
          </a:p>
        </p:txBody>
      </p:sp>
      <p:sp>
        <p:nvSpPr>
          <p:cNvPr id="3" name="Inhaltsplatzhalt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145662327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125"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3: Operating Systems and Computer Networks</a:t>
            </a:r>
          </a:p>
        </p:txBody>
      </p:sp>
    </p:spTree>
    <p:extLst>
      <p:ext uri="{BB962C8B-B14F-4D97-AF65-F5344CB8AC3E}">
        <p14:creationId xmlns:p14="http://schemas.microsoft.com/office/powerpoint/2010/main" val="233286299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spcBef>
                <a:spcPts val="375"/>
              </a:spcBef>
            </a:pPr>
            <a:r>
              <a:rPr lang="de-DE" dirty="0"/>
              <a:t>Mastertextformat bearbeiten</a:t>
            </a:r>
          </a:p>
          <a:p>
            <a:pPr marL="266700" lvl="1" indent="-132160">
              <a:spcBef>
                <a:spcPts val="375"/>
              </a:spcBef>
            </a:pPr>
            <a:r>
              <a:rPr lang="de-DE" dirty="0"/>
              <a:t>Zweite Ebene</a:t>
            </a:r>
          </a:p>
          <a:p>
            <a:pPr marL="542925" lvl="2" indent="-141685">
              <a:spcBef>
                <a:spcPts val="375"/>
              </a:spcBef>
            </a:pPr>
            <a:r>
              <a:rPr lang="de-DE" dirty="0"/>
              <a:t>Dritte Ebene</a:t>
            </a:r>
          </a:p>
          <a:p>
            <a:pPr marL="809625" lvl="3" indent="-132160">
              <a:spcBef>
                <a:spcPts val="375"/>
              </a:spcBef>
            </a:pPr>
            <a:r>
              <a:rPr lang="de-DE" dirty="0"/>
              <a:t>Vierte Ebene</a:t>
            </a:r>
          </a:p>
          <a:p>
            <a:pPr marL="1076325" lvl="4" indent="-132160">
              <a:spcBef>
                <a:spcPts val="375"/>
              </a:spcBef>
            </a:pPr>
            <a:r>
              <a:rPr lang="de-DE" dirty="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a:solidFill>
                  <a:srgbClr val="5F5F5F"/>
                </a:solidFill>
              </a:rPr>
              <a:t>12.</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a:t>TI 3: Operating Systems and Computer Networks</a:t>
            </a:r>
          </a:p>
        </p:txBody>
      </p:sp>
      <p:pic>
        <p:nvPicPr>
          <p:cNvPr id="8" name="Picture 24" descr="Logo_RGB_300dpi"/>
          <p:cNvPicPr>
            <a:picLocks noChangeAspect="1" noChangeArrowheads="1"/>
          </p:cNvPicPr>
          <p:nvPr/>
        </p:nvPicPr>
        <p:blipFill>
          <a:blip r:embed="rId16" cstate="print"/>
          <a:srcRect/>
          <a:stretch>
            <a:fillRect/>
          </a:stretch>
        </p:blipFill>
        <p:spPr bwMode="auto">
          <a:xfrm>
            <a:off x="9645121" y="60524"/>
            <a:ext cx="2138363" cy="566737"/>
          </a:xfrm>
          <a:prstGeom prst="rect">
            <a:avLst/>
          </a:prstGeom>
          <a:noFill/>
          <a:ln w="9525">
            <a:noFill/>
            <a:miter lim="800000"/>
            <a:headEnd/>
            <a:tailEnd/>
          </a:ln>
        </p:spPr>
      </p:pic>
    </p:spTree>
    <p:extLst>
      <p:ext uri="{BB962C8B-B14F-4D97-AF65-F5344CB8AC3E}">
        <p14:creationId xmlns:p14="http://schemas.microsoft.com/office/powerpoint/2010/main" val="9639506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ransition spd="slow"/>
  <p:hf sldNum="0" hdr="0" dt="0"/>
  <p:txStyles>
    <p:title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688" b="1">
          <a:solidFill>
            <a:srgbClr val="003366"/>
          </a:solidFill>
          <a:latin typeface="Arial" charset="0"/>
        </a:defRPr>
      </a:lvl2pPr>
      <a:lvl3pPr algn="l" rtl="0" eaLnBrk="1" fontAlgn="base" hangingPunct="1">
        <a:lnSpc>
          <a:spcPct val="85000"/>
        </a:lnSpc>
        <a:spcBef>
          <a:spcPct val="0"/>
        </a:spcBef>
        <a:spcAft>
          <a:spcPct val="0"/>
        </a:spcAft>
        <a:defRPr sz="1688" b="1">
          <a:solidFill>
            <a:srgbClr val="003366"/>
          </a:solidFill>
          <a:latin typeface="Arial" charset="0"/>
        </a:defRPr>
      </a:lvl3pPr>
      <a:lvl4pPr algn="l" rtl="0" eaLnBrk="1" fontAlgn="base" hangingPunct="1">
        <a:lnSpc>
          <a:spcPct val="85000"/>
        </a:lnSpc>
        <a:spcBef>
          <a:spcPct val="0"/>
        </a:spcBef>
        <a:spcAft>
          <a:spcPct val="0"/>
        </a:spcAft>
        <a:defRPr sz="1688" b="1">
          <a:solidFill>
            <a:srgbClr val="003366"/>
          </a:solidFill>
          <a:latin typeface="Arial" charset="0"/>
        </a:defRPr>
      </a:lvl4pPr>
      <a:lvl5pPr algn="l" rtl="0" eaLnBrk="1" fontAlgn="base" hangingPunct="1">
        <a:lnSpc>
          <a:spcPct val="85000"/>
        </a:lnSpc>
        <a:spcBef>
          <a:spcPct val="0"/>
        </a:spcBef>
        <a:spcAft>
          <a:spcPct val="0"/>
        </a:spcAft>
        <a:defRPr sz="1688" b="1">
          <a:solidFill>
            <a:srgbClr val="003366"/>
          </a:solidFill>
          <a:latin typeface="Arial" charset="0"/>
        </a:defRPr>
      </a:lvl5pPr>
      <a:lvl6pPr marL="257175" algn="l" rtl="0" eaLnBrk="1" fontAlgn="base" hangingPunct="1">
        <a:lnSpc>
          <a:spcPct val="85000"/>
        </a:lnSpc>
        <a:spcBef>
          <a:spcPct val="0"/>
        </a:spcBef>
        <a:spcAft>
          <a:spcPct val="0"/>
        </a:spcAft>
        <a:defRPr sz="1688" b="1">
          <a:solidFill>
            <a:srgbClr val="003366"/>
          </a:solidFill>
          <a:latin typeface="Arial" charset="0"/>
        </a:defRPr>
      </a:lvl6pPr>
      <a:lvl7pPr marL="514350" algn="l" rtl="0" eaLnBrk="1" fontAlgn="base" hangingPunct="1">
        <a:lnSpc>
          <a:spcPct val="85000"/>
        </a:lnSpc>
        <a:spcBef>
          <a:spcPct val="0"/>
        </a:spcBef>
        <a:spcAft>
          <a:spcPct val="0"/>
        </a:spcAft>
        <a:defRPr sz="1688" b="1">
          <a:solidFill>
            <a:srgbClr val="003366"/>
          </a:solidFill>
          <a:latin typeface="Arial" charset="0"/>
        </a:defRPr>
      </a:lvl7pPr>
      <a:lvl8pPr marL="771525" algn="l" rtl="0" eaLnBrk="1" fontAlgn="base" hangingPunct="1">
        <a:lnSpc>
          <a:spcPct val="85000"/>
        </a:lnSpc>
        <a:spcBef>
          <a:spcPct val="0"/>
        </a:spcBef>
        <a:spcAft>
          <a:spcPct val="0"/>
        </a:spcAft>
        <a:defRPr sz="1688" b="1">
          <a:solidFill>
            <a:srgbClr val="003366"/>
          </a:solidFill>
          <a:latin typeface="Arial" charset="0"/>
        </a:defRPr>
      </a:lvl8pPr>
      <a:lvl9pPr marL="1028700" algn="l" rtl="0" eaLnBrk="1" fontAlgn="base" hangingPunct="1">
        <a:lnSpc>
          <a:spcPct val="85000"/>
        </a:lnSpc>
        <a:spcBef>
          <a:spcPct val="0"/>
        </a:spcBef>
        <a:spcAft>
          <a:spcPct val="0"/>
        </a:spcAft>
        <a:defRPr sz="1688" b="1">
          <a:solidFill>
            <a:srgbClr val="003366"/>
          </a:solidFill>
          <a:latin typeface="Arial" charset="0"/>
        </a:defRPr>
      </a:lvl9pPr>
    </p:titleStyle>
    <p:bodyStyle>
      <a:lvl1pPr algn="l" rtl="0" eaLnBrk="1" fontAlgn="base" hangingPunct="1">
        <a:lnSpc>
          <a:spcPct val="102000"/>
        </a:lnSpc>
        <a:spcBef>
          <a:spcPts val="281"/>
        </a:spcBef>
        <a:spcAft>
          <a:spcPct val="0"/>
        </a:spcAft>
        <a:buClr>
          <a:srgbClr val="000000"/>
        </a:buClr>
        <a:defRPr lang="de-DE" dirty="0" smtClean="0">
          <a:solidFill>
            <a:srgbClr val="000000"/>
          </a:solidFill>
          <a:latin typeface="+mn-lt"/>
          <a:ea typeface="+mn-ea"/>
          <a:cs typeface="+mn-cs"/>
        </a:defRPr>
      </a:lvl1pPr>
      <a:lvl2pPr marL="200025"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2pPr>
      <a:lvl3pPr marL="407194" indent="-106264"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3pPr>
      <a:lvl4pPr marL="607219"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4pPr>
      <a:lvl5pPr marL="807244"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5pPr>
      <a:lvl6pPr marL="106441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6pPr>
      <a:lvl7pPr marL="132159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7pPr>
      <a:lvl8pPr marL="157876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8pPr>
      <a:lvl9pPr marL="183594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oleObject" Target="../embeddings/oleObject2.bin"/><Relationship Id="rId12" Type="http://schemas.openxmlformats.org/officeDocument/2006/relationships/oleObject" Target="../embeddings/oleObject7.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notesSlide" Target="../notesSlides/notesSlide11.xml"/><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paypa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p&#1072;yp&#1072;l.com/" TargetMode="External"/><Relationship Id="rId4" Type="http://schemas.openxmlformats.org/officeDocument/2006/relationships/hyperlink" Target="http://www.paypai.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4.bin"/><Relationship Id="rId18" Type="http://schemas.openxmlformats.org/officeDocument/2006/relationships/oleObject" Target="../embeddings/oleObject17.bin"/><Relationship Id="rId3" Type="http://schemas.openxmlformats.org/officeDocument/2006/relationships/notesSlide" Target="../notesSlides/notesSlide17.xml"/><Relationship Id="rId7" Type="http://schemas.openxmlformats.org/officeDocument/2006/relationships/image" Target="../media/image11.wmf"/><Relationship Id="rId12" Type="http://schemas.openxmlformats.org/officeDocument/2006/relationships/oleObject" Target="../embeddings/oleObject13.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png"/><Relationship Id="rId5" Type="http://schemas.openxmlformats.org/officeDocument/2006/relationships/image" Target="../media/image10.wmf"/><Relationship Id="rId15" Type="http://schemas.openxmlformats.org/officeDocument/2006/relationships/oleObject" Target="../embeddings/oleObject15.bin"/><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 Id="rId1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oleObject" Target="../embeddings/oleObject23.bin"/><Relationship Id="rId5" Type="http://schemas.openxmlformats.org/officeDocument/2006/relationships/image" Target="../media/image6.wmf"/><Relationship Id="rId10" Type="http://schemas.openxmlformats.org/officeDocument/2006/relationships/oleObject" Target="../embeddings/oleObject22.bin"/><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schiller@iee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schiller@iee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3"/>
          <p:cNvSpPr>
            <a:spLocks noGrp="1" noChangeArrowheads="1"/>
          </p:cNvSpPr>
          <p:nvPr>
            <p:ph type="subTitle" idx="1"/>
          </p:nvPr>
        </p:nvSpPr>
        <p:spPr/>
        <p:txBody>
          <a:bodyPr/>
          <a:lstStyle/>
          <a:p>
            <a:r>
              <a:rPr lang="de-DE" sz="1400" dirty="0"/>
              <a:t>Prof. Dr.-Ing. Jochen Schiller</a:t>
            </a:r>
          </a:p>
          <a:p>
            <a:r>
              <a:rPr lang="de-DE" sz="1400" dirty="0"/>
              <a:t>Computer Systems &amp; </a:t>
            </a:r>
            <a:r>
              <a:rPr lang="de-DE" sz="1400" dirty="0" err="1"/>
              <a:t>Telematics</a:t>
            </a:r>
            <a:endParaRPr lang="de-DE" sz="1400" dirty="0"/>
          </a:p>
          <a:p>
            <a:r>
              <a:rPr lang="de-DE" sz="1400" dirty="0"/>
              <a:t>Freie Universität Berlin, Germany</a:t>
            </a:r>
          </a:p>
        </p:txBody>
      </p:sp>
      <p:sp>
        <p:nvSpPr>
          <p:cNvPr id="8195" name="Rectangle 52"/>
          <p:cNvSpPr>
            <a:spLocks noGrp="1" noChangeArrowheads="1"/>
          </p:cNvSpPr>
          <p:nvPr>
            <p:ph type="ctrTitle"/>
          </p:nvPr>
        </p:nvSpPr>
        <p:spPr>
          <a:xfrm>
            <a:off x="2209801" y="2130426"/>
            <a:ext cx="8278687" cy="1470025"/>
          </a:xfrm>
        </p:spPr>
        <p:txBody>
          <a:bodyPr/>
          <a:lstStyle/>
          <a:p>
            <a:pPr eaLnBrk="1" hangingPunct="1"/>
            <a:r>
              <a:rPr lang="en-US" dirty="0"/>
              <a:t>TI III: Operating Systems &amp; Computer Networks </a:t>
            </a:r>
            <a:r>
              <a:rPr lang="en-US" b="0" dirty="0"/>
              <a:t>Applications</a:t>
            </a:r>
          </a:p>
        </p:txBody>
      </p:sp>
      <p:sp>
        <p:nvSpPr>
          <p:cNvPr id="8194" name="Rectangle 8"/>
          <p:cNvSpPr>
            <a:spLocks noGrp="1" noChangeArrowheads="1"/>
          </p:cNvSpPr>
          <p:nvPr>
            <p:ph type="ftr" sz="quarter" idx="3"/>
          </p:nvPr>
        </p:nvSpPr>
        <p:spPr>
          <a:noFill/>
        </p:spPr>
        <p:txBody>
          <a:bodyPr/>
          <a:lstStyle/>
          <a:p>
            <a:r>
              <a:rPr lang="en-US"/>
              <a:t>TI 3: Operating Systems and Computer Networks</a:t>
            </a:r>
          </a:p>
        </p:txBody>
      </p:sp>
      <p:pic>
        <p:nvPicPr>
          <p:cNvPr id="8197" name="Picture 77"/>
          <p:cNvPicPr>
            <a:picLocks noChangeAspect="1" noChangeArrowheads="1"/>
          </p:cNvPicPr>
          <p:nvPr/>
        </p:nvPicPr>
        <p:blipFill>
          <a:blip r:embed="rId3" cstate="print"/>
          <a:srcRect b="10136"/>
          <a:stretch>
            <a:fillRect/>
          </a:stretch>
        </p:blipFill>
        <p:spPr bwMode="auto">
          <a:xfrm>
            <a:off x="7032104" y="2868134"/>
            <a:ext cx="4607867" cy="3429965"/>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p:txBody>
          <a:bodyPr/>
          <a:lstStyle/>
          <a:p>
            <a:r>
              <a:rPr lang="en-US"/>
              <a:t>DNS Query Resolution</a:t>
            </a:r>
          </a:p>
        </p:txBody>
      </p:sp>
      <p:sp>
        <p:nvSpPr>
          <p:cNvPr id="17412" name="Rectangle 6"/>
          <p:cNvSpPr>
            <a:spLocks noGrp="1" noChangeArrowheads="1"/>
          </p:cNvSpPr>
          <p:nvPr>
            <p:ph idx="1"/>
          </p:nvPr>
        </p:nvSpPr>
        <p:spPr/>
        <p:txBody>
          <a:bodyPr/>
          <a:lstStyle/>
          <a:p>
            <a:endParaRPr lang="en-US" dirty="0"/>
          </a:p>
          <a:p>
            <a:r>
              <a:rPr lang="en-US" dirty="0"/>
              <a:t>Queries by end system are sent to pre-configured name server (either through manual configuration or DHCP)</a:t>
            </a:r>
          </a:p>
          <a:p>
            <a:endParaRPr lang="en-US" dirty="0"/>
          </a:p>
          <a:p>
            <a:r>
              <a:rPr lang="en-US" dirty="0"/>
              <a:t>If possible, that name server answers query</a:t>
            </a:r>
          </a:p>
          <a:p>
            <a:endParaRPr lang="en-US" dirty="0"/>
          </a:p>
          <a:p>
            <a:r>
              <a:rPr lang="en-US" dirty="0"/>
              <a:t>If not, it will forward query to the “most suitable” name server in the zone hierarchy it is aware of</a:t>
            </a:r>
          </a:p>
          <a:p>
            <a:pPr lvl="1"/>
            <a:r>
              <a:rPr lang="en-US" dirty="0"/>
              <a:t>Continues recursively (or iteratively, in case of root servers)</a:t>
            </a:r>
          </a:p>
          <a:p>
            <a:endParaRPr lang="en-US" dirty="0"/>
          </a:p>
          <a:p>
            <a:r>
              <a:rPr lang="en-US" dirty="0"/>
              <a:t>Answer sent back through intermediate servers</a:t>
            </a:r>
          </a:p>
          <a:p>
            <a:pPr lvl="1"/>
            <a:r>
              <a:rPr lang="en-US" dirty="0"/>
              <a:t>Servers may cache replies</a:t>
            </a:r>
          </a:p>
          <a:p>
            <a:endParaRPr lang="en-US" dirty="0"/>
          </a:p>
        </p:txBody>
      </p:sp>
      <p:sp>
        <p:nvSpPr>
          <p:cNvPr id="17410" name="Fußzeilenplatzhalter 3"/>
          <p:cNvSpPr>
            <a:spLocks noGrp="1"/>
          </p:cNvSpPr>
          <p:nvPr>
            <p:ph type="ftr" sz="quarter" idx="10"/>
          </p:nvPr>
        </p:nvSpPr>
        <p:spPr/>
        <p:txBody>
          <a:bodyPr/>
          <a:lstStyle/>
          <a:p>
            <a:r>
              <a:rPr lang="en-US"/>
              <a:t>TI 3: Operating Systems and Computer Networks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lstStyle/>
          <a:p>
            <a:pPr eaLnBrk="1" hangingPunct="1"/>
            <a:r>
              <a:rPr lang="en-US"/>
              <a:t>Example: DNS A-/MX-Records</a:t>
            </a:r>
          </a:p>
        </p:txBody>
      </p:sp>
      <p:sp>
        <p:nvSpPr>
          <p:cNvPr id="1033" name="Fußzeilenplatzhalter 2"/>
          <p:cNvSpPr>
            <a:spLocks noGrp="1"/>
          </p:cNvSpPr>
          <p:nvPr>
            <p:ph type="ftr" sz="quarter" idx="10"/>
          </p:nvPr>
        </p:nvSpPr>
        <p:spPr>
          <a:noFill/>
        </p:spPr>
        <p:txBody>
          <a:bodyPr/>
          <a:lstStyle/>
          <a:p>
            <a:r>
              <a:rPr lang="en-US"/>
              <a:t>TI 3: Operating Systems and Computer Networks</a:t>
            </a:r>
          </a:p>
        </p:txBody>
      </p:sp>
      <p:grpSp>
        <p:nvGrpSpPr>
          <p:cNvPr id="2" name="Group 3"/>
          <p:cNvGrpSpPr>
            <a:grpSpLocks/>
          </p:cNvGrpSpPr>
          <p:nvPr/>
        </p:nvGrpSpPr>
        <p:grpSpPr bwMode="auto">
          <a:xfrm>
            <a:off x="2827140" y="1785147"/>
            <a:ext cx="2843213" cy="523875"/>
            <a:chOff x="809" y="1138"/>
            <a:chExt cx="1791" cy="330"/>
          </a:xfrm>
        </p:grpSpPr>
        <p:sp>
          <p:nvSpPr>
            <p:cNvPr id="1244" name="Text Box 4"/>
            <p:cNvSpPr txBox="1">
              <a:spLocks noChangeArrowheads="1"/>
            </p:cNvSpPr>
            <p:nvPr/>
          </p:nvSpPr>
          <p:spPr bwMode="auto">
            <a:xfrm>
              <a:off x="809" y="1138"/>
              <a:ext cx="1051" cy="330"/>
            </a:xfrm>
            <a:prstGeom prst="rect">
              <a:avLst/>
            </a:prstGeom>
            <a:noFill/>
            <a:ln w="12700">
              <a:noFill/>
              <a:miter lim="800000"/>
              <a:headEnd type="none" w="sm" len="sm"/>
              <a:tailEnd type="none" w="sm" len="sm"/>
            </a:ln>
          </p:spPr>
          <p:txBody>
            <a:bodyPr wrap="none">
              <a:spAutoFit/>
            </a:bodyPr>
            <a:lstStyle/>
            <a:p>
              <a:pPr eaLnBrk="0" hangingPunct="0"/>
              <a:r>
                <a:rPr lang="en-US" sz="1400" b="1">
                  <a:latin typeface="Arial" pitchFamily="34" charset="0"/>
                  <a:sym typeface="Wingdings" pitchFamily="2" charset="2"/>
                </a:rPr>
                <a:t> </a:t>
              </a:r>
              <a:r>
                <a:rPr lang="en-US" sz="1400" b="1">
                  <a:latin typeface="Arial" pitchFamily="34" charset="0"/>
                </a:rPr>
                <a:t>IP-Adresse for </a:t>
              </a:r>
              <a:br>
                <a:rPr lang="en-US" sz="1400" b="1">
                  <a:latin typeface="Arial" pitchFamily="34" charset="0"/>
                </a:rPr>
              </a:br>
              <a:r>
                <a:rPr lang="en-US" sz="1400" b="1">
                  <a:latin typeface="Arial" pitchFamily="34" charset="0"/>
                </a:rPr>
                <a:t>www.ieee.org ?</a:t>
              </a:r>
            </a:p>
          </p:txBody>
        </p:sp>
        <p:cxnSp>
          <p:nvCxnSpPr>
            <p:cNvPr id="1245" name="AutoShape 5"/>
            <p:cNvCxnSpPr>
              <a:cxnSpLocks noChangeShapeType="1"/>
              <a:stCxn id="1184" idx="22"/>
            </p:cNvCxnSpPr>
            <p:nvPr/>
          </p:nvCxnSpPr>
          <p:spPr bwMode="auto">
            <a:xfrm rot="10800000" flipV="1">
              <a:off x="2158" y="1200"/>
              <a:ext cx="442" cy="262"/>
            </a:xfrm>
            <a:prstGeom prst="curvedConnector3">
              <a:avLst>
                <a:gd name="adj1" fmla="val 53847"/>
              </a:avLst>
            </a:prstGeom>
            <a:noFill/>
            <a:ln w="12700">
              <a:solidFill>
                <a:schemeClr val="tx1"/>
              </a:solidFill>
              <a:round/>
              <a:headEnd type="none" w="sm" len="sm"/>
              <a:tailEnd type="triangle" w="med" len="med"/>
            </a:ln>
          </p:spPr>
        </p:cxnSp>
      </p:grpSp>
      <p:grpSp>
        <p:nvGrpSpPr>
          <p:cNvPr id="3" name="Group 6"/>
          <p:cNvGrpSpPr>
            <a:grpSpLocks/>
          </p:cNvGrpSpPr>
          <p:nvPr/>
        </p:nvGrpSpPr>
        <p:grpSpPr bwMode="auto">
          <a:xfrm>
            <a:off x="2835076" y="4480723"/>
            <a:ext cx="2643188" cy="612775"/>
            <a:chOff x="814" y="2836"/>
            <a:chExt cx="1665" cy="386"/>
          </a:xfrm>
        </p:grpSpPr>
        <p:sp>
          <p:nvSpPr>
            <p:cNvPr id="1242" name="Text Box 7"/>
            <p:cNvSpPr txBox="1">
              <a:spLocks noChangeArrowheads="1"/>
            </p:cNvSpPr>
            <p:nvPr/>
          </p:nvSpPr>
          <p:spPr bwMode="auto">
            <a:xfrm>
              <a:off x="814" y="2836"/>
              <a:ext cx="1665"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a:t>
              </a:r>
              <a:r>
                <a:rPr lang="en-US" sz="1400" b="1">
                  <a:latin typeface="Arial" pitchFamily="34" charset="0"/>
                </a:rPr>
                <a:t>mail to: j.schiller@ieee.org</a:t>
              </a:r>
            </a:p>
          </p:txBody>
        </p:sp>
        <p:cxnSp>
          <p:nvCxnSpPr>
            <p:cNvPr id="1243" name="AutoShape 8"/>
            <p:cNvCxnSpPr>
              <a:cxnSpLocks noChangeShapeType="1"/>
              <a:stCxn id="1242" idx="2"/>
            </p:cNvCxnSpPr>
            <p:nvPr/>
          </p:nvCxnSpPr>
          <p:spPr bwMode="auto">
            <a:xfrm>
              <a:off x="1648" y="3032"/>
              <a:ext cx="432" cy="190"/>
            </a:xfrm>
            <a:prstGeom prst="straightConnector1">
              <a:avLst/>
            </a:prstGeom>
            <a:noFill/>
            <a:ln w="12700">
              <a:solidFill>
                <a:schemeClr val="tx1"/>
              </a:solidFill>
              <a:round/>
              <a:headEnd type="none" w="sm" len="sm"/>
              <a:tailEnd type="triangle" w="med" len="med"/>
            </a:ln>
          </p:spPr>
        </p:cxnSp>
      </p:grpSp>
      <p:grpSp>
        <p:nvGrpSpPr>
          <p:cNvPr id="4" name="Group 9"/>
          <p:cNvGrpSpPr>
            <a:grpSpLocks/>
          </p:cNvGrpSpPr>
          <p:nvPr/>
        </p:nvGrpSpPr>
        <p:grpSpPr bwMode="auto">
          <a:xfrm>
            <a:off x="5876727" y="4404523"/>
            <a:ext cx="3579813" cy="585787"/>
            <a:chOff x="2730" y="2788"/>
            <a:chExt cx="2255" cy="369"/>
          </a:xfrm>
        </p:grpSpPr>
        <p:sp>
          <p:nvSpPr>
            <p:cNvPr id="1240" name="Text Box 10"/>
            <p:cNvSpPr txBox="1">
              <a:spLocks noChangeArrowheads="1"/>
            </p:cNvSpPr>
            <p:nvPr/>
          </p:nvSpPr>
          <p:spPr bwMode="auto">
            <a:xfrm>
              <a:off x="2852" y="2788"/>
              <a:ext cx="1227"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a:t>
              </a:r>
              <a:r>
                <a:rPr lang="en-US" sz="1400" b="1">
                  <a:latin typeface="Arial" pitchFamily="34" charset="0"/>
                </a:rPr>
                <a:t>Data for ieee.org ?</a:t>
              </a:r>
            </a:p>
          </p:txBody>
        </p:sp>
        <p:cxnSp>
          <p:nvCxnSpPr>
            <p:cNvPr id="1241" name="AutoShape 11"/>
            <p:cNvCxnSpPr>
              <a:cxnSpLocks noChangeShapeType="1"/>
            </p:cNvCxnSpPr>
            <p:nvPr/>
          </p:nvCxnSpPr>
          <p:spPr bwMode="auto">
            <a:xfrm rot="5400000" flipV="1">
              <a:off x="3857" y="2029"/>
              <a:ext cx="1" cy="2255"/>
            </a:xfrm>
            <a:prstGeom prst="curvedConnector3">
              <a:avLst>
                <a:gd name="adj1" fmla="val -14400005"/>
              </a:avLst>
            </a:prstGeom>
            <a:noFill/>
            <a:ln w="12700">
              <a:solidFill>
                <a:schemeClr val="tx1"/>
              </a:solidFill>
              <a:round/>
              <a:headEnd type="none" w="sm" len="sm"/>
              <a:tailEnd type="triangle" w="med" len="med"/>
            </a:ln>
          </p:spPr>
        </p:cxnSp>
      </p:grpSp>
      <p:grpSp>
        <p:nvGrpSpPr>
          <p:cNvPr id="5" name="Group 12"/>
          <p:cNvGrpSpPr>
            <a:grpSpLocks/>
          </p:cNvGrpSpPr>
          <p:nvPr/>
        </p:nvGrpSpPr>
        <p:grpSpPr bwMode="auto">
          <a:xfrm>
            <a:off x="5876726" y="5522123"/>
            <a:ext cx="3919538" cy="777875"/>
            <a:chOff x="2730" y="3492"/>
            <a:chExt cx="2469" cy="490"/>
          </a:xfrm>
        </p:grpSpPr>
        <p:cxnSp>
          <p:nvCxnSpPr>
            <p:cNvPr id="1238" name="AutoShape 13"/>
            <p:cNvCxnSpPr>
              <a:cxnSpLocks noChangeShapeType="1"/>
            </p:cNvCxnSpPr>
            <p:nvPr/>
          </p:nvCxnSpPr>
          <p:spPr bwMode="auto">
            <a:xfrm rot="5400000">
              <a:off x="3857" y="2365"/>
              <a:ext cx="1" cy="2255"/>
            </a:xfrm>
            <a:prstGeom prst="curvedConnector3">
              <a:avLst>
                <a:gd name="adj1" fmla="val 14400005"/>
              </a:avLst>
            </a:prstGeom>
            <a:noFill/>
            <a:ln w="12700">
              <a:solidFill>
                <a:schemeClr val="tx1"/>
              </a:solidFill>
              <a:round/>
              <a:headEnd/>
              <a:tailEnd type="triangle" w="med" len="med"/>
            </a:ln>
          </p:spPr>
        </p:cxnSp>
        <p:sp>
          <p:nvSpPr>
            <p:cNvPr id="1239" name="Text Box 14"/>
            <p:cNvSpPr txBox="1">
              <a:spLocks noChangeArrowheads="1"/>
            </p:cNvSpPr>
            <p:nvPr/>
          </p:nvSpPr>
          <p:spPr bwMode="auto">
            <a:xfrm>
              <a:off x="3030" y="3652"/>
              <a:ext cx="2169" cy="330"/>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ieee.org MX 	gemini.ieee.org, </a:t>
              </a:r>
            </a:p>
            <a:p>
              <a:pPr algn="l" eaLnBrk="0" hangingPunct="0"/>
              <a:r>
                <a:rPr lang="en-US" sz="1400" b="1">
                  <a:latin typeface="Arial" pitchFamily="34" charset="0"/>
                  <a:sym typeface="Wingdings" pitchFamily="2" charset="2"/>
                </a:rPr>
                <a:t>    gemini.ieee.org A 	199.172.136.14</a:t>
              </a:r>
              <a:r>
                <a:rPr lang="en-US" sz="1400" b="1">
                  <a:latin typeface="Arial" pitchFamily="34" charset="0"/>
                </a:rPr>
                <a:t> </a:t>
              </a:r>
              <a:endParaRPr lang="en-US" sz="2000">
                <a:latin typeface="Arial" pitchFamily="34" charset="0"/>
              </a:endParaRPr>
            </a:p>
          </p:txBody>
        </p:sp>
      </p:grpSp>
      <p:grpSp>
        <p:nvGrpSpPr>
          <p:cNvPr id="6" name="Group 15"/>
          <p:cNvGrpSpPr>
            <a:grpSpLocks/>
          </p:cNvGrpSpPr>
          <p:nvPr/>
        </p:nvGrpSpPr>
        <p:grpSpPr bwMode="auto">
          <a:xfrm>
            <a:off x="2879527" y="5506248"/>
            <a:ext cx="2290763" cy="941387"/>
            <a:chOff x="842" y="3482"/>
            <a:chExt cx="1443" cy="593"/>
          </a:xfrm>
        </p:grpSpPr>
        <p:cxnSp>
          <p:nvCxnSpPr>
            <p:cNvPr id="1236" name="AutoShape 16"/>
            <p:cNvCxnSpPr>
              <a:cxnSpLocks noChangeShapeType="1"/>
            </p:cNvCxnSpPr>
            <p:nvPr/>
          </p:nvCxnSpPr>
          <p:spPr bwMode="auto">
            <a:xfrm flipH="1">
              <a:off x="1822" y="3543"/>
              <a:ext cx="463" cy="532"/>
            </a:xfrm>
            <a:prstGeom prst="straightConnector1">
              <a:avLst/>
            </a:prstGeom>
            <a:noFill/>
            <a:ln w="12700">
              <a:solidFill>
                <a:schemeClr val="tx1"/>
              </a:solidFill>
              <a:round/>
              <a:headEnd type="none" w="sm" len="sm"/>
              <a:tailEnd type="triangle" w="med" len="med"/>
            </a:ln>
          </p:spPr>
        </p:cxnSp>
        <p:sp>
          <p:nvSpPr>
            <p:cNvPr id="1237" name="Text Box 17"/>
            <p:cNvSpPr txBox="1">
              <a:spLocks noChangeArrowheads="1"/>
            </p:cNvSpPr>
            <p:nvPr/>
          </p:nvSpPr>
          <p:spPr bwMode="auto">
            <a:xfrm>
              <a:off x="842" y="3482"/>
              <a:ext cx="1320"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smtp </a:t>
              </a:r>
              <a:r>
                <a:rPr lang="en-US" sz="1400" b="1">
                  <a:latin typeface="Arial" pitchFamily="34" charset="0"/>
                </a:rPr>
                <a:t>199.172.136.14</a:t>
              </a:r>
            </a:p>
          </p:txBody>
        </p:sp>
      </p:grpSp>
      <p:sp>
        <p:nvSpPr>
          <p:cNvPr id="1040" name="Line 18"/>
          <p:cNvSpPr>
            <a:spLocks noChangeShapeType="1"/>
          </p:cNvSpPr>
          <p:nvPr/>
        </p:nvSpPr>
        <p:spPr bwMode="auto">
          <a:xfrm>
            <a:off x="2063552" y="3940972"/>
            <a:ext cx="7877175" cy="0"/>
          </a:xfrm>
          <a:prstGeom prst="line">
            <a:avLst/>
          </a:prstGeom>
          <a:noFill/>
          <a:ln w="38100">
            <a:solidFill>
              <a:srgbClr val="000000"/>
            </a:solidFill>
            <a:prstDash val="dash"/>
            <a:round/>
            <a:headEnd type="none" w="sm" len="sm"/>
            <a:tailEnd type="none" w="sm" len="sm"/>
          </a:ln>
        </p:spPr>
        <p:txBody>
          <a:bodyPr wrap="none" anchor="ctr"/>
          <a:lstStyle/>
          <a:p>
            <a:endParaRPr lang="en-US"/>
          </a:p>
        </p:txBody>
      </p:sp>
      <p:graphicFrame>
        <p:nvGraphicFramePr>
          <p:cNvPr id="1026" name="Object 19"/>
          <p:cNvGraphicFramePr>
            <a:graphicFrameLocks noChangeAspect="1"/>
          </p:cNvGraphicFramePr>
          <p:nvPr>
            <p:extLst>
              <p:ext uri="{D42A27DB-BD31-4B8C-83A1-F6EECF244321}">
                <p14:modId xmlns:p14="http://schemas.microsoft.com/office/powerpoint/2010/main" val="3416153274"/>
              </p:ext>
            </p:extLst>
          </p:nvPr>
        </p:nvGraphicFramePr>
        <p:xfrm>
          <a:off x="4427340" y="1854997"/>
          <a:ext cx="458787" cy="609600"/>
        </p:xfrm>
        <a:graphic>
          <a:graphicData uri="http://schemas.openxmlformats.org/presentationml/2006/ole">
            <mc:AlternateContent xmlns:mc="http://schemas.openxmlformats.org/markup-compatibility/2006">
              <mc:Choice xmlns:v="urn:schemas-microsoft-com:vml" Requires="v">
                <p:oleObj spid="_x0000_s1166" name="Clip" r:id="rId5" imgW="1312560" imgH="1482840" progId="">
                  <p:embed/>
                </p:oleObj>
              </mc:Choice>
              <mc:Fallback>
                <p:oleObj name="Clip" r:id="rId5" imgW="1312560" imgH="1482840" progId="">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340" y="1854997"/>
                        <a:ext cx="4587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0"/>
          <p:cNvGraphicFramePr>
            <a:graphicFrameLocks noChangeAspect="1"/>
          </p:cNvGraphicFramePr>
          <p:nvPr>
            <p:extLst>
              <p:ext uri="{D42A27DB-BD31-4B8C-83A1-F6EECF244321}">
                <p14:modId xmlns:p14="http://schemas.microsoft.com/office/powerpoint/2010/main" val="1349869146"/>
              </p:ext>
            </p:extLst>
          </p:nvPr>
        </p:nvGraphicFramePr>
        <p:xfrm>
          <a:off x="9648626" y="4904585"/>
          <a:ext cx="508000" cy="671513"/>
        </p:xfrm>
        <a:graphic>
          <a:graphicData uri="http://schemas.openxmlformats.org/presentationml/2006/ole">
            <mc:AlternateContent xmlns:mc="http://schemas.openxmlformats.org/markup-compatibility/2006">
              <mc:Choice xmlns:v="urn:schemas-microsoft-com:vml" Requires="v">
                <p:oleObj spid="_x0000_s1167" name="Clip" r:id="rId7" imgW="1312560" imgH="1482840" progId="">
                  <p:embed/>
                </p:oleObj>
              </mc:Choice>
              <mc:Fallback>
                <p:oleObj name="Clip" r:id="rId7" imgW="1312560" imgH="14828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8626" y="4904585"/>
                        <a:ext cx="5080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41" name="Group 21"/>
          <p:cNvGrpSpPr>
            <a:grpSpLocks/>
          </p:cNvGrpSpPr>
          <p:nvPr/>
        </p:nvGrpSpPr>
        <p:grpSpPr bwMode="auto">
          <a:xfrm>
            <a:off x="5449690" y="1142209"/>
            <a:ext cx="752475" cy="623888"/>
            <a:chOff x="240" y="2403"/>
            <a:chExt cx="477" cy="330"/>
          </a:xfrm>
        </p:grpSpPr>
        <p:sp>
          <p:nvSpPr>
            <p:cNvPr id="1150" name="Freeform 22"/>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1151" name="Freeform 23"/>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1152" name="Freeform 24"/>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1153" name="Freeform 25"/>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1154" name="Freeform 26"/>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1155" name="Freeform 27"/>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1156" name="Freeform 28"/>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1157" name="Freeform 29"/>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1158" name="Freeform 30"/>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1159" name="Freeform 31"/>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1160" name="Freeform 32"/>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1161" name="Freeform 33"/>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1162" name="Freeform 34"/>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1163" name="Freeform 35"/>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1164" name="Freeform 36"/>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1165" name="Freeform 37"/>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1166" name="Freeform 38"/>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1167" name="Freeform 39"/>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1168" name="Freeform 40"/>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1169" name="Freeform 41"/>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1170" name="Freeform 42"/>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1171" name="Freeform 43"/>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1172" name="Freeform 44"/>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1173" name="Freeform 45"/>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1174" name="Freeform 46"/>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1175" name="Freeform 47"/>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1176" name="Freeform 48"/>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1177" name="Freeform 49"/>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1178" name="Freeform 50"/>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1179" name="Freeform 51"/>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1180" name="Freeform 52"/>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1181" name="Freeform 53"/>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1182" name="Freeform 54"/>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1183" name="Freeform 55"/>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1184" name="Freeform 56"/>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1185" name="Freeform 57"/>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1186" name="Freeform 58"/>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1187" name="Freeform 59"/>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1188" name="Freeform 60"/>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1189" name="Freeform 61"/>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1190" name="Freeform 62"/>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1191" name="Freeform 63"/>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1192" name="Freeform 64"/>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1193" name="Freeform 65"/>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1194" name="Freeform 66"/>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1195" name="Freeform 67"/>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1196" name="Freeform 68"/>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1197" name="Freeform 69"/>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1198" name="Freeform 70"/>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1199" name="Freeform 71"/>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1200" name="Freeform 72"/>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1201" name="Freeform 73"/>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1202" name="Freeform 74"/>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1203" name="Freeform 75"/>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1204" name="Freeform 76"/>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1205" name="Freeform 77"/>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1206" name="Freeform 78"/>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1207" name="Freeform 79"/>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1208" name="Freeform 80"/>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1209" name="Freeform 81"/>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1210" name="Freeform 82"/>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1211" name="Freeform 83"/>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1212" name="Freeform 84"/>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1213" name="Freeform 85"/>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1214" name="Freeform 86"/>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1215" name="Freeform 87"/>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1216" name="Freeform 88"/>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1217" name="Freeform 89"/>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1218" name="Freeform 90"/>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1219" name="Freeform 91"/>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1220" name="Freeform 92"/>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1221" name="Freeform 93"/>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1222" name="Freeform 94"/>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1223" name="Freeform 95"/>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1224" name="Freeform 96"/>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1225" name="Freeform 97"/>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1226" name="Freeform 98"/>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1227" name="Freeform 99"/>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1228" name="Freeform 100"/>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1229" name="Freeform 101"/>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1230" name="Freeform 102"/>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1231" name="Freeform 103"/>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1232" name="Freeform 104"/>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1233" name="Freeform 105"/>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1234" name="Freeform 106"/>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1235" name="Freeform 107"/>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nvGrpSpPr>
          <p:cNvPr id="1042" name="Group 108"/>
          <p:cNvGrpSpPr>
            <a:grpSpLocks/>
          </p:cNvGrpSpPr>
          <p:nvPr/>
        </p:nvGrpSpPr>
        <p:grpSpPr bwMode="auto">
          <a:xfrm>
            <a:off x="4913114" y="4868073"/>
            <a:ext cx="754062" cy="623887"/>
            <a:chOff x="240" y="2403"/>
            <a:chExt cx="477" cy="330"/>
          </a:xfrm>
        </p:grpSpPr>
        <p:sp>
          <p:nvSpPr>
            <p:cNvPr id="1064" name="Freeform 109"/>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1065" name="Freeform 110"/>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1066" name="Freeform 111"/>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1067" name="Freeform 112"/>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1068" name="Freeform 113"/>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1069" name="Freeform 114"/>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1070" name="Freeform 115"/>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1071" name="Freeform 116"/>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1072" name="Freeform 117"/>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1073" name="Freeform 118"/>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1074" name="Freeform 119"/>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1075" name="Freeform 120"/>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1076" name="Freeform 121"/>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1077" name="Freeform 122"/>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1078" name="Freeform 123"/>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1079" name="Freeform 124"/>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1080" name="Freeform 125"/>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1081" name="Freeform 126"/>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1082" name="Freeform 127"/>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1083" name="Freeform 128"/>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1084" name="Freeform 129"/>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1085" name="Freeform 130"/>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1086" name="Freeform 131"/>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1087" name="Freeform 132"/>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1088" name="Freeform 133"/>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1089" name="Freeform 134"/>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1090" name="Freeform 135"/>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1091" name="Freeform 136"/>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1092" name="Freeform 137"/>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1093" name="Freeform 138"/>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1094" name="Freeform 139"/>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1095" name="Freeform 140"/>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1096" name="Freeform 141"/>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1097" name="Freeform 142"/>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1098" name="Freeform 143"/>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1099" name="Freeform 144"/>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1100" name="Freeform 145"/>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1101" name="Freeform 146"/>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1102" name="Freeform 147"/>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1103" name="Freeform 148"/>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1104" name="Freeform 149"/>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1105" name="Freeform 150"/>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1106" name="Freeform 151"/>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1107" name="Freeform 152"/>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1108" name="Freeform 153"/>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1109" name="Freeform 154"/>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1110" name="Freeform 155"/>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1111" name="Freeform 156"/>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1112" name="Freeform 157"/>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1113" name="Freeform 158"/>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1114" name="Freeform 159"/>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1115" name="Freeform 160"/>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1116" name="Freeform 161"/>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1117" name="Freeform 162"/>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1118" name="Freeform 163"/>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1119" name="Freeform 164"/>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1120" name="Freeform 165"/>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1121" name="Freeform 166"/>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1122" name="Freeform 167"/>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1123" name="Freeform 168"/>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1124" name="Freeform 169"/>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1125" name="Freeform 170"/>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1126" name="Freeform 171"/>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1127" name="Freeform 172"/>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1128" name="Freeform 173"/>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1129" name="Freeform 174"/>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1130" name="Freeform 175"/>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1131" name="Freeform 176"/>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1132" name="Freeform 177"/>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1133" name="Freeform 178"/>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1134" name="Freeform 179"/>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1135" name="Freeform 180"/>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1136" name="Freeform 181"/>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1137" name="Freeform 182"/>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1138" name="Freeform 183"/>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1139" name="Freeform 184"/>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1140" name="Freeform 185"/>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1141" name="Freeform 186"/>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1142" name="Freeform 187"/>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1143" name="Freeform 188"/>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1144" name="Freeform 189"/>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1145" name="Freeform 190"/>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1146" name="Freeform 191"/>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1147" name="Freeform 192"/>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1148" name="Freeform 193"/>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1149" name="Freeform 194"/>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aphicFrame>
        <p:nvGraphicFramePr>
          <p:cNvPr id="1028" name="Object 195"/>
          <p:cNvGraphicFramePr>
            <a:graphicFrameLocks noChangeAspect="1"/>
          </p:cNvGraphicFramePr>
          <p:nvPr>
            <p:extLst>
              <p:ext uri="{D42A27DB-BD31-4B8C-83A1-F6EECF244321}">
                <p14:modId xmlns:p14="http://schemas.microsoft.com/office/powerpoint/2010/main" val="1348719340"/>
              </p:ext>
            </p:extLst>
          </p:nvPr>
        </p:nvGraphicFramePr>
        <p:xfrm>
          <a:off x="3705026" y="2850359"/>
          <a:ext cx="458788" cy="609600"/>
        </p:xfrm>
        <a:graphic>
          <a:graphicData uri="http://schemas.openxmlformats.org/presentationml/2006/ole">
            <mc:AlternateContent xmlns:mc="http://schemas.openxmlformats.org/markup-compatibility/2006">
              <mc:Choice xmlns:v="urn:schemas-microsoft-com:vml" Requires="v">
                <p:oleObj spid="_x0000_s1168" name="Clip" r:id="rId8" imgW="1312560" imgH="1482840" progId="">
                  <p:embed/>
                </p:oleObj>
              </mc:Choice>
              <mc:Fallback>
                <p:oleObj name="Clip" r:id="rId8" imgW="1312560" imgH="1482840" progId="">
                  <p:embed/>
                  <p:pic>
                    <p:nvPicPr>
                      <p:cNvPr id="0" name="Object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026" y="2850359"/>
                        <a:ext cx="4587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96"/>
          <p:cNvGraphicFramePr>
            <a:graphicFrameLocks noChangeAspect="1"/>
          </p:cNvGraphicFramePr>
          <p:nvPr>
            <p:extLst>
              <p:ext uri="{D42A27DB-BD31-4B8C-83A1-F6EECF244321}">
                <p14:modId xmlns:p14="http://schemas.microsoft.com/office/powerpoint/2010/main" val="1854968587"/>
              </p:ext>
            </p:extLst>
          </p:nvPr>
        </p:nvGraphicFramePr>
        <p:xfrm>
          <a:off x="4384477" y="2878934"/>
          <a:ext cx="460375" cy="609600"/>
        </p:xfrm>
        <a:graphic>
          <a:graphicData uri="http://schemas.openxmlformats.org/presentationml/2006/ole">
            <mc:AlternateContent xmlns:mc="http://schemas.openxmlformats.org/markup-compatibility/2006">
              <mc:Choice xmlns:v="urn:schemas-microsoft-com:vml" Requires="v">
                <p:oleObj spid="_x0000_s1169" name="Clip" r:id="rId9" imgW="1312560" imgH="1482840" progId="">
                  <p:embed/>
                </p:oleObj>
              </mc:Choice>
              <mc:Fallback>
                <p:oleObj name="Clip" r:id="rId9" imgW="1312560" imgH="1482840" progId="">
                  <p:embed/>
                  <p:pic>
                    <p:nvPicPr>
                      <p:cNvPr id="0" name="Object 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477" y="2878934"/>
                        <a:ext cx="4603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97"/>
          <p:cNvGraphicFramePr>
            <a:graphicFrameLocks noChangeAspect="1"/>
          </p:cNvGraphicFramePr>
          <p:nvPr>
            <p:extLst>
              <p:ext uri="{D42A27DB-BD31-4B8C-83A1-F6EECF244321}">
                <p14:modId xmlns:p14="http://schemas.microsoft.com/office/powerpoint/2010/main" val="1333930978"/>
              </p:ext>
            </p:extLst>
          </p:nvPr>
        </p:nvGraphicFramePr>
        <p:xfrm>
          <a:off x="5030590" y="2878934"/>
          <a:ext cx="460375" cy="609600"/>
        </p:xfrm>
        <a:graphic>
          <a:graphicData uri="http://schemas.openxmlformats.org/presentationml/2006/ole">
            <mc:AlternateContent xmlns:mc="http://schemas.openxmlformats.org/markup-compatibility/2006">
              <mc:Choice xmlns:v="urn:schemas-microsoft-com:vml" Requires="v">
                <p:oleObj spid="_x0000_s1170" name="Clip" r:id="rId10" imgW="1312560" imgH="1482840" progId="">
                  <p:embed/>
                </p:oleObj>
              </mc:Choice>
              <mc:Fallback>
                <p:oleObj name="Clip" r:id="rId10" imgW="1312560" imgH="1482840" progId="">
                  <p:embed/>
                  <p:pic>
                    <p:nvPicPr>
                      <p:cNvPr id="0" name="Object 1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590" y="2878934"/>
                        <a:ext cx="4603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198"/>
          <p:cNvGrpSpPr>
            <a:grpSpLocks/>
          </p:cNvGrpSpPr>
          <p:nvPr/>
        </p:nvGrpSpPr>
        <p:grpSpPr bwMode="auto">
          <a:xfrm>
            <a:off x="4068564" y="2534447"/>
            <a:ext cx="1104900" cy="334962"/>
            <a:chOff x="1591" y="1610"/>
            <a:chExt cx="696" cy="211"/>
          </a:xfrm>
        </p:grpSpPr>
        <p:sp>
          <p:nvSpPr>
            <p:cNvPr id="1061" name="Line 199"/>
            <p:cNvSpPr>
              <a:spLocks noChangeShapeType="1"/>
            </p:cNvSpPr>
            <p:nvPr/>
          </p:nvSpPr>
          <p:spPr bwMode="auto">
            <a:xfrm flipH="1">
              <a:off x="1591" y="1610"/>
              <a:ext cx="260" cy="205"/>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2" name="Line 200"/>
            <p:cNvSpPr>
              <a:spLocks noChangeShapeType="1"/>
            </p:cNvSpPr>
            <p:nvPr/>
          </p:nvSpPr>
          <p:spPr bwMode="auto">
            <a:xfrm>
              <a:off x="1946" y="1617"/>
              <a:ext cx="0" cy="192"/>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3" name="Line 201"/>
            <p:cNvSpPr>
              <a:spLocks noChangeShapeType="1"/>
            </p:cNvSpPr>
            <p:nvPr/>
          </p:nvSpPr>
          <p:spPr bwMode="auto">
            <a:xfrm>
              <a:off x="2028" y="1616"/>
              <a:ext cx="259" cy="205"/>
            </a:xfrm>
            <a:prstGeom prst="line">
              <a:avLst/>
            </a:prstGeom>
            <a:noFill/>
            <a:ln w="12700">
              <a:solidFill>
                <a:schemeClr val="tx1"/>
              </a:solidFill>
              <a:round/>
              <a:headEnd type="triangle" w="med" len="med"/>
              <a:tailEnd type="triangle" w="med" len="med"/>
            </a:ln>
          </p:spPr>
          <p:txBody>
            <a:bodyPr wrap="none" anchor="ctr"/>
            <a:lstStyle/>
            <a:p>
              <a:endParaRPr lang="en-US"/>
            </a:p>
          </p:txBody>
        </p:sp>
      </p:grpSp>
      <p:graphicFrame>
        <p:nvGraphicFramePr>
          <p:cNvPr id="1031" name="Object 202"/>
          <p:cNvGraphicFramePr>
            <a:graphicFrameLocks noChangeAspect="1"/>
          </p:cNvGraphicFramePr>
          <p:nvPr>
            <p:extLst>
              <p:ext uri="{D42A27DB-BD31-4B8C-83A1-F6EECF244321}">
                <p14:modId xmlns:p14="http://schemas.microsoft.com/office/powerpoint/2010/main" val="1598381305"/>
              </p:ext>
            </p:extLst>
          </p:nvPr>
        </p:nvGraphicFramePr>
        <p:xfrm>
          <a:off x="7773790" y="2763047"/>
          <a:ext cx="460375" cy="609600"/>
        </p:xfrm>
        <a:graphic>
          <a:graphicData uri="http://schemas.openxmlformats.org/presentationml/2006/ole">
            <mc:AlternateContent xmlns:mc="http://schemas.openxmlformats.org/markup-compatibility/2006">
              <mc:Choice xmlns:v="urn:schemas-microsoft-com:vml" Requires="v">
                <p:oleObj spid="_x0000_s1171" name="Clip" r:id="rId11" imgW="1312560" imgH="1482840" progId="">
                  <p:embed/>
                </p:oleObj>
              </mc:Choice>
              <mc:Fallback>
                <p:oleObj name="Clip" r:id="rId11" imgW="1312560" imgH="1482840" progId="">
                  <p:embed/>
                  <p:pic>
                    <p:nvPicPr>
                      <p:cNvPr id="0" name="Object 2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3790" y="2763047"/>
                        <a:ext cx="4603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 name="Text Box 203"/>
          <p:cNvSpPr txBox="1">
            <a:spLocks noChangeArrowheads="1"/>
          </p:cNvSpPr>
          <p:nvPr/>
        </p:nvSpPr>
        <p:spPr bwMode="auto">
          <a:xfrm>
            <a:off x="8582915" y="2829722"/>
            <a:ext cx="562975" cy="523220"/>
          </a:xfrm>
          <a:prstGeom prst="rect">
            <a:avLst/>
          </a:prstGeom>
          <a:noFill/>
          <a:ln w="12700">
            <a:noFill/>
            <a:miter lim="800000"/>
            <a:headEnd type="none" w="sm" len="sm"/>
            <a:tailEnd type="none" w="sm" len="sm"/>
          </a:ln>
        </p:spPr>
        <p:txBody>
          <a:bodyPr wrap="none">
            <a:spAutoFit/>
          </a:bodyPr>
          <a:lstStyle/>
          <a:p>
            <a:pPr eaLnBrk="0" hangingPunct="0"/>
            <a:r>
              <a:rPr lang="en-US" sz="1400">
                <a:latin typeface="Arial" pitchFamily="34" charset="0"/>
              </a:rPr>
              <a:t>Root</a:t>
            </a:r>
          </a:p>
          <a:p>
            <a:pPr eaLnBrk="0" hangingPunct="0"/>
            <a:r>
              <a:rPr lang="en-US" sz="1400">
                <a:latin typeface="Arial" pitchFamily="34" charset="0"/>
              </a:rPr>
              <a:t>NS</a:t>
            </a:r>
          </a:p>
        </p:txBody>
      </p:sp>
      <p:sp>
        <p:nvSpPr>
          <p:cNvPr id="1369292" name="Line 204"/>
          <p:cNvSpPr>
            <a:spLocks noChangeShapeType="1"/>
          </p:cNvSpPr>
          <p:nvPr/>
        </p:nvSpPr>
        <p:spPr bwMode="auto">
          <a:xfrm>
            <a:off x="4941690" y="2382047"/>
            <a:ext cx="2746375" cy="620712"/>
          </a:xfrm>
          <a:prstGeom prst="line">
            <a:avLst/>
          </a:prstGeom>
          <a:noFill/>
          <a:ln w="12700">
            <a:solidFill>
              <a:schemeClr val="tx1"/>
            </a:solidFill>
            <a:round/>
            <a:headEnd type="none" w="sm" len="sm"/>
            <a:tailEnd type="triangle" w="med" len="med"/>
          </a:ln>
        </p:spPr>
        <p:txBody>
          <a:bodyPr wrap="none" anchor="ctr"/>
          <a:lstStyle/>
          <a:p>
            <a:endParaRPr lang="en-US"/>
          </a:p>
        </p:txBody>
      </p:sp>
      <p:graphicFrame>
        <p:nvGraphicFramePr>
          <p:cNvPr id="1032" name="Object 205"/>
          <p:cNvGraphicFramePr>
            <a:graphicFrameLocks noChangeAspect="1"/>
          </p:cNvGraphicFramePr>
          <p:nvPr>
            <p:extLst>
              <p:ext uri="{D42A27DB-BD31-4B8C-83A1-F6EECF244321}">
                <p14:modId xmlns:p14="http://schemas.microsoft.com/office/powerpoint/2010/main" val="336326525"/>
              </p:ext>
            </p:extLst>
          </p:nvPr>
        </p:nvGraphicFramePr>
        <p:xfrm>
          <a:off x="8034140" y="1813722"/>
          <a:ext cx="460375" cy="609600"/>
        </p:xfrm>
        <a:graphic>
          <a:graphicData uri="http://schemas.openxmlformats.org/presentationml/2006/ole">
            <mc:AlternateContent xmlns:mc="http://schemas.openxmlformats.org/markup-compatibility/2006">
              <mc:Choice xmlns:v="urn:schemas-microsoft-com:vml" Requires="v">
                <p:oleObj spid="_x0000_s1172" name="Clip" r:id="rId12" imgW="1312560" imgH="1482840" progId="">
                  <p:embed/>
                </p:oleObj>
              </mc:Choice>
              <mc:Fallback>
                <p:oleObj name="Clip" r:id="rId12" imgW="1312560" imgH="1482840" progId="">
                  <p:embed/>
                  <p:pic>
                    <p:nvPicPr>
                      <p:cNvPr id="0" name="Object 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4140" y="1813722"/>
                        <a:ext cx="4603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9294" name="Line 206"/>
          <p:cNvSpPr>
            <a:spLocks noChangeShapeType="1"/>
          </p:cNvSpPr>
          <p:nvPr/>
        </p:nvSpPr>
        <p:spPr bwMode="auto">
          <a:xfrm>
            <a:off x="4949626" y="2250284"/>
            <a:ext cx="2990850"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047" name="Text Box 207"/>
          <p:cNvSpPr txBox="1">
            <a:spLocks noChangeArrowheads="1"/>
          </p:cNvSpPr>
          <p:nvPr/>
        </p:nvSpPr>
        <p:spPr bwMode="auto">
          <a:xfrm>
            <a:off x="8484990" y="1980409"/>
            <a:ext cx="1158875" cy="304800"/>
          </a:xfrm>
          <a:prstGeom prst="rect">
            <a:avLst/>
          </a:prstGeom>
          <a:noFill/>
          <a:ln w="12700">
            <a:noFill/>
            <a:miter lim="800000"/>
            <a:headEnd type="none" w="sm" len="sm"/>
            <a:tailEnd type="none" w="sm" len="sm"/>
          </a:ln>
        </p:spPr>
        <p:txBody>
          <a:bodyPr wrap="none">
            <a:spAutoFit/>
          </a:bodyPr>
          <a:lstStyle/>
          <a:p>
            <a:pPr eaLnBrk="0" hangingPunct="0"/>
            <a:r>
              <a:rPr lang="en-US" sz="1400">
                <a:latin typeface="Arial" pitchFamily="34" charset="0"/>
              </a:rPr>
              <a:t>dns.ieee.org</a:t>
            </a:r>
          </a:p>
        </p:txBody>
      </p:sp>
      <p:grpSp>
        <p:nvGrpSpPr>
          <p:cNvPr id="10" name="Group 208"/>
          <p:cNvGrpSpPr>
            <a:grpSpLocks/>
          </p:cNvGrpSpPr>
          <p:nvPr/>
        </p:nvGrpSpPr>
        <p:grpSpPr bwMode="auto">
          <a:xfrm>
            <a:off x="5035352" y="1901034"/>
            <a:ext cx="3025775" cy="304800"/>
            <a:chOff x="2200" y="1211"/>
            <a:chExt cx="1906" cy="192"/>
          </a:xfrm>
        </p:grpSpPr>
        <p:sp>
          <p:nvSpPr>
            <p:cNvPr id="1059" name="Text Box 209"/>
            <p:cNvSpPr txBox="1">
              <a:spLocks noChangeArrowheads="1"/>
            </p:cNvSpPr>
            <p:nvPr/>
          </p:nvSpPr>
          <p:spPr bwMode="auto">
            <a:xfrm>
              <a:off x="2221" y="1211"/>
              <a:ext cx="1885"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www.ieee.org A </a:t>
              </a:r>
              <a:r>
                <a:rPr lang="en-US" sz="1400" b="1">
                  <a:latin typeface="Arial" pitchFamily="34" charset="0"/>
                </a:rPr>
                <a:t>199.172.136.40</a:t>
              </a:r>
            </a:p>
          </p:txBody>
        </p:sp>
        <p:sp>
          <p:nvSpPr>
            <p:cNvPr id="1060" name="Line 210"/>
            <p:cNvSpPr>
              <a:spLocks noChangeShapeType="1"/>
            </p:cNvSpPr>
            <p:nvPr/>
          </p:nvSpPr>
          <p:spPr bwMode="auto">
            <a:xfrm flipH="1" flipV="1">
              <a:off x="2200" y="1393"/>
              <a:ext cx="1855" cy="0"/>
            </a:xfrm>
            <a:prstGeom prst="line">
              <a:avLst/>
            </a:prstGeom>
            <a:noFill/>
            <a:ln w="12700">
              <a:solidFill>
                <a:schemeClr val="tx1"/>
              </a:solidFill>
              <a:round/>
              <a:headEnd type="none" w="sm" len="sm"/>
              <a:tailEnd type="triangle" w="med" len="med"/>
            </a:ln>
          </p:spPr>
          <p:txBody>
            <a:bodyPr wrap="none" anchor="ctr"/>
            <a:lstStyle/>
            <a:p>
              <a:endParaRPr lang="en-US"/>
            </a:p>
          </p:txBody>
        </p:sp>
      </p:grpSp>
      <p:grpSp>
        <p:nvGrpSpPr>
          <p:cNvPr id="11" name="Group 211"/>
          <p:cNvGrpSpPr>
            <a:grpSpLocks/>
          </p:cNvGrpSpPr>
          <p:nvPr/>
        </p:nvGrpSpPr>
        <p:grpSpPr bwMode="auto">
          <a:xfrm>
            <a:off x="5054402" y="2342359"/>
            <a:ext cx="3921125" cy="547688"/>
            <a:chOff x="2212" y="1489"/>
            <a:chExt cx="2470" cy="345"/>
          </a:xfrm>
        </p:grpSpPr>
        <p:sp>
          <p:nvSpPr>
            <p:cNvPr id="1057" name="Line 212"/>
            <p:cNvSpPr>
              <a:spLocks noChangeShapeType="1"/>
            </p:cNvSpPr>
            <p:nvPr/>
          </p:nvSpPr>
          <p:spPr bwMode="auto">
            <a:xfrm flipH="1" flipV="1">
              <a:off x="2212" y="1489"/>
              <a:ext cx="1678" cy="345"/>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058" name="Text Box 213"/>
            <p:cNvSpPr txBox="1">
              <a:spLocks noChangeArrowheads="1"/>
            </p:cNvSpPr>
            <p:nvPr/>
          </p:nvSpPr>
          <p:spPr bwMode="auto">
            <a:xfrm>
              <a:off x="2847" y="1509"/>
              <a:ext cx="1835"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dns.ieee.org NS </a:t>
              </a:r>
              <a:r>
                <a:rPr lang="en-US" sz="1400" b="1">
                  <a:latin typeface="Arial" pitchFamily="34" charset="0"/>
                </a:rPr>
                <a:t>199.172.136.6</a:t>
              </a:r>
            </a:p>
          </p:txBody>
        </p:sp>
      </p:grpSp>
      <p:sp>
        <p:nvSpPr>
          <p:cNvPr id="1050" name="Text Box 214"/>
          <p:cNvSpPr txBox="1">
            <a:spLocks noChangeArrowheads="1"/>
          </p:cNvSpPr>
          <p:nvPr/>
        </p:nvSpPr>
        <p:spPr bwMode="auto">
          <a:xfrm>
            <a:off x="3500239" y="3510759"/>
            <a:ext cx="2233612" cy="304800"/>
          </a:xfrm>
          <a:prstGeom prst="rect">
            <a:avLst/>
          </a:prstGeom>
          <a:noFill/>
          <a:ln w="12700">
            <a:noFill/>
            <a:miter lim="800000"/>
            <a:headEnd type="none" w="sm" len="sm"/>
            <a:tailEnd type="none" w="sm" len="sm"/>
          </a:ln>
        </p:spPr>
        <p:txBody>
          <a:bodyPr wrap="none">
            <a:spAutoFit/>
          </a:bodyPr>
          <a:lstStyle/>
          <a:p>
            <a:pPr eaLnBrk="0" hangingPunct="0"/>
            <a:r>
              <a:rPr lang="en-US" sz="1400">
                <a:latin typeface="Arial" pitchFamily="34" charset="0"/>
              </a:rPr>
              <a:t>Other NS (without entries)</a:t>
            </a:r>
          </a:p>
        </p:txBody>
      </p:sp>
      <p:grpSp>
        <p:nvGrpSpPr>
          <p:cNvPr id="12" name="Group 215"/>
          <p:cNvGrpSpPr>
            <a:grpSpLocks/>
          </p:cNvGrpSpPr>
          <p:nvPr/>
        </p:nvGrpSpPr>
        <p:grpSpPr bwMode="auto">
          <a:xfrm>
            <a:off x="2752527" y="1264447"/>
            <a:ext cx="2506663" cy="304800"/>
            <a:chOff x="762" y="810"/>
            <a:chExt cx="1579" cy="192"/>
          </a:xfrm>
        </p:grpSpPr>
        <p:sp>
          <p:nvSpPr>
            <p:cNvPr id="1055" name="Text Box 216"/>
            <p:cNvSpPr txBox="1">
              <a:spLocks noChangeArrowheads="1"/>
            </p:cNvSpPr>
            <p:nvPr/>
          </p:nvSpPr>
          <p:spPr bwMode="auto">
            <a:xfrm>
              <a:off x="762" y="810"/>
              <a:ext cx="1307"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a:t>
              </a:r>
              <a:r>
                <a:rPr lang="en-US" sz="1400" b="1">
                  <a:latin typeface="Arial" pitchFamily="34" charset="0"/>
                </a:rPr>
                <a:t>http://www.ieee.org/</a:t>
              </a:r>
            </a:p>
          </p:txBody>
        </p:sp>
        <p:sp>
          <p:nvSpPr>
            <p:cNvPr id="1056" name="Line 217"/>
            <p:cNvSpPr>
              <a:spLocks noChangeShapeType="1"/>
            </p:cNvSpPr>
            <p:nvPr/>
          </p:nvSpPr>
          <p:spPr bwMode="auto">
            <a:xfrm>
              <a:off x="1136" y="1002"/>
              <a:ext cx="1205" cy="0"/>
            </a:xfrm>
            <a:prstGeom prst="line">
              <a:avLst/>
            </a:prstGeom>
            <a:noFill/>
            <a:ln w="12700">
              <a:solidFill>
                <a:schemeClr val="tx1"/>
              </a:solidFill>
              <a:round/>
              <a:headEnd type="none" w="sm" len="sm"/>
              <a:tailEnd type="triangle" w="med" len="med"/>
            </a:ln>
          </p:spPr>
          <p:txBody>
            <a:bodyPr wrap="none" anchor="ctr"/>
            <a:lstStyle/>
            <a:p>
              <a:endParaRPr lang="en-US"/>
            </a:p>
          </p:txBody>
        </p:sp>
      </p:grpSp>
      <p:grpSp>
        <p:nvGrpSpPr>
          <p:cNvPr id="13" name="Group 218"/>
          <p:cNvGrpSpPr>
            <a:grpSpLocks/>
          </p:cNvGrpSpPr>
          <p:nvPr/>
        </p:nvGrpSpPr>
        <p:grpSpPr bwMode="auto">
          <a:xfrm>
            <a:off x="6286302" y="1224759"/>
            <a:ext cx="2005013" cy="323850"/>
            <a:chOff x="2988" y="785"/>
            <a:chExt cx="1263" cy="204"/>
          </a:xfrm>
        </p:grpSpPr>
        <p:sp>
          <p:nvSpPr>
            <p:cNvPr id="1053" name="Text Box 219"/>
            <p:cNvSpPr txBox="1">
              <a:spLocks noChangeArrowheads="1"/>
            </p:cNvSpPr>
            <p:nvPr/>
          </p:nvSpPr>
          <p:spPr bwMode="auto">
            <a:xfrm>
              <a:off x="2988" y="785"/>
              <a:ext cx="1263" cy="192"/>
            </a:xfrm>
            <a:prstGeom prst="rect">
              <a:avLst/>
            </a:prstGeom>
            <a:noFill/>
            <a:ln w="12700">
              <a:noFill/>
              <a:miter lim="800000"/>
              <a:headEnd type="none" w="sm" len="sm"/>
              <a:tailEnd type="none" w="sm" len="sm"/>
            </a:ln>
          </p:spPr>
          <p:txBody>
            <a:bodyPr wrap="none">
              <a:spAutoFit/>
            </a:bodyPr>
            <a:lstStyle/>
            <a:p>
              <a:pPr algn="l" eaLnBrk="0" hangingPunct="0"/>
              <a:r>
                <a:rPr lang="en-US" sz="1400" b="1">
                  <a:latin typeface="Arial" pitchFamily="34" charset="0"/>
                  <a:sym typeface="Wingdings" pitchFamily="2" charset="2"/>
                </a:rPr>
                <a:t> http </a:t>
              </a:r>
              <a:r>
                <a:rPr lang="en-US" sz="1400" b="1">
                  <a:latin typeface="Arial" pitchFamily="34" charset="0"/>
                </a:rPr>
                <a:t>199.172.136.40</a:t>
              </a:r>
            </a:p>
          </p:txBody>
        </p:sp>
        <p:sp>
          <p:nvSpPr>
            <p:cNvPr id="1054" name="Line 220"/>
            <p:cNvSpPr>
              <a:spLocks noChangeShapeType="1"/>
            </p:cNvSpPr>
            <p:nvPr/>
          </p:nvSpPr>
          <p:spPr bwMode="auto">
            <a:xfrm>
              <a:off x="2992" y="989"/>
              <a:ext cx="1204" cy="0"/>
            </a:xfrm>
            <a:prstGeom prst="line">
              <a:avLst/>
            </a:prstGeom>
            <a:noFill/>
            <a:ln w="12700">
              <a:solidFill>
                <a:schemeClr val="tx1"/>
              </a:solidFill>
              <a:round/>
              <a:headEnd type="none" w="sm" len="sm"/>
              <a:tailEnd type="triangle" w="med" len="med"/>
            </a:ln>
          </p:spPr>
          <p:txBody>
            <a:bodyPr wrap="none" anchor="ctr"/>
            <a:lstStyle/>
            <a:p>
              <a:endParaRPr lang="en-US"/>
            </a:p>
          </p:txBody>
        </p:sp>
      </p:gr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69292"/>
                                        </p:tgtEl>
                                        <p:attrNameLst>
                                          <p:attrName>style.visibility</p:attrName>
                                        </p:attrNameLst>
                                      </p:cBhvr>
                                      <p:to>
                                        <p:strVal val="visible"/>
                                      </p:to>
                                    </p:set>
                                    <p:animEffect transition="in" filter="wipe(left)">
                                      <p:cBhvr>
                                        <p:cTn id="21" dur="500"/>
                                        <p:tgtEl>
                                          <p:spTgt spid="1369292"/>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69294"/>
                                        </p:tgtEl>
                                        <p:attrNameLst>
                                          <p:attrName>style.visibility</p:attrName>
                                        </p:attrNameLst>
                                      </p:cBhvr>
                                      <p:to>
                                        <p:strVal val="visible"/>
                                      </p:to>
                                    </p:set>
                                    <p:animEffect transition="in" filter="wipe(left)">
                                      <p:cBhvr>
                                        <p:cTn id="30" dur="500"/>
                                        <p:tgtEl>
                                          <p:spTgt spid="1369294"/>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up)">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292" grpId="0" animBg="1"/>
      <p:bldP spid="13692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t>DNS Root Servers</a:t>
            </a:r>
          </a:p>
        </p:txBody>
      </p:sp>
      <p:sp>
        <p:nvSpPr>
          <p:cNvPr id="18436" name="Rectangle 4"/>
          <p:cNvSpPr>
            <a:spLocks noGrp="1" noChangeArrowheads="1"/>
          </p:cNvSpPr>
          <p:nvPr>
            <p:ph idx="1"/>
          </p:nvPr>
        </p:nvSpPr>
        <p:spPr/>
        <p:txBody>
          <a:bodyPr/>
          <a:lstStyle/>
          <a:p>
            <a:pPr eaLnBrk="1" hangingPunct="1"/>
            <a:r>
              <a:rPr lang="en-US"/>
              <a:t>13 original DNS root servers, mostly located in the US:</a:t>
            </a:r>
            <a:endParaRPr lang="de-DE"/>
          </a:p>
        </p:txBody>
      </p:sp>
      <p:sp>
        <p:nvSpPr>
          <p:cNvPr id="18434" name="Fußzeilenplatzhalter 3"/>
          <p:cNvSpPr>
            <a:spLocks noGrp="1"/>
          </p:cNvSpPr>
          <p:nvPr>
            <p:ph type="ftr" sz="quarter" idx="10"/>
          </p:nvPr>
        </p:nvSpPr>
        <p:spPr>
          <a:noFill/>
        </p:spPr>
        <p:txBody>
          <a:bodyPr/>
          <a:lstStyle/>
          <a:p>
            <a:r>
              <a:rPr lang="en-US"/>
              <a:t>TI 3: Operating Systems and Computer Networks</a:t>
            </a:r>
          </a:p>
        </p:txBody>
      </p:sp>
      <p:pic>
        <p:nvPicPr>
          <p:cNvPr id="18437" name="Picture 3" descr="1"/>
          <p:cNvPicPr>
            <a:picLocks noChangeAspect="1" noChangeArrowheads="1"/>
          </p:cNvPicPr>
          <p:nvPr/>
        </p:nvPicPr>
        <p:blipFill>
          <a:blip r:embed="rId3" cstate="print"/>
          <a:srcRect/>
          <a:stretch>
            <a:fillRect/>
          </a:stretch>
        </p:blipFill>
        <p:spPr bwMode="auto">
          <a:xfrm>
            <a:off x="2205039" y="1700213"/>
            <a:ext cx="7781925" cy="4305300"/>
          </a:xfrm>
          <a:prstGeom prst="rect">
            <a:avLst/>
          </a:prstGeom>
          <a:noFill/>
          <a:ln w="9525">
            <a:noFill/>
            <a:miter lim="800000"/>
            <a:headEnd/>
            <a:tailEnd/>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7639" y="1166024"/>
            <a:ext cx="11896725" cy="5438775"/>
          </a:xfrm>
          <a:prstGeom prst="rect">
            <a:avLst/>
          </a:prstGeom>
        </p:spPr>
      </p:pic>
      <p:sp>
        <p:nvSpPr>
          <p:cNvPr id="2" name="Titel 1"/>
          <p:cNvSpPr>
            <a:spLocks noGrp="1"/>
          </p:cNvSpPr>
          <p:nvPr>
            <p:ph type="title"/>
          </p:nvPr>
        </p:nvSpPr>
        <p:spPr/>
        <p:txBody>
          <a:bodyPr/>
          <a:lstStyle/>
          <a:p>
            <a:r>
              <a:rPr lang="en-US" noProof="0" dirty="0"/>
              <a:t>Root Name Server: Many Replications – over 1000 servers in 2020</a:t>
            </a:r>
          </a:p>
        </p:txBody>
      </p:sp>
      <p:sp>
        <p:nvSpPr>
          <p:cNvPr id="3" name="Footer Placeholder 2"/>
          <p:cNvSpPr>
            <a:spLocks noGrp="1"/>
          </p:cNvSpPr>
          <p:nvPr>
            <p:ph type="ftr" sz="quarter" idx="10"/>
          </p:nvPr>
        </p:nvSpPr>
        <p:spPr/>
        <p:txBody>
          <a:bodyPr/>
          <a:lstStyle/>
          <a:p>
            <a:r>
              <a:rPr lang="en-US"/>
              <a:t>TI 3: Operating Systems and Computer Networks</a:t>
            </a:r>
          </a:p>
        </p:txBody>
      </p:sp>
      <p:pic>
        <p:nvPicPr>
          <p:cNvPr id="5" name="Picture 4"/>
          <p:cNvPicPr>
            <a:picLocks noChangeAspect="1"/>
          </p:cNvPicPr>
          <p:nvPr/>
        </p:nvPicPr>
        <p:blipFill>
          <a:blip r:embed="rId4"/>
          <a:stretch>
            <a:fillRect/>
          </a:stretch>
        </p:blipFill>
        <p:spPr>
          <a:xfrm>
            <a:off x="6240016" y="1195718"/>
            <a:ext cx="1495425" cy="1428750"/>
          </a:xfrm>
          <a:prstGeom prst="rect">
            <a:avLst/>
          </a:prstGeom>
        </p:spPr>
      </p:pic>
    </p:spTree>
    <p:extLst>
      <p:ext uri="{BB962C8B-B14F-4D97-AF65-F5344CB8AC3E}">
        <p14:creationId xmlns:p14="http://schemas.microsoft.com/office/powerpoint/2010/main" val="152030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DNS Security Issues</a:t>
            </a:r>
          </a:p>
        </p:txBody>
      </p:sp>
      <p:sp>
        <p:nvSpPr>
          <p:cNvPr id="20484" name="Rectangle 3"/>
          <p:cNvSpPr>
            <a:spLocks noGrp="1" noChangeArrowheads="1"/>
          </p:cNvSpPr>
          <p:nvPr>
            <p:ph idx="1"/>
          </p:nvPr>
        </p:nvSpPr>
        <p:spPr/>
        <p:txBody>
          <a:bodyPr/>
          <a:lstStyle/>
          <a:p>
            <a:pPr eaLnBrk="1" hangingPunct="1">
              <a:lnSpc>
                <a:spcPct val="90000"/>
              </a:lnSpc>
            </a:pPr>
            <a:r>
              <a:rPr lang="en-US" dirty="0"/>
              <a:t>Typeface Attacks</a:t>
            </a:r>
          </a:p>
          <a:p>
            <a:pPr lvl="1" eaLnBrk="1" hangingPunct="1">
              <a:lnSpc>
                <a:spcPct val="90000"/>
              </a:lnSpc>
            </a:pPr>
            <a:r>
              <a:rPr lang="en-US" dirty="0"/>
              <a:t>Example: What’s the difference between the following?</a:t>
            </a:r>
          </a:p>
          <a:p>
            <a:pPr lvl="2" eaLnBrk="1" hangingPunct="1">
              <a:lnSpc>
                <a:spcPct val="90000"/>
              </a:lnSpc>
            </a:pPr>
            <a:r>
              <a:rPr lang="en-US" dirty="0">
                <a:latin typeface="Arial" pitchFamily="34" charset="0"/>
                <a:hlinkClick r:id="rId3"/>
              </a:rPr>
              <a:t>www.paypal.com</a:t>
            </a:r>
            <a:endParaRPr lang="en-US" dirty="0">
              <a:latin typeface="Arial" pitchFamily="34" charset="0"/>
            </a:endParaRPr>
          </a:p>
          <a:p>
            <a:pPr lvl="2" eaLnBrk="1" hangingPunct="1">
              <a:lnSpc>
                <a:spcPct val="90000"/>
              </a:lnSpc>
            </a:pPr>
            <a:r>
              <a:rPr lang="en-US" dirty="0">
                <a:latin typeface="Arial" pitchFamily="34" charset="0"/>
                <a:hlinkClick r:id="rId4"/>
              </a:rPr>
              <a:t>www.paypaI.com</a:t>
            </a:r>
            <a:endParaRPr lang="en-US" dirty="0">
              <a:latin typeface="Arial" pitchFamily="34" charset="0"/>
            </a:endParaRPr>
          </a:p>
          <a:p>
            <a:pPr lvl="2" eaLnBrk="1" hangingPunct="1">
              <a:lnSpc>
                <a:spcPct val="90000"/>
              </a:lnSpc>
            </a:pPr>
            <a:r>
              <a:rPr lang="en-US" dirty="0">
                <a:latin typeface="Arial" pitchFamily="34" charset="0"/>
                <a:cs typeface="Arial" pitchFamily="34" charset="0"/>
                <a:hlinkClick r:id="rId5"/>
              </a:rPr>
              <a:t>www.</a:t>
            </a:r>
            <a:r>
              <a:rPr lang="de-DE" dirty="0">
                <a:latin typeface="Arial" pitchFamily="34" charset="0"/>
                <a:cs typeface="Arial" pitchFamily="34" charset="0"/>
                <a:hlinkClick r:id="rId5"/>
              </a:rPr>
              <a:t>p</a:t>
            </a:r>
            <a:r>
              <a:rPr lang="en-US" dirty="0" err="1">
                <a:latin typeface="Arial" pitchFamily="34" charset="0"/>
                <a:cs typeface="Arial" pitchFamily="34" charset="0"/>
                <a:hlinkClick r:id="rId5"/>
              </a:rPr>
              <a:t>аy</a:t>
            </a:r>
            <a:r>
              <a:rPr lang="de-DE" dirty="0">
                <a:latin typeface="Arial" pitchFamily="34" charset="0"/>
                <a:cs typeface="Arial" pitchFamily="34" charset="0"/>
                <a:hlinkClick r:id="rId5"/>
              </a:rPr>
              <a:t>p</a:t>
            </a:r>
            <a:r>
              <a:rPr lang="en-US" dirty="0">
                <a:latin typeface="Arial" pitchFamily="34" charset="0"/>
                <a:cs typeface="Arial" pitchFamily="34" charset="0"/>
                <a:hlinkClick r:id="rId5"/>
              </a:rPr>
              <a:t>аl.com</a:t>
            </a:r>
            <a:endParaRPr lang="el-GR" dirty="0">
              <a:latin typeface="Arial" pitchFamily="34" charset="0"/>
              <a:cs typeface="Arial" pitchFamily="34" charset="0"/>
            </a:endParaRPr>
          </a:p>
          <a:p>
            <a:pPr lvl="1" eaLnBrk="1" hangingPunct="1">
              <a:lnSpc>
                <a:spcPct val="90000"/>
              </a:lnSpc>
              <a:buFont typeface="Wingdings" pitchFamily="2" charset="2"/>
              <a:buChar char="Ø"/>
            </a:pPr>
            <a:r>
              <a:rPr lang="en-US" dirty="0">
                <a:latin typeface="Arial" pitchFamily="34" charset="0"/>
              </a:rPr>
              <a:t>Similar letters can mislead users to trust domain addresses</a:t>
            </a:r>
          </a:p>
          <a:p>
            <a:pPr lvl="2" eaLnBrk="1" hangingPunct="1">
              <a:lnSpc>
                <a:spcPct val="90000"/>
              </a:lnSpc>
            </a:pPr>
            <a:r>
              <a:rPr lang="en-US" dirty="0">
                <a:latin typeface="Arial" pitchFamily="34" charset="0"/>
              </a:rPr>
              <a:t>Especially problematic since Internationalized Domain Names (IDNs) were standardized (see IDN homograph attack)</a:t>
            </a:r>
          </a:p>
          <a:p>
            <a:pPr eaLnBrk="1" hangingPunct="1">
              <a:lnSpc>
                <a:spcPct val="90000"/>
              </a:lnSpc>
            </a:pPr>
            <a:endParaRPr lang="en-US" dirty="0"/>
          </a:p>
          <a:p>
            <a:pPr eaLnBrk="1" hangingPunct="1">
              <a:lnSpc>
                <a:spcPct val="90000"/>
              </a:lnSpc>
            </a:pPr>
            <a:r>
              <a:rPr lang="en-US" dirty="0"/>
              <a:t>DNS Cache Poisoning</a:t>
            </a:r>
          </a:p>
          <a:p>
            <a:pPr lvl="1" eaLnBrk="1" hangingPunct="1">
              <a:lnSpc>
                <a:spcPct val="90000"/>
              </a:lnSpc>
            </a:pPr>
            <a:r>
              <a:rPr lang="en-US" dirty="0"/>
              <a:t>Place harmful data in DNS server cache</a:t>
            </a:r>
          </a:p>
          <a:p>
            <a:pPr lvl="2" eaLnBrk="1" hangingPunct="1">
              <a:lnSpc>
                <a:spcPct val="90000"/>
              </a:lnSpc>
              <a:buFont typeface="Wingdings" pitchFamily="2" charset="2"/>
              <a:buChar char="Ø"/>
            </a:pPr>
            <a:r>
              <a:rPr lang="en-US" dirty="0"/>
              <a:t>Example: </a:t>
            </a:r>
            <a:r>
              <a:rPr lang="en-US" dirty="0">
                <a:latin typeface="Courier New" pitchFamily="49" charset="0"/>
              </a:rPr>
              <a:t>www.paypal.com.  3600  IN  A  160.45.114.34</a:t>
            </a:r>
          </a:p>
          <a:p>
            <a:pPr lvl="1" eaLnBrk="1" hangingPunct="1">
              <a:lnSpc>
                <a:spcPct val="90000"/>
              </a:lnSpc>
            </a:pPr>
            <a:r>
              <a:rPr lang="en-US" dirty="0"/>
              <a:t>Two alternatives:</a:t>
            </a:r>
          </a:p>
          <a:p>
            <a:pPr lvl="2" eaLnBrk="1" hangingPunct="1">
              <a:lnSpc>
                <a:spcPct val="90000"/>
              </a:lnSpc>
            </a:pPr>
            <a:r>
              <a:rPr lang="en-US" dirty="0"/>
              <a:t>Corrupt DNS server: Add additional data to any query</a:t>
            </a:r>
          </a:p>
          <a:p>
            <a:pPr lvl="2" eaLnBrk="1" hangingPunct="1">
              <a:lnSpc>
                <a:spcPct val="90000"/>
              </a:lnSpc>
            </a:pPr>
            <a:r>
              <a:rPr lang="en-US" dirty="0"/>
              <a:t>Man-in-the-middle: Flood client, try to guess 16-bit query ID</a:t>
            </a:r>
          </a:p>
          <a:p>
            <a:pPr lvl="1" eaLnBrk="1" hangingPunct="1">
              <a:lnSpc>
                <a:spcPct val="90000"/>
              </a:lnSpc>
            </a:pPr>
            <a:r>
              <a:rPr lang="en-US" i="1" dirty="0"/>
              <a:t>Real</a:t>
            </a:r>
            <a:r>
              <a:rPr lang="en-US" dirty="0"/>
              <a:t> solution: Use certificates for name servers (DNSSEC)</a:t>
            </a:r>
          </a:p>
        </p:txBody>
      </p:sp>
      <p:sp>
        <p:nvSpPr>
          <p:cNvPr id="20482" name="Fußzeilenplatzhalter 3"/>
          <p:cNvSpPr>
            <a:spLocks noGrp="1"/>
          </p:cNvSpPr>
          <p:nvPr>
            <p:ph type="ftr" sz="quarter" idx="10"/>
          </p:nvPr>
        </p:nvSpPr>
        <p:spPr>
          <a:noFill/>
        </p:spPr>
        <p:txBody>
          <a:bodyPr/>
          <a:lstStyle/>
          <a:p>
            <a:r>
              <a:rPr lang="en-US"/>
              <a:t>TI 3: Operating Systems and Computer Networks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What is the basic idea of DNS?</a:t>
            </a:r>
          </a:p>
          <a:p>
            <a:pPr lvl="1"/>
            <a:r>
              <a:rPr lang="en-US" dirty="0"/>
              <a:t>Can the Internet transport data without DNS?</a:t>
            </a:r>
          </a:p>
          <a:p>
            <a:pPr lvl="1"/>
            <a:r>
              <a:rPr lang="en-US" dirty="0"/>
              <a:t>Is it possible to create an alternative DNS? If yes, what is needed? If no, why not?</a:t>
            </a:r>
          </a:p>
          <a:p>
            <a:pPr lvl="1"/>
            <a:r>
              <a:rPr lang="en-US" dirty="0"/>
              <a:t>What are top level domains (classical and today)? Ok, there are &gt; 1500 now …</a:t>
            </a:r>
          </a:p>
          <a:p>
            <a:pPr lvl="1"/>
            <a:r>
              <a:rPr lang="en-US" dirty="0"/>
              <a:t>Why are root servers needed? What do they know?</a:t>
            </a:r>
          </a:p>
          <a:p>
            <a:pPr lvl="1"/>
            <a:r>
              <a:rPr lang="en-US" dirty="0"/>
              <a:t>Why is security for DNS an important issue?</a:t>
            </a:r>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a:t>TI 3: Operating Systems and Computer Networks</a:t>
            </a:r>
            <a:endParaRPr lang="de-DE" sz="750" dirty="0"/>
          </a:p>
        </p:txBody>
      </p:sp>
    </p:spTree>
    <p:extLst>
      <p:ext uri="{BB962C8B-B14F-4D97-AF65-F5344CB8AC3E}">
        <p14:creationId xmlns:p14="http://schemas.microsoft.com/office/powerpoint/2010/main" val="382840290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Email – Architecture and Services</a:t>
            </a:r>
          </a:p>
        </p:txBody>
      </p:sp>
      <p:sp>
        <p:nvSpPr>
          <p:cNvPr id="21508" name="Rectangle 3"/>
          <p:cNvSpPr>
            <a:spLocks noGrp="1" noChangeArrowheads="1"/>
          </p:cNvSpPr>
          <p:nvPr>
            <p:ph idx="1"/>
          </p:nvPr>
        </p:nvSpPr>
        <p:spPr/>
        <p:txBody>
          <a:bodyPr/>
          <a:lstStyle/>
          <a:p>
            <a:pPr eaLnBrk="1" hangingPunct="1"/>
            <a:r>
              <a:rPr lang="en-US" dirty="0"/>
              <a:t>“Email” as described in RFC 821/822</a:t>
            </a:r>
          </a:p>
          <a:p>
            <a:pPr eaLnBrk="1" hangingPunct="1"/>
            <a:endParaRPr lang="en-US" dirty="0"/>
          </a:p>
          <a:p>
            <a:pPr eaLnBrk="1" hangingPunct="1"/>
            <a:r>
              <a:rPr lang="en-US" dirty="0"/>
              <a:t>Main components:</a:t>
            </a:r>
          </a:p>
          <a:p>
            <a:pPr lvl="1" eaLnBrk="1" hangingPunct="1"/>
            <a:r>
              <a:rPr lang="en-US" dirty="0"/>
              <a:t>User agents (UA) and message transfer agents (MTA)</a:t>
            </a:r>
          </a:p>
          <a:p>
            <a:pPr lvl="1" eaLnBrk="1" hangingPunct="1"/>
            <a:r>
              <a:rPr lang="en-US" dirty="0"/>
              <a:t>Simple Mail Transfer Protocol (SMTP)</a:t>
            </a:r>
          </a:p>
          <a:p>
            <a:pPr eaLnBrk="1" hangingPunct="1"/>
            <a:endParaRPr lang="en-US" dirty="0"/>
          </a:p>
          <a:p>
            <a:pPr eaLnBrk="1" hangingPunct="1"/>
            <a:r>
              <a:rPr lang="en-US" dirty="0"/>
              <a:t>Main services:</a:t>
            </a:r>
          </a:p>
          <a:p>
            <a:pPr lvl="1" eaLnBrk="1" hangingPunct="1"/>
            <a:r>
              <a:rPr lang="en-US" dirty="0"/>
              <a:t>Composition, transfer, reporting, displaying and disposition of messages</a:t>
            </a:r>
          </a:p>
          <a:p>
            <a:pPr lvl="1" eaLnBrk="1" hangingPunct="1"/>
            <a:r>
              <a:rPr lang="en-US" dirty="0"/>
              <a:t>Optionally: Forwarding, auto-reply, vacation functions, mailing lists, BCC, … </a:t>
            </a:r>
          </a:p>
          <a:p>
            <a:pPr eaLnBrk="1" hangingPunct="1"/>
            <a:endParaRPr lang="en-US" dirty="0"/>
          </a:p>
          <a:p>
            <a:pPr eaLnBrk="1" hangingPunct="1"/>
            <a:r>
              <a:rPr lang="en-US" dirty="0"/>
              <a:t>Main structure of an email:</a:t>
            </a:r>
          </a:p>
          <a:p>
            <a:pPr lvl="1" eaLnBrk="1" hangingPunct="1"/>
            <a:r>
              <a:rPr lang="en-US" dirty="0"/>
              <a:t>Envelope: Information required for transport</a:t>
            </a:r>
          </a:p>
          <a:p>
            <a:pPr lvl="1" eaLnBrk="1" hangingPunct="1"/>
            <a:r>
              <a:rPr lang="en-US" dirty="0"/>
              <a:t>Content: Information required for local processing and viewing</a:t>
            </a:r>
          </a:p>
          <a:p>
            <a:pPr lvl="1" eaLnBrk="1" hangingPunct="1"/>
            <a:endParaRPr lang="en-US" dirty="0"/>
          </a:p>
          <a:p>
            <a:r>
              <a:rPr lang="en-US" dirty="0"/>
              <a:t>Remark: Merging email/IM/SMS/posts in the 2010s</a:t>
            </a:r>
          </a:p>
          <a:p>
            <a:pPr lvl="1"/>
            <a:r>
              <a:rPr lang="en-US" dirty="0"/>
              <a:t>Social networks are currently trying to “swallow” email (and everything else too)</a:t>
            </a:r>
          </a:p>
          <a:p>
            <a:endParaRPr lang="en-US" dirty="0"/>
          </a:p>
        </p:txBody>
      </p:sp>
      <p:sp>
        <p:nvSpPr>
          <p:cNvPr id="21506" name="Fußzeilenplatzhalter 3"/>
          <p:cNvSpPr>
            <a:spLocks noGrp="1"/>
          </p:cNvSpPr>
          <p:nvPr>
            <p:ph type="ftr" sz="quarter" idx="10"/>
          </p:nvPr>
        </p:nvSpPr>
        <p:spPr>
          <a:noFill/>
        </p:spPr>
        <p:txBody>
          <a:bodyPr/>
          <a:lstStyle/>
          <a:p>
            <a:r>
              <a:rPr lang="en-US"/>
              <a:t>TI 3: Operating Systems and Computer Networks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10"/>
          <p:cNvSpPr>
            <a:spLocks noGrp="1" noChangeArrowheads="1"/>
          </p:cNvSpPr>
          <p:nvPr>
            <p:ph type="title"/>
          </p:nvPr>
        </p:nvSpPr>
        <p:spPr/>
        <p:txBody>
          <a:bodyPr/>
          <a:lstStyle/>
          <a:p>
            <a:r>
              <a:rPr lang="en-US"/>
              <a:t>Email: System Model</a:t>
            </a:r>
          </a:p>
        </p:txBody>
      </p:sp>
      <p:sp>
        <p:nvSpPr>
          <p:cNvPr id="2062" name="Rectangle 211"/>
          <p:cNvSpPr>
            <a:spLocks noGrp="1" noChangeArrowheads="1"/>
          </p:cNvSpPr>
          <p:nvPr>
            <p:ph idx="1"/>
          </p:nvPr>
        </p:nvSpPr>
        <p:spPr/>
        <p:txBody>
          <a:bodyPr/>
          <a:lstStyle/>
          <a:p>
            <a:r>
              <a:rPr lang="en-US"/>
              <a:t> User Agent (UA)</a:t>
            </a:r>
          </a:p>
          <a:p>
            <a:pPr lvl="1"/>
            <a:r>
              <a:rPr lang="en-US"/>
              <a:t>Local text-oriented/graphical program</a:t>
            </a:r>
          </a:p>
          <a:p>
            <a:pPr lvl="1"/>
            <a:r>
              <a:rPr lang="en-US"/>
              <a:t>Reading, writing, sending and receiving of email on local machine</a:t>
            </a:r>
          </a:p>
          <a:p>
            <a:pPr lvl="1"/>
            <a:r>
              <a:rPr lang="en-US"/>
              <a:t>Examples: Integrated into browser, Outlook, pine, ..., ...</a:t>
            </a:r>
          </a:p>
          <a:p>
            <a:r>
              <a:rPr lang="en-US"/>
              <a:t>Message Transfer Agent (MTA)</a:t>
            </a:r>
          </a:p>
          <a:p>
            <a:pPr lvl="1"/>
            <a:r>
              <a:rPr lang="en-US"/>
              <a:t>Background process</a:t>
            </a:r>
          </a:p>
          <a:p>
            <a:pPr lvl="1"/>
            <a:r>
              <a:rPr lang="en-US"/>
              <a:t>Responsible for forwarding of emails towards receiver</a:t>
            </a:r>
          </a:p>
          <a:p>
            <a:pPr lvl="1"/>
            <a:r>
              <a:rPr lang="en-US"/>
              <a:t>Example MTAs: sendmail, qmail, Exchange, ...</a:t>
            </a:r>
          </a:p>
        </p:txBody>
      </p:sp>
      <p:sp>
        <p:nvSpPr>
          <p:cNvPr id="2060" name="Fußzeilenplatzhalter 3"/>
          <p:cNvSpPr>
            <a:spLocks noGrp="1"/>
          </p:cNvSpPr>
          <p:nvPr>
            <p:ph type="ftr" sz="quarter" idx="10"/>
          </p:nvPr>
        </p:nvSpPr>
        <p:spPr/>
        <p:txBody>
          <a:bodyPr/>
          <a:lstStyle/>
          <a:p>
            <a:r>
              <a:rPr lang="en-US"/>
              <a:t>TI 3: Operating Systems and Computer Networks</a:t>
            </a:r>
          </a:p>
        </p:txBody>
      </p:sp>
      <p:grpSp>
        <p:nvGrpSpPr>
          <p:cNvPr id="2063" name="Group 212"/>
          <p:cNvGrpSpPr>
            <a:grpSpLocks/>
          </p:cNvGrpSpPr>
          <p:nvPr/>
        </p:nvGrpSpPr>
        <p:grpSpPr bwMode="auto">
          <a:xfrm>
            <a:off x="2143126" y="3727450"/>
            <a:ext cx="7904163" cy="2438400"/>
            <a:chOff x="347" y="2478"/>
            <a:chExt cx="4979" cy="1536"/>
          </a:xfrm>
        </p:grpSpPr>
        <p:sp>
          <p:nvSpPr>
            <p:cNvPr id="1381380" name="Rectangle 4"/>
            <p:cNvSpPr>
              <a:spLocks noChangeArrowheads="1"/>
            </p:cNvSpPr>
            <p:nvPr/>
          </p:nvSpPr>
          <p:spPr bwMode="auto">
            <a:xfrm>
              <a:off x="1464" y="3525"/>
              <a:ext cx="457" cy="278"/>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065" name="Rectangle 5"/>
            <p:cNvSpPr>
              <a:spLocks noChangeArrowheads="1"/>
            </p:cNvSpPr>
            <p:nvPr/>
          </p:nvSpPr>
          <p:spPr bwMode="auto">
            <a:xfrm>
              <a:off x="1564" y="3568"/>
              <a:ext cx="275" cy="194"/>
            </a:xfrm>
            <a:prstGeom prst="rect">
              <a:avLst/>
            </a:prstGeom>
            <a:noFill/>
            <a:ln w="9525">
              <a:noFill/>
              <a:miter lim="800000"/>
              <a:headEnd/>
              <a:tailEnd/>
            </a:ln>
          </p:spPr>
          <p:txBody>
            <a:bodyPr wrap="none" lIns="92075" tIns="46038" rIns="92075" bIns="46038">
              <a:spAutoFit/>
            </a:bodyPr>
            <a:lstStyle/>
            <a:p>
              <a:pPr algn="l" eaLnBrk="0" hangingPunct="0"/>
              <a:r>
                <a:rPr lang="de-DE" sz="1400">
                  <a:solidFill>
                    <a:srgbClr val="000000"/>
                  </a:solidFill>
                  <a:latin typeface="Arial" pitchFamily="34" charset="0"/>
                </a:rPr>
                <a:t>UA</a:t>
              </a:r>
            </a:p>
          </p:txBody>
        </p:sp>
        <p:sp>
          <p:nvSpPr>
            <p:cNvPr id="1381382" name="Rectangle 6"/>
            <p:cNvSpPr>
              <a:spLocks noChangeArrowheads="1"/>
            </p:cNvSpPr>
            <p:nvPr/>
          </p:nvSpPr>
          <p:spPr bwMode="auto">
            <a:xfrm>
              <a:off x="2249" y="3525"/>
              <a:ext cx="458" cy="278"/>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067" name="Rectangle 7"/>
            <p:cNvSpPr>
              <a:spLocks noChangeArrowheads="1"/>
            </p:cNvSpPr>
            <p:nvPr/>
          </p:nvSpPr>
          <p:spPr bwMode="auto">
            <a:xfrm>
              <a:off x="2310" y="3568"/>
              <a:ext cx="347" cy="194"/>
            </a:xfrm>
            <a:prstGeom prst="rect">
              <a:avLst/>
            </a:prstGeom>
            <a:noFill/>
            <a:ln w="9525">
              <a:noFill/>
              <a:miter lim="800000"/>
              <a:headEnd/>
              <a:tailEnd/>
            </a:ln>
          </p:spPr>
          <p:txBody>
            <a:bodyPr wrap="none" lIns="92075" tIns="46038" rIns="92075" bIns="46038">
              <a:spAutoFit/>
            </a:bodyPr>
            <a:lstStyle/>
            <a:p>
              <a:pPr algn="l" eaLnBrk="0" hangingPunct="0"/>
              <a:r>
                <a:rPr lang="de-DE" sz="1400">
                  <a:solidFill>
                    <a:srgbClr val="000000"/>
                  </a:solidFill>
                  <a:latin typeface="Arial" pitchFamily="34" charset="0"/>
                </a:rPr>
                <a:t>MTA</a:t>
              </a:r>
            </a:p>
          </p:txBody>
        </p:sp>
        <p:sp>
          <p:nvSpPr>
            <p:cNvPr id="1381384" name="Rectangle 8"/>
            <p:cNvSpPr>
              <a:spLocks noChangeArrowheads="1"/>
            </p:cNvSpPr>
            <p:nvPr/>
          </p:nvSpPr>
          <p:spPr bwMode="auto">
            <a:xfrm>
              <a:off x="3854" y="3525"/>
              <a:ext cx="458" cy="278"/>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069" name="Rectangle 9"/>
            <p:cNvSpPr>
              <a:spLocks noChangeArrowheads="1"/>
            </p:cNvSpPr>
            <p:nvPr/>
          </p:nvSpPr>
          <p:spPr bwMode="auto">
            <a:xfrm>
              <a:off x="3955" y="3568"/>
              <a:ext cx="275" cy="194"/>
            </a:xfrm>
            <a:prstGeom prst="rect">
              <a:avLst/>
            </a:prstGeom>
            <a:noFill/>
            <a:ln w="9525">
              <a:noFill/>
              <a:miter lim="800000"/>
              <a:headEnd/>
              <a:tailEnd/>
            </a:ln>
          </p:spPr>
          <p:txBody>
            <a:bodyPr wrap="none" lIns="92075" tIns="46038" rIns="92075" bIns="46038">
              <a:spAutoFit/>
            </a:bodyPr>
            <a:lstStyle/>
            <a:p>
              <a:pPr algn="l" eaLnBrk="0" hangingPunct="0"/>
              <a:r>
                <a:rPr lang="de-DE" sz="1400">
                  <a:solidFill>
                    <a:srgbClr val="000000"/>
                  </a:solidFill>
                  <a:latin typeface="Arial" pitchFamily="34" charset="0"/>
                </a:rPr>
                <a:t>UA</a:t>
              </a:r>
            </a:p>
          </p:txBody>
        </p:sp>
        <p:sp>
          <p:nvSpPr>
            <p:cNvPr id="1381386" name="Rectangle 10"/>
            <p:cNvSpPr>
              <a:spLocks noChangeArrowheads="1"/>
            </p:cNvSpPr>
            <p:nvPr/>
          </p:nvSpPr>
          <p:spPr bwMode="auto">
            <a:xfrm>
              <a:off x="3059" y="3525"/>
              <a:ext cx="458" cy="278"/>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071" name="Rectangle 11"/>
            <p:cNvSpPr>
              <a:spLocks noChangeArrowheads="1"/>
            </p:cNvSpPr>
            <p:nvPr/>
          </p:nvSpPr>
          <p:spPr bwMode="auto">
            <a:xfrm>
              <a:off x="3120" y="3568"/>
              <a:ext cx="347" cy="194"/>
            </a:xfrm>
            <a:prstGeom prst="rect">
              <a:avLst/>
            </a:prstGeom>
            <a:noFill/>
            <a:ln w="9525">
              <a:noFill/>
              <a:miter lim="800000"/>
              <a:headEnd/>
              <a:tailEnd/>
            </a:ln>
          </p:spPr>
          <p:txBody>
            <a:bodyPr wrap="none" lIns="92075" tIns="46038" rIns="92075" bIns="46038">
              <a:spAutoFit/>
            </a:bodyPr>
            <a:lstStyle/>
            <a:p>
              <a:pPr algn="l" eaLnBrk="0" hangingPunct="0"/>
              <a:r>
                <a:rPr lang="de-DE" sz="1400">
                  <a:solidFill>
                    <a:srgbClr val="000000"/>
                  </a:solidFill>
                  <a:latin typeface="Arial" pitchFamily="34" charset="0"/>
                </a:rPr>
                <a:t>MTA</a:t>
              </a:r>
            </a:p>
          </p:txBody>
        </p:sp>
        <p:sp>
          <p:nvSpPr>
            <p:cNvPr id="2072" name="Line 12"/>
            <p:cNvSpPr>
              <a:spLocks noChangeShapeType="1"/>
            </p:cNvSpPr>
            <p:nvPr/>
          </p:nvSpPr>
          <p:spPr bwMode="auto">
            <a:xfrm>
              <a:off x="1192" y="3656"/>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73" name="Line 13"/>
            <p:cNvSpPr>
              <a:spLocks noChangeShapeType="1"/>
            </p:cNvSpPr>
            <p:nvPr/>
          </p:nvSpPr>
          <p:spPr bwMode="auto">
            <a:xfrm>
              <a:off x="3555" y="3656"/>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74" name="Line 14"/>
            <p:cNvSpPr>
              <a:spLocks noChangeShapeType="1"/>
            </p:cNvSpPr>
            <p:nvPr/>
          </p:nvSpPr>
          <p:spPr bwMode="auto">
            <a:xfrm>
              <a:off x="4363" y="3656"/>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75" name="Line 15"/>
            <p:cNvSpPr>
              <a:spLocks noChangeShapeType="1"/>
            </p:cNvSpPr>
            <p:nvPr/>
          </p:nvSpPr>
          <p:spPr bwMode="auto">
            <a:xfrm>
              <a:off x="2758" y="3656"/>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76" name="Line 16"/>
            <p:cNvSpPr>
              <a:spLocks noChangeShapeType="1"/>
            </p:cNvSpPr>
            <p:nvPr/>
          </p:nvSpPr>
          <p:spPr bwMode="auto">
            <a:xfrm>
              <a:off x="1960" y="3656"/>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381393" name="Rectangle 17"/>
            <p:cNvSpPr>
              <a:spLocks noChangeArrowheads="1"/>
            </p:cNvSpPr>
            <p:nvPr/>
          </p:nvSpPr>
          <p:spPr bwMode="auto">
            <a:xfrm>
              <a:off x="2250" y="2800"/>
              <a:ext cx="465" cy="255"/>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eaLnBrk="0" hangingPunct="0">
                <a:defRPr/>
              </a:pPr>
              <a:r>
                <a:rPr lang="de-DE" sz="1200">
                  <a:solidFill>
                    <a:srgbClr val="000000"/>
                  </a:solidFill>
                  <a:latin typeface="Arial" charset="0"/>
                </a:rPr>
                <a:t>Post Office</a:t>
              </a:r>
              <a:endParaRPr lang="en-US" sz="1200">
                <a:solidFill>
                  <a:srgbClr val="000000"/>
                </a:solidFill>
                <a:latin typeface="Arial" charset="0"/>
              </a:endParaRPr>
            </a:p>
          </p:txBody>
        </p:sp>
        <p:sp>
          <p:nvSpPr>
            <p:cNvPr id="1381394" name="Rectangle 18"/>
            <p:cNvSpPr>
              <a:spLocks noChangeArrowheads="1"/>
            </p:cNvSpPr>
            <p:nvPr/>
          </p:nvSpPr>
          <p:spPr bwMode="auto">
            <a:xfrm>
              <a:off x="3008" y="2800"/>
              <a:ext cx="465" cy="255"/>
            </a:xfrm>
            <a:prstGeom prst="rect">
              <a:avLst/>
            </a:prstGeom>
            <a:solidFill>
              <a:schemeClr val="bg1"/>
            </a:solidFill>
            <a:ln w="12700">
              <a:solidFill>
                <a:srgbClr val="000000"/>
              </a:solidFill>
              <a:miter lim="800000"/>
              <a:headEnd/>
              <a:tailEnd/>
            </a:ln>
            <a:effectLst>
              <a:outerShdw dist="107763" dir="2700000" algn="ctr" rotWithShape="0">
                <a:schemeClr val="bg2"/>
              </a:outerShdw>
            </a:effectLst>
          </p:spPr>
          <p:txBody>
            <a:bodyPr wrap="none" anchor="ctr"/>
            <a:lstStyle/>
            <a:p>
              <a:pPr eaLnBrk="0" hangingPunct="0">
                <a:defRPr/>
              </a:pPr>
              <a:r>
                <a:rPr lang="de-DE" sz="1200">
                  <a:solidFill>
                    <a:srgbClr val="000000"/>
                  </a:solidFill>
                  <a:latin typeface="Arial" charset="0"/>
                </a:rPr>
                <a:t>Post Office</a:t>
              </a:r>
              <a:endParaRPr lang="en-US" sz="1200">
                <a:solidFill>
                  <a:srgbClr val="000000"/>
                </a:solidFill>
                <a:latin typeface="Arial" charset="0"/>
              </a:endParaRPr>
            </a:p>
          </p:txBody>
        </p:sp>
        <p:sp>
          <p:nvSpPr>
            <p:cNvPr id="2079" name="Line 19"/>
            <p:cNvSpPr>
              <a:spLocks noChangeShapeType="1"/>
            </p:cNvSpPr>
            <p:nvPr/>
          </p:nvSpPr>
          <p:spPr bwMode="auto">
            <a:xfrm>
              <a:off x="2738" y="2928"/>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80" name="Line 20"/>
            <p:cNvSpPr>
              <a:spLocks noChangeShapeType="1"/>
            </p:cNvSpPr>
            <p:nvPr/>
          </p:nvSpPr>
          <p:spPr bwMode="auto">
            <a:xfrm>
              <a:off x="3505" y="2928"/>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81" name="Line 21"/>
            <p:cNvSpPr>
              <a:spLocks noChangeShapeType="1"/>
            </p:cNvSpPr>
            <p:nvPr/>
          </p:nvSpPr>
          <p:spPr bwMode="auto">
            <a:xfrm>
              <a:off x="4304" y="2928"/>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82" name="Line 22"/>
            <p:cNvSpPr>
              <a:spLocks noChangeShapeType="1"/>
            </p:cNvSpPr>
            <p:nvPr/>
          </p:nvSpPr>
          <p:spPr bwMode="auto">
            <a:xfrm>
              <a:off x="1213" y="2928"/>
              <a:ext cx="216"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83" name="Line 23"/>
            <p:cNvSpPr>
              <a:spLocks noChangeShapeType="1"/>
            </p:cNvSpPr>
            <p:nvPr/>
          </p:nvSpPr>
          <p:spPr bwMode="auto">
            <a:xfrm>
              <a:off x="2000" y="2928"/>
              <a:ext cx="217" cy="0"/>
            </a:xfrm>
            <a:prstGeom prst="line">
              <a:avLst/>
            </a:prstGeom>
            <a:noFill/>
            <a:ln w="12700">
              <a:solidFill>
                <a:schemeClr val="tx1"/>
              </a:solidFill>
              <a:round/>
              <a:headEnd type="none" w="sm" len="sm"/>
              <a:tailEnd type="triangle" w="med" len="med"/>
            </a:ln>
          </p:spPr>
          <p:txBody>
            <a:bodyPr wrap="none" anchor="ctr"/>
            <a:lstStyle/>
            <a:p>
              <a:endParaRPr lang="en-US"/>
            </a:p>
          </p:txBody>
        </p:sp>
        <p:graphicFrame>
          <p:nvGraphicFramePr>
            <p:cNvPr id="2050" name="Object 24"/>
            <p:cNvGraphicFramePr>
              <a:graphicFrameLocks noChangeAspect="1"/>
            </p:cNvGraphicFramePr>
            <p:nvPr/>
          </p:nvGraphicFramePr>
          <p:xfrm>
            <a:off x="5113" y="2726"/>
            <a:ext cx="213" cy="554"/>
          </p:xfrm>
          <a:graphic>
            <a:graphicData uri="http://schemas.openxmlformats.org/presentationml/2006/ole">
              <mc:AlternateContent xmlns:mc="http://schemas.openxmlformats.org/markup-compatibility/2006">
                <mc:Choice xmlns:v="urn:schemas-microsoft-com:vml" Requires="v">
                  <p:oleObj spid="_x0000_s2250" name="Clip" r:id="rId4" imgW="425160" imgH="1108080" progId="">
                    <p:embed/>
                  </p:oleObj>
                </mc:Choice>
                <mc:Fallback>
                  <p:oleObj name="Clip" r:id="rId4" imgW="425160" imgH="1108080" progId="">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 y="2726"/>
                          <a:ext cx="213" cy="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5"/>
            <p:cNvGraphicFramePr>
              <a:graphicFrameLocks noChangeAspect="1"/>
            </p:cNvGraphicFramePr>
            <p:nvPr/>
          </p:nvGraphicFramePr>
          <p:xfrm>
            <a:off x="347" y="2726"/>
            <a:ext cx="234" cy="576"/>
          </p:xfrm>
          <a:graphic>
            <a:graphicData uri="http://schemas.openxmlformats.org/presentationml/2006/ole">
              <mc:AlternateContent xmlns:mc="http://schemas.openxmlformats.org/markup-compatibility/2006">
                <mc:Choice xmlns:v="urn:schemas-microsoft-com:vml" Requires="v">
                  <p:oleObj spid="_x0000_s2251" name="Clip" r:id="rId6" imgW="449640" imgH="1104480" progId="">
                    <p:embed/>
                  </p:oleObj>
                </mc:Choice>
                <mc:Fallback>
                  <p:oleObj name="Clip" r:id="rId6" imgW="449640" imgH="1104480" progId="">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 y="2726"/>
                          <a:ext cx="234"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26"/>
            <p:cNvGraphicFramePr>
              <a:graphicFrameLocks noChangeAspect="1"/>
            </p:cNvGraphicFramePr>
            <p:nvPr/>
          </p:nvGraphicFramePr>
          <p:xfrm>
            <a:off x="347" y="3438"/>
            <a:ext cx="234" cy="576"/>
          </p:xfrm>
          <a:graphic>
            <a:graphicData uri="http://schemas.openxmlformats.org/presentationml/2006/ole">
              <mc:AlternateContent xmlns:mc="http://schemas.openxmlformats.org/markup-compatibility/2006">
                <mc:Choice xmlns:v="urn:schemas-microsoft-com:vml" Requires="v">
                  <p:oleObj spid="_x0000_s2252" name="Clip" r:id="rId8" imgW="449640" imgH="1104480" progId="">
                    <p:embed/>
                  </p:oleObj>
                </mc:Choice>
                <mc:Fallback>
                  <p:oleObj name="Clip" r:id="rId8" imgW="449640" imgH="1104480" progId="">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 y="3438"/>
                          <a:ext cx="234"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27"/>
            <p:cNvGraphicFramePr>
              <a:graphicFrameLocks noChangeAspect="1"/>
            </p:cNvGraphicFramePr>
            <p:nvPr/>
          </p:nvGraphicFramePr>
          <p:xfrm>
            <a:off x="5113" y="3438"/>
            <a:ext cx="213" cy="554"/>
          </p:xfrm>
          <a:graphic>
            <a:graphicData uri="http://schemas.openxmlformats.org/presentationml/2006/ole">
              <mc:AlternateContent xmlns:mc="http://schemas.openxmlformats.org/markup-compatibility/2006">
                <mc:Choice xmlns:v="urn:schemas-microsoft-com:vml" Requires="v">
                  <p:oleObj spid="_x0000_s2253" name="Clip" r:id="rId9" imgW="425160" imgH="1108080" progId="">
                    <p:embed/>
                  </p:oleObj>
                </mc:Choice>
                <mc:Fallback>
                  <p:oleObj name="Clip" r:id="rId9" imgW="425160" imgH="1108080" progId="">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 y="3438"/>
                          <a:ext cx="213" cy="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84" name="Group 28"/>
            <p:cNvGrpSpPr>
              <a:grpSpLocks/>
            </p:cNvGrpSpPr>
            <p:nvPr/>
          </p:nvGrpSpPr>
          <p:grpSpPr bwMode="auto">
            <a:xfrm>
              <a:off x="727" y="3486"/>
              <a:ext cx="487" cy="336"/>
              <a:chOff x="240" y="2403"/>
              <a:chExt cx="477" cy="330"/>
            </a:xfrm>
          </p:grpSpPr>
          <p:sp>
            <p:nvSpPr>
              <p:cNvPr id="2174" name="Freeform 29"/>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2175" name="Freeform 30"/>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2176" name="Freeform 31"/>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2177" name="Freeform 32"/>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2178" name="Freeform 33"/>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2179" name="Freeform 34"/>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2180" name="Freeform 35"/>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2181" name="Freeform 36"/>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2182" name="Freeform 37"/>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2183" name="Freeform 38"/>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2184" name="Freeform 39"/>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2185" name="Freeform 40"/>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2186" name="Freeform 41"/>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2187" name="Freeform 42"/>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2188" name="Freeform 43"/>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2189" name="Freeform 44"/>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2190" name="Freeform 45"/>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2191" name="Freeform 46"/>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2192" name="Freeform 47"/>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2193" name="Freeform 48"/>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2194" name="Freeform 49"/>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2195" name="Freeform 50"/>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2196" name="Freeform 51"/>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2197" name="Freeform 52"/>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2198" name="Freeform 53"/>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2199" name="Freeform 54"/>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2200" name="Freeform 55"/>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2201" name="Freeform 56"/>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2202" name="Freeform 57"/>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2203" name="Freeform 58"/>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2204" name="Freeform 59"/>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2205" name="Freeform 60"/>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2206" name="Freeform 61"/>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2207" name="Freeform 62"/>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2208" name="Freeform 63"/>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2209" name="Freeform 64"/>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2210" name="Freeform 65"/>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2211" name="Freeform 66"/>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2212" name="Freeform 67"/>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2213" name="Freeform 68"/>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2214" name="Freeform 69"/>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2215" name="Freeform 70"/>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2216" name="Freeform 71"/>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2217" name="Freeform 72"/>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2218" name="Freeform 73"/>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2219" name="Freeform 74"/>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2220" name="Freeform 75"/>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2221" name="Freeform 76"/>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2222" name="Freeform 77"/>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2223" name="Freeform 78"/>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2224" name="Freeform 79"/>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2225" name="Freeform 80"/>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2226" name="Freeform 81"/>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2227" name="Freeform 82"/>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2228" name="Freeform 83"/>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2229" name="Freeform 84"/>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2230" name="Freeform 85"/>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2231" name="Freeform 86"/>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2232" name="Freeform 87"/>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2233" name="Freeform 88"/>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2234" name="Freeform 89"/>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2235" name="Freeform 90"/>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2236" name="Freeform 91"/>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2237" name="Freeform 92"/>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2238" name="Freeform 93"/>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2239" name="Freeform 94"/>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2240" name="Freeform 95"/>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2241" name="Freeform 96"/>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2242" name="Freeform 97"/>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2243" name="Freeform 98"/>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2244" name="Freeform 99"/>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2245" name="Freeform 100"/>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2246" name="Freeform 101"/>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2247" name="Freeform 102"/>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2248" name="Freeform 103"/>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2249" name="Freeform 104"/>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2250" name="Freeform 105"/>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2251" name="Freeform 106"/>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2252" name="Freeform 107"/>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2253" name="Freeform 108"/>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2254" name="Freeform 109"/>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2255" name="Freeform 110"/>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2256" name="Freeform 111"/>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2257" name="Freeform 112"/>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2258" name="Freeform 113"/>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2259" name="Freeform 114"/>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nvGrpSpPr>
            <p:cNvPr id="2085" name="Group 115"/>
            <p:cNvGrpSpPr>
              <a:grpSpLocks/>
            </p:cNvGrpSpPr>
            <p:nvPr/>
          </p:nvGrpSpPr>
          <p:grpSpPr bwMode="auto">
            <a:xfrm>
              <a:off x="4564" y="3486"/>
              <a:ext cx="488" cy="336"/>
              <a:chOff x="240" y="2403"/>
              <a:chExt cx="477" cy="330"/>
            </a:xfrm>
          </p:grpSpPr>
          <p:sp>
            <p:nvSpPr>
              <p:cNvPr id="2088" name="Freeform 116"/>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2089" name="Freeform 117"/>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2090" name="Freeform 118"/>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2091" name="Freeform 119"/>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2092" name="Freeform 120"/>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2093" name="Freeform 121"/>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2094" name="Freeform 122"/>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2095" name="Freeform 123"/>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2096" name="Freeform 124"/>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2097" name="Freeform 125"/>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2098" name="Freeform 126"/>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2099" name="Freeform 127"/>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2100" name="Freeform 128"/>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2101" name="Freeform 129"/>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2102" name="Freeform 130"/>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2103" name="Freeform 131"/>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2104" name="Freeform 132"/>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2105" name="Freeform 133"/>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2106" name="Freeform 134"/>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2107" name="Freeform 135"/>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2108" name="Freeform 136"/>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2109" name="Freeform 137"/>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2110" name="Freeform 138"/>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2111" name="Freeform 139"/>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2112" name="Freeform 140"/>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2113" name="Freeform 141"/>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2114" name="Freeform 142"/>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2115" name="Freeform 143"/>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2116" name="Freeform 144"/>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2117" name="Freeform 145"/>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2118" name="Freeform 146"/>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2119" name="Freeform 147"/>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2120" name="Freeform 148"/>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2121" name="Freeform 149"/>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2122" name="Freeform 150"/>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2123" name="Freeform 151"/>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2124" name="Freeform 152"/>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2125" name="Freeform 153"/>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2126" name="Freeform 154"/>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2127" name="Freeform 155"/>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2128" name="Freeform 156"/>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2129" name="Freeform 157"/>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2130" name="Freeform 158"/>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2131" name="Freeform 159"/>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2132" name="Freeform 160"/>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2133" name="Freeform 161"/>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2134" name="Freeform 162"/>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2135" name="Freeform 163"/>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2136" name="Freeform 164"/>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2137" name="Freeform 165"/>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2138" name="Freeform 166"/>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2139" name="Freeform 167"/>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2140" name="Freeform 168"/>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2141" name="Freeform 169"/>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2142" name="Freeform 170"/>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2143" name="Freeform 171"/>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2144" name="Freeform 172"/>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2145" name="Freeform 173"/>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2146" name="Freeform 174"/>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2147" name="Freeform 175"/>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2148" name="Freeform 176"/>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2149" name="Freeform 177"/>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2150" name="Freeform 178"/>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2151" name="Freeform 179"/>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2152" name="Freeform 180"/>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2153" name="Freeform 181"/>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2154" name="Freeform 182"/>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2155" name="Freeform 183"/>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2156" name="Freeform 184"/>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2157" name="Freeform 185"/>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2158" name="Freeform 186"/>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2159" name="Freeform 187"/>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2160" name="Freeform 188"/>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2161" name="Freeform 189"/>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2162" name="Freeform 190"/>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2163" name="Freeform 191"/>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2164" name="Freeform 192"/>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2165" name="Freeform 193"/>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2166" name="Freeform 194"/>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2167" name="Freeform 195"/>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2168" name="Freeform 196"/>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2169" name="Freeform 197"/>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2170" name="Freeform 198"/>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2171" name="Freeform 199"/>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2172" name="Freeform 200"/>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2173" name="Freeform 201"/>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aphicFrame>
          <p:nvGraphicFramePr>
            <p:cNvPr id="2054" name="Object 202"/>
            <p:cNvGraphicFramePr>
              <a:graphicFrameLocks noChangeAspect="1"/>
            </p:cNvGraphicFramePr>
            <p:nvPr/>
          </p:nvGraphicFramePr>
          <p:xfrm>
            <a:off x="854" y="2955"/>
            <a:ext cx="266" cy="325"/>
          </p:xfrm>
          <a:graphic>
            <a:graphicData uri="http://schemas.openxmlformats.org/presentationml/2006/ole">
              <mc:AlternateContent xmlns:mc="http://schemas.openxmlformats.org/markup-compatibility/2006">
                <mc:Choice xmlns:v="urn:schemas-microsoft-com:vml" Requires="v">
                  <p:oleObj spid="_x0000_s2254" name="Clip" r:id="rId10" imgW="1066667" imgH="1028571" progId="">
                    <p:embed/>
                  </p:oleObj>
                </mc:Choice>
                <mc:Fallback>
                  <p:oleObj name="Clip" r:id="rId10" imgW="1066667" imgH="1028571" progId="">
                    <p:embed/>
                    <p:pic>
                      <p:nvPicPr>
                        <p:cNvPr id="0" name="Object 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 y="2955"/>
                          <a:ext cx="26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203"/>
            <p:cNvGraphicFramePr>
              <a:graphicFrameLocks noChangeAspect="1"/>
            </p:cNvGraphicFramePr>
            <p:nvPr/>
          </p:nvGraphicFramePr>
          <p:xfrm>
            <a:off x="4629" y="2918"/>
            <a:ext cx="266" cy="325"/>
          </p:xfrm>
          <a:graphic>
            <a:graphicData uri="http://schemas.openxmlformats.org/presentationml/2006/ole">
              <mc:AlternateContent xmlns:mc="http://schemas.openxmlformats.org/markup-compatibility/2006">
                <mc:Choice xmlns:v="urn:schemas-microsoft-com:vml" Requires="v">
                  <p:oleObj spid="_x0000_s2255" name="Clip" r:id="rId12" imgW="1066667" imgH="1028571" progId="">
                    <p:embed/>
                  </p:oleObj>
                </mc:Choice>
                <mc:Fallback>
                  <p:oleObj name="Clip" r:id="rId12" imgW="1066667" imgH="1028571" progId="">
                    <p:embed/>
                    <p:pic>
                      <p:nvPicPr>
                        <p:cNvPr id="0" name="Object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9" y="2918"/>
                          <a:ext cx="26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204"/>
            <p:cNvGraphicFramePr>
              <a:graphicFrameLocks noChangeAspect="1"/>
            </p:cNvGraphicFramePr>
            <p:nvPr/>
          </p:nvGraphicFramePr>
          <p:xfrm>
            <a:off x="804" y="2534"/>
            <a:ext cx="317" cy="261"/>
          </p:xfrm>
          <a:graphic>
            <a:graphicData uri="http://schemas.openxmlformats.org/presentationml/2006/ole">
              <mc:AlternateContent xmlns:mc="http://schemas.openxmlformats.org/markup-compatibility/2006">
                <mc:Choice xmlns:v="urn:schemas-microsoft-com:vml" Requires="v">
                  <p:oleObj spid="_x0000_s2256" name="Clip" r:id="rId13" imgW="1387440" imgH="1143720" progId="">
                    <p:embed/>
                  </p:oleObj>
                </mc:Choice>
                <mc:Fallback>
                  <p:oleObj name="Clip" r:id="rId13" imgW="1387440" imgH="1143720" progId="">
                    <p:embed/>
                    <p:pic>
                      <p:nvPicPr>
                        <p:cNvPr id="0" name="Object 2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 y="2534"/>
                          <a:ext cx="317" cy="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205"/>
            <p:cNvGraphicFramePr>
              <a:graphicFrameLocks noChangeAspect="1"/>
            </p:cNvGraphicFramePr>
            <p:nvPr/>
          </p:nvGraphicFramePr>
          <p:xfrm>
            <a:off x="4552" y="2478"/>
            <a:ext cx="317" cy="261"/>
          </p:xfrm>
          <a:graphic>
            <a:graphicData uri="http://schemas.openxmlformats.org/presentationml/2006/ole">
              <mc:AlternateContent xmlns:mc="http://schemas.openxmlformats.org/markup-compatibility/2006">
                <mc:Choice xmlns:v="urn:schemas-microsoft-com:vml" Requires="v">
                  <p:oleObj spid="_x0000_s2257" name="Clip" r:id="rId15" imgW="1387440" imgH="1143720" progId="">
                    <p:embed/>
                  </p:oleObj>
                </mc:Choice>
                <mc:Fallback>
                  <p:oleObj name="Clip" r:id="rId15" imgW="1387440" imgH="1143720" progId="">
                    <p:embed/>
                    <p:pic>
                      <p:nvPicPr>
                        <p:cNvPr id="0" name="Object 2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2" y="2478"/>
                          <a:ext cx="317" cy="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206"/>
            <p:cNvGraphicFramePr>
              <a:graphicFrameLocks noChangeAspect="1"/>
            </p:cNvGraphicFramePr>
            <p:nvPr/>
          </p:nvGraphicFramePr>
          <p:xfrm>
            <a:off x="1518" y="2687"/>
            <a:ext cx="420" cy="394"/>
          </p:xfrm>
          <a:graphic>
            <a:graphicData uri="http://schemas.openxmlformats.org/presentationml/2006/ole">
              <mc:AlternateContent xmlns:mc="http://schemas.openxmlformats.org/markup-compatibility/2006">
                <mc:Choice xmlns:v="urn:schemas-microsoft-com:vml" Requires="v">
                  <p:oleObj spid="_x0000_s2258" name="Clip" r:id="rId16" imgW="1718640" imgH="1611720" progId="">
                    <p:embed/>
                  </p:oleObj>
                </mc:Choice>
                <mc:Fallback>
                  <p:oleObj name="Clip" r:id="rId16" imgW="1718640" imgH="1611720" progId="">
                    <p:embed/>
                    <p:pic>
                      <p:nvPicPr>
                        <p:cNvPr id="0" name="Object 2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8" y="2687"/>
                          <a:ext cx="420" cy="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207"/>
            <p:cNvGraphicFramePr>
              <a:graphicFrameLocks noChangeAspect="1"/>
            </p:cNvGraphicFramePr>
            <p:nvPr/>
          </p:nvGraphicFramePr>
          <p:xfrm>
            <a:off x="3808" y="2729"/>
            <a:ext cx="420" cy="394"/>
          </p:xfrm>
          <a:graphic>
            <a:graphicData uri="http://schemas.openxmlformats.org/presentationml/2006/ole">
              <mc:AlternateContent xmlns:mc="http://schemas.openxmlformats.org/markup-compatibility/2006">
                <mc:Choice xmlns:v="urn:schemas-microsoft-com:vml" Requires="v">
                  <p:oleObj spid="_x0000_s2259" name="Clip" r:id="rId18" imgW="1718640" imgH="1611720" progId="">
                    <p:embed/>
                  </p:oleObj>
                </mc:Choice>
                <mc:Fallback>
                  <p:oleObj name="Clip" r:id="rId18" imgW="1718640" imgH="1611720" progId="">
                    <p:embed/>
                    <p:pic>
                      <p:nvPicPr>
                        <p:cNvPr id="0" name="Object 2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8" y="2729"/>
                          <a:ext cx="420" cy="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6" name="Line 208"/>
            <p:cNvSpPr>
              <a:spLocks noChangeShapeType="1"/>
            </p:cNvSpPr>
            <p:nvPr/>
          </p:nvSpPr>
          <p:spPr bwMode="auto">
            <a:xfrm flipV="1">
              <a:off x="973" y="2800"/>
              <a:ext cx="0" cy="155"/>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087" name="Line 209"/>
            <p:cNvSpPr>
              <a:spLocks noChangeShapeType="1"/>
            </p:cNvSpPr>
            <p:nvPr/>
          </p:nvSpPr>
          <p:spPr bwMode="auto">
            <a:xfrm>
              <a:off x="4735" y="2729"/>
              <a:ext cx="0" cy="189"/>
            </a:xfrm>
            <a:prstGeom prst="line">
              <a:avLst/>
            </a:prstGeom>
            <a:noFill/>
            <a:ln w="12700">
              <a:solidFill>
                <a:schemeClr val="tx1"/>
              </a:solidFill>
              <a:round/>
              <a:headEnd type="none" w="sm" len="sm"/>
              <a:tailEnd type="triangle" w="med" len="med"/>
            </a:ln>
          </p:spPr>
          <p:txBody>
            <a:bodyPr wrap="none" anchor="ctr"/>
            <a:lstStyle/>
            <a:p>
              <a:endParaRPr lang="en-US"/>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a:t>Email: Transmission Format (RFC 5322, was 2822, updated by 6854…)</a:t>
            </a:r>
          </a:p>
        </p:txBody>
      </p:sp>
      <p:sp>
        <p:nvSpPr>
          <p:cNvPr id="22532" name="Rectangle 3"/>
          <p:cNvSpPr>
            <a:spLocks noGrp="1" noChangeArrowheads="1"/>
          </p:cNvSpPr>
          <p:nvPr>
            <p:ph idx="1"/>
          </p:nvPr>
        </p:nvSpPr>
        <p:spPr/>
        <p:txBody>
          <a:bodyPr/>
          <a:lstStyle/>
          <a:p>
            <a:pPr eaLnBrk="1" hangingPunct="1"/>
            <a:r>
              <a:rPr lang="en-US" dirty="0"/>
              <a:t>Envelope:</a:t>
            </a:r>
          </a:p>
          <a:p>
            <a:pPr lvl="1" eaLnBrk="1" hangingPunct="1"/>
            <a:r>
              <a:rPr lang="en-US" dirty="0"/>
              <a:t>Contains all transport-relevant information (“To:”)</a:t>
            </a:r>
          </a:p>
          <a:p>
            <a:pPr lvl="1" eaLnBrk="1" hangingPunct="1"/>
            <a:r>
              <a:rPr lang="en-US" dirty="0"/>
              <a:t>Addressing based on DNS, e.g. schiller@computer.org</a:t>
            </a:r>
          </a:p>
          <a:p>
            <a:pPr lvl="1" eaLnBrk="1" hangingPunct="1"/>
            <a:r>
              <a:rPr lang="en-US" dirty="0"/>
              <a:t>Interpreted by MTAs</a:t>
            </a:r>
          </a:p>
          <a:p>
            <a:pPr eaLnBrk="1" hangingPunct="1"/>
            <a:endParaRPr lang="en-US" dirty="0"/>
          </a:p>
          <a:p>
            <a:pPr eaLnBrk="1" hangingPunct="1"/>
            <a:r>
              <a:rPr lang="en-US" dirty="0"/>
              <a:t>Content:</a:t>
            </a:r>
          </a:p>
          <a:p>
            <a:pPr lvl="1" eaLnBrk="1" hangingPunct="1"/>
            <a:r>
              <a:rPr lang="en-US" dirty="0"/>
              <a:t>Header:</a:t>
            </a:r>
          </a:p>
          <a:p>
            <a:pPr lvl="2" eaLnBrk="1" hangingPunct="1"/>
            <a:r>
              <a:rPr lang="en-US" dirty="0"/>
              <a:t>Contains additional meta-information, e.g. “Subject:”, “CC:”, ...</a:t>
            </a:r>
          </a:p>
          <a:p>
            <a:pPr lvl="2" eaLnBrk="1" hangingPunct="1"/>
            <a:r>
              <a:rPr lang="en-US" dirty="0"/>
              <a:t>Interpreted by UAs</a:t>
            </a:r>
          </a:p>
          <a:p>
            <a:pPr lvl="1" eaLnBrk="1" hangingPunct="1"/>
            <a:r>
              <a:rPr lang="en-US" dirty="0"/>
              <a:t>Body:</a:t>
            </a:r>
          </a:p>
          <a:p>
            <a:pPr lvl="2" eaLnBrk="1" hangingPunct="1"/>
            <a:r>
              <a:rPr lang="en-US" dirty="0"/>
              <a:t>Contains actual message </a:t>
            </a:r>
            <a:br>
              <a:rPr lang="en-US" dirty="0"/>
            </a:br>
            <a:r>
              <a:rPr lang="en-US" dirty="0"/>
              <a:t>(originally ASCII only)</a:t>
            </a:r>
          </a:p>
        </p:txBody>
      </p:sp>
      <p:sp>
        <p:nvSpPr>
          <p:cNvPr id="22530" name="Fußzeilenplatzhalter 3"/>
          <p:cNvSpPr>
            <a:spLocks noGrp="1"/>
          </p:cNvSpPr>
          <p:nvPr>
            <p:ph type="ftr" sz="quarter" idx="10"/>
          </p:nvPr>
        </p:nvSpPr>
        <p:spPr>
          <a:noFill/>
        </p:spPr>
        <p:txBody>
          <a:bodyPr/>
          <a:lstStyle/>
          <a:p>
            <a:r>
              <a:rPr lang="en-US"/>
              <a:t>TI 3: Operating Systems and Computer Networks</a:t>
            </a:r>
          </a:p>
        </p:txBody>
      </p:sp>
      <p:grpSp>
        <p:nvGrpSpPr>
          <p:cNvPr id="22533" name="Group 11"/>
          <p:cNvGrpSpPr>
            <a:grpSpLocks/>
          </p:cNvGrpSpPr>
          <p:nvPr/>
        </p:nvGrpSpPr>
        <p:grpSpPr bwMode="auto">
          <a:xfrm>
            <a:off x="6096001" y="4052888"/>
            <a:ext cx="4259263" cy="1752600"/>
            <a:chOff x="2971" y="2840"/>
            <a:chExt cx="2683" cy="1104"/>
          </a:xfrm>
        </p:grpSpPr>
        <p:sp>
          <p:nvSpPr>
            <p:cNvPr id="1383428" name="Text Box 4"/>
            <p:cNvSpPr txBox="1">
              <a:spLocks noChangeArrowheads="1"/>
            </p:cNvSpPr>
            <p:nvPr/>
          </p:nvSpPr>
          <p:spPr bwMode="auto">
            <a:xfrm>
              <a:off x="4444" y="2885"/>
              <a:ext cx="586" cy="99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spAutoFit/>
            </a:bodyPr>
            <a:lstStyle/>
            <a:p>
              <a:pPr algn="l" eaLnBrk="0" hangingPunct="0">
                <a:defRPr/>
              </a:pPr>
              <a:r>
                <a:rPr lang="de-DE" sz="1600">
                  <a:latin typeface="Arial" charset="0"/>
                </a:rPr>
                <a:t>To:</a:t>
              </a:r>
            </a:p>
            <a:p>
              <a:pPr algn="l" eaLnBrk="0" hangingPunct="0">
                <a:defRPr/>
              </a:pPr>
              <a:r>
                <a:rPr lang="de-DE" sz="1600">
                  <a:latin typeface="Arial" charset="0"/>
                </a:rPr>
                <a:t>CC:</a:t>
              </a:r>
            </a:p>
            <a:p>
              <a:pPr algn="l" eaLnBrk="0" hangingPunct="0">
                <a:defRPr/>
              </a:pPr>
              <a:r>
                <a:rPr lang="de-DE" sz="1600">
                  <a:latin typeface="Arial" charset="0"/>
                </a:rPr>
                <a:t>From:</a:t>
              </a:r>
            </a:p>
            <a:p>
              <a:pPr algn="l" eaLnBrk="0" hangingPunct="0">
                <a:defRPr/>
              </a:pPr>
              <a:r>
                <a:rPr lang="de-DE" sz="1600">
                  <a:latin typeface="Arial" charset="0"/>
                </a:rPr>
                <a:t>Subject:</a:t>
              </a:r>
            </a:p>
            <a:p>
              <a:pPr algn="l" eaLnBrk="0" hangingPunct="0">
                <a:defRPr/>
              </a:pPr>
              <a:r>
                <a:rPr lang="de-DE" sz="1600">
                  <a:latin typeface="Arial" charset="0"/>
                </a:rPr>
                <a:t>Date:</a:t>
              </a:r>
            </a:p>
            <a:p>
              <a:pPr algn="l" eaLnBrk="0" hangingPunct="0">
                <a:defRPr/>
              </a:pPr>
              <a:r>
                <a:rPr lang="de-DE" sz="1600">
                  <a:latin typeface="Arial" charset="0"/>
                </a:rPr>
                <a:t>....</a:t>
              </a:r>
            </a:p>
          </p:txBody>
        </p:sp>
        <p:sp>
          <p:nvSpPr>
            <p:cNvPr id="22535" name="Text Box 5"/>
            <p:cNvSpPr txBox="1">
              <a:spLocks noChangeArrowheads="1"/>
            </p:cNvSpPr>
            <p:nvPr/>
          </p:nvSpPr>
          <p:spPr bwMode="auto">
            <a:xfrm>
              <a:off x="5066" y="2885"/>
              <a:ext cx="588" cy="231"/>
            </a:xfrm>
            <a:prstGeom prst="rect">
              <a:avLst/>
            </a:prstGeom>
            <a:noFill/>
            <a:ln w="12700">
              <a:noFill/>
              <a:miter lim="800000"/>
              <a:headEnd type="none" w="sm" len="sm"/>
              <a:tailEnd type="none" w="sm" len="sm"/>
            </a:ln>
          </p:spPr>
          <p:txBody>
            <a:bodyPr wrap="none">
              <a:spAutoFit/>
            </a:bodyPr>
            <a:lstStyle/>
            <a:p>
              <a:pPr algn="l" eaLnBrk="0" hangingPunct="0"/>
              <a:r>
                <a:rPr lang="de-DE" i="1">
                  <a:latin typeface="Arial" pitchFamily="34" charset="0"/>
                </a:rPr>
                <a:t>Header</a:t>
              </a:r>
              <a:endParaRPr lang="de-DE">
                <a:latin typeface="Arial" pitchFamily="34" charset="0"/>
              </a:endParaRPr>
            </a:p>
          </p:txBody>
        </p:sp>
        <p:sp>
          <p:nvSpPr>
            <p:cNvPr id="22536" name="Text Box 6"/>
            <p:cNvSpPr txBox="1">
              <a:spLocks noChangeArrowheads="1"/>
            </p:cNvSpPr>
            <p:nvPr/>
          </p:nvSpPr>
          <p:spPr bwMode="auto">
            <a:xfrm>
              <a:off x="3819" y="2880"/>
              <a:ext cx="444" cy="231"/>
            </a:xfrm>
            <a:prstGeom prst="rect">
              <a:avLst/>
            </a:prstGeom>
            <a:noFill/>
            <a:ln w="12700">
              <a:noFill/>
              <a:miter lim="800000"/>
              <a:headEnd type="none" w="sm" len="sm"/>
              <a:tailEnd type="none" w="sm" len="sm"/>
            </a:ln>
          </p:spPr>
          <p:txBody>
            <a:bodyPr wrap="none">
              <a:spAutoFit/>
            </a:bodyPr>
            <a:lstStyle/>
            <a:p>
              <a:pPr algn="l" eaLnBrk="0" hangingPunct="0"/>
              <a:r>
                <a:rPr lang="de-DE" i="1">
                  <a:latin typeface="Arial" pitchFamily="34" charset="0"/>
                </a:rPr>
                <a:t>Body</a:t>
              </a:r>
            </a:p>
          </p:txBody>
        </p:sp>
        <p:pic>
          <p:nvPicPr>
            <p:cNvPr id="22537" name="Picture 7"/>
            <p:cNvPicPr>
              <a:picLocks noChangeAspect="1" noChangeArrowheads="1"/>
            </p:cNvPicPr>
            <p:nvPr/>
          </p:nvPicPr>
          <p:blipFill>
            <a:blip r:embed="rId3" cstate="print"/>
            <a:srcRect/>
            <a:stretch>
              <a:fillRect/>
            </a:stretch>
          </p:blipFill>
          <p:spPr bwMode="auto">
            <a:xfrm>
              <a:off x="2971" y="2840"/>
              <a:ext cx="794" cy="1104"/>
            </a:xfrm>
            <a:prstGeom prst="rect">
              <a:avLst/>
            </a:prstGeom>
            <a:noFill/>
            <a:ln w="12700">
              <a:noFill/>
              <a:miter lim="800000"/>
              <a:headEnd type="none" w="sm" len="sm"/>
              <a:tailEnd type="none" w="sm" len="sm"/>
            </a:ln>
          </p:spPr>
        </p:pic>
        <p:sp>
          <p:nvSpPr>
            <p:cNvPr id="22538" name="Line 8"/>
            <p:cNvSpPr>
              <a:spLocks noChangeShapeType="1"/>
            </p:cNvSpPr>
            <p:nvPr/>
          </p:nvSpPr>
          <p:spPr bwMode="auto">
            <a:xfrm flipH="1">
              <a:off x="3563" y="3793"/>
              <a:ext cx="446"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2539" name="Line 9"/>
            <p:cNvSpPr>
              <a:spLocks noChangeShapeType="1"/>
            </p:cNvSpPr>
            <p:nvPr/>
          </p:nvSpPr>
          <p:spPr bwMode="auto">
            <a:xfrm flipH="1">
              <a:off x="3143" y="2955"/>
              <a:ext cx="14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40" name="Line 10"/>
            <p:cNvSpPr>
              <a:spLocks noChangeShapeType="1"/>
            </p:cNvSpPr>
            <p:nvPr/>
          </p:nvSpPr>
          <p:spPr bwMode="auto">
            <a:xfrm>
              <a:off x="3143" y="2955"/>
              <a:ext cx="0" cy="592"/>
            </a:xfrm>
            <a:prstGeom prst="line">
              <a:avLst/>
            </a:prstGeom>
            <a:noFill/>
            <a:ln w="12700">
              <a:solidFill>
                <a:schemeClr val="tx1"/>
              </a:solidFill>
              <a:round/>
              <a:headEnd type="none" w="sm" len="sm"/>
              <a:tailEnd type="triangle" w="med" len="med"/>
            </a:ln>
          </p:spPr>
          <p:txBody>
            <a:bodyPr wrap="none" anchor="ctr"/>
            <a:lstStyle/>
            <a:p>
              <a:endParaRPr lang="en-US"/>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97"/>
          <p:cNvSpPr>
            <a:spLocks noChangeArrowheads="1"/>
          </p:cNvSpPr>
          <p:nvPr/>
        </p:nvSpPr>
        <p:spPr bwMode="auto">
          <a:xfrm>
            <a:off x="8170622" y="4363911"/>
            <a:ext cx="668580" cy="508100"/>
          </a:xfrm>
          <a:prstGeom prst="rect">
            <a:avLst/>
          </a:prstGeom>
          <a:solidFill>
            <a:srgbClr val="E3F4FF"/>
          </a:solidFill>
          <a:ln w="12700">
            <a:solidFill>
              <a:schemeClr val="tx1"/>
            </a:solidFill>
            <a:miter lim="800000"/>
            <a:headEnd/>
            <a:tailEnd/>
          </a:ln>
          <a:effectLst>
            <a:outerShdw dist="107763" dir="2700000" algn="ctr" rotWithShape="0">
              <a:schemeClr val="bg2"/>
            </a:outerShdw>
          </a:effectLst>
        </p:spPr>
        <p:txBody>
          <a:bodyPr wrap="square" lIns="108000" tIns="36000" rIns="36000" bIns="36000" anchor="ctr" anchorCtr="1">
            <a:noAutofit/>
          </a:bodyPr>
          <a:lstStyle/>
          <a:p>
            <a:pPr>
              <a:defRPr/>
            </a:pPr>
            <a:endParaRPr lang="de-DE"/>
          </a:p>
        </p:txBody>
      </p:sp>
      <p:sp>
        <p:nvSpPr>
          <p:cNvPr id="227" name="Rectangle 97"/>
          <p:cNvSpPr>
            <a:spLocks noChangeArrowheads="1"/>
          </p:cNvSpPr>
          <p:nvPr/>
        </p:nvSpPr>
        <p:spPr bwMode="auto">
          <a:xfrm>
            <a:off x="8182299" y="5488187"/>
            <a:ext cx="668580" cy="508100"/>
          </a:xfrm>
          <a:prstGeom prst="rect">
            <a:avLst/>
          </a:prstGeom>
          <a:solidFill>
            <a:srgbClr val="E3F4FF"/>
          </a:solidFill>
          <a:ln w="12700">
            <a:solidFill>
              <a:schemeClr val="tx1"/>
            </a:solidFill>
            <a:miter lim="800000"/>
            <a:headEnd/>
            <a:tailEnd/>
          </a:ln>
          <a:effectLst>
            <a:outerShdw dist="107763" dir="2700000" algn="ctr" rotWithShape="0">
              <a:schemeClr val="bg2"/>
            </a:outerShdw>
          </a:effectLst>
        </p:spPr>
        <p:txBody>
          <a:bodyPr wrap="square" lIns="108000" tIns="36000" rIns="36000" bIns="36000" anchor="ctr" anchorCtr="1">
            <a:noAutofit/>
          </a:bodyPr>
          <a:lstStyle/>
          <a:p>
            <a:pPr>
              <a:defRPr/>
            </a:pPr>
            <a:endParaRPr lang="de-DE"/>
          </a:p>
        </p:txBody>
      </p:sp>
      <p:sp>
        <p:nvSpPr>
          <p:cNvPr id="225" name="Rectangle 97"/>
          <p:cNvSpPr>
            <a:spLocks noChangeArrowheads="1"/>
          </p:cNvSpPr>
          <p:nvPr/>
        </p:nvSpPr>
        <p:spPr bwMode="auto">
          <a:xfrm>
            <a:off x="6570945" y="4560776"/>
            <a:ext cx="668580" cy="508100"/>
          </a:xfrm>
          <a:prstGeom prst="rect">
            <a:avLst/>
          </a:prstGeom>
          <a:solidFill>
            <a:srgbClr val="E3F4FF"/>
          </a:solidFill>
          <a:ln w="12700">
            <a:solidFill>
              <a:schemeClr val="tx1"/>
            </a:solidFill>
            <a:miter lim="800000"/>
            <a:headEnd/>
            <a:tailEnd/>
          </a:ln>
          <a:effectLst>
            <a:outerShdw dist="107763" dir="2700000" algn="ctr" rotWithShape="0">
              <a:schemeClr val="bg2"/>
            </a:outerShdw>
          </a:effectLst>
        </p:spPr>
        <p:txBody>
          <a:bodyPr wrap="square" lIns="108000" tIns="36000" rIns="36000" bIns="36000" anchor="ctr" anchorCtr="1">
            <a:noAutofit/>
          </a:bodyPr>
          <a:lstStyle/>
          <a:p>
            <a:pPr>
              <a:defRPr/>
            </a:pPr>
            <a:endParaRPr lang="de-DE"/>
          </a:p>
        </p:txBody>
      </p:sp>
      <p:sp>
        <p:nvSpPr>
          <p:cNvPr id="23557" name="Rectangle 224"/>
          <p:cNvSpPr>
            <a:spLocks noGrp="1" noChangeArrowheads="1"/>
          </p:cNvSpPr>
          <p:nvPr>
            <p:ph type="title"/>
          </p:nvPr>
        </p:nvSpPr>
        <p:spPr/>
        <p:txBody>
          <a:bodyPr/>
          <a:lstStyle/>
          <a:p>
            <a:pPr eaLnBrk="1" hangingPunct="1"/>
            <a:r>
              <a:rPr lang="en-US" dirty="0"/>
              <a:t>Simple Mail Transfer Protocol (SMTP, RFC 5321, updated by 7504)</a:t>
            </a:r>
          </a:p>
        </p:txBody>
      </p:sp>
      <p:sp>
        <p:nvSpPr>
          <p:cNvPr id="23558" name="Rectangle 225"/>
          <p:cNvSpPr>
            <a:spLocks noGrp="1" noChangeArrowheads="1"/>
          </p:cNvSpPr>
          <p:nvPr>
            <p:ph idx="1"/>
          </p:nvPr>
        </p:nvSpPr>
        <p:spPr/>
        <p:txBody>
          <a:bodyPr/>
          <a:lstStyle/>
          <a:p>
            <a:pPr eaLnBrk="1" hangingPunct="1">
              <a:lnSpc>
                <a:spcPct val="90000"/>
              </a:lnSpc>
            </a:pPr>
            <a:r>
              <a:rPr lang="en-US" dirty="0"/>
              <a:t>SMTP transmits messages over TCP connections (port 25; port 587 with authentication, RFC 6409)</a:t>
            </a:r>
          </a:p>
          <a:p>
            <a:pPr lvl="1" eaLnBrk="1" hangingPunct="1">
              <a:lnSpc>
                <a:spcPct val="90000"/>
              </a:lnSpc>
            </a:pPr>
            <a:r>
              <a:rPr lang="en-US" dirty="0"/>
              <a:t>Text-oriented protocol, originally 7 bit ASCII</a:t>
            </a:r>
          </a:p>
          <a:p>
            <a:pPr lvl="1" eaLnBrk="1" hangingPunct="1">
              <a:lnSpc>
                <a:spcPct val="90000"/>
              </a:lnSpc>
            </a:pPr>
            <a:r>
              <a:rPr lang="en-US" dirty="0"/>
              <a:t>Few, simple commands, e.g. HELO, MAIL, RCPT, DATA, ...</a:t>
            </a:r>
          </a:p>
          <a:p>
            <a:pPr eaLnBrk="1" hangingPunct="1">
              <a:lnSpc>
                <a:spcPct val="90000"/>
              </a:lnSpc>
            </a:pPr>
            <a:r>
              <a:rPr lang="en-US" dirty="0"/>
              <a:t> UA gets all necessary information from user</a:t>
            </a:r>
          </a:p>
          <a:p>
            <a:pPr lvl="1" eaLnBrk="1" hangingPunct="1">
              <a:lnSpc>
                <a:spcPct val="90000"/>
              </a:lnSpc>
            </a:pPr>
            <a:r>
              <a:rPr lang="en-US" dirty="0"/>
              <a:t>Sends message via local mail queue to pre-configured local MTA</a:t>
            </a:r>
          </a:p>
          <a:p>
            <a:pPr eaLnBrk="1" hangingPunct="1">
              <a:lnSpc>
                <a:spcPct val="90000"/>
              </a:lnSpc>
            </a:pPr>
            <a:r>
              <a:rPr lang="en-US" dirty="0"/>
              <a:t> MTAs transfer message to receiver</a:t>
            </a:r>
          </a:p>
          <a:p>
            <a:pPr lvl="1" eaLnBrk="1" hangingPunct="1">
              <a:lnSpc>
                <a:spcPct val="90000"/>
              </a:lnSpc>
            </a:pPr>
            <a:r>
              <a:rPr lang="en-US" dirty="0"/>
              <a:t>Transfer via TCP, relays possible</a:t>
            </a:r>
          </a:p>
          <a:p>
            <a:pPr lvl="2" eaLnBrk="1" hangingPunct="1">
              <a:lnSpc>
                <a:spcPct val="90000"/>
              </a:lnSpc>
            </a:pPr>
            <a:r>
              <a:rPr lang="en-US" sz="1600" dirty="0"/>
              <a:t>E.g. campus relay plus MTAs for each institute</a:t>
            </a:r>
          </a:p>
        </p:txBody>
      </p:sp>
      <p:sp>
        <p:nvSpPr>
          <p:cNvPr id="23554" name="Fußzeilenplatzhalter 3"/>
          <p:cNvSpPr>
            <a:spLocks noGrp="1"/>
          </p:cNvSpPr>
          <p:nvPr>
            <p:ph type="ftr" sz="quarter" idx="10"/>
          </p:nvPr>
        </p:nvSpPr>
        <p:spPr>
          <a:noFill/>
        </p:spPr>
        <p:txBody>
          <a:bodyPr/>
          <a:lstStyle/>
          <a:p>
            <a:r>
              <a:rPr lang="en-US"/>
              <a:t>TI 3: Operating Systems and Computer Networks</a:t>
            </a:r>
          </a:p>
        </p:txBody>
      </p:sp>
      <p:sp>
        <p:nvSpPr>
          <p:cNvPr id="23555" name="Rectangle 2"/>
          <p:cNvSpPr>
            <a:spLocks noChangeArrowheads="1"/>
          </p:cNvSpPr>
          <p:nvPr/>
        </p:nvSpPr>
        <p:spPr bwMode="auto">
          <a:xfrm>
            <a:off x="2582864" y="200026"/>
            <a:ext cx="7399337" cy="485775"/>
          </a:xfrm>
          <a:prstGeom prst="rect">
            <a:avLst/>
          </a:prstGeom>
          <a:noFill/>
          <a:ln w="9525">
            <a:noFill/>
            <a:miter lim="800000"/>
            <a:headEnd/>
            <a:tailEnd/>
          </a:ln>
        </p:spPr>
        <p:txBody>
          <a:bodyPr lIns="92075" tIns="46038" rIns="92075" bIns="46038" anchor="b"/>
          <a:lstStyle/>
          <a:p>
            <a:pPr algn="l" eaLnBrk="0" hangingPunct="0"/>
            <a:endParaRPr lang="de-DE" sz="2800">
              <a:solidFill>
                <a:schemeClr val="tx2"/>
              </a:solidFill>
              <a:latin typeface="Times New Roman" pitchFamily="18" charset="0"/>
            </a:endParaRPr>
          </a:p>
        </p:txBody>
      </p:sp>
      <p:grpSp>
        <p:nvGrpSpPr>
          <p:cNvPr id="23559" name="Group 4"/>
          <p:cNvGrpSpPr>
            <a:grpSpLocks/>
          </p:cNvGrpSpPr>
          <p:nvPr/>
        </p:nvGrpSpPr>
        <p:grpSpPr bwMode="auto">
          <a:xfrm>
            <a:off x="2620964" y="4556738"/>
            <a:ext cx="773113" cy="517566"/>
            <a:chOff x="240" y="2403"/>
            <a:chExt cx="477" cy="330"/>
          </a:xfrm>
        </p:grpSpPr>
        <p:sp>
          <p:nvSpPr>
            <p:cNvPr id="23691" name="Freeform 5"/>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23692" name="Freeform 6"/>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23693" name="Freeform 7"/>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23694" name="Freeform 8"/>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23695" name="Freeform 9"/>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23696" name="Freeform 10"/>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23697" name="Freeform 11"/>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23698" name="Freeform 12"/>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23699" name="Freeform 13"/>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23700" name="Freeform 14"/>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23701" name="Freeform 15"/>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23702" name="Freeform 16"/>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23703" name="Freeform 17"/>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23704" name="Freeform 18"/>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23705" name="Freeform 19"/>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23706" name="Freeform 20"/>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23707" name="Freeform 21"/>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23708" name="Freeform 22"/>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23709" name="Freeform 23"/>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23710" name="Freeform 24"/>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23711" name="Freeform 25"/>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23712" name="Freeform 26"/>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23713" name="Freeform 27"/>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23714" name="Freeform 28"/>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23715" name="Freeform 29"/>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23716" name="Freeform 30"/>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23717" name="Freeform 31"/>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23718" name="Freeform 32"/>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23719" name="Freeform 33"/>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23720" name="Freeform 34"/>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23721" name="Freeform 35"/>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23722" name="Freeform 36"/>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23723" name="Freeform 37"/>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23724" name="Freeform 38"/>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23725" name="Freeform 39"/>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23726" name="Freeform 40"/>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23727" name="Freeform 41"/>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23728" name="Freeform 42"/>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23729" name="Freeform 43"/>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23730" name="Freeform 44"/>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23731" name="Freeform 45"/>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23732" name="Freeform 46"/>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23733" name="Freeform 47"/>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23734" name="Freeform 48"/>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23735" name="Freeform 49"/>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23736" name="Freeform 50"/>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23737" name="Freeform 51"/>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23738" name="Freeform 52"/>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23739" name="Freeform 53"/>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23740" name="Freeform 54"/>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23741" name="Freeform 55"/>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23742" name="Freeform 56"/>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23743" name="Freeform 57"/>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23744" name="Freeform 58"/>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23745" name="Freeform 59"/>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23746" name="Freeform 60"/>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23747" name="Freeform 61"/>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23748" name="Freeform 62"/>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23749" name="Freeform 63"/>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23750" name="Freeform 64"/>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23751" name="Freeform 65"/>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23752" name="Freeform 66"/>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23753" name="Freeform 67"/>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23754" name="Freeform 68"/>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23755" name="Freeform 69"/>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23756" name="Freeform 70"/>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23757" name="Freeform 71"/>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23758" name="Freeform 72"/>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23759" name="Freeform 73"/>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23760" name="Freeform 74"/>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23761" name="Freeform 75"/>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23762" name="Freeform 76"/>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23763" name="Freeform 77"/>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23764" name="Freeform 78"/>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23765" name="Freeform 79"/>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23766" name="Freeform 80"/>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23767" name="Freeform 81"/>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23768" name="Freeform 82"/>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23769" name="Freeform 83"/>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23770" name="Freeform 84"/>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23771" name="Freeform 85"/>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23772" name="Freeform 86"/>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23773" name="Freeform 87"/>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23774" name="Freeform 88"/>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23775" name="Freeform 89"/>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23776" name="Freeform 90"/>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sp>
        <p:nvSpPr>
          <p:cNvPr id="23561" name="Rectangle 92"/>
          <p:cNvSpPr>
            <a:spLocks noChangeArrowheads="1"/>
          </p:cNvSpPr>
          <p:nvPr/>
        </p:nvSpPr>
        <p:spPr bwMode="auto">
          <a:xfrm>
            <a:off x="6550026" y="4493582"/>
            <a:ext cx="628650" cy="562237"/>
          </a:xfrm>
          <a:prstGeom prst="rect">
            <a:avLst/>
          </a:prstGeom>
          <a:noFill/>
          <a:ln w="9525">
            <a:noFill/>
            <a:miter lim="800000"/>
            <a:headEnd/>
            <a:tailEnd/>
          </a:ln>
        </p:spPr>
        <p:txBody>
          <a:bodyPr wrap="none" lIns="108000" tIns="36000" rIns="36000" bIns="36000" anchor="ctr" anchorCtr="1">
            <a:spAutoFit/>
          </a:bodyPr>
          <a:lstStyle/>
          <a:p>
            <a:pPr eaLnBrk="0" hangingPunct="0"/>
            <a:r>
              <a:rPr lang="de-DE" sz="1600" dirty="0" err="1">
                <a:latin typeface="Arial" pitchFamily="34" charset="0"/>
              </a:rPr>
              <a:t>Local</a:t>
            </a:r>
            <a:endParaRPr lang="de-DE" sz="1600" dirty="0">
              <a:latin typeface="Arial" pitchFamily="34" charset="0"/>
            </a:endParaRPr>
          </a:p>
          <a:p>
            <a:pPr eaLnBrk="0" hangingPunct="0"/>
            <a:r>
              <a:rPr lang="de-DE" sz="1600" dirty="0">
                <a:latin typeface="Arial" pitchFamily="34" charset="0"/>
              </a:rPr>
              <a:t>MTA</a:t>
            </a:r>
          </a:p>
        </p:txBody>
      </p:sp>
      <p:sp>
        <p:nvSpPr>
          <p:cNvPr id="23563" name="Rectangle 94"/>
          <p:cNvSpPr>
            <a:spLocks noChangeArrowheads="1"/>
          </p:cNvSpPr>
          <p:nvPr/>
        </p:nvSpPr>
        <p:spPr bwMode="auto">
          <a:xfrm>
            <a:off x="8151814" y="4365104"/>
            <a:ext cx="661988" cy="562237"/>
          </a:xfrm>
          <a:prstGeom prst="rect">
            <a:avLst/>
          </a:prstGeom>
          <a:noFill/>
          <a:ln w="9525">
            <a:noFill/>
            <a:miter lim="800000"/>
            <a:headEnd/>
            <a:tailEnd/>
          </a:ln>
        </p:spPr>
        <p:txBody>
          <a:bodyPr wrap="none" lIns="108000" tIns="36000" rIns="36000" bIns="36000" anchor="ctr" anchorCtr="1">
            <a:spAutoFit/>
          </a:bodyPr>
          <a:lstStyle/>
          <a:p>
            <a:pPr algn="l" eaLnBrk="0" hangingPunct="0"/>
            <a:r>
              <a:rPr lang="de-DE" sz="1600" dirty="0">
                <a:latin typeface="Arial" pitchFamily="34" charset="0"/>
              </a:rPr>
              <a:t>Relay</a:t>
            </a:r>
          </a:p>
          <a:p>
            <a:pPr algn="l" eaLnBrk="0" hangingPunct="0"/>
            <a:r>
              <a:rPr lang="de-DE" sz="1600" dirty="0">
                <a:latin typeface="Arial" pitchFamily="34" charset="0"/>
              </a:rPr>
              <a:t>MTA</a:t>
            </a:r>
          </a:p>
        </p:txBody>
      </p:sp>
      <p:sp>
        <p:nvSpPr>
          <p:cNvPr id="23565" name="Rectangle 96"/>
          <p:cNvSpPr>
            <a:spLocks noChangeArrowheads="1"/>
          </p:cNvSpPr>
          <p:nvPr/>
        </p:nvSpPr>
        <p:spPr bwMode="auto">
          <a:xfrm>
            <a:off x="8159751" y="5467100"/>
            <a:ext cx="661988" cy="562237"/>
          </a:xfrm>
          <a:prstGeom prst="rect">
            <a:avLst/>
          </a:prstGeom>
          <a:noFill/>
          <a:ln w="9525">
            <a:noFill/>
            <a:miter lim="800000"/>
            <a:headEnd/>
            <a:tailEnd/>
          </a:ln>
        </p:spPr>
        <p:txBody>
          <a:bodyPr wrap="none" lIns="108000" tIns="36000" rIns="36000" bIns="36000" anchor="ctr" anchorCtr="1">
            <a:spAutoFit/>
          </a:bodyPr>
          <a:lstStyle/>
          <a:p>
            <a:pPr algn="l" eaLnBrk="0" hangingPunct="0"/>
            <a:r>
              <a:rPr lang="de-DE" sz="1600" dirty="0">
                <a:latin typeface="Arial" pitchFamily="34" charset="0"/>
              </a:rPr>
              <a:t>Relay</a:t>
            </a:r>
          </a:p>
          <a:p>
            <a:pPr algn="l" eaLnBrk="0" hangingPunct="0"/>
            <a:r>
              <a:rPr lang="de-DE" sz="1600" dirty="0">
                <a:latin typeface="Arial" pitchFamily="34" charset="0"/>
              </a:rPr>
              <a:t>MTA</a:t>
            </a:r>
          </a:p>
        </p:txBody>
      </p:sp>
      <p:sp>
        <p:nvSpPr>
          <p:cNvPr id="1385569" name="Rectangle 97"/>
          <p:cNvSpPr>
            <a:spLocks noChangeArrowheads="1"/>
          </p:cNvSpPr>
          <p:nvPr/>
        </p:nvSpPr>
        <p:spPr bwMode="auto">
          <a:xfrm>
            <a:off x="6605346" y="5496367"/>
            <a:ext cx="668580" cy="508100"/>
          </a:xfrm>
          <a:prstGeom prst="rect">
            <a:avLst/>
          </a:prstGeom>
          <a:solidFill>
            <a:srgbClr val="E3F4FF"/>
          </a:solidFill>
          <a:ln w="12700">
            <a:solidFill>
              <a:schemeClr val="tx1"/>
            </a:solidFill>
            <a:miter lim="800000"/>
            <a:headEnd/>
            <a:tailEnd/>
          </a:ln>
          <a:effectLst>
            <a:outerShdw dist="107763" dir="2700000" algn="ctr" rotWithShape="0">
              <a:schemeClr val="bg2"/>
            </a:outerShdw>
          </a:effectLst>
        </p:spPr>
        <p:txBody>
          <a:bodyPr wrap="square" lIns="108000" tIns="36000" rIns="36000" bIns="36000" anchor="ctr" anchorCtr="1">
            <a:noAutofit/>
          </a:bodyPr>
          <a:lstStyle/>
          <a:p>
            <a:pPr>
              <a:defRPr/>
            </a:pPr>
            <a:endParaRPr lang="de-DE"/>
          </a:p>
        </p:txBody>
      </p:sp>
      <p:grpSp>
        <p:nvGrpSpPr>
          <p:cNvPr id="23567" name="Group 98"/>
          <p:cNvGrpSpPr>
            <a:grpSpLocks/>
          </p:cNvGrpSpPr>
          <p:nvPr/>
        </p:nvGrpSpPr>
        <p:grpSpPr bwMode="auto">
          <a:xfrm>
            <a:off x="3987801" y="5516392"/>
            <a:ext cx="603250" cy="449790"/>
            <a:chOff x="107" y="3120"/>
            <a:chExt cx="411" cy="292"/>
          </a:xfrm>
        </p:grpSpPr>
        <p:sp>
          <p:nvSpPr>
            <p:cNvPr id="1385571" name="Rectangle 99"/>
            <p:cNvSpPr>
              <a:spLocks noChangeArrowheads="1"/>
            </p:cNvSpPr>
            <p:nvPr/>
          </p:nvSpPr>
          <p:spPr bwMode="auto">
            <a:xfrm>
              <a:off x="107" y="3120"/>
              <a:ext cx="411" cy="292"/>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3690" name="Rectangle 100"/>
            <p:cNvSpPr>
              <a:spLocks noChangeArrowheads="1"/>
            </p:cNvSpPr>
            <p:nvPr/>
          </p:nvSpPr>
          <p:spPr bwMode="auto">
            <a:xfrm>
              <a:off x="161" y="3151"/>
              <a:ext cx="317" cy="219"/>
            </a:xfrm>
            <a:prstGeom prst="rect">
              <a:avLst/>
            </a:prstGeom>
            <a:solidFill>
              <a:srgbClr val="99CCFF"/>
            </a:solidFill>
            <a:ln w="9525">
              <a:noFill/>
              <a:miter lim="800000"/>
              <a:headEnd/>
              <a:tailEnd/>
            </a:ln>
          </p:spPr>
          <p:txBody>
            <a:bodyPr wrap="none" lIns="92075" tIns="46038" rIns="92075" bIns="46038">
              <a:spAutoFit/>
            </a:bodyPr>
            <a:lstStyle/>
            <a:p>
              <a:pPr algn="l" eaLnBrk="0" hangingPunct="0"/>
              <a:r>
                <a:rPr lang="de-DE" sz="1600">
                  <a:latin typeface="Arial" pitchFamily="34" charset="0"/>
                </a:rPr>
                <a:t>UA</a:t>
              </a:r>
            </a:p>
          </p:txBody>
        </p:sp>
      </p:grpSp>
      <p:grpSp>
        <p:nvGrpSpPr>
          <p:cNvPr id="23568" name="Group 101"/>
          <p:cNvGrpSpPr>
            <a:grpSpLocks/>
          </p:cNvGrpSpPr>
          <p:nvPr/>
        </p:nvGrpSpPr>
        <p:grpSpPr bwMode="auto">
          <a:xfrm>
            <a:off x="2586039" y="5499448"/>
            <a:ext cx="773113" cy="517566"/>
            <a:chOff x="240" y="2403"/>
            <a:chExt cx="477" cy="330"/>
          </a:xfrm>
        </p:grpSpPr>
        <p:sp>
          <p:nvSpPr>
            <p:cNvPr id="23603" name="Freeform 102"/>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23604" name="Freeform 103"/>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23605" name="Freeform 104"/>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23606" name="Freeform 105"/>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23607" name="Freeform 106"/>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23608" name="Freeform 107"/>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23609" name="Freeform 108"/>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23610" name="Freeform 109"/>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23611" name="Freeform 110"/>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23612" name="Freeform 111"/>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23613" name="Freeform 112"/>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23614" name="Freeform 113"/>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23615" name="Freeform 114"/>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23616" name="Freeform 115"/>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23617" name="Freeform 116"/>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23618" name="Freeform 117"/>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23619" name="Freeform 118"/>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23620" name="Freeform 119"/>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23621" name="Freeform 120"/>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23622" name="Freeform 121"/>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23623" name="Freeform 122"/>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23624" name="Freeform 123"/>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23625" name="Freeform 124"/>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23626" name="Freeform 125"/>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23627" name="Freeform 126"/>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23628" name="Freeform 127"/>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23629" name="Freeform 128"/>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23630" name="Freeform 129"/>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23631" name="Freeform 130"/>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23632" name="Freeform 131"/>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23633" name="Freeform 132"/>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23634" name="Freeform 133"/>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23635" name="Freeform 134"/>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23636" name="Freeform 135"/>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23637" name="Freeform 136"/>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23638" name="Freeform 137"/>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23639" name="Freeform 138"/>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23640" name="Freeform 139"/>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23641" name="Freeform 140"/>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23642" name="Freeform 141"/>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23643" name="Freeform 142"/>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23644" name="Freeform 143"/>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23645" name="Freeform 144"/>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23646" name="Freeform 145"/>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23647" name="Freeform 146"/>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23648" name="Freeform 147"/>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23649" name="Freeform 148"/>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23650" name="Freeform 149"/>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23651" name="Freeform 150"/>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23652" name="Freeform 151"/>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23653" name="Freeform 152"/>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23654" name="Freeform 153"/>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23655" name="Freeform 154"/>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23656" name="Freeform 155"/>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23657" name="Freeform 156"/>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23658" name="Freeform 157"/>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23659" name="Freeform 158"/>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23660" name="Freeform 159"/>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23661" name="Freeform 160"/>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23662" name="Freeform 161"/>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23663" name="Freeform 162"/>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23664" name="Freeform 163"/>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23665" name="Freeform 164"/>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23666" name="Freeform 165"/>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23667" name="Freeform 166"/>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23668" name="Freeform 167"/>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23669" name="Freeform 168"/>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23670" name="Freeform 169"/>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23671" name="Freeform 170"/>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23672" name="Freeform 171"/>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23673" name="Freeform 172"/>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23674" name="Freeform 173"/>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23675" name="Freeform 174"/>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23676" name="Freeform 175"/>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23677" name="Freeform 176"/>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23678" name="Freeform 177"/>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23679" name="Freeform 178"/>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23680" name="Freeform 179"/>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23681" name="Freeform 180"/>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23682" name="Freeform 181"/>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23683" name="Freeform 182"/>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23684" name="Freeform 183"/>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23685" name="Freeform 184"/>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23686" name="Freeform 185"/>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23687" name="Freeform 186"/>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23688" name="Freeform 187"/>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sp>
        <p:nvSpPr>
          <p:cNvPr id="1385660" name="Rectangle 188"/>
          <p:cNvSpPr>
            <a:spLocks noChangeArrowheads="1"/>
          </p:cNvSpPr>
          <p:nvPr/>
        </p:nvSpPr>
        <p:spPr bwMode="auto">
          <a:xfrm>
            <a:off x="5256214" y="5496367"/>
            <a:ext cx="684213" cy="502163"/>
          </a:xfrm>
          <a:prstGeom prst="rect">
            <a:avLst/>
          </a:prstGeom>
          <a:solidFill>
            <a:srgbClr val="DDDDDD"/>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3570" name="Rectangle 189"/>
          <p:cNvSpPr>
            <a:spLocks noChangeArrowheads="1"/>
          </p:cNvSpPr>
          <p:nvPr/>
        </p:nvSpPr>
        <p:spPr bwMode="auto">
          <a:xfrm>
            <a:off x="5314951" y="5428591"/>
            <a:ext cx="555625" cy="582262"/>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Mail</a:t>
            </a:r>
          </a:p>
          <a:p>
            <a:pPr eaLnBrk="0" hangingPunct="0"/>
            <a:r>
              <a:rPr lang="de-DE" sz="1600">
                <a:latin typeface="Arial" pitchFamily="34" charset="0"/>
              </a:rPr>
              <a:t>Box</a:t>
            </a:r>
          </a:p>
        </p:txBody>
      </p:sp>
      <p:sp>
        <p:nvSpPr>
          <p:cNvPr id="23571" name="Line 190"/>
          <p:cNvSpPr>
            <a:spLocks noChangeShapeType="1"/>
          </p:cNvSpPr>
          <p:nvPr/>
        </p:nvSpPr>
        <p:spPr bwMode="auto">
          <a:xfrm>
            <a:off x="4581526" y="4830925"/>
            <a:ext cx="615950"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2" name="Line 191"/>
          <p:cNvSpPr>
            <a:spLocks noChangeShapeType="1"/>
          </p:cNvSpPr>
          <p:nvPr/>
        </p:nvSpPr>
        <p:spPr bwMode="auto">
          <a:xfrm>
            <a:off x="5924551" y="4821682"/>
            <a:ext cx="614363"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3" name="Line 192"/>
          <p:cNvSpPr>
            <a:spLocks noChangeShapeType="1"/>
          </p:cNvSpPr>
          <p:nvPr/>
        </p:nvSpPr>
        <p:spPr bwMode="auto">
          <a:xfrm flipV="1">
            <a:off x="7262814" y="4710775"/>
            <a:ext cx="890588"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4" name="Line 193"/>
          <p:cNvSpPr>
            <a:spLocks noChangeShapeType="1"/>
          </p:cNvSpPr>
          <p:nvPr/>
        </p:nvSpPr>
        <p:spPr bwMode="auto">
          <a:xfrm flipH="1">
            <a:off x="7324726" y="5676591"/>
            <a:ext cx="828675"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5" name="Line 194"/>
          <p:cNvSpPr>
            <a:spLocks noChangeShapeType="1"/>
          </p:cNvSpPr>
          <p:nvPr/>
        </p:nvSpPr>
        <p:spPr bwMode="auto">
          <a:xfrm flipH="1">
            <a:off x="4616451" y="5765933"/>
            <a:ext cx="639763"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6" name="Line 195"/>
          <p:cNvSpPr>
            <a:spLocks noChangeShapeType="1"/>
          </p:cNvSpPr>
          <p:nvPr/>
        </p:nvSpPr>
        <p:spPr bwMode="auto">
          <a:xfrm flipH="1">
            <a:off x="5983289" y="5776716"/>
            <a:ext cx="554038"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7" name="Line 196"/>
          <p:cNvSpPr>
            <a:spLocks noChangeShapeType="1"/>
          </p:cNvSpPr>
          <p:nvPr/>
        </p:nvSpPr>
        <p:spPr bwMode="auto">
          <a:xfrm>
            <a:off x="8509001" y="4981882"/>
            <a:ext cx="0" cy="509864"/>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78" name="Text Box 197"/>
          <p:cNvSpPr txBox="1">
            <a:spLocks noChangeArrowheads="1"/>
          </p:cNvSpPr>
          <p:nvPr/>
        </p:nvSpPr>
        <p:spPr bwMode="auto">
          <a:xfrm>
            <a:off x="8501064" y="5071223"/>
            <a:ext cx="682625" cy="308075"/>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SMTP</a:t>
            </a:r>
          </a:p>
        </p:txBody>
      </p:sp>
      <p:sp>
        <p:nvSpPr>
          <p:cNvPr id="23579" name="Text Box 198"/>
          <p:cNvSpPr txBox="1">
            <a:spLocks noChangeArrowheads="1"/>
          </p:cNvSpPr>
          <p:nvPr/>
        </p:nvSpPr>
        <p:spPr bwMode="auto">
          <a:xfrm>
            <a:off x="7359651" y="4424265"/>
            <a:ext cx="677863" cy="30499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SMTP</a:t>
            </a:r>
          </a:p>
        </p:txBody>
      </p:sp>
      <p:sp>
        <p:nvSpPr>
          <p:cNvPr id="23580" name="Text Box 199"/>
          <p:cNvSpPr txBox="1">
            <a:spLocks noChangeArrowheads="1"/>
          </p:cNvSpPr>
          <p:nvPr/>
        </p:nvSpPr>
        <p:spPr bwMode="auto">
          <a:xfrm>
            <a:off x="7412039" y="5402404"/>
            <a:ext cx="677863" cy="30499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SMTP</a:t>
            </a:r>
          </a:p>
        </p:txBody>
      </p:sp>
      <p:sp>
        <p:nvSpPr>
          <p:cNvPr id="23581" name="Line 200"/>
          <p:cNvSpPr>
            <a:spLocks noChangeShapeType="1"/>
          </p:cNvSpPr>
          <p:nvPr/>
        </p:nvSpPr>
        <p:spPr bwMode="auto">
          <a:xfrm>
            <a:off x="3362326" y="4821682"/>
            <a:ext cx="615950"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82" name="Line 201"/>
          <p:cNvSpPr>
            <a:spLocks noChangeShapeType="1"/>
          </p:cNvSpPr>
          <p:nvPr/>
        </p:nvSpPr>
        <p:spPr bwMode="auto">
          <a:xfrm flipH="1">
            <a:off x="3332164" y="5775175"/>
            <a:ext cx="638175"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23583" name="Rectangle 202"/>
          <p:cNvSpPr>
            <a:spLocks noChangeArrowheads="1"/>
          </p:cNvSpPr>
          <p:nvPr/>
        </p:nvSpPr>
        <p:spPr bwMode="auto">
          <a:xfrm>
            <a:off x="8040689" y="3976016"/>
            <a:ext cx="2190750" cy="2261272"/>
          </a:xfrm>
          <a:prstGeom prst="rect">
            <a:avLst/>
          </a:prstGeom>
          <a:noFill/>
          <a:ln w="12700">
            <a:solidFill>
              <a:schemeClr val="tx1"/>
            </a:solidFill>
            <a:prstDash val="dash"/>
            <a:miter lim="800000"/>
            <a:headEnd type="none" w="sm" len="sm"/>
            <a:tailEnd type="none" w="sm" len="sm"/>
          </a:ln>
        </p:spPr>
        <p:txBody>
          <a:bodyPr wrap="none" anchor="ctr"/>
          <a:lstStyle/>
          <a:p>
            <a:endParaRPr lang="de-DE"/>
          </a:p>
        </p:txBody>
      </p:sp>
      <p:sp>
        <p:nvSpPr>
          <p:cNvPr id="23584" name="Text Box 203"/>
          <p:cNvSpPr txBox="1">
            <a:spLocks noChangeArrowheads="1"/>
          </p:cNvSpPr>
          <p:nvPr/>
        </p:nvSpPr>
        <p:spPr bwMode="auto">
          <a:xfrm>
            <a:off x="8002589" y="3937507"/>
            <a:ext cx="784225" cy="30499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Internet</a:t>
            </a:r>
          </a:p>
        </p:txBody>
      </p:sp>
      <p:sp>
        <p:nvSpPr>
          <p:cNvPr id="23585" name="Rectangle 204"/>
          <p:cNvSpPr>
            <a:spLocks noChangeArrowheads="1"/>
          </p:cNvSpPr>
          <p:nvPr/>
        </p:nvSpPr>
        <p:spPr bwMode="auto">
          <a:xfrm>
            <a:off x="1979614" y="4183967"/>
            <a:ext cx="5375275" cy="988921"/>
          </a:xfrm>
          <a:prstGeom prst="rect">
            <a:avLst/>
          </a:prstGeom>
          <a:noFill/>
          <a:ln w="12700">
            <a:solidFill>
              <a:schemeClr val="tx1"/>
            </a:solidFill>
            <a:prstDash val="dash"/>
            <a:miter lim="800000"/>
            <a:headEnd type="none" w="sm" len="sm"/>
            <a:tailEnd type="none" w="sm" len="sm"/>
          </a:ln>
        </p:spPr>
        <p:txBody>
          <a:bodyPr wrap="none" anchor="ctr"/>
          <a:lstStyle/>
          <a:p>
            <a:endParaRPr lang="de-DE"/>
          </a:p>
        </p:txBody>
      </p:sp>
      <p:sp>
        <p:nvSpPr>
          <p:cNvPr id="23586" name="Rectangle 205"/>
          <p:cNvSpPr>
            <a:spLocks noChangeArrowheads="1"/>
          </p:cNvSpPr>
          <p:nvPr/>
        </p:nvSpPr>
        <p:spPr bwMode="auto">
          <a:xfrm>
            <a:off x="1979614" y="5228342"/>
            <a:ext cx="5375275" cy="931927"/>
          </a:xfrm>
          <a:prstGeom prst="rect">
            <a:avLst/>
          </a:prstGeom>
          <a:noFill/>
          <a:ln w="12700">
            <a:solidFill>
              <a:schemeClr val="tx1"/>
            </a:solidFill>
            <a:prstDash val="dash"/>
            <a:miter lim="800000"/>
            <a:headEnd type="none" w="sm" len="sm"/>
            <a:tailEnd type="none" w="sm" len="sm"/>
          </a:ln>
        </p:spPr>
        <p:txBody>
          <a:bodyPr wrap="none" anchor="ctr"/>
          <a:lstStyle/>
          <a:p>
            <a:endParaRPr lang="de-DE"/>
          </a:p>
        </p:txBody>
      </p:sp>
      <p:sp>
        <p:nvSpPr>
          <p:cNvPr id="23587" name="Text Box 206"/>
          <p:cNvSpPr txBox="1">
            <a:spLocks noChangeArrowheads="1"/>
          </p:cNvSpPr>
          <p:nvPr/>
        </p:nvSpPr>
        <p:spPr bwMode="auto">
          <a:xfrm>
            <a:off x="1958976" y="4153159"/>
            <a:ext cx="746125" cy="30499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Source</a:t>
            </a:r>
          </a:p>
        </p:txBody>
      </p:sp>
      <p:sp>
        <p:nvSpPr>
          <p:cNvPr id="23588" name="Text Box 207"/>
          <p:cNvSpPr txBox="1">
            <a:spLocks noChangeArrowheads="1"/>
          </p:cNvSpPr>
          <p:nvPr/>
        </p:nvSpPr>
        <p:spPr bwMode="auto">
          <a:xfrm>
            <a:off x="1963739" y="5183671"/>
            <a:ext cx="1071563" cy="30499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Destination</a:t>
            </a:r>
          </a:p>
        </p:txBody>
      </p:sp>
      <p:sp>
        <p:nvSpPr>
          <p:cNvPr id="1385680" name="AutoShape 208"/>
          <p:cNvSpPr>
            <a:spLocks noChangeArrowheads="1"/>
          </p:cNvSpPr>
          <p:nvPr/>
        </p:nvSpPr>
        <p:spPr bwMode="auto">
          <a:xfrm>
            <a:off x="9161464" y="4341085"/>
            <a:ext cx="528638" cy="586883"/>
          </a:xfrm>
          <a:prstGeom prst="can">
            <a:avLst>
              <a:gd name="adj" fmla="val 28829"/>
            </a:avLst>
          </a:prstGeom>
          <a:solidFill>
            <a:srgbClr val="CCFFCC"/>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1200">
                <a:latin typeface="Arial" charset="0"/>
              </a:rPr>
              <a:t>Mail </a:t>
            </a:r>
          </a:p>
          <a:p>
            <a:pPr eaLnBrk="0" hangingPunct="0">
              <a:defRPr/>
            </a:pPr>
            <a:r>
              <a:rPr lang="de-DE" sz="1200">
                <a:latin typeface="Arial" charset="0"/>
              </a:rPr>
              <a:t>Queue</a:t>
            </a:r>
            <a:endParaRPr lang="de-DE" sz="2000">
              <a:latin typeface="Arial" charset="0"/>
            </a:endParaRPr>
          </a:p>
        </p:txBody>
      </p:sp>
      <p:sp>
        <p:nvSpPr>
          <p:cNvPr id="1385681" name="AutoShape 209"/>
          <p:cNvSpPr>
            <a:spLocks noChangeArrowheads="1"/>
          </p:cNvSpPr>
          <p:nvPr/>
        </p:nvSpPr>
        <p:spPr bwMode="auto">
          <a:xfrm>
            <a:off x="9178926" y="5482504"/>
            <a:ext cx="528638" cy="586883"/>
          </a:xfrm>
          <a:prstGeom prst="can">
            <a:avLst>
              <a:gd name="adj" fmla="val 28829"/>
            </a:avLst>
          </a:prstGeom>
          <a:solidFill>
            <a:srgbClr val="CCFFCC"/>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1200">
                <a:latin typeface="Arial" charset="0"/>
              </a:rPr>
              <a:t>Mail </a:t>
            </a:r>
          </a:p>
          <a:p>
            <a:pPr eaLnBrk="0" hangingPunct="0">
              <a:defRPr/>
            </a:pPr>
            <a:r>
              <a:rPr lang="de-DE" sz="1200">
                <a:latin typeface="Arial" charset="0"/>
              </a:rPr>
              <a:t>Queue</a:t>
            </a:r>
            <a:endParaRPr lang="de-DE" sz="2000">
              <a:latin typeface="Arial" charset="0"/>
            </a:endParaRPr>
          </a:p>
        </p:txBody>
      </p:sp>
      <p:sp>
        <p:nvSpPr>
          <p:cNvPr id="23591" name="Line 210"/>
          <p:cNvSpPr>
            <a:spLocks noChangeShapeType="1"/>
          </p:cNvSpPr>
          <p:nvPr/>
        </p:nvSpPr>
        <p:spPr bwMode="auto">
          <a:xfrm>
            <a:off x="8872539" y="5782877"/>
            <a:ext cx="2889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92" name="Line 211"/>
          <p:cNvSpPr>
            <a:spLocks noChangeShapeType="1"/>
          </p:cNvSpPr>
          <p:nvPr/>
        </p:nvSpPr>
        <p:spPr bwMode="auto">
          <a:xfrm>
            <a:off x="8872539" y="4630676"/>
            <a:ext cx="2889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85684" name="Text Box 212"/>
          <p:cNvSpPr txBox="1">
            <a:spLocks noChangeArrowheads="1"/>
          </p:cNvSpPr>
          <p:nvPr/>
        </p:nvSpPr>
        <p:spPr bwMode="auto">
          <a:xfrm>
            <a:off x="3286126" y="3949830"/>
            <a:ext cx="1017588" cy="46981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spAutoFit/>
          </a:bodyPr>
          <a:lstStyle/>
          <a:p>
            <a:pPr algn="l" eaLnBrk="0" hangingPunct="0">
              <a:defRPr/>
            </a:pPr>
            <a:r>
              <a:rPr lang="de-DE" sz="1200">
                <a:latin typeface="Arial" charset="0"/>
              </a:rPr>
              <a:t>Sender,</a:t>
            </a:r>
          </a:p>
          <a:p>
            <a:pPr algn="l" eaLnBrk="0" hangingPunct="0">
              <a:defRPr/>
            </a:pPr>
            <a:r>
              <a:rPr lang="de-DE" sz="1200">
                <a:latin typeface="Arial" charset="0"/>
              </a:rPr>
              <a:t>Content etc.</a:t>
            </a:r>
          </a:p>
        </p:txBody>
      </p:sp>
      <p:sp>
        <p:nvSpPr>
          <p:cNvPr id="23594" name="Line 213"/>
          <p:cNvSpPr>
            <a:spLocks noChangeShapeType="1"/>
          </p:cNvSpPr>
          <p:nvPr/>
        </p:nvSpPr>
        <p:spPr bwMode="auto">
          <a:xfrm>
            <a:off x="3711576" y="4470477"/>
            <a:ext cx="0" cy="338883"/>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385686" name="Text Box 214"/>
          <p:cNvSpPr txBox="1">
            <a:spLocks noChangeArrowheads="1"/>
          </p:cNvSpPr>
          <p:nvPr/>
        </p:nvSpPr>
        <p:spPr bwMode="auto">
          <a:xfrm>
            <a:off x="4546601" y="3746500"/>
            <a:ext cx="598488" cy="653119"/>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algn="l" eaLnBrk="0" hangingPunct="0">
              <a:defRPr/>
            </a:pPr>
            <a:r>
              <a:rPr lang="de-DE" sz="1200">
                <a:latin typeface="Arial" charset="0"/>
              </a:rPr>
              <a:t>To:</a:t>
            </a:r>
          </a:p>
          <a:p>
            <a:pPr algn="l" eaLnBrk="0" hangingPunct="0">
              <a:defRPr/>
            </a:pPr>
            <a:r>
              <a:rPr lang="de-DE" sz="1200">
                <a:latin typeface="Arial" charset="0"/>
              </a:rPr>
              <a:t>From:...</a:t>
            </a:r>
          </a:p>
        </p:txBody>
      </p:sp>
      <p:sp>
        <p:nvSpPr>
          <p:cNvPr id="23596" name="Line 215"/>
          <p:cNvSpPr>
            <a:spLocks noChangeShapeType="1"/>
          </p:cNvSpPr>
          <p:nvPr/>
        </p:nvSpPr>
        <p:spPr bwMode="auto">
          <a:xfrm flipV="1">
            <a:off x="4886326" y="4470477"/>
            <a:ext cx="0" cy="352746"/>
          </a:xfrm>
          <a:prstGeom prst="line">
            <a:avLst/>
          </a:prstGeom>
          <a:noFill/>
          <a:ln w="12700">
            <a:solidFill>
              <a:schemeClr val="tx1"/>
            </a:solidFill>
            <a:round/>
            <a:headEnd type="triangle" w="med" len="med"/>
            <a:tailEnd type="none" w="sm" len="sm"/>
          </a:ln>
        </p:spPr>
        <p:txBody>
          <a:bodyPr wrap="none" anchor="ctr"/>
          <a:lstStyle/>
          <a:p>
            <a:endParaRPr lang="en-US"/>
          </a:p>
        </p:txBody>
      </p:sp>
      <p:sp>
        <p:nvSpPr>
          <p:cNvPr id="23597" name="Rectangle 216"/>
          <p:cNvSpPr>
            <a:spLocks noChangeArrowheads="1"/>
          </p:cNvSpPr>
          <p:nvPr/>
        </p:nvSpPr>
        <p:spPr bwMode="auto">
          <a:xfrm>
            <a:off x="6453189" y="5447075"/>
            <a:ext cx="857250" cy="562237"/>
          </a:xfrm>
          <a:prstGeom prst="rect">
            <a:avLst/>
          </a:prstGeom>
          <a:noFill/>
          <a:ln w="9525">
            <a:noFill/>
            <a:miter lim="800000"/>
            <a:headEnd/>
            <a:tailEnd/>
          </a:ln>
        </p:spPr>
        <p:txBody>
          <a:bodyPr lIns="108000" tIns="36000" rIns="36000" bIns="36000" anchor="ctr" anchorCtr="1">
            <a:spAutoFit/>
          </a:bodyPr>
          <a:lstStyle/>
          <a:p>
            <a:pPr eaLnBrk="0" hangingPunct="0"/>
            <a:r>
              <a:rPr lang="de-DE" sz="1600" dirty="0" err="1">
                <a:latin typeface="Arial" pitchFamily="34" charset="0"/>
              </a:rPr>
              <a:t>Local</a:t>
            </a:r>
            <a:endParaRPr lang="de-DE" sz="1600" dirty="0">
              <a:latin typeface="Arial" pitchFamily="34" charset="0"/>
            </a:endParaRPr>
          </a:p>
          <a:p>
            <a:pPr eaLnBrk="0" hangingPunct="0"/>
            <a:r>
              <a:rPr lang="de-DE" sz="1600" dirty="0">
                <a:latin typeface="Arial" pitchFamily="34" charset="0"/>
              </a:rPr>
              <a:t>MTA</a:t>
            </a:r>
          </a:p>
        </p:txBody>
      </p:sp>
      <p:sp>
        <p:nvSpPr>
          <p:cNvPr id="1385689" name="Rectangle 217"/>
          <p:cNvSpPr>
            <a:spLocks noChangeArrowheads="1"/>
          </p:cNvSpPr>
          <p:nvPr/>
        </p:nvSpPr>
        <p:spPr bwMode="auto">
          <a:xfrm>
            <a:off x="5221289" y="4538253"/>
            <a:ext cx="684213" cy="497541"/>
          </a:xfrm>
          <a:prstGeom prst="rect">
            <a:avLst/>
          </a:prstGeom>
          <a:solidFill>
            <a:srgbClr val="DDDDDD"/>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3599" name="Rectangle 218"/>
          <p:cNvSpPr>
            <a:spLocks noChangeArrowheads="1"/>
          </p:cNvSpPr>
          <p:nvPr/>
        </p:nvSpPr>
        <p:spPr bwMode="auto">
          <a:xfrm>
            <a:off x="5160964" y="4470477"/>
            <a:ext cx="793750" cy="580722"/>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Mail</a:t>
            </a:r>
          </a:p>
          <a:p>
            <a:pPr eaLnBrk="0" hangingPunct="0"/>
            <a:r>
              <a:rPr lang="de-DE" sz="1600">
                <a:latin typeface="Arial" pitchFamily="34" charset="0"/>
              </a:rPr>
              <a:t>Queue</a:t>
            </a:r>
          </a:p>
        </p:txBody>
      </p:sp>
      <p:grpSp>
        <p:nvGrpSpPr>
          <p:cNvPr id="23600" name="Group 219"/>
          <p:cNvGrpSpPr>
            <a:grpSpLocks/>
          </p:cNvGrpSpPr>
          <p:nvPr/>
        </p:nvGrpSpPr>
        <p:grpSpPr bwMode="auto">
          <a:xfrm>
            <a:off x="3979864" y="4556738"/>
            <a:ext cx="601663" cy="454411"/>
            <a:chOff x="107" y="3120"/>
            <a:chExt cx="411" cy="295"/>
          </a:xfrm>
        </p:grpSpPr>
        <p:sp>
          <p:nvSpPr>
            <p:cNvPr id="1385692" name="Rectangle 220"/>
            <p:cNvSpPr>
              <a:spLocks noChangeArrowheads="1"/>
            </p:cNvSpPr>
            <p:nvPr/>
          </p:nvSpPr>
          <p:spPr bwMode="auto">
            <a:xfrm>
              <a:off x="107" y="3120"/>
              <a:ext cx="411" cy="295"/>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3602" name="Rectangle 221"/>
            <p:cNvSpPr>
              <a:spLocks noChangeArrowheads="1"/>
            </p:cNvSpPr>
            <p:nvPr/>
          </p:nvSpPr>
          <p:spPr bwMode="auto">
            <a:xfrm>
              <a:off x="161" y="3151"/>
              <a:ext cx="321" cy="220"/>
            </a:xfrm>
            <a:prstGeom prst="rect">
              <a:avLst/>
            </a:prstGeom>
            <a:solidFill>
              <a:srgbClr val="99CCFF"/>
            </a:solidFill>
            <a:ln w="9525">
              <a:noFill/>
              <a:miter lim="800000"/>
              <a:headEnd/>
              <a:tailEnd/>
            </a:ln>
          </p:spPr>
          <p:txBody>
            <a:bodyPr wrap="none" lIns="92075" tIns="46038" rIns="92075" bIns="46038">
              <a:spAutoFit/>
            </a:bodyPr>
            <a:lstStyle/>
            <a:p>
              <a:pPr algn="l" eaLnBrk="0" hangingPunct="0"/>
              <a:r>
                <a:rPr lang="de-DE" sz="1600">
                  <a:latin typeface="Arial" pitchFamily="34" charset="0"/>
                </a:rPr>
                <a:t>UA</a:t>
              </a: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a:t>Host-to-Network</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Internetworking</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Transport Layer</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b="1" dirty="0"/>
              <a:t>Applications</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Network Security</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Example</a:t>
            </a:r>
          </a:p>
          <a:p>
            <a:pPr marL="419100" indent="-419100">
              <a:lnSpc>
                <a:spcPct val="90000"/>
              </a:lnSpc>
            </a:pPr>
            <a:endParaRPr lang="en-US" sz="2000" dirty="0"/>
          </a:p>
        </p:txBody>
      </p:sp>
      <p:sp>
        <p:nvSpPr>
          <p:cNvPr id="5" name="Fußzeilenplatzhalter 3"/>
          <p:cNvSpPr>
            <a:spLocks noGrp="1"/>
          </p:cNvSpPr>
          <p:nvPr>
            <p:ph type="ftr" sz="quarter" idx="10"/>
          </p:nvPr>
        </p:nvSpPr>
        <p:spPr>
          <a:xfrm>
            <a:off x="334433" y="6656398"/>
            <a:ext cx="7969251" cy="201602"/>
          </a:xfrm>
          <a:noFill/>
        </p:spPr>
        <p:txBody>
          <a:bodyPr/>
          <a:lstStyle/>
          <a:p>
            <a:r>
              <a:rPr lang="de-DE" dirty="0"/>
              <a:t>TI 3: Operating Systems </a:t>
            </a:r>
            <a:r>
              <a:rPr lang="de-DE" dirty="0" err="1"/>
              <a:t>and</a:t>
            </a:r>
            <a:r>
              <a:rPr lang="de-DE" dirty="0"/>
              <a:t> Computer Networks</a:t>
            </a:r>
            <a:endParaRPr lang="en-US" dirty="0"/>
          </a:p>
        </p:txBody>
      </p:sp>
    </p:spTree>
    <p:extLst>
      <p:ext uri="{BB962C8B-B14F-4D97-AF65-F5344CB8AC3E}">
        <p14:creationId xmlns:p14="http://schemas.microsoft.com/office/powerpoint/2010/main" val="427854713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Example: SMTP Session</a:t>
            </a:r>
          </a:p>
        </p:txBody>
      </p:sp>
      <p:sp>
        <p:nvSpPr>
          <p:cNvPr id="24580" name="Rectangle 3"/>
          <p:cNvSpPr>
            <a:spLocks noGrp="1" noChangeArrowheads="1"/>
          </p:cNvSpPr>
          <p:nvPr>
            <p:ph idx="1"/>
          </p:nvPr>
        </p:nvSpPr>
        <p:spPr/>
        <p:txBody>
          <a:bodyPr/>
          <a:lstStyle/>
          <a:p>
            <a:pPr eaLnBrk="1" hangingPunct="1">
              <a:lnSpc>
                <a:spcPct val="80000"/>
              </a:lnSpc>
              <a:buFontTx/>
              <a:buNone/>
            </a:pPr>
            <a:r>
              <a:rPr lang="en-US" sz="2000"/>
              <a:t>“Old” example, few mail servers allow this nowadays:</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&gt; telnet mailer.inf.fu-berlin.de 25</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E: 	220 mailer.inf.fu-berlin.de ESMTP </a:t>
            </a:r>
          </a:p>
          <a:p>
            <a:pPr eaLnBrk="1" hangingPunct="1">
              <a:lnSpc>
                <a:spcPct val="80000"/>
              </a:lnSpc>
              <a:buFontTx/>
              <a:buNone/>
            </a:pPr>
            <a:r>
              <a:rPr lang="en-US" sz="1400">
                <a:latin typeface="Courier New" pitchFamily="49" charset="0"/>
              </a:rPr>
              <a:t>	Sendmail 8.9.3/8.9.3; Wed, 22 Sep 1999 10:41:34 +0200 (MET DST)</a:t>
            </a:r>
          </a:p>
          <a:p>
            <a:pPr eaLnBrk="1" hangingPunct="1">
              <a:lnSpc>
                <a:spcPct val="80000"/>
              </a:lnSpc>
              <a:buFontTx/>
              <a:buNone/>
            </a:pPr>
            <a:r>
              <a:rPr lang="en-US" sz="1400">
                <a:latin typeface="Courier New" pitchFamily="49" charset="0"/>
              </a:rPr>
              <a:t>S: 	HELO laptop.inf.fu-berlin.de</a:t>
            </a:r>
          </a:p>
          <a:p>
            <a:pPr eaLnBrk="1" hangingPunct="1">
              <a:lnSpc>
                <a:spcPct val="80000"/>
              </a:lnSpc>
              <a:buFontTx/>
              <a:buNone/>
            </a:pPr>
            <a:r>
              <a:rPr lang="en-US" sz="1400">
                <a:latin typeface="Courier New" pitchFamily="49" charset="0"/>
              </a:rPr>
              <a:t>E: 	250 mailer Hello laptop [123.45.67.89], pleased to meet you</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S: 	MAIL FROM: whoever</a:t>
            </a:r>
          </a:p>
          <a:p>
            <a:pPr eaLnBrk="1" hangingPunct="1">
              <a:lnSpc>
                <a:spcPct val="80000"/>
              </a:lnSpc>
              <a:buFontTx/>
              <a:buNone/>
            </a:pPr>
            <a:r>
              <a:rPr lang="en-US" sz="1400">
                <a:latin typeface="Courier New" pitchFamily="49" charset="0"/>
              </a:rPr>
              <a:t>E: 	250 whoever... Sender ok</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S: 	RCPT TO: webadmin@inf.fu-berlin.de</a:t>
            </a:r>
          </a:p>
          <a:p>
            <a:pPr eaLnBrk="1" hangingPunct="1">
              <a:lnSpc>
                <a:spcPct val="80000"/>
              </a:lnSpc>
              <a:buFontTx/>
              <a:buNone/>
            </a:pPr>
            <a:r>
              <a:rPr lang="en-US" sz="1400">
                <a:latin typeface="Courier New" pitchFamily="49" charset="0"/>
              </a:rPr>
              <a:t>E: 	250 whoever .. Recipient ok</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S: 	DATA</a:t>
            </a:r>
          </a:p>
          <a:p>
            <a:pPr eaLnBrk="1" hangingPunct="1">
              <a:lnSpc>
                <a:spcPct val="80000"/>
              </a:lnSpc>
              <a:buFontTx/>
              <a:buNone/>
            </a:pPr>
            <a:r>
              <a:rPr lang="en-US" sz="1400">
                <a:latin typeface="Courier New" pitchFamily="49" charset="0"/>
              </a:rPr>
              <a:t>E: 	354 Enter mail, end with "." on a line by itself</a:t>
            </a:r>
          </a:p>
          <a:p>
            <a:pPr eaLnBrk="1" hangingPunct="1">
              <a:lnSpc>
                <a:spcPct val="80000"/>
              </a:lnSpc>
              <a:buFontTx/>
              <a:buNone/>
            </a:pPr>
            <a:r>
              <a:rPr lang="en-US" sz="1400">
                <a:latin typeface="Courier New" pitchFamily="49" charset="0"/>
              </a:rPr>
              <a:t>S: 	Dear administrator, good to see that this does not work any longer...</a:t>
            </a:r>
          </a:p>
          <a:p>
            <a:pPr eaLnBrk="1" hangingPunct="1">
              <a:lnSpc>
                <a:spcPct val="80000"/>
              </a:lnSpc>
              <a:buFontTx/>
              <a:buNone/>
            </a:pPr>
            <a:r>
              <a:rPr lang="en-US" sz="1400">
                <a:latin typeface="Courier New" pitchFamily="49" charset="0"/>
              </a:rPr>
              <a:t>S: 	.</a:t>
            </a:r>
          </a:p>
          <a:p>
            <a:pPr eaLnBrk="1" hangingPunct="1">
              <a:lnSpc>
                <a:spcPct val="80000"/>
              </a:lnSpc>
              <a:buFontTx/>
              <a:buNone/>
            </a:pPr>
            <a:r>
              <a:rPr lang="en-US" sz="1400">
                <a:latin typeface="Courier New" pitchFamily="49" charset="0"/>
              </a:rPr>
              <a:t>E: 	250 KAA12526 Message accepted for delivery</a:t>
            </a:r>
          </a:p>
          <a:p>
            <a:pPr eaLnBrk="1" hangingPunct="1">
              <a:lnSpc>
                <a:spcPct val="80000"/>
              </a:lnSpc>
              <a:buFontTx/>
              <a:buNone/>
            </a:pPr>
            <a:endParaRPr lang="en-US" sz="1400">
              <a:latin typeface="Courier New" pitchFamily="49" charset="0"/>
            </a:endParaRPr>
          </a:p>
          <a:p>
            <a:pPr eaLnBrk="1" hangingPunct="1">
              <a:lnSpc>
                <a:spcPct val="80000"/>
              </a:lnSpc>
              <a:buFontTx/>
              <a:buNone/>
            </a:pPr>
            <a:r>
              <a:rPr lang="en-US" sz="1400">
                <a:latin typeface="Courier New" pitchFamily="49" charset="0"/>
              </a:rPr>
              <a:t>S: 	QUIT</a:t>
            </a:r>
          </a:p>
          <a:p>
            <a:pPr eaLnBrk="1" hangingPunct="1">
              <a:lnSpc>
                <a:spcPct val="80000"/>
              </a:lnSpc>
              <a:buFontTx/>
              <a:buNone/>
            </a:pPr>
            <a:r>
              <a:rPr lang="en-US" sz="1400">
                <a:latin typeface="Courier New" pitchFamily="49" charset="0"/>
              </a:rPr>
              <a:t>E: 	221 blackfoot closing connection</a:t>
            </a:r>
          </a:p>
          <a:p>
            <a:pPr eaLnBrk="1" hangingPunct="1">
              <a:lnSpc>
                <a:spcPct val="80000"/>
              </a:lnSpc>
              <a:buFontTx/>
              <a:buNone/>
            </a:pPr>
            <a:endParaRPr lang="en-US" sz="1400">
              <a:latin typeface="Courier New" pitchFamily="49" charset="0"/>
            </a:endParaRPr>
          </a:p>
        </p:txBody>
      </p:sp>
      <p:sp>
        <p:nvSpPr>
          <p:cNvPr id="24578" name="Fußzeilenplatzhalter 3"/>
          <p:cNvSpPr>
            <a:spLocks noGrp="1"/>
          </p:cNvSpPr>
          <p:nvPr>
            <p:ph type="ftr" sz="quarter" idx="10"/>
          </p:nvPr>
        </p:nvSpPr>
        <p:spPr>
          <a:noFill/>
        </p:spPr>
        <p:txBody>
          <a:bodyPr/>
          <a:lstStyle/>
          <a:p>
            <a:r>
              <a:rPr lang="en-US"/>
              <a:t>TI 3: Operating Systems and Computer Networks</a:t>
            </a:r>
          </a:p>
        </p:txBody>
      </p:sp>
      <p:sp>
        <p:nvSpPr>
          <p:cNvPr id="24581" name="Rectangle 5"/>
          <p:cNvSpPr>
            <a:spLocks noChangeArrowheads="1"/>
          </p:cNvSpPr>
          <p:nvPr/>
        </p:nvSpPr>
        <p:spPr bwMode="auto">
          <a:xfrm>
            <a:off x="6672064" y="5186367"/>
            <a:ext cx="3889375" cy="1295400"/>
          </a:xfrm>
          <a:prstGeom prst="rect">
            <a:avLst/>
          </a:prstGeom>
          <a:noFill/>
          <a:ln w="9525">
            <a:noFill/>
            <a:miter lim="800000"/>
            <a:headEnd/>
            <a:tailEnd/>
          </a:ln>
        </p:spPr>
        <p:txBody>
          <a:bodyPr/>
          <a:lstStyle/>
          <a:p>
            <a:pPr marL="342900" indent="-342900" algn="l">
              <a:lnSpc>
                <a:spcPct val="90000"/>
              </a:lnSpc>
              <a:spcBef>
                <a:spcPct val="20000"/>
              </a:spcBef>
              <a:buClr>
                <a:srgbClr val="003366"/>
              </a:buClr>
              <a:buSzPct val="120000"/>
              <a:buFontTx/>
              <a:buChar char="•"/>
            </a:pPr>
            <a:r>
              <a:rPr lang="en-US" sz="1600" dirty="0">
                <a:latin typeface="+mn-lt"/>
              </a:rPr>
              <a:t>No authentication of sender</a:t>
            </a:r>
          </a:p>
          <a:p>
            <a:pPr marL="342900" indent="-342900" algn="l">
              <a:lnSpc>
                <a:spcPct val="90000"/>
              </a:lnSpc>
              <a:spcBef>
                <a:spcPct val="20000"/>
              </a:spcBef>
              <a:buClr>
                <a:srgbClr val="003366"/>
              </a:buClr>
              <a:buSzPct val="120000"/>
              <a:buFontTx/>
              <a:buChar char="•"/>
            </a:pPr>
            <a:r>
              <a:rPr lang="en-US" sz="1600" dirty="0">
                <a:latin typeface="+mn-lt"/>
              </a:rPr>
              <a:t>Anybody could request this MTA to send emails (open relay)</a:t>
            </a:r>
          </a:p>
          <a:p>
            <a:pPr marL="342900" indent="-342900" algn="l">
              <a:lnSpc>
                <a:spcPct val="90000"/>
              </a:lnSpc>
              <a:spcBef>
                <a:spcPct val="20000"/>
              </a:spcBef>
              <a:buClr>
                <a:srgbClr val="003366"/>
              </a:buClr>
              <a:buSzPct val="120000"/>
              <a:buFont typeface="Wingdings" pitchFamily="2" charset="2"/>
              <a:buChar char="Ø"/>
            </a:pPr>
            <a:r>
              <a:rPr lang="en-US" sz="1600" dirty="0">
                <a:latin typeface="+mn-lt"/>
              </a:rPr>
              <a:t>Spam</a:t>
            </a:r>
            <a:endParaRPr lang="en-US" sz="1400" dirty="0">
              <a:latin typeface="+mn-lt"/>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a:t>Multipurpose Internet Mail Extensions</a:t>
            </a:r>
          </a:p>
        </p:txBody>
      </p:sp>
      <p:sp>
        <p:nvSpPr>
          <p:cNvPr id="25604" name="Rectangle 5"/>
          <p:cNvSpPr>
            <a:spLocks noGrp="1" noChangeArrowheads="1"/>
          </p:cNvSpPr>
          <p:nvPr>
            <p:ph idx="1"/>
          </p:nvPr>
        </p:nvSpPr>
        <p:spPr/>
        <p:txBody>
          <a:bodyPr/>
          <a:lstStyle/>
          <a:p>
            <a:r>
              <a:rPr lang="en-US"/>
              <a:t>Original SMTP only supports data encoded in ASCII</a:t>
            </a:r>
          </a:p>
          <a:p>
            <a:pPr lvl="1"/>
            <a:r>
              <a:rPr lang="en-US"/>
              <a:t>How to transfer images, sound, arbitrary data attachments?</a:t>
            </a:r>
          </a:p>
          <a:p>
            <a:endParaRPr lang="en-US"/>
          </a:p>
          <a:p>
            <a:r>
              <a:rPr lang="en-US"/>
              <a:t>Multipurpose Internet Mail Extensions (MIME) adds formatting/type information to content:</a:t>
            </a:r>
          </a:p>
          <a:p>
            <a:pPr lvl="1"/>
            <a:r>
              <a:rPr lang="en-US"/>
              <a:t>Content-Type: Defines type of message body</a:t>
            </a:r>
          </a:p>
          <a:p>
            <a:pPr lvl="2"/>
            <a:r>
              <a:rPr lang="en-US"/>
              <a:t>Exemplary types: Text, multipart, message, application (binary), image, audio, video, X-private… </a:t>
            </a:r>
          </a:p>
          <a:p>
            <a:pPr lvl="1"/>
            <a:r>
              <a:rPr lang="en-US"/>
              <a:t>Content-Transfer-Encoding: Defines transfer syntax for body (part) encoding </a:t>
            </a:r>
          </a:p>
          <a:p>
            <a:pPr lvl="2"/>
            <a:r>
              <a:rPr lang="en-US"/>
              <a:t>Examples: Base 64, quoted printable, 7 bit, 8 bit, binary, …</a:t>
            </a:r>
          </a:p>
          <a:p>
            <a:pPr lvl="2"/>
            <a:endParaRPr lang="en-US"/>
          </a:p>
          <a:p>
            <a:r>
              <a:rPr lang="en-US"/>
              <a:t>Still compatible to classical email:</a:t>
            </a:r>
          </a:p>
          <a:p>
            <a:pPr lvl="1"/>
            <a:r>
              <a:rPr lang="en-US"/>
              <a:t>Base 64 encoding allows to transfer of binary data though 7 bit ASCII only MTAs</a:t>
            </a:r>
          </a:p>
          <a:p>
            <a:pPr lvl="1"/>
            <a:r>
              <a:rPr lang="en-US"/>
              <a:t>Quoted printable supports national special characters </a:t>
            </a:r>
          </a:p>
        </p:txBody>
      </p:sp>
      <p:sp>
        <p:nvSpPr>
          <p:cNvPr id="25602" name="Fußzeilenplatzhalter 3"/>
          <p:cNvSpPr>
            <a:spLocks noGrp="1"/>
          </p:cNvSpPr>
          <p:nvPr>
            <p:ph type="ftr" sz="quarter" idx="10"/>
          </p:nvPr>
        </p:nvSpPr>
        <p:spPr/>
        <p:txBody>
          <a:bodyPr/>
          <a:lstStyle/>
          <a:p>
            <a:r>
              <a:rPr lang="en-US"/>
              <a:t>TI 3: Operating Systems and Computer Networks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Example Email Header: The Trail of MTAs</a:t>
            </a:r>
            <a:endParaRPr lang="en-US" noProof="0" dirty="0"/>
          </a:p>
        </p:txBody>
      </p:sp>
      <p:sp>
        <p:nvSpPr>
          <p:cNvPr id="3" name="Inhaltsplatzhalter 2"/>
          <p:cNvSpPr>
            <a:spLocks noGrp="1"/>
          </p:cNvSpPr>
          <p:nvPr>
            <p:ph idx="1"/>
          </p:nvPr>
        </p:nvSpPr>
        <p:spPr/>
        <p:txBody>
          <a:bodyPr>
            <a:normAutofit fontScale="92500" lnSpcReduction="10000"/>
          </a:bodyPr>
          <a:lstStyle/>
          <a:p>
            <a:r>
              <a:rPr lang="en-US" noProof="0" dirty="0"/>
              <a:t>Microsoft Mail Internet Headers Version 2.0</a:t>
            </a:r>
          </a:p>
          <a:p>
            <a:r>
              <a:rPr lang="en-US" b="1" noProof="0" dirty="0"/>
              <a:t>Received:</a:t>
            </a:r>
            <a:r>
              <a:rPr lang="en-US" noProof="0" dirty="0"/>
              <a:t> from mail.math.fu-berlin.de ([160.45.40.10]) by spree.pcpool.mi.fu-berlin.de with Microsoft SMTPSVC(6.0.3790.3959);</a:t>
            </a:r>
          </a:p>
          <a:p>
            <a:r>
              <a:rPr lang="en-US" noProof="0" dirty="0"/>
              <a:t>Thu, 24 Jan 2008 17:48:26 +0100</a:t>
            </a:r>
          </a:p>
          <a:p>
            <a:r>
              <a:rPr lang="en-US" b="1" noProof="0" dirty="0"/>
              <a:t>Received:</a:t>
            </a:r>
            <a:r>
              <a:rPr lang="en-US" noProof="0" dirty="0"/>
              <a:t> (</a:t>
            </a:r>
            <a:r>
              <a:rPr lang="en-US" noProof="0" dirty="0" err="1"/>
              <a:t>qmail</a:t>
            </a:r>
            <a:r>
              <a:rPr lang="en-US" noProof="0" dirty="0"/>
              <a:t> 9044 invoked by alias); 24 Jan 2008 17:48:26 +0100</a:t>
            </a:r>
          </a:p>
          <a:p>
            <a:r>
              <a:rPr lang="en-US" noProof="0" dirty="0"/>
              <a:t>Delivered-To: schiller@inf.fu-berlin.de</a:t>
            </a:r>
          </a:p>
          <a:p>
            <a:r>
              <a:rPr lang="en-US" b="1" noProof="0" dirty="0"/>
              <a:t>Received: </a:t>
            </a:r>
            <a:r>
              <a:rPr lang="en-US" noProof="0" dirty="0"/>
              <a:t>(</a:t>
            </a:r>
            <a:r>
              <a:rPr lang="en-US" noProof="0" dirty="0" err="1"/>
              <a:t>qmail</a:t>
            </a:r>
            <a:r>
              <a:rPr lang="en-US" noProof="0" dirty="0"/>
              <a:t> 9038 invoked from network); 24 Jan 2008 17:48:26 +0100</a:t>
            </a:r>
          </a:p>
          <a:p>
            <a:r>
              <a:rPr lang="en-US" b="1" noProof="0" dirty="0"/>
              <a:t>Received: </a:t>
            </a:r>
            <a:r>
              <a:rPr lang="en-US" noProof="0" dirty="0"/>
              <a:t>from lusin.mi.fu-berlin.de (HELO mi.fu-berlin.de) (160.45.117.141)</a:t>
            </a:r>
          </a:p>
          <a:p>
            <a:r>
              <a:rPr lang="en-US" noProof="0" dirty="0"/>
              <a:t>  by leibniz.math.fu-berlin.de with SMTP; 24 Jan 2008 17:48:26 +0100</a:t>
            </a:r>
          </a:p>
          <a:p>
            <a:r>
              <a:rPr lang="en-US" b="1" noProof="0" dirty="0"/>
              <a:t>Received: </a:t>
            </a:r>
            <a:r>
              <a:rPr lang="en-US" noProof="0" dirty="0"/>
              <a:t>(</a:t>
            </a:r>
            <a:r>
              <a:rPr lang="en-US" noProof="0" dirty="0" err="1"/>
              <a:t>qmail</a:t>
            </a:r>
            <a:r>
              <a:rPr lang="en-US" noProof="0" dirty="0"/>
              <a:t> 8626 invoked by </a:t>
            </a:r>
            <a:r>
              <a:rPr lang="en-US" noProof="0" dirty="0" err="1"/>
              <a:t>uid</a:t>
            </a:r>
            <a:r>
              <a:rPr lang="en-US" noProof="0" dirty="0"/>
              <a:t> 9804); 24 Jan 2008 17:48:26 +0100</a:t>
            </a:r>
          </a:p>
          <a:p>
            <a:r>
              <a:rPr lang="en-US" b="1" noProof="0" dirty="0"/>
              <a:t>Received: </a:t>
            </a:r>
            <a:r>
              <a:rPr lang="en-US" noProof="0" dirty="0"/>
              <a:t>from localhost (HELO mi.fu-berlin.de) (127.0.0.1)</a:t>
            </a:r>
          </a:p>
          <a:p>
            <a:r>
              <a:rPr lang="en-US" noProof="0" dirty="0"/>
              <a:t>  by localhost with SMTP; 24 Jan 2008 17:48:06 +0100</a:t>
            </a:r>
          </a:p>
          <a:p>
            <a:r>
              <a:rPr lang="en-US" b="1" noProof="0" dirty="0"/>
              <a:t>Received: </a:t>
            </a:r>
            <a:r>
              <a:rPr lang="en-US" noProof="0" dirty="0"/>
              <a:t>(</a:t>
            </a:r>
            <a:r>
              <a:rPr lang="en-US" noProof="0" dirty="0" err="1"/>
              <a:t>qmail</a:t>
            </a:r>
            <a:r>
              <a:rPr lang="en-US" noProof="0" dirty="0"/>
              <a:t> 23135 invoked by </a:t>
            </a:r>
            <a:r>
              <a:rPr lang="en-US" noProof="0" dirty="0" err="1"/>
              <a:t>uid</a:t>
            </a:r>
            <a:r>
              <a:rPr lang="en-US" noProof="0" dirty="0"/>
              <a:t> 9804); 24 Jan 2008 17:15:01 +0100</a:t>
            </a:r>
          </a:p>
          <a:p>
            <a:r>
              <a:rPr lang="en-US" b="1" noProof="0" dirty="0"/>
              <a:t>Received: </a:t>
            </a:r>
            <a:r>
              <a:rPr lang="en-US" noProof="0" dirty="0"/>
              <a:t>from leibniz.math.fu-berlin.de (HELO math.fu-berlin.de) (160.45.40.10)</a:t>
            </a:r>
          </a:p>
          <a:p>
            <a:r>
              <a:rPr lang="en-US" noProof="0" dirty="0"/>
              <a:t>  by lusin.mi.fu-berlin.de with SMTP; 24 Jan 2008 17:15:01 +0100</a:t>
            </a:r>
          </a:p>
          <a:p>
            <a:r>
              <a:rPr lang="en-US" b="1" noProof="0" dirty="0"/>
              <a:t>Received: </a:t>
            </a:r>
            <a:r>
              <a:rPr lang="en-US" noProof="0" dirty="0"/>
              <a:t>(</a:t>
            </a:r>
            <a:r>
              <a:rPr lang="en-US" noProof="0" dirty="0" err="1"/>
              <a:t>qmail</a:t>
            </a:r>
            <a:r>
              <a:rPr lang="en-US" noProof="0" dirty="0"/>
              <a:t> 152 invoked from network); 24 Jan 2008 17:15:01 +0100</a:t>
            </a:r>
          </a:p>
          <a:p>
            <a:r>
              <a:rPr lang="en-US" b="1" noProof="0" dirty="0"/>
              <a:t>Received: </a:t>
            </a:r>
            <a:r>
              <a:rPr lang="en-US" noProof="0" dirty="0"/>
              <a:t>from sigma.informatik.hu-berlin.de (HELO mailslv1.informatik.hu-berlin.de) (141.20.20.51)</a:t>
            </a:r>
          </a:p>
          <a:p>
            <a:r>
              <a:rPr lang="en-US" noProof="0" dirty="0"/>
              <a:t>  by leibniz.math.fu-berlin.de with (DHE-RSA-AES256-SHA encrypted) SMTP; 24 Jan 2008 16:15:01 -0000</a:t>
            </a:r>
          </a:p>
          <a:p>
            <a:endParaRPr lang="en-US" noProof="0" dirty="0"/>
          </a:p>
        </p:txBody>
      </p:sp>
      <p:sp>
        <p:nvSpPr>
          <p:cNvPr id="4" name="Fußzeilenplatzhalter 3"/>
          <p:cNvSpPr>
            <a:spLocks noGrp="1"/>
          </p:cNvSpPr>
          <p:nvPr>
            <p:ph type="ftr" sz="quarter" idx="10"/>
          </p:nvPr>
        </p:nvSpPr>
        <p:spPr/>
        <p:txBody>
          <a:bodyPr/>
          <a:lstStyle/>
          <a:p>
            <a:r>
              <a:rPr lang="en-US"/>
              <a:t>TI 3: Operating Systems and Computer Networks</a:t>
            </a:r>
            <a:endParaRPr lang="de-DE"/>
          </a:p>
        </p:txBody>
      </p:sp>
      <p:sp>
        <p:nvSpPr>
          <p:cNvPr id="14" name="ZoneTexte 13"/>
          <p:cNvSpPr txBox="1"/>
          <p:nvPr/>
        </p:nvSpPr>
        <p:spPr>
          <a:xfrm>
            <a:off x="8769489" y="3098576"/>
            <a:ext cx="3131840" cy="646331"/>
          </a:xfrm>
          <a:prstGeom prst="rect">
            <a:avLst/>
          </a:prstGeom>
          <a:noFill/>
        </p:spPr>
        <p:txBody>
          <a:bodyPr wrap="square" rtlCol="0">
            <a:spAutoFit/>
          </a:bodyPr>
          <a:lstStyle/>
          <a:p>
            <a:r>
              <a:rPr lang="fr-FR" dirty="0">
                <a:latin typeface="+mn-lt"/>
              </a:rPr>
              <a:t>Loop! </a:t>
            </a:r>
            <a:r>
              <a:rPr lang="de-DE" dirty="0">
                <a:latin typeface="+mn-lt"/>
              </a:rPr>
              <a:t>Spam/</a:t>
            </a:r>
            <a:r>
              <a:rPr lang="de-DE" dirty="0" err="1">
                <a:latin typeface="+mn-lt"/>
              </a:rPr>
              <a:t>virus</a:t>
            </a:r>
            <a:r>
              <a:rPr lang="de-DE" dirty="0">
                <a:latin typeface="+mn-lt"/>
              </a:rPr>
              <a:t> </a:t>
            </a:r>
            <a:r>
              <a:rPr lang="de-DE" dirty="0" err="1">
                <a:latin typeface="+mn-lt"/>
              </a:rPr>
              <a:t>filter</a:t>
            </a:r>
            <a:r>
              <a:rPr lang="de-DE" dirty="0">
                <a:latin typeface="+mn-lt"/>
              </a:rPr>
              <a:t> </a:t>
            </a:r>
            <a:r>
              <a:rPr lang="de-DE" dirty="0" err="1">
                <a:latin typeface="+mn-lt"/>
              </a:rPr>
              <a:t>running</a:t>
            </a:r>
            <a:r>
              <a:rPr lang="de-DE" dirty="0">
                <a:latin typeface="+mn-lt"/>
              </a:rPr>
              <a:t> on </a:t>
            </a:r>
            <a:r>
              <a:rPr lang="de-DE" dirty="0" err="1">
                <a:latin typeface="+mn-lt"/>
              </a:rPr>
              <a:t>lusin</a:t>
            </a:r>
            <a:endParaRPr lang="fr-FR" dirty="0">
              <a:latin typeface="+mn-lt"/>
            </a:endParaRPr>
          </a:p>
        </p:txBody>
      </p:sp>
      <p:sp>
        <p:nvSpPr>
          <p:cNvPr id="21" name="ZoneTexte 20"/>
          <p:cNvSpPr txBox="1"/>
          <p:nvPr/>
        </p:nvSpPr>
        <p:spPr>
          <a:xfrm>
            <a:off x="8837707" y="1853482"/>
            <a:ext cx="2088232" cy="648072"/>
          </a:xfrm>
          <a:prstGeom prst="rect">
            <a:avLst/>
          </a:prstGeom>
          <a:noFill/>
        </p:spPr>
        <p:txBody>
          <a:bodyPr wrap="square" rtlCol="0">
            <a:spAutoFit/>
          </a:bodyPr>
          <a:lstStyle/>
          <a:p>
            <a:r>
              <a:rPr lang="fr-FR" dirty="0">
                <a:latin typeface="+mn-lt"/>
              </a:rPr>
              <a:t>MTA </a:t>
            </a:r>
            <a:r>
              <a:rPr lang="fr-FR" dirty="0" err="1">
                <a:latin typeface="+mn-lt"/>
              </a:rPr>
              <a:t>used</a:t>
            </a:r>
            <a:r>
              <a:rPr lang="fr-FR" dirty="0">
                <a:latin typeface="+mn-lt"/>
              </a:rPr>
              <a:t> by email </a:t>
            </a:r>
            <a:r>
              <a:rPr lang="fr-FR" dirty="0" err="1">
                <a:latin typeface="+mn-lt"/>
              </a:rPr>
              <a:t>recipient</a:t>
            </a:r>
            <a:endParaRPr lang="fr-FR" dirty="0">
              <a:latin typeface="+mn-lt"/>
            </a:endParaRPr>
          </a:p>
        </p:txBody>
      </p:sp>
      <p:cxnSp>
        <p:nvCxnSpPr>
          <p:cNvPr id="23" name="Connecteur droit avec flèche 22"/>
          <p:cNvCxnSpPr>
            <a:stCxn id="21" idx="1"/>
          </p:cNvCxnSpPr>
          <p:nvPr/>
        </p:nvCxnSpPr>
        <p:spPr bwMode="auto">
          <a:xfrm flipH="1" flipV="1">
            <a:off x="7829595" y="1781474"/>
            <a:ext cx="1008112" cy="3960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ZoneTexte 25"/>
          <p:cNvSpPr txBox="1"/>
          <p:nvPr/>
        </p:nvSpPr>
        <p:spPr>
          <a:xfrm>
            <a:off x="10077906" y="5404574"/>
            <a:ext cx="2088232" cy="369332"/>
          </a:xfrm>
          <a:prstGeom prst="rect">
            <a:avLst/>
          </a:prstGeom>
          <a:noFill/>
        </p:spPr>
        <p:txBody>
          <a:bodyPr wrap="square" rtlCol="0">
            <a:spAutoFit/>
          </a:bodyPr>
          <a:lstStyle/>
          <a:p>
            <a:r>
              <a:rPr lang="fr-FR" dirty="0" err="1">
                <a:latin typeface="+mn-lt"/>
              </a:rPr>
              <a:t>from</a:t>
            </a:r>
            <a:r>
              <a:rPr lang="fr-FR" dirty="0">
                <a:latin typeface="+mn-lt"/>
              </a:rPr>
              <a:t> HU to FU</a:t>
            </a:r>
          </a:p>
        </p:txBody>
      </p:sp>
      <p:sp>
        <p:nvSpPr>
          <p:cNvPr id="27" name="ZoneTexte 26"/>
          <p:cNvSpPr txBox="1"/>
          <p:nvPr/>
        </p:nvSpPr>
        <p:spPr>
          <a:xfrm>
            <a:off x="9737807" y="4251575"/>
            <a:ext cx="2376264" cy="646331"/>
          </a:xfrm>
          <a:prstGeom prst="rect">
            <a:avLst/>
          </a:prstGeom>
          <a:noFill/>
        </p:spPr>
        <p:txBody>
          <a:bodyPr wrap="square" rtlCol="0">
            <a:spAutoFit/>
          </a:bodyPr>
          <a:lstStyle/>
          <a:p>
            <a:r>
              <a:rPr lang="fr-FR" dirty="0" err="1">
                <a:latin typeface="+mn-lt"/>
              </a:rPr>
              <a:t>from</a:t>
            </a:r>
            <a:r>
              <a:rPr lang="fr-FR" dirty="0">
                <a:latin typeface="+mn-lt"/>
              </a:rPr>
              <a:t> Math server to MI server</a:t>
            </a:r>
          </a:p>
        </p:txBody>
      </p:sp>
      <p:cxnSp>
        <p:nvCxnSpPr>
          <p:cNvPr id="29" name="Connecteur droit avec flèche 28"/>
          <p:cNvCxnSpPr>
            <a:stCxn id="26" idx="2"/>
          </p:cNvCxnSpPr>
          <p:nvPr/>
        </p:nvCxnSpPr>
        <p:spPr bwMode="auto">
          <a:xfrm flipH="1">
            <a:off x="10077906" y="5773906"/>
            <a:ext cx="104411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Connecteur droit avec flèche 29"/>
          <p:cNvCxnSpPr/>
          <p:nvPr/>
        </p:nvCxnSpPr>
        <p:spPr bwMode="auto">
          <a:xfrm flipH="1">
            <a:off x="8184232" y="4611614"/>
            <a:ext cx="1553576" cy="455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6264418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Example Email Header: Continued</a:t>
            </a:r>
            <a:endParaRPr lang="en-US" noProof="0" dirty="0"/>
          </a:p>
        </p:txBody>
      </p:sp>
      <p:sp>
        <p:nvSpPr>
          <p:cNvPr id="3" name="Inhaltsplatzhalter 2"/>
          <p:cNvSpPr>
            <a:spLocks noGrp="1"/>
          </p:cNvSpPr>
          <p:nvPr>
            <p:ph idx="1"/>
          </p:nvPr>
        </p:nvSpPr>
        <p:spPr/>
        <p:txBody>
          <a:bodyPr>
            <a:normAutofit fontScale="92500" lnSpcReduction="10000"/>
          </a:bodyPr>
          <a:lstStyle/>
          <a:p>
            <a:r>
              <a:rPr lang="en-US" b="1" noProof="0" dirty="0"/>
              <a:t>Received:</a:t>
            </a:r>
            <a:r>
              <a:rPr lang="en-US" noProof="0" dirty="0"/>
              <a:t> from ex.sar.informatik.hu-berlin.de (sar.informatik.hu-berlin.de [141.20.23.63])</a:t>
            </a:r>
          </a:p>
          <a:p>
            <a:r>
              <a:rPr lang="en-US" noProof="0" dirty="0"/>
              <a:t>	by mailslv1.informatik.hu-berlin.de (8.13.8+Sun/8.13.8/INF-2.0-MA-SOLARIS-2.10-25) with ESMTP id m0OGEabt015579 for &lt;schiller@inf.fu-berlin.de&gt;; Thu, 24 Jan 2008 17:14:36 +0100 (CET)</a:t>
            </a:r>
          </a:p>
          <a:p>
            <a:r>
              <a:rPr lang="en-US" b="1" noProof="0" dirty="0"/>
              <a:t>X-Envelope-Sender: </a:t>
            </a:r>
            <a:r>
              <a:rPr lang="en-US" noProof="0" dirty="0"/>
              <a:t>mm@informatik.hu-berlin.de</a:t>
            </a:r>
          </a:p>
          <a:p>
            <a:r>
              <a:rPr lang="en-US" b="1" noProof="0" dirty="0"/>
              <a:t>X-Virus-Scanned: </a:t>
            </a:r>
            <a:r>
              <a:rPr lang="en-US" noProof="0" dirty="0"/>
              <a:t>by </a:t>
            </a:r>
            <a:r>
              <a:rPr lang="en-US" noProof="0" dirty="0" err="1"/>
              <a:t>AMaViS</a:t>
            </a:r>
            <a:r>
              <a:rPr lang="en-US" noProof="0" dirty="0"/>
              <a:t> 0.3.12pre7-L41+ClamAV[8175](NAI-uvscan@mi.fu-berlin.de)</a:t>
            </a:r>
          </a:p>
          <a:p>
            <a:r>
              <a:rPr lang="en-US" b="1" noProof="0" dirty="0"/>
              <a:t>X-Remote-IP: </a:t>
            </a:r>
            <a:r>
              <a:rPr lang="en-US" noProof="0" dirty="0"/>
              <a:t>141.20.20.51</a:t>
            </a:r>
          </a:p>
          <a:p>
            <a:r>
              <a:rPr lang="en-US" b="1" noProof="0" dirty="0"/>
              <a:t>Content-class: </a:t>
            </a:r>
            <a:r>
              <a:rPr lang="en-US" noProof="0" dirty="0" err="1"/>
              <a:t>urn:content-classes:message</a:t>
            </a:r>
            <a:endParaRPr lang="en-US" noProof="0" dirty="0"/>
          </a:p>
          <a:p>
            <a:r>
              <a:rPr lang="en-US" b="1" noProof="0" dirty="0"/>
              <a:t>MIME-Version: </a:t>
            </a:r>
            <a:r>
              <a:rPr lang="en-US" noProof="0" dirty="0"/>
              <a:t>1.0</a:t>
            </a:r>
          </a:p>
          <a:p>
            <a:r>
              <a:rPr lang="en-US" b="1" noProof="0" dirty="0"/>
              <a:t>Content-Type: </a:t>
            </a:r>
            <a:r>
              <a:rPr lang="en-US" noProof="0" dirty="0"/>
              <a:t>multipart/alternative;</a:t>
            </a:r>
          </a:p>
          <a:p>
            <a:r>
              <a:rPr lang="en-US" noProof="0" dirty="0"/>
              <a:t>	boundary="</a:t>
            </a:r>
            <a:r>
              <a:rPr lang="en-US" noProof="0" dirty="0">
                <a:solidFill>
                  <a:srgbClr val="C00000"/>
                </a:solidFill>
              </a:rPr>
              <a:t>----_=_NextPart_001_01C85EA4.35AB5B2E</a:t>
            </a:r>
            <a:r>
              <a:rPr lang="en-US" noProof="0" dirty="0"/>
              <a:t>"</a:t>
            </a:r>
          </a:p>
          <a:p>
            <a:r>
              <a:rPr lang="en-US" b="1" noProof="0" dirty="0"/>
              <a:t>Subject: </a:t>
            </a:r>
            <a:r>
              <a:rPr lang="en-US" noProof="0" dirty="0"/>
              <a:t>RE: </a:t>
            </a:r>
            <a:r>
              <a:rPr lang="en-US" noProof="0" dirty="0" err="1"/>
              <a:t>Frohes</a:t>
            </a:r>
            <a:r>
              <a:rPr lang="en-US" noProof="0" dirty="0"/>
              <a:t> </a:t>
            </a:r>
            <a:r>
              <a:rPr lang="en-US" noProof="0" dirty="0" err="1"/>
              <a:t>neues</a:t>
            </a:r>
            <a:r>
              <a:rPr lang="en-US" noProof="0" dirty="0"/>
              <a:t> </a:t>
            </a:r>
            <a:r>
              <a:rPr lang="en-US" noProof="0" dirty="0" err="1"/>
              <a:t>Jahr</a:t>
            </a:r>
            <a:endParaRPr lang="en-US" noProof="0" dirty="0"/>
          </a:p>
          <a:p>
            <a:r>
              <a:rPr lang="en-US" b="1" noProof="0" dirty="0"/>
              <a:t>X-</a:t>
            </a:r>
            <a:r>
              <a:rPr lang="en-US" b="1" noProof="0" dirty="0" err="1"/>
              <a:t>MimeOLE</a:t>
            </a:r>
            <a:r>
              <a:rPr lang="en-US" b="1" noProof="0" dirty="0"/>
              <a:t>: </a:t>
            </a:r>
            <a:r>
              <a:rPr lang="en-US" noProof="0" dirty="0"/>
              <a:t>Produced By Microsoft Exchange V6.5</a:t>
            </a:r>
          </a:p>
          <a:p>
            <a:r>
              <a:rPr lang="en-US" b="1" noProof="0" dirty="0"/>
              <a:t>Date: </a:t>
            </a:r>
            <a:r>
              <a:rPr lang="en-US" noProof="0" dirty="0"/>
              <a:t>Thu, 24 Jan 2008 17:14:33 +0100</a:t>
            </a:r>
          </a:p>
          <a:p>
            <a:r>
              <a:rPr lang="en-US" b="1" noProof="0" dirty="0"/>
              <a:t>Message-ID: </a:t>
            </a:r>
            <a:r>
              <a:rPr lang="en-US" noProof="0" dirty="0"/>
              <a:t>&lt;BD8398D4C88E2C458083D1D2B04C4DA3207F4A@ex.sar.informatik.hu-berlin.de&gt;</a:t>
            </a:r>
          </a:p>
          <a:p>
            <a:r>
              <a:rPr lang="en-US" b="1" noProof="0" dirty="0"/>
              <a:t>In-Reply-To: </a:t>
            </a:r>
            <a:r>
              <a:rPr lang="en-US" noProof="0" dirty="0"/>
              <a:t>&lt;6FE71171187F564EA019A177D00043B230418A@spree.pcpool.mi.fu-berlin.de&gt;</a:t>
            </a:r>
          </a:p>
          <a:p>
            <a:r>
              <a:rPr lang="en-US" b="1" noProof="0" dirty="0"/>
              <a:t>X-MS-Has-Attach: </a:t>
            </a:r>
          </a:p>
          <a:p>
            <a:r>
              <a:rPr lang="en-US" b="1" noProof="0" dirty="0"/>
              <a:t>X-MS-TNEF-Correlator: </a:t>
            </a:r>
          </a:p>
          <a:p>
            <a:r>
              <a:rPr lang="en-US" b="1" noProof="0" dirty="0"/>
              <a:t>Thread-Topic: </a:t>
            </a:r>
            <a:r>
              <a:rPr lang="en-US" noProof="0" dirty="0" err="1"/>
              <a:t>Frohes</a:t>
            </a:r>
            <a:r>
              <a:rPr lang="en-US" noProof="0" dirty="0"/>
              <a:t> </a:t>
            </a:r>
            <a:r>
              <a:rPr lang="en-US" noProof="0" dirty="0" err="1"/>
              <a:t>neues</a:t>
            </a:r>
            <a:r>
              <a:rPr lang="en-US" noProof="0" dirty="0"/>
              <a:t> </a:t>
            </a:r>
            <a:r>
              <a:rPr lang="en-US" noProof="0" dirty="0" err="1"/>
              <a:t>Jahr</a:t>
            </a:r>
            <a:endParaRPr lang="en-US" noProof="0" dirty="0"/>
          </a:p>
        </p:txBody>
      </p:sp>
      <p:sp>
        <p:nvSpPr>
          <p:cNvPr id="4" name="Fußzeilenplatzhalter 3"/>
          <p:cNvSpPr>
            <a:spLocks noGrp="1"/>
          </p:cNvSpPr>
          <p:nvPr>
            <p:ph type="ftr" sz="quarter" idx="10"/>
          </p:nvPr>
        </p:nvSpPr>
        <p:spPr/>
        <p:txBody>
          <a:bodyPr/>
          <a:lstStyle/>
          <a:p>
            <a:r>
              <a:rPr lang="en-US"/>
              <a:t>TI 3: Operating Systems and Computer Networks</a:t>
            </a:r>
            <a:endParaRPr lang="de-DE"/>
          </a:p>
        </p:txBody>
      </p:sp>
      <p:sp>
        <p:nvSpPr>
          <p:cNvPr id="11" name="ZoneTexte 10"/>
          <p:cNvSpPr txBox="1"/>
          <p:nvPr/>
        </p:nvSpPr>
        <p:spPr>
          <a:xfrm>
            <a:off x="5735960" y="558250"/>
            <a:ext cx="2952328" cy="369332"/>
          </a:xfrm>
          <a:prstGeom prst="rect">
            <a:avLst/>
          </a:prstGeom>
          <a:noFill/>
        </p:spPr>
        <p:txBody>
          <a:bodyPr wrap="square" rtlCol="0">
            <a:spAutoFit/>
          </a:bodyPr>
          <a:lstStyle/>
          <a:p>
            <a:r>
              <a:rPr lang="fr-FR" dirty="0">
                <a:latin typeface="+mn-lt"/>
              </a:rPr>
              <a:t>Source email server</a:t>
            </a:r>
          </a:p>
        </p:txBody>
      </p:sp>
      <p:cxnSp>
        <p:nvCxnSpPr>
          <p:cNvPr id="13" name="Connecteur droit avec flèche 12"/>
          <p:cNvCxnSpPr/>
          <p:nvPr/>
        </p:nvCxnSpPr>
        <p:spPr bwMode="auto">
          <a:xfrm flipH="1">
            <a:off x="4511824" y="918290"/>
            <a:ext cx="2376264" cy="3140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ZoneTexte 13"/>
          <p:cNvSpPr txBox="1"/>
          <p:nvPr/>
        </p:nvSpPr>
        <p:spPr>
          <a:xfrm>
            <a:off x="9401002" y="2770099"/>
            <a:ext cx="2790998" cy="369332"/>
          </a:xfrm>
          <a:prstGeom prst="rect">
            <a:avLst/>
          </a:prstGeom>
          <a:noFill/>
        </p:spPr>
        <p:txBody>
          <a:bodyPr wrap="square" rtlCol="0">
            <a:spAutoFit/>
          </a:bodyPr>
          <a:lstStyle/>
          <a:p>
            <a:r>
              <a:rPr lang="fr-FR" dirty="0">
                <a:latin typeface="+mn-lt"/>
              </a:rPr>
              <a:t>Virus scan information</a:t>
            </a:r>
          </a:p>
        </p:txBody>
      </p:sp>
      <p:cxnSp>
        <p:nvCxnSpPr>
          <p:cNvPr id="16" name="Connecteur droit avec flèche 15"/>
          <p:cNvCxnSpPr>
            <a:stCxn id="14" idx="0"/>
          </p:cNvCxnSpPr>
          <p:nvPr/>
        </p:nvCxnSpPr>
        <p:spPr bwMode="auto">
          <a:xfrm flipH="1" flipV="1">
            <a:off x="9192344" y="2492896"/>
            <a:ext cx="1604157" cy="2772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ZoneTexte 16"/>
          <p:cNvSpPr txBox="1"/>
          <p:nvPr/>
        </p:nvSpPr>
        <p:spPr>
          <a:xfrm>
            <a:off x="8616280" y="4266432"/>
            <a:ext cx="1954381" cy="369332"/>
          </a:xfrm>
          <a:prstGeom prst="rect">
            <a:avLst/>
          </a:prstGeom>
          <a:noFill/>
        </p:spPr>
        <p:txBody>
          <a:bodyPr wrap="none" rtlCol="0">
            <a:spAutoFit/>
          </a:bodyPr>
          <a:lstStyle/>
          <a:p>
            <a:r>
              <a:rPr lang="fr-FR" dirty="0" err="1">
                <a:latin typeface="+mn-lt"/>
              </a:rPr>
              <a:t>Subject</a:t>
            </a:r>
            <a:r>
              <a:rPr lang="fr-FR" dirty="0">
                <a:latin typeface="+mn-lt"/>
              </a:rPr>
              <a:t> and Date</a:t>
            </a:r>
          </a:p>
        </p:txBody>
      </p:sp>
      <p:cxnSp>
        <p:nvCxnSpPr>
          <p:cNvPr id="19" name="Connecteur droit avec flèche 18"/>
          <p:cNvCxnSpPr/>
          <p:nvPr/>
        </p:nvCxnSpPr>
        <p:spPr bwMode="auto">
          <a:xfrm flipH="1" flipV="1">
            <a:off x="6672064" y="4266432"/>
            <a:ext cx="1728192"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Connecteur droit avec flèche 19"/>
          <p:cNvCxnSpPr/>
          <p:nvPr/>
        </p:nvCxnSpPr>
        <p:spPr bwMode="auto">
          <a:xfrm flipH="1">
            <a:off x="7104112" y="4626472"/>
            <a:ext cx="1224136"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3370609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Example Email Header: Continued</a:t>
            </a:r>
            <a:endParaRPr lang="en-US" noProof="0" dirty="0"/>
          </a:p>
        </p:txBody>
      </p:sp>
      <p:sp>
        <p:nvSpPr>
          <p:cNvPr id="3" name="Inhaltsplatzhalter 2"/>
          <p:cNvSpPr>
            <a:spLocks noGrp="1"/>
          </p:cNvSpPr>
          <p:nvPr>
            <p:ph idx="1"/>
          </p:nvPr>
        </p:nvSpPr>
        <p:spPr/>
        <p:txBody>
          <a:bodyPr>
            <a:normAutofit fontScale="92500" lnSpcReduction="20000"/>
          </a:bodyPr>
          <a:lstStyle/>
          <a:p>
            <a:r>
              <a:rPr lang="en-US" b="1" noProof="0" dirty="0"/>
              <a:t>Thread-Index:</a:t>
            </a:r>
            <a:r>
              <a:rPr lang="en-US" noProof="0" dirty="0"/>
              <a:t> AchNIy4Op6zY/</a:t>
            </a:r>
            <a:r>
              <a:rPr lang="en-US" noProof="0" dirty="0" err="1"/>
              <a:t>HruSXS</a:t>
            </a:r>
            <a:r>
              <a:rPr lang="en-US" noProof="0" dirty="0"/>
              <a:t>/HroQsbGWmgBgaQBwApbvmuABYRONYAAGTKOgAAF20KA=</a:t>
            </a:r>
          </a:p>
          <a:p>
            <a:r>
              <a:rPr lang="en-US" b="1" noProof="0" dirty="0"/>
              <a:t>References: </a:t>
            </a:r>
            <a:r>
              <a:rPr lang="en-US" noProof="0" dirty="0"/>
              <a:t>&lt;6FE71171187F564EA019A177D00043B2304027@spree.pcpool.mi.fu-berlin.de&gt; &lt;BD8398D4C88E2C458083D1D2B04C4DA3207E49@ex.sar.informatik.hu-berlin.de&gt; &lt;6FE71171187F564EA019A177D00043B2304108@spree.pcpool.mi.fu-berlin.de&gt; &lt;BD8398D4C88E2C458083D1D2B04C4DA3207F47@ex.sar.informatik.hu-berlin.de&gt; &lt;6FE71171187F564EA019A177D00043B230418A@spree.pcpool.mi.fu-berlin.de&gt;</a:t>
            </a:r>
          </a:p>
          <a:p>
            <a:r>
              <a:rPr lang="en-US" b="1" noProof="0" dirty="0"/>
              <a:t>From: </a:t>
            </a:r>
            <a:r>
              <a:rPr lang="en-US" noProof="0" dirty="0"/>
              <a:t>"Max </a:t>
            </a:r>
            <a:r>
              <a:rPr lang="en-US" noProof="0" dirty="0" err="1"/>
              <a:t>Mustermann</a:t>
            </a:r>
            <a:r>
              <a:rPr lang="en-US" noProof="0" dirty="0"/>
              <a:t>" &lt;mm@informatik.hu-berlin.de&gt;</a:t>
            </a:r>
          </a:p>
          <a:p>
            <a:r>
              <a:rPr lang="en-US" b="1" noProof="0" dirty="0"/>
              <a:t>To: </a:t>
            </a:r>
            <a:r>
              <a:rPr lang="en-US" noProof="0" dirty="0"/>
              <a:t>"Jochen Schiller" &lt;schiller@inf.fu-berlin.de&gt;</a:t>
            </a:r>
          </a:p>
          <a:p>
            <a:r>
              <a:rPr lang="en-US" b="1" noProof="0" dirty="0"/>
              <a:t>X-</a:t>
            </a:r>
            <a:r>
              <a:rPr lang="en-US" b="1" noProof="0" dirty="0" err="1"/>
              <a:t>Greylist</a:t>
            </a:r>
            <a:r>
              <a:rPr lang="en-US" b="1" noProof="0" dirty="0"/>
              <a:t>: </a:t>
            </a:r>
            <a:r>
              <a:rPr lang="en-US" noProof="0" dirty="0"/>
              <a:t>Sender IP whitelisted, not delayed by milter-greylist-3.0 (mailslv1.informatik.hu-berlin.de [141.20.20.51]); Thu, 24 Jan 2008 17:14:36 +0100 (CET)</a:t>
            </a:r>
          </a:p>
          <a:p>
            <a:r>
              <a:rPr lang="en-US" b="1" noProof="0" dirty="0"/>
              <a:t>X-Virus-Status: </a:t>
            </a:r>
            <a:r>
              <a:rPr lang="en-US" noProof="0" dirty="0"/>
              <a:t>No (sigma)</a:t>
            </a:r>
          </a:p>
          <a:p>
            <a:r>
              <a:rPr lang="en-US" b="1" noProof="0" dirty="0"/>
              <a:t>Return-Path: </a:t>
            </a:r>
            <a:r>
              <a:rPr lang="en-US" noProof="0" dirty="0"/>
              <a:t>mm@informatik.hu-berlin.de</a:t>
            </a:r>
          </a:p>
          <a:p>
            <a:r>
              <a:rPr lang="en-US" b="1" noProof="0" dirty="0"/>
              <a:t>X-</a:t>
            </a:r>
            <a:r>
              <a:rPr lang="en-US" b="1" noProof="0" dirty="0" err="1"/>
              <a:t>OriginalArrivalTime</a:t>
            </a:r>
            <a:r>
              <a:rPr lang="en-US" b="1" noProof="0" dirty="0"/>
              <a:t>: </a:t>
            </a:r>
            <a:r>
              <a:rPr lang="en-US" noProof="0" dirty="0"/>
              <a:t>24 Jan 2008 16:48:26.0547 (UTC) FILETIME=[F0AD6030:01C85EA8]</a:t>
            </a:r>
          </a:p>
          <a:p>
            <a:r>
              <a:rPr lang="en-US" dirty="0">
                <a:solidFill>
                  <a:srgbClr val="C00000"/>
                </a:solidFill>
              </a:rPr>
              <a:t>------_=_NextPart_001_01C85EA4.35AB5B2E</a:t>
            </a:r>
          </a:p>
          <a:p>
            <a:r>
              <a:rPr lang="en-US" b="1" noProof="0" dirty="0"/>
              <a:t>Content-Type: </a:t>
            </a:r>
            <a:r>
              <a:rPr lang="en-US" noProof="0" dirty="0"/>
              <a:t>text/plain;	charset="iso-8859-1"</a:t>
            </a:r>
          </a:p>
          <a:p>
            <a:r>
              <a:rPr lang="en-US" b="1" noProof="0" dirty="0"/>
              <a:t>Content-Transfer-Encoding: </a:t>
            </a:r>
            <a:r>
              <a:rPr lang="en-US" noProof="0" dirty="0"/>
              <a:t>quoted-printable</a:t>
            </a:r>
          </a:p>
          <a:p>
            <a:r>
              <a:rPr lang="en-US" noProof="0" dirty="0">
                <a:solidFill>
                  <a:srgbClr val="C00000"/>
                </a:solidFill>
              </a:rPr>
              <a:t>------_=_NextPart_001_01C85EA4.35AB5B2E</a:t>
            </a:r>
          </a:p>
          <a:p>
            <a:r>
              <a:rPr lang="en-US" b="1" noProof="0" dirty="0"/>
              <a:t>Content-Type: </a:t>
            </a:r>
            <a:r>
              <a:rPr lang="en-US" noProof="0" dirty="0"/>
              <a:t>text/html;	charset="iso-8859-1"</a:t>
            </a:r>
          </a:p>
          <a:p>
            <a:r>
              <a:rPr lang="en-US" b="1" noProof="0" dirty="0"/>
              <a:t>Content-Transfer-Encoding: </a:t>
            </a:r>
            <a:r>
              <a:rPr lang="en-US" noProof="0" dirty="0"/>
              <a:t>quoted-printable</a:t>
            </a:r>
          </a:p>
          <a:p>
            <a:r>
              <a:rPr lang="en-US" noProof="0" dirty="0">
                <a:solidFill>
                  <a:srgbClr val="C00000"/>
                </a:solidFill>
              </a:rPr>
              <a:t>------_=_NextPart_001_01C85EA4.35AB5B2E</a:t>
            </a:r>
            <a:r>
              <a:rPr lang="en-US" noProof="0" dirty="0"/>
              <a:t>--</a:t>
            </a:r>
          </a:p>
          <a:p>
            <a:endParaRPr lang="en-US" noProof="0" dirty="0"/>
          </a:p>
          <a:p>
            <a:endParaRPr lang="en-US" noProof="0" dirty="0"/>
          </a:p>
        </p:txBody>
      </p:sp>
      <p:sp>
        <p:nvSpPr>
          <p:cNvPr id="9" name="Fußzeilenplatzhalter 8"/>
          <p:cNvSpPr>
            <a:spLocks noGrp="1"/>
          </p:cNvSpPr>
          <p:nvPr>
            <p:ph type="ftr" sz="quarter" idx="10"/>
          </p:nvPr>
        </p:nvSpPr>
        <p:spPr/>
        <p:txBody>
          <a:bodyPr/>
          <a:lstStyle/>
          <a:p>
            <a:r>
              <a:rPr lang="en-US"/>
              <a:t>TI 3: Operating Systems and Computer Networks</a:t>
            </a:r>
            <a:endParaRPr lang="de-DE"/>
          </a:p>
        </p:txBody>
      </p:sp>
      <p:sp>
        <p:nvSpPr>
          <p:cNvPr id="8" name="ZoneTexte 7"/>
          <p:cNvSpPr txBox="1"/>
          <p:nvPr/>
        </p:nvSpPr>
        <p:spPr>
          <a:xfrm>
            <a:off x="9092986" y="2609418"/>
            <a:ext cx="1475789" cy="369332"/>
          </a:xfrm>
          <a:prstGeom prst="rect">
            <a:avLst/>
          </a:prstGeom>
          <a:noFill/>
        </p:spPr>
        <p:txBody>
          <a:bodyPr wrap="none" rtlCol="0">
            <a:spAutoFit/>
          </a:bodyPr>
          <a:lstStyle/>
          <a:p>
            <a:r>
              <a:rPr lang="fr-FR" dirty="0" err="1">
                <a:latin typeface="+mn-lt"/>
              </a:rPr>
              <a:t>From</a:t>
            </a:r>
            <a:r>
              <a:rPr lang="fr-FR" dirty="0">
                <a:latin typeface="+mn-lt"/>
              </a:rPr>
              <a:t> and To</a:t>
            </a:r>
          </a:p>
        </p:txBody>
      </p:sp>
      <p:cxnSp>
        <p:nvCxnSpPr>
          <p:cNvPr id="10" name="Connecteur droit avec flèche 9"/>
          <p:cNvCxnSpPr/>
          <p:nvPr/>
        </p:nvCxnSpPr>
        <p:spPr bwMode="auto">
          <a:xfrm flipH="1" flipV="1">
            <a:off x="7652826" y="2681426"/>
            <a:ext cx="1224136"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Connecteur droit avec flèche 10"/>
          <p:cNvCxnSpPr/>
          <p:nvPr/>
        </p:nvCxnSpPr>
        <p:spPr bwMode="auto">
          <a:xfrm flipH="1">
            <a:off x="7220778" y="2897450"/>
            <a:ext cx="1728192"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ZoneTexte 14"/>
          <p:cNvSpPr txBox="1"/>
          <p:nvPr/>
        </p:nvSpPr>
        <p:spPr>
          <a:xfrm>
            <a:off x="9092986" y="4725144"/>
            <a:ext cx="2050561" cy="923330"/>
          </a:xfrm>
          <a:prstGeom prst="rect">
            <a:avLst/>
          </a:prstGeom>
          <a:noFill/>
        </p:spPr>
        <p:txBody>
          <a:bodyPr wrap="none" rtlCol="0">
            <a:spAutoFit/>
          </a:bodyPr>
          <a:lstStyle/>
          <a:p>
            <a:r>
              <a:rPr lang="fr-FR" dirty="0">
                <a:latin typeface="+mn-lt"/>
              </a:rPr>
              <a:t>2 parts to </a:t>
            </a:r>
            <a:r>
              <a:rPr lang="fr-FR" dirty="0" err="1">
                <a:latin typeface="+mn-lt"/>
              </a:rPr>
              <a:t>follow</a:t>
            </a:r>
            <a:r>
              <a:rPr lang="fr-FR" dirty="0">
                <a:latin typeface="+mn-lt"/>
              </a:rPr>
              <a:t>:</a:t>
            </a:r>
          </a:p>
          <a:p>
            <a:pPr marL="285750" indent="-285750">
              <a:buFontTx/>
              <a:buChar char="-"/>
            </a:pPr>
            <a:r>
              <a:rPr lang="fr-FR" dirty="0">
                <a:latin typeface="+mn-lt"/>
              </a:rPr>
              <a:t>a plain </a:t>
            </a:r>
            <a:r>
              <a:rPr lang="fr-FR" dirty="0" err="1">
                <a:latin typeface="+mn-lt"/>
              </a:rPr>
              <a:t>text</a:t>
            </a:r>
            <a:r>
              <a:rPr lang="fr-FR" dirty="0">
                <a:latin typeface="+mn-lt"/>
              </a:rPr>
              <a:t> part</a:t>
            </a:r>
          </a:p>
          <a:p>
            <a:pPr marL="285750" indent="-285750">
              <a:buFontTx/>
              <a:buChar char="-"/>
            </a:pPr>
            <a:r>
              <a:rPr lang="fr-FR" dirty="0">
                <a:latin typeface="+mn-lt"/>
              </a:rPr>
              <a:t>an HTML part</a:t>
            </a:r>
          </a:p>
        </p:txBody>
      </p:sp>
      <p:cxnSp>
        <p:nvCxnSpPr>
          <p:cNvPr id="17" name="Connecteur droit avec flèche 16"/>
          <p:cNvCxnSpPr/>
          <p:nvPr/>
        </p:nvCxnSpPr>
        <p:spPr bwMode="auto">
          <a:xfrm flipH="1" flipV="1">
            <a:off x="5780618" y="4725144"/>
            <a:ext cx="2952328"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Connecteur droit avec flèche 17"/>
          <p:cNvCxnSpPr/>
          <p:nvPr/>
        </p:nvCxnSpPr>
        <p:spPr bwMode="auto">
          <a:xfrm flipH="1">
            <a:off x="5492586" y="5301208"/>
            <a:ext cx="3168352"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5714745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lstStyle/>
          <a:p>
            <a:r>
              <a:rPr lang="en-US" noProof="0" dirty="0">
                <a:latin typeface="+mn-lt"/>
              </a:rPr>
              <a:t>Example Email Header: MIME Parts</a:t>
            </a:r>
          </a:p>
        </p:txBody>
      </p:sp>
      <p:sp>
        <p:nvSpPr>
          <p:cNvPr id="20" name="Inhaltsplatzhalter 19"/>
          <p:cNvSpPr>
            <a:spLocks noGrp="1"/>
          </p:cNvSpPr>
          <p:nvPr>
            <p:ph idx="1"/>
          </p:nvPr>
        </p:nvSpPr>
        <p:spPr/>
        <p:txBody>
          <a:bodyPr/>
          <a:lstStyle/>
          <a:p>
            <a:r>
              <a:rPr lang="en-US" dirty="0"/>
              <a:t>MIME-Version: 1.0</a:t>
            </a:r>
          </a:p>
          <a:p>
            <a:r>
              <a:rPr lang="en-US" dirty="0"/>
              <a:t>Content-Type: MULTIPART/MIXED; </a:t>
            </a:r>
            <a:br>
              <a:rPr lang="en-US" dirty="0"/>
            </a:br>
            <a:r>
              <a:rPr lang="en-US" dirty="0"/>
              <a:t>BOUNDARY= "</a:t>
            </a:r>
            <a:r>
              <a:rPr lang="en-US" dirty="0">
                <a:solidFill>
                  <a:srgbClr val="C00000"/>
                </a:solidFill>
              </a:rPr>
              <a:t>8323328-2120168431-824156555=:325</a:t>
            </a:r>
            <a:r>
              <a:rPr lang="en-US" dirty="0"/>
              <a:t>"</a:t>
            </a:r>
          </a:p>
          <a:p>
            <a:r>
              <a:rPr lang="en-US" dirty="0"/>
              <a:t>--</a:t>
            </a:r>
            <a:r>
              <a:rPr lang="en-US" dirty="0">
                <a:solidFill>
                  <a:srgbClr val="C00000"/>
                </a:solidFill>
              </a:rPr>
              <a:t>8323328-2120168431-824156555=:325</a:t>
            </a:r>
          </a:p>
          <a:p>
            <a:r>
              <a:rPr lang="en-US" dirty="0"/>
              <a:t>Content-Type: TEXT/PLAIN; charset=US-ASCII</a:t>
            </a:r>
          </a:p>
          <a:p>
            <a:r>
              <a:rPr lang="en-US" dirty="0"/>
              <a:t>A picture is in the appendix</a:t>
            </a:r>
          </a:p>
          <a:p>
            <a:r>
              <a:rPr lang="en-US" dirty="0"/>
              <a:t>--</a:t>
            </a:r>
            <a:r>
              <a:rPr lang="en-US" dirty="0">
                <a:solidFill>
                  <a:srgbClr val="C00000"/>
                </a:solidFill>
              </a:rPr>
              <a:t>8323328-2120168431-824156555=:325</a:t>
            </a:r>
          </a:p>
          <a:p>
            <a:r>
              <a:rPr lang="en-US" dirty="0"/>
              <a:t>Content-Type: IMAGE/JPEG; name="picture.jpg"</a:t>
            </a:r>
          </a:p>
          <a:p>
            <a:r>
              <a:rPr lang="en-US" dirty="0"/>
              <a:t>Content-Transfer-Encoding: BASE64</a:t>
            </a:r>
          </a:p>
          <a:p>
            <a:r>
              <a:rPr lang="en-US" dirty="0"/>
              <a:t>Content-ID: &lt;PINE.LNX.3.91.960212212235.325B@localhost&gt;</a:t>
            </a:r>
          </a:p>
          <a:p>
            <a:r>
              <a:rPr lang="en-US" dirty="0"/>
              <a:t>Content-Description:</a:t>
            </a:r>
          </a:p>
          <a:p>
            <a:r>
              <a:rPr lang="en-US" dirty="0"/>
              <a:t>/9j/4AAQSkZJRgABAQEAlgCWAAD/2wBDAAEBAQEBAQEBAQEBAQEBAQIBAQEBAQIBAQECAgICAgICAgIDAwQDAwMDAwICAwQDAwQEBAQEAgMFBQQEBQQEBAT/2wBDAQEBAQEBAQIBAQIEAwIDBAQEBA […]</a:t>
            </a:r>
          </a:p>
          <a:p>
            <a:r>
              <a:rPr lang="en-US" dirty="0"/>
              <a:t>KKACiiigAooooAKKKKACiiigAooooAKKKKACiiigAooooAKKKKACiiigAooooAKKKKACiiigAooooAKKKKACiiigAooooAKKKKACiiigAooooAKKKKACiiigAooooAD//Z</a:t>
            </a:r>
          </a:p>
          <a:p>
            <a:r>
              <a:rPr lang="en-US" dirty="0"/>
              <a:t>---</a:t>
            </a:r>
            <a:r>
              <a:rPr lang="en-US" dirty="0">
                <a:solidFill>
                  <a:srgbClr val="C00000"/>
                </a:solidFill>
              </a:rPr>
              <a:t>8323328-2120168431-824156555=:325 </a:t>
            </a:r>
            <a:r>
              <a:rPr lang="en-US" dirty="0"/>
              <a:t>—</a:t>
            </a:r>
          </a:p>
          <a:p>
            <a:endParaRPr lang="de-DE" dirty="0"/>
          </a:p>
        </p:txBody>
      </p:sp>
      <p:sp>
        <p:nvSpPr>
          <p:cNvPr id="3" name="Fußzeilenplatzhalter 2"/>
          <p:cNvSpPr>
            <a:spLocks noGrp="1"/>
          </p:cNvSpPr>
          <p:nvPr>
            <p:ph type="ftr" sz="quarter" idx="10"/>
          </p:nvPr>
        </p:nvSpPr>
        <p:spPr/>
        <p:txBody>
          <a:bodyPr/>
          <a:lstStyle/>
          <a:p>
            <a:r>
              <a:rPr lang="en-US">
                <a:latin typeface="+mn-lt"/>
              </a:rPr>
              <a:t>TI 3: Operating Systems and Computer Networks</a:t>
            </a:r>
            <a:endParaRPr lang="de-DE">
              <a:latin typeface="+mn-lt"/>
            </a:endParaRPr>
          </a:p>
        </p:txBody>
      </p:sp>
      <p:sp>
        <p:nvSpPr>
          <p:cNvPr id="2" name="ZoneTexte 1"/>
          <p:cNvSpPr txBox="1"/>
          <p:nvPr/>
        </p:nvSpPr>
        <p:spPr>
          <a:xfrm>
            <a:off x="6023992" y="1196752"/>
            <a:ext cx="3096344" cy="369332"/>
          </a:xfrm>
          <a:prstGeom prst="rect">
            <a:avLst/>
          </a:prstGeom>
          <a:noFill/>
        </p:spPr>
        <p:txBody>
          <a:bodyPr wrap="square" rtlCol="0">
            <a:spAutoFit/>
          </a:bodyPr>
          <a:lstStyle/>
          <a:p>
            <a:r>
              <a:rPr lang="fr-FR" dirty="0">
                <a:latin typeface="+mn-lt"/>
              </a:rPr>
              <a:t>MIME substructure </a:t>
            </a:r>
            <a:r>
              <a:rPr lang="fr-FR" dirty="0" err="1">
                <a:latin typeface="+mn-lt"/>
              </a:rPr>
              <a:t>starts</a:t>
            </a:r>
            <a:endParaRPr lang="fr-FR" dirty="0">
              <a:latin typeface="+mn-lt"/>
            </a:endParaRPr>
          </a:p>
        </p:txBody>
      </p:sp>
      <p:cxnSp>
        <p:nvCxnSpPr>
          <p:cNvPr id="8" name="Connecteur droit avec flèche 7"/>
          <p:cNvCxnSpPr/>
          <p:nvPr/>
        </p:nvCxnSpPr>
        <p:spPr bwMode="auto">
          <a:xfrm flipH="1" flipV="1">
            <a:off x="4223792" y="1393241"/>
            <a:ext cx="1656184" cy="195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ZoneTexte 8"/>
          <p:cNvSpPr txBox="1"/>
          <p:nvPr/>
        </p:nvSpPr>
        <p:spPr>
          <a:xfrm>
            <a:off x="8753753" y="2200466"/>
            <a:ext cx="2232406" cy="369332"/>
          </a:xfrm>
          <a:prstGeom prst="rect">
            <a:avLst/>
          </a:prstGeom>
          <a:noFill/>
        </p:spPr>
        <p:txBody>
          <a:bodyPr wrap="none" rtlCol="0">
            <a:spAutoFit/>
          </a:bodyPr>
          <a:lstStyle/>
          <a:p>
            <a:r>
              <a:rPr lang="fr-FR" dirty="0">
                <a:latin typeface="+mn-lt"/>
              </a:rPr>
              <a:t>Content of type </a:t>
            </a:r>
            <a:r>
              <a:rPr lang="fr-FR" dirty="0" err="1">
                <a:latin typeface="+mn-lt"/>
              </a:rPr>
              <a:t>Text</a:t>
            </a:r>
            <a:endParaRPr lang="fr-FR" dirty="0">
              <a:latin typeface="+mn-lt"/>
            </a:endParaRPr>
          </a:p>
        </p:txBody>
      </p:sp>
      <p:cxnSp>
        <p:nvCxnSpPr>
          <p:cNvPr id="11" name="Connecteur droit avec flèche 10"/>
          <p:cNvCxnSpPr>
            <a:stCxn id="9" idx="1"/>
          </p:cNvCxnSpPr>
          <p:nvPr/>
        </p:nvCxnSpPr>
        <p:spPr bwMode="auto">
          <a:xfrm flipH="1">
            <a:off x="5231905" y="2385132"/>
            <a:ext cx="3521848" cy="2351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ZoneTexte 11"/>
          <p:cNvSpPr txBox="1"/>
          <p:nvPr/>
        </p:nvSpPr>
        <p:spPr>
          <a:xfrm>
            <a:off x="8616280" y="2840831"/>
            <a:ext cx="2808312" cy="646331"/>
          </a:xfrm>
          <a:prstGeom prst="rect">
            <a:avLst/>
          </a:prstGeom>
          <a:noFill/>
        </p:spPr>
        <p:txBody>
          <a:bodyPr wrap="square" rtlCol="0">
            <a:spAutoFit/>
          </a:bodyPr>
          <a:lstStyle/>
          <a:p>
            <a:r>
              <a:rPr lang="fr-FR" dirty="0">
                <a:latin typeface="+mn-lt"/>
              </a:rPr>
              <a:t>Content of type Image (</a:t>
            </a:r>
            <a:r>
              <a:rPr lang="fr-FR" dirty="0" err="1">
                <a:latin typeface="+mn-lt"/>
              </a:rPr>
              <a:t>picture.jpg</a:t>
            </a:r>
            <a:r>
              <a:rPr lang="fr-FR" dirty="0">
                <a:latin typeface="+mn-lt"/>
              </a:rPr>
              <a:t>)</a:t>
            </a:r>
          </a:p>
        </p:txBody>
      </p:sp>
      <p:sp>
        <p:nvSpPr>
          <p:cNvPr id="15" name="ZoneTexte 14"/>
          <p:cNvSpPr txBox="1"/>
          <p:nvPr/>
        </p:nvSpPr>
        <p:spPr>
          <a:xfrm>
            <a:off x="9768408" y="3764393"/>
            <a:ext cx="1851789" cy="369332"/>
          </a:xfrm>
          <a:prstGeom prst="rect">
            <a:avLst/>
          </a:prstGeom>
          <a:noFill/>
        </p:spPr>
        <p:txBody>
          <a:bodyPr wrap="none" rtlCol="0">
            <a:spAutoFit/>
          </a:bodyPr>
          <a:lstStyle/>
          <a:p>
            <a:r>
              <a:rPr lang="fr-FR" dirty="0">
                <a:latin typeface="+mn-lt"/>
              </a:rPr>
              <a:t>JPEG </a:t>
            </a:r>
            <a:r>
              <a:rPr lang="fr-FR" dirty="0" err="1">
                <a:latin typeface="+mn-lt"/>
              </a:rPr>
              <a:t>encoding</a:t>
            </a:r>
            <a:r>
              <a:rPr lang="fr-FR" dirty="0">
                <a:latin typeface="+mn-lt"/>
              </a:rPr>
              <a:t> </a:t>
            </a:r>
          </a:p>
        </p:txBody>
      </p:sp>
      <p:cxnSp>
        <p:nvCxnSpPr>
          <p:cNvPr id="14" name="Connecteur droit avec flèche 13"/>
          <p:cNvCxnSpPr>
            <a:stCxn id="12" idx="1"/>
          </p:cNvCxnSpPr>
          <p:nvPr/>
        </p:nvCxnSpPr>
        <p:spPr bwMode="auto">
          <a:xfrm flipH="1">
            <a:off x="5375920" y="3163997"/>
            <a:ext cx="3240360" cy="461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Connecteur droit avec flèche 18"/>
          <p:cNvCxnSpPr>
            <a:stCxn id="15" idx="1"/>
          </p:cNvCxnSpPr>
          <p:nvPr/>
        </p:nvCxnSpPr>
        <p:spPr bwMode="auto">
          <a:xfrm flipH="1">
            <a:off x="7464152" y="3949059"/>
            <a:ext cx="2304256" cy="8480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ZoneTexte 17"/>
          <p:cNvSpPr txBox="1"/>
          <p:nvPr/>
        </p:nvSpPr>
        <p:spPr>
          <a:xfrm>
            <a:off x="5211758" y="5959997"/>
            <a:ext cx="7083991" cy="646331"/>
          </a:xfrm>
          <a:prstGeom prst="rect">
            <a:avLst/>
          </a:prstGeom>
          <a:noFill/>
        </p:spPr>
        <p:txBody>
          <a:bodyPr wrap="none" rtlCol="0">
            <a:spAutoFit/>
          </a:bodyPr>
          <a:lstStyle/>
          <a:p>
            <a:r>
              <a:rPr lang="en-US" dirty="0">
                <a:solidFill>
                  <a:srgbClr val="0000CC"/>
                </a:solidFill>
                <a:latin typeface="+mn-lt"/>
              </a:rPr>
              <a:t>Advantage: emails can feature more varied content, multimedia etc.</a:t>
            </a:r>
          </a:p>
          <a:p>
            <a:r>
              <a:rPr lang="en-US" dirty="0">
                <a:solidFill>
                  <a:srgbClr val="0000CC"/>
                </a:solidFill>
                <a:latin typeface="+mn-lt"/>
              </a:rPr>
              <a:t>Drawback: complexity w.r.t. command line mechanism from the 80s</a:t>
            </a:r>
          </a:p>
        </p:txBody>
      </p:sp>
    </p:spTree>
    <p:extLst>
      <p:ext uri="{BB962C8B-B14F-4D97-AF65-F5344CB8AC3E}">
        <p14:creationId xmlns:p14="http://schemas.microsoft.com/office/powerpoint/2010/main" val="28321423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1"/>
          <p:cNvSpPr>
            <a:spLocks noGrp="1" noChangeArrowheads="1"/>
          </p:cNvSpPr>
          <p:nvPr>
            <p:ph type="title"/>
          </p:nvPr>
        </p:nvSpPr>
        <p:spPr/>
        <p:txBody>
          <a:bodyPr/>
          <a:lstStyle/>
          <a:p>
            <a:pPr eaLnBrk="1" hangingPunct="1"/>
            <a:r>
              <a:rPr lang="en-US"/>
              <a:t>Management of Emails</a:t>
            </a:r>
          </a:p>
        </p:txBody>
      </p:sp>
      <p:sp>
        <p:nvSpPr>
          <p:cNvPr id="29700" name="Rectangle 112"/>
          <p:cNvSpPr>
            <a:spLocks noGrp="1" noChangeArrowheads="1"/>
          </p:cNvSpPr>
          <p:nvPr>
            <p:ph idx="1"/>
          </p:nvPr>
        </p:nvSpPr>
        <p:spPr/>
        <p:txBody>
          <a:bodyPr/>
          <a:lstStyle/>
          <a:p>
            <a:pPr eaLnBrk="1" hangingPunct="1">
              <a:lnSpc>
                <a:spcPct val="90000"/>
              </a:lnSpc>
            </a:pPr>
            <a:r>
              <a:rPr lang="en-US"/>
              <a:t>Typically, central mail server handles all email (always online)</a:t>
            </a:r>
          </a:p>
          <a:p>
            <a:pPr eaLnBrk="1" hangingPunct="1">
              <a:lnSpc>
                <a:spcPct val="90000"/>
              </a:lnSpc>
            </a:pPr>
            <a:r>
              <a:rPr lang="en-US"/>
              <a:t>Clients are not always online, need to pull email (SMTP pushes only):</a:t>
            </a:r>
          </a:p>
          <a:p>
            <a:pPr lvl="1" eaLnBrk="1" hangingPunct="1">
              <a:lnSpc>
                <a:spcPct val="90000"/>
              </a:lnSpc>
            </a:pPr>
            <a:r>
              <a:rPr lang="en-US" sz="1600"/>
              <a:t>POP3 (Post Office Protocol 3)</a:t>
            </a:r>
          </a:p>
          <a:p>
            <a:pPr lvl="2" eaLnBrk="1" hangingPunct="1">
              <a:lnSpc>
                <a:spcPct val="90000"/>
              </a:lnSpc>
            </a:pPr>
            <a:r>
              <a:rPr lang="en-US" sz="1500"/>
              <a:t>Very simple pull protocol, client pulls email from server</a:t>
            </a:r>
          </a:p>
          <a:p>
            <a:pPr lvl="2" eaLnBrk="1" hangingPunct="1">
              <a:lnSpc>
                <a:spcPct val="90000"/>
              </a:lnSpc>
            </a:pPr>
            <a:r>
              <a:rPr lang="en-US" sz="1500"/>
              <a:t>Messages can stay on server or server deletes messages</a:t>
            </a:r>
          </a:p>
          <a:p>
            <a:pPr lvl="2" eaLnBrk="1" hangingPunct="1">
              <a:lnSpc>
                <a:spcPct val="90000"/>
              </a:lnSpc>
            </a:pPr>
            <a:r>
              <a:rPr lang="en-US" sz="1500"/>
              <a:t>With/without authentication, secure transmission</a:t>
            </a:r>
          </a:p>
          <a:p>
            <a:pPr lvl="1" eaLnBrk="1" hangingPunct="1">
              <a:lnSpc>
                <a:spcPct val="90000"/>
              </a:lnSpc>
            </a:pPr>
            <a:r>
              <a:rPr lang="en-US" sz="1600"/>
              <a:t>IMAP (Interactive Mail Access Protocol)</a:t>
            </a:r>
          </a:p>
          <a:p>
            <a:pPr lvl="2" eaLnBrk="1" hangingPunct="1">
              <a:lnSpc>
                <a:spcPct val="90000"/>
              </a:lnSpc>
            </a:pPr>
            <a:r>
              <a:rPr lang="en-US" sz="1500"/>
              <a:t>Management of emails on central server, support of several clients</a:t>
            </a:r>
          </a:p>
          <a:p>
            <a:pPr lvl="2" eaLnBrk="1" hangingPunct="1">
              <a:lnSpc>
                <a:spcPct val="90000"/>
              </a:lnSpc>
            </a:pPr>
            <a:r>
              <a:rPr lang="en-US" sz="1500"/>
              <a:t>Many commands for filtering, forwarding, online/offline operation, ...</a:t>
            </a:r>
          </a:p>
        </p:txBody>
      </p:sp>
      <p:sp>
        <p:nvSpPr>
          <p:cNvPr id="29698" name="Fußzeilenplatzhalter 3"/>
          <p:cNvSpPr>
            <a:spLocks noGrp="1"/>
          </p:cNvSpPr>
          <p:nvPr>
            <p:ph type="ftr" sz="quarter" idx="10"/>
          </p:nvPr>
        </p:nvSpPr>
        <p:spPr>
          <a:noFill/>
        </p:spPr>
        <p:txBody>
          <a:bodyPr/>
          <a:lstStyle/>
          <a:p>
            <a:r>
              <a:rPr lang="en-US"/>
              <a:t>TI 3: Operating Systems and Computer Networks</a:t>
            </a:r>
          </a:p>
        </p:txBody>
      </p:sp>
      <p:grpSp>
        <p:nvGrpSpPr>
          <p:cNvPr id="29701" name="Group 113"/>
          <p:cNvGrpSpPr>
            <a:grpSpLocks/>
          </p:cNvGrpSpPr>
          <p:nvPr/>
        </p:nvGrpSpPr>
        <p:grpSpPr bwMode="auto">
          <a:xfrm>
            <a:off x="2705101" y="3716338"/>
            <a:ext cx="6780213" cy="2279650"/>
            <a:chOff x="586" y="2402"/>
            <a:chExt cx="4271" cy="1436"/>
          </a:xfrm>
        </p:grpSpPr>
        <p:grpSp>
          <p:nvGrpSpPr>
            <p:cNvPr id="29702" name="Group 2"/>
            <p:cNvGrpSpPr>
              <a:grpSpLocks/>
            </p:cNvGrpSpPr>
            <p:nvPr/>
          </p:nvGrpSpPr>
          <p:grpSpPr bwMode="auto">
            <a:xfrm>
              <a:off x="586" y="2934"/>
              <a:ext cx="1248" cy="890"/>
              <a:chOff x="2160" y="1680"/>
              <a:chExt cx="1056" cy="890"/>
            </a:xfrm>
          </p:grpSpPr>
          <p:sp>
            <p:nvSpPr>
              <p:cNvPr id="29806" name="AutoShape 3"/>
              <p:cNvSpPr>
                <a:spLocks noChangeArrowheads="1"/>
              </p:cNvSpPr>
              <p:nvPr/>
            </p:nvSpPr>
            <p:spPr bwMode="auto">
              <a:xfrm>
                <a:off x="2160" y="1680"/>
                <a:ext cx="1056" cy="720"/>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p>
                <a:pPr eaLnBrk="0" hangingPunct="0"/>
                <a:endParaRPr lang="de-DE" sz="2000">
                  <a:latin typeface="Arial" pitchFamily="34" charset="0"/>
                </a:endParaRPr>
              </a:p>
            </p:txBody>
          </p:sp>
          <p:sp>
            <p:nvSpPr>
              <p:cNvPr id="29807" name="AutoShape 4"/>
              <p:cNvSpPr>
                <a:spLocks noChangeArrowheads="1"/>
              </p:cNvSpPr>
              <p:nvPr/>
            </p:nvSpPr>
            <p:spPr bwMode="auto">
              <a:xfrm>
                <a:off x="2321" y="2324"/>
                <a:ext cx="239" cy="85"/>
              </a:xfrm>
              <a:prstGeom prst="rtTriangle">
                <a:avLst/>
              </a:prstGeom>
              <a:solidFill>
                <a:schemeClr val="bg1"/>
              </a:solidFill>
              <a:ln w="9525">
                <a:solidFill>
                  <a:schemeClr val="bg1"/>
                </a:solidFill>
                <a:miter lim="800000"/>
                <a:headEnd/>
                <a:tailEnd/>
              </a:ln>
            </p:spPr>
            <p:txBody>
              <a:bodyPr wrap="none" anchor="ctr"/>
              <a:lstStyle/>
              <a:p>
                <a:endParaRPr lang="de-DE"/>
              </a:p>
            </p:txBody>
          </p:sp>
          <p:sp>
            <p:nvSpPr>
              <p:cNvPr id="29808" name="AutoShape 5"/>
              <p:cNvSpPr>
                <a:spLocks noChangeArrowheads="1"/>
              </p:cNvSpPr>
              <p:nvPr/>
            </p:nvSpPr>
            <p:spPr bwMode="auto">
              <a:xfrm>
                <a:off x="2182" y="2255"/>
                <a:ext cx="517" cy="315"/>
              </a:xfrm>
              <a:prstGeom prst="rtTriangle">
                <a:avLst/>
              </a:prstGeom>
              <a:solidFill>
                <a:schemeClr val="bg1"/>
              </a:solidFill>
              <a:ln w="9525">
                <a:solidFill>
                  <a:schemeClr val="bg1"/>
                </a:solidFill>
                <a:miter lim="800000"/>
                <a:headEnd/>
                <a:tailEnd/>
              </a:ln>
            </p:spPr>
            <p:txBody>
              <a:bodyPr wrap="none" anchor="ctr"/>
              <a:lstStyle/>
              <a:p>
                <a:endParaRPr lang="de-DE"/>
              </a:p>
            </p:txBody>
          </p:sp>
        </p:grpSp>
        <p:sp>
          <p:nvSpPr>
            <p:cNvPr id="29703" name="Rectangle 8"/>
            <p:cNvSpPr>
              <a:spLocks noChangeArrowheads="1"/>
            </p:cNvSpPr>
            <p:nvPr/>
          </p:nvSpPr>
          <p:spPr bwMode="auto">
            <a:xfrm>
              <a:off x="914" y="3163"/>
              <a:ext cx="551" cy="212"/>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Internet</a:t>
              </a:r>
            </a:p>
          </p:txBody>
        </p:sp>
        <p:sp>
          <p:nvSpPr>
            <p:cNvPr id="1401865" name="Rectangle 9"/>
            <p:cNvSpPr>
              <a:spLocks noChangeArrowheads="1"/>
            </p:cNvSpPr>
            <p:nvPr/>
          </p:nvSpPr>
          <p:spPr bwMode="auto">
            <a:xfrm>
              <a:off x="2326" y="2402"/>
              <a:ext cx="1178" cy="1436"/>
            </a:xfrm>
            <a:prstGeom prst="rect">
              <a:avLst/>
            </a:prstGeom>
            <a:solidFill>
              <a:srgbClr val="CCECFF"/>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de-DE" sz="2000">
                <a:latin typeface="Arial" charset="0"/>
              </a:endParaRPr>
            </a:p>
          </p:txBody>
        </p:sp>
        <p:sp>
          <p:nvSpPr>
            <p:cNvPr id="1401866" name="Rectangle 10"/>
            <p:cNvSpPr>
              <a:spLocks noChangeArrowheads="1"/>
            </p:cNvSpPr>
            <p:nvPr/>
          </p:nvSpPr>
          <p:spPr bwMode="auto">
            <a:xfrm>
              <a:off x="2519" y="3362"/>
              <a:ext cx="790" cy="28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29706" name="Rectangle 11"/>
            <p:cNvSpPr>
              <a:spLocks noChangeArrowheads="1"/>
            </p:cNvSpPr>
            <p:nvPr/>
          </p:nvSpPr>
          <p:spPr bwMode="auto">
            <a:xfrm>
              <a:off x="2677" y="3412"/>
              <a:ext cx="506" cy="194"/>
            </a:xfrm>
            <a:prstGeom prst="rect">
              <a:avLst/>
            </a:prstGeom>
            <a:noFill/>
            <a:ln w="9525">
              <a:noFill/>
              <a:miter lim="800000"/>
              <a:headEnd/>
              <a:tailEnd/>
            </a:ln>
          </p:spPr>
          <p:txBody>
            <a:bodyPr wrap="none" lIns="92075" tIns="46038" rIns="92075" bIns="46038">
              <a:spAutoFit/>
            </a:bodyPr>
            <a:lstStyle/>
            <a:p>
              <a:pPr eaLnBrk="0" hangingPunct="0"/>
              <a:r>
                <a:rPr lang="de-DE" sz="1400">
                  <a:latin typeface="Arial" pitchFamily="34" charset="0"/>
                </a:rPr>
                <a:t>Mailbox</a:t>
              </a:r>
            </a:p>
          </p:txBody>
        </p:sp>
        <p:sp>
          <p:nvSpPr>
            <p:cNvPr id="29707" name="Line 12"/>
            <p:cNvSpPr>
              <a:spLocks noChangeShapeType="1"/>
            </p:cNvSpPr>
            <p:nvPr/>
          </p:nvSpPr>
          <p:spPr bwMode="auto">
            <a:xfrm>
              <a:off x="1722" y="3300"/>
              <a:ext cx="724" cy="209"/>
            </a:xfrm>
            <a:prstGeom prst="line">
              <a:avLst/>
            </a:prstGeom>
            <a:noFill/>
            <a:ln w="19050">
              <a:solidFill>
                <a:schemeClr val="tx1"/>
              </a:solidFill>
              <a:prstDash val="sysDot"/>
              <a:round/>
              <a:headEnd type="none" w="sm" len="sm"/>
              <a:tailEnd type="triangle" w="med" len="med"/>
            </a:ln>
          </p:spPr>
          <p:txBody>
            <a:bodyPr wrap="none" anchor="ctr"/>
            <a:lstStyle/>
            <a:p>
              <a:endParaRPr lang="en-US"/>
            </a:p>
          </p:txBody>
        </p:sp>
        <p:sp>
          <p:nvSpPr>
            <p:cNvPr id="29708" name="Line 13"/>
            <p:cNvSpPr>
              <a:spLocks noChangeShapeType="1"/>
            </p:cNvSpPr>
            <p:nvPr/>
          </p:nvSpPr>
          <p:spPr bwMode="auto">
            <a:xfrm flipV="1">
              <a:off x="1722" y="3008"/>
              <a:ext cx="604" cy="185"/>
            </a:xfrm>
            <a:prstGeom prst="line">
              <a:avLst/>
            </a:prstGeom>
            <a:noFill/>
            <a:ln w="19050">
              <a:solidFill>
                <a:schemeClr val="tx1"/>
              </a:solidFill>
              <a:round/>
              <a:headEnd type="triangle" w="med" len="med"/>
              <a:tailEnd type="none" w="sm" len="sm"/>
            </a:ln>
          </p:spPr>
          <p:txBody>
            <a:bodyPr wrap="none" anchor="ctr"/>
            <a:lstStyle/>
            <a:p>
              <a:endParaRPr lang="en-US"/>
            </a:p>
          </p:txBody>
        </p:sp>
        <p:sp>
          <p:nvSpPr>
            <p:cNvPr id="29709" name="Rectangle 14"/>
            <p:cNvSpPr>
              <a:spLocks noChangeArrowheads="1"/>
            </p:cNvSpPr>
            <p:nvPr/>
          </p:nvSpPr>
          <p:spPr bwMode="auto">
            <a:xfrm>
              <a:off x="4145" y="3406"/>
              <a:ext cx="644" cy="194"/>
            </a:xfrm>
            <a:prstGeom prst="rect">
              <a:avLst/>
            </a:prstGeom>
            <a:noFill/>
            <a:ln w="9525">
              <a:noFill/>
              <a:miter lim="800000"/>
              <a:headEnd/>
              <a:tailEnd/>
            </a:ln>
          </p:spPr>
          <p:txBody>
            <a:bodyPr wrap="none" lIns="92075" tIns="46038" rIns="92075" bIns="46038">
              <a:spAutoFit/>
            </a:bodyPr>
            <a:lstStyle/>
            <a:p>
              <a:pPr eaLnBrk="0" hangingPunct="0"/>
              <a:r>
                <a:rPr lang="de-DE" sz="1400">
                  <a:latin typeface="Arial" pitchFamily="34" charset="0"/>
                </a:rPr>
                <a:t>Mail Client</a:t>
              </a:r>
            </a:p>
          </p:txBody>
        </p:sp>
        <p:sp>
          <p:nvSpPr>
            <p:cNvPr id="29710" name="Line 15"/>
            <p:cNvSpPr>
              <a:spLocks noChangeShapeType="1"/>
            </p:cNvSpPr>
            <p:nvPr/>
          </p:nvSpPr>
          <p:spPr bwMode="auto">
            <a:xfrm flipV="1">
              <a:off x="3309" y="3362"/>
              <a:ext cx="844" cy="147"/>
            </a:xfrm>
            <a:prstGeom prst="line">
              <a:avLst/>
            </a:prstGeom>
            <a:noFill/>
            <a:ln w="19050">
              <a:solidFill>
                <a:schemeClr val="tx1"/>
              </a:solidFill>
              <a:prstDash val="sysDot"/>
              <a:round/>
              <a:headEnd type="none" w="sm" len="sm"/>
              <a:tailEnd type="triangle" w="med" len="med"/>
            </a:ln>
          </p:spPr>
          <p:txBody>
            <a:bodyPr wrap="none" anchor="ctr"/>
            <a:lstStyle/>
            <a:p>
              <a:endParaRPr lang="en-US"/>
            </a:p>
          </p:txBody>
        </p:sp>
        <p:sp>
          <p:nvSpPr>
            <p:cNvPr id="29711" name="Line 16"/>
            <p:cNvSpPr>
              <a:spLocks noChangeShapeType="1"/>
            </p:cNvSpPr>
            <p:nvPr/>
          </p:nvSpPr>
          <p:spPr bwMode="auto">
            <a:xfrm flipH="1" flipV="1">
              <a:off x="3510" y="3023"/>
              <a:ext cx="643" cy="19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29712" name="Text Box 17"/>
            <p:cNvSpPr txBox="1">
              <a:spLocks noChangeArrowheads="1"/>
            </p:cNvSpPr>
            <p:nvPr/>
          </p:nvSpPr>
          <p:spPr bwMode="auto">
            <a:xfrm>
              <a:off x="2334" y="2406"/>
              <a:ext cx="780" cy="231"/>
            </a:xfrm>
            <a:prstGeom prst="rect">
              <a:avLst/>
            </a:prstGeom>
            <a:noFill/>
            <a:ln w="12700">
              <a:noFill/>
              <a:miter lim="800000"/>
              <a:headEnd type="none" w="sm" len="sm"/>
              <a:tailEnd type="none" w="sm" len="sm"/>
            </a:ln>
          </p:spPr>
          <p:txBody>
            <a:bodyPr wrap="none">
              <a:spAutoFit/>
            </a:bodyPr>
            <a:lstStyle/>
            <a:p>
              <a:pPr algn="l" eaLnBrk="0" hangingPunct="0"/>
              <a:r>
                <a:rPr lang="de-DE">
                  <a:latin typeface="Arial" pitchFamily="34" charset="0"/>
                </a:rPr>
                <a:t>Mailserver</a:t>
              </a:r>
            </a:p>
          </p:txBody>
        </p:sp>
        <p:sp>
          <p:nvSpPr>
            <p:cNvPr id="29713" name="Text Box 18"/>
            <p:cNvSpPr txBox="1">
              <a:spLocks noChangeArrowheads="1"/>
            </p:cNvSpPr>
            <p:nvPr/>
          </p:nvSpPr>
          <p:spPr bwMode="auto">
            <a:xfrm>
              <a:off x="3592" y="3453"/>
              <a:ext cx="529" cy="366"/>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POP3, </a:t>
              </a:r>
            </a:p>
            <a:p>
              <a:pPr algn="l" eaLnBrk="0" hangingPunct="0"/>
              <a:r>
                <a:rPr lang="de-DE" sz="1600">
                  <a:latin typeface="Arial" pitchFamily="34" charset="0"/>
                </a:rPr>
                <a:t>IMAP</a:t>
              </a:r>
            </a:p>
          </p:txBody>
        </p:sp>
        <p:sp>
          <p:nvSpPr>
            <p:cNvPr id="29714" name="Text Box 19"/>
            <p:cNvSpPr txBox="1">
              <a:spLocks noChangeArrowheads="1"/>
            </p:cNvSpPr>
            <p:nvPr/>
          </p:nvSpPr>
          <p:spPr bwMode="auto">
            <a:xfrm>
              <a:off x="1834" y="3121"/>
              <a:ext cx="471" cy="212"/>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SMTP</a:t>
              </a:r>
            </a:p>
          </p:txBody>
        </p:sp>
        <p:sp>
          <p:nvSpPr>
            <p:cNvPr id="29715" name="Text Box 20"/>
            <p:cNvSpPr txBox="1">
              <a:spLocks noChangeArrowheads="1"/>
            </p:cNvSpPr>
            <p:nvPr/>
          </p:nvSpPr>
          <p:spPr bwMode="auto">
            <a:xfrm>
              <a:off x="3592" y="2878"/>
              <a:ext cx="471" cy="212"/>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SMTP</a:t>
              </a:r>
            </a:p>
          </p:txBody>
        </p:sp>
        <p:sp>
          <p:nvSpPr>
            <p:cNvPr id="1401877" name="AutoShape 21"/>
            <p:cNvSpPr>
              <a:spLocks noChangeArrowheads="1"/>
            </p:cNvSpPr>
            <p:nvPr/>
          </p:nvSpPr>
          <p:spPr bwMode="auto">
            <a:xfrm>
              <a:off x="2652" y="2650"/>
              <a:ext cx="469" cy="569"/>
            </a:xfrm>
            <a:prstGeom prst="can">
              <a:avLst>
                <a:gd name="adj" fmla="val 30330"/>
              </a:avLst>
            </a:prstGeom>
            <a:solidFill>
              <a:schemeClr val="bg1"/>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1200">
                  <a:latin typeface="Arial" charset="0"/>
                </a:rPr>
                <a:t>Mail </a:t>
              </a:r>
            </a:p>
            <a:p>
              <a:pPr eaLnBrk="0" hangingPunct="0">
                <a:defRPr/>
              </a:pPr>
              <a:r>
                <a:rPr lang="de-DE" sz="1200">
                  <a:latin typeface="Arial" charset="0"/>
                </a:rPr>
                <a:t>Queue</a:t>
              </a:r>
              <a:endParaRPr lang="de-DE" sz="2000">
                <a:latin typeface="Arial" charset="0"/>
              </a:endParaRPr>
            </a:p>
          </p:txBody>
        </p:sp>
        <p:sp>
          <p:nvSpPr>
            <p:cNvPr id="29717" name="Line 22"/>
            <p:cNvSpPr>
              <a:spLocks noChangeShapeType="1"/>
            </p:cNvSpPr>
            <p:nvPr/>
          </p:nvSpPr>
          <p:spPr bwMode="auto">
            <a:xfrm flipH="1">
              <a:off x="3155" y="3028"/>
              <a:ext cx="301" cy="0"/>
            </a:xfrm>
            <a:prstGeom prst="line">
              <a:avLst/>
            </a:prstGeom>
            <a:noFill/>
            <a:ln w="19050">
              <a:solidFill>
                <a:schemeClr val="tx1"/>
              </a:solidFill>
              <a:prstDash val="dash"/>
              <a:round/>
              <a:headEnd type="none" w="sm" len="sm"/>
              <a:tailEnd type="triangle" w="med" len="med"/>
            </a:ln>
          </p:spPr>
          <p:txBody>
            <a:bodyPr wrap="none" anchor="ctr"/>
            <a:lstStyle/>
            <a:p>
              <a:endParaRPr lang="en-US"/>
            </a:p>
          </p:txBody>
        </p:sp>
        <p:sp>
          <p:nvSpPr>
            <p:cNvPr id="29718" name="Line 23"/>
            <p:cNvSpPr>
              <a:spLocks noChangeShapeType="1"/>
            </p:cNvSpPr>
            <p:nvPr/>
          </p:nvSpPr>
          <p:spPr bwMode="auto">
            <a:xfrm flipH="1">
              <a:off x="2338" y="3000"/>
              <a:ext cx="301" cy="0"/>
            </a:xfrm>
            <a:prstGeom prst="line">
              <a:avLst/>
            </a:prstGeom>
            <a:noFill/>
            <a:ln w="19050">
              <a:solidFill>
                <a:schemeClr val="tx1"/>
              </a:solidFill>
              <a:prstDash val="dash"/>
              <a:round/>
              <a:headEnd type="none" w="sm" len="sm"/>
              <a:tailEnd type="triangle" w="med" len="med"/>
            </a:ln>
          </p:spPr>
          <p:txBody>
            <a:bodyPr wrap="none" anchor="ctr"/>
            <a:lstStyle/>
            <a:p>
              <a:endParaRPr lang="en-US"/>
            </a:p>
          </p:txBody>
        </p:sp>
        <p:grpSp>
          <p:nvGrpSpPr>
            <p:cNvPr id="29719" name="Group 24"/>
            <p:cNvGrpSpPr>
              <a:grpSpLocks/>
            </p:cNvGrpSpPr>
            <p:nvPr/>
          </p:nvGrpSpPr>
          <p:grpSpPr bwMode="auto">
            <a:xfrm>
              <a:off x="4175" y="2989"/>
              <a:ext cx="682" cy="464"/>
              <a:chOff x="240" y="2403"/>
              <a:chExt cx="477" cy="330"/>
            </a:xfrm>
          </p:grpSpPr>
          <p:sp>
            <p:nvSpPr>
              <p:cNvPr id="29720" name="Freeform 25"/>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29721" name="Freeform 26"/>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29722" name="Freeform 27"/>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29723" name="Freeform 28"/>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29724" name="Freeform 29"/>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29725" name="Freeform 30"/>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29726" name="Freeform 31"/>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29727" name="Freeform 32"/>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29728" name="Freeform 33"/>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29729" name="Freeform 34"/>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29730" name="Freeform 35"/>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29731" name="Freeform 36"/>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29732" name="Freeform 37"/>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29733" name="Freeform 38"/>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29734" name="Freeform 39"/>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29735" name="Freeform 40"/>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29736" name="Freeform 41"/>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29737" name="Freeform 42"/>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29738" name="Freeform 43"/>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29739" name="Freeform 44"/>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29740" name="Freeform 45"/>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29741" name="Freeform 46"/>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29742" name="Freeform 47"/>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29743" name="Freeform 48"/>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29744" name="Freeform 49"/>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29745" name="Freeform 50"/>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29746" name="Freeform 51"/>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29747" name="Freeform 52"/>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29748" name="Freeform 53"/>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29749" name="Freeform 54"/>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29750" name="Freeform 55"/>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29751" name="Freeform 56"/>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29752" name="Freeform 57"/>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29753" name="Freeform 58"/>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29754" name="Freeform 59"/>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29755" name="Freeform 60"/>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29756" name="Freeform 61"/>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29757" name="Freeform 62"/>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29758" name="Freeform 63"/>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29759" name="Freeform 64"/>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29760" name="Freeform 65"/>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29761" name="Freeform 66"/>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29762" name="Freeform 67"/>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29763" name="Freeform 68"/>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29764" name="Freeform 69"/>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29765" name="Freeform 70"/>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29766" name="Freeform 71"/>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29767" name="Freeform 72"/>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29768" name="Freeform 73"/>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29769" name="Freeform 74"/>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29770" name="Freeform 75"/>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29771" name="Freeform 76"/>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29772" name="Freeform 77"/>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29773" name="Freeform 78"/>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29774" name="Freeform 79"/>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29775" name="Freeform 80"/>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29776" name="Freeform 81"/>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29777" name="Freeform 82"/>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29778" name="Freeform 83"/>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29779" name="Freeform 84"/>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29780" name="Freeform 85"/>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29781" name="Freeform 86"/>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29782" name="Freeform 87"/>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29783" name="Freeform 88"/>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29784" name="Freeform 89"/>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29785" name="Freeform 90"/>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29786" name="Freeform 91"/>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29787" name="Freeform 92"/>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29788" name="Freeform 93"/>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29789" name="Freeform 94"/>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29790" name="Freeform 95"/>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29791" name="Freeform 96"/>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29792" name="Freeform 97"/>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29793" name="Freeform 98"/>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29794" name="Freeform 99"/>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29795" name="Freeform 100"/>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29796" name="Freeform 101"/>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29797" name="Freeform 102"/>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29798" name="Freeform 103"/>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29799" name="Freeform 104"/>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29800" name="Freeform 105"/>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29801" name="Freeform 106"/>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29802" name="Freeform 107"/>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29803" name="Freeform 108"/>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29804" name="Freeform 109"/>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29805" name="Freeform 110"/>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What is the role of MTAs and SMTP in Email-Systems?</a:t>
            </a:r>
          </a:p>
          <a:p>
            <a:pPr lvl="1"/>
            <a:r>
              <a:rPr lang="en-US" dirty="0"/>
              <a:t>Email is text-based. How can we send multimedia content?</a:t>
            </a:r>
          </a:p>
          <a:p>
            <a:pPr lvl="1"/>
            <a:r>
              <a:rPr lang="en-US" dirty="0"/>
              <a:t>Why are special protocols like POP or IMAP needed?</a:t>
            </a:r>
          </a:p>
          <a:p>
            <a:pPr lvl="1"/>
            <a:r>
              <a:rPr lang="en-US" dirty="0"/>
              <a:t>Why is it easy to fake a sender address?</a:t>
            </a:r>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a:t>TI 3: Operating Systems and Computer Networks</a:t>
            </a:r>
            <a:endParaRPr lang="de-DE" sz="750" dirty="0"/>
          </a:p>
        </p:txBody>
      </p:sp>
    </p:spTree>
    <p:extLst>
      <p:ext uri="{BB962C8B-B14F-4D97-AF65-F5344CB8AC3E}">
        <p14:creationId xmlns:p14="http://schemas.microsoft.com/office/powerpoint/2010/main" val="18043969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3"/>
          <p:cNvSpPr>
            <a:spLocks noGrp="1" noChangeArrowheads="1"/>
          </p:cNvSpPr>
          <p:nvPr>
            <p:ph type="title"/>
          </p:nvPr>
        </p:nvSpPr>
        <p:spPr/>
        <p:txBody>
          <a:bodyPr/>
          <a:lstStyle/>
          <a:p>
            <a:pPr eaLnBrk="1" hangingPunct="1"/>
            <a:r>
              <a:rPr lang="en-US" sz="2300" dirty="0"/>
              <a:t>World Wide Web (WWW) – Development</a:t>
            </a:r>
          </a:p>
        </p:txBody>
      </p:sp>
      <p:sp>
        <p:nvSpPr>
          <p:cNvPr id="30724" name="Rectangle 34"/>
          <p:cNvSpPr>
            <a:spLocks noGrp="1" noChangeArrowheads="1"/>
          </p:cNvSpPr>
          <p:nvPr>
            <p:ph sz="half" idx="1"/>
          </p:nvPr>
        </p:nvSpPr>
        <p:spPr/>
        <p:txBody>
          <a:bodyPr/>
          <a:lstStyle/>
          <a:p>
            <a:pPr eaLnBrk="1" hangingPunct="1">
              <a:lnSpc>
                <a:spcPct val="80000"/>
              </a:lnSpc>
            </a:pPr>
            <a:r>
              <a:rPr lang="en-US" sz="1800" dirty="0"/>
              <a:t>Started as project of British computer scientist Tim Berners-Lee at CERN research center</a:t>
            </a:r>
          </a:p>
          <a:p>
            <a:pPr lvl="1" eaLnBrk="1" hangingPunct="1">
              <a:lnSpc>
                <a:spcPct val="80000"/>
              </a:lnSpc>
            </a:pPr>
            <a:r>
              <a:rPr lang="en-US" sz="1600" dirty="0"/>
              <a:t>Goal: Simple, world-wide exchange of documents among researchers (first ideas in 1989)</a:t>
            </a:r>
            <a:endParaRPr lang="en-US" sz="1800" dirty="0"/>
          </a:p>
          <a:p>
            <a:pPr eaLnBrk="1" hangingPunct="1">
              <a:lnSpc>
                <a:spcPct val="80000"/>
              </a:lnSpc>
            </a:pPr>
            <a:r>
              <a:rPr lang="en-US" sz="1800" dirty="0"/>
              <a:t>First browser prototype in 1990</a:t>
            </a:r>
          </a:p>
          <a:p>
            <a:pPr lvl="1" eaLnBrk="1" hangingPunct="1">
              <a:lnSpc>
                <a:spcPct val="80000"/>
              </a:lnSpc>
            </a:pPr>
            <a:r>
              <a:rPr lang="en-US" sz="1600" dirty="0"/>
              <a:t>Graphical (based on </a:t>
            </a:r>
            <a:r>
              <a:rPr lang="en-US" sz="1600" dirty="0" err="1"/>
              <a:t>NEXTStep</a:t>
            </a:r>
            <a:r>
              <a:rPr lang="en-US" sz="1600" dirty="0"/>
              <a:t>) and text-oriented</a:t>
            </a: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r>
              <a:rPr lang="en-US" sz="1800" dirty="0"/>
              <a:t>Break-through based on client Mosaic</a:t>
            </a:r>
          </a:p>
          <a:p>
            <a:pPr lvl="1" eaLnBrk="1" hangingPunct="1">
              <a:lnSpc>
                <a:spcPct val="80000"/>
              </a:lnSpc>
            </a:pPr>
            <a:r>
              <a:rPr lang="en-US" sz="1600" dirty="0"/>
              <a:t>Developed by Marc Andreesen and Eric Bina (University of Illinois)</a:t>
            </a:r>
          </a:p>
          <a:p>
            <a:pPr lvl="1" eaLnBrk="1" hangingPunct="1">
              <a:lnSpc>
                <a:spcPct val="80000"/>
              </a:lnSpc>
            </a:pPr>
            <a:r>
              <a:rPr lang="en-US" sz="1600" dirty="0"/>
              <a:t>Originally for X-Windows systems</a:t>
            </a:r>
          </a:p>
          <a:p>
            <a:pPr lvl="1" eaLnBrk="1" hangingPunct="1">
              <a:lnSpc>
                <a:spcPct val="80000"/>
              </a:lnSpc>
            </a:pPr>
            <a:r>
              <a:rPr lang="en-US" sz="1600" dirty="0"/>
              <a:t>Available as source code via FTP, thus rapid dissemination</a:t>
            </a:r>
          </a:p>
        </p:txBody>
      </p:sp>
      <p:sp>
        <p:nvSpPr>
          <p:cNvPr id="30725" name="Rectangle 35"/>
          <p:cNvSpPr>
            <a:spLocks noGrp="1" noChangeArrowheads="1"/>
          </p:cNvSpPr>
          <p:nvPr>
            <p:ph sz="half" idx="2"/>
          </p:nvPr>
        </p:nvSpPr>
        <p:spPr/>
        <p:txBody>
          <a:bodyPr/>
          <a:lstStyle/>
          <a:p>
            <a:pPr eaLnBrk="1" hangingPunct="1">
              <a:lnSpc>
                <a:spcPct val="80000"/>
              </a:lnSpc>
            </a:pPr>
            <a:r>
              <a:rPr lang="en-US" sz="1800" dirty="0"/>
              <a:t>End of 1993: 500 known web servers generating 1% of the Internet traffic</a:t>
            </a:r>
          </a:p>
          <a:p>
            <a:pPr eaLnBrk="1" hangingPunct="1">
              <a:lnSpc>
                <a:spcPct val="80000"/>
              </a:lnSpc>
            </a:pPr>
            <a:r>
              <a:rPr lang="en-US" sz="1800" dirty="0"/>
              <a:t>July 1994: Foundation of the W3 Consortium</a:t>
            </a:r>
          </a:p>
          <a:p>
            <a:pPr lvl="1" eaLnBrk="1" hangingPunct="1">
              <a:lnSpc>
                <a:spcPct val="80000"/>
              </a:lnSpc>
            </a:pPr>
            <a:r>
              <a:rPr lang="en-US" sz="1600" dirty="0"/>
              <a:t>Goal: Further development of WWW, standardization of HTML</a:t>
            </a:r>
          </a:p>
          <a:p>
            <a:pPr lvl="1" eaLnBrk="1" hangingPunct="1">
              <a:lnSpc>
                <a:spcPct val="80000"/>
              </a:lnSpc>
              <a:buFont typeface="Wingdings" pitchFamily="2" charset="2"/>
              <a:buChar char="Ø"/>
            </a:pPr>
            <a:r>
              <a:rPr lang="en-US" sz="1600" dirty="0"/>
              <a:t>http://www.w3.org</a:t>
            </a:r>
          </a:p>
          <a:p>
            <a:pPr eaLnBrk="1" hangingPunct="1">
              <a:lnSpc>
                <a:spcPct val="80000"/>
              </a:lnSpc>
            </a:pPr>
            <a:r>
              <a:rPr lang="en-US" sz="1800" dirty="0"/>
              <a:t>End of 1994:</a:t>
            </a:r>
          </a:p>
          <a:p>
            <a:pPr lvl="1" eaLnBrk="1" hangingPunct="1">
              <a:lnSpc>
                <a:spcPct val="80000"/>
              </a:lnSpc>
            </a:pPr>
            <a:r>
              <a:rPr lang="en-US" sz="1600" dirty="0"/>
              <a:t>10000 servers, 2000 commercial</a:t>
            </a:r>
          </a:p>
          <a:p>
            <a:pPr lvl="1" eaLnBrk="1" hangingPunct="1">
              <a:lnSpc>
                <a:spcPct val="80000"/>
              </a:lnSpc>
            </a:pPr>
            <a:r>
              <a:rPr lang="en-US" sz="1600" dirty="0"/>
              <a:t>10 million users</a:t>
            </a:r>
          </a:p>
          <a:p>
            <a:pPr lvl="1" eaLnBrk="1" hangingPunct="1">
              <a:lnSpc>
                <a:spcPct val="80000"/>
              </a:lnSpc>
            </a:pPr>
            <a:r>
              <a:rPr lang="en-US" sz="1600" dirty="0"/>
              <a:t>Traffic generated equaled roughly complete works of Shakespeare – every second</a:t>
            </a:r>
          </a:p>
          <a:p>
            <a:pPr eaLnBrk="1" hangingPunct="1">
              <a:lnSpc>
                <a:spcPct val="80000"/>
              </a:lnSpc>
            </a:pPr>
            <a:r>
              <a:rPr lang="en-US" sz="1800" dirty="0"/>
              <a:t>1995: Marc Andreesen founds Netscape</a:t>
            </a:r>
          </a:p>
          <a:p>
            <a:pPr eaLnBrk="1" hangingPunct="1">
              <a:lnSpc>
                <a:spcPct val="80000"/>
              </a:lnSpc>
            </a:pPr>
            <a:endParaRPr lang="en-US" sz="1800" dirty="0"/>
          </a:p>
          <a:p>
            <a:pPr eaLnBrk="1" hangingPunct="1">
              <a:lnSpc>
                <a:spcPct val="80000"/>
              </a:lnSpc>
            </a:pPr>
            <a:r>
              <a:rPr lang="en-US" sz="1800" dirty="0"/>
              <a:t>And then we all know the story:</a:t>
            </a:r>
          </a:p>
          <a:p>
            <a:pPr lvl="1" eaLnBrk="1" hangingPunct="1">
              <a:lnSpc>
                <a:spcPct val="80000"/>
              </a:lnSpc>
            </a:pPr>
            <a:r>
              <a:rPr lang="en-US" sz="1600" dirty="0"/>
              <a:t>Rise &amp; fall of the .coms, Web 2.0 hype, ...</a:t>
            </a:r>
          </a:p>
          <a:p>
            <a:pPr lvl="1" eaLnBrk="1" hangingPunct="1">
              <a:lnSpc>
                <a:spcPct val="80000"/>
              </a:lnSpc>
            </a:pPr>
            <a:r>
              <a:rPr lang="en-US" sz="1600" dirty="0"/>
              <a:t>Today everyone/everything is on/in the Web creating a large portion of Internet traffic</a:t>
            </a:r>
          </a:p>
          <a:p>
            <a:pPr eaLnBrk="1" hangingPunct="1">
              <a:lnSpc>
                <a:spcPct val="80000"/>
              </a:lnSpc>
            </a:pPr>
            <a:endParaRPr lang="de-DE" sz="1800" dirty="0"/>
          </a:p>
        </p:txBody>
      </p:sp>
      <p:sp>
        <p:nvSpPr>
          <p:cNvPr id="30722" name="Fußzeilenplatzhalter 4"/>
          <p:cNvSpPr>
            <a:spLocks noGrp="1"/>
          </p:cNvSpPr>
          <p:nvPr>
            <p:ph type="ftr" sz="quarter" idx="10"/>
          </p:nvPr>
        </p:nvSpPr>
        <p:spPr>
          <a:noFill/>
        </p:spPr>
        <p:txBody>
          <a:bodyPr/>
          <a:lstStyle/>
          <a:p>
            <a:r>
              <a:rPr lang="en-US"/>
              <a:t>TI 3: Operating Systems and Computer Networks</a:t>
            </a:r>
          </a:p>
        </p:txBody>
      </p:sp>
      <p:grpSp>
        <p:nvGrpSpPr>
          <p:cNvPr id="30726" name="Group 2"/>
          <p:cNvGrpSpPr>
            <a:grpSpLocks/>
          </p:cNvGrpSpPr>
          <p:nvPr/>
        </p:nvGrpSpPr>
        <p:grpSpPr bwMode="auto">
          <a:xfrm>
            <a:off x="2063552" y="3400581"/>
            <a:ext cx="1878013" cy="1066800"/>
            <a:chOff x="4421" y="1467"/>
            <a:chExt cx="1282" cy="672"/>
          </a:xfrm>
        </p:grpSpPr>
        <p:sp>
          <p:nvSpPr>
            <p:cNvPr id="30727" name="Freeform 3"/>
            <p:cNvSpPr>
              <a:spLocks/>
            </p:cNvSpPr>
            <p:nvPr/>
          </p:nvSpPr>
          <p:spPr bwMode="auto">
            <a:xfrm>
              <a:off x="4431" y="1467"/>
              <a:ext cx="565" cy="103"/>
            </a:xfrm>
            <a:custGeom>
              <a:avLst/>
              <a:gdLst>
                <a:gd name="T0" fmla="*/ 136 w 2261"/>
                <a:gd name="T1" fmla="*/ 13 h 412"/>
                <a:gd name="T2" fmla="*/ 125 w 2261"/>
                <a:gd name="T3" fmla="*/ 10 h 412"/>
                <a:gd name="T4" fmla="*/ 114 w 2261"/>
                <a:gd name="T5" fmla="*/ 7 h 412"/>
                <a:gd name="T6" fmla="*/ 103 w 2261"/>
                <a:gd name="T7" fmla="*/ 5 h 412"/>
                <a:gd name="T8" fmla="*/ 92 w 2261"/>
                <a:gd name="T9" fmla="*/ 3 h 412"/>
                <a:gd name="T10" fmla="*/ 81 w 2261"/>
                <a:gd name="T11" fmla="*/ 1 h 412"/>
                <a:gd name="T12" fmla="*/ 69 w 2261"/>
                <a:gd name="T13" fmla="*/ 1 h 412"/>
                <a:gd name="T14" fmla="*/ 62 w 2261"/>
                <a:gd name="T15" fmla="*/ 0 h 412"/>
                <a:gd name="T16" fmla="*/ 53 w 2261"/>
                <a:gd name="T17" fmla="*/ 0 h 412"/>
                <a:gd name="T18" fmla="*/ 44 w 2261"/>
                <a:gd name="T19" fmla="*/ 1 h 412"/>
                <a:gd name="T20" fmla="*/ 31 w 2261"/>
                <a:gd name="T21" fmla="*/ 2 h 412"/>
                <a:gd name="T22" fmla="*/ 18 w 2261"/>
                <a:gd name="T23" fmla="*/ 5 h 412"/>
                <a:gd name="T24" fmla="*/ 16 w 2261"/>
                <a:gd name="T25" fmla="*/ 6 h 412"/>
                <a:gd name="T26" fmla="*/ 12 w 2261"/>
                <a:gd name="T27" fmla="*/ 7 h 412"/>
                <a:gd name="T28" fmla="*/ 9 w 2261"/>
                <a:gd name="T29" fmla="*/ 10 h 412"/>
                <a:gd name="T30" fmla="*/ 6 w 2261"/>
                <a:gd name="T31" fmla="*/ 12 h 412"/>
                <a:gd name="T32" fmla="*/ 4 w 2261"/>
                <a:gd name="T33" fmla="*/ 15 h 412"/>
                <a:gd name="T34" fmla="*/ 2 w 2261"/>
                <a:gd name="T35" fmla="*/ 19 h 412"/>
                <a:gd name="T36" fmla="*/ 1 w 2261"/>
                <a:gd name="T37" fmla="*/ 22 h 412"/>
                <a:gd name="T38" fmla="*/ 0 w 2261"/>
                <a:gd name="T39" fmla="*/ 26 h 412"/>
                <a:gd name="T40" fmla="*/ 1 w 2261"/>
                <a:gd name="T41" fmla="*/ 24 h 412"/>
                <a:gd name="T42" fmla="*/ 5 w 2261"/>
                <a:gd name="T43" fmla="*/ 20 h 412"/>
                <a:gd name="T44" fmla="*/ 8 w 2261"/>
                <a:gd name="T45" fmla="*/ 17 h 412"/>
                <a:gd name="T46" fmla="*/ 12 w 2261"/>
                <a:gd name="T47" fmla="*/ 14 h 412"/>
                <a:gd name="T48" fmla="*/ 16 w 2261"/>
                <a:gd name="T49" fmla="*/ 12 h 412"/>
                <a:gd name="T50" fmla="*/ 21 w 2261"/>
                <a:gd name="T51" fmla="*/ 10 h 412"/>
                <a:gd name="T52" fmla="*/ 26 w 2261"/>
                <a:gd name="T53" fmla="*/ 8 h 412"/>
                <a:gd name="T54" fmla="*/ 33 w 2261"/>
                <a:gd name="T55" fmla="*/ 7 h 412"/>
                <a:gd name="T56" fmla="*/ 53 w 2261"/>
                <a:gd name="T57" fmla="*/ 7 h 412"/>
                <a:gd name="T58" fmla="*/ 65 w 2261"/>
                <a:gd name="T59" fmla="*/ 7 h 412"/>
                <a:gd name="T60" fmla="*/ 77 w 2261"/>
                <a:gd name="T61" fmla="*/ 9 h 412"/>
                <a:gd name="T62" fmla="*/ 88 w 2261"/>
                <a:gd name="T63" fmla="*/ 10 h 412"/>
                <a:gd name="T64" fmla="*/ 100 w 2261"/>
                <a:gd name="T65" fmla="*/ 12 h 412"/>
                <a:gd name="T66" fmla="*/ 112 w 2261"/>
                <a:gd name="T67" fmla="*/ 15 h 412"/>
                <a:gd name="T68" fmla="*/ 123 w 2261"/>
                <a:gd name="T69" fmla="*/ 18 h 412"/>
                <a:gd name="T70" fmla="*/ 141 w 2261"/>
                <a:gd name="T71" fmla="*/ 15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1"/>
                <a:gd name="T109" fmla="*/ 0 h 412"/>
                <a:gd name="T110" fmla="*/ 2261 w 226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1" h="412">
                  <a:moveTo>
                    <a:pt x="2261" y="242"/>
                  </a:moveTo>
                  <a:lnTo>
                    <a:pt x="2176" y="212"/>
                  </a:lnTo>
                  <a:lnTo>
                    <a:pt x="2090" y="183"/>
                  </a:lnTo>
                  <a:lnTo>
                    <a:pt x="2003" y="157"/>
                  </a:lnTo>
                  <a:lnTo>
                    <a:pt x="1916" y="131"/>
                  </a:lnTo>
                  <a:lnTo>
                    <a:pt x="1828" y="110"/>
                  </a:lnTo>
                  <a:lnTo>
                    <a:pt x="1741" y="89"/>
                  </a:lnTo>
                  <a:lnTo>
                    <a:pt x="1652" y="70"/>
                  </a:lnTo>
                  <a:lnTo>
                    <a:pt x="1562" y="55"/>
                  </a:lnTo>
                  <a:lnTo>
                    <a:pt x="1473" y="42"/>
                  </a:lnTo>
                  <a:lnTo>
                    <a:pt x="1383" y="29"/>
                  </a:lnTo>
                  <a:lnTo>
                    <a:pt x="1294" y="19"/>
                  </a:lnTo>
                  <a:lnTo>
                    <a:pt x="1203" y="12"/>
                  </a:lnTo>
                  <a:lnTo>
                    <a:pt x="1113" y="7"/>
                  </a:lnTo>
                  <a:lnTo>
                    <a:pt x="1067" y="5"/>
                  </a:lnTo>
                  <a:lnTo>
                    <a:pt x="996" y="1"/>
                  </a:lnTo>
                  <a:lnTo>
                    <a:pt x="925" y="0"/>
                  </a:lnTo>
                  <a:lnTo>
                    <a:pt x="854" y="0"/>
                  </a:lnTo>
                  <a:lnTo>
                    <a:pt x="784" y="1"/>
                  </a:lnTo>
                  <a:lnTo>
                    <a:pt x="714" y="7"/>
                  </a:lnTo>
                  <a:lnTo>
                    <a:pt x="628" y="11"/>
                  </a:lnTo>
                  <a:lnTo>
                    <a:pt x="501" y="22"/>
                  </a:lnTo>
                  <a:lnTo>
                    <a:pt x="368" y="48"/>
                  </a:lnTo>
                  <a:lnTo>
                    <a:pt x="297" y="78"/>
                  </a:lnTo>
                  <a:lnTo>
                    <a:pt x="283" y="83"/>
                  </a:lnTo>
                  <a:lnTo>
                    <a:pt x="255" y="93"/>
                  </a:lnTo>
                  <a:lnTo>
                    <a:pt x="227" y="105"/>
                  </a:lnTo>
                  <a:lnTo>
                    <a:pt x="200" y="120"/>
                  </a:lnTo>
                  <a:lnTo>
                    <a:pt x="175" y="137"/>
                  </a:lnTo>
                  <a:lnTo>
                    <a:pt x="150" y="156"/>
                  </a:lnTo>
                  <a:lnTo>
                    <a:pt x="127" y="176"/>
                  </a:lnTo>
                  <a:lnTo>
                    <a:pt x="106" y="197"/>
                  </a:lnTo>
                  <a:lnTo>
                    <a:pt x="86" y="219"/>
                  </a:lnTo>
                  <a:lnTo>
                    <a:pt x="68" y="245"/>
                  </a:lnTo>
                  <a:lnTo>
                    <a:pt x="51" y="270"/>
                  </a:lnTo>
                  <a:lnTo>
                    <a:pt x="36" y="298"/>
                  </a:lnTo>
                  <a:lnTo>
                    <a:pt x="24" y="325"/>
                  </a:lnTo>
                  <a:lnTo>
                    <a:pt x="13" y="353"/>
                  </a:lnTo>
                  <a:lnTo>
                    <a:pt x="5" y="375"/>
                  </a:lnTo>
                  <a:lnTo>
                    <a:pt x="0" y="412"/>
                  </a:lnTo>
                  <a:lnTo>
                    <a:pt x="3" y="411"/>
                  </a:lnTo>
                  <a:lnTo>
                    <a:pt x="26" y="378"/>
                  </a:lnTo>
                  <a:lnTo>
                    <a:pt x="51" y="348"/>
                  </a:lnTo>
                  <a:lnTo>
                    <a:pt x="77" y="321"/>
                  </a:lnTo>
                  <a:lnTo>
                    <a:pt x="104" y="294"/>
                  </a:lnTo>
                  <a:lnTo>
                    <a:pt x="134" y="268"/>
                  </a:lnTo>
                  <a:lnTo>
                    <a:pt x="165" y="245"/>
                  </a:lnTo>
                  <a:lnTo>
                    <a:pt x="198" y="223"/>
                  </a:lnTo>
                  <a:lnTo>
                    <a:pt x="232" y="203"/>
                  </a:lnTo>
                  <a:lnTo>
                    <a:pt x="266" y="185"/>
                  </a:lnTo>
                  <a:lnTo>
                    <a:pt x="302" y="168"/>
                  </a:lnTo>
                  <a:lnTo>
                    <a:pt x="338" y="155"/>
                  </a:lnTo>
                  <a:lnTo>
                    <a:pt x="375" y="141"/>
                  </a:lnTo>
                  <a:lnTo>
                    <a:pt x="412" y="131"/>
                  </a:lnTo>
                  <a:lnTo>
                    <a:pt x="451" y="124"/>
                  </a:lnTo>
                  <a:lnTo>
                    <a:pt x="528" y="114"/>
                  </a:lnTo>
                  <a:lnTo>
                    <a:pt x="750" y="110"/>
                  </a:lnTo>
                  <a:lnTo>
                    <a:pt x="856" y="110"/>
                  </a:lnTo>
                  <a:lnTo>
                    <a:pt x="949" y="116"/>
                  </a:lnTo>
                  <a:lnTo>
                    <a:pt x="1043" y="120"/>
                  </a:lnTo>
                  <a:lnTo>
                    <a:pt x="1138" y="127"/>
                  </a:lnTo>
                  <a:lnTo>
                    <a:pt x="1232" y="136"/>
                  </a:lnTo>
                  <a:lnTo>
                    <a:pt x="1325" y="147"/>
                  </a:lnTo>
                  <a:lnTo>
                    <a:pt x="1418" y="161"/>
                  </a:lnTo>
                  <a:lnTo>
                    <a:pt x="1513" y="177"/>
                  </a:lnTo>
                  <a:lnTo>
                    <a:pt x="1604" y="193"/>
                  </a:lnTo>
                  <a:lnTo>
                    <a:pt x="1698" y="214"/>
                  </a:lnTo>
                  <a:lnTo>
                    <a:pt x="1788" y="235"/>
                  </a:lnTo>
                  <a:lnTo>
                    <a:pt x="1880" y="260"/>
                  </a:lnTo>
                  <a:lnTo>
                    <a:pt x="1971" y="285"/>
                  </a:lnTo>
                  <a:lnTo>
                    <a:pt x="2061" y="314"/>
                  </a:lnTo>
                  <a:lnTo>
                    <a:pt x="2261" y="242"/>
                  </a:lnTo>
                  <a:close/>
                </a:path>
              </a:pathLst>
            </a:custGeom>
            <a:solidFill>
              <a:srgbClr val="00CCFF"/>
            </a:solidFill>
            <a:ln w="1588">
              <a:solidFill>
                <a:srgbClr val="000000"/>
              </a:solidFill>
              <a:round/>
              <a:headEnd/>
              <a:tailEnd/>
            </a:ln>
          </p:spPr>
          <p:txBody>
            <a:bodyPr/>
            <a:lstStyle/>
            <a:p>
              <a:endParaRPr lang="de-DE"/>
            </a:p>
          </p:txBody>
        </p:sp>
        <p:sp>
          <p:nvSpPr>
            <p:cNvPr id="30728" name="Freeform 4"/>
            <p:cNvSpPr>
              <a:spLocks/>
            </p:cNvSpPr>
            <p:nvPr/>
          </p:nvSpPr>
          <p:spPr bwMode="auto">
            <a:xfrm>
              <a:off x="5307" y="1651"/>
              <a:ext cx="396" cy="388"/>
            </a:xfrm>
            <a:custGeom>
              <a:avLst/>
              <a:gdLst>
                <a:gd name="T0" fmla="*/ 7 w 1583"/>
                <a:gd name="T1" fmla="*/ 12 h 1551"/>
                <a:gd name="T2" fmla="*/ 11 w 1583"/>
                <a:gd name="T3" fmla="*/ 14 h 1551"/>
                <a:gd name="T4" fmla="*/ 16 w 1583"/>
                <a:gd name="T5" fmla="*/ 16 h 1551"/>
                <a:gd name="T6" fmla="*/ 31 w 1583"/>
                <a:gd name="T7" fmla="*/ 24 h 1551"/>
                <a:gd name="T8" fmla="*/ 36 w 1583"/>
                <a:gd name="T9" fmla="*/ 27 h 1551"/>
                <a:gd name="T10" fmla="*/ 46 w 1583"/>
                <a:gd name="T11" fmla="*/ 33 h 1551"/>
                <a:gd name="T12" fmla="*/ 50 w 1583"/>
                <a:gd name="T13" fmla="*/ 37 h 1551"/>
                <a:gd name="T14" fmla="*/ 54 w 1583"/>
                <a:gd name="T15" fmla="*/ 40 h 1551"/>
                <a:gd name="T16" fmla="*/ 59 w 1583"/>
                <a:gd name="T17" fmla="*/ 43 h 1551"/>
                <a:gd name="T18" fmla="*/ 64 w 1583"/>
                <a:gd name="T19" fmla="*/ 47 h 1551"/>
                <a:gd name="T20" fmla="*/ 68 w 1583"/>
                <a:gd name="T21" fmla="*/ 51 h 1551"/>
                <a:gd name="T22" fmla="*/ 77 w 1583"/>
                <a:gd name="T23" fmla="*/ 59 h 1551"/>
                <a:gd name="T24" fmla="*/ 84 w 1583"/>
                <a:gd name="T25" fmla="*/ 66 h 1551"/>
                <a:gd name="T26" fmla="*/ 88 w 1583"/>
                <a:gd name="T27" fmla="*/ 71 h 1551"/>
                <a:gd name="T28" fmla="*/ 88 w 1583"/>
                <a:gd name="T29" fmla="*/ 72 h 1551"/>
                <a:gd name="T30" fmla="*/ 90 w 1583"/>
                <a:gd name="T31" fmla="*/ 74 h 1551"/>
                <a:gd name="T32" fmla="*/ 91 w 1583"/>
                <a:gd name="T33" fmla="*/ 75 h 1551"/>
                <a:gd name="T34" fmla="*/ 92 w 1583"/>
                <a:gd name="T35" fmla="*/ 77 h 1551"/>
                <a:gd name="T36" fmla="*/ 93 w 1583"/>
                <a:gd name="T37" fmla="*/ 80 h 1551"/>
                <a:gd name="T38" fmla="*/ 94 w 1583"/>
                <a:gd name="T39" fmla="*/ 82 h 1551"/>
                <a:gd name="T40" fmla="*/ 95 w 1583"/>
                <a:gd name="T41" fmla="*/ 84 h 1551"/>
                <a:gd name="T42" fmla="*/ 95 w 1583"/>
                <a:gd name="T43" fmla="*/ 86 h 1551"/>
                <a:gd name="T44" fmla="*/ 96 w 1583"/>
                <a:gd name="T45" fmla="*/ 88 h 1551"/>
                <a:gd name="T46" fmla="*/ 96 w 1583"/>
                <a:gd name="T47" fmla="*/ 90 h 1551"/>
                <a:gd name="T48" fmla="*/ 96 w 1583"/>
                <a:gd name="T49" fmla="*/ 93 h 1551"/>
                <a:gd name="T50" fmla="*/ 96 w 1583"/>
                <a:gd name="T51" fmla="*/ 95 h 1551"/>
                <a:gd name="T52" fmla="*/ 96 w 1583"/>
                <a:gd name="T53" fmla="*/ 97 h 1551"/>
                <a:gd name="T54" fmla="*/ 97 w 1583"/>
                <a:gd name="T55" fmla="*/ 96 h 1551"/>
                <a:gd name="T56" fmla="*/ 98 w 1583"/>
                <a:gd name="T57" fmla="*/ 94 h 1551"/>
                <a:gd name="T58" fmla="*/ 98 w 1583"/>
                <a:gd name="T59" fmla="*/ 91 h 1551"/>
                <a:gd name="T60" fmla="*/ 99 w 1583"/>
                <a:gd name="T61" fmla="*/ 88 h 1551"/>
                <a:gd name="T62" fmla="*/ 99 w 1583"/>
                <a:gd name="T63" fmla="*/ 86 h 1551"/>
                <a:gd name="T64" fmla="*/ 99 w 1583"/>
                <a:gd name="T65" fmla="*/ 84 h 1551"/>
                <a:gd name="T66" fmla="*/ 99 w 1583"/>
                <a:gd name="T67" fmla="*/ 82 h 1551"/>
                <a:gd name="T68" fmla="*/ 99 w 1583"/>
                <a:gd name="T69" fmla="*/ 80 h 1551"/>
                <a:gd name="T70" fmla="*/ 98 w 1583"/>
                <a:gd name="T71" fmla="*/ 78 h 1551"/>
                <a:gd name="T72" fmla="*/ 98 w 1583"/>
                <a:gd name="T73" fmla="*/ 76 h 1551"/>
                <a:gd name="T74" fmla="*/ 97 w 1583"/>
                <a:gd name="T75" fmla="*/ 74 h 1551"/>
                <a:gd name="T76" fmla="*/ 96 w 1583"/>
                <a:gd name="T77" fmla="*/ 72 h 1551"/>
                <a:gd name="T78" fmla="*/ 95 w 1583"/>
                <a:gd name="T79" fmla="*/ 70 h 1551"/>
                <a:gd name="T80" fmla="*/ 95 w 1583"/>
                <a:gd name="T81" fmla="*/ 68 h 1551"/>
                <a:gd name="T82" fmla="*/ 93 w 1583"/>
                <a:gd name="T83" fmla="*/ 66 h 1551"/>
                <a:gd name="T84" fmla="*/ 88 w 1583"/>
                <a:gd name="T85" fmla="*/ 60 h 1551"/>
                <a:gd name="T86" fmla="*/ 84 w 1583"/>
                <a:gd name="T87" fmla="*/ 56 h 1551"/>
                <a:gd name="T88" fmla="*/ 81 w 1583"/>
                <a:gd name="T89" fmla="*/ 52 h 1551"/>
                <a:gd name="T90" fmla="*/ 77 w 1583"/>
                <a:gd name="T91" fmla="*/ 48 h 1551"/>
                <a:gd name="T92" fmla="*/ 73 w 1583"/>
                <a:gd name="T93" fmla="*/ 44 h 1551"/>
                <a:gd name="T94" fmla="*/ 69 w 1583"/>
                <a:gd name="T95" fmla="*/ 41 h 1551"/>
                <a:gd name="T96" fmla="*/ 64 w 1583"/>
                <a:gd name="T97" fmla="*/ 37 h 1551"/>
                <a:gd name="T98" fmla="*/ 60 w 1583"/>
                <a:gd name="T99" fmla="*/ 34 h 1551"/>
                <a:gd name="T100" fmla="*/ 51 w 1583"/>
                <a:gd name="T101" fmla="*/ 27 h 1551"/>
                <a:gd name="T102" fmla="*/ 46 w 1583"/>
                <a:gd name="T103" fmla="*/ 24 h 1551"/>
                <a:gd name="T104" fmla="*/ 33 w 1583"/>
                <a:gd name="T105" fmla="*/ 15 h 1551"/>
                <a:gd name="T106" fmla="*/ 28 w 1583"/>
                <a:gd name="T107" fmla="*/ 13 h 1551"/>
                <a:gd name="T108" fmla="*/ 22 w 1583"/>
                <a:gd name="T109" fmla="*/ 10 h 1551"/>
                <a:gd name="T110" fmla="*/ 18 w 1583"/>
                <a:gd name="T111" fmla="*/ 8 h 1551"/>
                <a:gd name="T112" fmla="*/ 13 w 1583"/>
                <a:gd name="T113" fmla="*/ 6 h 1551"/>
                <a:gd name="T114" fmla="*/ 8 w 1583"/>
                <a:gd name="T115" fmla="*/ 3 h 1551"/>
                <a:gd name="T116" fmla="*/ 3 w 1583"/>
                <a:gd name="T117" fmla="*/ 1 h 1551"/>
                <a:gd name="T118" fmla="*/ 0 w 1583"/>
                <a:gd name="T119" fmla="*/ 0 h 1551"/>
                <a:gd name="T120" fmla="*/ 7 w 1583"/>
                <a:gd name="T121" fmla="*/ 12 h 15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3"/>
                <a:gd name="T184" fmla="*/ 0 h 1551"/>
                <a:gd name="T185" fmla="*/ 1583 w 1583"/>
                <a:gd name="T186" fmla="*/ 1551 h 15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3" h="1551">
                  <a:moveTo>
                    <a:pt x="114" y="189"/>
                  </a:moveTo>
                  <a:lnTo>
                    <a:pt x="176" y="215"/>
                  </a:lnTo>
                  <a:lnTo>
                    <a:pt x="257" y="255"/>
                  </a:lnTo>
                  <a:lnTo>
                    <a:pt x="496" y="385"/>
                  </a:lnTo>
                  <a:lnTo>
                    <a:pt x="573" y="432"/>
                  </a:lnTo>
                  <a:lnTo>
                    <a:pt x="726" y="533"/>
                  </a:lnTo>
                  <a:lnTo>
                    <a:pt x="799" y="586"/>
                  </a:lnTo>
                  <a:lnTo>
                    <a:pt x="869" y="636"/>
                  </a:lnTo>
                  <a:lnTo>
                    <a:pt x="945" y="692"/>
                  </a:lnTo>
                  <a:lnTo>
                    <a:pt x="1015" y="748"/>
                  </a:lnTo>
                  <a:lnTo>
                    <a:pt x="1090" y="812"/>
                  </a:lnTo>
                  <a:lnTo>
                    <a:pt x="1227" y="934"/>
                  </a:lnTo>
                  <a:lnTo>
                    <a:pt x="1338" y="1051"/>
                  </a:lnTo>
                  <a:lnTo>
                    <a:pt x="1403" y="1133"/>
                  </a:lnTo>
                  <a:lnTo>
                    <a:pt x="1413" y="1146"/>
                  </a:lnTo>
                  <a:lnTo>
                    <a:pt x="1434" y="1175"/>
                  </a:lnTo>
                  <a:lnTo>
                    <a:pt x="1454" y="1205"/>
                  </a:lnTo>
                  <a:lnTo>
                    <a:pt x="1471" y="1237"/>
                  </a:lnTo>
                  <a:lnTo>
                    <a:pt x="1487" y="1271"/>
                  </a:lnTo>
                  <a:lnTo>
                    <a:pt x="1501" y="1304"/>
                  </a:lnTo>
                  <a:lnTo>
                    <a:pt x="1513" y="1338"/>
                  </a:lnTo>
                  <a:lnTo>
                    <a:pt x="1523" y="1372"/>
                  </a:lnTo>
                  <a:lnTo>
                    <a:pt x="1531" y="1407"/>
                  </a:lnTo>
                  <a:lnTo>
                    <a:pt x="1536" y="1444"/>
                  </a:lnTo>
                  <a:lnTo>
                    <a:pt x="1539" y="1479"/>
                  </a:lnTo>
                  <a:lnTo>
                    <a:pt x="1541" y="1516"/>
                  </a:lnTo>
                  <a:lnTo>
                    <a:pt x="1539" y="1551"/>
                  </a:lnTo>
                  <a:lnTo>
                    <a:pt x="1551" y="1530"/>
                  </a:lnTo>
                  <a:lnTo>
                    <a:pt x="1564" y="1501"/>
                  </a:lnTo>
                  <a:lnTo>
                    <a:pt x="1573" y="1451"/>
                  </a:lnTo>
                  <a:lnTo>
                    <a:pt x="1583" y="1413"/>
                  </a:lnTo>
                  <a:lnTo>
                    <a:pt x="1583" y="1381"/>
                  </a:lnTo>
                  <a:lnTo>
                    <a:pt x="1583" y="1348"/>
                  </a:lnTo>
                  <a:lnTo>
                    <a:pt x="1583" y="1316"/>
                  </a:lnTo>
                  <a:lnTo>
                    <a:pt x="1578" y="1278"/>
                  </a:lnTo>
                  <a:lnTo>
                    <a:pt x="1573" y="1246"/>
                  </a:lnTo>
                  <a:lnTo>
                    <a:pt x="1564" y="1213"/>
                  </a:lnTo>
                  <a:lnTo>
                    <a:pt x="1554" y="1181"/>
                  </a:lnTo>
                  <a:lnTo>
                    <a:pt x="1538" y="1150"/>
                  </a:lnTo>
                  <a:lnTo>
                    <a:pt x="1525" y="1119"/>
                  </a:lnTo>
                  <a:lnTo>
                    <a:pt x="1510" y="1088"/>
                  </a:lnTo>
                  <a:lnTo>
                    <a:pt x="1489" y="1056"/>
                  </a:lnTo>
                  <a:lnTo>
                    <a:pt x="1410" y="953"/>
                  </a:lnTo>
                  <a:lnTo>
                    <a:pt x="1348" y="887"/>
                  </a:lnTo>
                  <a:lnTo>
                    <a:pt x="1286" y="829"/>
                  </a:lnTo>
                  <a:lnTo>
                    <a:pt x="1227" y="766"/>
                  </a:lnTo>
                  <a:lnTo>
                    <a:pt x="1158" y="708"/>
                  </a:lnTo>
                  <a:lnTo>
                    <a:pt x="1095" y="650"/>
                  </a:lnTo>
                  <a:lnTo>
                    <a:pt x="1025" y="594"/>
                  </a:lnTo>
                  <a:lnTo>
                    <a:pt x="958" y="543"/>
                  </a:lnTo>
                  <a:lnTo>
                    <a:pt x="818" y="436"/>
                  </a:lnTo>
                  <a:lnTo>
                    <a:pt x="729" y="375"/>
                  </a:lnTo>
                  <a:lnTo>
                    <a:pt x="518" y="245"/>
                  </a:lnTo>
                  <a:lnTo>
                    <a:pt x="438" y="203"/>
                  </a:lnTo>
                  <a:lnTo>
                    <a:pt x="357" y="161"/>
                  </a:lnTo>
                  <a:lnTo>
                    <a:pt x="283" y="123"/>
                  </a:lnTo>
                  <a:lnTo>
                    <a:pt x="203" y="86"/>
                  </a:lnTo>
                  <a:lnTo>
                    <a:pt x="119" y="49"/>
                  </a:lnTo>
                  <a:lnTo>
                    <a:pt x="39" y="16"/>
                  </a:lnTo>
                  <a:lnTo>
                    <a:pt x="0" y="0"/>
                  </a:lnTo>
                  <a:lnTo>
                    <a:pt x="114" y="189"/>
                  </a:lnTo>
                  <a:close/>
                </a:path>
              </a:pathLst>
            </a:custGeom>
            <a:solidFill>
              <a:srgbClr val="00CCFF"/>
            </a:solidFill>
            <a:ln w="1588">
              <a:solidFill>
                <a:srgbClr val="000000"/>
              </a:solidFill>
              <a:round/>
              <a:headEnd/>
              <a:tailEnd/>
            </a:ln>
          </p:spPr>
          <p:txBody>
            <a:bodyPr/>
            <a:lstStyle/>
            <a:p>
              <a:endParaRPr lang="de-DE"/>
            </a:p>
          </p:txBody>
        </p:sp>
        <p:sp>
          <p:nvSpPr>
            <p:cNvPr id="30729" name="Line 5"/>
            <p:cNvSpPr>
              <a:spLocks noChangeShapeType="1"/>
            </p:cNvSpPr>
            <p:nvPr/>
          </p:nvSpPr>
          <p:spPr bwMode="auto">
            <a:xfrm flipV="1">
              <a:off x="4926" y="2039"/>
              <a:ext cx="28" cy="62"/>
            </a:xfrm>
            <a:prstGeom prst="line">
              <a:avLst/>
            </a:prstGeom>
            <a:noFill/>
            <a:ln w="1588">
              <a:solidFill>
                <a:srgbClr val="000000"/>
              </a:solidFill>
              <a:round/>
              <a:headEnd/>
              <a:tailEnd/>
            </a:ln>
          </p:spPr>
          <p:txBody>
            <a:bodyPr/>
            <a:lstStyle/>
            <a:p>
              <a:endParaRPr lang="en-US"/>
            </a:p>
          </p:txBody>
        </p:sp>
        <p:sp>
          <p:nvSpPr>
            <p:cNvPr id="30730" name="Freeform 6"/>
            <p:cNvSpPr>
              <a:spLocks/>
            </p:cNvSpPr>
            <p:nvPr/>
          </p:nvSpPr>
          <p:spPr bwMode="auto">
            <a:xfrm>
              <a:off x="4778" y="1506"/>
              <a:ext cx="575" cy="573"/>
            </a:xfrm>
            <a:custGeom>
              <a:avLst/>
              <a:gdLst>
                <a:gd name="T0" fmla="*/ 143 w 2301"/>
                <a:gd name="T1" fmla="*/ 65 h 2293"/>
                <a:gd name="T2" fmla="*/ 142 w 2301"/>
                <a:gd name="T3" fmla="*/ 56 h 2293"/>
                <a:gd name="T4" fmla="*/ 139 w 2301"/>
                <a:gd name="T5" fmla="*/ 47 h 2293"/>
                <a:gd name="T6" fmla="*/ 136 w 2301"/>
                <a:gd name="T7" fmla="*/ 39 h 2293"/>
                <a:gd name="T8" fmla="*/ 131 w 2301"/>
                <a:gd name="T9" fmla="*/ 31 h 2293"/>
                <a:gd name="T10" fmla="*/ 125 w 2301"/>
                <a:gd name="T11" fmla="*/ 23 h 2293"/>
                <a:gd name="T12" fmla="*/ 118 w 2301"/>
                <a:gd name="T13" fmla="*/ 17 h 2293"/>
                <a:gd name="T14" fmla="*/ 111 w 2301"/>
                <a:gd name="T15" fmla="*/ 11 h 2293"/>
                <a:gd name="T16" fmla="*/ 103 w 2301"/>
                <a:gd name="T17" fmla="*/ 7 h 2293"/>
                <a:gd name="T18" fmla="*/ 94 w 2301"/>
                <a:gd name="T19" fmla="*/ 3 h 2293"/>
                <a:gd name="T20" fmla="*/ 85 w 2301"/>
                <a:gd name="T21" fmla="*/ 1 h 2293"/>
                <a:gd name="T22" fmla="*/ 76 w 2301"/>
                <a:gd name="T23" fmla="*/ 0 h 2293"/>
                <a:gd name="T24" fmla="*/ 67 w 2301"/>
                <a:gd name="T25" fmla="*/ 0 h 2293"/>
                <a:gd name="T26" fmla="*/ 57 w 2301"/>
                <a:gd name="T27" fmla="*/ 1 h 2293"/>
                <a:gd name="T28" fmla="*/ 48 w 2301"/>
                <a:gd name="T29" fmla="*/ 4 h 2293"/>
                <a:gd name="T30" fmla="*/ 40 w 2301"/>
                <a:gd name="T31" fmla="*/ 7 h 2293"/>
                <a:gd name="T32" fmla="*/ 32 w 2301"/>
                <a:gd name="T33" fmla="*/ 12 h 2293"/>
                <a:gd name="T34" fmla="*/ 24 w 2301"/>
                <a:gd name="T35" fmla="*/ 18 h 2293"/>
                <a:gd name="T36" fmla="*/ 18 w 2301"/>
                <a:gd name="T37" fmla="*/ 24 h 2293"/>
                <a:gd name="T38" fmla="*/ 12 w 2301"/>
                <a:gd name="T39" fmla="*/ 32 h 2293"/>
                <a:gd name="T40" fmla="*/ 7 w 2301"/>
                <a:gd name="T41" fmla="*/ 40 h 2293"/>
                <a:gd name="T42" fmla="*/ 4 w 2301"/>
                <a:gd name="T43" fmla="*/ 48 h 2293"/>
                <a:gd name="T44" fmla="*/ 1 w 2301"/>
                <a:gd name="T45" fmla="*/ 57 h 2293"/>
                <a:gd name="T46" fmla="*/ 0 w 2301"/>
                <a:gd name="T47" fmla="*/ 66 h 2293"/>
                <a:gd name="T48" fmla="*/ 0 w 2301"/>
                <a:gd name="T49" fmla="*/ 76 h 2293"/>
                <a:gd name="T50" fmla="*/ 1 w 2301"/>
                <a:gd name="T51" fmla="*/ 85 h 2293"/>
                <a:gd name="T52" fmla="*/ 4 w 2301"/>
                <a:gd name="T53" fmla="*/ 94 h 2293"/>
                <a:gd name="T54" fmla="*/ 7 w 2301"/>
                <a:gd name="T55" fmla="*/ 103 h 2293"/>
                <a:gd name="T56" fmla="*/ 12 w 2301"/>
                <a:gd name="T57" fmla="*/ 111 h 2293"/>
                <a:gd name="T58" fmla="*/ 17 w 2301"/>
                <a:gd name="T59" fmla="*/ 118 h 2293"/>
                <a:gd name="T60" fmla="*/ 24 w 2301"/>
                <a:gd name="T61" fmla="*/ 125 h 2293"/>
                <a:gd name="T62" fmla="*/ 31 w 2301"/>
                <a:gd name="T63" fmla="*/ 130 h 2293"/>
                <a:gd name="T64" fmla="*/ 39 w 2301"/>
                <a:gd name="T65" fmla="*/ 135 h 2293"/>
                <a:gd name="T66" fmla="*/ 48 w 2301"/>
                <a:gd name="T67" fmla="*/ 139 h 2293"/>
                <a:gd name="T68" fmla="*/ 57 w 2301"/>
                <a:gd name="T69" fmla="*/ 141 h 2293"/>
                <a:gd name="T70" fmla="*/ 66 w 2301"/>
                <a:gd name="T71" fmla="*/ 143 h 2293"/>
                <a:gd name="T72" fmla="*/ 75 w 2301"/>
                <a:gd name="T73" fmla="*/ 143 h 2293"/>
                <a:gd name="T74" fmla="*/ 84 w 2301"/>
                <a:gd name="T75" fmla="*/ 142 h 2293"/>
                <a:gd name="T76" fmla="*/ 93 w 2301"/>
                <a:gd name="T77" fmla="*/ 140 h 2293"/>
                <a:gd name="T78" fmla="*/ 102 w 2301"/>
                <a:gd name="T79" fmla="*/ 136 h 2293"/>
                <a:gd name="T80" fmla="*/ 110 w 2301"/>
                <a:gd name="T81" fmla="*/ 132 h 2293"/>
                <a:gd name="T82" fmla="*/ 118 w 2301"/>
                <a:gd name="T83" fmla="*/ 127 h 2293"/>
                <a:gd name="T84" fmla="*/ 125 w 2301"/>
                <a:gd name="T85" fmla="*/ 120 h 2293"/>
                <a:gd name="T86" fmla="*/ 130 w 2301"/>
                <a:gd name="T87" fmla="*/ 113 h 2293"/>
                <a:gd name="T88" fmla="*/ 135 w 2301"/>
                <a:gd name="T89" fmla="*/ 105 h 2293"/>
                <a:gd name="T90" fmla="*/ 139 w 2301"/>
                <a:gd name="T91" fmla="*/ 96 h 2293"/>
                <a:gd name="T92" fmla="*/ 142 w 2301"/>
                <a:gd name="T93" fmla="*/ 88 h 2293"/>
                <a:gd name="T94" fmla="*/ 143 w 2301"/>
                <a:gd name="T95" fmla="*/ 78 h 2293"/>
                <a:gd name="T96" fmla="*/ 144 w 2301"/>
                <a:gd name="T97" fmla="*/ 72 h 2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1"/>
                <a:gd name="T148" fmla="*/ 0 h 2293"/>
                <a:gd name="T149" fmla="*/ 2301 w 2301"/>
                <a:gd name="T150" fmla="*/ 2293 h 2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1" h="2293">
                  <a:moveTo>
                    <a:pt x="2301" y="1147"/>
                  </a:moveTo>
                  <a:lnTo>
                    <a:pt x="2300" y="1098"/>
                  </a:lnTo>
                  <a:lnTo>
                    <a:pt x="2298" y="1047"/>
                  </a:lnTo>
                  <a:lnTo>
                    <a:pt x="2291" y="998"/>
                  </a:lnTo>
                  <a:lnTo>
                    <a:pt x="2284" y="949"/>
                  </a:lnTo>
                  <a:lnTo>
                    <a:pt x="2274" y="901"/>
                  </a:lnTo>
                  <a:lnTo>
                    <a:pt x="2263" y="853"/>
                  </a:lnTo>
                  <a:lnTo>
                    <a:pt x="2248" y="805"/>
                  </a:lnTo>
                  <a:lnTo>
                    <a:pt x="2234" y="757"/>
                  </a:lnTo>
                  <a:lnTo>
                    <a:pt x="2216" y="711"/>
                  </a:lnTo>
                  <a:lnTo>
                    <a:pt x="2196" y="666"/>
                  </a:lnTo>
                  <a:lnTo>
                    <a:pt x="2173" y="621"/>
                  </a:lnTo>
                  <a:lnTo>
                    <a:pt x="2150" y="578"/>
                  </a:lnTo>
                  <a:lnTo>
                    <a:pt x="2125" y="536"/>
                  </a:lnTo>
                  <a:lnTo>
                    <a:pt x="2096" y="495"/>
                  </a:lnTo>
                  <a:lnTo>
                    <a:pt x="2068" y="454"/>
                  </a:lnTo>
                  <a:lnTo>
                    <a:pt x="2037" y="415"/>
                  </a:lnTo>
                  <a:lnTo>
                    <a:pt x="2004" y="378"/>
                  </a:lnTo>
                  <a:lnTo>
                    <a:pt x="1970" y="342"/>
                  </a:lnTo>
                  <a:lnTo>
                    <a:pt x="1934" y="307"/>
                  </a:lnTo>
                  <a:lnTo>
                    <a:pt x="1898" y="274"/>
                  </a:lnTo>
                  <a:lnTo>
                    <a:pt x="1858" y="243"/>
                  </a:lnTo>
                  <a:lnTo>
                    <a:pt x="1818" y="213"/>
                  </a:lnTo>
                  <a:lnTo>
                    <a:pt x="1777" y="185"/>
                  </a:lnTo>
                  <a:lnTo>
                    <a:pt x="1735" y="159"/>
                  </a:lnTo>
                  <a:lnTo>
                    <a:pt x="1692" y="136"/>
                  </a:lnTo>
                  <a:lnTo>
                    <a:pt x="1647" y="113"/>
                  </a:lnTo>
                  <a:lnTo>
                    <a:pt x="1601" y="92"/>
                  </a:lnTo>
                  <a:lnTo>
                    <a:pt x="1556" y="75"/>
                  </a:lnTo>
                  <a:lnTo>
                    <a:pt x="1508" y="58"/>
                  </a:lnTo>
                  <a:lnTo>
                    <a:pt x="1461" y="43"/>
                  </a:lnTo>
                  <a:lnTo>
                    <a:pt x="1413" y="30"/>
                  </a:lnTo>
                  <a:lnTo>
                    <a:pt x="1364" y="20"/>
                  </a:lnTo>
                  <a:lnTo>
                    <a:pt x="1315" y="13"/>
                  </a:lnTo>
                  <a:lnTo>
                    <a:pt x="1266" y="7"/>
                  </a:lnTo>
                  <a:lnTo>
                    <a:pt x="1216" y="3"/>
                  </a:lnTo>
                  <a:lnTo>
                    <a:pt x="1166" y="0"/>
                  </a:lnTo>
                  <a:lnTo>
                    <a:pt x="1117" y="0"/>
                  </a:lnTo>
                  <a:lnTo>
                    <a:pt x="1067" y="4"/>
                  </a:lnTo>
                  <a:lnTo>
                    <a:pt x="1017" y="8"/>
                  </a:lnTo>
                  <a:lnTo>
                    <a:pt x="968" y="15"/>
                  </a:lnTo>
                  <a:lnTo>
                    <a:pt x="919" y="25"/>
                  </a:lnTo>
                  <a:lnTo>
                    <a:pt x="871" y="35"/>
                  </a:lnTo>
                  <a:lnTo>
                    <a:pt x="822" y="49"/>
                  </a:lnTo>
                  <a:lnTo>
                    <a:pt x="775" y="64"/>
                  </a:lnTo>
                  <a:lnTo>
                    <a:pt x="728" y="81"/>
                  </a:lnTo>
                  <a:lnTo>
                    <a:pt x="682" y="101"/>
                  </a:lnTo>
                  <a:lnTo>
                    <a:pt x="637" y="121"/>
                  </a:lnTo>
                  <a:lnTo>
                    <a:pt x="594" y="145"/>
                  </a:lnTo>
                  <a:lnTo>
                    <a:pt x="550" y="169"/>
                  </a:lnTo>
                  <a:lnTo>
                    <a:pt x="509" y="197"/>
                  </a:lnTo>
                  <a:lnTo>
                    <a:pt x="468" y="224"/>
                  </a:lnTo>
                  <a:lnTo>
                    <a:pt x="429" y="255"/>
                  </a:lnTo>
                  <a:lnTo>
                    <a:pt x="390" y="286"/>
                  </a:lnTo>
                  <a:lnTo>
                    <a:pt x="354" y="321"/>
                  </a:lnTo>
                  <a:lnTo>
                    <a:pt x="319" y="356"/>
                  </a:lnTo>
                  <a:lnTo>
                    <a:pt x="286" y="392"/>
                  </a:lnTo>
                  <a:lnTo>
                    <a:pt x="254" y="430"/>
                  </a:lnTo>
                  <a:lnTo>
                    <a:pt x="223" y="470"/>
                  </a:lnTo>
                  <a:lnTo>
                    <a:pt x="195" y="510"/>
                  </a:lnTo>
                  <a:lnTo>
                    <a:pt x="168" y="552"/>
                  </a:lnTo>
                  <a:lnTo>
                    <a:pt x="143" y="594"/>
                  </a:lnTo>
                  <a:lnTo>
                    <a:pt x="120" y="639"/>
                  </a:lnTo>
                  <a:lnTo>
                    <a:pt x="98" y="683"/>
                  </a:lnTo>
                  <a:lnTo>
                    <a:pt x="80" y="729"/>
                  </a:lnTo>
                  <a:lnTo>
                    <a:pt x="62" y="775"/>
                  </a:lnTo>
                  <a:lnTo>
                    <a:pt x="48" y="822"/>
                  </a:lnTo>
                  <a:lnTo>
                    <a:pt x="34" y="871"/>
                  </a:lnTo>
                  <a:lnTo>
                    <a:pt x="23" y="919"/>
                  </a:lnTo>
                  <a:lnTo>
                    <a:pt x="14" y="968"/>
                  </a:lnTo>
                  <a:lnTo>
                    <a:pt x="8" y="1017"/>
                  </a:lnTo>
                  <a:lnTo>
                    <a:pt x="4" y="1066"/>
                  </a:lnTo>
                  <a:lnTo>
                    <a:pt x="0" y="1115"/>
                  </a:lnTo>
                  <a:lnTo>
                    <a:pt x="0" y="1166"/>
                  </a:lnTo>
                  <a:lnTo>
                    <a:pt x="3" y="1215"/>
                  </a:lnTo>
                  <a:lnTo>
                    <a:pt x="7" y="1264"/>
                  </a:lnTo>
                  <a:lnTo>
                    <a:pt x="13" y="1314"/>
                  </a:lnTo>
                  <a:lnTo>
                    <a:pt x="21" y="1363"/>
                  </a:lnTo>
                  <a:lnTo>
                    <a:pt x="31" y="1411"/>
                  </a:lnTo>
                  <a:lnTo>
                    <a:pt x="44" y="1458"/>
                  </a:lnTo>
                  <a:lnTo>
                    <a:pt x="59" y="1507"/>
                  </a:lnTo>
                  <a:lnTo>
                    <a:pt x="76" y="1553"/>
                  </a:lnTo>
                  <a:lnTo>
                    <a:pt x="93" y="1598"/>
                  </a:lnTo>
                  <a:lnTo>
                    <a:pt x="115" y="1644"/>
                  </a:lnTo>
                  <a:lnTo>
                    <a:pt x="137" y="1688"/>
                  </a:lnTo>
                  <a:lnTo>
                    <a:pt x="162" y="1731"/>
                  </a:lnTo>
                  <a:lnTo>
                    <a:pt x="188" y="1774"/>
                  </a:lnTo>
                  <a:lnTo>
                    <a:pt x="216" y="1815"/>
                  </a:lnTo>
                  <a:lnTo>
                    <a:pt x="246" y="1854"/>
                  </a:lnTo>
                  <a:lnTo>
                    <a:pt x="277" y="1892"/>
                  </a:lnTo>
                  <a:lnTo>
                    <a:pt x="311" y="1929"/>
                  </a:lnTo>
                  <a:lnTo>
                    <a:pt x="346" y="1965"/>
                  </a:lnTo>
                  <a:lnTo>
                    <a:pt x="382" y="1998"/>
                  </a:lnTo>
                  <a:lnTo>
                    <a:pt x="419" y="2031"/>
                  </a:lnTo>
                  <a:lnTo>
                    <a:pt x="459" y="2062"/>
                  </a:lnTo>
                  <a:lnTo>
                    <a:pt x="498" y="2090"/>
                  </a:lnTo>
                  <a:lnTo>
                    <a:pt x="541" y="2117"/>
                  </a:lnTo>
                  <a:lnTo>
                    <a:pt x="583" y="2144"/>
                  </a:lnTo>
                  <a:lnTo>
                    <a:pt x="627" y="2167"/>
                  </a:lnTo>
                  <a:lnTo>
                    <a:pt x="672" y="2188"/>
                  </a:lnTo>
                  <a:lnTo>
                    <a:pt x="717" y="2207"/>
                  </a:lnTo>
                  <a:lnTo>
                    <a:pt x="764" y="2226"/>
                  </a:lnTo>
                  <a:lnTo>
                    <a:pt x="811" y="2240"/>
                  </a:lnTo>
                  <a:lnTo>
                    <a:pt x="860" y="2254"/>
                  </a:lnTo>
                  <a:lnTo>
                    <a:pt x="908" y="2266"/>
                  </a:lnTo>
                  <a:lnTo>
                    <a:pt x="956" y="2276"/>
                  </a:lnTo>
                  <a:lnTo>
                    <a:pt x="1006" y="2284"/>
                  </a:lnTo>
                  <a:lnTo>
                    <a:pt x="1056" y="2288"/>
                  </a:lnTo>
                  <a:lnTo>
                    <a:pt x="1105" y="2291"/>
                  </a:lnTo>
                  <a:lnTo>
                    <a:pt x="1155" y="2293"/>
                  </a:lnTo>
                  <a:lnTo>
                    <a:pt x="1204" y="2291"/>
                  </a:lnTo>
                  <a:lnTo>
                    <a:pt x="1253" y="2288"/>
                  </a:lnTo>
                  <a:lnTo>
                    <a:pt x="1303" y="2281"/>
                  </a:lnTo>
                  <a:lnTo>
                    <a:pt x="1353" y="2274"/>
                  </a:lnTo>
                  <a:lnTo>
                    <a:pt x="1401" y="2264"/>
                  </a:lnTo>
                  <a:lnTo>
                    <a:pt x="1449" y="2253"/>
                  </a:lnTo>
                  <a:lnTo>
                    <a:pt x="1498" y="2239"/>
                  </a:lnTo>
                  <a:lnTo>
                    <a:pt x="1544" y="2223"/>
                  </a:lnTo>
                  <a:lnTo>
                    <a:pt x="1591" y="2206"/>
                  </a:lnTo>
                  <a:lnTo>
                    <a:pt x="1636" y="2185"/>
                  </a:lnTo>
                  <a:lnTo>
                    <a:pt x="1680" y="2163"/>
                  </a:lnTo>
                  <a:lnTo>
                    <a:pt x="1725" y="2140"/>
                  </a:lnTo>
                  <a:lnTo>
                    <a:pt x="1767" y="2114"/>
                  </a:lnTo>
                  <a:lnTo>
                    <a:pt x="1808" y="2086"/>
                  </a:lnTo>
                  <a:lnTo>
                    <a:pt x="1849" y="2058"/>
                  </a:lnTo>
                  <a:lnTo>
                    <a:pt x="1888" y="2027"/>
                  </a:lnTo>
                  <a:lnTo>
                    <a:pt x="1925" y="1993"/>
                  </a:lnTo>
                  <a:lnTo>
                    <a:pt x="1962" y="1960"/>
                  </a:lnTo>
                  <a:lnTo>
                    <a:pt x="1996" y="1924"/>
                  </a:lnTo>
                  <a:lnTo>
                    <a:pt x="2028" y="1887"/>
                  </a:lnTo>
                  <a:lnTo>
                    <a:pt x="2060" y="1848"/>
                  </a:lnTo>
                  <a:lnTo>
                    <a:pt x="2090" y="1808"/>
                  </a:lnTo>
                  <a:lnTo>
                    <a:pt x="2117" y="1767"/>
                  </a:lnTo>
                  <a:lnTo>
                    <a:pt x="2144" y="1725"/>
                  </a:lnTo>
                  <a:lnTo>
                    <a:pt x="2168" y="1682"/>
                  </a:lnTo>
                  <a:lnTo>
                    <a:pt x="2191" y="1637"/>
                  </a:lnTo>
                  <a:lnTo>
                    <a:pt x="2211" y="1592"/>
                  </a:lnTo>
                  <a:lnTo>
                    <a:pt x="2229" y="1546"/>
                  </a:lnTo>
                  <a:lnTo>
                    <a:pt x="2245" y="1499"/>
                  </a:lnTo>
                  <a:lnTo>
                    <a:pt x="2260" y="1452"/>
                  </a:lnTo>
                  <a:lnTo>
                    <a:pt x="2271" y="1405"/>
                  </a:lnTo>
                  <a:lnTo>
                    <a:pt x="2283" y="1355"/>
                  </a:lnTo>
                  <a:lnTo>
                    <a:pt x="2290" y="1307"/>
                  </a:lnTo>
                  <a:lnTo>
                    <a:pt x="2296" y="1257"/>
                  </a:lnTo>
                  <a:lnTo>
                    <a:pt x="2300" y="1209"/>
                  </a:lnTo>
                  <a:lnTo>
                    <a:pt x="2301" y="1159"/>
                  </a:lnTo>
                  <a:lnTo>
                    <a:pt x="2301" y="1147"/>
                  </a:lnTo>
                  <a:close/>
                </a:path>
              </a:pathLst>
            </a:custGeom>
            <a:solidFill>
              <a:srgbClr val="C9F2FF"/>
            </a:solidFill>
            <a:ln w="1588">
              <a:solidFill>
                <a:srgbClr val="000000"/>
              </a:solidFill>
              <a:round/>
              <a:headEnd/>
              <a:tailEnd/>
            </a:ln>
          </p:spPr>
          <p:txBody>
            <a:bodyPr/>
            <a:lstStyle/>
            <a:p>
              <a:endParaRPr lang="de-DE"/>
            </a:p>
          </p:txBody>
        </p:sp>
        <p:sp>
          <p:nvSpPr>
            <p:cNvPr id="30731" name="Freeform 7"/>
            <p:cNvSpPr>
              <a:spLocks/>
            </p:cNvSpPr>
            <p:nvPr/>
          </p:nvSpPr>
          <p:spPr bwMode="auto">
            <a:xfrm>
              <a:off x="4982" y="1579"/>
              <a:ext cx="371" cy="451"/>
            </a:xfrm>
            <a:custGeom>
              <a:avLst/>
              <a:gdLst>
                <a:gd name="T0" fmla="*/ 59 w 1486"/>
                <a:gd name="T1" fmla="*/ 44 h 1805"/>
                <a:gd name="T2" fmla="*/ 53 w 1486"/>
                <a:gd name="T3" fmla="*/ 42 h 1805"/>
                <a:gd name="T4" fmla="*/ 48 w 1486"/>
                <a:gd name="T5" fmla="*/ 37 h 1805"/>
                <a:gd name="T6" fmla="*/ 42 w 1486"/>
                <a:gd name="T7" fmla="*/ 33 h 1805"/>
                <a:gd name="T8" fmla="*/ 32 w 1486"/>
                <a:gd name="T9" fmla="*/ 30 h 1805"/>
                <a:gd name="T10" fmla="*/ 23 w 1486"/>
                <a:gd name="T11" fmla="*/ 30 h 1805"/>
                <a:gd name="T12" fmla="*/ 16 w 1486"/>
                <a:gd name="T13" fmla="*/ 33 h 1805"/>
                <a:gd name="T14" fmla="*/ 8 w 1486"/>
                <a:gd name="T15" fmla="*/ 36 h 1805"/>
                <a:gd name="T16" fmla="*/ 3 w 1486"/>
                <a:gd name="T17" fmla="*/ 45 h 1805"/>
                <a:gd name="T18" fmla="*/ 1 w 1486"/>
                <a:gd name="T19" fmla="*/ 53 h 1805"/>
                <a:gd name="T20" fmla="*/ 5 w 1486"/>
                <a:gd name="T21" fmla="*/ 60 h 1805"/>
                <a:gd name="T22" fmla="*/ 12 w 1486"/>
                <a:gd name="T23" fmla="*/ 66 h 1805"/>
                <a:gd name="T24" fmla="*/ 22 w 1486"/>
                <a:gd name="T25" fmla="*/ 69 h 1805"/>
                <a:gd name="T26" fmla="*/ 28 w 1486"/>
                <a:gd name="T27" fmla="*/ 73 h 1805"/>
                <a:gd name="T28" fmla="*/ 27 w 1486"/>
                <a:gd name="T29" fmla="*/ 78 h 1805"/>
                <a:gd name="T30" fmla="*/ 29 w 1486"/>
                <a:gd name="T31" fmla="*/ 88 h 1805"/>
                <a:gd name="T32" fmla="*/ 22 w 1486"/>
                <a:gd name="T33" fmla="*/ 96 h 1805"/>
                <a:gd name="T34" fmla="*/ 19 w 1486"/>
                <a:gd name="T35" fmla="*/ 107 h 1805"/>
                <a:gd name="T36" fmla="*/ 23 w 1486"/>
                <a:gd name="T37" fmla="*/ 113 h 1805"/>
                <a:gd name="T38" fmla="*/ 35 w 1486"/>
                <a:gd name="T39" fmla="*/ 112 h 1805"/>
                <a:gd name="T40" fmla="*/ 43 w 1486"/>
                <a:gd name="T41" fmla="*/ 109 h 1805"/>
                <a:gd name="T42" fmla="*/ 50 w 1486"/>
                <a:gd name="T43" fmla="*/ 103 h 1805"/>
                <a:gd name="T44" fmla="*/ 59 w 1486"/>
                <a:gd name="T45" fmla="*/ 98 h 1805"/>
                <a:gd name="T46" fmla="*/ 64 w 1486"/>
                <a:gd name="T47" fmla="*/ 89 h 1805"/>
                <a:gd name="T48" fmla="*/ 77 w 1486"/>
                <a:gd name="T49" fmla="*/ 79 h 1805"/>
                <a:gd name="T50" fmla="*/ 77 w 1486"/>
                <a:gd name="T51" fmla="*/ 74 h 1805"/>
                <a:gd name="T52" fmla="*/ 71 w 1486"/>
                <a:gd name="T53" fmla="*/ 66 h 1805"/>
                <a:gd name="T54" fmla="*/ 67 w 1486"/>
                <a:gd name="T55" fmla="*/ 53 h 1805"/>
                <a:gd name="T56" fmla="*/ 72 w 1486"/>
                <a:gd name="T57" fmla="*/ 60 h 1805"/>
                <a:gd name="T58" fmla="*/ 74 w 1486"/>
                <a:gd name="T59" fmla="*/ 70 h 1805"/>
                <a:gd name="T60" fmla="*/ 84 w 1486"/>
                <a:gd name="T61" fmla="*/ 69 h 1805"/>
                <a:gd name="T62" fmla="*/ 87 w 1486"/>
                <a:gd name="T63" fmla="*/ 60 h 1805"/>
                <a:gd name="T64" fmla="*/ 80 w 1486"/>
                <a:gd name="T65" fmla="*/ 52 h 1805"/>
                <a:gd name="T66" fmla="*/ 87 w 1486"/>
                <a:gd name="T67" fmla="*/ 54 h 1805"/>
                <a:gd name="T68" fmla="*/ 92 w 1486"/>
                <a:gd name="T69" fmla="*/ 62 h 1805"/>
                <a:gd name="T70" fmla="*/ 77 w 1486"/>
                <a:gd name="T71" fmla="*/ 9 h 1805"/>
                <a:gd name="T72" fmla="*/ 65 w 1486"/>
                <a:gd name="T73" fmla="*/ 9 h 1805"/>
                <a:gd name="T74" fmla="*/ 62 w 1486"/>
                <a:gd name="T75" fmla="*/ 5 h 1805"/>
                <a:gd name="T76" fmla="*/ 52 w 1486"/>
                <a:gd name="T77" fmla="*/ 4 h 1805"/>
                <a:gd name="T78" fmla="*/ 50 w 1486"/>
                <a:gd name="T79" fmla="*/ 10 h 1805"/>
                <a:gd name="T80" fmla="*/ 56 w 1486"/>
                <a:gd name="T81" fmla="*/ 13 h 1805"/>
                <a:gd name="T82" fmla="*/ 59 w 1486"/>
                <a:gd name="T83" fmla="*/ 10 h 1805"/>
                <a:gd name="T84" fmla="*/ 57 w 1486"/>
                <a:gd name="T85" fmla="*/ 16 h 1805"/>
                <a:gd name="T86" fmla="*/ 51 w 1486"/>
                <a:gd name="T87" fmla="*/ 16 h 1805"/>
                <a:gd name="T88" fmla="*/ 43 w 1486"/>
                <a:gd name="T89" fmla="*/ 15 h 1805"/>
                <a:gd name="T90" fmla="*/ 37 w 1486"/>
                <a:gd name="T91" fmla="*/ 18 h 1805"/>
                <a:gd name="T92" fmla="*/ 32 w 1486"/>
                <a:gd name="T93" fmla="*/ 20 h 1805"/>
                <a:gd name="T94" fmla="*/ 29 w 1486"/>
                <a:gd name="T95" fmla="*/ 27 h 1805"/>
                <a:gd name="T96" fmla="*/ 37 w 1486"/>
                <a:gd name="T97" fmla="*/ 29 h 1805"/>
                <a:gd name="T98" fmla="*/ 48 w 1486"/>
                <a:gd name="T99" fmla="*/ 28 h 1805"/>
                <a:gd name="T100" fmla="*/ 51 w 1486"/>
                <a:gd name="T101" fmla="*/ 34 h 1805"/>
                <a:gd name="T102" fmla="*/ 52 w 1486"/>
                <a:gd name="T103" fmla="*/ 28 h 1805"/>
                <a:gd name="T104" fmla="*/ 56 w 1486"/>
                <a:gd name="T105" fmla="*/ 33 h 1805"/>
                <a:gd name="T106" fmla="*/ 60 w 1486"/>
                <a:gd name="T107" fmla="*/ 34 h 1805"/>
                <a:gd name="T108" fmla="*/ 66 w 1486"/>
                <a:gd name="T109" fmla="*/ 30 h 1805"/>
                <a:gd name="T110" fmla="*/ 70 w 1486"/>
                <a:gd name="T111" fmla="*/ 30 h 1805"/>
                <a:gd name="T112" fmla="*/ 74 w 1486"/>
                <a:gd name="T113" fmla="*/ 33 h 1805"/>
                <a:gd name="T114" fmla="*/ 66 w 1486"/>
                <a:gd name="T115" fmla="*/ 34 h 1805"/>
                <a:gd name="T116" fmla="*/ 63 w 1486"/>
                <a:gd name="T117" fmla="*/ 40 h 1805"/>
                <a:gd name="T118" fmla="*/ 69 w 1486"/>
                <a:gd name="T119" fmla="*/ 42 h 18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86"/>
                <a:gd name="T181" fmla="*/ 0 h 1805"/>
                <a:gd name="T182" fmla="*/ 1486 w 1486"/>
                <a:gd name="T183" fmla="*/ 1805 h 18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86" h="1805">
                  <a:moveTo>
                    <a:pt x="1118" y="720"/>
                  </a:moveTo>
                  <a:lnTo>
                    <a:pt x="1104" y="734"/>
                  </a:lnTo>
                  <a:lnTo>
                    <a:pt x="1092" y="734"/>
                  </a:lnTo>
                  <a:lnTo>
                    <a:pt x="1054" y="734"/>
                  </a:lnTo>
                  <a:lnTo>
                    <a:pt x="1031" y="734"/>
                  </a:lnTo>
                  <a:lnTo>
                    <a:pt x="992" y="734"/>
                  </a:lnTo>
                  <a:lnTo>
                    <a:pt x="969" y="734"/>
                  </a:lnTo>
                  <a:lnTo>
                    <a:pt x="969" y="720"/>
                  </a:lnTo>
                  <a:lnTo>
                    <a:pt x="943" y="709"/>
                  </a:lnTo>
                  <a:lnTo>
                    <a:pt x="943" y="696"/>
                  </a:lnTo>
                  <a:lnTo>
                    <a:pt x="931" y="684"/>
                  </a:lnTo>
                  <a:lnTo>
                    <a:pt x="905" y="684"/>
                  </a:lnTo>
                  <a:lnTo>
                    <a:pt x="881" y="684"/>
                  </a:lnTo>
                  <a:lnTo>
                    <a:pt x="881" y="696"/>
                  </a:lnTo>
                  <a:lnTo>
                    <a:pt x="869" y="709"/>
                  </a:lnTo>
                  <a:lnTo>
                    <a:pt x="845" y="709"/>
                  </a:lnTo>
                  <a:lnTo>
                    <a:pt x="845" y="696"/>
                  </a:lnTo>
                  <a:lnTo>
                    <a:pt x="845" y="673"/>
                  </a:lnTo>
                  <a:lnTo>
                    <a:pt x="831" y="659"/>
                  </a:lnTo>
                  <a:lnTo>
                    <a:pt x="820" y="659"/>
                  </a:lnTo>
                  <a:lnTo>
                    <a:pt x="820" y="647"/>
                  </a:lnTo>
                  <a:lnTo>
                    <a:pt x="806" y="636"/>
                  </a:lnTo>
                  <a:lnTo>
                    <a:pt x="782" y="636"/>
                  </a:lnTo>
                  <a:lnTo>
                    <a:pt x="770" y="636"/>
                  </a:lnTo>
                  <a:lnTo>
                    <a:pt x="770" y="623"/>
                  </a:lnTo>
                  <a:lnTo>
                    <a:pt x="770" y="611"/>
                  </a:lnTo>
                  <a:lnTo>
                    <a:pt x="770" y="597"/>
                  </a:lnTo>
                  <a:lnTo>
                    <a:pt x="770" y="586"/>
                  </a:lnTo>
                  <a:lnTo>
                    <a:pt x="770" y="573"/>
                  </a:lnTo>
                  <a:lnTo>
                    <a:pt x="770" y="561"/>
                  </a:lnTo>
                  <a:lnTo>
                    <a:pt x="758" y="535"/>
                  </a:lnTo>
                  <a:lnTo>
                    <a:pt x="744" y="535"/>
                  </a:lnTo>
                  <a:lnTo>
                    <a:pt x="733" y="524"/>
                  </a:lnTo>
                  <a:lnTo>
                    <a:pt x="708" y="511"/>
                  </a:lnTo>
                  <a:lnTo>
                    <a:pt x="683" y="511"/>
                  </a:lnTo>
                  <a:lnTo>
                    <a:pt x="671" y="524"/>
                  </a:lnTo>
                  <a:lnTo>
                    <a:pt x="646" y="524"/>
                  </a:lnTo>
                  <a:lnTo>
                    <a:pt x="633" y="511"/>
                  </a:lnTo>
                  <a:lnTo>
                    <a:pt x="620" y="511"/>
                  </a:lnTo>
                  <a:lnTo>
                    <a:pt x="596" y="499"/>
                  </a:lnTo>
                  <a:lnTo>
                    <a:pt x="570" y="499"/>
                  </a:lnTo>
                  <a:lnTo>
                    <a:pt x="558" y="499"/>
                  </a:lnTo>
                  <a:lnTo>
                    <a:pt x="533" y="499"/>
                  </a:lnTo>
                  <a:lnTo>
                    <a:pt x="520" y="488"/>
                  </a:lnTo>
                  <a:lnTo>
                    <a:pt x="509" y="488"/>
                  </a:lnTo>
                  <a:lnTo>
                    <a:pt x="497" y="475"/>
                  </a:lnTo>
                  <a:lnTo>
                    <a:pt x="484" y="462"/>
                  </a:lnTo>
                  <a:lnTo>
                    <a:pt x="471" y="462"/>
                  </a:lnTo>
                  <a:lnTo>
                    <a:pt x="460" y="462"/>
                  </a:lnTo>
                  <a:lnTo>
                    <a:pt x="446" y="475"/>
                  </a:lnTo>
                  <a:lnTo>
                    <a:pt x="421" y="462"/>
                  </a:lnTo>
                  <a:lnTo>
                    <a:pt x="421" y="475"/>
                  </a:lnTo>
                  <a:lnTo>
                    <a:pt x="385" y="475"/>
                  </a:lnTo>
                  <a:lnTo>
                    <a:pt x="371" y="475"/>
                  </a:lnTo>
                  <a:lnTo>
                    <a:pt x="359" y="488"/>
                  </a:lnTo>
                  <a:lnTo>
                    <a:pt x="348" y="499"/>
                  </a:lnTo>
                  <a:lnTo>
                    <a:pt x="335" y="511"/>
                  </a:lnTo>
                  <a:lnTo>
                    <a:pt x="322" y="524"/>
                  </a:lnTo>
                  <a:lnTo>
                    <a:pt x="309" y="524"/>
                  </a:lnTo>
                  <a:lnTo>
                    <a:pt x="286" y="524"/>
                  </a:lnTo>
                  <a:lnTo>
                    <a:pt x="273" y="524"/>
                  </a:lnTo>
                  <a:lnTo>
                    <a:pt x="261" y="524"/>
                  </a:lnTo>
                  <a:lnTo>
                    <a:pt x="261" y="535"/>
                  </a:lnTo>
                  <a:lnTo>
                    <a:pt x="249" y="535"/>
                  </a:lnTo>
                  <a:lnTo>
                    <a:pt x="236" y="535"/>
                  </a:lnTo>
                  <a:lnTo>
                    <a:pt x="224" y="549"/>
                  </a:lnTo>
                  <a:lnTo>
                    <a:pt x="199" y="561"/>
                  </a:lnTo>
                  <a:lnTo>
                    <a:pt x="186" y="561"/>
                  </a:lnTo>
                  <a:lnTo>
                    <a:pt x="173" y="573"/>
                  </a:lnTo>
                  <a:lnTo>
                    <a:pt x="149" y="573"/>
                  </a:lnTo>
                  <a:lnTo>
                    <a:pt x="136" y="586"/>
                  </a:lnTo>
                  <a:lnTo>
                    <a:pt x="124" y="586"/>
                  </a:lnTo>
                  <a:lnTo>
                    <a:pt x="112" y="597"/>
                  </a:lnTo>
                  <a:lnTo>
                    <a:pt x="99" y="611"/>
                  </a:lnTo>
                  <a:lnTo>
                    <a:pt x="86" y="623"/>
                  </a:lnTo>
                  <a:lnTo>
                    <a:pt x="86" y="647"/>
                  </a:lnTo>
                  <a:lnTo>
                    <a:pt x="86" y="659"/>
                  </a:lnTo>
                  <a:lnTo>
                    <a:pt x="75" y="684"/>
                  </a:lnTo>
                  <a:lnTo>
                    <a:pt x="75" y="696"/>
                  </a:lnTo>
                  <a:lnTo>
                    <a:pt x="75" y="709"/>
                  </a:lnTo>
                  <a:lnTo>
                    <a:pt x="50" y="720"/>
                  </a:lnTo>
                  <a:lnTo>
                    <a:pt x="36" y="734"/>
                  </a:lnTo>
                  <a:lnTo>
                    <a:pt x="25" y="746"/>
                  </a:lnTo>
                  <a:lnTo>
                    <a:pt x="13" y="757"/>
                  </a:lnTo>
                  <a:lnTo>
                    <a:pt x="13" y="771"/>
                  </a:lnTo>
                  <a:lnTo>
                    <a:pt x="0" y="782"/>
                  </a:lnTo>
                  <a:lnTo>
                    <a:pt x="0" y="796"/>
                  </a:lnTo>
                  <a:lnTo>
                    <a:pt x="0" y="808"/>
                  </a:lnTo>
                  <a:lnTo>
                    <a:pt x="13" y="832"/>
                  </a:lnTo>
                  <a:lnTo>
                    <a:pt x="13" y="844"/>
                  </a:lnTo>
                  <a:lnTo>
                    <a:pt x="13" y="857"/>
                  </a:lnTo>
                  <a:lnTo>
                    <a:pt x="25" y="869"/>
                  </a:lnTo>
                  <a:lnTo>
                    <a:pt x="25" y="881"/>
                  </a:lnTo>
                  <a:lnTo>
                    <a:pt x="36" y="894"/>
                  </a:lnTo>
                  <a:lnTo>
                    <a:pt x="36" y="906"/>
                  </a:lnTo>
                  <a:lnTo>
                    <a:pt x="50" y="919"/>
                  </a:lnTo>
                  <a:lnTo>
                    <a:pt x="50" y="931"/>
                  </a:lnTo>
                  <a:lnTo>
                    <a:pt x="62" y="942"/>
                  </a:lnTo>
                  <a:lnTo>
                    <a:pt x="75" y="956"/>
                  </a:lnTo>
                  <a:lnTo>
                    <a:pt x="75" y="967"/>
                  </a:lnTo>
                  <a:lnTo>
                    <a:pt x="86" y="979"/>
                  </a:lnTo>
                  <a:lnTo>
                    <a:pt x="99" y="993"/>
                  </a:lnTo>
                  <a:lnTo>
                    <a:pt x="112" y="1017"/>
                  </a:lnTo>
                  <a:lnTo>
                    <a:pt x="124" y="1029"/>
                  </a:lnTo>
                  <a:lnTo>
                    <a:pt x="149" y="1040"/>
                  </a:lnTo>
                  <a:lnTo>
                    <a:pt x="162" y="1054"/>
                  </a:lnTo>
                  <a:lnTo>
                    <a:pt x="186" y="1066"/>
                  </a:lnTo>
                  <a:lnTo>
                    <a:pt x="199" y="1066"/>
                  </a:lnTo>
                  <a:lnTo>
                    <a:pt x="249" y="1078"/>
                  </a:lnTo>
                  <a:lnTo>
                    <a:pt x="261" y="1091"/>
                  </a:lnTo>
                  <a:lnTo>
                    <a:pt x="273" y="1102"/>
                  </a:lnTo>
                  <a:lnTo>
                    <a:pt x="286" y="1102"/>
                  </a:lnTo>
                  <a:lnTo>
                    <a:pt x="298" y="1116"/>
                  </a:lnTo>
                  <a:lnTo>
                    <a:pt x="309" y="1116"/>
                  </a:lnTo>
                  <a:lnTo>
                    <a:pt x="335" y="1102"/>
                  </a:lnTo>
                  <a:lnTo>
                    <a:pt x="348" y="1102"/>
                  </a:lnTo>
                  <a:lnTo>
                    <a:pt x="359" y="1102"/>
                  </a:lnTo>
                  <a:lnTo>
                    <a:pt x="371" y="1102"/>
                  </a:lnTo>
                  <a:lnTo>
                    <a:pt x="385" y="1102"/>
                  </a:lnTo>
                  <a:lnTo>
                    <a:pt x="385" y="1116"/>
                  </a:lnTo>
                  <a:lnTo>
                    <a:pt x="398" y="1127"/>
                  </a:lnTo>
                  <a:lnTo>
                    <a:pt x="398" y="1140"/>
                  </a:lnTo>
                  <a:lnTo>
                    <a:pt x="410" y="1152"/>
                  </a:lnTo>
                  <a:lnTo>
                    <a:pt x="421" y="1152"/>
                  </a:lnTo>
                  <a:lnTo>
                    <a:pt x="435" y="1164"/>
                  </a:lnTo>
                  <a:lnTo>
                    <a:pt x="446" y="1164"/>
                  </a:lnTo>
                  <a:lnTo>
                    <a:pt x="460" y="1164"/>
                  </a:lnTo>
                  <a:lnTo>
                    <a:pt x="471" y="1177"/>
                  </a:lnTo>
                  <a:lnTo>
                    <a:pt x="484" y="1177"/>
                  </a:lnTo>
                  <a:lnTo>
                    <a:pt x="497" y="1189"/>
                  </a:lnTo>
                  <a:lnTo>
                    <a:pt x="484" y="1214"/>
                  </a:lnTo>
                  <a:lnTo>
                    <a:pt x="484" y="1225"/>
                  </a:lnTo>
                  <a:lnTo>
                    <a:pt x="460" y="1225"/>
                  </a:lnTo>
                  <a:lnTo>
                    <a:pt x="446" y="1238"/>
                  </a:lnTo>
                  <a:lnTo>
                    <a:pt x="435" y="1251"/>
                  </a:lnTo>
                  <a:lnTo>
                    <a:pt x="421" y="1263"/>
                  </a:lnTo>
                  <a:lnTo>
                    <a:pt x="421" y="1275"/>
                  </a:lnTo>
                  <a:lnTo>
                    <a:pt x="435" y="1300"/>
                  </a:lnTo>
                  <a:lnTo>
                    <a:pt x="446" y="1312"/>
                  </a:lnTo>
                  <a:lnTo>
                    <a:pt x="446" y="1337"/>
                  </a:lnTo>
                  <a:lnTo>
                    <a:pt x="460" y="1349"/>
                  </a:lnTo>
                  <a:lnTo>
                    <a:pt x="460" y="1374"/>
                  </a:lnTo>
                  <a:lnTo>
                    <a:pt x="460" y="1387"/>
                  </a:lnTo>
                  <a:lnTo>
                    <a:pt x="460" y="1410"/>
                  </a:lnTo>
                  <a:lnTo>
                    <a:pt x="446" y="1436"/>
                  </a:lnTo>
                  <a:lnTo>
                    <a:pt x="446" y="1448"/>
                  </a:lnTo>
                  <a:lnTo>
                    <a:pt x="435" y="1460"/>
                  </a:lnTo>
                  <a:lnTo>
                    <a:pt x="421" y="1472"/>
                  </a:lnTo>
                  <a:lnTo>
                    <a:pt x="398" y="1485"/>
                  </a:lnTo>
                  <a:lnTo>
                    <a:pt x="385" y="1497"/>
                  </a:lnTo>
                  <a:lnTo>
                    <a:pt x="371" y="1510"/>
                  </a:lnTo>
                  <a:lnTo>
                    <a:pt x="371" y="1521"/>
                  </a:lnTo>
                  <a:lnTo>
                    <a:pt x="359" y="1534"/>
                  </a:lnTo>
                  <a:lnTo>
                    <a:pt x="348" y="1546"/>
                  </a:lnTo>
                  <a:lnTo>
                    <a:pt x="348" y="1583"/>
                  </a:lnTo>
                  <a:lnTo>
                    <a:pt x="348" y="1595"/>
                  </a:lnTo>
                  <a:lnTo>
                    <a:pt x="348" y="1620"/>
                  </a:lnTo>
                  <a:lnTo>
                    <a:pt x="348" y="1633"/>
                  </a:lnTo>
                  <a:lnTo>
                    <a:pt x="348" y="1657"/>
                  </a:lnTo>
                  <a:lnTo>
                    <a:pt x="335" y="1670"/>
                  </a:lnTo>
                  <a:lnTo>
                    <a:pt x="322" y="1695"/>
                  </a:lnTo>
                  <a:lnTo>
                    <a:pt x="309" y="1718"/>
                  </a:lnTo>
                  <a:lnTo>
                    <a:pt x="309" y="1731"/>
                  </a:lnTo>
                  <a:lnTo>
                    <a:pt x="309" y="1743"/>
                  </a:lnTo>
                  <a:lnTo>
                    <a:pt x="309" y="1757"/>
                  </a:lnTo>
                  <a:lnTo>
                    <a:pt x="309" y="1768"/>
                  </a:lnTo>
                  <a:lnTo>
                    <a:pt x="309" y="1780"/>
                  </a:lnTo>
                  <a:lnTo>
                    <a:pt x="322" y="1793"/>
                  </a:lnTo>
                  <a:lnTo>
                    <a:pt x="335" y="1793"/>
                  </a:lnTo>
                  <a:lnTo>
                    <a:pt x="359" y="1805"/>
                  </a:lnTo>
                  <a:lnTo>
                    <a:pt x="371" y="1805"/>
                  </a:lnTo>
                  <a:lnTo>
                    <a:pt x="421" y="1793"/>
                  </a:lnTo>
                  <a:lnTo>
                    <a:pt x="435" y="1793"/>
                  </a:lnTo>
                  <a:lnTo>
                    <a:pt x="460" y="1793"/>
                  </a:lnTo>
                  <a:lnTo>
                    <a:pt x="471" y="1793"/>
                  </a:lnTo>
                  <a:lnTo>
                    <a:pt x="497" y="1793"/>
                  </a:lnTo>
                  <a:lnTo>
                    <a:pt x="509" y="1793"/>
                  </a:lnTo>
                  <a:lnTo>
                    <a:pt x="520" y="1793"/>
                  </a:lnTo>
                  <a:lnTo>
                    <a:pt x="533" y="1793"/>
                  </a:lnTo>
                  <a:lnTo>
                    <a:pt x="558" y="1793"/>
                  </a:lnTo>
                  <a:lnTo>
                    <a:pt x="570" y="1793"/>
                  </a:lnTo>
                  <a:lnTo>
                    <a:pt x="596" y="1793"/>
                  </a:lnTo>
                  <a:lnTo>
                    <a:pt x="620" y="1780"/>
                  </a:lnTo>
                  <a:lnTo>
                    <a:pt x="633" y="1780"/>
                  </a:lnTo>
                  <a:lnTo>
                    <a:pt x="633" y="1768"/>
                  </a:lnTo>
                  <a:lnTo>
                    <a:pt x="646" y="1757"/>
                  </a:lnTo>
                  <a:lnTo>
                    <a:pt x="657" y="1743"/>
                  </a:lnTo>
                  <a:lnTo>
                    <a:pt x="671" y="1743"/>
                  </a:lnTo>
                  <a:lnTo>
                    <a:pt x="683" y="1743"/>
                  </a:lnTo>
                  <a:lnTo>
                    <a:pt x="708" y="1731"/>
                  </a:lnTo>
                  <a:lnTo>
                    <a:pt x="720" y="1731"/>
                  </a:lnTo>
                  <a:lnTo>
                    <a:pt x="733" y="1706"/>
                  </a:lnTo>
                  <a:lnTo>
                    <a:pt x="733" y="1695"/>
                  </a:lnTo>
                  <a:lnTo>
                    <a:pt x="744" y="1682"/>
                  </a:lnTo>
                  <a:lnTo>
                    <a:pt x="758" y="1682"/>
                  </a:lnTo>
                  <a:lnTo>
                    <a:pt x="770" y="1670"/>
                  </a:lnTo>
                  <a:lnTo>
                    <a:pt x="794" y="1657"/>
                  </a:lnTo>
                  <a:lnTo>
                    <a:pt x="806" y="1657"/>
                  </a:lnTo>
                  <a:lnTo>
                    <a:pt x="831" y="1657"/>
                  </a:lnTo>
                  <a:lnTo>
                    <a:pt x="856" y="1657"/>
                  </a:lnTo>
                  <a:lnTo>
                    <a:pt x="869" y="1645"/>
                  </a:lnTo>
                  <a:lnTo>
                    <a:pt x="894" y="1633"/>
                  </a:lnTo>
                  <a:lnTo>
                    <a:pt x="905" y="1620"/>
                  </a:lnTo>
                  <a:lnTo>
                    <a:pt x="931" y="1608"/>
                  </a:lnTo>
                  <a:lnTo>
                    <a:pt x="931" y="1583"/>
                  </a:lnTo>
                  <a:lnTo>
                    <a:pt x="943" y="1572"/>
                  </a:lnTo>
                  <a:lnTo>
                    <a:pt x="955" y="1572"/>
                  </a:lnTo>
                  <a:lnTo>
                    <a:pt x="955" y="1558"/>
                  </a:lnTo>
                  <a:lnTo>
                    <a:pt x="955" y="1546"/>
                  </a:lnTo>
                  <a:lnTo>
                    <a:pt x="955" y="1534"/>
                  </a:lnTo>
                  <a:lnTo>
                    <a:pt x="955" y="1510"/>
                  </a:lnTo>
                  <a:lnTo>
                    <a:pt x="955" y="1497"/>
                  </a:lnTo>
                  <a:lnTo>
                    <a:pt x="955" y="1485"/>
                  </a:lnTo>
                  <a:lnTo>
                    <a:pt x="969" y="1472"/>
                  </a:lnTo>
                  <a:lnTo>
                    <a:pt x="981" y="1460"/>
                  </a:lnTo>
                  <a:lnTo>
                    <a:pt x="1031" y="1423"/>
                  </a:lnTo>
                  <a:lnTo>
                    <a:pt x="1042" y="1410"/>
                  </a:lnTo>
                  <a:lnTo>
                    <a:pt x="1054" y="1387"/>
                  </a:lnTo>
                  <a:lnTo>
                    <a:pt x="1154" y="1325"/>
                  </a:lnTo>
                  <a:lnTo>
                    <a:pt x="1166" y="1312"/>
                  </a:lnTo>
                  <a:lnTo>
                    <a:pt x="1180" y="1300"/>
                  </a:lnTo>
                  <a:lnTo>
                    <a:pt x="1191" y="1287"/>
                  </a:lnTo>
                  <a:lnTo>
                    <a:pt x="1203" y="1275"/>
                  </a:lnTo>
                  <a:lnTo>
                    <a:pt x="1216" y="1263"/>
                  </a:lnTo>
                  <a:lnTo>
                    <a:pt x="1229" y="1263"/>
                  </a:lnTo>
                  <a:lnTo>
                    <a:pt x="1241" y="1251"/>
                  </a:lnTo>
                  <a:lnTo>
                    <a:pt x="1253" y="1238"/>
                  </a:lnTo>
                  <a:lnTo>
                    <a:pt x="1267" y="1225"/>
                  </a:lnTo>
                  <a:lnTo>
                    <a:pt x="1279" y="1202"/>
                  </a:lnTo>
                  <a:lnTo>
                    <a:pt x="1279" y="1189"/>
                  </a:lnTo>
                  <a:lnTo>
                    <a:pt x="1290" y="1177"/>
                  </a:lnTo>
                  <a:lnTo>
                    <a:pt x="1267" y="1177"/>
                  </a:lnTo>
                  <a:lnTo>
                    <a:pt x="1253" y="1177"/>
                  </a:lnTo>
                  <a:lnTo>
                    <a:pt x="1229" y="1189"/>
                  </a:lnTo>
                  <a:lnTo>
                    <a:pt x="1216" y="1189"/>
                  </a:lnTo>
                  <a:lnTo>
                    <a:pt x="1191" y="1189"/>
                  </a:lnTo>
                  <a:lnTo>
                    <a:pt x="1191" y="1177"/>
                  </a:lnTo>
                  <a:lnTo>
                    <a:pt x="1180" y="1152"/>
                  </a:lnTo>
                  <a:lnTo>
                    <a:pt x="1180" y="1140"/>
                  </a:lnTo>
                  <a:lnTo>
                    <a:pt x="1166" y="1116"/>
                  </a:lnTo>
                  <a:lnTo>
                    <a:pt x="1154" y="1102"/>
                  </a:lnTo>
                  <a:lnTo>
                    <a:pt x="1141" y="1078"/>
                  </a:lnTo>
                  <a:lnTo>
                    <a:pt x="1141" y="1054"/>
                  </a:lnTo>
                  <a:lnTo>
                    <a:pt x="1141" y="1017"/>
                  </a:lnTo>
                  <a:lnTo>
                    <a:pt x="1129" y="979"/>
                  </a:lnTo>
                  <a:lnTo>
                    <a:pt x="1104" y="956"/>
                  </a:lnTo>
                  <a:lnTo>
                    <a:pt x="1104" y="931"/>
                  </a:lnTo>
                  <a:lnTo>
                    <a:pt x="1104" y="919"/>
                  </a:lnTo>
                  <a:lnTo>
                    <a:pt x="1104" y="906"/>
                  </a:lnTo>
                  <a:lnTo>
                    <a:pt x="1079" y="881"/>
                  </a:lnTo>
                  <a:lnTo>
                    <a:pt x="1068" y="869"/>
                  </a:lnTo>
                  <a:lnTo>
                    <a:pt x="1079" y="844"/>
                  </a:lnTo>
                  <a:lnTo>
                    <a:pt x="1092" y="832"/>
                  </a:lnTo>
                  <a:lnTo>
                    <a:pt x="1104" y="844"/>
                  </a:lnTo>
                  <a:lnTo>
                    <a:pt x="1118" y="857"/>
                  </a:lnTo>
                  <a:lnTo>
                    <a:pt x="1129" y="881"/>
                  </a:lnTo>
                  <a:lnTo>
                    <a:pt x="1129" y="894"/>
                  </a:lnTo>
                  <a:lnTo>
                    <a:pt x="1141" y="906"/>
                  </a:lnTo>
                  <a:lnTo>
                    <a:pt x="1141" y="931"/>
                  </a:lnTo>
                  <a:lnTo>
                    <a:pt x="1154" y="942"/>
                  </a:lnTo>
                  <a:lnTo>
                    <a:pt x="1154" y="956"/>
                  </a:lnTo>
                  <a:lnTo>
                    <a:pt x="1166" y="979"/>
                  </a:lnTo>
                  <a:lnTo>
                    <a:pt x="1166" y="993"/>
                  </a:lnTo>
                  <a:lnTo>
                    <a:pt x="1166" y="1017"/>
                  </a:lnTo>
                  <a:lnTo>
                    <a:pt x="1180" y="1040"/>
                  </a:lnTo>
                  <a:lnTo>
                    <a:pt x="1180" y="1054"/>
                  </a:lnTo>
                  <a:lnTo>
                    <a:pt x="1180" y="1066"/>
                  </a:lnTo>
                  <a:lnTo>
                    <a:pt x="1191" y="1078"/>
                  </a:lnTo>
                  <a:lnTo>
                    <a:pt x="1191" y="1102"/>
                  </a:lnTo>
                  <a:lnTo>
                    <a:pt x="1191" y="1116"/>
                  </a:lnTo>
                  <a:lnTo>
                    <a:pt x="1191" y="1140"/>
                  </a:lnTo>
                  <a:lnTo>
                    <a:pt x="1203" y="1152"/>
                  </a:lnTo>
                  <a:lnTo>
                    <a:pt x="1253" y="1152"/>
                  </a:lnTo>
                  <a:lnTo>
                    <a:pt x="1267" y="1140"/>
                  </a:lnTo>
                  <a:lnTo>
                    <a:pt x="1279" y="1127"/>
                  </a:lnTo>
                  <a:lnTo>
                    <a:pt x="1303" y="1116"/>
                  </a:lnTo>
                  <a:lnTo>
                    <a:pt x="1316" y="1116"/>
                  </a:lnTo>
                  <a:lnTo>
                    <a:pt x="1328" y="1102"/>
                  </a:lnTo>
                  <a:lnTo>
                    <a:pt x="1340" y="1102"/>
                  </a:lnTo>
                  <a:lnTo>
                    <a:pt x="1377" y="1091"/>
                  </a:lnTo>
                  <a:lnTo>
                    <a:pt x="1377" y="1078"/>
                  </a:lnTo>
                  <a:lnTo>
                    <a:pt x="1390" y="1066"/>
                  </a:lnTo>
                  <a:lnTo>
                    <a:pt x="1403" y="1040"/>
                  </a:lnTo>
                  <a:lnTo>
                    <a:pt x="1416" y="1017"/>
                  </a:lnTo>
                  <a:lnTo>
                    <a:pt x="1403" y="1004"/>
                  </a:lnTo>
                  <a:lnTo>
                    <a:pt x="1403" y="979"/>
                  </a:lnTo>
                  <a:lnTo>
                    <a:pt x="1403" y="967"/>
                  </a:lnTo>
                  <a:lnTo>
                    <a:pt x="1403" y="956"/>
                  </a:lnTo>
                  <a:lnTo>
                    <a:pt x="1390" y="931"/>
                  </a:lnTo>
                  <a:lnTo>
                    <a:pt x="1377" y="919"/>
                  </a:lnTo>
                  <a:lnTo>
                    <a:pt x="1366" y="906"/>
                  </a:lnTo>
                  <a:lnTo>
                    <a:pt x="1352" y="919"/>
                  </a:lnTo>
                  <a:lnTo>
                    <a:pt x="1316" y="919"/>
                  </a:lnTo>
                  <a:lnTo>
                    <a:pt x="1328" y="894"/>
                  </a:lnTo>
                  <a:lnTo>
                    <a:pt x="1328" y="881"/>
                  </a:lnTo>
                  <a:lnTo>
                    <a:pt x="1316" y="857"/>
                  </a:lnTo>
                  <a:lnTo>
                    <a:pt x="1290" y="832"/>
                  </a:lnTo>
                  <a:lnTo>
                    <a:pt x="1279" y="819"/>
                  </a:lnTo>
                  <a:lnTo>
                    <a:pt x="1290" y="808"/>
                  </a:lnTo>
                  <a:lnTo>
                    <a:pt x="1303" y="819"/>
                  </a:lnTo>
                  <a:lnTo>
                    <a:pt x="1316" y="832"/>
                  </a:lnTo>
                  <a:lnTo>
                    <a:pt x="1328" y="844"/>
                  </a:lnTo>
                  <a:lnTo>
                    <a:pt x="1340" y="857"/>
                  </a:lnTo>
                  <a:lnTo>
                    <a:pt x="1340" y="869"/>
                  </a:lnTo>
                  <a:lnTo>
                    <a:pt x="1366" y="881"/>
                  </a:lnTo>
                  <a:lnTo>
                    <a:pt x="1390" y="869"/>
                  </a:lnTo>
                  <a:lnTo>
                    <a:pt x="1403" y="881"/>
                  </a:lnTo>
                  <a:lnTo>
                    <a:pt x="1427" y="881"/>
                  </a:lnTo>
                  <a:lnTo>
                    <a:pt x="1453" y="894"/>
                  </a:lnTo>
                  <a:lnTo>
                    <a:pt x="1453" y="904"/>
                  </a:lnTo>
                  <a:lnTo>
                    <a:pt x="1459" y="920"/>
                  </a:lnTo>
                  <a:lnTo>
                    <a:pt x="1464" y="931"/>
                  </a:lnTo>
                  <a:lnTo>
                    <a:pt x="1453" y="952"/>
                  </a:lnTo>
                  <a:lnTo>
                    <a:pt x="1459" y="970"/>
                  </a:lnTo>
                  <a:lnTo>
                    <a:pt x="1475" y="992"/>
                  </a:lnTo>
                  <a:lnTo>
                    <a:pt x="1486" y="937"/>
                  </a:lnTo>
                  <a:lnTo>
                    <a:pt x="1486" y="881"/>
                  </a:lnTo>
                  <a:lnTo>
                    <a:pt x="1482" y="766"/>
                  </a:lnTo>
                  <a:lnTo>
                    <a:pt x="1464" y="650"/>
                  </a:lnTo>
                  <a:lnTo>
                    <a:pt x="1436" y="534"/>
                  </a:lnTo>
                  <a:lnTo>
                    <a:pt x="1397" y="419"/>
                  </a:lnTo>
                  <a:lnTo>
                    <a:pt x="1342" y="297"/>
                  </a:lnTo>
                  <a:lnTo>
                    <a:pt x="1275" y="197"/>
                  </a:lnTo>
                  <a:lnTo>
                    <a:pt x="1237" y="143"/>
                  </a:lnTo>
                  <a:lnTo>
                    <a:pt x="1192" y="93"/>
                  </a:lnTo>
                  <a:lnTo>
                    <a:pt x="1098" y="0"/>
                  </a:lnTo>
                  <a:lnTo>
                    <a:pt x="1109" y="88"/>
                  </a:lnTo>
                  <a:lnTo>
                    <a:pt x="1104" y="105"/>
                  </a:lnTo>
                  <a:lnTo>
                    <a:pt x="1092" y="118"/>
                  </a:lnTo>
                  <a:lnTo>
                    <a:pt x="1079" y="118"/>
                  </a:lnTo>
                  <a:lnTo>
                    <a:pt x="1068" y="118"/>
                  </a:lnTo>
                  <a:lnTo>
                    <a:pt x="1068" y="130"/>
                  </a:lnTo>
                  <a:lnTo>
                    <a:pt x="1042" y="141"/>
                  </a:lnTo>
                  <a:lnTo>
                    <a:pt x="1042" y="155"/>
                  </a:lnTo>
                  <a:lnTo>
                    <a:pt x="1031" y="155"/>
                  </a:lnTo>
                  <a:lnTo>
                    <a:pt x="1018" y="141"/>
                  </a:lnTo>
                  <a:lnTo>
                    <a:pt x="1018" y="130"/>
                  </a:lnTo>
                  <a:lnTo>
                    <a:pt x="1031" y="130"/>
                  </a:lnTo>
                  <a:lnTo>
                    <a:pt x="1042" y="118"/>
                  </a:lnTo>
                  <a:lnTo>
                    <a:pt x="1042" y="105"/>
                  </a:lnTo>
                  <a:lnTo>
                    <a:pt x="1031" y="93"/>
                  </a:lnTo>
                  <a:lnTo>
                    <a:pt x="1003" y="77"/>
                  </a:lnTo>
                  <a:lnTo>
                    <a:pt x="970" y="59"/>
                  </a:lnTo>
                  <a:lnTo>
                    <a:pt x="943" y="56"/>
                  </a:lnTo>
                  <a:lnTo>
                    <a:pt x="919" y="43"/>
                  </a:lnTo>
                  <a:lnTo>
                    <a:pt x="905" y="43"/>
                  </a:lnTo>
                  <a:lnTo>
                    <a:pt x="869" y="43"/>
                  </a:lnTo>
                  <a:lnTo>
                    <a:pt x="869" y="56"/>
                  </a:lnTo>
                  <a:lnTo>
                    <a:pt x="856" y="56"/>
                  </a:lnTo>
                  <a:lnTo>
                    <a:pt x="845" y="68"/>
                  </a:lnTo>
                  <a:lnTo>
                    <a:pt x="831" y="68"/>
                  </a:lnTo>
                  <a:lnTo>
                    <a:pt x="820" y="93"/>
                  </a:lnTo>
                  <a:lnTo>
                    <a:pt x="806" y="93"/>
                  </a:lnTo>
                  <a:lnTo>
                    <a:pt x="782" y="105"/>
                  </a:lnTo>
                  <a:lnTo>
                    <a:pt x="782" y="118"/>
                  </a:lnTo>
                  <a:lnTo>
                    <a:pt x="770" y="141"/>
                  </a:lnTo>
                  <a:lnTo>
                    <a:pt x="770" y="155"/>
                  </a:lnTo>
                  <a:lnTo>
                    <a:pt x="782" y="167"/>
                  </a:lnTo>
                  <a:lnTo>
                    <a:pt x="794" y="167"/>
                  </a:lnTo>
                  <a:lnTo>
                    <a:pt x="806" y="167"/>
                  </a:lnTo>
                  <a:lnTo>
                    <a:pt x="820" y="167"/>
                  </a:lnTo>
                  <a:lnTo>
                    <a:pt x="820" y="191"/>
                  </a:lnTo>
                  <a:lnTo>
                    <a:pt x="806" y="203"/>
                  </a:lnTo>
                  <a:lnTo>
                    <a:pt x="820" y="216"/>
                  </a:lnTo>
                  <a:lnTo>
                    <a:pt x="831" y="216"/>
                  </a:lnTo>
                  <a:lnTo>
                    <a:pt x="845" y="216"/>
                  </a:lnTo>
                  <a:lnTo>
                    <a:pt x="869" y="228"/>
                  </a:lnTo>
                  <a:lnTo>
                    <a:pt x="881" y="216"/>
                  </a:lnTo>
                  <a:lnTo>
                    <a:pt x="894" y="203"/>
                  </a:lnTo>
                  <a:lnTo>
                    <a:pt x="905" y="191"/>
                  </a:lnTo>
                  <a:lnTo>
                    <a:pt x="905" y="179"/>
                  </a:lnTo>
                  <a:lnTo>
                    <a:pt x="905" y="155"/>
                  </a:lnTo>
                  <a:lnTo>
                    <a:pt x="919" y="141"/>
                  </a:lnTo>
                  <a:lnTo>
                    <a:pt x="931" y="130"/>
                  </a:lnTo>
                  <a:lnTo>
                    <a:pt x="943" y="130"/>
                  </a:lnTo>
                  <a:lnTo>
                    <a:pt x="943" y="141"/>
                  </a:lnTo>
                  <a:lnTo>
                    <a:pt x="943" y="155"/>
                  </a:lnTo>
                  <a:lnTo>
                    <a:pt x="943" y="167"/>
                  </a:lnTo>
                  <a:lnTo>
                    <a:pt x="943" y="191"/>
                  </a:lnTo>
                  <a:lnTo>
                    <a:pt x="955" y="203"/>
                  </a:lnTo>
                  <a:lnTo>
                    <a:pt x="992" y="203"/>
                  </a:lnTo>
                  <a:lnTo>
                    <a:pt x="992" y="216"/>
                  </a:lnTo>
                  <a:lnTo>
                    <a:pt x="981" y="216"/>
                  </a:lnTo>
                  <a:lnTo>
                    <a:pt x="969" y="228"/>
                  </a:lnTo>
                  <a:lnTo>
                    <a:pt x="943" y="228"/>
                  </a:lnTo>
                  <a:lnTo>
                    <a:pt x="931" y="241"/>
                  </a:lnTo>
                  <a:lnTo>
                    <a:pt x="919" y="253"/>
                  </a:lnTo>
                  <a:lnTo>
                    <a:pt x="919" y="265"/>
                  </a:lnTo>
                  <a:lnTo>
                    <a:pt x="905" y="277"/>
                  </a:lnTo>
                  <a:lnTo>
                    <a:pt x="905" y="265"/>
                  </a:lnTo>
                  <a:lnTo>
                    <a:pt x="894" y="265"/>
                  </a:lnTo>
                  <a:lnTo>
                    <a:pt x="894" y="253"/>
                  </a:lnTo>
                  <a:lnTo>
                    <a:pt x="869" y="253"/>
                  </a:lnTo>
                  <a:lnTo>
                    <a:pt x="845" y="265"/>
                  </a:lnTo>
                  <a:lnTo>
                    <a:pt x="831" y="265"/>
                  </a:lnTo>
                  <a:lnTo>
                    <a:pt x="820" y="253"/>
                  </a:lnTo>
                  <a:lnTo>
                    <a:pt x="820" y="241"/>
                  </a:lnTo>
                  <a:lnTo>
                    <a:pt x="820" y="228"/>
                  </a:lnTo>
                  <a:lnTo>
                    <a:pt x="806" y="216"/>
                  </a:lnTo>
                  <a:lnTo>
                    <a:pt x="782" y="216"/>
                  </a:lnTo>
                  <a:lnTo>
                    <a:pt x="770" y="228"/>
                  </a:lnTo>
                  <a:lnTo>
                    <a:pt x="744" y="241"/>
                  </a:lnTo>
                  <a:lnTo>
                    <a:pt x="733" y="241"/>
                  </a:lnTo>
                  <a:lnTo>
                    <a:pt x="708" y="241"/>
                  </a:lnTo>
                  <a:lnTo>
                    <a:pt x="694" y="241"/>
                  </a:lnTo>
                  <a:lnTo>
                    <a:pt x="671" y="253"/>
                  </a:lnTo>
                  <a:lnTo>
                    <a:pt x="657" y="265"/>
                  </a:lnTo>
                  <a:lnTo>
                    <a:pt x="633" y="265"/>
                  </a:lnTo>
                  <a:lnTo>
                    <a:pt x="607" y="253"/>
                  </a:lnTo>
                  <a:lnTo>
                    <a:pt x="596" y="253"/>
                  </a:lnTo>
                  <a:lnTo>
                    <a:pt x="583" y="265"/>
                  </a:lnTo>
                  <a:lnTo>
                    <a:pt x="570" y="277"/>
                  </a:lnTo>
                  <a:lnTo>
                    <a:pt x="583" y="277"/>
                  </a:lnTo>
                  <a:lnTo>
                    <a:pt x="596" y="290"/>
                  </a:lnTo>
                  <a:lnTo>
                    <a:pt x="596" y="315"/>
                  </a:lnTo>
                  <a:lnTo>
                    <a:pt x="596" y="326"/>
                  </a:lnTo>
                  <a:lnTo>
                    <a:pt x="583" y="326"/>
                  </a:lnTo>
                  <a:lnTo>
                    <a:pt x="570" y="326"/>
                  </a:lnTo>
                  <a:lnTo>
                    <a:pt x="547" y="315"/>
                  </a:lnTo>
                  <a:lnTo>
                    <a:pt x="533" y="303"/>
                  </a:lnTo>
                  <a:lnTo>
                    <a:pt x="520" y="303"/>
                  </a:lnTo>
                  <a:lnTo>
                    <a:pt x="509" y="303"/>
                  </a:lnTo>
                  <a:lnTo>
                    <a:pt x="509" y="315"/>
                  </a:lnTo>
                  <a:lnTo>
                    <a:pt x="481" y="330"/>
                  </a:lnTo>
                  <a:lnTo>
                    <a:pt x="460" y="351"/>
                  </a:lnTo>
                  <a:lnTo>
                    <a:pt x="446" y="364"/>
                  </a:lnTo>
                  <a:lnTo>
                    <a:pt x="435" y="376"/>
                  </a:lnTo>
                  <a:lnTo>
                    <a:pt x="435" y="388"/>
                  </a:lnTo>
                  <a:lnTo>
                    <a:pt x="435" y="413"/>
                  </a:lnTo>
                  <a:lnTo>
                    <a:pt x="446" y="426"/>
                  </a:lnTo>
                  <a:lnTo>
                    <a:pt x="446" y="438"/>
                  </a:lnTo>
                  <a:lnTo>
                    <a:pt x="460" y="438"/>
                  </a:lnTo>
                  <a:lnTo>
                    <a:pt x="460" y="451"/>
                  </a:lnTo>
                  <a:lnTo>
                    <a:pt x="471" y="462"/>
                  </a:lnTo>
                  <a:lnTo>
                    <a:pt x="484" y="462"/>
                  </a:lnTo>
                  <a:lnTo>
                    <a:pt x="484" y="451"/>
                  </a:lnTo>
                  <a:lnTo>
                    <a:pt x="509" y="462"/>
                  </a:lnTo>
                  <a:lnTo>
                    <a:pt x="520" y="462"/>
                  </a:lnTo>
                  <a:lnTo>
                    <a:pt x="547" y="475"/>
                  </a:lnTo>
                  <a:lnTo>
                    <a:pt x="576" y="474"/>
                  </a:lnTo>
                  <a:lnTo>
                    <a:pt x="599" y="462"/>
                  </a:lnTo>
                  <a:lnTo>
                    <a:pt x="607" y="451"/>
                  </a:lnTo>
                  <a:lnTo>
                    <a:pt x="620" y="451"/>
                  </a:lnTo>
                  <a:lnTo>
                    <a:pt x="671" y="438"/>
                  </a:lnTo>
                  <a:lnTo>
                    <a:pt x="671" y="426"/>
                  </a:lnTo>
                  <a:lnTo>
                    <a:pt x="683" y="413"/>
                  </a:lnTo>
                  <a:lnTo>
                    <a:pt x="733" y="413"/>
                  </a:lnTo>
                  <a:lnTo>
                    <a:pt x="744" y="413"/>
                  </a:lnTo>
                  <a:lnTo>
                    <a:pt x="744" y="426"/>
                  </a:lnTo>
                  <a:lnTo>
                    <a:pt x="770" y="451"/>
                  </a:lnTo>
                  <a:lnTo>
                    <a:pt x="770" y="462"/>
                  </a:lnTo>
                  <a:lnTo>
                    <a:pt x="782" y="475"/>
                  </a:lnTo>
                  <a:lnTo>
                    <a:pt x="794" y="488"/>
                  </a:lnTo>
                  <a:lnTo>
                    <a:pt x="806" y="499"/>
                  </a:lnTo>
                  <a:lnTo>
                    <a:pt x="820" y="511"/>
                  </a:lnTo>
                  <a:lnTo>
                    <a:pt x="820" y="524"/>
                  </a:lnTo>
                  <a:lnTo>
                    <a:pt x="806" y="535"/>
                  </a:lnTo>
                  <a:lnTo>
                    <a:pt x="806" y="549"/>
                  </a:lnTo>
                  <a:lnTo>
                    <a:pt x="826" y="551"/>
                  </a:lnTo>
                  <a:lnTo>
                    <a:pt x="842" y="545"/>
                  </a:lnTo>
                  <a:lnTo>
                    <a:pt x="859" y="534"/>
                  </a:lnTo>
                  <a:lnTo>
                    <a:pt x="869" y="535"/>
                  </a:lnTo>
                  <a:lnTo>
                    <a:pt x="881" y="511"/>
                  </a:lnTo>
                  <a:lnTo>
                    <a:pt x="869" y="511"/>
                  </a:lnTo>
                  <a:lnTo>
                    <a:pt x="856" y="499"/>
                  </a:lnTo>
                  <a:lnTo>
                    <a:pt x="845" y="488"/>
                  </a:lnTo>
                  <a:lnTo>
                    <a:pt x="831" y="475"/>
                  </a:lnTo>
                  <a:lnTo>
                    <a:pt x="831" y="451"/>
                  </a:lnTo>
                  <a:lnTo>
                    <a:pt x="820" y="438"/>
                  </a:lnTo>
                  <a:lnTo>
                    <a:pt x="820" y="426"/>
                  </a:lnTo>
                  <a:lnTo>
                    <a:pt x="845" y="426"/>
                  </a:lnTo>
                  <a:lnTo>
                    <a:pt x="845" y="438"/>
                  </a:lnTo>
                  <a:lnTo>
                    <a:pt x="856" y="451"/>
                  </a:lnTo>
                  <a:lnTo>
                    <a:pt x="869" y="475"/>
                  </a:lnTo>
                  <a:lnTo>
                    <a:pt x="894" y="499"/>
                  </a:lnTo>
                  <a:lnTo>
                    <a:pt x="905" y="511"/>
                  </a:lnTo>
                  <a:lnTo>
                    <a:pt x="905" y="524"/>
                  </a:lnTo>
                  <a:lnTo>
                    <a:pt x="905" y="549"/>
                  </a:lnTo>
                  <a:lnTo>
                    <a:pt x="905" y="561"/>
                  </a:lnTo>
                  <a:lnTo>
                    <a:pt x="905" y="573"/>
                  </a:lnTo>
                  <a:lnTo>
                    <a:pt x="905" y="586"/>
                  </a:lnTo>
                  <a:lnTo>
                    <a:pt x="919" y="597"/>
                  </a:lnTo>
                  <a:lnTo>
                    <a:pt x="931" y="586"/>
                  </a:lnTo>
                  <a:lnTo>
                    <a:pt x="943" y="573"/>
                  </a:lnTo>
                  <a:lnTo>
                    <a:pt x="955" y="561"/>
                  </a:lnTo>
                  <a:lnTo>
                    <a:pt x="969" y="549"/>
                  </a:lnTo>
                  <a:lnTo>
                    <a:pt x="981" y="549"/>
                  </a:lnTo>
                  <a:lnTo>
                    <a:pt x="992" y="535"/>
                  </a:lnTo>
                  <a:lnTo>
                    <a:pt x="1005" y="535"/>
                  </a:lnTo>
                  <a:lnTo>
                    <a:pt x="1018" y="524"/>
                  </a:lnTo>
                  <a:lnTo>
                    <a:pt x="1018" y="511"/>
                  </a:lnTo>
                  <a:lnTo>
                    <a:pt x="1031" y="499"/>
                  </a:lnTo>
                  <a:lnTo>
                    <a:pt x="1042" y="488"/>
                  </a:lnTo>
                  <a:lnTo>
                    <a:pt x="1042" y="475"/>
                  </a:lnTo>
                  <a:lnTo>
                    <a:pt x="1054" y="475"/>
                  </a:lnTo>
                  <a:lnTo>
                    <a:pt x="1068" y="462"/>
                  </a:lnTo>
                  <a:lnTo>
                    <a:pt x="1079" y="475"/>
                  </a:lnTo>
                  <a:lnTo>
                    <a:pt x="1092" y="475"/>
                  </a:lnTo>
                  <a:lnTo>
                    <a:pt x="1118" y="475"/>
                  </a:lnTo>
                  <a:lnTo>
                    <a:pt x="1129" y="462"/>
                  </a:lnTo>
                  <a:lnTo>
                    <a:pt x="1141" y="451"/>
                  </a:lnTo>
                  <a:lnTo>
                    <a:pt x="1154" y="462"/>
                  </a:lnTo>
                  <a:lnTo>
                    <a:pt x="1129" y="475"/>
                  </a:lnTo>
                  <a:lnTo>
                    <a:pt x="1118" y="488"/>
                  </a:lnTo>
                  <a:lnTo>
                    <a:pt x="1129" y="499"/>
                  </a:lnTo>
                  <a:lnTo>
                    <a:pt x="1129" y="524"/>
                  </a:lnTo>
                  <a:lnTo>
                    <a:pt x="1141" y="535"/>
                  </a:lnTo>
                  <a:lnTo>
                    <a:pt x="1154" y="535"/>
                  </a:lnTo>
                  <a:lnTo>
                    <a:pt x="1154" y="511"/>
                  </a:lnTo>
                  <a:lnTo>
                    <a:pt x="1154" y="499"/>
                  </a:lnTo>
                  <a:lnTo>
                    <a:pt x="1166" y="511"/>
                  </a:lnTo>
                  <a:lnTo>
                    <a:pt x="1166" y="524"/>
                  </a:lnTo>
                  <a:lnTo>
                    <a:pt x="1180" y="535"/>
                  </a:lnTo>
                  <a:lnTo>
                    <a:pt x="1180" y="561"/>
                  </a:lnTo>
                  <a:lnTo>
                    <a:pt x="1166" y="573"/>
                  </a:lnTo>
                  <a:lnTo>
                    <a:pt x="1154" y="573"/>
                  </a:lnTo>
                  <a:lnTo>
                    <a:pt x="1129" y="561"/>
                  </a:lnTo>
                  <a:lnTo>
                    <a:pt x="1118" y="549"/>
                  </a:lnTo>
                  <a:lnTo>
                    <a:pt x="1104" y="549"/>
                  </a:lnTo>
                  <a:lnTo>
                    <a:pt x="1079" y="549"/>
                  </a:lnTo>
                  <a:lnTo>
                    <a:pt x="1068" y="549"/>
                  </a:lnTo>
                  <a:lnTo>
                    <a:pt x="1054" y="549"/>
                  </a:lnTo>
                  <a:lnTo>
                    <a:pt x="1031" y="549"/>
                  </a:lnTo>
                  <a:lnTo>
                    <a:pt x="1018" y="561"/>
                  </a:lnTo>
                  <a:lnTo>
                    <a:pt x="1005" y="561"/>
                  </a:lnTo>
                  <a:lnTo>
                    <a:pt x="1005" y="573"/>
                  </a:lnTo>
                  <a:lnTo>
                    <a:pt x="992" y="586"/>
                  </a:lnTo>
                  <a:lnTo>
                    <a:pt x="992" y="597"/>
                  </a:lnTo>
                  <a:lnTo>
                    <a:pt x="1005" y="611"/>
                  </a:lnTo>
                  <a:lnTo>
                    <a:pt x="1005" y="623"/>
                  </a:lnTo>
                  <a:lnTo>
                    <a:pt x="1018" y="636"/>
                  </a:lnTo>
                  <a:lnTo>
                    <a:pt x="1042" y="647"/>
                  </a:lnTo>
                  <a:lnTo>
                    <a:pt x="1068" y="647"/>
                  </a:lnTo>
                  <a:lnTo>
                    <a:pt x="1079" y="647"/>
                  </a:lnTo>
                  <a:lnTo>
                    <a:pt x="1092" y="647"/>
                  </a:lnTo>
                  <a:lnTo>
                    <a:pt x="1118" y="647"/>
                  </a:lnTo>
                  <a:lnTo>
                    <a:pt x="1129" y="647"/>
                  </a:lnTo>
                  <a:lnTo>
                    <a:pt x="1129" y="659"/>
                  </a:lnTo>
                  <a:lnTo>
                    <a:pt x="1118" y="673"/>
                  </a:lnTo>
                  <a:lnTo>
                    <a:pt x="1104" y="673"/>
                  </a:lnTo>
                  <a:lnTo>
                    <a:pt x="1104" y="696"/>
                  </a:lnTo>
                  <a:lnTo>
                    <a:pt x="1118" y="709"/>
                  </a:lnTo>
                  <a:lnTo>
                    <a:pt x="1118" y="720"/>
                  </a:lnTo>
                  <a:close/>
                </a:path>
              </a:pathLst>
            </a:custGeom>
            <a:solidFill>
              <a:srgbClr val="0DC20D"/>
            </a:solidFill>
            <a:ln w="1588">
              <a:solidFill>
                <a:srgbClr val="0DC20D"/>
              </a:solidFill>
              <a:round/>
              <a:headEnd/>
              <a:tailEnd/>
            </a:ln>
          </p:spPr>
          <p:txBody>
            <a:bodyPr/>
            <a:lstStyle/>
            <a:p>
              <a:endParaRPr lang="de-DE"/>
            </a:p>
          </p:txBody>
        </p:sp>
        <p:sp>
          <p:nvSpPr>
            <p:cNvPr id="30732" name="Freeform 8"/>
            <p:cNvSpPr>
              <a:spLocks/>
            </p:cNvSpPr>
            <p:nvPr/>
          </p:nvSpPr>
          <p:spPr bwMode="auto">
            <a:xfrm>
              <a:off x="5187" y="1981"/>
              <a:ext cx="49" cy="40"/>
            </a:xfrm>
            <a:custGeom>
              <a:avLst/>
              <a:gdLst>
                <a:gd name="T0" fmla="*/ 0 w 198"/>
                <a:gd name="T1" fmla="*/ 10 h 160"/>
                <a:gd name="T2" fmla="*/ 0 w 198"/>
                <a:gd name="T3" fmla="*/ 9 h 160"/>
                <a:gd name="T4" fmla="*/ 1 w 198"/>
                <a:gd name="T5" fmla="*/ 8 h 160"/>
                <a:gd name="T6" fmla="*/ 1 w 198"/>
                <a:gd name="T7" fmla="*/ 7 h 160"/>
                <a:gd name="T8" fmla="*/ 2 w 198"/>
                <a:gd name="T9" fmla="*/ 6 h 160"/>
                <a:gd name="T10" fmla="*/ 3 w 198"/>
                <a:gd name="T11" fmla="*/ 6 h 160"/>
                <a:gd name="T12" fmla="*/ 4 w 198"/>
                <a:gd name="T13" fmla="*/ 5 h 160"/>
                <a:gd name="T14" fmla="*/ 4 w 198"/>
                <a:gd name="T15" fmla="*/ 5 h 160"/>
                <a:gd name="T16" fmla="*/ 4 w 198"/>
                <a:gd name="T17" fmla="*/ 4 h 160"/>
                <a:gd name="T18" fmla="*/ 4 w 198"/>
                <a:gd name="T19" fmla="*/ 3 h 160"/>
                <a:gd name="T20" fmla="*/ 5 w 198"/>
                <a:gd name="T21" fmla="*/ 2 h 160"/>
                <a:gd name="T22" fmla="*/ 6 w 198"/>
                <a:gd name="T23" fmla="*/ 1 h 160"/>
                <a:gd name="T24" fmla="*/ 7 w 198"/>
                <a:gd name="T25" fmla="*/ 1 h 160"/>
                <a:gd name="T26" fmla="*/ 7 w 198"/>
                <a:gd name="T27" fmla="*/ 1 h 160"/>
                <a:gd name="T28" fmla="*/ 8 w 198"/>
                <a:gd name="T29" fmla="*/ 1 h 160"/>
                <a:gd name="T30" fmla="*/ 11 w 198"/>
                <a:gd name="T31" fmla="*/ 1 h 160"/>
                <a:gd name="T32" fmla="*/ 11 w 198"/>
                <a:gd name="T33" fmla="*/ 0 h 160"/>
                <a:gd name="T34" fmla="*/ 12 w 198"/>
                <a:gd name="T35" fmla="*/ 0 h 160"/>
                <a:gd name="T36" fmla="*/ 12 w 198"/>
                <a:gd name="T37" fmla="*/ 1 h 160"/>
                <a:gd name="T38" fmla="*/ 12 w 198"/>
                <a:gd name="T39" fmla="*/ 1 h 160"/>
                <a:gd name="T40" fmla="*/ 11 w 198"/>
                <a:gd name="T41" fmla="*/ 3 h 160"/>
                <a:gd name="T42" fmla="*/ 11 w 198"/>
                <a:gd name="T43" fmla="*/ 4 h 160"/>
                <a:gd name="T44" fmla="*/ 9 w 198"/>
                <a:gd name="T45" fmla="*/ 4 h 160"/>
                <a:gd name="T46" fmla="*/ 8 w 198"/>
                <a:gd name="T47" fmla="*/ 4 h 160"/>
                <a:gd name="T48" fmla="*/ 7 w 198"/>
                <a:gd name="T49" fmla="*/ 5 h 160"/>
                <a:gd name="T50" fmla="*/ 7 w 198"/>
                <a:gd name="T51" fmla="*/ 5 h 160"/>
                <a:gd name="T52" fmla="*/ 5 w 198"/>
                <a:gd name="T53" fmla="*/ 6 h 160"/>
                <a:gd name="T54" fmla="*/ 4 w 198"/>
                <a:gd name="T55" fmla="*/ 7 h 160"/>
                <a:gd name="T56" fmla="*/ 4 w 198"/>
                <a:gd name="T57" fmla="*/ 8 h 160"/>
                <a:gd name="T58" fmla="*/ 4 w 198"/>
                <a:gd name="T59" fmla="*/ 9 h 160"/>
                <a:gd name="T60" fmla="*/ 2 w 198"/>
                <a:gd name="T61" fmla="*/ 9 h 160"/>
                <a:gd name="T62" fmla="*/ 1 w 198"/>
                <a:gd name="T63" fmla="*/ 10 h 160"/>
                <a:gd name="T64" fmla="*/ 0 w 198"/>
                <a:gd name="T65" fmla="*/ 1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160"/>
                <a:gd name="T101" fmla="*/ 198 w 198"/>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160">
                  <a:moveTo>
                    <a:pt x="0" y="160"/>
                  </a:moveTo>
                  <a:lnTo>
                    <a:pt x="0" y="135"/>
                  </a:lnTo>
                  <a:lnTo>
                    <a:pt x="11" y="123"/>
                  </a:lnTo>
                  <a:lnTo>
                    <a:pt x="25" y="110"/>
                  </a:lnTo>
                  <a:lnTo>
                    <a:pt x="36" y="98"/>
                  </a:lnTo>
                  <a:lnTo>
                    <a:pt x="49" y="98"/>
                  </a:lnTo>
                  <a:lnTo>
                    <a:pt x="61" y="87"/>
                  </a:lnTo>
                  <a:lnTo>
                    <a:pt x="61" y="74"/>
                  </a:lnTo>
                  <a:lnTo>
                    <a:pt x="74" y="62"/>
                  </a:lnTo>
                  <a:lnTo>
                    <a:pt x="74" y="49"/>
                  </a:lnTo>
                  <a:lnTo>
                    <a:pt x="85" y="37"/>
                  </a:lnTo>
                  <a:lnTo>
                    <a:pt x="99" y="25"/>
                  </a:lnTo>
                  <a:lnTo>
                    <a:pt x="111" y="25"/>
                  </a:lnTo>
                  <a:lnTo>
                    <a:pt x="123" y="25"/>
                  </a:lnTo>
                  <a:lnTo>
                    <a:pt x="135" y="25"/>
                  </a:lnTo>
                  <a:lnTo>
                    <a:pt x="172" y="12"/>
                  </a:lnTo>
                  <a:lnTo>
                    <a:pt x="185" y="0"/>
                  </a:lnTo>
                  <a:lnTo>
                    <a:pt x="198" y="0"/>
                  </a:lnTo>
                  <a:lnTo>
                    <a:pt x="198" y="12"/>
                  </a:lnTo>
                  <a:lnTo>
                    <a:pt x="198" y="25"/>
                  </a:lnTo>
                  <a:lnTo>
                    <a:pt x="185" y="49"/>
                  </a:lnTo>
                  <a:lnTo>
                    <a:pt x="172" y="62"/>
                  </a:lnTo>
                  <a:lnTo>
                    <a:pt x="149" y="62"/>
                  </a:lnTo>
                  <a:lnTo>
                    <a:pt x="135" y="62"/>
                  </a:lnTo>
                  <a:lnTo>
                    <a:pt x="123" y="74"/>
                  </a:lnTo>
                  <a:lnTo>
                    <a:pt x="111" y="87"/>
                  </a:lnTo>
                  <a:lnTo>
                    <a:pt x="85" y="98"/>
                  </a:lnTo>
                  <a:lnTo>
                    <a:pt x="74" y="110"/>
                  </a:lnTo>
                  <a:lnTo>
                    <a:pt x="61" y="123"/>
                  </a:lnTo>
                  <a:lnTo>
                    <a:pt x="61" y="135"/>
                  </a:lnTo>
                  <a:lnTo>
                    <a:pt x="36" y="149"/>
                  </a:lnTo>
                  <a:lnTo>
                    <a:pt x="11" y="160"/>
                  </a:lnTo>
                  <a:lnTo>
                    <a:pt x="0" y="160"/>
                  </a:lnTo>
                  <a:close/>
                </a:path>
              </a:pathLst>
            </a:custGeom>
            <a:solidFill>
              <a:srgbClr val="0DC20D"/>
            </a:solidFill>
            <a:ln w="1588">
              <a:solidFill>
                <a:srgbClr val="0DC20D"/>
              </a:solidFill>
              <a:round/>
              <a:headEnd/>
              <a:tailEnd/>
            </a:ln>
          </p:spPr>
          <p:txBody>
            <a:bodyPr/>
            <a:lstStyle/>
            <a:p>
              <a:endParaRPr lang="de-DE"/>
            </a:p>
          </p:txBody>
        </p:sp>
        <p:sp>
          <p:nvSpPr>
            <p:cNvPr id="30733" name="Freeform 9"/>
            <p:cNvSpPr>
              <a:spLocks/>
            </p:cNvSpPr>
            <p:nvPr/>
          </p:nvSpPr>
          <p:spPr bwMode="auto">
            <a:xfrm>
              <a:off x="4778" y="1643"/>
              <a:ext cx="111" cy="308"/>
            </a:xfrm>
            <a:custGeom>
              <a:avLst/>
              <a:gdLst>
                <a:gd name="T0" fmla="*/ 11 w 443"/>
                <a:gd name="T1" fmla="*/ 74 h 1229"/>
                <a:gd name="T2" fmla="*/ 11 w 443"/>
                <a:gd name="T3" fmla="*/ 72 h 1229"/>
                <a:gd name="T4" fmla="*/ 11 w 443"/>
                <a:gd name="T5" fmla="*/ 70 h 1229"/>
                <a:gd name="T6" fmla="*/ 11 w 443"/>
                <a:gd name="T7" fmla="*/ 67 h 1229"/>
                <a:gd name="T8" fmla="*/ 13 w 443"/>
                <a:gd name="T9" fmla="*/ 66 h 1229"/>
                <a:gd name="T10" fmla="*/ 14 w 443"/>
                <a:gd name="T11" fmla="*/ 63 h 1229"/>
                <a:gd name="T12" fmla="*/ 13 w 443"/>
                <a:gd name="T13" fmla="*/ 61 h 1229"/>
                <a:gd name="T14" fmla="*/ 15 w 443"/>
                <a:gd name="T15" fmla="*/ 60 h 1229"/>
                <a:gd name="T16" fmla="*/ 16 w 443"/>
                <a:gd name="T17" fmla="*/ 59 h 1229"/>
                <a:gd name="T18" fmla="*/ 19 w 443"/>
                <a:gd name="T19" fmla="*/ 59 h 1229"/>
                <a:gd name="T20" fmla="*/ 21 w 443"/>
                <a:gd name="T21" fmla="*/ 57 h 1229"/>
                <a:gd name="T22" fmla="*/ 22 w 443"/>
                <a:gd name="T23" fmla="*/ 56 h 1229"/>
                <a:gd name="T24" fmla="*/ 23 w 443"/>
                <a:gd name="T25" fmla="*/ 54 h 1229"/>
                <a:gd name="T26" fmla="*/ 26 w 443"/>
                <a:gd name="T27" fmla="*/ 52 h 1229"/>
                <a:gd name="T28" fmla="*/ 27 w 443"/>
                <a:gd name="T29" fmla="*/ 49 h 1229"/>
                <a:gd name="T30" fmla="*/ 28 w 443"/>
                <a:gd name="T31" fmla="*/ 46 h 1229"/>
                <a:gd name="T32" fmla="*/ 25 w 443"/>
                <a:gd name="T33" fmla="*/ 40 h 1229"/>
                <a:gd name="T34" fmla="*/ 22 w 443"/>
                <a:gd name="T35" fmla="*/ 37 h 1229"/>
                <a:gd name="T36" fmla="*/ 21 w 443"/>
                <a:gd name="T37" fmla="*/ 35 h 1229"/>
                <a:gd name="T38" fmla="*/ 20 w 443"/>
                <a:gd name="T39" fmla="*/ 32 h 1229"/>
                <a:gd name="T40" fmla="*/ 20 w 443"/>
                <a:gd name="T41" fmla="*/ 28 h 1229"/>
                <a:gd name="T42" fmla="*/ 19 w 443"/>
                <a:gd name="T43" fmla="*/ 22 h 1229"/>
                <a:gd name="T44" fmla="*/ 19 w 443"/>
                <a:gd name="T45" fmla="*/ 15 h 1229"/>
                <a:gd name="T46" fmla="*/ 18 w 443"/>
                <a:gd name="T47" fmla="*/ 12 h 1229"/>
                <a:gd name="T48" fmla="*/ 17 w 443"/>
                <a:gd name="T49" fmla="*/ 11 h 1229"/>
                <a:gd name="T50" fmla="*/ 15 w 443"/>
                <a:gd name="T51" fmla="*/ 6 h 1229"/>
                <a:gd name="T52" fmla="*/ 13 w 443"/>
                <a:gd name="T53" fmla="*/ 6 h 1229"/>
                <a:gd name="T54" fmla="*/ 12 w 443"/>
                <a:gd name="T55" fmla="*/ 3 h 1229"/>
                <a:gd name="T56" fmla="*/ 11 w 443"/>
                <a:gd name="T57" fmla="*/ 1 h 1229"/>
                <a:gd name="T58" fmla="*/ 9 w 443"/>
                <a:gd name="T59" fmla="*/ 3 h 1229"/>
                <a:gd name="T60" fmla="*/ 8 w 443"/>
                <a:gd name="T61" fmla="*/ 7 h 1229"/>
                <a:gd name="T62" fmla="*/ 7 w 443"/>
                <a:gd name="T63" fmla="*/ 11 h 1229"/>
                <a:gd name="T64" fmla="*/ 5 w 443"/>
                <a:gd name="T65" fmla="*/ 13 h 1229"/>
                <a:gd name="T66" fmla="*/ 3 w 443"/>
                <a:gd name="T67" fmla="*/ 17 h 1229"/>
                <a:gd name="T68" fmla="*/ 1 w 443"/>
                <a:gd name="T69" fmla="*/ 25 h 1229"/>
                <a:gd name="T70" fmla="*/ 1 w 443"/>
                <a:gd name="T71" fmla="*/ 38 h 1229"/>
                <a:gd name="T72" fmla="*/ 2 w 443"/>
                <a:gd name="T73" fmla="*/ 40 h 1229"/>
                <a:gd name="T74" fmla="*/ 4 w 443"/>
                <a:gd name="T75" fmla="*/ 46 h 1229"/>
                <a:gd name="T76" fmla="*/ 3 w 443"/>
                <a:gd name="T77" fmla="*/ 53 h 1229"/>
                <a:gd name="T78" fmla="*/ 4 w 443"/>
                <a:gd name="T79" fmla="*/ 62 h 1229"/>
                <a:gd name="T80" fmla="*/ 8 w 443"/>
                <a:gd name="T81" fmla="*/ 71 h 1229"/>
                <a:gd name="T82" fmla="*/ 12 w 443"/>
                <a:gd name="T83" fmla="*/ 77 h 1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3"/>
                <a:gd name="T127" fmla="*/ 0 h 1229"/>
                <a:gd name="T128" fmla="*/ 443 w 443"/>
                <a:gd name="T129" fmla="*/ 1229 h 1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3" h="1229">
                  <a:moveTo>
                    <a:pt x="189" y="1229"/>
                  </a:moveTo>
                  <a:lnTo>
                    <a:pt x="181" y="1182"/>
                  </a:lnTo>
                  <a:lnTo>
                    <a:pt x="181" y="1157"/>
                  </a:lnTo>
                  <a:lnTo>
                    <a:pt x="181" y="1145"/>
                  </a:lnTo>
                  <a:lnTo>
                    <a:pt x="181" y="1134"/>
                  </a:lnTo>
                  <a:lnTo>
                    <a:pt x="181" y="1121"/>
                  </a:lnTo>
                  <a:lnTo>
                    <a:pt x="181" y="1084"/>
                  </a:lnTo>
                  <a:lnTo>
                    <a:pt x="181" y="1072"/>
                  </a:lnTo>
                  <a:lnTo>
                    <a:pt x="195" y="1059"/>
                  </a:lnTo>
                  <a:lnTo>
                    <a:pt x="207" y="1047"/>
                  </a:lnTo>
                  <a:lnTo>
                    <a:pt x="207" y="1036"/>
                  </a:lnTo>
                  <a:lnTo>
                    <a:pt x="220" y="1010"/>
                  </a:lnTo>
                  <a:lnTo>
                    <a:pt x="207" y="997"/>
                  </a:lnTo>
                  <a:lnTo>
                    <a:pt x="207" y="973"/>
                  </a:lnTo>
                  <a:lnTo>
                    <a:pt x="220" y="960"/>
                  </a:lnTo>
                  <a:lnTo>
                    <a:pt x="231" y="949"/>
                  </a:lnTo>
                  <a:lnTo>
                    <a:pt x="244" y="936"/>
                  </a:lnTo>
                  <a:lnTo>
                    <a:pt x="257" y="936"/>
                  </a:lnTo>
                  <a:lnTo>
                    <a:pt x="294" y="936"/>
                  </a:lnTo>
                  <a:lnTo>
                    <a:pt x="307" y="936"/>
                  </a:lnTo>
                  <a:lnTo>
                    <a:pt x="318" y="924"/>
                  </a:lnTo>
                  <a:lnTo>
                    <a:pt x="330" y="913"/>
                  </a:lnTo>
                  <a:lnTo>
                    <a:pt x="344" y="899"/>
                  </a:lnTo>
                  <a:lnTo>
                    <a:pt x="356" y="887"/>
                  </a:lnTo>
                  <a:lnTo>
                    <a:pt x="356" y="875"/>
                  </a:lnTo>
                  <a:lnTo>
                    <a:pt x="369" y="862"/>
                  </a:lnTo>
                  <a:lnTo>
                    <a:pt x="393" y="862"/>
                  </a:lnTo>
                  <a:lnTo>
                    <a:pt x="418" y="826"/>
                  </a:lnTo>
                  <a:lnTo>
                    <a:pt x="429" y="813"/>
                  </a:lnTo>
                  <a:lnTo>
                    <a:pt x="429" y="788"/>
                  </a:lnTo>
                  <a:lnTo>
                    <a:pt x="443" y="751"/>
                  </a:lnTo>
                  <a:lnTo>
                    <a:pt x="443" y="728"/>
                  </a:lnTo>
                  <a:lnTo>
                    <a:pt x="429" y="653"/>
                  </a:lnTo>
                  <a:lnTo>
                    <a:pt x="405" y="641"/>
                  </a:lnTo>
                  <a:lnTo>
                    <a:pt x="369" y="603"/>
                  </a:lnTo>
                  <a:lnTo>
                    <a:pt x="356" y="592"/>
                  </a:lnTo>
                  <a:lnTo>
                    <a:pt x="344" y="566"/>
                  </a:lnTo>
                  <a:lnTo>
                    <a:pt x="330" y="555"/>
                  </a:lnTo>
                  <a:lnTo>
                    <a:pt x="318" y="530"/>
                  </a:lnTo>
                  <a:lnTo>
                    <a:pt x="318" y="505"/>
                  </a:lnTo>
                  <a:lnTo>
                    <a:pt x="318" y="481"/>
                  </a:lnTo>
                  <a:lnTo>
                    <a:pt x="318" y="443"/>
                  </a:lnTo>
                  <a:lnTo>
                    <a:pt x="294" y="370"/>
                  </a:lnTo>
                  <a:lnTo>
                    <a:pt x="294" y="345"/>
                  </a:lnTo>
                  <a:lnTo>
                    <a:pt x="294" y="333"/>
                  </a:lnTo>
                  <a:lnTo>
                    <a:pt x="294" y="235"/>
                  </a:lnTo>
                  <a:lnTo>
                    <a:pt x="294" y="222"/>
                  </a:lnTo>
                  <a:lnTo>
                    <a:pt x="280" y="196"/>
                  </a:lnTo>
                  <a:lnTo>
                    <a:pt x="280" y="173"/>
                  </a:lnTo>
                  <a:lnTo>
                    <a:pt x="268" y="173"/>
                  </a:lnTo>
                  <a:lnTo>
                    <a:pt x="244" y="123"/>
                  </a:lnTo>
                  <a:lnTo>
                    <a:pt x="244" y="98"/>
                  </a:lnTo>
                  <a:lnTo>
                    <a:pt x="220" y="98"/>
                  </a:lnTo>
                  <a:lnTo>
                    <a:pt x="207" y="87"/>
                  </a:lnTo>
                  <a:lnTo>
                    <a:pt x="195" y="75"/>
                  </a:lnTo>
                  <a:lnTo>
                    <a:pt x="195" y="50"/>
                  </a:lnTo>
                  <a:lnTo>
                    <a:pt x="181" y="37"/>
                  </a:lnTo>
                  <a:lnTo>
                    <a:pt x="181" y="12"/>
                  </a:lnTo>
                  <a:lnTo>
                    <a:pt x="172" y="0"/>
                  </a:lnTo>
                  <a:lnTo>
                    <a:pt x="139" y="45"/>
                  </a:lnTo>
                  <a:lnTo>
                    <a:pt x="112" y="99"/>
                  </a:lnTo>
                  <a:lnTo>
                    <a:pt x="128" y="111"/>
                  </a:lnTo>
                  <a:lnTo>
                    <a:pt x="120" y="123"/>
                  </a:lnTo>
                  <a:lnTo>
                    <a:pt x="117" y="166"/>
                  </a:lnTo>
                  <a:lnTo>
                    <a:pt x="94" y="183"/>
                  </a:lnTo>
                  <a:lnTo>
                    <a:pt x="72" y="199"/>
                  </a:lnTo>
                  <a:lnTo>
                    <a:pt x="61" y="221"/>
                  </a:lnTo>
                  <a:lnTo>
                    <a:pt x="45" y="265"/>
                  </a:lnTo>
                  <a:lnTo>
                    <a:pt x="33" y="309"/>
                  </a:lnTo>
                  <a:lnTo>
                    <a:pt x="11" y="402"/>
                  </a:lnTo>
                  <a:lnTo>
                    <a:pt x="0" y="513"/>
                  </a:lnTo>
                  <a:lnTo>
                    <a:pt x="6" y="607"/>
                  </a:lnTo>
                  <a:lnTo>
                    <a:pt x="22" y="623"/>
                  </a:lnTo>
                  <a:lnTo>
                    <a:pt x="33" y="635"/>
                  </a:lnTo>
                  <a:lnTo>
                    <a:pt x="56" y="673"/>
                  </a:lnTo>
                  <a:lnTo>
                    <a:pt x="56" y="739"/>
                  </a:lnTo>
                  <a:lnTo>
                    <a:pt x="45" y="795"/>
                  </a:lnTo>
                  <a:lnTo>
                    <a:pt x="45" y="838"/>
                  </a:lnTo>
                  <a:lnTo>
                    <a:pt x="33" y="894"/>
                  </a:lnTo>
                  <a:lnTo>
                    <a:pt x="67" y="993"/>
                  </a:lnTo>
                  <a:lnTo>
                    <a:pt x="105" y="1080"/>
                  </a:lnTo>
                  <a:lnTo>
                    <a:pt x="128" y="1125"/>
                  </a:lnTo>
                  <a:lnTo>
                    <a:pt x="166" y="1197"/>
                  </a:lnTo>
                  <a:lnTo>
                    <a:pt x="189" y="1229"/>
                  </a:lnTo>
                  <a:close/>
                </a:path>
              </a:pathLst>
            </a:custGeom>
            <a:solidFill>
              <a:srgbClr val="0DC20D"/>
            </a:solidFill>
            <a:ln w="1588">
              <a:solidFill>
                <a:srgbClr val="0DC20D"/>
              </a:solidFill>
              <a:round/>
              <a:headEnd/>
              <a:tailEnd/>
            </a:ln>
          </p:spPr>
          <p:txBody>
            <a:bodyPr/>
            <a:lstStyle/>
            <a:p>
              <a:endParaRPr lang="de-DE"/>
            </a:p>
          </p:txBody>
        </p:sp>
        <p:sp>
          <p:nvSpPr>
            <p:cNvPr id="30734" name="Freeform 10"/>
            <p:cNvSpPr>
              <a:spLocks/>
            </p:cNvSpPr>
            <p:nvPr/>
          </p:nvSpPr>
          <p:spPr bwMode="auto">
            <a:xfrm>
              <a:off x="4864" y="1507"/>
              <a:ext cx="220" cy="92"/>
            </a:xfrm>
            <a:custGeom>
              <a:avLst/>
              <a:gdLst>
                <a:gd name="T0" fmla="*/ 4 w 878"/>
                <a:gd name="T1" fmla="*/ 18 h 367"/>
                <a:gd name="T2" fmla="*/ 4 w 878"/>
                <a:gd name="T3" fmla="*/ 19 h 367"/>
                <a:gd name="T4" fmla="*/ 3 w 878"/>
                <a:gd name="T5" fmla="*/ 21 h 367"/>
                <a:gd name="T6" fmla="*/ 1 w 878"/>
                <a:gd name="T7" fmla="*/ 22 h 367"/>
                <a:gd name="T8" fmla="*/ 2 w 878"/>
                <a:gd name="T9" fmla="*/ 23 h 367"/>
                <a:gd name="T10" fmla="*/ 5 w 878"/>
                <a:gd name="T11" fmla="*/ 22 h 367"/>
                <a:gd name="T12" fmla="*/ 8 w 878"/>
                <a:gd name="T13" fmla="*/ 20 h 367"/>
                <a:gd name="T14" fmla="*/ 11 w 878"/>
                <a:gd name="T15" fmla="*/ 18 h 367"/>
                <a:gd name="T16" fmla="*/ 16 w 878"/>
                <a:gd name="T17" fmla="*/ 17 h 367"/>
                <a:gd name="T18" fmla="*/ 20 w 878"/>
                <a:gd name="T19" fmla="*/ 17 h 367"/>
                <a:gd name="T20" fmla="*/ 22 w 878"/>
                <a:gd name="T21" fmla="*/ 16 h 367"/>
                <a:gd name="T22" fmla="*/ 25 w 878"/>
                <a:gd name="T23" fmla="*/ 15 h 367"/>
                <a:gd name="T24" fmla="*/ 26 w 878"/>
                <a:gd name="T25" fmla="*/ 16 h 367"/>
                <a:gd name="T26" fmla="*/ 29 w 878"/>
                <a:gd name="T27" fmla="*/ 16 h 367"/>
                <a:gd name="T28" fmla="*/ 29 w 878"/>
                <a:gd name="T29" fmla="*/ 15 h 367"/>
                <a:gd name="T30" fmla="*/ 33 w 878"/>
                <a:gd name="T31" fmla="*/ 12 h 367"/>
                <a:gd name="T32" fmla="*/ 36 w 878"/>
                <a:gd name="T33" fmla="*/ 13 h 367"/>
                <a:gd name="T34" fmla="*/ 39 w 878"/>
                <a:gd name="T35" fmla="*/ 13 h 367"/>
                <a:gd name="T36" fmla="*/ 43 w 878"/>
                <a:gd name="T37" fmla="*/ 10 h 367"/>
                <a:gd name="T38" fmla="*/ 44 w 878"/>
                <a:gd name="T39" fmla="*/ 9 h 367"/>
                <a:gd name="T40" fmla="*/ 46 w 878"/>
                <a:gd name="T41" fmla="*/ 7 h 367"/>
                <a:gd name="T42" fmla="*/ 46 w 878"/>
                <a:gd name="T43" fmla="*/ 5 h 367"/>
                <a:gd name="T44" fmla="*/ 45 w 878"/>
                <a:gd name="T45" fmla="*/ 5 h 367"/>
                <a:gd name="T46" fmla="*/ 40 w 878"/>
                <a:gd name="T47" fmla="*/ 6 h 367"/>
                <a:gd name="T48" fmla="*/ 36 w 878"/>
                <a:gd name="T49" fmla="*/ 7 h 367"/>
                <a:gd name="T50" fmla="*/ 36 w 878"/>
                <a:gd name="T51" fmla="*/ 5 h 367"/>
                <a:gd name="T52" fmla="*/ 40 w 878"/>
                <a:gd name="T53" fmla="*/ 3 h 367"/>
                <a:gd name="T54" fmla="*/ 43 w 878"/>
                <a:gd name="T55" fmla="*/ 2 h 367"/>
                <a:gd name="T56" fmla="*/ 45 w 878"/>
                <a:gd name="T57" fmla="*/ 4 h 367"/>
                <a:gd name="T58" fmla="*/ 47 w 878"/>
                <a:gd name="T59" fmla="*/ 4 h 367"/>
                <a:gd name="T60" fmla="*/ 49 w 878"/>
                <a:gd name="T61" fmla="*/ 5 h 367"/>
                <a:gd name="T62" fmla="*/ 52 w 878"/>
                <a:gd name="T63" fmla="*/ 4 h 367"/>
                <a:gd name="T64" fmla="*/ 54 w 878"/>
                <a:gd name="T65" fmla="*/ 2 h 367"/>
                <a:gd name="T66" fmla="*/ 55 w 878"/>
                <a:gd name="T67" fmla="*/ 0 h 367"/>
                <a:gd name="T68" fmla="*/ 42 w 878"/>
                <a:gd name="T69" fmla="*/ 0 h 367"/>
                <a:gd name="T70" fmla="*/ 30 w 878"/>
                <a:gd name="T71" fmla="*/ 3 h 367"/>
                <a:gd name="T72" fmla="*/ 17 w 878"/>
                <a:gd name="T73" fmla="*/ 8 h 367"/>
                <a:gd name="T74" fmla="*/ 10 w 878"/>
                <a:gd name="T75" fmla="*/ 13 h 367"/>
                <a:gd name="T76" fmla="*/ 0 w 878"/>
                <a:gd name="T77" fmla="*/ 20 h 3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8"/>
                <a:gd name="T118" fmla="*/ 0 h 367"/>
                <a:gd name="T119" fmla="*/ 878 w 878"/>
                <a:gd name="T120" fmla="*/ 367 h 3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8" h="367">
                  <a:moveTo>
                    <a:pt x="0" y="319"/>
                  </a:moveTo>
                  <a:lnTo>
                    <a:pt x="57" y="293"/>
                  </a:lnTo>
                  <a:lnTo>
                    <a:pt x="69" y="293"/>
                  </a:lnTo>
                  <a:lnTo>
                    <a:pt x="69" y="307"/>
                  </a:lnTo>
                  <a:lnTo>
                    <a:pt x="57" y="307"/>
                  </a:lnTo>
                  <a:lnTo>
                    <a:pt x="44" y="330"/>
                  </a:lnTo>
                  <a:lnTo>
                    <a:pt x="32" y="330"/>
                  </a:lnTo>
                  <a:lnTo>
                    <a:pt x="20" y="344"/>
                  </a:lnTo>
                  <a:lnTo>
                    <a:pt x="20" y="355"/>
                  </a:lnTo>
                  <a:lnTo>
                    <a:pt x="32" y="367"/>
                  </a:lnTo>
                  <a:lnTo>
                    <a:pt x="57" y="367"/>
                  </a:lnTo>
                  <a:lnTo>
                    <a:pt x="82" y="355"/>
                  </a:lnTo>
                  <a:lnTo>
                    <a:pt x="119" y="330"/>
                  </a:lnTo>
                  <a:lnTo>
                    <a:pt x="131" y="318"/>
                  </a:lnTo>
                  <a:lnTo>
                    <a:pt x="156" y="307"/>
                  </a:lnTo>
                  <a:lnTo>
                    <a:pt x="181" y="293"/>
                  </a:lnTo>
                  <a:lnTo>
                    <a:pt x="206" y="282"/>
                  </a:lnTo>
                  <a:lnTo>
                    <a:pt x="256" y="269"/>
                  </a:lnTo>
                  <a:lnTo>
                    <a:pt x="279" y="282"/>
                  </a:lnTo>
                  <a:lnTo>
                    <a:pt x="318" y="269"/>
                  </a:lnTo>
                  <a:lnTo>
                    <a:pt x="343" y="269"/>
                  </a:lnTo>
                  <a:lnTo>
                    <a:pt x="355" y="257"/>
                  </a:lnTo>
                  <a:lnTo>
                    <a:pt x="367" y="257"/>
                  </a:lnTo>
                  <a:lnTo>
                    <a:pt x="392" y="245"/>
                  </a:lnTo>
                  <a:lnTo>
                    <a:pt x="392" y="257"/>
                  </a:lnTo>
                  <a:lnTo>
                    <a:pt x="416" y="257"/>
                  </a:lnTo>
                  <a:lnTo>
                    <a:pt x="442" y="257"/>
                  </a:lnTo>
                  <a:lnTo>
                    <a:pt x="454" y="257"/>
                  </a:lnTo>
                  <a:lnTo>
                    <a:pt x="454" y="245"/>
                  </a:lnTo>
                  <a:lnTo>
                    <a:pt x="454" y="232"/>
                  </a:lnTo>
                  <a:lnTo>
                    <a:pt x="492" y="220"/>
                  </a:lnTo>
                  <a:lnTo>
                    <a:pt x="528" y="195"/>
                  </a:lnTo>
                  <a:lnTo>
                    <a:pt x="554" y="195"/>
                  </a:lnTo>
                  <a:lnTo>
                    <a:pt x="566" y="209"/>
                  </a:lnTo>
                  <a:lnTo>
                    <a:pt x="603" y="209"/>
                  </a:lnTo>
                  <a:lnTo>
                    <a:pt x="616" y="209"/>
                  </a:lnTo>
                  <a:lnTo>
                    <a:pt x="664" y="170"/>
                  </a:lnTo>
                  <a:lnTo>
                    <a:pt x="677" y="159"/>
                  </a:lnTo>
                  <a:lnTo>
                    <a:pt x="690" y="146"/>
                  </a:lnTo>
                  <a:lnTo>
                    <a:pt x="703" y="146"/>
                  </a:lnTo>
                  <a:lnTo>
                    <a:pt x="714" y="133"/>
                  </a:lnTo>
                  <a:lnTo>
                    <a:pt x="740" y="109"/>
                  </a:lnTo>
                  <a:lnTo>
                    <a:pt x="740" y="97"/>
                  </a:lnTo>
                  <a:lnTo>
                    <a:pt x="740" y="84"/>
                  </a:lnTo>
                  <a:lnTo>
                    <a:pt x="727" y="84"/>
                  </a:lnTo>
                  <a:lnTo>
                    <a:pt x="714" y="84"/>
                  </a:lnTo>
                  <a:lnTo>
                    <a:pt x="690" y="84"/>
                  </a:lnTo>
                  <a:lnTo>
                    <a:pt x="641" y="97"/>
                  </a:lnTo>
                  <a:lnTo>
                    <a:pt x="603" y="109"/>
                  </a:lnTo>
                  <a:lnTo>
                    <a:pt x="566" y="109"/>
                  </a:lnTo>
                  <a:lnTo>
                    <a:pt x="554" y="109"/>
                  </a:lnTo>
                  <a:lnTo>
                    <a:pt x="577" y="84"/>
                  </a:lnTo>
                  <a:lnTo>
                    <a:pt x="603" y="72"/>
                  </a:lnTo>
                  <a:lnTo>
                    <a:pt x="641" y="47"/>
                  </a:lnTo>
                  <a:lnTo>
                    <a:pt x="677" y="35"/>
                  </a:lnTo>
                  <a:lnTo>
                    <a:pt x="690" y="35"/>
                  </a:lnTo>
                  <a:lnTo>
                    <a:pt x="703" y="47"/>
                  </a:lnTo>
                  <a:lnTo>
                    <a:pt x="714" y="60"/>
                  </a:lnTo>
                  <a:lnTo>
                    <a:pt x="740" y="47"/>
                  </a:lnTo>
                  <a:lnTo>
                    <a:pt x="752" y="60"/>
                  </a:lnTo>
                  <a:lnTo>
                    <a:pt x="765" y="60"/>
                  </a:lnTo>
                  <a:lnTo>
                    <a:pt x="776" y="72"/>
                  </a:lnTo>
                  <a:lnTo>
                    <a:pt x="813" y="60"/>
                  </a:lnTo>
                  <a:lnTo>
                    <a:pt x="826" y="60"/>
                  </a:lnTo>
                  <a:lnTo>
                    <a:pt x="850" y="35"/>
                  </a:lnTo>
                  <a:lnTo>
                    <a:pt x="864" y="24"/>
                  </a:lnTo>
                  <a:lnTo>
                    <a:pt x="867" y="16"/>
                  </a:lnTo>
                  <a:lnTo>
                    <a:pt x="878" y="0"/>
                  </a:lnTo>
                  <a:lnTo>
                    <a:pt x="778" y="0"/>
                  </a:lnTo>
                  <a:lnTo>
                    <a:pt x="668" y="5"/>
                  </a:lnTo>
                  <a:lnTo>
                    <a:pt x="545" y="27"/>
                  </a:lnTo>
                  <a:lnTo>
                    <a:pt x="473" y="43"/>
                  </a:lnTo>
                  <a:lnTo>
                    <a:pt x="339" y="93"/>
                  </a:lnTo>
                  <a:lnTo>
                    <a:pt x="272" y="122"/>
                  </a:lnTo>
                  <a:lnTo>
                    <a:pt x="206" y="165"/>
                  </a:lnTo>
                  <a:lnTo>
                    <a:pt x="150" y="199"/>
                  </a:lnTo>
                  <a:lnTo>
                    <a:pt x="94" y="242"/>
                  </a:lnTo>
                  <a:lnTo>
                    <a:pt x="0" y="319"/>
                  </a:lnTo>
                  <a:close/>
                </a:path>
              </a:pathLst>
            </a:custGeom>
            <a:solidFill>
              <a:srgbClr val="0DC20D"/>
            </a:solidFill>
            <a:ln w="1588">
              <a:solidFill>
                <a:srgbClr val="0DC20D"/>
              </a:solidFill>
              <a:round/>
              <a:headEnd/>
              <a:tailEnd/>
            </a:ln>
          </p:spPr>
          <p:txBody>
            <a:bodyPr/>
            <a:lstStyle/>
            <a:p>
              <a:endParaRPr lang="de-DE"/>
            </a:p>
          </p:txBody>
        </p:sp>
        <p:sp>
          <p:nvSpPr>
            <p:cNvPr id="30735" name="Freeform 11"/>
            <p:cNvSpPr>
              <a:spLocks/>
            </p:cNvSpPr>
            <p:nvPr/>
          </p:nvSpPr>
          <p:spPr bwMode="auto">
            <a:xfrm>
              <a:off x="4854" y="1602"/>
              <a:ext cx="15" cy="24"/>
            </a:xfrm>
            <a:custGeom>
              <a:avLst/>
              <a:gdLst>
                <a:gd name="T0" fmla="*/ 1 w 62"/>
                <a:gd name="T1" fmla="*/ 1 h 98"/>
                <a:gd name="T2" fmla="*/ 1 w 62"/>
                <a:gd name="T3" fmla="*/ 0 h 98"/>
                <a:gd name="T4" fmla="*/ 2 w 62"/>
                <a:gd name="T5" fmla="*/ 0 h 98"/>
                <a:gd name="T6" fmla="*/ 2 w 62"/>
                <a:gd name="T7" fmla="*/ 1 h 98"/>
                <a:gd name="T8" fmla="*/ 3 w 62"/>
                <a:gd name="T9" fmla="*/ 1 h 98"/>
                <a:gd name="T10" fmla="*/ 3 w 62"/>
                <a:gd name="T11" fmla="*/ 2 h 98"/>
                <a:gd name="T12" fmla="*/ 3 w 62"/>
                <a:gd name="T13" fmla="*/ 3 h 98"/>
                <a:gd name="T14" fmla="*/ 3 w 62"/>
                <a:gd name="T15" fmla="*/ 4 h 98"/>
                <a:gd name="T16" fmla="*/ 4 w 62"/>
                <a:gd name="T17" fmla="*/ 4 h 98"/>
                <a:gd name="T18" fmla="*/ 3 w 62"/>
                <a:gd name="T19" fmla="*/ 6 h 98"/>
                <a:gd name="T20" fmla="*/ 2 w 62"/>
                <a:gd name="T21" fmla="*/ 6 h 98"/>
                <a:gd name="T22" fmla="*/ 1 w 62"/>
                <a:gd name="T23" fmla="*/ 6 h 98"/>
                <a:gd name="T24" fmla="*/ 1 w 62"/>
                <a:gd name="T25" fmla="*/ 5 h 98"/>
                <a:gd name="T26" fmla="*/ 1 w 62"/>
                <a:gd name="T27" fmla="*/ 4 h 98"/>
                <a:gd name="T28" fmla="*/ 1 w 62"/>
                <a:gd name="T29" fmla="*/ 3 h 98"/>
                <a:gd name="T30" fmla="*/ 0 w 62"/>
                <a:gd name="T31" fmla="*/ 2 h 98"/>
                <a:gd name="T32" fmla="*/ 1 w 62"/>
                <a:gd name="T33" fmla="*/ 1 h 98"/>
                <a:gd name="T34" fmla="*/ 1 w 62"/>
                <a:gd name="T35" fmla="*/ 1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98"/>
                <a:gd name="T56" fmla="*/ 62 w 6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98">
                  <a:moveTo>
                    <a:pt x="12" y="12"/>
                  </a:moveTo>
                  <a:lnTo>
                    <a:pt x="12" y="0"/>
                  </a:lnTo>
                  <a:lnTo>
                    <a:pt x="37" y="0"/>
                  </a:lnTo>
                  <a:lnTo>
                    <a:pt x="37" y="12"/>
                  </a:lnTo>
                  <a:lnTo>
                    <a:pt x="49" y="25"/>
                  </a:lnTo>
                  <a:lnTo>
                    <a:pt x="49" y="37"/>
                  </a:lnTo>
                  <a:lnTo>
                    <a:pt x="49" y="50"/>
                  </a:lnTo>
                  <a:lnTo>
                    <a:pt x="49" y="62"/>
                  </a:lnTo>
                  <a:lnTo>
                    <a:pt x="62" y="74"/>
                  </a:lnTo>
                  <a:lnTo>
                    <a:pt x="49" y="98"/>
                  </a:lnTo>
                  <a:lnTo>
                    <a:pt x="37" y="98"/>
                  </a:lnTo>
                  <a:lnTo>
                    <a:pt x="24" y="98"/>
                  </a:lnTo>
                  <a:lnTo>
                    <a:pt x="24" y="87"/>
                  </a:lnTo>
                  <a:lnTo>
                    <a:pt x="12" y="74"/>
                  </a:lnTo>
                  <a:lnTo>
                    <a:pt x="12" y="50"/>
                  </a:lnTo>
                  <a:lnTo>
                    <a:pt x="0" y="37"/>
                  </a:lnTo>
                  <a:lnTo>
                    <a:pt x="12" y="25"/>
                  </a:lnTo>
                  <a:lnTo>
                    <a:pt x="12" y="12"/>
                  </a:lnTo>
                  <a:close/>
                </a:path>
              </a:pathLst>
            </a:custGeom>
            <a:solidFill>
              <a:srgbClr val="0DC20D"/>
            </a:solidFill>
            <a:ln w="1588">
              <a:solidFill>
                <a:srgbClr val="0DC20D"/>
              </a:solidFill>
              <a:round/>
              <a:headEnd/>
              <a:tailEnd/>
            </a:ln>
          </p:spPr>
          <p:txBody>
            <a:bodyPr/>
            <a:lstStyle/>
            <a:p>
              <a:endParaRPr lang="de-DE"/>
            </a:p>
          </p:txBody>
        </p:sp>
        <p:sp>
          <p:nvSpPr>
            <p:cNvPr id="30736" name="Freeform 12"/>
            <p:cNvSpPr>
              <a:spLocks/>
            </p:cNvSpPr>
            <p:nvPr/>
          </p:nvSpPr>
          <p:spPr bwMode="auto">
            <a:xfrm>
              <a:off x="4987" y="1565"/>
              <a:ext cx="19" cy="15"/>
            </a:xfrm>
            <a:custGeom>
              <a:avLst/>
              <a:gdLst>
                <a:gd name="T0" fmla="*/ 0 w 74"/>
                <a:gd name="T1" fmla="*/ 1 h 61"/>
                <a:gd name="T2" fmla="*/ 0 w 74"/>
                <a:gd name="T3" fmla="*/ 1 h 61"/>
                <a:gd name="T4" fmla="*/ 1 w 74"/>
                <a:gd name="T5" fmla="*/ 0 h 61"/>
                <a:gd name="T6" fmla="*/ 2 w 74"/>
                <a:gd name="T7" fmla="*/ 0 h 61"/>
                <a:gd name="T8" fmla="*/ 4 w 74"/>
                <a:gd name="T9" fmla="*/ 0 h 61"/>
                <a:gd name="T10" fmla="*/ 4 w 74"/>
                <a:gd name="T11" fmla="*/ 1 h 61"/>
                <a:gd name="T12" fmla="*/ 5 w 74"/>
                <a:gd name="T13" fmla="*/ 1 h 61"/>
                <a:gd name="T14" fmla="*/ 5 w 74"/>
                <a:gd name="T15" fmla="*/ 1 h 61"/>
                <a:gd name="T16" fmla="*/ 5 w 74"/>
                <a:gd name="T17" fmla="*/ 2 h 61"/>
                <a:gd name="T18" fmla="*/ 5 w 74"/>
                <a:gd name="T19" fmla="*/ 3 h 61"/>
                <a:gd name="T20" fmla="*/ 4 w 74"/>
                <a:gd name="T21" fmla="*/ 3 h 61"/>
                <a:gd name="T22" fmla="*/ 2 w 74"/>
                <a:gd name="T23" fmla="*/ 4 h 61"/>
                <a:gd name="T24" fmla="*/ 2 w 74"/>
                <a:gd name="T25" fmla="*/ 3 h 61"/>
                <a:gd name="T26" fmla="*/ 2 w 74"/>
                <a:gd name="T27" fmla="*/ 3 h 61"/>
                <a:gd name="T28" fmla="*/ 1 w 74"/>
                <a:gd name="T29" fmla="*/ 2 h 61"/>
                <a:gd name="T30" fmla="*/ 0 w 74"/>
                <a:gd name="T31" fmla="*/ 2 h 61"/>
                <a:gd name="T32" fmla="*/ 0 w 74"/>
                <a:gd name="T33" fmla="*/ 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1"/>
                <a:gd name="T53" fmla="*/ 74 w 74"/>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1">
                  <a:moveTo>
                    <a:pt x="0" y="25"/>
                  </a:moveTo>
                  <a:lnTo>
                    <a:pt x="0" y="13"/>
                  </a:lnTo>
                  <a:lnTo>
                    <a:pt x="12" y="0"/>
                  </a:lnTo>
                  <a:lnTo>
                    <a:pt x="36" y="0"/>
                  </a:lnTo>
                  <a:lnTo>
                    <a:pt x="62" y="0"/>
                  </a:lnTo>
                  <a:lnTo>
                    <a:pt x="62" y="13"/>
                  </a:lnTo>
                  <a:lnTo>
                    <a:pt x="74" y="13"/>
                  </a:lnTo>
                  <a:lnTo>
                    <a:pt x="74" y="25"/>
                  </a:lnTo>
                  <a:lnTo>
                    <a:pt x="74" y="37"/>
                  </a:lnTo>
                  <a:lnTo>
                    <a:pt x="74" y="50"/>
                  </a:lnTo>
                  <a:lnTo>
                    <a:pt x="62" y="50"/>
                  </a:lnTo>
                  <a:lnTo>
                    <a:pt x="36" y="61"/>
                  </a:lnTo>
                  <a:lnTo>
                    <a:pt x="36" y="50"/>
                  </a:lnTo>
                  <a:lnTo>
                    <a:pt x="24" y="50"/>
                  </a:lnTo>
                  <a:lnTo>
                    <a:pt x="12" y="37"/>
                  </a:lnTo>
                  <a:lnTo>
                    <a:pt x="0" y="37"/>
                  </a:lnTo>
                  <a:lnTo>
                    <a:pt x="0" y="25"/>
                  </a:lnTo>
                  <a:close/>
                </a:path>
              </a:pathLst>
            </a:custGeom>
            <a:solidFill>
              <a:srgbClr val="0DC20D"/>
            </a:solidFill>
            <a:ln w="1588">
              <a:solidFill>
                <a:srgbClr val="0DC20D"/>
              </a:solidFill>
              <a:round/>
              <a:headEnd/>
              <a:tailEnd/>
            </a:ln>
          </p:spPr>
          <p:txBody>
            <a:bodyPr/>
            <a:lstStyle/>
            <a:p>
              <a:endParaRPr lang="de-DE"/>
            </a:p>
          </p:txBody>
        </p:sp>
        <p:sp>
          <p:nvSpPr>
            <p:cNvPr id="30737" name="Freeform 13"/>
            <p:cNvSpPr>
              <a:spLocks/>
            </p:cNvSpPr>
            <p:nvPr/>
          </p:nvSpPr>
          <p:spPr bwMode="auto">
            <a:xfrm>
              <a:off x="5049" y="1509"/>
              <a:ext cx="63" cy="31"/>
            </a:xfrm>
            <a:custGeom>
              <a:avLst/>
              <a:gdLst>
                <a:gd name="T0" fmla="*/ 1 w 248"/>
                <a:gd name="T1" fmla="*/ 7 h 123"/>
                <a:gd name="T2" fmla="*/ 0 w 248"/>
                <a:gd name="T3" fmla="*/ 7 h 123"/>
                <a:gd name="T4" fmla="*/ 1 w 248"/>
                <a:gd name="T5" fmla="*/ 6 h 123"/>
                <a:gd name="T6" fmla="*/ 2 w 248"/>
                <a:gd name="T7" fmla="*/ 6 h 123"/>
                <a:gd name="T8" fmla="*/ 2 w 248"/>
                <a:gd name="T9" fmla="*/ 5 h 123"/>
                <a:gd name="T10" fmla="*/ 3 w 248"/>
                <a:gd name="T11" fmla="*/ 5 h 123"/>
                <a:gd name="T12" fmla="*/ 5 w 248"/>
                <a:gd name="T13" fmla="*/ 5 h 123"/>
                <a:gd name="T14" fmla="*/ 6 w 248"/>
                <a:gd name="T15" fmla="*/ 4 h 123"/>
                <a:gd name="T16" fmla="*/ 6 w 248"/>
                <a:gd name="T17" fmla="*/ 3 h 123"/>
                <a:gd name="T18" fmla="*/ 7 w 248"/>
                <a:gd name="T19" fmla="*/ 2 h 123"/>
                <a:gd name="T20" fmla="*/ 9 w 248"/>
                <a:gd name="T21" fmla="*/ 2 h 123"/>
                <a:gd name="T22" fmla="*/ 10 w 248"/>
                <a:gd name="T23" fmla="*/ 2 h 123"/>
                <a:gd name="T24" fmla="*/ 11 w 248"/>
                <a:gd name="T25" fmla="*/ 0 h 123"/>
                <a:gd name="T26" fmla="*/ 12 w 248"/>
                <a:gd name="T27" fmla="*/ 0 h 123"/>
                <a:gd name="T28" fmla="*/ 13 w 248"/>
                <a:gd name="T29" fmla="*/ 0 h 123"/>
                <a:gd name="T30" fmla="*/ 14 w 248"/>
                <a:gd name="T31" fmla="*/ 0 h 123"/>
                <a:gd name="T32" fmla="*/ 15 w 248"/>
                <a:gd name="T33" fmla="*/ 0 h 123"/>
                <a:gd name="T34" fmla="*/ 15 w 248"/>
                <a:gd name="T35" fmla="*/ 1 h 123"/>
                <a:gd name="T36" fmla="*/ 16 w 248"/>
                <a:gd name="T37" fmla="*/ 2 h 123"/>
                <a:gd name="T38" fmla="*/ 15 w 248"/>
                <a:gd name="T39" fmla="*/ 3 h 123"/>
                <a:gd name="T40" fmla="*/ 15 w 248"/>
                <a:gd name="T41" fmla="*/ 4 h 123"/>
                <a:gd name="T42" fmla="*/ 14 w 248"/>
                <a:gd name="T43" fmla="*/ 5 h 123"/>
                <a:gd name="T44" fmla="*/ 13 w 248"/>
                <a:gd name="T45" fmla="*/ 6 h 123"/>
                <a:gd name="T46" fmla="*/ 10 w 248"/>
                <a:gd name="T47" fmla="*/ 6 h 123"/>
                <a:gd name="T48" fmla="*/ 10 w 248"/>
                <a:gd name="T49" fmla="*/ 6 h 123"/>
                <a:gd name="T50" fmla="*/ 8 w 248"/>
                <a:gd name="T51" fmla="*/ 6 h 123"/>
                <a:gd name="T52" fmla="*/ 6 w 248"/>
                <a:gd name="T53" fmla="*/ 6 h 123"/>
                <a:gd name="T54" fmla="*/ 2 w 248"/>
                <a:gd name="T55" fmla="*/ 8 h 123"/>
                <a:gd name="T56" fmla="*/ 2 w 248"/>
                <a:gd name="T57" fmla="*/ 7 h 123"/>
                <a:gd name="T58" fmla="*/ 1 w 248"/>
                <a:gd name="T59" fmla="*/ 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8"/>
                <a:gd name="T91" fmla="*/ 0 h 123"/>
                <a:gd name="T92" fmla="*/ 248 w 248"/>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8" h="123">
                  <a:moveTo>
                    <a:pt x="12" y="112"/>
                  </a:moveTo>
                  <a:lnTo>
                    <a:pt x="0" y="112"/>
                  </a:lnTo>
                  <a:lnTo>
                    <a:pt x="12" y="99"/>
                  </a:lnTo>
                  <a:lnTo>
                    <a:pt x="25" y="87"/>
                  </a:lnTo>
                  <a:lnTo>
                    <a:pt x="36" y="74"/>
                  </a:lnTo>
                  <a:lnTo>
                    <a:pt x="50" y="74"/>
                  </a:lnTo>
                  <a:lnTo>
                    <a:pt x="73" y="74"/>
                  </a:lnTo>
                  <a:lnTo>
                    <a:pt x="86" y="62"/>
                  </a:lnTo>
                  <a:lnTo>
                    <a:pt x="99" y="50"/>
                  </a:lnTo>
                  <a:lnTo>
                    <a:pt x="110" y="37"/>
                  </a:lnTo>
                  <a:lnTo>
                    <a:pt x="135" y="37"/>
                  </a:lnTo>
                  <a:lnTo>
                    <a:pt x="149" y="25"/>
                  </a:lnTo>
                  <a:lnTo>
                    <a:pt x="172" y="0"/>
                  </a:lnTo>
                  <a:lnTo>
                    <a:pt x="185" y="0"/>
                  </a:lnTo>
                  <a:lnTo>
                    <a:pt x="210" y="0"/>
                  </a:lnTo>
                  <a:lnTo>
                    <a:pt x="222" y="0"/>
                  </a:lnTo>
                  <a:lnTo>
                    <a:pt x="235" y="0"/>
                  </a:lnTo>
                  <a:lnTo>
                    <a:pt x="235" y="14"/>
                  </a:lnTo>
                  <a:lnTo>
                    <a:pt x="248" y="37"/>
                  </a:lnTo>
                  <a:lnTo>
                    <a:pt x="235" y="50"/>
                  </a:lnTo>
                  <a:lnTo>
                    <a:pt x="235" y="62"/>
                  </a:lnTo>
                  <a:lnTo>
                    <a:pt x="222" y="74"/>
                  </a:lnTo>
                  <a:lnTo>
                    <a:pt x="197" y="87"/>
                  </a:lnTo>
                  <a:lnTo>
                    <a:pt x="160" y="87"/>
                  </a:lnTo>
                  <a:lnTo>
                    <a:pt x="149" y="87"/>
                  </a:lnTo>
                  <a:lnTo>
                    <a:pt x="124" y="99"/>
                  </a:lnTo>
                  <a:lnTo>
                    <a:pt x="99" y="99"/>
                  </a:lnTo>
                  <a:lnTo>
                    <a:pt x="36" y="123"/>
                  </a:lnTo>
                  <a:lnTo>
                    <a:pt x="25" y="112"/>
                  </a:lnTo>
                  <a:lnTo>
                    <a:pt x="12" y="112"/>
                  </a:lnTo>
                  <a:close/>
                </a:path>
              </a:pathLst>
            </a:custGeom>
            <a:solidFill>
              <a:srgbClr val="0DC20D"/>
            </a:solidFill>
            <a:ln w="1588">
              <a:solidFill>
                <a:srgbClr val="0DC20D"/>
              </a:solidFill>
              <a:round/>
              <a:headEnd/>
              <a:tailEnd/>
            </a:ln>
          </p:spPr>
          <p:txBody>
            <a:bodyPr/>
            <a:lstStyle/>
            <a:p>
              <a:endParaRPr lang="de-DE"/>
            </a:p>
          </p:txBody>
        </p:sp>
        <p:sp>
          <p:nvSpPr>
            <p:cNvPr id="30738" name="Freeform 14"/>
            <p:cNvSpPr>
              <a:spLocks/>
            </p:cNvSpPr>
            <p:nvPr/>
          </p:nvSpPr>
          <p:spPr bwMode="auto">
            <a:xfrm>
              <a:off x="5121" y="1513"/>
              <a:ext cx="38" cy="12"/>
            </a:xfrm>
            <a:custGeom>
              <a:avLst/>
              <a:gdLst>
                <a:gd name="T0" fmla="*/ 1 w 154"/>
                <a:gd name="T1" fmla="*/ 0 h 50"/>
                <a:gd name="T2" fmla="*/ 1 w 154"/>
                <a:gd name="T3" fmla="*/ 0 h 50"/>
                <a:gd name="T4" fmla="*/ 0 w 154"/>
                <a:gd name="T5" fmla="*/ 0 h 50"/>
                <a:gd name="T6" fmla="*/ 1 w 154"/>
                <a:gd name="T7" fmla="*/ 1 h 50"/>
                <a:gd name="T8" fmla="*/ 0 w 154"/>
                <a:gd name="T9" fmla="*/ 1 h 50"/>
                <a:gd name="T10" fmla="*/ 0 w 154"/>
                <a:gd name="T11" fmla="*/ 1 h 50"/>
                <a:gd name="T12" fmla="*/ 0 w 154"/>
                <a:gd name="T13" fmla="*/ 2 h 50"/>
                <a:gd name="T14" fmla="*/ 0 w 154"/>
                <a:gd name="T15" fmla="*/ 3 h 50"/>
                <a:gd name="T16" fmla="*/ 1 w 154"/>
                <a:gd name="T17" fmla="*/ 3 h 50"/>
                <a:gd name="T18" fmla="*/ 3 w 154"/>
                <a:gd name="T19" fmla="*/ 3 h 50"/>
                <a:gd name="T20" fmla="*/ 5 w 154"/>
                <a:gd name="T21" fmla="*/ 3 h 50"/>
                <a:gd name="T22" fmla="*/ 5 w 154"/>
                <a:gd name="T23" fmla="*/ 3 h 50"/>
                <a:gd name="T24" fmla="*/ 7 w 154"/>
                <a:gd name="T25" fmla="*/ 3 h 50"/>
                <a:gd name="T26" fmla="*/ 8 w 154"/>
                <a:gd name="T27" fmla="*/ 3 h 50"/>
                <a:gd name="T28" fmla="*/ 8 w 154"/>
                <a:gd name="T29" fmla="*/ 3 h 50"/>
                <a:gd name="T30" fmla="*/ 9 w 154"/>
                <a:gd name="T31" fmla="*/ 2 h 50"/>
                <a:gd name="T32" fmla="*/ 9 w 154"/>
                <a:gd name="T33" fmla="*/ 2 h 50"/>
                <a:gd name="T34" fmla="*/ 8 w 154"/>
                <a:gd name="T35" fmla="*/ 2 h 50"/>
                <a:gd name="T36" fmla="*/ 5 w 154"/>
                <a:gd name="T37" fmla="*/ 1 h 50"/>
                <a:gd name="T38" fmla="*/ 2 w 154"/>
                <a:gd name="T39" fmla="*/ 0 h 50"/>
                <a:gd name="T40" fmla="*/ 1 w 154"/>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50"/>
                <a:gd name="T65" fmla="*/ 154 w 15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50">
                  <a:moveTo>
                    <a:pt x="15" y="0"/>
                  </a:moveTo>
                  <a:lnTo>
                    <a:pt x="14" y="2"/>
                  </a:lnTo>
                  <a:lnTo>
                    <a:pt x="0" y="2"/>
                  </a:lnTo>
                  <a:lnTo>
                    <a:pt x="25" y="13"/>
                  </a:lnTo>
                  <a:lnTo>
                    <a:pt x="0" y="13"/>
                  </a:lnTo>
                  <a:lnTo>
                    <a:pt x="0" y="25"/>
                  </a:lnTo>
                  <a:lnTo>
                    <a:pt x="0" y="38"/>
                  </a:lnTo>
                  <a:lnTo>
                    <a:pt x="0" y="50"/>
                  </a:lnTo>
                  <a:lnTo>
                    <a:pt x="25" y="50"/>
                  </a:lnTo>
                  <a:lnTo>
                    <a:pt x="51" y="50"/>
                  </a:lnTo>
                  <a:lnTo>
                    <a:pt x="75" y="50"/>
                  </a:lnTo>
                  <a:lnTo>
                    <a:pt x="87" y="50"/>
                  </a:lnTo>
                  <a:lnTo>
                    <a:pt x="113" y="50"/>
                  </a:lnTo>
                  <a:lnTo>
                    <a:pt x="124" y="50"/>
                  </a:lnTo>
                  <a:lnTo>
                    <a:pt x="137" y="50"/>
                  </a:lnTo>
                  <a:lnTo>
                    <a:pt x="154" y="39"/>
                  </a:lnTo>
                  <a:lnTo>
                    <a:pt x="149" y="39"/>
                  </a:lnTo>
                  <a:lnTo>
                    <a:pt x="127" y="28"/>
                  </a:lnTo>
                  <a:lnTo>
                    <a:pt x="87" y="16"/>
                  </a:lnTo>
                  <a:lnTo>
                    <a:pt x="37" y="5"/>
                  </a:lnTo>
                  <a:lnTo>
                    <a:pt x="15" y="0"/>
                  </a:lnTo>
                  <a:close/>
                </a:path>
              </a:pathLst>
            </a:custGeom>
            <a:solidFill>
              <a:srgbClr val="0DC20D"/>
            </a:solidFill>
            <a:ln w="1588">
              <a:solidFill>
                <a:srgbClr val="0DC20D"/>
              </a:solidFill>
              <a:round/>
              <a:headEnd/>
              <a:tailEnd/>
            </a:ln>
          </p:spPr>
          <p:txBody>
            <a:bodyPr/>
            <a:lstStyle/>
            <a:p>
              <a:endParaRPr lang="de-DE"/>
            </a:p>
          </p:txBody>
        </p:sp>
        <p:sp>
          <p:nvSpPr>
            <p:cNvPr id="30739" name="Freeform 15"/>
            <p:cNvSpPr>
              <a:spLocks/>
            </p:cNvSpPr>
            <p:nvPr/>
          </p:nvSpPr>
          <p:spPr bwMode="auto">
            <a:xfrm>
              <a:off x="5058" y="1528"/>
              <a:ext cx="109" cy="37"/>
            </a:xfrm>
            <a:custGeom>
              <a:avLst/>
              <a:gdLst>
                <a:gd name="T0" fmla="*/ 0 w 434"/>
                <a:gd name="T1" fmla="*/ 7 h 148"/>
                <a:gd name="T2" fmla="*/ 1 w 434"/>
                <a:gd name="T3" fmla="*/ 6 h 148"/>
                <a:gd name="T4" fmla="*/ 2 w 434"/>
                <a:gd name="T5" fmla="*/ 5 h 148"/>
                <a:gd name="T6" fmla="*/ 3 w 434"/>
                <a:gd name="T7" fmla="*/ 5 h 148"/>
                <a:gd name="T8" fmla="*/ 4 w 434"/>
                <a:gd name="T9" fmla="*/ 4 h 148"/>
                <a:gd name="T10" fmla="*/ 5 w 434"/>
                <a:gd name="T11" fmla="*/ 3 h 148"/>
                <a:gd name="T12" fmla="*/ 6 w 434"/>
                <a:gd name="T13" fmla="*/ 2 h 148"/>
                <a:gd name="T14" fmla="*/ 7 w 434"/>
                <a:gd name="T15" fmla="*/ 2 h 148"/>
                <a:gd name="T16" fmla="*/ 9 w 434"/>
                <a:gd name="T17" fmla="*/ 2 h 148"/>
                <a:gd name="T18" fmla="*/ 11 w 434"/>
                <a:gd name="T19" fmla="*/ 2 h 148"/>
                <a:gd name="T20" fmla="*/ 12 w 434"/>
                <a:gd name="T21" fmla="*/ 1 h 148"/>
                <a:gd name="T22" fmla="*/ 13 w 434"/>
                <a:gd name="T23" fmla="*/ 1 h 148"/>
                <a:gd name="T24" fmla="*/ 13 w 434"/>
                <a:gd name="T25" fmla="*/ 1 h 148"/>
                <a:gd name="T26" fmla="*/ 15 w 434"/>
                <a:gd name="T27" fmla="*/ 1 h 148"/>
                <a:gd name="T28" fmla="*/ 17 w 434"/>
                <a:gd name="T29" fmla="*/ 0 h 148"/>
                <a:gd name="T30" fmla="*/ 19 w 434"/>
                <a:gd name="T31" fmla="*/ 0 h 148"/>
                <a:gd name="T32" fmla="*/ 20 w 434"/>
                <a:gd name="T33" fmla="*/ 0 h 148"/>
                <a:gd name="T34" fmla="*/ 20 w 434"/>
                <a:gd name="T35" fmla="*/ 1 h 148"/>
                <a:gd name="T36" fmla="*/ 23 w 434"/>
                <a:gd name="T37" fmla="*/ 1 h 148"/>
                <a:gd name="T38" fmla="*/ 23 w 434"/>
                <a:gd name="T39" fmla="*/ 1 h 148"/>
                <a:gd name="T40" fmla="*/ 25 w 434"/>
                <a:gd name="T41" fmla="*/ 1 h 148"/>
                <a:gd name="T42" fmla="*/ 27 w 434"/>
                <a:gd name="T43" fmla="*/ 3 h 148"/>
                <a:gd name="T44" fmla="*/ 27 w 434"/>
                <a:gd name="T45" fmla="*/ 4 h 148"/>
                <a:gd name="T46" fmla="*/ 27 w 434"/>
                <a:gd name="T47" fmla="*/ 5 h 148"/>
                <a:gd name="T48" fmla="*/ 27 w 434"/>
                <a:gd name="T49" fmla="*/ 5 h 148"/>
                <a:gd name="T50" fmla="*/ 27 w 434"/>
                <a:gd name="T51" fmla="*/ 6 h 148"/>
                <a:gd name="T52" fmla="*/ 24 w 434"/>
                <a:gd name="T53" fmla="*/ 7 h 148"/>
                <a:gd name="T54" fmla="*/ 23 w 434"/>
                <a:gd name="T55" fmla="*/ 7 h 148"/>
                <a:gd name="T56" fmla="*/ 22 w 434"/>
                <a:gd name="T57" fmla="*/ 7 h 148"/>
                <a:gd name="T58" fmla="*/ 20 w 434"/>
                <a:gd name="T59" fmla="*/ 8 h 148"/>
                <a:gd name="T60" fmla="*/ 19 w 434"/>
                <a:gd name="T61" fmla="*/ 9 h 148"/>
                <a:gd name="T62" fmla="*/ 18 w 434"/>
                <a:gd name="T63" fmla="*/ 9 h 148"/>
                <a:gd name="T64" fmla="*/ 15 w 434"/>
                <a:gd name="T65" fmla="*/ 8 h 148"/>
                <a:gd name="T66" fmla="*/ 13 w 434"/>
                <a:gd name="T67" fmla="*/ 8 h 148"/>
                <a:gd name="T68" fmla="*/ 12 w 434"/>
                <a:gd name="T69" fmla="*/ 8 h 148"/>
                <a:gd name="T70" fmla="*/ 10 w 434"/>
                <a:gd name="T71" fmla="*/ 9 h 148"/>
                <a:gd name="T72" fmla="*/ 9 w 434"/>
                <a:gd name="T73" fmla="*/ 8 h 148"/>
                <a:gd name="T74" fmla="*/ 6 w 434"/>
                <a:gd name="T75" fmla="*/ 9 h 148"/>
                <a:gd name="T76" fmla="*/ 3 w 434"/>
                <a:gd name="T77" fmla="*/ 9 h 148"/>
                <a:gd name="T78" fmla="*/ 2 w 434"/>
                <a:gd name="T79" fmla="*/ 9 h 148"/>
                <a:gd name="T80" fmla="*/ 2 w 434"/>
                <a:gd name="T81" fmla="*/ 9 h 148"/>
                <a:gd name="T82" fmla="*/ 0 w 434"/>
                <a:gd name="T83" fmla="*/ 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4"/>
                <a:gd name="T127" fmla="*/ 0 h 148"/>
                <a:gd name="T128" fmla="*/ 434 w 434"/>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4" h="148">
                  <a:moveTo>
                    <a:pt x="0" y="111"/>
                  </a:moveTo>
                  <a:lnTo>
                    <a:pt x="14" y="98"/>
                  </a:lnTo>
                  <a:lnTo>
                    <a:pt x="37" y="86"/>
                  </a:lnTo>
                  <a:lnTo>
                    <a:pt x="50" y="75"/>
                  </a:lnTo>
                  <a:lnTo>
                    <a:pt x="63" y="62"/>
                  </a:lnTo>
                  <a:lnTo>
                    <a:pt x="74" y="49"/>
                  </a:lnTo>
                  <a:lnTo>
                    <a:pt x="88" y="38"/>
                  </a:lnTo>
                  <a:lnTo>
                    <a:pt x="113" y="38"/>
                  </a:lnTo>
                  <a:lnTo>
                    <a:pt x="136" y="38"/>
                  </a:lnTo>
                  <a:lnTo>
                    <a:pt x="174" y="38"/>
                  </a:lnTo>
                  <a:lnTo>
                    <a:pt x="186" y="25"/>
                  </a:lnTo>
                  <a:lnTo>
                    <a:pt x="199" y="25"/>
                  </a:lnTo>
                  <a:lnTo>
                    <a:pt x="212" y="13"/>
                  </a:lnTo>
                  <a:lnTo>
                    <a:pt x="236" y="13"/>
                  </a:lnTo>
                  <a:lnTo>
                    <a:pt x="262" y="0"/>
                  </a:lnTo>
                  <a:lnTo>
                    <a:pt x="299" y="0"/>
                  </a:lnTo>
                  <a:lnTo>
                    <a:pt x="312" y="0"/>
                  </a:lnTo>
                  <a:lnTo>
                    <a:pt x="323" y="13"/>
                  </a:lnTo>
                  <a:lnTo>
                    <a:pt x="361" y="13"/>
                  </a:lnTo>
                  <a:lnTo>
                    <a:pt x="361" y="25"/>
                  </a:lnTo>
                  <a:lnTo>
                    <a:pt x="398" y="25"/>
                  </a:lnTo>
                  <a:lnTo>
                    <a:pt x="422" y="49"/>
                  </a:lnTo>
                  <a:lnTo>
                    <a:pt x="434" y="62"/>
                  </a:lnTo>
                  <a:lnTo>
                    <a:pt x="434" y="75"/>
                  </a:lnTo>
                  <a:lnTo>
                    <a:pt x="434" y="86"/>
                  </a:lnTo>
                  <a:lnTo>
                    <a:pt x="422" y="98"/>
                  </a:lnTo>
                  <a:lnTo>
                    <a:pt x="385" y="111"/>
                  </a:lnTo>
                  <a:lnTo>
                    <a:pt x="372" y="111"/>
                  </a:lnTo>
                  <a:lnTo>
                    <a:pt x="349" y="111"/>
                  </a:lnTo>
                  <a:lnTo>
                    <a:pt x="323" y="125"/>
                  </a:lnTo>
                  <a:lnTo>
                    <a:pt x="299" y="136"/>
                  </a:lnTo>
                  <a:lnTo>
                    <a:pt x="285" y="136"/>
                  </a:lnTo>
                  <a:lnTo>
                    <a:pt x="236" y="125"/>
                  </a:lnTo>
                  <a:lnTo>
                    <a:pt x="212" y="125"/>
                  </a:lnTo>
                  <a:lnTo>
                    <a:pt x="186" y="125"/>
                  </a:lnTo>
                  <a:lnTo>
                    <a:pt x="161" y="136"/>
                  </a:lnTo>
                  <a:lnTo>
                    <a:pt x="136" y="125"/>
                  </a:lnTo>
                  <a:lnTo>
                    <a:pt x="88" y="148"/>
                  </a:lnTo>
                  <a:lnTo>
                    <a:pt x="50" y="148"/>
                  </a:lnTo>
                  <a:lnTo>
                    <a:pt x="37" y="148"/>
                  </a:lnTo>
                  <a:lnTo>
                    <a:pt x="25" y="136"/>
                  </a:lnTo>
                  <a:lnTo>
                    <a:pt x="0" y="111"/>
                  </a:lnTo>
                  <a:close/>
                </a:path>
              </a:pathLst>
            </a:custGeom>
            <a:solidFill>
              <a:srgbClr val="0DC20D"/>
            </a:solidFill>
            <a:ln w="1588">
              <a:solidFill>
                <a:srgbClr val="0DC20D"/>
              </a:solidFill>
              <a:round/>
              <a:headEnd/>
              <a:tailEnd/>
            </a:ln>
          </p:spPr>
          <p:txBody>
            <a:bodyPr/>
            <a:lstStyle/>
            <a:p>
              <a:endParaRPr lang="de-DE"/>
            </a:p>
          </p:txBody>
        </p:sp>
        <p:sp>
          <p:nvSpPr>
            <p:cNvPr id="30740" name="Freeform 16"/>
            <p:cNvSpPr>
              <a:spLocks/>
            </p:cNvSpPr>
            <p:nvPr/>
          </p:nvSpPr>
          <p:spPr bwMode="auto">
            <a:xfrm>
              <a:off x="5124" y="1565"/>
              <a:ext cx="15" cy="19"/>
            </a:xfrm>
            <a:custGeom>
              <a:avLst/>
              <a:gdLst>
                <a:gd name="T0" fmla="*/ 2 w 61"/>
                <a:gd name="T1" fmla="*/ 5 h 75"/>
                <a:gd name="T2" fmla="*/ 1 w 61"/>
                <a:gd name="T3" fmla="*/ 4 h 75"/>
                <a:gd name="T4" fmla="*/ 0 w 61"/>
                <a:gd name="T5" fmla="*/ 3 h 75"/>
                <a:gd name="T6" fmla="*/ 0 w 61"/>
                <a:gd name="T7" fmla="*/ 2 h 75"/>
                <a:gd name="T8" fmla="*/ 0 w 61"/>
                <a:gd name="T9" fmla="*/ 1 h 75"/>
                <a:gd name="T10" fmla="*/ 1 w 61"/>
                <a:gd name="T11" fmla="*/ 1 h 75"/>
                <a:gd name="T12" fmla="*/ 2 w 61"/>
                <a:gd name="T13" fmla="*/ 0 h 75"/>
                <a:gd name="T14" fmla="*/ 3 w 61"/>
                <a:gd name="T15" fmla="*/ 1 h 75"/>
                <a:gd name="T16" fmla="*/ 3 w 61"/>
                <a:gd name="T17" fmla="*/ 2 h 75"/>
                <a:gd name="T18" fmla="*/ 4 w 61"/>
                <a:gd name="T19" fmla="*/ 3 h 75"/>
                <a:gd name="T20" fmla="*/ 4 w 61"/>
                <a:gd name="T21" fmla="*/ 4 h 75"/>
                <a:gd name="T22" fmla="*/ 4 w 61"/>
                <a:gd name="T23" fmla="*/ 5 h 75"/>
                <a:gd name="T24" fmla="*/ 2 w 61"/>
                <a:gd name="T25" fmla="*/ 5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5"/>
                <a:gd name="T41" fmla="*/ 61 w 61"/>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5">
                  <a:moveTo>
                    <a:pt x="37" y="75"/>
                  </a:moveTo>
                  <a:lnTo>
                    <a:pt x="23" y="61"/>
                  </a:lnTo>
                  <a:lnTo>
                    <a:pt x="0" y="50"/>
                  </a:lnTo>
                  <a:lnTo>
                    <a:pt x="0" y="25"/>
                  </a:lnTo>
                  <a:lnTo>
                    <a:pt x="0" y="13"/>
                  </a:lnTo>
                  <a:lnTo>
                    <a:pt x="11" y="13"/>
                  </a:lnTo>
                  <a:lnTo>
                    <a:pt x="37" y="0"/>
                  </a:lnTo>
                  <a:lnTo>
                    <a:pt x="50" y="13"/>
                  </a:lnTo>
                  <a:lnTo>
                    <a:pt x="50" y="25"/>
                  </a:lnTo>
                  <a:lnTo>
                    <a:pt x="61" y="50"/>
                  </a:lnTo>
                  <a:lnTo>
                    <a:pt x="61" y="61"/>
                  </a:lnTo>
                  <a:lnTo>
                    <a:pt x="61" y="75"/>
                  </a:lnTo>
                  <a:lnTo>
                    <a:pt x="37" y="75"/>
                  </a:lnTo>
                  <a:close/>
                </a:path>
              </a:pathLst>
            </a:custGeom>
            <a:solidFill>
              <a:srgbClr val="0DC20D"/>
            </a:solidFill>
            <a:ln w="1588">
              <a:solidFill>
                <a:srgbClr val="0DC20D"/>
              </a:solidFill>
              <a:round/>
              <a:headEnd/>
              <a:tailEnd/>
            </a:ln>
          </p:spPr>
          <p:txBody>
            <a:bodyPr/>
            <a:lstStyle/>
            <a:p>
              <a:endParaRPr lang="de-DE"/>
            </a:p>
          </p:txBody>
        </p:sp>
        <p:sp>
          <p:nvSpPr>
            <p:cNvPr id="30741" name="Freeform 17"/>
            <p:cNvSpPr>
              <a:spLocks/>
            </p:cNvSpPr>
            <p:nvPr/>
          </p:nvSpPr>
          <p:spPr bwMode="auto">
            <a:xfrm>
              <a:off x="5121" y="1602"/>
              <a:ext cx="34" cy="37"/>
            </a:xfrm>
            <a:custGeom>
              <a:avLst/>
              <a:gdLst>
                <a:gd name="T0" fmla="*/ 1 w 136"/>
                <a:gd name="T1" fmla="*/ 9 h 148"/>
                <a:gd name="T2" fmla="*/ 0 w 136"/>
                <a:gd name="T3" fmla="*/ 9 h 148"/>
                <a:gd name="T4" fmla="*/ 1 w 136"/>
                <a:gd name="T5" fmla="*/ 8 h 148"/>
                <a:gd name="T6" fmla="*/ 1 w 136"/>
                <a:gd name="T7" fmla="*/ 8 h 148"/>
                <a:gd name="T8" fmla="*/ 2 w 136"/>
                <a:gd name="T9" fmla="*/ 7 h 148"/>
                <a:gd name="T10" fmla="*/ 3 w 136"/>
                <a:gd name="T11" fmla="*/ 6 h 148"/>
                <a:gd name="T12" fmla="*/ 3 w 136"/>
                <a:gd name="T13" fmla="*/ 5 h 148"/>
                <a:gd name="T14" fmla="*/ 4 w 136"/>
                <a:gd name="T15" fmla="*/ 5 h 148"/>
                <a:gd name="T16" fmla="*/ 5 w 136"/>
                <a:gd name="T17" fmla="*/ 4 h 148"/>
                <a:gd name="T18" fmla="*/ 5 w 136"/>
                <a:gd name="T19" fmla="*/ 3 h 148"/>
                <a:gd name="T20" fmla="*/ 5 w 136"/>
                <a:gd name="T21" fmla="*/ 2 h 148"/>
                <a:gd name="T22" fmla="*/ 5 w 136"/>
                <a:gd name="T23" fmla="*/ 1 h 148"/>
                <a:gd name="T24" fmla="*/ 5 w 136"/>
                <a:gd name="T25" fmla="*/ 1 h 148"/>
                <a:gd name="T26" fmla="*/ 6 w 136"/>
                <a:gd name="T27" fmla="*/ 0 h 148"/>
                <a:gd name="T28" fmla="*/ 7 w 136"/>
                <a:gd name="T29" fmla="*/ 0 h 148"/>
                <a:gd name="T30" fmla="*/ 8 w 136"/>
                <a:gd name="T31" fmla="*/ 1 h 148"/>
                <a:gd name="T32" fmla="*/ 8 w 136"/>
                <a:gd name="T33" fmla="*/ 2 h 148"/>
                <a:gd name="T34" fmla="*/ 8 w 136"/>
                <a:gd name="T35" fmla="*/ 4 h 148"/>
                <a:gd name="T36" fmla="*/ 9 w 136"/>
                <a:gd name="T37" fmla="*/ 5 h 148"/>
                <a:gd name="T38" fmla="*/ 8 w 136"/>
                <a:gd name="T39" fmla="*/ 5 h 148"/>
                <a:gd name="T40" fmla="*/ 9 w 136"/>
                <a:gd name="T41" fmla="*/ 6 h 148"/>
                <a:gd name="T42" fmla="*/ 9 w 136"/>
                <a:gd name="T43" fmla="*/ 8 h 148"/>
                <a:gd name="T44" fmla="*/ 8 w 136"/>
                <a:gd name="T45" fmla="*/ 8 h 148"/>
                <a:gd name="T46" fmla="*/ 7 w 136"/>
                <a:gd name="T47" fmla="*/ 9 h 148"/>
                <a:gd name="T48" fmla="*/ 6 w 136"/>
                <a:gd name="T49" fmla="*/ 9 h 148"/>
                <a:gd name="T50" fmla="*/ 5 w 136"/>
                <a:gd name="T51" fmla="*/ 9 h 148"/>
                <a:gd name="T52" fmla="*/ 4 w 136"/>
                <a:gd name="T53" fmla="*/ 9 h 148"/>
                <a:gd name="T54" fmla="*/ 3 w 136"/>
                <a:gd name="T55" fmla="*/ 9 h 148"/>
                <a:gd name="T56" fmla="*/ 1 w 136"/>
                <a:gd name="T57" fmla="*/ 9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148"/>
                <a:gd name="T89" fmla="*/ 136 w 136"/>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148">
                  <a:moveTo>
                    <a:pt x="25" y="135"/>
                  </a:moveTo>
                  <a:lnTo>
                    <a:pt x="0" y="135"/>
                  </a:lnTo>
                  <a:lnTo>
                    <a:pt x="12" y="123"/>
                  </a:lnTo>
                  <a:lnTo>
                    <a:pt x="25" y="123"/>
                  </a:lnTo>
                  <a:lnTo>
                    <a:pt x="38" y="110"/>
                  </a:lnTo>
                  <a:lnTo>
                    <a:pt x="49" y="98"/>
                  </a:lnTo>
                  <a:lnTo>
                    <a:pt x="49" y="86"/>
                  </a:lnTo>
                  <a:lnTo>
                    <a:pt x="62" y="74"/>
                  </a:lnTo>
                  <a:lnTo>
                    <a:pt x="75" y="62"/>
                  </a:lnTo>
                  <a:lnTo>
                    <a:pt x="75" y="48"/>
                  </a:lnTo>
                  <a:lnTo>
                    <a:pt x="75" y="37"/>
                  </a:lnTo>
                  <a:lnTo>
                    <a:pt x="75" y="25"/>
                  </a:lnTo>
                  <a:lnTo>
                    <a:pt x="88" y="12"/>
                  </a:lnTo>
                  <a:lnTo>
                    <a:pt x="99" y="0"/>
                  </a:lnTo>
                  <a:lnTo>
                    <a:pt x="113" y="0"/>
                  </a:lnTo>
                  <a:lnTo>
                    <a:pt x="125" y="12"/>
                  </a:lnTo>
                  <a:lnTo>
                    <a:pt x="125" y="37"/>
                  </a:lnTo>
                  <a:lnTo>
                    <a:pt x="125" y="62"/>
                  </a:lnTo>
                  <a:lnTo>
                    <a:pt x="136" y="74"/>
                  </a:lnTo>
                  <a:lnTo>
                    <a:pt x="125" y="86"/>
                  </a:lnTo>
                  <a:lnTo>
                    <a:pt x="136" y="98"/>
                  </a:lnTo>
                  <a:lnTo>
                    <a:pt x="136" y="123"/>
                  </a:lnTo>
                  <a:lnTo>
                    <a:pt x="125" y="123"/>
                  </a:lnTo>
                  <a:lnTo>
                    <a:pt x="113" y="135"/>
                  </a:lnTo>
                  <a:lnTo>
                    <a:pt x="99" y="148"/>
                  </a:lnTo>
                  <a:lnTo>
                    <a:pt x="88" y="148"/>
                  </a:lnTo>
                  <a:lnTo>
                    <a:pt x="62" y="135"/>
                  </a:lnTo>
                  <a:lnTo>
                    <a:pt x="49" y="135"/>
                  </a:lnTo>
                  <a:lnTo>
                    <a:pt x="25" y="135"/>
                  </a:lnTo>
                  <a:close/>
                </a:path>
              </a:pathLst>
            </a:custGeom>
            <a:solidFill>
              <a:srgbClr val="0DC20D"/>
            </a:solidFill>
            <a:ln w="1588">
              <a:solidFill>
                <a:srgbClr val="0DC20D"/>
              </a:solidFill>
              <a:round/>
              <a:headEnd/>
              <a:tailEnd/>
            </a:ln>
          </p:spPr>
          <p:txBody>
            <a:bodyPr/>
            <a:lstStyle/>
            <a:p>
              <a:endParaRPr lang="de-DE"/>
            </a:p>
          </p:txBody>
        </p:sp>
        <p:sp>
          <p:nvSpPr>
            <p:cNvPr id="30742" name="Freeform 18"/>
            <p:cNvSpPr>
              <a:spLocks/>
            </p:cNvSpPr>
            <p:nvPr/>
          </p:nvSpPr>
          <p:spPr bwMode="auto">
            <a:xfrm>
              <a:off x="5115" y="1614"/>
              <a:ext cx="22" cy="19"/>
            </a:xfrm>
            <a:custGeom>
              <a:avLst/>
              <a:gdLst>
                <a:gd name="T0" fmla="*/ 5 w 87"/>
                <a:gd name="T1" fmla="*/ 1 h 75"/>
                <a:gd name="T2" fmla="*/ 6 w 87"/>
                <a:gd name="T3" fmla="*/ 2 h 75"/>
                <a:gd name="T4" fmla="*/ 5 w 87"/>
                <a:gd name="T5" fmla="*/ 2 h 75"/>
                <a:gd name="T6" fmla="*/ 5 w 87"/>
                <a:gd name="T7" fmla="*/ 3 h 75"/>
                <a:gd name="T8" fmla="*/ 4 w 87"/>
                <a:gd name="T9" fmla="*/ 3 h 75"/>
                <a:gd name="T10" fmla="*/ 4 w 87"/>
                <a:gd name="T11" fmla="*/ 4 h 75"/>
                <a:gd name="T12" fmla="*/ 3 w 87"/>
                <a:gd name="T13" fmla="*/ 5 h 75"/>
                <a:gd name="T14" fmla="*/ 2 w 87"/>
                <a:gd name="T15" fmla="*/ 5 h 75"/>
                <a:gd name="T16" fmla="*/ 2 w 87"/>
                <a:gd name="T17" fmla="*/ 5 h 75"/>
                <a:gd name="T18" fmla="*/ 1 w 87"/>
                <a:gd name="T19" fmla="*/ 5 h 75"/>
                <a:gd name="T20" fmla="*/ 0 w 87"/>
                <a:gd name="T21" fmla="*/ 4 h 75"/>
                <a:gd name="T22" fmla="*/ 0 w 87"/>
                <a:gd name="T23" fmla="*/ 3 h 75"/>
                <a:gd name="T24" fmla="*/ 1 w 87"/>
                <a:gd name="T25" fmla="*/ 3 h 75"/>
                <a:gd name="T26" fmla="*/ 2 w 87"/>
                <a:gd name="T27" fmla="*/ 2 h 75"/>
                <a:gd name="T28" fmla="*/ 2 w 87"/>
                <a:gd name="T29" fmla="*/ 1 h 75"/>
                <a:gd name="T30" fmla="*/ 2 w 87"/>
                <a:gd name="T31" fmla="*/ 1 h 75"/>
                <a:gd name="T32" fmla="*/ 3 w 87"/>
                <a:gd name="T33" fmla="*/ 0 h 75"/>
                <a:gd name="T34" fmla="*/ 5 w 87"/>
                <a:gd name="T35" fmla="*/ 1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75"/>
                <a:gd name="T56" fmla="*/ 87 w 87"/>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75">
                  <a:moveTo>
                    <a:pt x="74" y="14"/>
                  </a:moveTo>
                  <a:lnTo>
                    <a:pt x="87" y="26"/>
                  </a:lnTo>
                  <a:lnTo>
                    <a:pt x="74" y="26"/>
                  </a:lnTo>
                  <a:lnTo>
                    <a:pt x="74" y="38"/>
                  </a:lnTo>
                  <a:lnTo>
                    <a:pt x="63" y="50"/>
                  </a:lnTo>
                  <a:lnTo>
                    <a:pt x="63" y="62"/>
                  </a:lnTo>
                  <a:lnTo>
                    <a:pt x="50" y="75"/>
                  </a:lnTo>
                  <a:lnTo>
                    <a:pt x="37" y="75"/>
                  </a:lnTo>
                  <a:lnTo>
                    <a:pt x="25" y="75"/>
                  </a:lnTo>
                  <a:lnTo>
                    <a:pt x="14" y="75"/>
                  </a:lnTo>
                  <a:lnTo>
                    <a:pt x="0" y="62"/>
                  </a:lnTo>
                  <a:lnTo>
                    <a:pt x="0" y="50"/>
                  </a:lnTo>
                  <a:lnTo>
                    <a:pt x="14" y="38"/>
                  </a:lnTo>
                  <a:lnTo>
                    <a:pt x="25" y="26"/>
                  </a:lnTo>
                  <a:lnTo>
                    <a:pt x="25" y="14"/>
                  </a:lnTo>
                  <a:lnTo>
                    <a:pt x="37" y="14"/>
                  </a:lnTo>
                  <a:lnTo>
                    <a:pt x="50" y="0"/>
                  </a:lnTo>
                  <a:lnTo>
                    <a:pt x="74" y="14"/>
                  </a:lnTo>
                  <a:close/>
                </a:path>
              </a:pathLst>
            </a:custGeom>
            <a:solidFill>
              <a:srgbClr val="0DC20D"/>
            </a:solidFill>
            <a:ln w="1588">
              <a:solidFill>
                <a:srgbClr val="0DC20D"/>
              </a:solidFill>
              <a:round/>
              <a:headEnd/>
              <a:tailEnd/>
            </a:ln>
          </p:spPr>
          <p:txBody>
            <a:bodyPr/>
            <a:lstStyle/>
            <a:p>
              <a:endParaRPr lang="de-DE"/>
            </a:p>
          </p:txBody>
        </p:sp>
        <p:sp>
          <p:nvSpPr>
            <p:cNvPr id="30743" name="Freeform 19"/>
            <p:cNvSpPr>
              <a:spLocks/>
            </p:cNvSpPr>
            <p:nvPr/>
          </p:nvSpPr>
          <p:spPr bwMode="auto">
            <a:xfrm>
              <a:off x="5292" y="1698"/>
              <a:ext cx="15" cy="49"/>
            </a:xfrm>
            <a:custGeom>
              <a:avLst/>
              <a:gdLst>
                <a:gd name="T0" fmla="*/ 1 w 62"/>
                <a:gd name="T1" fmla="*/ 0 h 198"/>
                <a:gd name="T2" fmla="*/ 0 w 62"/>
                <a:gd name="T3" fmla="*/ 1 h 198"/>
                <a:gd name="T4" fmla="*/ 0 w 62"/>
                <a:gd name="T5" fmla="*/ 2 h 198"/>
                <a:gd name="T6" fmla="*/ 0 w 62"/>
                <a:gd name="T7" fmla="*/ 3 h 198"/>
                <a:gd name="T8" fmla="*/ 0 w 62"/>
                <a:gd name="T9" fmla="*/ 4 h 198"/>
                <a:gd name="T10" fmla="*/ 1 w 62"/>
                <a:gd name="T11" fmla="*/ 4 h 198"/>
                <a:gd name="T12" fmla="*/ 1 w 62"/>
                <a:gd name="T13" fmla="*/ 7 h 198"/>
                <a:gd name="T14" fmla="*/ 1 w 62"/>
                <a:gd name="T15" fmla="*/ 7 h 198"/>
                <a:gd name="T16" fmla="*/ 1 w 62"/>
                <a:gd name="T17" fmla="*/ 9 h 198"/>
                <a:gd name="T18" fmla="*/ 1 w 62"/>
                <a:gd name="T19" fmla="*/ 10 h 198"/>
                <a:gd name="T20" fmla="*/ 1 w 62"/>
                <a:gd name="T21" fmla="*/ 11 h 198"/>
                <a:gd name="T22" fmla="*/ 2 w 62"/>
                <a:gd name="T23" fmla="*/ 12 h 198"/>
                <a:gd name="T24" fmla="*/ 3 w 62"/>
                <a:gd name="T25" fmla="*/ 12 h 198"/>
                <a:gd name="T26" fmla="*/ 4 w 62"/>
                <a:gd name="T27" fmla="*/ 12 h 198"/>
                <a:gd name="T28" fmla="*/ 4 w 62"/>
                <a:gd name="T29" fmla="*/ 11 h 198"/>
                <a:gd name="T30" fmla="*/ 4 w 62"/>
                <a:gd name="T31" fmla="*/ 10 h 198"/>
                <a:gd name="T32" fmla="*/ 4 w 62"/>
                <a:gd name="T33" fmla="*/ 8 h 198"/>
                <a:gd name="T34" fmla="*/ 4 w 62"/>
                <a:gd name="T35" fmla="*/ 7 h 198"/>
                <a:gd name="T36" fmla="*/ 4 w 62"/>
                <a:gd name="T37" fmla="*/ 6 h 198"/>
                <a:gd name="T38" fmla="*/ 3 w 62"/>
                <a:gd name="T39" fmla="*/ 4 h 198"/>
                <a:gd name="T40" fmla="*/ 3 w 62"/>
                <a:gd name="T41" fmla="*/ 4 h 198"/>
                <a:gd name="T42" fmla="*/ 3 w 62"/>
                <a:gd name="T43" fmla="*/ 2 h 198"/>
                <a:gd name="T44" fmla="*/ 2 w 62"/>
                <a:gd name="T45" fmla="*/ 1 h 198"/>
                <a:gd name="T46" fmla="*/ 1 w 62"/>
                <a:gd name="T47" fmla="*/ 0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98"/>
                <a:gd name="T74" fmla="*/ 62 w 62"/>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98">
                  <a:moveTo>
                    <a:pt x="26" y="0"/>
                  </a:moveTo>
                  <a:lnTo>
                    <a:pt x="0" y="13"/>
                  </a:lnTo>
                  <a:lnTo>
                    <a:pt x="0" y="36"/>
                  </a:lnTo>
                  <a:lnTo>
                    <a:pt x="0" y="49"/>
                  </a:lnTo>
                  <a:lnTo>
                    <a:pt x="0" y="60"/>
                  </a:lnTo>
                  <a:lnTo>
                    <a:pt x="12" y="74"/>
                  </a:lnTo>
                  <a:lnTo>
                    <a:pt x="26" y="111"/>
                  </a:lnTo>
                  <a:lnTo>
                    <a:pt x="26" y="122"/>
                  </a:lnTo>
                  <a:lnTo>
                    <a:pt x="26" y="148"/>
                  </a:lnTo>
                  <a:lnTo>
                    <a:pt x="26" y="161"/>
                  </a:lnTo>
                  <a:lnTo>
                    <a:pt x="26" y="184"/>
                  </a:lnTo>
                  <a:lnTo>
                    <a:pt x="38" y="198"/>
                  </a:lnTo>
                  <a:lnTo>
                    <a:pt x="49" y="198"/>
                  </a:lnTo>
                  <a:lnTo>
                    <a:pt x="62" y="198"/>
                  </a:lnTo>
                  <a:lnTo>
                    <a:pt x="62" y="184"/>
                  </a:lnTo>
                  <a:lnTo>
                    <a:pt x="62" y="161"/>
                  </a:lnTo>
                  <a:lnTo>
                    <a:pt x="62" y="136"/>
                  </a:lnTo>
                  <a:lnTo>
                    <a:pt x="62" y="122"/>
                  </a:lnTo>
                  <a:lnTo>
                    <a:pt x="62" y="98"/>
                  </a:lnTo>
                  <a:lnTo>
                    <a:pt x="49" y="74"/>
                  </a:lnTo>
                  <a:lnTo>
                    <a:pt x="49" y="60"/>
                  </a:lnTo>
                  <a:lnTo>
                    <a:pt x="49" y="36"/>
                  </a:lnTo>
                  <a:lnTo>
                    <a:pt x="38" y="24"/>
                  </a:lnTo>
                  <a:lnTo>
                    <a:pt x="26" y="0"/>
                  </a:lnTo>
                  <a:close/>
                </a:path>
              </a:pathLst>
            </a:custGeom>
            <a:solidFill>
              <a:srgbClr val="C9F2FF"/>
            </a:solidFill>
            <a:ln w="1588">
              <a:solidFill>
                <a:srgbClr val="C9F2FF"/>
              </a:solidFill>
              <a:round/>
              <a:headEnd/>
              <a:tailEnd/>
            </a:ln>
          </p:spPr>
          <p:txBody>
            <a:bodyPr/>
            <a:lstStyle/>
            <a:p>
              <a:endParaRPr lang="de-DE"/>
            </a:p>
          </p:txBody>
        </p:sp>
        <p:sp>
          <p:nvSpPr>
            <p:cNvPr id="30744" name="Freeform 20"/>
            <p:cNvSpPr>
              <a:spLocks/>
            </p:cNvSpPr>
            <p:nvPr/>
          </p:nvSpPr>
          <p:spPr bwMode="auto">
            <a:xfrm>
              <a:off x="5314" y="1707"/>
              <a:ext cx="9" cy="12"/>
            </a:xfrm>
            <a:custGeom>
              <a:avLst/>
              <a:gdLst>
                <a:gd name="T0" fmla="*/ 0 w 38"/>
                <a:gd name="T1" fmla="*/ 0 h 50"/>
                <a:gd name="T2" fmla="*/ 0 w 38"/>
                <a:gd name="T3" fmla="*/ 1 h 50"/>
                <a:gd name="T4" fmla="*/ 1 w 38"/>
                <a:gd name="T5" fmla="*/ 1 h 50"/>
                <a:gd name="T6" fmla="*/ 1 w 38"/>
                <a:gd name="T7" fmla="*/ 2 h 50"/>
                <a:gd name="T8" fmla="*/ 1 w 38"/>
                <a:gd name="T9" fmla="*/ 3 h 50"/>
                <a:gd name="T10" fmla="*/ 2 w 38"/>
                <a:gd name="T11" fmla="*/ 2 h 50"/>
                <a:gd name="T12" fmla="*/ 2 w 38"/>
                <a:gd name="T13" fmla="*/ 1 h 50"/>
                <a:gd name="T14" fmla="*/ 1 w 38"/>
                <a:gd name="T15" fmla="*/ 1 h 50"/>
                <a:gd name="T16" fmla="*/ 1 w 38"/>
                <a:gd name="T17" fmla="*/ 1 h 50"/>
                <a:gd name="T18" fmla="*/ 0 w 3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0"/>
                <a:gd name="T32" fmla="*/ 38 w 3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0">
                  <a:moveTo>
                    <a:pt x="0" y="0"/>
                  </a:moveTo>
                  <a:lnTo>
                    <a:pt x="0" y="13"/>
                  </a:lnTo>
                  <a:lnTo>
                    <a:pt x="12" y="24"/>
                  </a:lnTo>
                  <a:lnTo>
                    <a:pt x="24" y="38"/>
                  </a:lnTo>
                  <a:lnTo>
                    <a:pt x="24" y="50"/>
                  </a:lnTo>
                  <a:lnTo>
                    <a:pt x="38" y="38"/>
                  </a:lnTo>
                  <a:lnTo>
                    <a:pt x="38" y="24"/>
                  </a:lnTo>
                  <a:lnTo>
                    <a:pt x="24" y="13"/>
                  </a:lnTo>
                  <a:lnTo>
                    <a:pt x="12" y="13"/>
                  </a:lnTo>
                  <a:lnTo>
                    <a:pt x="0" y="0"/>
                  </a:lnTo>
                  <a:close/>
                </a:path>
              </a:pathLst>
            </a:custGeom>
            <a:solidFill>
              <a:srgbClr val="C9F2FF"/>
            </a:solidFill>
            <a:ln w="1588">
              <a:solidFill>
                <a:srgbClr val="C9F2FF"/>
              </a:solidFill>
              <a:round/>
              <a:headEnd/>
              <a:tailEnd/>
            </a:ln>
          </p:spPr>
          <p:txBody>
            <a:bodyPr/>
            <a:lstStyle/>
            <a:p>
              <a:endParaRPr lang="de-DE"/>
            </a:p>
          </p:txBody>
        </p:sp>
        <p:sp>
          <p:nvSpPr>
            <p:cNvPr id="30745" name="Line 21"/>
            <p:cNvSpPr>
              <a:spLocks noChangeShapeType="1"/>
            </p:cNvSpPr>
            <p:nvPr/>
          </p:nvSpPr>
          <p:spPr bwMode="auto">
            <a:xfrm flipV="1">
              <a:off x="5180" y="1488"/>
              <a:ext cx="22" cy="52"/>
            </a:xfrm>
            <a:prstGeom prst="line">
              <a:avLst/>
            </a:prstGeom>
            <a:noFill/>
            <a:ln w="1588">
              <a:solidFill>
                <a:srgbClr val="000000"/>
              </a:solidFill>
              <a:round/>
              <a:headEnd/>
              <a:tailEnd/>
            </a:ln>
          </p:spPr>
          <p:txBody>
            <a:bodyPr/>
            <a:lstStyle/>
            <a:p>
              <a:endParaRPr lang="en-US"/>
            </a:p>
          </p:txBody>
        </p:sp>
        <p:sp>
          <p:nvSpPr>
            <p:cNvPr id="30746" name="Freeform 22"/>
            <p:cNvSpPr>
              <a:spLocks/>
            </p:cNvSpPr>
            <p:nvPr/>
          </p:nvSpPr>
          <p:spPr bwMode="auto">
            <a:xfrm>
              <a:off x="4802" y="1679"/>
              <a:ext cx="542" cy="240"/>
            </a:xfrm>
            <a:custGeom>
              <a:avLst/>
              <a:gdLst>
                <a:gd name="T0" fmla="*/ 0 w 2168"/>
                <a:gd name="T1" fmla="*/ 0 h 961"/>
                <a:gd name="T2" fmla="*/ 1 w 2168"/>
                <a:gd name="T3" fmla="*/ 7 h 961"/>
                <a:gd name="T4" fmla="*/ 4 w 2168"/>
                <a:gd name="T5" fmla="*/ 11 h 961"/>
                <a:gd name="T6" fmla="*/ 8 w 2168"/>
                <a:gd name="T7" fmla="*/ 16 h 961"/>
                <a:gd name="T8" fmla="*/ 14 w 2168"/>
                <a:gd name="T9" fmla="*/ 21 h 961"/>
                <a:gd name="T10" fmla="*/ 22 w 2168"/>
                <a:gd name="T11" fmla="*/ 28 h 961"/>
                <a:gd name="T12" fmla="*/ 29 w 2168"/>
                <a:gd name="T13" fmla="*/ 33 h 961"/>
                <a:gd name="T14" fmla="*/ 34 w 2168"/>
                <a:gd name="T15" fmla="*/ 35 h 961"/>
                <a:gd name="T16" fmla="*/ 42 w 2168"/>
                <a:gd name="T17" fmla="*/ 41 h 961"/>
                <a:gd name="T18" fmla="*/ 50 w 2168"/>
                <a:gd name="T19" fmla="*/ 45 h 961"/>
                <a:gd name="T20" fmla="*/ 67 w 2168"/>
                <a:gd name="T21" fmla="*/ 51 h 961"/>
                <a:gd name="T22" fmla="*/ 80 w 2168"/>
                <a:gd name="T23" fmla="*/ 55 h 961"/>
                <a:gd name="T24" fmla="*/ 88 w 2168"/>
                <a:gd name="T25" fmla="*/ 57 h 961"/>
                <a:gd name="T26" fmla="*/ 103 w 2168"/>
                <a:gd name="T27" fmla="*/ 59 h 961"/>
                <a:gd name="T28" fmla="*/ 115 w 2168"/>
                <a:gd name="T29" fmla="*/ 60 h 961"/>
                <a:gd name="T30" fmla="*/ 122 w 2168"/>
                <a:gd name="T31" fmla="*/ 59 h 961"/>
                <a:gd name="T32" fmla="*/ 130 w 2168"/>
                <a:gd name="T33" fmla="*/ 56 h 961"/>
                <a:gd name="T34" fmla="*/ 131 w 2168"/>
                <a:gd name="T35" fmla="*/ 54 h 961"/>
                <a:gd name="T36" fmla="*/ 133 w 2168"/>
                <a:gd name="T37" fmla="*/ 53 h 961"/>
                <a:gd name="T38" fmla="*/ 134 w 2168"/>
                <a:gd name="T39" fmla="*/ 52 h 961"/>
                <a:gd name="T40" fmla="*/ 135 w 2168"/>
                <a:gd name="T41" fmla="*/ 51 h 961"/>
                <a:gd name="T42" fmla="*/ 136 w 2168"/>
                <a:gd name="T43" fmla="*/ 48 h 9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8"/>
                <a:gd name="T67" fmla="*/ 0 h 961"/>
                <a:gd name="T68" fmla="*/ 2168 w 2168"/>
                <a:gd name="T69" fmla="*/ 961 h 9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8" h="961">
                  <a:moveTo>
                    <a:pt x="0" y="0"/>
                  </a:moveTo>
                  <a:lnTo>
                    <a:pt x="25" y="110"/>
                  </a:lnTo>
                  <a:lnTo>
                    <a:pt x="74" y="172"/>
                  </a:lnTo>
                  <a:lnTo>
                    <a:pt x="137" y="258"/>
                  </a:lnTo>
                  <a:lnTo>
                    <a:pt x="223" y="345"/>
                  </a:lnTo>
                  <a:lnTo>
                    <a:pt x="348" y="443"/>
                  </a:lnTo>
                  <a:lnTo>
                    <a:pt x="472" y="530"/>
                  </a:lnTo>
                  <a:lnTo>
                    <a:pt x="534" y="566"/>
                  </a:lnTo>
                  <a:lnTo>
                    <a:pt x="670" y="653"/>
                  </a:lnTo>
                  <a:lnTo>
                    <a:pt x="795" y="715"/>
                  </a:lnTo>
                  <a:lnTo>
                    <a:pt x="1068" y="824"/>
                  </a:lnTo>
                  <a:lnTo>
                    <a:pt x="1278" y="886"/>
                  </a:lnTo>
                  <a:lnTo>
                    <a:pt x="1403" y="911"/>
                  </a:lnTo>
                  <a:lnTo>
                    <a:pt x="1651" y="948"/>
                  </a:lnTo>
                  <a:lnTo>
                    <a:pt x="1838" y="961"/>
                  </a:lnTo>
                  <a:lnTo>
                    <a:pt x="1949" y="948"/>
                  </a:lnTo>
                  <a:lnTo>
                    <a:pt x="2072" y="899"/>
                  </a:lnTo>
                  <a:lnTo>
                    <a:pt x="2101" y="865"/>
                  </a:lnTo>
                  <a:lnTo>
                    <a:pt x="2123" y="850"/>
                  </a:lnTo>
                  <a:lnTo>
                    <a:pt x="2134" y="828"/>
                  </a:lnTo>
                  <a:lnTo>
                    <a:pt x="2151" y="811"/>
                  </a:lnTo>
                  <a:lnTo>
                    <a:pt x="2168" y="772"/>
                  </a:lnTo>
                </a:path>
              </a:pathLst>
            </a:custGeom>
            <a:noFill/>
            <a:ln w="1588">
              <a:solidFill>
                <a:srgbClr val="000000"/>
              </a:solidFill>
              <a:round/>
              <a:headEnd/>
              <a:tailEnd/>
            </a:ln>
          </p:spPr>
          <p:txBody>
            <a:bodyPr/>
            <a:lstStyle/>
            <a:p>
              <a:endParaRPr lang="de-DE"/>
            </a:p>
          </p:txBody>
        </p:sp>
        <p:sp>
          <p:nvSpPr>
            <p:cNvPr id="30747" name="Freeform 23"/>
            <p:cNvSpPr>
              <a:spLocks/>
            </p:cNvSpPr>
            <p:nvPr/>
          </p:nvSpPr>
          <p:spPr bwMode="auto">
            <a:xfrm>
              <a:off x="5168" y="1993"/>
              <a:ext cx="96" cy="146"/>
            </a:xfrm>
            <a:custGeom>
              <a:avLst/>
              <a:gdLst>
                <a:gd name="T0" fmla="*/ 0 w 385"/>
                <a:gd name="T1" fmla="*/ 34 h 585"/>
                <a:gd name="T2" fmla="*/ 18 w 385"/>
                <a:gd name="T3" fmla="*/ 0 h 585"/>
                <a:gd name="T4" fmla="*/ 24 w 385"/>
                <a:gd name="T5" fmla="*/ 3 h 585"/>
                <a:gd name="T6" fmla="*/ 6 w 385"/>
                <a:gd name="T7" fmla="*/ 36 h 585"/>
                <a:gd name="T8" fmla="*/ 0 w 385"/>
                <a:gd name="T9" fmla="*/ 34 h 585"/>
                <a:gd name="T10" fmla="*/ 0 60000 65536"/>
                <a:gd name="T11" fmla="*/ 0 60000 65536"/>
                <a:gd name="T12" fmla="*/ 0 60000 65536"/>
                <a:gd name="T13" fmla="*/ 0 60000 65536"/>
                <a:gd name="T14" fmla="*/ 0 60000 65536"/>
                <a:gd name="T15" fmla="*/ 0 w 385"/>
                <a:gd name="T16" fmla="*/ 0 h 585"/>
                <a:gd name="T17" fmla="*/ 385 w 385"/>
                <a:gd name="T18" fmla="*/ 585 h 585"/>
              </a:gdLst>
              <a:ahLst/>
              <a:cxnLst>
                <a:cxn ang="T10">
                  <a:pos x="T0" y="T1"/>
                </a:cxn>
                <a:cxn ang="T11">
                  <a:pos x="T2" y="T3"/>
                </a:cxn>
                <a:cxn ang="T12">
                  <a:pos x="T4" y="T5"/>
                </a:cxn>
                <a:cxn ang="T13">
                  <a:pos x="T6" y="T7"/>
                </a:cxn>
                <a:cxn ang="T14">
                  <a:pos x="T8" y="T9"/>
                </a:cxn>
              </a:cxnLst>
              <a:rect l="T15" t="T16" r="T17" b="T18"/>
              <a:pathLst>
                <a:path w="385" h="585">
                  <a:moveTo>
                    <a:pt x="0" y="542"/>
                  </a:moveTo>
                  <a:lnTo>
                    <a:pt x="287" y="0"/>
                  </a:lnTo>
                  <a:lnTo>
                    <a:pt x="385" y="49"/>
                  </a:lnTo>
                  <a:lnTo>
                    <a:pt x="98" y="585"/>
                  </a:lnTo>
                  <a:lnTo>
                    <a:pt x="0" y="542"/>
                  </a:lnTo>
                  <a:close/>
                </a:path>
              </a:pathLst>
            </a:custGeom>
            <a:solidFill>
              <a:srgbClr val="CCCCCC"/>
            </a:solidFill>
            <a:ln w="1588">
              <a:solidFill>
                <a:srgbClr val="000000"/>
              </a:solidFill>
              <a:round/>
              <a:headEnd/>
              <a:tailEnd/>
            </a:ln>
          </p:spPr>
          <p:txBody>
            <a:bodyPr/>
            <a:lstStyle/>
            <a:p>
              <a:endParaRPr lang="de-DE"/>
            </a:p>
          </p:txBody>
        </p:sp>
        <p:sp>
          <p:nvSpPr>
            <p:cNvPr id="30748" name="Freeform 24"/>
            <p:cNvSpPr>
              <a:spLocks/>
            </p:cNvSpPr>
            <p:nvPr/>
          </p:nvSpPr>
          <p:spPr bwMode="auto">
            <a:xfrm>
              <a:off x="5236" y="2070"/>
              <a:ext cx="31" cy="31"/>
            </a:xfrm>
            <a:custGeom>
              <a:avLst/>
              <a:gdLst>
                <a:gd name="T0" fmla="*/ 8 w 126"/>
                <a:gd name="T1" fmla="*/ 4 h 125"/>
                <a:gd name="T2" fmla="*/ 8 w 126"/>
                <a:gd name="T3" fmla="*/ 3 h 125"/>
                <a:gd name="T4" fmla="*/ 7 w 126"/>
                <a:gd name="T5" fmla="*/ 2 h 125"/>
                <a:gd name="T6" fmla="*/ 7 w 126"/>
                <a:gd name="T7" fmla="*/ 2 h 125"/>
                <a:gd name="T8" fmla="*/ 7 w 126"/>
                <a:gd name="T9" fmla="*/ 1 h 125"/>
                <a:gd name="T10" fmla="*/ 6 w 126"/>
                <a:gd name="T11" fmla="*/ 1 h 125"/>
                <a:gd name="T12" fmla="*/ 5 w 126"/>
                <a:gd name="T13" fmla="*/ 0 h 125"/>
                <a:gd name="T14" fmla="*/ 5 w 126"/>
                <a:gd name="T15" fmla="*/ 0 h 125"/>
                <a:gd name="T16" fmla="*/ 4 w 126"/>
                <a:gd name="T17" fmla="*/ 0 h 125"/>
                <a:gd name="T18" fmla="*/ 3 w 126"/>
                <a:gd name="T19" fmla="*/ 0 h 125"/>
                <a:gd name="T20" fmla="*/ 3 w 126"/>
                <a:gd name="T21" fmla="*/ 0 h 125"/>
                <a:gd name="T22" fmla="*/ 2 w 126"/>
                <a:gd name="T23" fmla="*/ 0 h 125"/>
                <a:gd name="T24" fmla="*/ 1 w 126"/>
                <a:gd name="T25" fmla="*/ 1 h 125"/>
                <a:gd name="T26" fmla="*/ 1 w 126"/>
                <a:gd name="T27" fmla="*/ 1 h 125"/>
                <a:gd name="T28" fmla="*/ 0 w 126"/>
                <a:gd name="T29" fmla="*/ 2 h 125"/>
                <a:gd name="T30" fmla="*/ 0 w 126"/>
                <a:gd name="T31" fmla="*/ 2 h 125"/>
                <a:gd name="T32" fmla="*/ 0 w 126"/>
                <a:gd name="T33" fmla="*/ 3 h 125"/>
                <a:gd name="T34" fmla="*/ 0 w 126"/>
                <a:gd name="T35" fmla="*/ 4 h 125"/>
                <a:gd name="T36" fmla="*/ 0 w 126"/>
                <a:gd name="T37" fmla="*/ 4 h 125"/>
                <a:gd name="T38" fmla="*/ 0 w 126"/>
                <a:gd name="T39" fmla="*/ 5 h 125"/>
                <a:gd name="T40" fmla="*/ 0 w 126"/>
                <a:gd name="T41" fmla="*/ 6 h 125"/>
                <a:gd name="T42" fmla="*/ 1 w 126"/>
                <a:gd name="T43" fmla="*/ 6 h 125"/>
                <a:gd name="T44" fmla="*/ 1 w 126"/>
                <a:gd name="T45" fmla="*/ 7 h 125"/>
                <a:gd name="T46" fmla="*/ 2 w 126"/>
                <a:gd name="T47" fmla="*/ 7 h 125"/>
                <a:gd name="T48" fmla="*/ 3 w 126"/>
                <a:gd name="T49" fmla="*/ 8 h 125"/>
                <a:gd name="T50" fmla="*/ 3 w 126"/>
                <a:gd name="T51" fmla="*/ 8 h 125"/>
                <a:gd name="T52" fmla="*/ 4 w 126"/>
                <a:gd name="T53" fmla="*/ 8 h 125"/>
                <a:gd name="T54" fmla="*/ 5 w 126"/>
                <a:gd name="T55" fmla="*/ 8 h 125"/>
                <a:gd name="T56" fmla="*/ 5 w 126"/>
                <a:gd name="T57" fmla="*/ 7 h 125"/>
                <a:gd name="T58" fmla="*/ 6 w 126"/>
                <a:gd name="T59" fmla="*/ 7 h 125"/>
                <a:gd name="T60" fmla="*/ 7 w 126"/>
                <a:gd name="T61" fmla="*/ 6 h 125"/>
                <a:gd name="T62" fmla="*/ 7 w 126"/>
                <a:gd name="T63" fmla="*/ 6 h 125"/>
                <a:gd name="T64" fmla="*/ 7 w 126"/>
                <a:gd name="T65" fmla="*/ 5 h 125"/>
                <a:gd name="T66" fmla="*/ 8 w 126"/>
                <a:gd name="T67" fmla="*/ 4 h 125"/>
                <a:gd name="T68" fmla="*/ 8 w 126"/>
                <a:gd name="T69" fmla="*/ 4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125"/>
                <a:gd name="T107" fmla="*/ 126 w 126"/>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125">
                  <a:moveTo>
                    <a:pt x="126" y="62"/>
                  </a:moveTo>
                  <a:lnTo>
                    <a:pt x="124" y="51"/>
                  </a:lnTo>
                  <a:lnTo>
                    <a:pt x="122" y="40"/>
                  </a:lnTo>
                  <a:lnTo>
                    <a:pt x="116" y="30"/>
                  </a:lnTo>
                  <a:lnTo>
                    <a:pt x="109" y="20"/>
                  </a:lnTo>
                  <a:lnTo>
                    <a:pt x="101" y="12"/>
                  </a:lnTo>
                  <a:lnTo>
                    <a:pt x="91" y="6"/>
                  </a:lnTo>
                  <a:lnTo>
                    <a:pt x="81" y="3"/>
                  </a:lnTo>
                  <a:lnTo>
                    <a:pt x="68" y="0"/>
                  </a:lnTo>
                  <a:lnTo>
                    <a:pt x="57" y="0"/>
                  </a:lnTo>
                  <a:lnTo>
                    <a:pt x="45" y="3"/>
                  </a:lnTo>
                  <a:lnTo>
                    <a:pt x="35" y="6"/>
                  </a:lnTo>
                  <a:lnTo>
                    <a:pt x="25" y="12"/>
                  </a:lnTo>
                  <a:lnTo>
                    <a:pt x="16" y="20"/>
                  </a:lnTo>
                  <a:lnTo>
                    <a:pt x="9" y="30"/>
                  </a:lnTo>
                  <a:lnTo>
                    <a:pt x="4" y="40"/>
                  </a:lnTo>
                  <a:lnTo>
                    <a:pt x="1" y="51"/>
                  </a:lnTo>
                  <a:lnTo>
                    <a:pt x="0" y="62"/>
                  </a:lnTo>
                  <a:lnTo>
                    <a:pt x="1" y="73"/>
                  </a:lnTo>
                  <a:lnTo>
                    <a:pt x="4" y="86"/>
                  </a:lnTo>
                  <a:lnTo>
                    <a:pt x="9" y="96"/>
                  </a:lnTo>
                  <a:lnTo>
                    <a:pt x="16" y="106"/>
                  </a:lnTo>
                  <a:lnTo>
                    <a:pt x="25" y="113"/>
                  </a:lnTo>
                  <a:lnTo>
                    <a:pt x="35" y="119"/>
                  </a:lnTo>
                  <a:lnTo>
                    <a:pt x="45" y="123"/>
                  </a:lnTo>
                  <a:lnTo>
                    <a:pt x="57" y="125"/>
                  </a:lnTo>
                  <a:lnTo>
                    <a:pt x="68" y="125"/>
                  </a:lnTo>
                  <a:lnTo>
                    <a:pt x="81" y="123"/>
                  </a:lnTo>
                  <a:lnTo>
                    <a:pt x="91" y="119"/>
                  </a:lnTo>
                  <a:lnTo>
                    <a:pt x="101" y="113"/>
                  </a:lnTo>
                  <a:lnTo>
                    <a:pt x="109" y="106"/>
                  </a:lnTo>
                  <a:lnTo>
                    <a:pt x="116" y="96"/>
                  </a:lnTo>
                  <a:lnTo>
                    <a:pt x="122" y="86"/>
                  </a:lnTo>
                  <a:lnTo>
                    <a:pt x="124" y="73"/>
                  </a:lnTo>
                  <a:lnTo>
                    <a:pt x="126" y="62"/>
                  </a:lnTo>
                  <a:close/>
                </a:path>
              </a:pathLst>
            </a:custGeom>
            <a:solidFill>
              <a:srgbClr val="FFFFFF"/>
            </a:solidFill>
            <a:ln w="1588">
              <a:solidFill>
                <a:srgbClr val="000000"/>
              </a:solidFill>
              <a:round/>
              <a:headEnd/>
              <a:tailEnd/>
            </a:ln>
          </p:spPr>
          <p:txBody>
            <a:bodyPr/>
            <a:lstStyle/>
            <a:p>
              <a:endParaRPr lang="de-DE"/>
            </a:p>
          </p:txBody>
        </p:sp>
        <p:sp>
          <p:nvSpPr>
            <p:cNvPr id="30749" name="Freeform 25"/>
            <p:cNvSpPr>
              <a:spLocks/>
            </p:cNvSpPr>
            <p:nvPr/>
          </p:nvSpPr>
          <p:spPr bwMode="auto">
            <a:xfrm>
              <a:off x="5174" y="2051"/>
              <a:ext cx="25" cy="26"/>
            </a:xfrm>
            <a:custGeom>
              <a:avLst/>
              <a:gdLst>
                <a:gd name="T0" fmla="*/ 6 w 103"/>
                <a:gd name="T1" fmla="*/ 3 h 101"/>
                <a:gd name="T2" fmla="*/ 6 w 103"/>
                <a:gd name="T3" fmla="*/ 3 h 101"/>
                <a:gd name="T4" fmla="*/ 6 w 103"/>
                <a:gd name="T5" fmla="*/ 2 h 101"/>
                <a:gd name="T6" fmla="*/ 6 w 103"/>
                <a:gd name="T7" fmla="*/ 2 h 101"/>
                <a:gd name="T8" fmla="*/ 5 w 103"/>
                <a:gd name="T9" fmla="*/ 1 h 101"/>
                <a:gd name="T10" fmla="*/ 5 w 103"/>
                <a:gd name="T11" fmla="*/ 1 h 101"/>
                <a:gd name="T12" fmla="*/ 4 w 103"/>
                <a:gd name="T13" fmla="*/ 0 h 101"/>
                <a:gd name="T14" fmla="*/ 3 w 103"/>
                <a:gd name="T15" fmla="*/ 0 h 101"/>
                <a:gd name="T16" fmla="*/ 3 w 103"/>
                <a:gd name="T17" fmla="*/ 0 h 101"/>
                <a:gd name="T18" fmla="*/ 2 w 103"/>
                <a:gd name="T19" fmla="*/ 0 h 101"/>
                <a:gd name="T20" fmla="*/ 2 w 103"/>
                <a:gd name="T21" fmla="*/ 0 h 101"/>
                <a:gd name="T22" fmla="*/ 1 w 103"/>
                <a:gd name="T23" fmla="*/ 1 h 101"/>
                <a:gd name="T24" fmla="*/ 1 w 103"/>
                <a:gd name="T25" fmla="*/ 1 h 101"/>
                <a:gd name="T26" fmla="*/ 0 w 103"/>
                <a:gd name="T27" fmla="*/ 2 h 101"/>
                <a:gd name="T28" fmla="*/ 0 w 103"/>
                <a:gd name="T29" fmla="*/ 3 h 101"/>
                <a:gd name="T30" fmla="*/ 0 w 103"/>
                <a:gd name="T31" fmla="*/ 3 h 101"/>
                <a:gd name="T32" fmla="*/ 0 w 103"/>
                <a:gd name="T33" fmla="*/ 4 h 101"/>
                <a:gd name="T34" fmla="*/ 0 w 103"/>
                <a:gd name="T35" fmla="*/ 5 h 101"/>
                <a:gd name="T36" fmla="*/ 0 w 103"/>
                <a:gd name="T37" fmla="*/ 5 h 101"/>
                <a:gd name="T38" fmla="*/ 1 w 103"/>
                <a:gd name="T39" fmla="*/ 6 h 101"/>
                <a:gd name="T40" fmla="*/ 1 w 103"/>
                <a:gd name="T41" fmla="*/ 6 h 101"/>
                <a:gd name="T42" fmla="*/ 2 w 103"/>
                <a:gd name="T43" fmla="*/ 6 h 101"/>
                <a:gd name="T44" fmla="*/ 2 w 103"/>
                <a:gd name="T45" fmla="*/ 7 h 101"/>
                <a:gd name="T46" fmla="*/ 3 w 103"/>
                <a:gd name="T47" fmla="*/ 7 h 101"/>
                <a:gd name="T48" fmla="*/ 4 w 103"/>
                <a:gd name="T49" fmla="*/ 7 h 101"/>
                <a:gd name="T50" fmla="*/ 4 w 103"/>
                <a:gd name="T51" fmla="*/ 6 h 101"/>
                <a:gd name="T52" fmla="*/ 5 w 103"/>
                <a:gd name="T53" fmla="*/ 6 h 101"/>
                <a:gd name="T54" fmla="*/ 5 w 103"/>
                <a:gd name="T55" fmla="*/ 6 h 101"/>
                <a:gd name="T56" fmla="*/ 6 w 103"/>
                <a:gd name="T57" fmla="*/ 5 h 101"/>
                <a:gd name="T58" fmla="*/ 6 w 103"/>
                <a:gd name="T59" fmla="*/ 4 h 101"/>
                <a:gd name="T60" fmla="*/ 6 w 103"/>
                <a:gd name="T61" fmla="*/ 4 h 101"/>
                <a:gd name="T62" fmla="*/ 6 w 103"/>
                <a:gd name="T63" fmla="*/ 3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
                <a:gd name="T97" fmla="*/ 0 h 101"/>
                <a:gd name="T98" fmla="*/ 103 w 103"/>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 h="101">
                  <a:moveTo>
                    <a:pt x="103" y="50"/>
                  </a:moveTo>
                  <a:lnTo>
                    <a:pt x="101" y="41"/>
                  </a:lnTo>
                  <a:lnTo>
                    <a:pt x="98" y="31"/>
                  </a:lnTo>
                  <a:lnTo>
                    <a:pt x="93" y="22"/>
                  </a:lnTo>
                  <a:lnTo>
                    <a:pt x="85" y="13"/>
                  </a:lnTo>
                  <a:lnTo>
                    <a:pt x="78" y="7"/>
                  </a:lnTo>
                  <a:lnTo>
                    <a:pt x="68" y="3"/>
                  </a:lnTo>
                  <a:lnTo>
                    <a:pt x="58" y="0"/>
                  </a:lnTo>
                  <a:lnTo>
                    <a:pt x="47" y="0"/>
                  </a:lnTo>
                  <a:lnTo>
                    <a:pt x="37" y="1"/>
                  </a:lnTo>
                  <a:lnTo>
                    <a:pt x="28" y="5"/>
                  </a:lnTo>
                  <a:lnTo>
                    <a:pt x="19" y="11"/>
                  </a:lnTo>
                  <a:lnTo>
                    <a:pt x="12" y="18"/>
                  </a:lnTo>
                  <a:lnTo>
                    <a:pt x="6" y="27"/>
                  </a:lnTo>
                  <a:lnTo>
                    <a:pt x="2" y="38"/>
                  </a:lnTo>
                  <a:lnTo>
                    <a:pt x="0" y="48"/>
                  </a:lnTo>
                  <a:lnTo>
                    <a:pt x="1" y="58"/>
                  </a:lnTo>
                  <a:lnTo>
                    <a:pt x="3" y="68"/>
                  </a:lnTo>
                  <a:lnTo>
                    <a:pt x="8" y="78"/>
                  </a:lnTo>
                  <a:lnTo>
                    <a:pt x="14" y="86"/>
                  </a:lnTo>
                  <a:lnTo>
                    <a:pt x="23" y="93"/>
                  </a:lnTo>
                  <a:lnTo>
                    <a:pt x="32" y="98"/>
                  </a:lnTo>
                  <a:lnTo>
                    <a:pt x="42" y="100"/>
                  </a:lnTo>
                  <a:lnTo>
                    <a:pt x="52" y="101"/>
                  </a:lnTo>
                  <a:lnTo>
                    <a:pt x="62" y="100"/>
                  </a:lnTo>
                  <a:lnTo>
                    <a:pt x="73" y="96"/>
                  </a:lnTo>
                  <a:lnTo>
                    <a:pt x="81" y="93"/>
                  </a:lnTo>
                  <a:lnTo>
                    <a:pt x="89" y="84"/>
                  </a:lnTo>
                  <a:lnTo>
                    <a:pt x="95" y="77"/>
                  </a:lnTo>
                  <a:lnTo>
                    <a:pt x="100" y="67"/>
                  </a:lnTo>
                  <a:lnTo>
                    <a:pt x="101" y="57"/>
                  </a:lnTo>
                  <a:lnTo>
                    <a:pt x="103" y="50"/>
                  </a:lnTo>
                  <a:close/>
                </a:path>
              </a:pathLst>
            </a:custGeom>
            <a:solidFill>
              <a:srgbClr val="FFFFFF"/>
            </a:solidFill>
            <a:ln w="1588">
              <a:solidFill>
                <a:srgbClr val="000000"/>
              </a:solidFill>
              <a:round/>
              <a:headEnd/>
              <a:tailEnd/>
            </a:ln>
          </p:spPr>
          <p:txBody>
            <a:bodyPr/>
            <a:lstStyle/>
            <a:p>
              <a:endParaRPr lang="de-DE"/>
            </a:p>
          </p:txBody>
        </p:sp>
        <p:sp>
          <p:nvSpPr>
            <p:cNvPr id="30750" name="Freeform 26"/>
            <p:cNvSpPr>
              <a:spLocks/>
            </p:cNvSpPr>
            <p:nvPr/>
          </p:nvSpPr>
          <p:spPr bwMode="auto">
            <a:xfrm>
              <a:off x="5224" y="2076"/>
              <a:ext cx="16" cy="10"/>
            </a:xfrm>
            <a:custGeom>
              <a:avLst/>
              <a:gdLst>
                <a:gd name="T0" fmla="*/ 1 w 64"/>
                <a:gd name="T1" fmla="*/ 0 h 37"/>
                <a:gd name="T2" fmla="*/ 4 w 64"/>
                <a:gd name="T3" fmla="*/ 1 h 37"/>
                <a:gd name="T4" fmla="*/ 4 w 64"/>
                <a:gd name="T5" fmla="*/ 2 h 37"/>
                <a:gd name="T6" fmla="*/ 4 w 64"/>
                <a:gd name="T7" fmla="*/ 3 h 37"/>
                <a:gd name="T8" fmla="*/ 0 w 64"/>
                <a:gd name="T9" fmla="*/ 2 h 37"/>
                <a:gd name="T10" fmla="*/ 1 w 64"/>
                <a:gd name="T11" fmla="*/ 0 h 37"/>
                <a:gd name="T12" fmla="*/ 0 60000 65536"/>
                <a:gd name="T13" fmla="*/ 0 60000 65536"/>
                <a:gd name="T14" fmla="*/ 0 60000 65536"/>
                <a:gd name="T15" fmla="*/ 0 60000 65536"/>
                <a:gd name="T16" fmla="*/ 0 60000 65536"/>
                <a:gd name="T17" fmla="*/ 0 60000 65536"/>
                <a:gd name="T18" fmla="*/ 0 w 64"/>
                <a:gd name="T19" fmla="*/ 0 h 37"/>
                <a:gd name="T20" fmla="*/ 64 w 6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4" h="37">
                  <a:moveTo>
                    <a:pt x="12" y="0"/>
                  </a:moveTo>
                  <a:lnTo>
                    <a:pt x="62" y="13"/>
                  </a:lnTo>
                  <a:lnTo>
                    <a:pt x="64" y="24"/>
                  </a:lnTo>
                  <a:lnTo>
                    <a:pt x="59" y="37"/>
                  </a:lnTo>
                  <a:lnTo>
                    <a:pt x="0" y="25"/>
                  </a:lnTo>
                  <a:lnTo>
                    <a:pt x="12" y="0"/>
                  </a:lnTo>
                  <a:close/>
                </a:path>
              </a:pathLst>
            </a:custGeom>
            <a:solidFill>
              <a:srgbClr val="FFFFFF"/>
            </a:solidFill>
            <a:ln w="1588">
              <a:solidFill>
                <a:srgbClr val="000000"/>
              </a:solidFill>
              <a:round/>
              <a:headEnd/>
              <a:tailEnd/>
            </a:ln>
          </p:spPr>
          <p:txBody>
            <a:bodyPr/>
            <a:lstStyle/>
            <a:p>
              <a:endParaRPr lang="de-DE"/>
            </a:p>
          </p:txBody>
        </p:sp>
        <p:sp>
          <p:nvSpPr>
            <p:cNvPr id="30751" name="Freeform 27"/>
            <p:cNvSpPr>
              <a:spLocks/>
            </p:cNvSpPr>
            <p:nvPr/>
          </p:nvSpPr>
          <p:spPr bwMode="auto">
            <a:xfrm>
              <a:off x="5187" y="2064"/>
              <a:ext cx="12" cy="9"/>
            </a:xfrm>
            <a:custGeom>
              <a:avLst/>
              <a:gdLst>
                <a:gd name="T0" fmla="*/ 3 w 49"/>
                <a:gd name="T1" fmla="*/ 1 h 38"/>
                <a:gd name="T2" fmla="*/ 0 w 49"/>
                <a:gd name="T3" fmla="*/ 0 h 38"/>
                <a:gd name="T4" fmla="*/ 0 w 49"/>
                <a:gd name="T5" fmla="*/ 1 h 38"/>
                <a:gd name="T6" fmla="*/ 2 w 49"/>
                <a:gd name="T7" fmla="*/ 2 h 38"/>
                <a:gd name="T8" fmla="*/ 3 w 49"/>
                <a:gd name="T9" fmla="*/ 1 h 38"/>
                <a:gd name="T10" fmla="*/ 0 60000 65536"/>
                <a:gd name="T11" fmla="*/ 0 60000 65536"/>
                <a:gd name="T12" fmla="*/ 0 60000 65536"/>
                <a:gd name="T13" fmla="*/ 0 60000 65536"/>
                <a:gd name="T14" fmla="*/ 0 60000 65536"/>
                <a:gd name="T15" fmla="*/ 0 w 49"/>
                <a:gd name="T16" fmla="*/ 0 h 38"/>
                <a:gd name="T17" fmla="*/ 49 w 49"/>
                <a:gd name="T18" fmla="*/ 38 h 38"/>
              </a:gdLst>
              <a:ahLst/>
              <a:cxnLst>
                <a:cxn ang="T10">
                  <a:pos x="T0" y="T1"/>
                </a:cxn>
                <a:cxn ang="T11">
                  <a:pos x="T2" y="T3"/>
                </a:cxn>
                <a:cxn ang="T12">
                  <a:pos x="T4" y="T5"/>
                </a:cxn>
                <a:cxn ang="T13">
                  <a:pos x="T6" y="T7"/>
                </a:cxn>
                <a:cxn ang="T14">
                  <a:pos x="T8" y="T9"/>
                </a:cxn>
              </a:cxnLst>
              <a:rect l="T15" t="T16" r="T17" b="T18"/>
              <a:pathLst>
                <a:path w="49" h="38">
                  <a:moveTo>
                    <a:pt x="49" y="13"/>
                  </a:moveTo>
                  <a:lnTo>
                    <a:pt x="0" y="0"/>
                  </a:lnTo>
                  <a:lnTo>
                    <a:pt x="0" y="13"/>
                  </a:lnTo>
                  <a:lnTo>
                    <a:pt x="36" y="38"/>
                  </a:lnTo>
                  <a:lnTo>
                    <a:pt x="49" y="13"/>
                  </a:lnTo>
                  <a:close/>
                </a:path>
              </a:pathLst>
            </a:custGeom>
            <a:solidFill>
              <a:srgbClr val="FFFFFF"/>
            </a:solidFill>
            <a:ln w="1588">
              <a:solidFill>
                <a:srgbClr val="000000"/>
              </a:solidFill>
              <a:round/>
              <a:headEnd/>
              <a:tailEnd/>
            </a:ln>
          </p:spPr>
          <p:txBody>
            <a:bodyPr/>
            <a:lstStyle/>
            <a:p>
              <a:endParaRPr lang="de-DE"/>
            </a:p>
          </p:txBody>
        </p:sp>
        <p:sp>
          <p:nvSpPr>
            <p:cNvPr id="30752" name="Freeform 28"/>
            <p:cNvSpPr>
              <a:spLocks/>
            </p:cNvSpPr>
            <p:nvPr/>
          </p:nvSpPr>
          <p:spPr bwMode="auto">
            <a:xfrm>
              <a:off x="5193" y="2055"/>
              <a:ext cx="40" cy="40"/>
            </a:xfrm>
            <a:custGeom>
              <a:avLst/>
              <a:gdLst>
                <a:gd name="T0" fmla="*/ 2 w 160"/>
                <a:gd name="T1" fmla="*/ 0 h 160"/>
                <a:gd name="T2" fmla="*/ 4 w 160"/>
                <a:gd name="T3" fmla="*/ 0 h 160"/>
                <a:gd name="T4" fmla="*/ 9 w 160"/>
                <a:gd name="T5" fmla="*/ 2 h 160"/>
                <a:gd name="T6" fmla="*/ 10 w 160"/>
                <a:gd name="T7" fmla="*/ 5 h 160"/>
                <a:gd name="T8" fmla="*/ 8 w 160"/>
                <a:gd name="T9" fmla="*/ 10 h 160"/>
                <a:gd name="T10" fmla="*/ 1 w 160"/>
                <a:gd name="T11" fmla="*/ 9 h 160"/>
                <a:gd name="T12" fmla="*/ 0 w 160"/>
                <a:gd name="T13" fmla="*/ 4 h 160"/>
                <a:gd name="T14" fmla="*/ 2 w 160"/>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60"/>
                <a:gd name="T26" fmla="*/ 160 w 160"/>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60">
                  <a:moveTo>
                    <a:pt x="36" y="0"/>
                  </a:moveTo>
                  <a:lnTo>
                    <a:pt x="60" y="0"/>
                  </a:lnTo>
                  <a:lnTo>
                    <a:pt x="147" y="37"/>
                  </a:lnTo>
                  <a:lnTo>
                    <a:pt x="160" y="87"/>
                  </a:lnTo>
                  <a:lnTo>
                    <a:pt x="124" y="160"/>
                  </a:lnTo>
                  <a:lnTo>
                    <a:pt x="24" y="148"/>
                  </a:lnTo>
                  <a:lnTo>
                    <a:pt x="0" y="62"/>
                  </a:lnTo>
                  <a:lnTo>
                    <a:pt x="36" y="0"/>
                  </a:lnTo>
                  <a:close/>
                </a:path>
              </a:pathLst>
            </a:custGeom>
            <a:solidFill>
              <a:srgbClr val="B5B5B5"/>
            </a:solidFill>
            <a:ln w="1588">
              <a:solidFill>
                <a:srgbClr val="000000"/>
              </a:solidFill>
              <a:round/>
              <a:headEnd/>
              <a:tailEnd/>
            </a:ln>
          </p:spPr>
          <p:txBody>
            <a:bodyPr/>
            <a:lstStyle/>
            <a:p>
              <a:endParaRPr lang="de-DE"/>
            </a:p>
          </p:txBody>
        </p:sp>
        <p:sp>
          <p:nvSpPr>
            <p:cNvPr id="30753" name="Freeform 29"/>
            <p:cNvSpPr>
              <a:spLocks/>
            </p:cNvSpPr>
            <p:nvPr/>
          </p:nvSpPr>
          <p:spPr bwMode="auto">
            <a:xfrm>
              <a:off x="5202" y="2055"/>
              <a:ext cx="31" cy="21"/>
            </a:xfrm>
            <a:custGeom>
              <a:avLst/>
              <a:gdLst>
                <a:gd name="T0" fmla="*/ 0 w 126"/>
                <a:gd name="T1" fmla="*/ 0 h 86"/>
                <a:gd name="T2" fmla="*/ 2 w 126"/>
                <a:gd name="T3" fmla="*/ 4 h 86"/>
                <a:gd name="T4" fmla="*/ 8 w 126"/>
                <a:gd name="T5" fmla="*/ 5 h 86"/>
                <a:gd name="T6" fmla="*/ 0 60000 65536"/>
                <a:gd name="T7" fmla="*/ 0 60000 65536"/>
                <a:gd name="T8" fmla="*/ 0 60000 65536"/>
                <a:gd name="T9" fmla="*/ 0 w 126"/>
                <a:gd name="T10" fmla="*/ 0 h 86"/>
                <a:gd name="T11" fmla="*/ 126 w 126"/>
                <a:gd name="T12" fmla="*/ 86 h 86"/>
              </a:gdLst>
              <a:ahLst/>
              <a:cxnLst>
                <a:cxn ang="T6">
                  <a:pos x="T0" y="T1"/>
                </a:cxn>
                <a:cxn ang="T7">
                  <a:pos x="T2" y="T3"/>
                </a:cxn>
                <a:cxn ang="T8">
                  <a:pos x="T4" y="T5"/>
                </a:cxn>
              </a:cxnLst>
              <a:rect l="T9" t="T10" r="T11" b="T12"/>
              <a:pathLst>
                <a:path w="126" h="86">
                  <a:moveTo>
                    <a:pt x="0" y="0"/>
                  </a:moveTo>
                  <a:lnTo>
                    <a:pt x="40" y="74"/>
                  </a:lnTo>
                  <a:lnTo>
                    <a:pt x="126" y="86"/>
                  </a:lnTo>
                </a:path>
              </a:pathLst>
            </a:custGeom>
            <a:noFill/>
            <a:ln w="1588">
              <a:solidFill>
                <a:srgbClr val="000000"/>
              </a:solidFill>
              <a:round/>
              <a:headEnd/>
              <a:tailEnd/>
            </a:ln>
          </p:spPr>
          <p:txBody>
            <a:bodyPr/>
            <a:lstStyle/>
            <a:p>
              <a:endParaRPr lang="de-DE"/>
            </a:p>
          </p:txBody>
        </p:sp>
        <p:sp>
          <p:nvSpPr>
            <p:cNvPr id="30754" name="Line 30"/>
            <p:cNvSpPr>
              <a:spLocks noChangeShapeType="1"/>
            </p:cNvSpPr>
            <p:nvPr/>
          </p:nvSpPr>
          <p:spPr bwMode="auto">
            <a:xfrm flipH="1">
              <a:off x="5200" y="2073"/>
              <a:ext cx="12" cy="18"/>
            </a:xfrm>
            <a:prstGeom prst="line">
              <a:avLst/>
            </a:prstGeom>
            <a:noFill/>
            <a:ln w="1588">
              <a:solidFill>
                <a:srgbClr val="000000"/>
              </a:solidFill>
              <a:round/>
              <a:headEnd/>
              <a:tailEnd/>
            </a:ln>
          </p:spPr>
          <p:txBody>
            <a:bodyPr/>
            <a:lstStyle/>
            <a:p>
              <a:endParaRPr lang="en-US"/>
            </a:p>
          </p:txBody>
        </p:sp>
        <p:sp>
          <p:nvSpPr>
            <p:cNvPr id="30755" name="Freeform 31"/>
            <p:cNvSpPr>
              <a:spLocks/>
            </p:cNvSpPr>
            <p:nvPr/>
          </p:nvSpPr>
          <p:spPr bwMode="auto">
            <a:xfrm>
              <a:off x="5295" y="2024"/>
              <a:ext cx="404" cy="102"/>
            </a:xfrm>
            <a:custGeom>
              <a:avLst/>
              <a:gdLst>
                <a:gd name="T0" fmla="*/ 0 w 1614"/>
                <a:gd name="T1" fmla="*/ 21 h 409"/>
                <a:gd name="T2" fmla="*/ 5 w 1614"/>
                <a:gd name="T3" fmla="*/ 22 h 409"/>
                <a:gd name="T4" fmla="*/ 10 w 1614"/>
                <a:gd name="T5" fmla="*/ 23 h 409"/>
                <a:gd name="T6" fmla="*/ 15 w 1614"/>
                <a:gd name="T7" fmla="*/ 23 h 409"/>
                <a:gd name="T8" fmla="*/ 20 w 1614"/>
                <a:gd name="T9" fmla="*/ 24 h 409"/>
                <a:gd name="T10" fmla="*/ 26 w 1614"/>
                <a:gd name="T11" fmla="*/ 25 h 409"/>
                <a:gd name="T12" fmla="*/ 31 w 1614"/>
                <a:gd name="T13" fmla="*/ 25 h 409"/>
                <a:gd name="T14" fmla="*/ 36 w 1614"/>
                <a:gd name="T15" fmla="*/ 25 h 409"/>
                <a:gd name="T16" fmla="*/ 41 w 1614"/>
                <a:gd name="T17" fmla="*/ 25 h 409"/>
                <a:gd name="T18" fmla="*/ 46 w 1614"/>
                <a:gd name="T19" fmla="*/ 25 h 409"/>
                <a:gd name="T20" fmla="*/ 51 w 1614"/>
                <a:gd name="T21" fmla="*/ 25 h 409"/>
                <a:gd name="T22" fmla="*/ 57 w 1614"/>
                <a:gd name="T23" fmla="*/ 25 h 409"/>
                <a:gd name="T24" fmla="*/ 62 w 1614"/>
                <a:gd name="T25" fmla="*/ 25 h 409"/>
                <a:gd name="T26" fmla="*/ 67 w 1614"/>
                <a:gd name="T27" fmla="*/ 25 h 409"/>
                <a:gd name="T28" fmla="*/ 75 w 1614"/>
                <a:gd name="T29" fmla="*/ 23 h 409"/>
                <a:gd name="T30" fmla="*/ 77 w 1614"/>
                <a:gd name="T31" fmla="*/ 23 h 409"/>
                <a:gd name="T32" fmla="*/ 79 w 1614"/>
                <a:gd name="T33" fmla="*/ 22 h 409"/>
                <a:gd name="T34" fmla="*/ 81 w 1614"/>
                <a:gd name="T35" fmla="*/ 22 h 409"/>
                <a:gd name="T36" fmla="*/ 83 w 1614"/>
                <a:gd name="T37" fmla="*/ 21 h 409"/>
                <a:gd name="T38" fmla="*/ 85 w 1614"/>
                <a:gd name="T39" fmla="*/ 20 h 409"/>
                <a:gd name="T40" fmla="*/ 87 w 1614"/>
                <a:gd name="T41" fmla="*/ 19 h 409"/>
                <a:gd name="T42" fmla="*/ 89 w 1614"/>
                <a:gd name="T43" fmla="*/ 18 h 409"/>
                <a:gd name="T44" fmla="*/ 90 w 1614"/>
                <a:gd name="T45" fmla="*/ 17 h 409"/>
                <a:gd name="T46" fmla="*/ 92 w 1614"/>
                <a:gd name="T47" fmla="*/ 15 h 409"/>
                <a:gd name="T48" fmla="*/ 94 w 1614"/>
                <a:gd name="T49" fmla="*/ 14 h 409"/>
                <a:gd name="T50" fmla="*/ 95 w 1614"/>
                <a:gd name="T51" fmla="*/ 12 h 409"/>
                <a:gd name="T52" fmla="*/ 96 w 1614"/>
                <a:gd name="T53" fmla="*/ 11 h 409"/>
                <a:gd name="T54" fmla="*/ 97 w 1614"/>
                <a:gd name="T55" fmla="*/ 9 h 409"/>
                <a:gd name="T56" fmla="*/ 98 w 1614"/>
                <a:gd name="T57" fmla="*/ 8 h 409"/>
                <a:gd name="T58" fmla="*/ 101 w 1614"/>
                <a:gd name="T59" fmla="*/ 0 h 409"/>
                <a:gd name="T60" fmla="*/ 101 w 1614"/>
                <a:gd name="T61" fmla="*/ 0 h 409"/>
                <a:gd name="T62" fmla="*/ 100 w 1614"/>
                <a:gd name="T63" fmla="*/ 3 h 409"/>
                <a:gd name="T64" fmla="*/ 98 w 1614"/>
                <a:gd name="T65" fmla="*/ 4 h 409"/>
                <a:gd name="T66" fmla="*/ 96 w 1614"/>
                <a:gd name="T67" fmla="*/ 6 h 409"/>
                <a:gd name="T68" fmla="*/ 95 w 1614"/>
                <a:gd name="T69" fmla="*/ 8 h 409"/>
                <a:gd name="T70" fmla="*/ 93 w 1614"/>
                <a:gd name="T71" fmla="*/ 9 h 409"/>
                <a:gd name="T72" fmla="*/ 91 w 1614"/>
                <a:gd name="T73" fmla="*/ 11 h 409"/>
                <a:gd name="T74" fmla="*/ 88 w 1614"/>
                <a:gd name="T75" fmla="*/ 12 h 409"/>
                <a:gd name="T76" fmla="*/ 86 w 1614"/>
                <a:gd name="T77" fmla="*/ 14 h 409"/>
                <a:gd name="T78" fmla="*/ 83 w 1614"/>
                <a:gd name="T79" fmla="*/ 15 h 409"/>
                <a:gd name="T80" fmla="*/ 77 w 1614"/>
                <a:gd name="T81" fmla="*/ 17 h 409"/>
                <a:gd name="T82" fmla="*/ 65 w 1614"/>
                <a:gd name="T83" fmla="*/ 18 h 409"/>
                <a:gd name="T84" fmla="*/ 60 w 1614"/>
                <a:gd name="T85" fmla="*/ 18 h 409"/>
                <a:gd name="T86" fmla="*/ 57 w 1614"/>
                <a:gd name="T87" fmla="*/ 19 h 409"/>
                <a:gd name="T88" fmla="*/ 51 w 1614"/>
                <a:gd name="T89" fmla="*/ 19 h 409"/>
                <a:gd name="T90" fmla="*/ 46 w 1614"/>
                <a:gd name="T91" fmla="*/ 19 h 409"/>
                <a:gd name="T92" fmla="*/ 41 w 1614"/>
                <a:gd name="T93" fmla="*/ 19 h 409"/>
                <a:gd name="T94" fmla="*/ 35 w 1614"/>
                <a:gd name="T95" fmla="*/ 18 h 409"/>
                <a:gd name="T96" fmla="*/ 30 w 1614"/>
                <a:gd name="T97" fmla="*/ 18 h 409"/>
                <a:gd name="T98" fmla="*/ 25 w 1614"/>
                <a:gd name="T99" fmla="*/ 17 h 409"/>
                <a:gd name="T100" fmla="*/ 20 w 1614"/>
                <a:gd name="T101" fmla="*/ 17 h 409"/>
                <a:gd name="T102" fmla="*/ 14 w 1614"/>
                <a:gd name="T103" fmla="*/ 16 h 409"/>
                <a:gd name="T104" fmla="*/ 9 w 1614"/>
                <a:gd name="T105" fmla="*/ 15 h 409"/>
                <a:gd name="T106" fmla="*/ 4 w 1614"/>
                <a:gd name="T107" fmla="*/ 14 h 409"/>
                <a:gd name="T108" fmla="*/ 0 w 1614"/>
                <a:gd name="T109" fmla="*/ 21 h 4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4"/>
                <a:gd name="T166" fmla="*/ 0 h 409"/>
                <a:gd name="T167" fmla="*/ 1614 w 1614"/>
                <a:gd name="T168" fmla="*/ 409 h 4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4" h="409">
                  <a:moveTo>
                    <a:pt x="0" y="334"/>
                  </a:moveTo>
                  <a:lnTo>
                    <a:pt x="81" y="351"/>
                  </a:lnTo>
                  <a:lnTo>
                    <a:pt x="163" y="366"/>
                  </a:lnTo>
                  <a:lnTo>
                    <a:pt x="242" y="378"/>
                  </a:lnTo>
                  <a:lnTo>
                    <a:pt x="325" y="389"/>
                  </a:lnTo>
                  <a:lnTo>
                    <a:pt x="406" y="396"/>
                  </a:lnTo>
                  <a:lnTo>
                    <a:pt x="489" y="402"/>
                  </a:lnTo>
                  <a:lnTo>
                    <a:pt x="570" y="406"/>
                  </a:lnTo>
                  <a:lnTo>
                    <a:pt x="653" y="409"/>
                  </a:lnTo>
                  <a:lnTo>
                    <a:pt x="735" y="409"/>
                  </a:lnTo>
                  <a:lnTo>
                    <a:pt x="816" y="409"/>
                  </a:lnTo>
                  <a:lnTo>
                    <a:pt x="902" y="409"/>
                  </a:lnTo>
                  <a:lnTo>
                    <a:pt x="981" y="405"/>
                  </a:lnTo>
                  <a:lnTo>
                    <a:pt x="1065" y="396"/>
                  </a:lnTo>
                  <a:lnTo>
                    <a:pt x="1201" y="376"/>
                  </a:lnTo>
                  <a:lnTo>
                    <a:pt x="1229" y="368"/>
                  </a:lnTo>
                  <a:lnTo>
                    <a:pt x="1268" y="358"/>
                  </a:lnTo>
                  <a:lnTo>
                    <a:pt x="1295" y="348"/>
                  </a:lnTo>
                  <a:lnTo>
                    <a:pt x="1327" y="339"/>
                  </a:lnTo>
                  <a:lnTo>
                    <a:pt x="1360" y="320"/>
                  </a:lnTo>
                  <a:lnTo>
                    <a:pt x="1388" y="307"/>
                  </a:lnTo>
                  <a:lnTo>
                    <a:pt x="1417" y="288"/>
                  </a:lnTo>
                  <a:lnTo>
                    <a:pt x="1440" y="270"/>
                  </a:lnTo>
                  <a:lnTo>
                    <a:pt x="1468" y="245"/>
                  </a:lnTo>
                  <a:lnTo>
                    <a:pt x="1493" y="224"/>
                  </a:lnTo>
                  <a:lnTo>
                    <a:pt x="1516" y="199"/>
                  </a:lnTo>
                  <a:lnTo>
                    <a:pt x="1534" y="176"/>
                  </a:lnTo>
                  <a:lnTo>
                    <a:pt x="1552" y="148"/>
                  </a:lnTo>
                  <a:lnTo>
                    <a:pt x="1562" y="129"/>
                  </a:lnTo>
                  <a:lnTo>
                    <a:pt x="1614" y="0"/>
                  </a:lnTo>
                  <a:lnTo>
                    <a:pt x="1614" y="4"/>
                  </a:lnTo>
                  <a:lnTo>
                    <a:pt x="1591" y="46"/>
                  </a:lnTo>
                  <a:lnTo>
                    <a:pt x="1567" y="73"/>
                  </a:lnTo>
                  <a:lnTo>
                    <a:pt x="1539" y="102"/>
                  </a:lnTo>
                  <a:lnTo>
                    <a:pt x="1511" y="129"/>
                  </a:lnTo>
                  <a:lnTo>
                    <a:pt x="1483" y="153"/>
                  </a:lnTo>
                  <a:lnTo>
                    <a:pt x="1445" y="181"/>
                  </a:lnTo>
                  <a:lnTo>
                    <a:pt x="1412" y="199"/>
                  </a:lnTo>
                  <a:lnTo>
                    <a:pt x="1375" y="224"/>
                  </a:lnTo>
                  <a:lnTo>
                    <a:pt x="1327" y="241"/>
                  </a:lnTo>
                  <a:lnTo>
                    <a:pt x="1229" y="270"/>
                  </a:lnTo>
                  <a:lnTo>
                    <a:pt x="1037" y="293"/>
                  </a:lnTo>
                  <a:lnTo>
                    <a:pt x="956" y="297"/>
                  </a:lnTo>
                  <a:lnTo>
                    <a:pt x="904" y="299"/>
                  </a:lnTo>
                  <a:lnTo>
                    <a:pt x="820" y="301"/>
                  </a:lnTo>
                  <a:lnTo>
                    <a:pt x="734" y="301"/>
                  </a:lnTo>
                  <a:lnTo>
                    <a:pt x="649" y="299"/>
                  </a:lnTo>
                  <a:lnTo>
                    <a:pt x="565" y="294"/>
                  </a:lnTo>
                  <a:lnTo>
                    <a:pt x="481" y="288"/>
                  </a:lnTo>
                  <a:lnTo>
                    <a:pt x="396" y="279"/>
                  </a:lnTo>
                  <a:lnTo>
                    <a:pt x="313" y="268"/>
                  </a:lnTo>
                  <a:lnTo>
                    <a:pt x="229" y="255"/>
                  </a:lnTo>
                  <a:lnTo>
                    <a:pt x="145" y="240"/>
                  </a:lnTo>
                  <a:lnTo>
                    <a:pt x="63" y="224"/>
                  </a:lnTo>
                  <a:lnTo>
                    <a:pt x="0" y="334"/>
                  </a:lnTo>
                  <a:close/>
                </a:path>
              </a:pathLst>
            </a:custGeom>
            <a:solidFill>
              <a:srgbClr val="99FFFF"/>
            </a:solidFill>
            <a:ln w="1588">
              <a:solidFill>
                <a:srgbClr val="000000"/>
              </a:solidFill>
              <a:round/>
              <a:headEnd/>
              <a:tailEnd/>
            </a:ln>
          </p:spPr>
          <p:txBody>
            <a:bodyPr/>
            <a:lstStyle/>
            <a:p>
              <a:endParaRPr lang="de-DE"/>
            </a:p>
          </p:txBody>
        </p:sp>
        <p:sp>
          <p:nvSpPr>
            <p:cNvPr id="30756" name="Freeform 32"/>
            <p:cNvSpPr>
              <a:spLocks/>
            </p:cNvSpPr>
            <p:nvPr/>
          </p:nvSpPr>
          <p:spPr bwMode="auto">
            <a:xfrm>
              <a:off x="4421" y="1522"/>
              <a:ext cx="662" cy="531"/>
            </a:xfrm>
            <a:custGeom>
              <a:avLst/>
              <a:gdLst>
                <a:gd name="T0" fmla="*/ 1 w 2647"/>
                <a:gd name="T1" fmla="*/ 11 h 2127"/>
                <a:gd name="T2" fmla="*/ 1 w 2647"/>
                <a:gd name="T3" fmla="*/ 15 h 2127"/>
                <a:gd name="T4" fmla="*/ 0 w 2647"/>
                <a:gd name="T5" fmla="*/ 19 h 2127"/>
                <a:gd name="T6" fmla="*/ 0 w 2647"/>
                <a:gd name="T7" fmla="*/ 24 h 2127"/>
                <a:gd name="T8" fmla="*/ 1 w 2647"/>
                <a:gd name="T9" fmla="*/ 28 h 2127"/>
                <a:gd name="T10" fmla="*/ 2 w 2647"/>
                <a:gd name="T11" fmla="*/ 32 h 2127"/>
                <a:gd name="T12" fmla="*/ 4 w 2647"/>
                <a:gd name="T13" fmla="*/ 36 h 2127"/>
                <a:gd name="T14" fmla="*/ 6 w 2647"/>
                <a:gd name="T15" fmla="*/ 40 h 2127"/>
                <a:gd name="T16" fmla="*/ 9 w 2647"/>
                <a:gd name="T17" fmla="*/ 44 h 2127"/>
                <a:gd name="T18" fmla="*/ 18 w 2647"/>
                <a:gd name="T19" fmla="*/ 53 h 2127"/>
                <a:gd name="T20" fmla="*/ 27 w 2647"/>
                <a:gd name="T21" fmla="*/ 61 h 2127"/>
                <a:gd name="T22" fmla="*/ 37 w 2647"/>
                <a:gd name="T23" fmla="*/ 70 h 2127"/>
                <a:gd name="T24" fmla="*/ 47 w 2647"/>
                <a:gd name="T25" fmla="*/ 77 h 2127"/>
                <a:gd name="T26" fmla="*/ 57 w 2647"/>
                <a:gd name="T27" fmla="*/ 84 h 2127"/>
                <a:gd name="T28" fmla="*/ 67 w 2647"/>
                <a:gd name="T29" fmla="*/ 91 h 2127"/>
                <a:gd name="T30" fmla="*/ 78 w 2647"/>
                <a:gd name="T31" fmla="*/ 97 h 2127"/>
                <a:gd name="T32" fmla="*/ 96 w 2647"/>
                <a:gd name="T33" fmla="*/ 106 h 2127"/>
                <a:gd name="T34" fmla="*/ 144 w 2647"/>
                <a:gd name="T35" fmla="*/ 133 h 2127"/>
                <a:gd name="T36" fmla="*/ 151 w 2647"/>
                <a:gd name="T37" fmla="*/ 115 h 2127"/>
                <a:gd name="T38" fmla="*/ 99 w 2647"/>
                <a:gd name="T39" fmla="*/ 98 h 2127"/>
                <a:gd name="T40" fmla="*/ 91 w 2647"/>
                <a:gd name="T41" fmla="*/ 94 h 2127"/>
                <a:gd name="T42" fmla="*/ 81 w 2647"/>
                <a:gd name="T43" fmla="*/ 89 h 2127"/>
                <a:gd name="T44" fmla="*/ 70 w 2647"/>
                <a:gd name="T45" fmla="*/ 83 h 2127"/>
                <a:gd name="T46" fmla="*/ 51 w 2647"/>
                <a:gd name="T47" fmla="*/ 70 h 2127"/>
                <a:gd name="T48" fmla="*/ 41 w 2647"/>
                <a:gd name="T49" fmla="*/ 63 h 2127"/>
                <a:gd name="T50" fmla="*/ 32 w 2647"/>
                <a:gd name="T51" fmla="*/ 55 h 2127"/>
                <a:gd name="T52" fmla="*/ 23 w 2647"/>
                <a:gd name="T53" fmla="*/ 47 h 2127"/>
                <a:gd name="T54" fmla="*/ 12 w 2647"/>
                <a:gd name="T55" fmla="*/ 34 h 2127"/>
                <a:gd name="T56" fmla="*/ 7 w 2647"/>
                <a:gd name="T57" fmla="*/ 26 h 2127"/>
                <a:gd name="T58" fmla="*/ 6 w 2647"/>
                <a:gd name="T59" fmla="*/ 23 h 2127"/>
                <a:gd name="T60" fmla="*/ 5 w 2647"/>
                <a:gd name="T61" fmla="*/ 19 h 2127"/>
                <a:gd name="T62" fmla="*/ 4 w 2647"/>
                <a:gd name="T63" fmla="*/ 15 h 2127"/>
                <a:gd name="T64" fmla="*/ 4 w 2647"/>
                <a:gd name="T65" fmla="*/ 10 h 2127"/>
                <a:gd name="T66" fmla="*/ 5 w 2647"/>
                <a:gd name="T67" fmla="*/ 6 h 2127"/>
                <a:gd name="T68" fmla="*/ 6 w 2647"/>
                <a:gd name="T69" fmla="*/ 2 h 2127"/>
                <a:gd name="T70" fmla="*/ 7 w 2647"/>
                <a:gd name="T71" fmla="*/ 1 h 2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7"/>
                <a:gd name="T109" fmla="*/ 0 h 2127"/>
                <a:gd name="T110" fmla="*/ 2647 w 2647"/>
                <a:gd name="T111" fmla="*/ 2127 h 2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7" h="2127">
                  <a:moveTo>
                    <a:pt x="104" y="18"/>
                  </a:moveTo>
                  <a:lnTo>
                    <a:pt x="21" y="177"/>
                  </a:lnTo>
                  <a:lnTo>
                    <a:pt x="12" y="211"/>
                  </a:lnTo>
                  <a:lnTo>
                    <a:pt x="7" y="245"/>
                  </a:lnTo>
                  <a:lnTo>
                    <a:pt x="1" y="280"/>
                  </a:lnTo>
                  <a:lnTo>
                    <a:pt x="0" y="314"/>
                  </a:lnTo>
                  <a:lnTo>
                    <a:pt x="0" y="349"/>
                  </a:lnTo>
                  <a:lnTo>
                    <a:pt x="2" y="384"/>
                  </a:lnTo>
                  <a:lnTo>
                    <a:pt x="7" y="419"/>
                  </a:lnTo>
                  <a:lnTo>
                    <a:pt x="14" y="452"/>
                  </a:lnTo>
                  <a:lnTo>
                    <a:pt x="21" y="486"/>
                  </a:lnTo>
                  <a:lnTo>
                    <a:pt x="33" y="519"/>
                  </a:lnTo>
                  <a:lnTo>
                    <a:pt x="46" y="552"/>
                  </a:lnTo>
                  <a:lnTo>
                    <a:pt x="64" y="585"/>
                  </a:lnTo>
                  <a:lnTo>
                    <a:pt x="82" y="612"/>
                  </a:lnTo>
                  <a:lnTo>
                    <a:pt x="99" y="640"/>
                  </a:lnTo>
                  <a:lnTo>
                    <a:pt x="122" y="668"/>
                  </a:lnTo>
                  <a:lnTo>
                    <a:pt x="149" y="701"/>
                  </a:lnTo>
                  <a:lnTo>
                    <a:pt x="215" y="784"/>
                  </a:lnTo>
                  <a:lnTo>
                    <a:pt x="288" y="855"/>
                  </a:lnTo>
                  <a:lnTo>
                    <a:pt x="355" y="922"/>
                  </a:lnTo>
                  <a:lnTo>
                    <a:pt x="427" y="987"/>
                  </a:lnTo>
                  <a:lnTo>
                    <a:pt x="504" y="1053"/>
                  </a:lnTo>
                  <a:lnTo>
                    <a:pt x="582" y="1120"/>
                  </a:lnTo>
                  <a:lnTo>
                    <a:pt x="660" y="1175"/>
                  </a:lnTo>
                  <a:lnTo>
                    <a:pt x="742" y="1236"/>
                  </a:lnTo>
                  <a:lnTo>
                    <a:pt x="821" y="1290"/>
                  </a:lnTo>
                  <a:lnTo>
                    <a:pt x="910" y="1351"/>
                  </a:lnTo>
                  <a:lnTo>
                    <a:pt x="993" y="1406"/>
                  </a:lnTo>
                  <a:lnTo>
                    <a:pt x="1074" y="1456"/>
                  </a:lnTo>
                  <a:lnTo>
                    <a:pt x="1158" y="1506"/>
                  </a:lnTo>
                  <a:lnTo>
                    <a:pt x="1245" y="1555"/>
                  </a:lnTo>
                  <a:lnTo>
                    <a:pt x="1355" y="1609"/>
                  </a:lnTo>
                  <a:lnTo>
                    <a:pt x="1537" y="1704"/>
                  </a:lnTo>
                  <a:lnTo>
                    <a:pt x="2337" y="2045"/>
                  </a:lnTo>
                  <a:lnTo>
                    <a:pt x="2303" y="2127"/>
                  </a:lnTo>
                  <a:lnTo>
                    <a:pt x="2647" y="2084"/>
                  </a:lnTo>
                  <a:lnTo>
                    <a:pt x="2409" y="1847"/>
                  </a:lnTo>
                  <a:lnTo>
                    <a:pt x="2386" y="1919"/>
                  </a:lnTo>
                  <a:lnTo>
                    <a:pt x="1582" y="1571"/>
                  </a:lnTo>
                  <a:lnTo>
                    <a:pt x="1537" y="1550"/>
                  </a:lnTo>
                  <a:lnTo>
                    <a:pt x="1459" y="1510"/>
                  </a:lnTo>
                  <a:lnTo>
                    <a:pt x="1371" y="1467"/>
                  </a:lnTo>
                  <a:lnTo>
                    <a:pt x="1288" y="1423"/>
                  </a:lnTo>
                  <a:lnTo>
                    <a:pt x="1216" y="1385"/>
                  </a:lnTo>
                  <a:lnTo>
                    <a:pt x="1121" y="1329"/>
                  </a:lnTo>
                  <a:lnTo>
                    <a:pt x="1032" y="1273"/>
                  </a:lnTo>
                  <a:lnTo>
                    <a:pt x="809" y="1120"/>
                  </a:lnTo>
                  <a:lnTo>
                    <a:pt x="732" y="1058"/>
                  </a:lnTo>
                  <a:lnTo>
                    <a:pt x="660" y="1004"/>
                  </a:lnTo>
                  <a:lnTo>
                    <a:pt x="582" y="943"/>
                  </a:lnTo>
                  <a:lnTo>
                    <a:pt x="510" y="877"/>
                  </a:lnTo>
                  <a:lnTo>
                    <a:pt x="437" y="816"/>
                  </a:lnTo>
                  <a:lnTo>
                    <a:pt x="365" y="750"/>
                  </a:lnTo>
                  <a:lnTo>
                    <a:pt x="293" y="673"/>
                  </a:lnTo>
                  <a:lnTo>
                    <a:pt x="182" y="540"/>
                  </a:lnTo>
                  <a:lnTo>
                    <a:pt x="122" y="446"/>
                  </a:lnTo>
                  <a:lnTo>
                    <a:pt x="110" y="425"/>
                  </a:lnTo>
                  <a:lnTo>
                    <a:pt x="97" y="395"/>
                  </a:lnTo>
                  <a:lnTo>
                    <a:pt x="87" y="364"/>
                  </a:lnTo>
                  <a:lnTo>
                    <a:pt x="78" y="332"/>
                  </a:lnTo>
                  <a:lnTo>
                    <a:pt x="72" y="301"/>
                  </a:lnTo>
                  <a:lnTo>
                    <a:pt x="67" y="267"/>
                  </a:lnTo>
                  <a:lnTo>
                    <a:pt x="66" y="235"/>
                  </a:lnTo>
                  <a:lnTo>
                    <a:pt x="66" y="203"/>
                  </a:lnTo>
                  <a:lnTo>
                    <a:pt x="67" y="169"/>
                  </a:lnTo>
                  <a:lnTo>
                    <a:pt x="72" y="137"/>
                  </a:lnTo>
                  <a:lnTo>
                    <a:pt x="78" y="105"/>
                  </a:lnTo>
                  <a:lnTo>
                    <a:pt x="87" y="72"/>
                  </a:lnTo>
                  <a:lnTo>
                    <a:pt x="97" y="41"/>
                  </a:lnTo>
                  <a:lnTo>
                    <a:pt x="122" y="0"/>
                  </a:lnTo>
                  <a:lnTo>
                    <a:pt x="104" y="18"/>
                  </a:lnTo>
                  <a:close/>
                </a:path>
              </a:pathLst>
            </a:custGeom>
            <a:solidFill>
              <a:srgbClr val="FF3D3D"/>
            </a:solidFill>
            <a:ln w="1588">
              <a:solidFill>
                <a:srgbClr val="000000"/>
              </a:solidFill>
              <a:round/>
              <a:headEnd/>
              <a:tailEnd/>
            </a:ln>
          </p:spPr>
          <p:txBody>
            <a:bodyPr/>
            <a:lstStyle/>
            <a:p>
              <a:endParaRPr lang="de-DE"/>
            </a:p>
          </p:txBody>
        </p:sp>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115"/>
          <p:cNvSpPr>
            <a:spLocks noGrp="1" noChangeArrowheads="1"/>
          </p:cNvSpPr>
          <p:nvPr>
            <p:ph type="title"/>
          </p:nvPr>
        </p:nvSpPr>
        <p:spPr/>
        <p:txBody>
          <a:bodyPr/>
          <a:lstStyle/>
          <a:p>
            <a:r>
              <a:rPr lang="en-US"/>
              <a:t>WWW: Client/Server Architecture</a:t>
            </a:r>
          </a:p>
        </p:txBody>
      </p:sp>
      <p:sp>
        <p:nvSpPr>
          <p:cNvPr id="3081" name="Rectangle 116"/>
          <p:cNvSpPr>
            <a:spLocks noGrp="1" noChangeArrowheads="1"/>
          </p:cNvSpPr>
          <p:nvPr>
            <p:ph idx="1"/>
          </p:nvPr>
        </p:nvSpPr>
        <p:spPr/>
        <p:txBody>
          <a:bodyPr>
            <a:normAutofit lnSpcReduction="10000"/>
          </a:bodyPr>
          <a:lstStyle/>
          <a:p>
            <a:r>
              <a:rPr lang="en-US" dirty="0"/>
              <a:t>Client:</a:t>
            </a:r>
          </a:p>
          <a:p>
            <a:pPr lvl="1"/>
            <a:r>
              <a:rPr lang="en-US" dirty="0"/>
              <a:t>Runs web browser for displaying hypertext documents, hypermedia object</a:t>
            </a:r>
          </a:p>
          <a:p>
            <a:pPr lvl="1"/>
            <a:r>
              <a:rPr lang="en-US" dirty="0"/>
              <a:t>Interprets hyperlinks for navigation, loading of objects</a:t>
            </a:r>
          </a:p>
          <a:p>
            <a:r>
              <a:rPr lang="en-US" dirty="0"/>
              <a:t>Server:</a:t>
            </a:r>
          </a:p>
          <a:p>
            <a:pPr lvl="1"/>
            <a:r>
              <a:rPr lang="en-US" dirty="0"/>
              <a:t>Stores pages as files, runs database which generate pages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Open issues:</a:t>
            </a:r>
          </a:p>
          <a:p>
            <a:pPr lvl="1"/>
            <a:r>
              <a:rPr lang="en-US" dirty="0"/>
              <a:t>Addressing of web pages, resources</a:t>
            </a:r>
          </a:p>
          <a:p>
            <a:pPr lvl="1"/>
            <a:r>
              <a:rPr lang="en-US" dirty="0"/>
              <a:t>Transport of web pages, content</a:t>
            </a:r>
          </a:p>
          <a:p>
            <a:pPr lvl="1"/>
            <a:r>
              <a:rPr lang="en-US" dirty="0"/>
              <a:t>Content description, syntax of links</a:t>
            </a:r>
          </a:p>
        </p:txBody>
      </p:sp>
      <p:sp>
        <p:nvSpPr>
          <p:cNvPr id="3080" name="Fußzeilenplatzhalter 3"/>
          <p:cNvSpPr>
            <a:spLocks noGrp="1"/>
          </p:cNvSpPr>
          <p:nvPr>
            <p:ph type="ftr" sz="quarter" idx="10"/>
          </p:nvPr>
        </p:nvSpPr>
        <p:spPr/>
        <p:txBody>
          <a:bodyPr/>
          <a:lstStyle/>
          <a:p>
            <a:r>
              <a:rPr lang="en-US"/>
              <a:t>TI 3: Operating Systems and Computer Networks</a:t>
            </a:r>
          </a:p>
        </p:txBody>
      </p:sp>
      <p:grpSp>
        <p:nvGrpSpPr>
          <p:cNvPr id="3082" name="Group 117"/>
          <p:cNvGrpSpPr>
            <a:grpSpLocks/>
          </p:cNvGrpSpPr>
          <p:nvPr/>
        </p:nvGrpSpPr>
        <p:grpSpPr bwMode="auto">
          <a:xfrm>
            <a:off x="2176464" y="2806228"/>
            <a:ext cx="7831137" cy="2566988"/>
            <a:chOff x="296" y="2388"/>
            <a:chExt cx="4933" cy="1617"/>
          </a:xfrm>
        </p:grpSpPr>
        <p:sp>
          <p:nvSpPr>
            <p:cNvPr id="3084" name="AutoShape 2"/>
            <p:cNvSpPr>
              <a:spLocks noChangeArrowheads="1"/>
            </p:cNvSpPr>
            <p:nvPr/>
          </p:nvSpPr>
          <p:spPr bwMode="auto">
            <a:xfrm>
              <a:off x="2143" y="3538"/>
              <a:ext cx="1490" cy="467"/>
            </a:xfrm>
            <a:prstGeom prst="cloudCallout">
              <a:avLst>
                <a:gd name="adj1" fmla="val -20602"/>
                <a:gd name="adj2" fmla="val 12315"/>
              </a:avLst>
            </a:prstGeom>
            <a:solidFill>
              <a:srgbClr val="EAEAEA"/>
            </a:solidFill>
            <a:ln w="9525">
              <a:solidFill>
                <a:srgbClr val="EAEAEA"/>
              </a:solidFill>
              <a:round/>
              <a:headEnd/>
              <a:tailEnd/>
            </a:ln>
          </p:spPr>
          <p:txBody>
            <a:bodyPr wrap="none" anchor="ctr"/>
            <a:lstStyle/>
            <a:p>
              <a:pPr eaLnBrk="0" hangingPunct="0"/>
              <a:endParaRPr lang="en-US" sz="2000">
                <a:latin typeface="Arial" pitchFamily="34" charset="0"/>
              </a:endParaRPr>
            </a:p>
          </p:txBody>
        </p:sp>
        <p:grpSp>
          <p:nvGrpSpPr>
            <p:cNvPr id="3085" name="Group 3"/>
            <p:cNvGrpSpPr>
              <a:grpSpLocks/>
            </p:cNvGrpSpPr>
            <p:nvPr/>
          </p:nvGrpSpPr>
          <p:grpSpPr bwMode="auto">
            <a:xfrm>
              <a:off x="296" y="2388"/>
              <a:ext cx="4933" cy="1493"/>
              <a:chOff x="296" y="2307"/>
              <a:chExt cx="4933" cy="1739"/>
            </a:xfrm>
          </p:grpSpPr>
          <p:sp>
            <p:nvSpPr>
              <p:cNvPr id="3086" name="Rectangle 4"/>
              <p:cNvSpPr>
                <a:spLocks noChangeArrowheads="1"/>
              </p:cNvSpPr>
              <p:nvPr/>
            </p:nvSpPr>
            <p:spPr bwMode="auto">
              <a:xfrm>
                <a:off x="296" y="2350"/>
                <a:ext cx="914" cy="249"/>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Client System</a:t>
                </a:r>
                <a:endParaRPr lang="de-DE">
                  <a:latin typeface="Arial" pitchFamily="34" charset="0"/>
                </a:endParaRPr>
              </a:p>
            </p:txBody>
          </p:sp>
          <p:sp>
            <p:nvSpPr>
              <p:cNvPr id="3087" name="Rectangle 5"/>
              <p:cNvSpPr>
                <a:spLocks noChangeArrowheads="1"/>
              </p:cNvSpPr>
              <p:nvPr/>
            </p:nvSpPr>
            <p:spPr bwMode="auto">
              <a:xfrm>
                <a:off x="2968" y="2307"/>
                <a:ext cx="956" cy="247"/>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Server System</a:t>
                </a:r>
              </a:p>
            </p:txBody>
          </p:sp>
          <p:sp>
            <p:nvSpPr>
              <p:cNvPr id="1417222" name="Rectangle 6"/>
              <p:cNvSpPr>
                <a:spLocks noChangeArrowheads="1"/>
              </p:cNvSpPr>
              <p:nvPr/>
            </p:nvSpPr>
            <p:spPr bwMode="auto">
              <a:xfrm>
                <a:off x="1306" y="2709"/>
                <a:ext cx="613" cy="43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eaLnBrk="0" hangingPunct="0">
                  <a:defRPr/>
                </a:pPr>
                <a:r>
                  <a:rPr lang="de-DE" sz="1600">
                    <a:latin typeface="Arial" charset="0"/>
                  </a:rPr>
                  <a:t>Web </a:t>
                </a:r>
              </a:p>
              <a:p>
                <a:pPr eaLnBrk="0" hangingPunct="0">
                  <a:defRPr/>
                </a:pPr>
                <a:r>
                  <a:rPr lang="de-DE" sz="1600">
                    <a:latin typeface="Arial" charset="0"/>
                  </a:rPr>
                  <a:t>Browser</a:t>
                </a:r>
              </a:p>
            </p:txBody>
          </p:sp>
          <p:sp>
            <p:nvSpPr>
              <p:cNvPr id="3089" name="Line 7"/>
              <p:cNvSpPr>
                <a:spLocks noChangeShapeType="1"/>
              </p:cNvSpPr>
              <p:nvPr/>
            </p:nvSpPr>
            <p:spPr bwMode="auto">
              <a:xfrm>
                <a:off x="3916" y="2852"/>
                <a:ext cx="99" cy="187"/>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3090" name="Line 8"/>
              <p:cNvSpPr>
                <a:spLocks noChangeShapeType="1"/>
              </p:cNvSpPr>
              <p:nvPr/>
            </p:nvSpPr>
            <p:spPr bwMode="auto">
              <a:xfrm>
                <a:off x="3894" y="2782"/>
                <a:ext cx="299" cy="7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3091" name="Line 9"/>
              <p:cNvSpPr>
                <a:spLocks noChangeShapeType="1"/>
              </p:cNvSpPr>
              <p:nvPr/>
            </p:nvSpPr>
            <p:spPr bwMode="auto">
              <a:xfrm flipV="1">
                <a:off x="3905" y="2665"/>
                <a:ext cx="277" cy="47"/>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3092" name="Line 10"/>
              <p:cNvSpPr>
                <a:spLocks noChangeShapeType="1"/>
              </p:cNvSpPr>
              <p:nvPr/>
            </p:nvSpPr>
            <p:spPr bwMode="auto">
              <a:xfrm flipV="1">
                <a:off x="4392" y="2993"/>
                <a:ext cx="100" cy="222"/>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3093" name="Line 11"/>
              <p:cNvSpPr>
                <a:spLocks noChangeShapeType="1"/>
              </p:cNvSpPr>
              <p:nvPr/>
            </p:nvSpPr>
            <p:spPr bwMode="auto">
              <a:xfrm flipV="1">
                <a:off x="4370" y="3250"/>
                <a:ext cx="310" cy="94"/>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3094" name="Rectangle 12"/>
              <p:cNvSpPr>
                <a:spLocks noChangeArrowheads="1"/>
              </p:cNvSpPr>
              <p:nvPr/>
            </p:nvSpPr>
            <p:spPr bwMode="auto">
              <a:xfrm>
                <a:off x="3547" y="2971"/>
                <a:ext cx="117" cy="271"/>
              </a:xfrm>
              <a:prstGeom prst="rect">
                <a:avLst/>
              </a:prstGeom>
              <a:noFill/>
              <a:ln w="9525">
                <a:noFill/>
                <a:miter lim="800000"/>
                <a:headEnd/>
                <a:tailEnd/>
              </a:ln>
            </p:spPr>
            <p:txBody>
              <a:bodyPr wrap="none" lIns="92075" tIns="46038" rIns="92075" bIns="46038">
                <a:spAutoFit/>
              </a:bodyPr>
              <a:lstStyle/>
              <a:p>
                <a:pPr eaLnBrk="0" hangingPunct="0"/>
                <a:endParaRPr lang="en-US" i="1">
                  <a:latin typeface="Arial" pitchFamily="34" charset="0"/>
                </a:endParaRPr>
              </a:p>
            </p:txBody>
          </p:sp>
          <p:sp>
            <p:nvSpPr>
              <p:cNvPr id="3095" name="Rectangle 13"/>
              <p:cNvSpPr>
                <a:spLocks noChangeArrowheads="1"/>
              </p:cNvSpPr>
              <p:nvPr/>
            </p:nvSpPr>
            <p:spPr bwMode="auto">
              <a:xfrm>
                <a:off x="2575" y="3752"/>
                <a:ext cx="663" cy="294"/>
              </a:xfrm>
              <a:prstGeom prst="rect">
                <a:avLst/>
              </a:prstGeom>
              <a:noFill/>
              <a:ln w="9525">
                <a:noFill/>
                <a:miter lim="800000"/>
                <a:headEnd/>
                <a:tailEnd/>
              </a:ln>
            </p:spPr>
            <p:txBody>
              <a:bodyPr wrap="none" lIns="92075" tIns="46038" rIns="92075" bIns="46038">
                <a:spAutoFit/>
              </a:bodyPr>
              <a:lstStyle/>
              <a:p>
                <a:pPr eaLnBrk="0" hangingPunct="0"/>
                <a:r>
                  <a:rPr lang="de-DE" sz="2000">
                    <a:latin typeface="Arial" pitchFamily="34" charset="0"/>
                  </a:rPr>
                  <a:t>Internet</a:t>
                </a:r>
              </a:p>
            </p:txBody>
          </p:sp>
          <p:sp>
            <p:nvSpPr>
              <p:cNvPr id="3096" name="Line 14"/>
              <p:cNvSpPr>
                <a:spLocks noChangeShapeType="1"/>
              </p:cNvSpPr>
              <p:nvPr/>
            </p:nvSpPr>
            <p:spPr bwMode="auto">
              <a:xfrm flipH="1">
                <a:off x="3606" y="3515"/>
                <a:ext cx="709" cy="313"/>
              </a:xfrm>
              <a:prstGeom prst="line">
                <a:avLst/>
              </a:prstGeom>
              <a:noFill/>
              <a:ln w="12700">
                <a:solidFill>
                  <a:schemeClr val="tx1"/>
                </a:solidFill>
                <a:round/>
                <a:headEnd type="triangle" w="med" len="med"/>
                <a:tailEnd type="triangle" w="med" len="med"/>
              </a:ln>
            </p:spPr>
            <p:txBody>
              <a:bodyPr wrap="none" anchor="ctr"/>
              <a:lstStyle/>
              <a:p>
                <a:endParaRPr lang="en-US"/>
              </a:p>
            </p:txBody>
          </p:sp>
          <p:grpSp>
            <p:nvGrpSpPr>
              <p:cNvPr id="3097" name="Group 15"/>
              <p:cNvGrpSpPr>
                <a:grpSpLocks/>
              </p:cNvGrpSpPr>
              <p:nvPr/>
            </p:nvGrpSpPr>
            <p:grpSpPr bwMode="auto">
              <a:xfrm>
                <a:off x="454" y="2699"/>
                <a:ext cx="682" cy="464"/>
                <a:chOff x="240" y="2403"/>
                <a:chExt cx="477" cy="330"/>
              </a:xfrm>
            </p:grpSpPr>
            <p:sp>
              <p:nvSpPr>
                <p:cNvPr id="3105" name="Freeform 16"/>
                <p:cNvSpPr>
                  <a:spLocks/>
                </p:cNvSpPr>
                <p:nvPr/>
              </p:nvSpPr>
              <p:spPr bwMode="auto">
                <a:xfrm>
                  <a:off x="243" y="2409"/>
                  <a:ext cx="470" cy="322"/>
                </a:xfrm>
                <a:custGeom>
                  <a:avLst/>
                  <a:gdLst>
                    <a:gd name="T0" fmla="*/ 0 w 3288"/>
                    <a:gd name="T1" fmla="*/ 41 h 2250"/>
                    <a:gd name="T2" fmla="*/ 0 w 3288"/>
                    <a:gd name="T3" fmla="*/ 29 h 2250"/>
                    <a:gd name="T4" fmla="*/ 1 w 3288"/>
                    <a:gd name="T5" fmla="*/ 27 h 2250"/>
                    <a:gd name="T6" fmla="*/ 2 w 3288"/>
                    <a:gd name="T7" fmla="*/ 26 h 2250"/>
                    <a:gd name="T8" fmla="*/ 6 w 3288"/>
                    <a:gd name="T9" fmla="*/ 26 h 2250"/>
                    <a:gd name="T10" fmla="*/ 7 w 3288"/>
                    <a:gd name="T11" fmla="*/ 27 h 2250"/>
                    <a:gd name="T12" fmla="*/ 10 w 3288"/>
                    <a:gd name="T13" fmla="*/ 35 h 2250"/>
                    <a:gd name="T14" fmla="*/ 14 w 3288"/>
                    <a:gd name="T15" fmla="*/ 35 h 2250"/>
                    <a:gd name="T16" fmla="*/ 16 w 3288"/>
                    <a:gd name="T17" fmla="*/ 35 h 2250"/>
                    <a:gd name="T18" fmla="*/ 16 w 3288"/>
                    <a:gd name="T19" fmla="*/ 32 h 2250"/>
                    <a:gd name="T20" fmla="*/ 12 w 3288"/>
                    <a:gd name="T21" fmla="*/ 32 h 2250"/>
                    <a:gd name="T22" fmla="*/ 9 w 3288"/>
                    <a:gd name="T23" fmla="*/ 3 h 2250"/>
                    <a:gd name="T24" fmla="*/ 10 w 3288"/>
                    <a:gd name="T25" fmla="*/ 2 h 2250"/>
                    <a:gd name="T26" fmla="*/ 14 w 3288"/>
                    <a:gd name="T27" fmla="*/ 1 h 2250"/>
                    <a:gd name="T28" fmla="*/ 34 w 3288"/>
                    <a:gd name="T29" fmla="*/ 0 h 2250"/>
                    <a:gd name="T30" fmla="*/ 37 w 3288"/>
                    <a:gd name="T31" fmla="*/ 0 h 2250"/>
                    <a:gd name="T32" fmla="*/ 41 w 3288"/>
                    <a:gd name="T33" fmla="*/ 1 h 2250"/>
                    <a:gd name="T34" fmla="*/ 41 w 3288"/>
                    <a:gd name="T35" fmla="*/ 2 h 2250"/>
                    <a:gd name="T36" fmla="*/ 42 w 3288"/>
                    <a:gd name="T37" fmla="*/ 3 h 2250"/>
                    <a:gd name="T38" fmla="*/ 41 w 3288"/>
                    <a:gd name="T39" fmla="*/ 8 h 2250"/>
                    <a:gd name="T40" fmla="*/ 47 w 3288"/>
                    <a:gd name="T41" fmla="*/ 5 h 2250"/>
                    <a:gd name="T42" fmla="*/ 50 w 3288"/>
                    <a:gd name="T43" fmla="*/ 4 h 2250"/>
                    <a:gd name="T44" fmla="*/ 58 w 3288"/>
                    <a:gd name="T45" fmla="*/ 5 h 2250"/>
                    <a:gd name="T46" fmla="*/ 59 w 3288"/>
                    <a:gd name="T47" fmla="*/ 5 h 2250"/>
                    <a:gd name="T48" fmla="*/ 59 w 3288"/>
                    <a:gd name="T49" fmla="*/ 6 h 2250"/>
                    <a:gd name="T50" fmla="*/ 60 w 3288"/>
                    <a:gd name="T51" fmla="*/ 12 h 2250"/>
                    <a:gd name="T52" fmla="*/ 60 w 3288"/>
                    <a:gd name="T53" fmla="*/ 24 h 2250"/>
                    <a:gd name="T54" fmla="*/ 60 w 3288"/>
                    <a:gd name="T55" fmla="*/ 28 h 2250"/>
                    <a:gd name="T56" fmla="*/ 62 w 3288"/>
                    <a:gd name="T57" fmla="*/ 27 h 2250"/>
                    <a:gd name="T58" fmla="*/ 66 w 3288"/>
                    <a:gd name="T59" fmla="*/ 28 h 2250"/>
                    <a:gd name="T60" fmla="*/ 67 w 3288"/>
                    <a:gd name="T61" fmla="*/ 29 h 2250"/>
                    <a:gd name="T62" fmla="*/ 67 w 3288"/>
                    <a:gd name="T63" fmla="*/ 41 h 2250"/>
                    <a:gd name="T64" fmla="*/ 65 w 3288"/>
                    <a:gd name="T65" fmla="*/ 41 h 2250"/>
                    <a:gd name="T66" fmla="*/ 61 w 3288"/>
                    <a:gd name="T67" fmla="*/ 42 h 2250"/>
                    <a:gd name="T68" fmla="*/ 59 w 3288"/>
                    <a:gd name="T69" fmla="*/ 41 h 2250"/>
                    <a:gd name="T70" fmla="*/ 59 w 3288"/>
                    <a:gd name="T71" fmla="*/ 43 h 2250"/>
                    <a:gd name="T72" fmla="*/ 56 w 3288"/>
                    <a:gd name="T73" fmla="*/ 46 h 2250"/>
                    <a:gd name="T74" fmla="*/ 52 w 3288"/>
                    <a:gd name="T75" fmla="*/ 46 h 2250"/>
                    <a:gd name="T76" fmla="*/ 49 w 3288"/>
                    <a:gd name="T77" fmla="*/ 45 h 2250"/>
                    <a:gd name="T78" fmla="*/ 49 w 3288"/>
                    <a:gd name="T79" fmla="*/ 42 h 2250"/>
                    <a:gd name="T80" fmla="*/ 48 w 3288"/>
                    <a:gd name="T81" fmla="*/ 40 h 2250"/>
                    <a:gd name="T82" fmla="*/ 48 w 3288"/>
                    <a:gd name="T83" fmla="*/ 38 h 2250"/>
                    <a:gd name="T84" fmla="*/ 44 w 3288"/>
                    <a:gd name="T85" fmla="*/ 38 h 2250"/>
                    <a:gd name="T86" fmla="*/ 42 w 3288"/>
                    <a:gd name="T87" fmla="*/ 37 h 2250"/>
                    <a:gd name="T88" fmla="*/ 44 w 3288"/>
                    <a:gd name="T89" fmla="*/ 44 h 2250"/>
                    <a:gd name="T90" fmla="*/ 40 w 3288"/>
                    <a:gd name="T91" fmla="*/ 45 h 2250"/>
                    <a:gd name="T92" fmla="*/ 19 w 3288"/>
                    <a:gd name="T93" fmla="*/ 44 h 2250"/>
                    <a:gd name="T94" fmla="*/ 8 w 3288"/>
                    <a:gd name="T95" fmla="*/ 44 h 2250"/>
                    <a:gd name="T96" fmla="*/ 6 w 3288"/>
                    <a:gd name="T97" fmla="*/ 43 h 2250"/>
                    <a:gd name="T98" fmla="*/ 5 w 3288"/>
                    <a:gd name="T99" fmla="*/ 42 h 2250"/>
                    <a:gd name="T100" fmla="*/ 1 w 3288"/>
                    <a:gd name="T101" fmla="*/ 41 h 2250"/>
                    <a:gd name="T102" fmla="*/ 0 w 3288"/>
                    <a:gd name="T103" fmla="*/ 41 h 2250"/>
                    <a:gd name="T104" fmla="*/ 0 w 3288"/>
                    <a:gd name="T105" fmla="*/ 41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3106" name="Freeform 17"/>
                <p:cNvSpPr>
                  <a:spLocks/>
                </p:cNvSpPr>
                <p:nvPr/>
              </p:nvSpPr>
              <p:spPr bwMode="auto">
                <a:xfrm>
                  <a:off x="242" y="2598"/>
                  <a:ext cx="47" cy="97"/>
                </a:xfrm>
                <a:custGeom>
                  <a:avLst/>
                  <a:gdLst>
                    <a:gd name="T0" fmla="*/ 1 w 332"/>
                    <a:gd name="T1" fmla="*/ 1 h 681"/>
                    <a:gd name="T2" fmla="*/ 2 w 332"/>
                    <a:gd name="T3" fmla="*/ 1 h 681"/>
                    <a:gd name="T4" fmla="*/ 4 w 332"/>
                    <a:gd name="T5" fmla="*/ 0 h 681"/>
                    <a:gd name="T6" fmla="*/ 6 w 332"/>
                    <a:gd name="T7" fmla="*/ 0 h 681"/>
                    <a:gd name="T8" fmla="*/ 7 w 332"/>
                    <a:gd name="T9" fmla="*/ 9 h 681"/>
                    <a:gd name="T10" fmla="*/ 6 w 332"/>
                    <a:gd name="T11" fmla="*/ 10 h 681"/>
                    <a:gd name="T12" fmla="*/ 5 w 332"/>
                    <a:gd name="T13" fmla="*/ 11 h 681"/>
                    <a:gd name="T14" fmla="*/ 5 w 332"/>
                    <a:gd name="T15" fmla="*/ 10 h 681"/>
                    <a:gd name="T16" fmla="*/ 3 w 332"/>
                    <a:gd name="T17" fmla="*/ 10 h 681"/>
                    <a:gd name="T18" fmla="*/ 3 w 332"/>
                    <a:gd name="T19" fmla="*/ 11 h 681"/>
                    <a:gd name="T20" fmla="*/ 4 w 332"/>
                    <a:gd name="T21" fmla="*/ 13 h 681"/>
                    <a:gd name="T22" fmla="*/ 4 w 332"/>
                    <a:gd name="T23" fmla="*/ 14 h 681"/>
                    <a:gd name="T24" fmla="*/ 0 w 332"/>
                    <a:gd name="T25" fmla="*/ 14 h 681"/>
                    <a:gd name="T26" fmla="*/ 0 w 332"/>
                    <a:gd name="T27" fmla="*/ 9 h 681"/>
                    <a:gd name="T28" fmla="*/ 0 w 332"/>
                    <a:gd name="T29" fmla="*/ 6 h 681"/>
                    <a:gd name="T30" fmla="*/ 1 w 332"/>
                    <a:gd name="T31" fmla="*/ 3 h 681"/>
                    <a:gd name="T32" fmla="*/ 1 w 332"/>
                    <a:gd name="T33" fmla="*/ 1 h 681"/>
                    <a:gd name="T34" fmla="*/ 1 w 332"/>
                    <a:gd name="T35" fmla="*/ 1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3107" name="Freeform 18"/>
                <p:cNvSpPr>
                  <a:spLocks/>
                </p:cNvSpPr>
                <p:nvPr/>
              </p:nvSpPr>
              <p:spPr bwMode="auto">
                <a:xfrm>
                  <a:off x="280" y="2665"/>
                  <a:ext cx="270" cy="57"/>
                </a:xfrm>
                <a:custGeom>
                  <a:avLst/>
                  <a:gdLst>
                    <a:gd name="T0" fmla="*/ 2 w 1889"/>
                    <a:gd name="T1" fmla="*/ 1 h 401"/>
                    <a:gd name="T2" fmla="*/ 4 w 1889"/>
                    <a:gd name="T3" fmla="*/ 0 h 401"/>
                    <a:gd name="T4" fmla="*/ 12 w 1889"/>
                    <a:gd name="T5" fmla="*/ 0 h 401"/>
                    <a:gd name="T6" fmla="*/ 21 w 1889"/>
                    <a:gd name="T7" fmla="*/ 0 h 401"/>
                    <a:gd name="T8" fmla="*/ 30 w 1889"/>
                    <a:gd name="T9" fmla="*/ 1 h 401"/>
                    <a:gd name="T10" fmla="*/ 32 w 1889"/>
                    <a:gd name="T11" fmla="*/ 1 h 401"/>
                    <a:gd name="T12" fmla="*/ 34 w 1889"/>
                    <a:gd name="T13" fmla="*/ 1 h 401"/>
                    <a:gd name="T14" fmla="*/ 36 w 1889"/>
                    <a:gd name="T15" fmla="*/ 1 h 401"/>
                    <a:gd name="T16" fmla="*/ 37 w 1889"/>
                    <a:gd name="T17" fmla="*/ 4 h 401"/>
                    <a:gd name="T18" fmla="*/ 39 w 1889"/>
                    <a:gd name="T19" fmla="*/ 7 h 401"/>
                    <a:gd name="T20" fmla="*/ 37 w 1889"/>
                    <a:gd name="T21" fmla="*/ 8 h 401"/>
                    <a:gd name="T22" fmla="*/ 19 w 1889"/>
                    <a:gd name="T23" fmla="*/ 8 h 401"/>
                    <a:gd name="T24" fmla="*/ 2 w 1889"/>
                    <a:gd name="T25" fmla="*/ 7 h 401"/>
                    <a:gd name="T26" fmla="*/ 0 w 1889"/>
                    <a:gd name="T27" fmla="*/ 5 h 401"/>
                    <a:gd name="T28" fmla="*/ 2 w 1889"/>
                    <a:gd name="T29" fmla="*/ 1 h 401"/>
                    <a:gd name="T30" fmla="*/ 2 w 1889"/>
                    <a:gd name="T31" fmla="*/ 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3108" name="Freeform 19"/>
                <p:cNvSpPr>
                  <a:spLocks/>
                </p:cNvSpPr>
                <p:nvPr/>
              </p:nvSpPr>
              <p:spPr bwMode="auto">
                <a:xfrm>
                  <a:off x="309" y="2418"/>
                  <a:ext cx="399" cy="313"/>
                </a:xfrm>
                <a:custGeom>
                  <a:avLst/>
                  <a:gdLst>
                    <a:gd name="T0" fmla="*/ 2 w 2787"/>
                    <a:gd name="T1" fmla="*/ 26 h 2191"/>
                    <a:gd name="T2" fmla="*/ 1 w 2787"/>
                    <a:gd name="T3" fmla="*/ 17 h 2191"/>
                    <a:gd name="T4" fmla="*/ 0 w 2787"/>
                    <a:gd name="T5" fmla="*/ 9 h 2191"/>
                    <a:gd name="T6" fmla="*/ 0 w 2787"/>
                    <a:gd name="T7" fmla="*/ 2 h 2191"/>
                    <a:gd name="T8" fmla="*/ 7 w 2787"/>
                    <a:gd name="T9" fmla="*/ 1 h 2191"/>
                    <a:gd name="T10" fmla="*/ 23 w 2787"/>
                    <a:gd name="T11" fmla="*/ 0 h 2191"/>
                    <a:gd name="T12" fmla="*/ 31 w 2787"/>
                    <a:gd name="T13" fmla="*/ 2 h 2191"/>
                    <a:gd name="T14" fmla="*/ 30 w 2787"/>
                    <a:gd name="T15" fmla="*/ 20 h 2191"/>
                    <a:gd name="T16" fmla="*/ 37 w 2787"/>
                    <a:gd name="T17" fmla="*/ 4 h 2191"/>
                    <a:gd name="T18" fmla="*/ 42 w 2787"/>
                    <a:gd name="T19" fmla="*/ 4 h 2191"/>
                    <a:gd name="T20" fmla="*/ 48 w 2787"/>
                    <a:gd name="T21" fmla="*/ 5 h 2191"/>
                    <a:gd name="T22" fmla="*/ 50 w 2787"/>
                    <a:gd name="T23" fmla="*/ 13 h 2191"/>
                    <a:gd name="T24" fmla="*/ 48 w 2787"/>
                    <a:gd name="T25" fmla="*/ 32 h 2191"/>
                    <a:gd name="T26" fmla="*/ 51 w 2787"/>
                    <a:gd name="T27" fmla="*/ 26 h 2191"/>
                    <a:gd name="T28" fmla="*/ 55 w 2787"/>
                    <a:gd name="T29" fmla="*/ 28 h 2191"/>
                    <a:gd name="T30" fmla="*/ 57 w 2787"/>
                    <a:gd name="T31" fmla="*/ 36 h 2191"/>
                    <a:gd name="T32" fmla="*/ 55 w 2787"/>
                    <a:gd name="T33" fmla="*/ 36 h 2191"/>
                    <a:gd name="T34" fmla="*/ 57 w 2787"/>
                    <a:gd name="T35" fmla="*/ 38 h 2191"/>
                    <a:gd name="T36" fmla="*/ 53 w 2787"/>
                    <a:gd name="T37" fmla="*/ 41 h 2191"/>
                    <a:gd name="T38" fmla="*/ 47 w 2787"/>
                    <a:gd name="T39" fmla="*/ 37 h 2191"/>
                    <a:gd name="T40" fmla="*/ 41 w 2787"/>
                    <a:gd name="T41" fmla="*/ 36 h 2191"/>
                    <a:gd name="T42" fmla="*/ 43 w 2787"/>
                    <a:gd name="T43" fmla="*/ 38 h 2191"/>
                    <a:gd name="T44" fmla="*/ 44 w 2787"/>
                    <a:gd name="T45" fmla="*/ 41 h 2191"/>
                    <a:gd name="T46" fmla="*/ 48 w 2787"/>
                    <a:gd name="T47" fmla="*/ 41 h 2191"/>
                    <a:gd name="T48" fmla="*/ 47 w 2787"/>
                    <a:gd name="T49" fmla="*/ 43 h 2191"/>
                    <a:gd name="T50" fmla="*/ 40 w 2787"/>
                    <a:gd name="T51" fmla="*/ 43 h 2191"/>
                    <a:gd name="T52" fmla="*/ 39 w 2787"/>
                    <a:gd name="T53" fmla="*/ 38 h 2191"/>
                    <a:gd name="T54" fmla="*/ 35 w 2787"/>
                    <a:gd name="T55" fmla="*/ 37 h 2191"/>
                    <a:gd name="T56" fmla="*/ 32 w 2787"/>
                    <a:gd name="T57" fmla="*/ 35 h 2191"/>
                    <a:gd name="T58" fmla="*/ 27 w 2787"/>
                    <a:gd name="T59" fmla="*/ 31 h 2191"/>
                    <a:gd name="T60" fmla="*/ 14 w 2787"/>
                    <a:gd name="T61" fmla="*/ 32 h 2191"/>
                    <a:gd name="T62" fmla="*/ 3 w 2787"/>
                    <a:gd name="T63" fmla="*/ 3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3109" name="Freeform 20"/>
                <p:cNvSpPr>
                  <a:spLocks/>
                </p:cNvSpPr>
                <p:nvPr/>
              </p:nvSpPr>
              <p:spPr bwMode="auto">
                <a:xfrm>
                  <a:off x="336" y="2446"/>
                  <a:ext cx="165" cy="138"/>
                </a:xfrm>
                <a:custGeom>
                  <a:avLst/>
                  <a:gdLst>
                    <a:gd name="T0" fmla="*/ 2 w 1155"/>
                    <a:gd name="T1" fmla="*/ 1 h 963"/>
                    <a:gd name="T2" fmla="*/ 0 w 1155"/>
                    <a:gd name="T3" fmla="*/ 3 h 963"/>
                    <a:gd name="T4" fmla="*/ 0 w 1155"/>
                    <a:gd name="T5" fmla="*/ 6 h 963"/>
                    <a:gd name="T6" fmla="*/ 1 w 1155"/>
                    <a:gd name="T7" fmla="*/ 11 h 963"/>
                    <a:gd name="T8" fmla="*/ 2 w 1155"/>
                    <a:gd name="T9" fmla="*/ 17 h 963"/>
                    <a:gd name="T10" fmla="*/ 3 w 1155"/>
                    <a:gd name="T11" fmla="*/ 19 h 963"/>
                    <a:gd name="T12" fmla="*/ 6 w 1155"/>
                    <a:gd name="T13" fmla="*/ 19 h 963"/>
                    <a:gd name="T14" fmla="*/ 12 w 1155"/>
                    <a:gd name="T15" fmla="*/ 20 h 963"/>
                    <a:gd name="T16" fmla="*/ 18 w 1155"/>
                    <a:gd name="T17" fmla="*/ 20 h 963"/>
                    <a:gd name="T18" fmla="*/ 21 w 1155"/>
                    <a:gd name="T19" fmla="*/ 19 h 963"/>
                    <a:gd name="T20" fmla="*/ 23 w 1155"/>
                    <a:gd name="T21" fmla="*/ 18 h 963"/>
                    <a:gd name="T22" fmla="*/ 24 w 1155"/>
                    <a:gd name="T23" fmla="*/ 4 h 963"/>
                    <a:gd name="T24" fmla="*/ 23 w 1155"/>
                    <a:gd name="T25" fmla="*/ 1 h 963"/>
                    <a:gd name="T26" fmla="*/ 17 w 1155"/>
                    <a:gd name="T27" fmla="*/ 0 h 963"/>
                    <a:gd name="T28" fmla="*/ 7 w 1155"/>
                    <a:gd name="T29" fmla="*/ 0 h 963"/>
                    <a:gd name="T30" fmla="*/ 2 w 1155"/>
                    <a:gd name="T31" fmla="*/ 1 h 963"/>
                    <a:gd name="T32" fmla="*/ 2 w 1155"/>
                    <a:gd name="T33" fmla="*/ 1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3110" name="Freeform 21"/>
                <p:cNvSpPr>
                  <a:spLocks/>
                </p:cNvSpPr>
                <p:nvPr/>
              </p:nvSpPr>
              <p:spPr bwMode="auto">
                <a:xfrm>
                  <a:off x="251" y="2613"/>
                  <a:ext cx="28" cy="13"/>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3 w 201"/>
                    <a:gd name="T15" fmla="*/ 2 h 87"/>
                    <a:gd name="T16" fmla="*/ 3 w 201"/>
                    <a:gd name="T17" fmla="*/ 2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1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3111" name="Freeform 22"/>
                <p:cNvSpPr>
                  <a:spLocks/>
                </p:cNvSpPr>
                <p:nvPr/>
              </p:nvSpPr>
              <p:spPr bwMode="auto">
                <a:xfrm>
                  <a:off x="252" y="2630"/>
                  <a:ext cx="26" cy="11"/>
                </a:xfrm>
                <a:custGeom>
                  <a:avLst/>
                  <a:gdLst>
                    <a:gd name="T0" fmla="*/ 0 w 178"/>
                    <a:gd name="T1" fmla="*/ 0 h 78"/>
                    <a:gd name="T2" fmla="*/ 1 w 178"/>
                    <a:gd name="T3" fmla="*/ 0 h 78"/>
                    <a:gd name="T4" fmla="*/ 2 w 178"/>
                    <a:gd name="T5" fmla="*/ 0 h 78"/>
                    <a:gd name="T6" fmla="*/ 4 w 178"/>
                    <a:gd name="T7" fmla="*/ 1 h 78"/>
                    <a:gd name="T8" fmla="*/ 4 w 178"/>
                    <a:gd name="T9" fmla="*/ 1 h 78"/>
                    <a:gd name="T10" fmla="*/ 4 w 178"/>
                    <a:gd name="T11" fmla="*/ 2 h 78"/>
                    <a:gd name="T12" fmla="*/ 3 w 178"/>
                    <a:gd name="T13" fmla="*/ 1 h 78"/>
                    <a:gd name="T14" fmla="*/ 3 w 178"/>
                    <a:gd name="T15" fmla="*/ 1 h 78"/>
                    <a:gd name="T16" fmla="*/ 2 w 178"/>
                    <a:gd name="T17" fmla="*/ 1 h 78"/>
                    <a:gd name="T18" fmla="*/ 0 w 178"/>
                    <a:gd name="T19" fmla="*/ 1 h 78"/>
                    <a:gd name="T20" fmla="*/ 0 w 178"/>
                    <a:gd name="T21" fmla="*/ 1 h 78"/>
                    <a:gd name="T22" fmla="*/ 0 w 178"/>
                    <a:gd name="T23" fmla="*/ 1 h 78"/>
                    <a:gd name="T24" fmla="*/ 0 w 178"/>
                    <a:gd name="T25" fmla="*/ 0 h 78"/>
                    <a:gd name="T26" fmla="*/ 0 w 178"/>
                    <a:gd name="T27" fmla="*/ 0 h 78"/>
                    <a:gd name="T28" fmla="*/ 0 w 178"/>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3112" name="Freeform 23"/>
                <p:cNvSpPr>
                  <a:spLocks/>
                </p:cNvSpPr>
                <p:nvPr/>
              </p:nvSpPr>
              <p:spPr bwMode="auto">
                <a:xfrm>
                  <a:off x="253" y="2645"/>
                  <a:ext cx="29" cy="12"/>
                </a:xfrm>
                <a:custGeom>
                  <a:avLst/>
                  <a:gdLst>
                    <a:gd name="T0" fmla="*/ 0 w 200"/>
                    <a:gd name="T1" fmla="*/ 0 h 83"/>
                    <a:gd name="T2" fmla="*/ 2 w 200"/>
                    <a:gd name="T3" fmla="*/ 0 h 83"/>
                    <a:gd name="T4" fmla="*/ 3 w 200"/>
                    <a:gd name="T5" fmla="*/ 0 h 83"/>
                    <a:gd name="T6" fmla="*/ 4 w 200"/>
                    <a:gd name="T7" fmla="*/ 1 h 83"/>
                    <a:gd name="T8" fmla="*/ 4 w 200"/>
                    <a:gd name="T9" fmla="*/ 1 h 83"/>
                    <a:gd name="T10" fmla="*/ 4 w 200"/>
                    <a:gd name="T11" fmla="*/ 2 h 83"/>
                    <a:gd name="T12" fmla="*/ 4 w 200"/>
                    <a:gd name="T13" fmla="*/ 2 h 83"/>
                    <a:gd name="T14" fmla="*/ 4 w 200"/>
                    <a:gd name="T15" fmla="*/ 2 h 83"/>
                    <a:gd name="T16" fmla="*/ 3 w 200"/>
                    <a:gd name="T17" fmla="*/ 1 h 83"/>
                    <a:gd name="T18" fmla="*/ 3 w 200"/>
                    <a:gd name="T19" fmla="*/ 1 h 83"/>
                    <a:gd name="T20" fmla="*/ 2 w 200"/>
                    <a:gd name="T21" fmla="*/ 1 h 83"/>
                    <a:gd name="T22" fmla="*/ 0 w 200"/>
                    <a:gd name="T23" fmla="*/ 1 h 83"/>
                    <a:gd name="T24" fmla="*/ 0 w 200"/>
                    <a:gd name="T25" fmla="*/ 1 h 83"/>
                    <a:gd name="T26" fmla="*/ 0 w 200"/>
                    <a:gd name="T27" fmla="*/ 0 h 83"/>
                    <a:gd name="T28" fmla="*/ 0 w 200"/>
                    <a:gd name="T29" fmla="*/ 0 h 83"/>
                    <a:gd name="T30" fmla="*/ 0 w 200"/>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3113" name="Freeform 24"/>
                <p:cNvSpPr>
                  <a:spLocks/>
                </p:cNvSpPr>
                <p:nvPr/>
              </p:nvSpPr>
              <p:spPr bwMode="auto">
                <a:xfrm>
                  <a:off x="684" y="2622"/>
                  <a:ext cx="17" cy="9"/>
                </a:xfrm>
                <a:custGeom>
                  <a:avLst/>
                  <a:gdLst>
                    <a:gd name="T0" fmla="*/ 0 w 119"/>
                    <a:gd name="T1" fmla="*/ 0 h 65"/>
                    <a:gd name="T2" fmla="*/ 1 w 119"/>
                    <a:gd name="T3" fmla="*/ 0 h 65"/>
                    <a:gd name="T4" fmla="*/ 2 w 119"/>
                    <a:gd name="T5" fmla="*/ 1 h 65"/>
                    <a:gd name="T6" fmla="*/ 2 w 119"/>
                    <a:gd name="T7" fmla="*/ 1 h 65"/>
                    <a:gd name="T8" fmla="*/ 2 w 119"/>
                    <a:gd name="T9" fmla="*/ 1 h 65"/>
                    <a:gd name="T10" fmla="*/ 2 w 119"/>
                    <a:gd name="T11" fmla="*/ 1 h 65"/>
                    <a:gd name="T12" fmla="*/ 1 w 119"/>
                    <a:gd name="T13" fmla="*/ 1 h 65"/>
                    <a:gd name="T14" fmla="*/ 0 w 119"/>
                    <a:gd name="T15" fmla="*/ 1 h 65"/>
                    <a:gd name="T16" fmla="*/ 0 w 119"/>
                    <a:gd name="T17" fmla="*/ 0 h 65"/>
                    <a:gd name="T18" fmla="*/ 0 w 119"/>
                    <a:gd name="T19" fmla="*/ 0 h 65"/>
                    <a:gd name="T20" fmla="*/ 0 w 119"/>
                    <a:gd name="T21" fmla="*/ 0 h 65"/>
                    <a:gd name="T22" fmla="*/ 0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3114" name="Freeform 25"/>
                <p:cNvSpPr>
                  <a:spLocks/>
                </p:cNvSpPr>
                <p:nvPr/>
              </p:nvSpPr>
              <p:spPr bwMode="auto">
                <a:xfrm>
                  <a:off x="685" y="2634"/>
                  <a:ext cx="18" cy="14"/>
                </a:xfrm>
                <a:custGeom>
                  <a:avLst/>
                  <a:gdLst>
                    <a:gd name="T0" fmla="*/ 0 w 129"/>
                    <a:gd name="T1" fmla="*/ 0 h 98"/>
                    <a:gd name="T2" fmla="*/ 2 w 129"/>
                    <a:gd name="T3" fmla="*/ 0 h 98"/>
                    <a:gd name="T4" fmla="*/ 3 w 129"/>
                    <a:gd name="T5" fmla="*/ 1 h 98"/>
                    <a:gd name="T6" fmla="*/ 3 w 129"/>
                    <a:gd name="T7" fmla="*/ 2 h 98"/>
                    <a:gd name="T8" fmla="*/ 2 w 129"/>
                    <a:gd name="T9" fmla="*/ 2 h 98"/>
                    <a:gd name="T10" fmla="*/ 2 w 129"/>
                    <a:gd name="T11" fmla="*/ 2 h 98"/>
                    <a:gd name="T12" fmla="*/ 1 w 129"/>
                    <a:gd name="T13" fmla="*/ 1 h 98"/>
                    <a:gd name="T14" fmla="*/ 0 w 129"/>
                    <a:gd name="T15" fmla="*/ 1 h 98"/>
                    <a:gd name="T16" fmla="*/ 0 w 129"/>
                    <a:gd name="T17" fmla="*/ 1 h 98"/>
                    <a:gd name="T18" fmla="*/ 0 w 129"/>
                    <a:gd name="T19" fmla="*/ 0 h 98"/>
                    <a:gd name="T20" fmla="*/ 0 w 129"/>
                    <a:gd name="T21" fmla="*/ 0 h 98"/>
                    <a:gd name="T22" fmla="*/ 0 w 129"/>
                    <a:gd name="T23" fmla="*/ 0 h 98"/>
                    <a:gd name="T24" fmla="*/ 0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3115" name="Freeform 26"/>
                <p:cNvSpPr>
                  <a:spLocks/>
                </p:cNvSpPr>
                <p:nvPr/>
              </p:nvSpPr>
              <p:spPr bwMode="auto">
                <a:xfrm>
                  <a:off x="683" y="2654"/>
                  <a:ext cx="18" cy="8"/>
                </a:xfrm>
                <a:custGeom>
                  <a:avLst/>
                  <a:gdLst>
                    <a:gd name="T0" fmla="*/ 0 w 124"/>
                    <a:gd name="T1" fmla="*/ 0 h 61"/>
                    <a:gd name="T2" fmla="*/ 1 w 124"/>
                    <a:gd name="T3" fmla="*/ 0 h 61"/>
                    <a:gd name="T4" fmla="*/ 2 w 124"/>
                    <a:gd name="T5" fmla="*/ 0 h 61"/>
                    <a:gd name="T6" fmla="*/ 2 w 124"/>
                    <a:gd name="T7" fmla="*/ 0 h 61"/>
                    <a:gd name="T8" fmla="*/ 3 w 124"/>
                    <a:gd name="T9" fmla="*/ 1 h 61"/>
                    <a:gd name="T10" fmla="*/ 2 w 124"/>
                    <a:gd name="T11" fmla="*/ 1 h 61"/>
                    <a:gd name="T12" fmla="*/ 2 w 124"/>
                    <a:gd name="T13" fmla="*/ 1 h 61"/>
                    <a:gd name="T14" fmla="*/ 1 w 124"/>
                    <a:gd name="T15" fmla="*/ 1 h 61"/>
                    <a:gd name="T16" fmla="*/ 1 w 124"/>
                    <a:gd name="T17" fmla="*/ 1 h 61"/>
                    <a:gd name="T18" fmla="*/ 0 w 124"/>
                    <a:gd name="T19" fmla="*/ 1 h 61"/>
                    <a:gd name="T20" fmla="*/ 0 w 124"/>
                    <a:gd name="T21" fmla="*/ 1 h 61"/>
                    <a:gd name="T22" fmla="*/ 0 w 124"/>
                    <a:gd name="T23" fmla="*/ 0 h 61"/>
                    <a:gd name="T24" fmla="*/ 0 w 124"/>
                    <a:gd name="T25" fmla="*/ 0 h 61"/>
                    <a:gd name="T26" fmla="*/ 0 w 124"/>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3116" name="Freeform 27"/>
                <p:cNvSpPr>
                  <a:spLocks/>
                </p:cNvSpPr>
                <p:nvPr/>
              </p:nvSpPr>
              <p:spPr bwMode="auto">
                <a:xfrm>
                  <a:off x="351" y="2635"/>
                  <a:ext cx="136" cy="25"/>
                </a:xfrm>
                <a:custGeom>
                  <a:avLst/>
                  <a:gdLst>
                    <a:gd name="T0" fmla="*/ 1 w 956"/>
                    <a:gd name="T1" fmla="*/ 1 h 175"/>
                    <a:gd name="T2" fmla="*/ 2 w 956"/>
                    <a:gd name="T3" fmla="*/ 1 h 175"/>
                    <a:gd name="T4" fmla="*/ 4 w 956"/>
                    <a:gd name="T5" fmla="*/ 1 h 175"/>
                    <a:gd name="T6" fmla="*/ 8 w 956"/>
                    <a:gd name="T7" fmla="*/ 0 h 175"/>
                    <a:gd name="T8" fmla="*/ 12 w 956"/>
                    <a:gd name="T9" fmla="*/ 0 h 175"/>
                    <a:gd name="T10" fmla="*/ 16 w 956"/>
                    <a:gd name="T11" fmla="*/ 0 h 175"/>
                    <a:gd name="T12" fmla="*/ 17 w 956"/>
                    <a:gd name="T13" fmla="*/ 1 h 175"/>
                    <a:gd name="T14" fmla="*/ 17 w 956"/>
                    <a:gd name="T15" fmla="*/ 2 h 175"/>
                    <a:gd name="T16" fmla="*/ 17 w 956"/>
                    <a:gd name="T17" fmla="*/ 2 h 175"/>
                    <a:gd name="T18" fmla="*/ 18 w 956"/>
                    <a:gd name="T19" fmla="*/ 2 h 175"/>
                    <a:gd name="T20" fmla="*/ 18 w 956"/>
                    <a:gd name="T21" fmla="*/ 3 h 175"/>
                    <a:gd name="T22" fmla="*/ 19 w 956"/>
                    <a:gd name="T23" fmla="*/ 3 h 175"/>
                    <a:gd name="T24" fmla="*/ 19 w 956"/>
                    <a:gd name="T25" fmla="*/ 3 h 175"/>
                    <a:gd name="T26" fmla="*/ 19 w 956"/>
                    <a:gd name="T27" fmla="*/ 4 h 175"/>
                    <a:gd name="T28" fmla="*/ 15 w 956"/>
                    <a:gd name="T29" fmla="*/ 3 h 175"/>
                    <a:gd name="T30" fmla="*/ 12 w 956"/>
                    <a:gd name="T31" fmla="*/ 3 h 175"/>
                    <a:gd name="T32" fmla="*/ 8 w 956"/>
                    <a:gd name="T33" fmla="*/ 3 h 175"/>
                    <a:gd name="T34" fmla="*/ 6 w 956"/>
                    <a:gd name="T35" fmla="*/ 3 h 175"/>
                    <a:gd name="T36" fmla="*/ 4 w 956"/>
                    <a:gd name="T37" fmla="*/ 3 h 175"/>
                    <a:gd name="T38" fmla="*/ 2 w 956"/>
                    <a:gd name="T39" fmla="*/ 3 h 175"/>
                    <a:gd name="T40" fmla="*/ 1 w 956"/>
                    <a:gd name="T41" fmla="*/ 3 h 175"/>
                    <a:gd name="T42" fmla="*/ 0 w 956"/>
                    <a:gd name="T43" fmla="*/ 3 h 175"/>
                    <a:gd name="T44" fmla="*/ 0 w 956"/>
                    <a:gd name="T45" fmla="*/ 2 h 175"/>
                    <a:gd name="T46" fmla="*/ 0 w 956"/>
                    <a:gd name="T47" fmla="*/ 1 h 175"/>
                    <a:gd name="T48" fmla="*/ 0 w 956"/>
                    <a:gd name="T49" fmla="*/ 1 h 175"/>
                    <a:gd name="T50" fmla="*/ 1 w 956"/>
                    <a:gd name="T51" fmla="*/ 1 h 175"/>
                    <a:gd name="T52" fmla="*/ 1 w 956"/>
                    <a:gd name="T53" fmla="*/ 1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3117" name="Freeform 28"/>
                <p:cNvSpPr>
                  <a:spLocks/>
                </p:cNvSpPr>
                <p:nvPr/>
              </p:nvSpPr>
              <p:spPr bwMode="auto">
                <a:xfrm>
                  <a:off x="341" y="2593"/>
                  <a:ext cx="21" cy="19"/>
                </a:xfrm>
                <a:custGeom>
                  <a:avLst/>
                  <a:gdLst>
                    <a:gd name="T0" fmla="*/ 0 w 148"/>
                    <a:gd name="T1" fmla="*/ 1 h 137"/>
                    <a:gd name="T2" fmla="*/ 0 w 148"/>
                    <a:gd name="T3" fmla="*/ 1 h 137"/>
                    <a:gd name="T4" fmla="*/ 0 w 148"/>
                    <a:gd name="T5" fmla="*/ 0 h 137"/>
                    <a:gd name="T6" fmla="*/ 0 w 148"/>
                    <a:gd name="T7" fmla="*/ 0 h 137"/>
                    <a:gd name="T8" fmla="*/ 1 w 148"/>
                    <a:gd name="T9" fmla="*/ 0 h 137"/>
                    <a:gd name="T10" fmla="*/ 3 w 148"/>
                    <a:gd name="T11" fmla="*/ 1 h 137"/>
                    <a:gd name="T12" fmla="*/ 3 w 148"/>
                    <a:gd name="T13" fmla="*/ 1 h 137"/>
                    <a:gd name="T14" fmla="*/ 3 w 148"/>
                    <a:gd name="T15" fmla="*/ 2 h 137"/>
                    <a:gd name="T16" fmla="*/ 3 w 148"/>
                    <a:gd name="T17" fmla="*/ 2 h 137"/>
                    <a:gd name="T18" fmla="*/ 2 w 148"/>
                    <a:gd name="T19" fmla="*/ 3 h 137"/>
                    <a:gd name="T20" fmla="*/ 2 w 148"/>
                    <a:gd name="T21" fmla="*/ 2 h 137"/>
                    <a:gd name="T22" fmla="*/ 1 w 148"/>
                    <a:gd name="T23" fmla="*/ 2 h 137"/>
                    <a:gd name="T24" fmla="*/ 0 w 148"/>
                    <a:gd name="T25" fmla="*/ 1 h 137"/>
                    <a:gd name="T26" fmla="*/ 0 w 148"/>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3118" name="Freeform 29"/>
                <p:cNvSpPr>
                  <a:spLocks/>
                </p:cNvSpPr>
                <p:nvPr/>
              </p:nvSpPr>
              <p:spPr bwMode="auto">
                <a:xfrm>
                  <a:off x="497" y="2449"/>
                  <a:ext cx="77" cy="227"/>
                </a:xfrm>
                <a:custGeom>
                  <a:avLst/>
                  <a:gdLst>
                    <a:gd name="T0" fmla="*/ 11 w 534"/>
                    <a:gd name="T1" fmla="*/ 1 h 1590"/>
                    <a:gd name="T2" fmla="*/ 11 w 534"/>
                    <a:gd name="T3" fmla="*/ 3 h 1590"/>
                    <a:gd name="T4" fmla="*/ 10 w 534"/>
                    <a:gd name="T5" fmla="*/ 4 h 1590"/>
                    <a:gd name="T6" fmla="*/ 9 w 534"/>
                    <a:gd name="T7" fmla="*/ 6 h 1590"/>
                    <a:gd name="T8" fmla="*/ 11 w 534"/>
                    <a:gd name="T9" fmla="*/ 6 h 1590"/>
                    <a:gd name="T10" fmla="*/ 11 w 534"/>
                    <a:gd name="T11" fmla="*/ 8 h 1590"/>
                    <a:gd name="T12" fmla="*/ 10 w 534"/>
                    <a:gd name="T13" fmla="*/ 9 h 1590"/>
                    <a:gd name="T14" fmla="*/ 9 w 534"/>
                    <a:gd name="T15" fmla="*/ 10 h 1590"/>
                    <a:gd name="T16" fmla="*/ 10 w 534"/>
                    <a:gd name="T17" fmla="*/ 11 h 1590"/>
                    <a:gd name="T18" fmla="*/ 10 w 534"/>
                    <a:gd name="T19" fmla="*/ 12 h 1590"/>
                    <a:gd name="T20" fmla="*/ 10 w 534"/>
                    <a:gd name="T21" fmla="*/ 13 h 1590"/>
                    <a:gd name="T22" fmla="*/ 9 w 534"/>
                    <a:gd name="T23" fmla="*/ 15 h 1590"/>
                    <a:gd name="T24" fmla="*/ 10 w 534"/>
                    <a:gd name="T25" fmla="*/ 16 h 1590"/>
                    <a:gd name="T26" fmla="*/ 10 w 534"/>
                    <a:gd name="T27" fmla="*/ 17 h 1590"/>
                    <a:gd name="T28" fmla="*/ 9 w 534"/>
                    <a:gd name="T29" fmla="*/ 18 h 1590"/>
                    <a:gd name="T30" fmla="*/ 10 w 534"/>
                    <a:gd name="T31" fmla="*/ 19 h 1590"/>
                    <a:gd name="T32" fmla="*/ 10 w 534"/>
                    <a:gd name="T33" fmla="*/ 20 h 1590"/>
                    <a:gd name="T34" fmla="*/ 10 w 534"/>
                    <a:gd name="T35" fmla="*/ 22 h 1590"/>
                    <a:gd name="T36" fmla="*/ 9 w 534"/>
                    <a:gd name="T37" fmla="*/ 23 h 1590"/>
                    <a:gd name="T38" fmla="*/ 9 w 534"/>
                    <a:gd name="T39" fmla="*/ 24 h 1590"/>
                    <a:gd name="T40" fmla="*/ 10 w 534"/>
                    <a:gd name="T41" fmla="*/ 25 h 1590"/>
                    <a:gd name="T42" fmla="*/ 9 w 534"/>
                    <a:gd name="T43" fmla="*/ 26 h 1590"/>
                    <a:gd name="T44" fmla="*/ 9 w 534"/>
                    <a:gd name="T45" fmla="*/ 27 h 1590"/>
                    <a:gd name="T46" fmla="*/ 10 w 534"/>
                    <a:gd name="T47" fmla="*/ 29 h 1590"/>
                    <a:gd name="T48" fmla="*/ 10 w 534"/>
                    <a:gd name="T49" fmla="*/ 32 h 1590"/>
                    <a:gd name="T50" fmla="*/ 8 w 534"/>
                    <a:gd name="T51" fmla="*/ 32 h 1590"/>
                    <a:gd name="T52" fmla="*/ 6 w 534"/>
                    <a:gd name="T53" fmla="*/ 31 h 1590"/>
                    <a:gd name="T54" fmla="*/ 5 w 534"/>
                    <a:gd name="T55" fmla="*/ 30 h 1590"/>
                    <a:gd name="T56" fmla="*/ 1 w 534"/>
                    <a:gd name="T57" fmla="*/ 30 h 1590"/>
                    <a:gd name="T58" fmla="*/ 0 w 534"/>
                    <a:gd name="T59" fmla="*/ 30 h 1590"/>
                    <a:gd name="T60" fmla="*/ 0 w 534"/>
                    <a:gd name="T61" fmla="*/ 28 h 1590"/>
                    <a:gd name="T62" fmla="*/ 1 w 534"/>
                    <a:gd name="T63" fmla="*/ 27 h 1590"/>
                    <a:gd name="T64" fmla="*/ 2 w 534"/>
                    <a:gd name="T65" fmla="*/ 24 h 1590"/>
                    <a:gd name="T66" fmla="*/ 2 w 534"/>
                    <a:gd name="T67" fmla="*/ 20 h 1590"/>
                    <a:gd name="T68" fmla="*/ 3 w 534"/>
                    <a:gd name="T69" fmla="*/ 18 h 1590"/>
                    <a:gd name="T70" fmla="*/ 4 w 534"/>
                    <a:gd name="T71" fmla="*/ 14 h 1590"/>
                    <a:gd name="T72" fmla="*/ 4 w 534"/>
                    <a:gd name="T73" fmla="*/ 12 h 1590"/>
                    <a:gd name="T74" fmla="*/ 5 w 534"/>
                    <a:gd name="T75" fmla="*/ 10 h 1590"/>
                    <a:gd name="T76" fmla="*/ 6 w 534"/>
                    <a:gd name="T77" fmla="*/ 10 h 1590"/>
                    <a:gd name="T78" fmla="*/ 7 w 534"/>
                    <a:gd name="T79" fmla="*/ 8 h 1590"/>
                    <a:gd name="T80" fmla="*/ 6 w 534"/>
                    <a:gd name="T81" fmla="*/ 8 h 1590"/>
                    <a:gd name="T82" fmla="*/ 6 w 534"/>
                    <a:gd name="T83" fmla="*/ 7 h 1590"/>
                    <a:gd name="T84" fmla="*/ 6 w 534"/>
                    <a:gd name="T85" fmla="*/ 5 h 1590"/>
                    <a:gd name="T86" fmla="*/ 6 w 534"/>
                    <a:gd name="T87" fmla="*/ 5 h 1590"/>
                    <a:gd name="T88" fmla="*/ 5 w 534"/>
                    <a:gd name="T89" fmla="*/ 5 h 1590"/>
                    <a:gd name="T90" fmla="*/ 5 w 534"/>
                    <a:gd name="T91" fmla="*/ 3 h 1590"/>
                    <a:gd name="T92" fmla="*/ 6 w 534"/>
                    <a:gd name="T93" fmla="*/ 2 h 1590"/>
                    <a:gd name="T94" fmla="*/ 7 w 534"/>
                    <a:gd name="T95" fmla="*/ 1 h 1590"/>
                    <a:gd name="T96" fmla="*/ 9 w 534"/>
                    <a:gd name="T97" fmla="*/ 1 h 1590"/>
                    <a:gd name="T98" fmla="*/ 11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3119" name="Freeform 30"/>
                <p:cNvSpPr>
                  <a:spLocks/>
                </p:cNvSpPr>
                <p:nvPr/>
              </p:nvSpPr>
              <p:spPr bwMode="auto">
                <a:xfrm>
                  <a:off x="333" y="2424"/>
                  <a:ext cx="188" cy="155"/>
                </a:xfrm>
                <a:custGeom>
                  <a:avLst/>
                  <a:gdLst>
                    <a:gd name="T0" fmla="*/ 0 w 1318"/>
                    <a:gd name="T1" fmla="*/ 5 h 1087"/>
                    <a:gd name="T2" fmla="*/ 0 w 1318"/>
                    <a:gd name="T3" fmla="*/ 4 h 1087"/>
                    <a:gd name="T4" fmla="*/ 1 w 1318"/>
                    <a:gd name="T5" fmla="*/ 3 h 1087"/>
                    <a:gd name="T6" fmla="*/ 1 w 1318"/>
                    <a:gd name="T7" fmla="*/ 3 h 1087"/>
                    <a:gd name="T8" fmla="*/ 1 w 1318"/>
                    <a:gd name="T9" fmla="*/ 2 h 1087"/>
                    <a:gd name="T10" fmla="*/ 2 w 1318"/>
                    <a:gd name="T11" fmla="*/ 1 h 1087"/>
                    <a:gd name="T12" fmla="*/ 3 w 1318"/>
                    <a:gd name="T13" fmla="*/ 1 h 1087"/>
                    <a:gd name="T14" fmla="*/ 4 w 1318"/>
                    <a:gd name="T15" fmla="*/ 1 h 1087"/>
                    <a:gd name="T16" fmla="*/ 5 w 1318"/>
                    <a:gd name="T17" fmla="*/ 1 h 1087"/>
                    <a:gd name="T18" fmla="*/ 7 w 1318"/>
                    <a:gd name="T19" fmla="*/ 0 h 1087"/>
                    <a:gd name="T20" fmla="*/ 9 w 1318"/>
                    <a:gd name="T21" fmla="*/ 0 h 1087"/>
                    <a:gd name="T22" fmla="*/ 15 w 1318"/>
                    <a:gd name="T23" fmla="*/ 0 h 1087"/>
                    <a:gd name="T24" fmla="*/ 20 w 1318"/>
                    <a:gd name="T25" fmla="*/ 1 h 1087"/>
                    <a:gd name="T26" fmla="*/ 22 w 1318"/>
                    <a:gd name="T27" fmla="*/ 1 h 1087"/>
                    <a:gd name="T28" fmla="*/ 24 w 1318"/>
                    <a:gd name="T29" fmla="*/ 2 h 1087"/>
                    <a:gd name="T30" fmla="*/ 25 w 1318"/>
                    <a:gd name="T31" fmla="*/ 2 h 1087"/>
                    <a:gd name="T32" fmla="*/ 25 w 1318"/>
                    <a:gd name="T33" fmla="*/ 3 h 1087"/>
                    <a:gd name="T34" fmla="*/ 26 w 1318"/>
                    <a:gd name="T35" fmla="*/ 3 h 1087"/>
                    <a:gd name="T36" fmla="*/ 26 w 1318"/>
                    <a:gd name="T37" fmla="*/ 4 h 1087"/>
                    <a:gd name="T38" fmla="*/ 27 w 1318"/>
                    <a:gd name="T39" fmla="*/ 6 h 1087"/>
                    <a:gd name="T40" fmla="*/ 27 w 1318"/>
                    <a:gd name="T41" fmla="*/ 7 h 1087"/>
                    <a:gd name="T42" fmla="*/ 26 w 1318"/>
                    <a:gd name="T43" fmla="*/ 10 h 1087"/>
                    <a:gd name="T44" fmla="*/ 26 w 1318"/>
                    <a:gd name="T45" fmla="*/ 12 h 1087"/>
                    <a:gd name="T46" fmla="*/ 26 w 1318"/>
                    <a:gd name="T47" fmla="*/ 14 h 1087"/>
                    <a:gd name="T48" fmla="*/ 25 w 1318"/>
                    <a:gd name="T49" fmla="*/ 16 h 1087"/>
                    <a:gd name="T50" fmla="*/ 25 w 1318"/>
                    <a:gd name="T51" fmla="*/ 18 h 1087"/>
                    <a:gd name="T52" fmla="*/ 24 w 1318"/>
                    <a:gd name="T53" fmla="*/ 19 h 1087"/>
                    <a:gd name="T54" fmla="*/ 24 w 1318"/>
                    <a:gd name="T55" fmla="*/ 20 h 1087"/>
                    <a:gd name="T56" fmla="*/ 24 w 1318"/>
                    <a:gd name="T57" fmla="*/ 21 h 1087"/>
                    <a:gd name="T58" fmla="*/ 23 w 1318"/>
                    <a:gd name="T59" fmla="*/ 21 h 1087"/>
                    <a:gd name="T60" fmla="*/ 23 w 1318"/>
                    <a:gd name="T61" fmla="*/ 22 h 1087"/>
                    <a:gd name="T62" fmla="*/ 22 w 1318"/>
                    <a:gd name="T63" fmla="*/ 22 h 1087"/>
                    <a:gd name="T64" fmla="*/ 22 w 1318"/>
                    <a:gd name="T65" fmla="*/ 22 h 1087"/>
                    <a:gd name="T66" fmla="*/ 22 w 1318"/>
                    <a:gd name="T67" fmla="*/ 22 h 1087"/>
                    <a:gd name="T68" fmla="*/ 22 w 1318"/>
                    <a:gd name="T69" fmla="*/ 20 h 1087"/>
                    <a:gd name="T70" fmla="*/ 22 w 1318"/>
                    <a:gd name="T71" fmla="*/ 19 h 1087"/>
                    <a:gd name="T72" fmla="*/ 23 w 1318"/>
                    <a:gd name="T73" fmla="*/ 16 h 1087"/>
                    <a:gd name="T74" fmla="*/ 23 w 1318"/>
                    <a:gd name="T75" fmla="*/ 14 h 1087"/>
                    <a:gd name="T76" fmla="*/ 23 w 1318"/>
                    <a:gd name="T77" fmla="*/ 12 h 1087"/>
                    <a:gd name="T78" fmla="*/ 24 w 1318"/>
                    <a:gd name="T79" fmla="*/ 10 h 1087"/>
                    <a:gd name="T80" fmla="*/ 24 w 1318"/>
                    <a:gd name="T81" fmla="*/ 7 h 1087"/>
                    <a:gd name="T82" fmla="*/ 24 w 1318"/>
                    <a:gd name="T83" fmla="*/ 5 h 1087"/>
                    <a:gd name="T84" fmla="*/ 24 w 1318"/>
                    <a:gd name="T85" fmla="*/ 5 h 1087"/>
                    <a:gd name="T86" fmla="*/ 23 w 1318"/>
                    <a:gd name="T87" fmla="*/ 4 h 1087"/>
                    <a:gd name="T88" fmla="*/ 23 w 1318"/>
                    <a:gd name="T89" fmla="*/ 4 h 1087"/>
                    <a:gd name="T90" fmla="*/ 22 w 1318"/>
                    <a:gd name="T91" fmla="*/ 4 h 1087"/>
                    <a:gd name="T92" fmla="*/ 21 w 1318"/>
                    <a:gd name="T93" fmla="*/ 4 h 1087"/>
                    <a:gd name="T94" fmla="*/ 20 w 1318"/>
                    <a:gd name="T95" fmla="*/ 3 h 1087"/>
                    <a:gd name="T96" fmla="*/ 19 w 1318"/>
                    <a:gd name="T97" fmla="*/ 3 h 1087"/>
                    <a:gd name="T98" fmla="*/ 17 w 1318"/>
                    <a:gd name="T99" fmla="*/ 3 h 1087"/>
                    <a:gd name="T100" fmla="*/ 15 w 1318"/>
                    <a:gd name="T101" fmla="*/ 3 h 1087"/>
                    <a:gd name="T102" fmla="*/ 9 w 1318"/>
                    <a:gd name="T103" fmla="*/ 3 h 1087"/>
                    <a:gd name="T104" fmla="*/ 6 w 1318"/>
                    <a:gd name="T105" fmla="*/ 3 h 1087"/>
                    <a:gd name="T106" fmla="*/ 4 w 1318"/>
                    <a:gd name="T107" fmla="*/ 3 h 1087"/>
                    <a:gd name="T108" fmla="*/ 3 w 1318"/>
                    <a:gd name="T109" fmla="*/ 4 h 1087"/>
                    <a:gd name="T110" fmla="*/ 2 w 1318"/>
                    <a:gd name="T111" fmla="*/ 4 h 1087"/>
                    <a:gd name="T112" fmla="*/ 1 w 1318"/>
                    <a:gd name="T113" fmla="*/ 6 h 1087"/>
                    <a:gd name="T114" fmla="*/ 1 w 1318"/>
                    <a:gd name="T115" fmla="*/ 6 h 1087"/>
                    <a:gd name="T116" fmla="*/ 1 w 1318"/>
                    <a:gd name="T117" fmla="*/ 6 h 1087"/>
                    <a:gd name="T118" fmla="*/ 1 w 1318"/>
                    <a:gd name="T119" fmla="*/ 6 h 1087"/>
                    <a:gd name="T120" fmla="*/ 0 w 1318"/>
                    <a:gd name="T121" fmla="*/ 6 h 1087"/>
                    <a:gd name="T122" fmla="*/ 0 w 1318"/>
                    <a:gd name="T123" fmla="*/ 5 h 1087"/>
                    <a:gd name="T124" fmla="*/ 0 w 1318"/>
                    <a:gd name="T125" fmla="*/ 5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3120" name="Freeform 31"/>
                <p:cNvSpPr>
                  <a:spLocks/>
                </p:cNvSpPr>
                <p:nvPr/>
              </p:nvSpPr>
              <p:spPr bwMode="auto">
                <a:xfrm>
                  <a:off x="573" y="2672"/>
                  <a:ext cx="30" cy="48"/>
                </a:xfrm>
                <a:custGeom>
                  <a:avLst/>
                  <a:gdLst>
                    <a:gd name="T0" fmla="*/ 2 w 209"/>
                    <a:gd name="T1" fmla="*/ 1 h 332"/>
                    <a:gd name="T2" fmla="*/ 2 w 209"/>
                    <a:gd name="T3" fmla="*/ 1 h 332"/>
                    <a:gd name="T4" fmla="*/ 4 w 209"/>
                    <a:gd name="T5" fmla="*/ 3 h 332"/>
                    <a:gd name="T6" fmla="*/ 4 w 209"/>
                    <a:gd name="T7" fmla="*/ 4 h 332"/>
                    <a:gd name="T8" fmla="*/ 4 w 209"/>
                    <a:gd name="T9" fmla="*/ 4 h 332"/>
                    <a:gd name="T10" fmla="*/ 3 w 209"/>
                    <a:gd name="T11" fmla="*/ 5 h 332"/>
                    <a:gd name="T12" fmla="*/ 3 w 209"/>
                    <a:gd name="T13" fmla="*/ 6 h 332"/>
                    <a:gd name="T14" fmla="*/ 3 w 209"/>
                    <a:gd name="T15" fmla="*/ 7 h 332"/>
                    <a:gd name="T16" fmla="*/ 3 w 209"/>
                    <a:gd name="T17" fmla="*/ 7 h 332"/>
                    <a:gd name="T18" fmla="*/ 2 w 209"/>
                    <a:gd name="T19" fmla="*/ 7 h 332"/>
                    <a:gd name="T20" fmla="*/ 2 w 209"/>
                    <a:gd name="T21" fmla="*/ 7 h 332"/>
                    <a:gd name="T22" fmla="*/ 1 w 209"/>
                    <a:gd name="T23" fmla="*/ 6 h 332"/>
                    <a:gd name="T24" fmla="*/ 2 w 209"/>
                    <a:gd name="T25" fmla="*/ 3 h 332"/>
                    <a:gd name="T26" fmla="*/ 1 w 209"/>
                    <a:gd name="T27" fmla="*/ 3 h 332"/>
                    <a:gd name="T28" fmla="*/ 1 w 209"/>
                    <a:gd name="T29" fmla="*/ 3 h 332"/>
                    <a:gd name="T30" fmla="*/ 0 w 209"/>
                    <a:gd name="T31" fmla="*/ 3 h 332"/>
                    <a:gd name="T32" fmla="*/ 0 w 209"/>
                    <a:gd name="T33" fmla="*/ 2 h 332"/>
                    <a:gd name="T34" fmla="*/ 0 w 209"/>
                    <a:gd name="T35" fmla="*/ 1 h 332"/>
                    <a:gd name="T36" fmla="*/ 0 w 209"/>
                    <a:gd name="T37" fmla="*/ 0 h 332"/>
                    <a:gd name="T38" fmla="*/ 1 w 209"/>
                    <a:gd name="T39" fmla="*/ 0 h 332"/>
                    <a:gd name="T40" fmla="*/ 1 w 209"/>
                    <a:gd name="T41" fmla="*/ 0 h 332"/>
                    <a:gd name="T42" fmla="*/ 2 w 209"/>
                    <a:gd name="T43" fmla="*/ 0 h 332"/>
                    <a:gd name="T44" fmla="*/ 2 w 209"/>
                    <a:gd name="T45" fmla="*/ 1 h 332"/>
                    <a:gd name="T46" fmla="*/ 2 w 209"/>
                    <a:gd name="T47" fmla="*/ 1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3121" name="Freeform 32"/>
                <p:cNvSpPr>
                  <a:spLocks/>
                </p:cNvSpPr>
                <p:nvPr/>
              </p:nvSpPr>
              <p:spPr bwMode="auto">
                <a:xfrm>
                  <a:off x="589" y="2706"/>
                  <a:ext cx="57" cy="26"/>
                </a:xfrm>
                <a:custGeom>
                  <a:avLst/>
                  <a:gdLst>
                    <a:gd name="T0" fmla="*/ 1 w 403"/>
                    <a:gd name="T1" fmla="*/ 0 h 178"/>
                    <a:gd name="T2" fmla="*/ 2 w 403"/>
                    <a:gd name="T3" fmla="*/ 1 h 178"/>
                    <a:gd name="T4" fmla="*/ 2 w 403"/>
                    <a:gd name="T5" fmla="*/ 1 h 178"/>
                    <a:gd name="T6" fmla="*/ 3 w 403"/>
                    <a:gd name="T7" fmla="*/ 1 h 178"/>
                    <a:gd name="T8" fmla="*/ 4 w 403"/>
                    <a:gd name="T9" fmla="*/ 1 h 178"/>
                    <a:gd name="T10" fmla="*/ 6 w 403"/>
                    <a:gd name="T11" fmla="*/ 2 h 178"/>
                    <a:gd name="T12" fmla="*/ 7 w 403"/>
                    <a:gd name="T13" fmla="*/ 1 h 178"/>
                    <a:gd name="T14" fmla="*/ 8 w 403"/>
                    <a:gd name="T15" fmla="*/ 1 h 178"/>
                    <a:gd name="T16" fmla="*/ 8 w 403"/>
                    <a:gd name="T17" fmla="*/ 2 h 178"/>
                    <a:gd name="T18" fmla="*/ 8 w 403"/>
                    <a:gd name="T19" fmla="*/ 2 h 178"/>
                    <a:gd name="T20" fmla="*/ 8 w 403"/>
                    <a:gd name="T21" fmla="*/ 3 h 178"/>
                    <a:gd name="T22" fmla="*/ 7 w 403"/>
                    <a:gd name="T23" fmla="*/ 3 h 178"/>
                    <a:gd name="T24" fmla="*/ 6 w 403"/>
                    <a:gd name="T25" fmla="*/ 4 h 178"/>
                    <a:gd name="T26" fmla="*/ 4 w 403"/>
                    <a:gd name="T27" fmla="*/ 4 h 178"/>
                    <a:gd name="T28" fmla="*/ 3 w 403"/>
                    <a:gd name="T29" fmla="*/ 4 h 178"/>
                    <a:gd name="T30" fmla="*/ 2 w 403"/>
                    <a:gd name="T31" fmla="*/ 3 h 178"/>
                    <a:gd name="T32" fmla="*/ 1 w 403"/>
                    <a:gd name="T33" fmla="*/ 3 h 178"/>
                    <a:gd name="T34" fmla="*/ 1 w 403"/>
                    <a:gd name="T35" fmla="*/ 2 h 178"/>
                    <a:gd name="T36" fmla="*/ 0 w 403"/>
                    <a:gd name="T37" fmla="*/ 1 h 178"/>
                    <a:gd name="T38" fmla="*/ 0 w 403"/>
                    <a:gd name="T39" fmla="*/ 1 h 178"/>
                    <a:gd name="T40" fmla="*/ 0 w 403"/>
                    <a:gd name="T41" fmla="*/ 0 h 178"/>
                    <a:gd name="T42" fmla="*/ 0 w 403"/>
                    <a:gd name="T43" fmla="*/ 0 h 178"/>
                    <a:gd name="T44" fmla="*/ 1 w 403"/>
                    <a:gd name="T45" fmla="*/ 0 h 178"/>
                    <a:gd name="T46" fmla="*/ 1 w 403"/>
                    <a:gd name="T47" fmla="*/ 0 h 178"/>
                    <a:gd name="T48" fmla="*/ 1 w 403"/>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3122" name="Freeform 33"/>
                <p:cNvSpPr>
                  <a:spLocks/>
                </p:cNvSpPr>
                <p:nvPr/>
              </p:nvSpPr>
              <p:spPr bwMode="auto">
                <a:xfrm>
                  <a:off x="651" y="2607"/>
                  <a:ext cx="24" cy="92"/>
                </a:xfrm>
                <a:custGeom>
                  <a:avLst/>
                  <a:gdLst>
                    <a:gd name="T0" fmla="*/ 3 w 166"/>
                    <a:gd name="T1" fmla="*/ 1 h 645"/>
                    <a:gd name="T2" fmla="*/ 3 w 166"/>
                    <a:gd name="T3" fmla="*/ 5 h 645"/>
                    <a:gd name="T4" fmla="*/ 3 w 166"/>
                    <a:gd name="T5" fmla="*/ 8 h 645"/>
                    <a:gd name="T6" fmla="*/ 3 w 166"/>
                    <a:gd name="T7" fmla="*/ 12 h 645"/>
                    <a:gd name="T8" fmla="*/ 3 w 166"/>
                    <a:gd name="T9" fmla="*/ 13 h 645"/>
                    <a:gd name="T10" fmla="*/ 2 w 166"/>
                    <a:gd name="T11" fmla="*/ 13 h 645"/>
                    <a:gd name="T12" fmla="*/ 2 w 166"/>
                    <a:gd name="T13" fmla="*/ 13 h 645"/>
                    <a:gd name="T14" fmla="*/ 1 w 166"/>
                    <a:gd name="T15" fmla="*/ 13 h 645"/>
                    <a:gd name="T16" fmla="*/ 1 w 166"/>
                    <a:gd name="T17" fmla="*/ 12 h 645"/>
                    <a:gd name="T18" fmla="*/ 1 w 166"/>
                    <a:gd name="T19" fmla="*/ 11 h 645"/>
                    <a:gd name="T20" fmla="*/ 0 w 166"/>
                    <a:gd name="T21" fmla="*/ 10 h 645"/>
                    <a:gd name="T22" fmla="*/ 0 w 166"/>
                    <a:gd name="T23" fmla="*/ 9 h 645"/>
                    <a:gd name="T24" fmla="*/ 0 w 166"/>
                    <a:gd name="T25" fmla="*/ 8 h 645"/>
                    <a:gd name="T26" fmla="*/ 0 w 166"/>
                    <a:gd name="T27" fmla="*/ 7 h 645"/>
                    <a:gd name="T28" fmla="*/ 0 w 166"/>
                    <a:gd name="T29" fmla="*/ 5 h 645"/>
                    <a:gd name="T30" fmla="*/ 1 w 166"/>
                    <a:gd name="T31" fmla="*/ 4 h 645"/>
                    <a:gd name="T32" fmla="*/ 1 w 166"/>
                    <a:gd name="T33" fmla="*/ 3 h 645"/>
                    <a:gd name="T34" fmla="*/ 2 w 166"/>
                    <a:gd name="T35" fmla="*/ 2 h 645"/>
                    <a:gd name="T36" fmla="*/ 2 w 166"/>
                    <a:gd name="T37" fmla="*/ 1 h 645"/>
                    <a:gd name="T38" fmla="*/ 2 w 166"/>
                    <a:gd name="T39" fmla="*/ 0 h 645"/>
                    <a:gd name="T40" fmla="*/ 3 w 166"/>
                    <a:gd name="T41" fmla="*/ 0 h 645"/>
                    <a:gd name="T42" fmla="*/ 3 w 166"/>
                    <a:gd name="T43" fmla="*/ 0 h 645"/>
                    <a:gd name="T44" fmla="*/ 3 w 166"/>
                    <a:gd name="T45" fmla="*/ 1 h 645"/>
                    <a:gd name="T46" fmla="*/ 3 w 166"/>
                    <a:gd name="T47" fmla="*/ 1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3123" name="Freeform 34"/>
                <p:cNvSpPr>
                  <a:spLocks/>
                </p:cNvSpPr>
                <p:nvPr/>
              </p:nvSpPr>
              <p:spPr bwMode="auto">
                <a:xfrm>
                  <a:off x="290" y="2600"/>
                  <a:ext cx="27" cy="61"/>
                </a:xfrm>
                <a:custGeom>
                  <a:avLst/>
                  <a:gdLst>
                    <a:gd name="T0" fmla="*/ 2 w 191"/>
                    <a:gd name="T1" fmla="*/ 1 h 428"/>
                    <a:gd name="T2" fmla="*/ 2 w 191"/>
                    <a:gd name="T3" fmla="*/ 3 h 428"/>
                    <a:gd name="T4" fmla="*/ 3 w 191"/>
                    <a:gd name="T5" fmla="*/ 4 h 428"/>
                    <a:gd name="T6" fmla="*/ 3 w 191"/>
                    <a:gd name="T7" fmla="*/ 6 h 428"/>
                    <a:gd name="T8" fmla="*/ 4 w 191"/>
                    <a:gd name="T9" fmla="*/ 7 h 428"/>
                    <a:gd name="T10" fmla="*/ 4 w 191"/>
                    <a:gd name="T11" fmla="*/ 8 h 428"/>
                    <a:gd name="T12" fmla="*/ 4 w 191"/>
                    <a:gd name="T13" fmla="*/ 8 h 428"/>
                    <a:gd name="T14" fmla="*/ 3 w 191"/>
                    <a:gd name="T15" fmla="*/ 9 h 428"/>
                    <a:gd name="T16" fmla="*/ 2 w 191"/>
                    <a:gd name="T17" fmla="*/ 9 h 428"/>
                    <a:gd name="T18" fmla="*/ 1 w 191"/>
                    <a:gd name="T19" fmla="*/ 9 h 428"/>
                    <a:gd name="T20" fmla="*/ 1 w 191"/>
                    <a:gd name="T21" fmla="*/ 8 h 428"/>
                    <a:gd name="T22" fmla="*/ 0 w 191"/>
                    <a:gd name="T23" fmla="*/ 4 h 428"/>
                    <a:gd name="T24" fmla="*/ 0 w 191"/>
                    <a:gd name="T25" fmla="*/ 0 h 428"/>
                    <a:gd name="T26" fmla="*/ 0 w 191"/>
                    <a:gd name="T27" fmla="*/ 0 h 428"/>
                    <a:gd name="T28" fmla="*/ 0 w 191"/>
                    <a:gd name="T29" fmla="*/ 0 h 428"/>
                    <a:gd name="T30" fmla="*/ 1 w 191"/>
                    <a:gd name="T31" fmla="*/ 0 h 428"/>
                    <a:gd name="T32" fmla="*/ 2 w 191"/>
                    <a:gd name="T33" fmla="*/ 0 h 428"/>
                    <a:gd name="T34" fmla="*/ 2 w 191"/>
                    <a:gd name="T35" fmla="*/ 1 h 428"/>
                    <a:gd name="T36" fmla="*/ 2 w 191"/>
                    <a:gd name="T37" fmla="*/ 1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3124" name="Freeform 35"/>
                <p:cNvSpPr>
                  <a:spLocks/>
                </p:cNvSpPr>
                <p:nvPr/>
              </p:nvSpPr>
              <p:spPr bwMode="auto">
                <a:xfrm>
                  <a:off x="281" y="2696"/>
                  <a:ext cx="259" cy="29"/>
                </a:xfrm>
                <a:custGeom>
                  <a:avLst/>
                  <a:gdLst>
                    <a:gd name="T0" fmla="*/ 1 w 1812"/>
                    <a:gd name="T1" fmla="*/ 1 h 203"/>
                    <a:gd name="T2" fmla="*/ 1 w 1812"/>
                    <a:gd name="T3" fmla="*/ 1 h 203"/>
                    <a:gd name="T4" fmla="*/ 2 w 1812"/>
                    <a:gd name="T5" fmla="*/ 0 h 203"/>
                    <a:gd name="T6" fmla="*/ 2 w 1812"/>
                    <a:gd name="T7" fmla="*/ 0 h 203"/>
                    <a:gd name="T8" fmla="*/ 4 w 1812"/>
                    <a:gd name="T9" fmla="*/ 0 h 203"/>
                    <a:gd name="T10" fmla="*/ 6 w 1812"/>
                    <a:gd name="T11" fmla="*/ 0 h 203"/>
                    <a:gd name="T12" fmla="*/ 7 w 1812"/>
                    <a:gd name="T13" fmla="*/ 0 h 203"/>
                    <a:gd name="T14" fmla="*/ 10 w 1812"/>
                    <a:gd name="T15" fmla="*/ 1 h 203"/>
                    <a:gd name="T16" fmla="*/ 12 w 1812"/>
                    <a:gd name="T17" fmla="*/ 1 h 203"/>
                    <a:gd name="T18" fmla="*/ 14 w 1812"/>
                    <a:gd name="T19" fmla="*/ 1 h 203"/>
                    <a:gd name="T20" fmla="*/ 18 w 1812"/>
                    <a:gd name="T21" fmla="*/ 1 h 203"/>
                    <a:gd name="T22" fmla="*/ 22 w 1812"/>
                    <a:gd name="T23" fmla="*/ 2 h 203"/>
                    <a:gd name="T24" fmla="*/ 30 w 1812"/>
                    <a:gd name="T25" fmla="*/ 1 h 203"/>
                    <a:gd name="T26" fmla="*/ 33 w 1812"/>
                    <a:gd name="T27" fmla="*/ 1 h 203"/>
                    <a:gd name="T28" fmla="*/ 36 w 1812"/>
                    <a:gd name="T29" fmla="*/ 1 h 203"/>
                    <a:gd name="T30" fmla="*/ 37 w 1812"/>
                    <a:gd name="T31" fmla="*/ 2 h 203"/>
                    <a:gd name="T32" fmla="*/ 37 w 1812"/>
                    <a:gd name="T33" fmla="*/ 2 h 203"/>
                    <a:gd name="T34" fmla="*/ 37 w 1812"/>
                    <a:gd name="T35" fmla="*/ 3 h 203"/>
                    <a:gd name="T36" fmla="*/ 37 w 1812"/>
                    <a:gd name="T37" fmla="*/ 3 h 203"/>
                    <a:gd name="T38" fmla="*/ 36 w 1812"/>
                    <a:gd name="T39" fmla="*/ 3 h 203"/>
                    <a:gd name="T40" fmla="*/ 36 w 1812"/>
                    <a:gd name="T41" fmla="*/ 3 h 203"/>
                    <a:gd name="T42" fmla="*/ 33 w 1812"/>
                    <a:gd name="T43" fmla="*/ 4 h 203"/>
                    <a:gd name="T44" fmla="*/ 30 w 1812"/>
                    <a:gd name="T45" fmla="*/ 4 h 203"/>
                    <a:gd name="T46" fmla="*/ 26 w 1812"/>
                    <a:gd name="T47" fmla="*/ 4 h 203"/>
                    <a:gd name="T48" fmla="*/ 22 w 1812"/>
                    <a:gd name="T49" fmla="*/ 4 h 203"/>
                    <a:gd name="T50" fmla="*/ 14 w 1812"/>
                    <a:gd name="T51" fmla="*/ 4 h 203"/>
                    <a:gd name="T52" fmla="*/ 9 w 1812"/>
                    <a:gd name="T53" fmla="*/ 3 h 203"/>
                    <a:gd name="T54" fmla="*/ 5 w 1812"/>
                    <a:gd name="T55" fmla="*/ 3 h 203"/>
                    <a:gd name="T56" fmla="*/ 3 w 1812"/>
                    <a:gd name="T57" fmla="*/ 3 h 203"/>
                    <a:gd name="T58" fmla="*/ 1 w 1812"/>
                    <a:gd name="T59" fmla="*/ 3 h 203"/>
                    <a:gd name="T60" fmla="*/ 0 w 1812"/>
                    <a:gd name="T61" fmla="*/ 3 h 203"/>
                    <a:gd name="T62" fmla="*/ 0 w 1812"/>
                    <a:gd name="T63" fmla="*/ 2 h 203"/>
                    <a:gd name="T64" fmla="*/ 0 w 1812"/>
                    <a:gd name="T65" fmla="*/ 2 h 203"/>
                    <a:gd name="T66" fmla="*/ 1 w 1812"/>
                    <a:gd name="T67" fmla="*/ 1 h 203"/>
                    <a:gd name="T68" fmla="*/ 1 w 1812"/>
                    <a:gd name="T69" fmla="*/ 1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3125" name="Freeform 36"/>
                <p:cNvSpPr>
                  <a:spLocks/>
                </p:cNvSpPr>
                <p:nvPr/>
              </p:nvSpPr>
              <p:spPr bwMode="auto">
                <a:xfrm>
                  <a:off x="256" y="2677"/>
                  <a:ext cx="31" cy="24"/>
                </a:xfrm>
                <a:custGeom>
                  <a:avLst/>
                  <a:gdLst>
                    <a:gd name="T0" fmla="*/ 3 w 217"/>
                    <a:gd name="T1" fmla="*/ 0 h 171"/>
                    <a:gd name="T2" fmla="*/ 3 w 217"/>
                    <a:gd name="T3" fmla="*/ 1 h 171"/>
                    <a:gd name="T4" fmla="*/ 2 w 217"/>
                    <a:gd name="T5" fmla="*/ 1 h 171"/>
                    <a:gd name="T6" fmla="*/ 2 w 217"/>
                    <a:gd name="T7" fmla="*/ 0 h 171"/>
                    <a:gd name="T8" fmla="*/ 1 w 217"/>
                    <a:gd name="T9" fmla="*/ 0 h 171"/>
                    <a:gd name="T10" fmla="*/ 0 w 217"/>
                    <a:gd name="T11" fmla="*/ 1 h 171"/>
                    <a:gd name="T12" fmla="*/ 0 w 217"/>
                    <a:gd name="T13" fmla="*/ 2 h 171"/>
                    <a:gd name="T14" fmla="*/ 0 w 217"/>
                    <a:gd name="T15" fmla="*/ 2 h 171"/>
                    <a:gd name="T16" fmla="*/ 0 w 217"/>
                    <a:gd name="T17" fmla="*/ 3 h 171"/>
                    <a:gd name="T18" fmla="*/ 1 w 217"/>
                    <a:gd name="T19" fmla="*/ 3 h 171"/>
                    <a:gd name="T20" fmla="*/ 2 w 217"/>
                    <a:gd name="T21" fmla="*/ 3 h 171"/>
                    <a:gd name="T22" fmla="*/ 3 w 217"/>
                    <a:gd name="T23" fmla="*/ 3 h 171"/>
                    <a:gd name="T24" fmla="*/ 3 w 217"/>
                    <a:gd name="T25" fmla="*/ 2 h 171"/>
                    <a:gd name="T26" fmla="*/ 4 w 217"/>
                    <a:gd name="T27" fmla="*/ 2 h 171"/>
                    <a:gd name="T28" fmla="*/ 4 w 217"/>
                    <a:gd name="T29" fmla="*/ 1 h 171"/>
                    <a:gd name="T30" fmla="*/ 4 w 217"/>
                    <a:gd name="T31" fmla="*/ 0 h 171"/>
                    <a:gd name="T32" fmla="*/ 4 w 217"/>
                    <a:gd name="T33" fmla="*/ 0 h 171"/>
                    <a:gd name="T34" fmla="*/ 4 w 217"/>
                    <a:gd name="T35" fmla="*/ 0 h 171"/>
                    <a:gd name="T36" fmla="*/ 3 w 217"/>
                    <a:gd name="T37" fmla="*/ 0 h 171"/>
                    <a:gd name="T38" fmla="*/ 3 w 217"/>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3126" name="Freeform 37"/>
                <p:cNvSpPr>
                  <a:spLocks/>
                </p:cNvSpPr>
                <p:nvPr/>
              </p:nvSpPr>
              <p:spPr bwMode="auto">
                <a:xfrm>
                  <a:off x="678" y="2678"/>
                  <a:ext cx="24" cy="20"/>
                </a:xfrm>
                <a:custGeom>
                  <a:avLst/>
                  <a:gdLst>
                    <a:gd name="T0" fmla="*/ 1 w 169"/>
                    <a:gd name="T1" fmla="*/ 1 h 140"/>
                    <a:gd name="T2" fmla="*/ 2 w 169"/>
                    <a:gd name="T3" fmla="*/ 1 h 140"/>
                    <a:gd name="T4" fmla="*/ 2 w 169"/>
                    <a:gd name="T5" fmla="*/ 1 h 140"/>
                    <a:gd name="T6" fmla="*/ 3 w 169"/>
                    <a:gd name="T7" fmla="*/ 1 h 140"/>
                    <a:gd name="T8" fmla="*/ 3 w 169"/>
                    <a:gd name="T9" fmla="*/ 1 h 140"/>
                    <a:gd name="T10" fmla="*/ 3 w 169"/>
                    <a:gd name="T11" fmla="*/ 1 h 140"/>
                    <a:gd name="T12" fmla="*/ 3 w 169"/>
                    <a:gd name="T13" fmla="*/ 2 h 140"/>
                    <a:gd name="T14" fmla="*/ 2 w 169"/>
                    <a:gd name="T15" fmla="*/ 2 h 140"/>
                    <a:gd name="T16" fmla="*/ 2 w 169"/>
                    <a:gd name="T17" fmla="*/ 3 h 140"/>
                    <a:gd name="T18" fmla="*/ 1 w 169"/>
                    <a:gd name="T19" fmla="*/ 3 h 140"/>
                    <a:gd name="T20" fmla="*/ 0 w 169"/>
                    <a:gd name="T21" fmla="*/ 3 h 140"/>
                    <a:gd name="T22" fmla="*/ 0 w 169"/>
                    <a:gd name="T23" fmla="*/ 3 h 140"/>
                    <a:gd name="T24" fmla="*/ 0 w 169"/>
                    <a:gd name="T25" fmla="*/ 1 h 140"/>
                    <a:gd name="T26" fmla="*/ 0 w 169"/>
                    <a:gd name="T27" fmla="*/ 0 h 140"/>
                    <a:gd name="T28" fmla="*/ 1 w 169"/>
                    <a:gd name="T29" fmla="*/ 0 h 140"/>
                    <a:gd name="T30" fmla="*/ 1 w 169"/>
                    <a:gd name="T31" fmla="*/ 0 h 140"/>
                    <a:gd name="T32" fmla="*/ 1 w 169"/>
                    <a:gd name="T33" fmla="*/ 1 h 140"/>
                    <a:gd name="T34" fmla="*/ 1 w 169"/>
                    <a:gd name="T35" fmla="*/ 1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3127" name="Freeform 38"/>
                <p:cNvSpPr>
                  <a:spLocks/>
                </p:cNvSpPr>
                <p:nvPr/>
              </p:nvSpPr>
              <p:spPr bwMode="auto">
                <a:xfrm>
                  <a:off x="606" y="2573"/>
                  <a:ext cx="35" cy="57"/>
                </a:xfrm>
                <a:custGeom>
                  <a:avLst/>
                  <a:gdLst>
                    <a:gd name="T0" fmla="*/ 1 w 247"/>
                    <a:gd name="T1" fmla="*/ 0 h 399"/>
                    <a:gd name="T2" fmla="*/ 2 w 247"/>
                    <a:gd name="T3" fmla="*/ 0 h 399"/>
                    <a:gd name="T4" fmla="*/ 4 w 247"/>
                    <a:gd name="T5" fmla="*/ 0 h 399"/>
                    <a:gd name="T6" fmla="*/ 5 w 247"/>
                    <a:gd name="T7" fmla="*/ 0 h 399"/>
                    <a:gd name="T8" fmla="*/ 5 w 247"/>
                    <a:gd name="T9" fmla="*/ 1 h 399"/>
                    <a:gd name="T10" fmla="*/ 5 w 247"/>
                    <a:gd name="T11" fmla="*/ 7 h 399"/>
                    <a:gd name="T12" fmla="*/ 5 w 247"/>
                    <a:gd name="T13" fmla="*/ 8 h 399"/>
                    <a:gd name="T14" fmla="*/ 4 w 247"/>
                    <a:gd name="T15" fmla="*/ 8 h 399"/>
                    <a:gd name="T16" fmla="*/ 3 w 247"/>
                    <a:gd name="T17" fmla="*/ 8 h 399"/>
                    <a:gd name="T18" fmla="*/ 2 w 247"/>
                    <a:gd name="T19" fmla="*/ 8 h 399"/>
                    <a:gd name="T20" fmla="*/ 2 w 247"/>
                    <a:gd name="T21" fmla="*/ 7 h 399"/>
                    <a:gd name="T22" fmla="*/ 2 w 247"/>
                    <a:gd name="T23" fmla="*/ 4 h 399"/>
                    <a:gd name="T24" fmla="*/ 2 w 247"/>
                    <a:gd name="T25" fmla="*/ 2 h 399"/>
                    <a:gd name="T26" fmla="*/ 2 w 247"/>
                    <a:gd name="T27" fmla="*/ 2 h 399"/>
                    <a:gd name="T28" fmla="*/ 1 w 247"/>
                    <a:gd name="T29" fmla="*/ 2 h 399"/>
                    <a:gd name="T30" fmla="*/ 0 w 247"/>
                    <a:gd name="T31" fmla="*/ 2 h 399"/>
                    <a:gd name="T32" fmla="*/ 0 w 247"/>
                    <a:gd name="T33" fmla="*/ 1 h 399"/>
                    <a:gd name="T34" fmla="*/ 0 w 247"/>
                    <a:gd name="T35" fmla="*/ 1 h 399"/>
                    <a:gd name="T36" fmla="*/ 0 w 247"/>
                    <a:gd name="T37" fmla="*/ 1 h 399"/>
                    <a:gd name="T38" fmla="*/ 1 w 247"/>
                    <a:gd name="T39" fmla="*/ 0 h 399"/>
                    <a:gd name="T40" fmla="*/ 1 w 247"/>
                    <a:gd name="T41" fmla="*/ 0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3128" name="Freeform 39"/>
                <p:cNvSpPr>
                  <a:spLocks/>
                </p:cNvSpPr>
                <p:nvPr/>
              </p:nvSpPr>
              <p:spPr bwMode="auto">
                <a:xfrm>
                  <a:off x="581" y="2534"/>
                  <a:ext cx="70" cy="19"/>
                </a:xfrm>
                <a:custGeom>
                  <a:avLst/>
                  <a:gdLst>
                    <a:gd name="T0" fmla="*/ 1 w 487"/>
                    <a:gd name="T1" fmla="*/ 1 h 133"/>
                    <a:gd name="T2" fmla="*/ 3 w 487"/>
                    <a:gd name="T3" fmla="*/ 0 h 133"/>
                    <a:gd name="T4" fmla="*/ 5 w 487"/>
                    <a:gd name="T5" fmla="*/ 0 h 133"/>
                    <a:gd name="T6" fmla="*/ 9 w 487"/>
                    <a:gd name="T7" fmla="*/ 0 h 133"/>
                    <a:gd name="T8" fmla="*/ 9 w 487"/>
                    <a:gd name="T9" fmla="*/ 0 h 133"/>
                    <a:gd name="T10" fmla="*/ 10 w 487"/>
                    <a:gd name="T11" fmla="*/ 1 h 133"/>
                    <a:gd name="T12" fmla="*/ 10 w 487"/>
                    <a:gd name="T13" fmla="*/ 2 h 133"/>
                    <a:gd name="T14" fmla="*/ 10 w 487"/>
                    <a:gd name="T15" fmla="*/ 2 h 133"/>
                    <a:gd name="T16" fmla="*/ 10 w 487"/>
                    <a:gd name="T17" fmla="*/ 2 h 133"/>
                    <a:gd name="T18" fmla="*/ 9 w 487"/>
                    <a:gd name="T19" fmla="*/ 3 h 133"/>
                    <a:gd name="T20" fmla="*/ 9 w 487"/>
                    <a:gd name="T21" fmla="*/ 3 h 133"/>
                    <a:gd name="T22" fmla="*/ 6 w 487"/>
                    <a:gd name="T23" fmla="*/ 2 h 133"/>
                    <a:gd name="T24" fmla="*/ 5 w 487"/>
                    <a:gd name="T25" fmla="*/ 2 h 133"/>
                    <a:gd name="T26" fmla="*/ 3 w 487"/>
                    <a:gd name="T27" fmla="*/ 2 h 133"/>
                    <a:gd name="T28" fmla="*/ 1 w 487"/>
                    <a:gd name="T29" fmla="*/ 2 h 133"/>
                    <a:gd name="T30" fmla="*/ 0 w 487"/>
                    <a:gd name="T31" fmla="*/ 2 h 133"/>
                    <a:gd name="T32" fmla="*/ 0 w 487"/>
                    <a:gd name="T33" fmla="*/ 1 h 133"/>
                    <a:gd name="T34" fmla="*/ 0 w 487"/>
                    <a:gd name="T35" fmla="*/ 1 h 133"/>
                    <a:gd name="T36" fmla="*/ 0 w 487"/>
                    <a:gd name="T37" fmla="*/ 1 h 133"/>
                    <a:gd name="T38" fmla="*/ 1 w 487"/>
                    <a:gd name="T39" fmla="*/ 1 h 133"/>
                    <a:gd name="T40" fmla="*/ 1 w 487"/>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3129" name="Freeform 40"/>
                <p:cNvSpPr>
                  <a:spLocks/>
                </p:cNvSpPr>
                <p:nvPr/>
              </p:nvSpPr>
              <p:spPr bwMode="auto">
                <a:xfrm>
                  <a:off x="594" y="2457"/>
                  <a:ext cx="54" cy="39"/>
                </a:xfrm>
                <a:custGeom>
                  <a:avLst/>
                  <a:gdLst>
                    <a:gd name="T0" fmla="*/ 1 w 378"/>
                    <a:gd name="T1" fmla="*/ 0 h 273"/>
                    <a:gd name="T2" fmla="*/ 2 w 378"/>
                    <a:gd name="T3" fmla="*/ 0 h 273"/>
                    <a:gd name="T4" fmla="*/ 4 w 378"/>
                    <a:gd name="T5" fmla="*/ 0 h 273"/>
                    <a:gd name="T6" fmla="*/ 7 w 378"/>
                    <a:gd name="T7" fmla="*/ 0 h 273"/>
                    <a:gd name="T8" fmla="*/ 7 w 378"/>
                    <a:gd name="T9" fmla="*/ 1 h 273"/>
                    <a:gd name="T10" fmla="*/ 8 w 378"/>
                    <a:gd name="T11" fmla="*/ 1 h 273"/>
                    <a:gd name="T12" fmla="*/ 8 w 378"/>
                    <a:gd name="T13" fmla="*/ 5 h 273"/>
                    <a:gd name="T14" fmla="*/ 8 w 378"/>
                    <a:gd name="T15" fmla="*/ 5 h 273"/>
                    <a:gd name="T16" fmla="*/ 7 w 378"/>
                    <a:gd name="T17" fmla="*/ 6 h 273"/>
                    <a:gd name="T18" fmla="*/ 7 w 378"/>
                    <a:gd name="T19" fmla="*/ 5 h 273"/>
                    <a:gd name="T20" fmla="*/ 6 w 378"/>
                    <a:gd name="T21" fmla="*/ 4 h 273"/>
                    <a:gd name="T22" fmla="*/ 5 w 378"/>
                    <a:gd name="T23" fmla="*/ 3 h 273"/>
                    <a:gd name="T24" fmla="*/ 6 w 378"/>
                    <a:gd name="T25" fmla="*/ 3 h 273"/>
                    <a:gd name="T26" fmla="*/ 3 w 378"/>
                    <a:gd name="T27" fmla="*/ 2 h 273"/>
                    <a:gd name="T28" fmla="*/ 2 w 378"/>
                    <a:gd name="T29" fmla="*/ 2 h 273"/>
                    <a:gd name="T30" fmla="*/ 0 w 378"/>
                    <a:gd name="T31" fmla="*/ 1 h 273"/>
                    <a:gd name="T32" fmla="*/ 0 w 378"/>
                    <a:gd name="T33" fmla="*/ 1 h 273"/>
                    <a:gd name="T34" fmla="*/ 0 w 378"/>
                    <a:gd name="T35" fmla="*/ 0 h 273"/>
                    <a:gd name="T36" fmla="*/ 0 w 378"/>
                    <a:gd name="T37" fmla="*/ 0 h 273"/>
                    <a:gd name="T38" fmla="*/ 1 w 378"/>
                    <a:gd name="T39" fmla="*/ 0 h 273"/>
                    <a:gd name="T40" fmla="*/ 1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3130" name="Freeform 41"/>
                <p:cNvSpPr>
                  <a:spLocks/>
                </p:cNvSpPr>
                <p:nvPr/>
              </p:nvSpPr>
              <p:spPr bwMode="auto">
                <a:xfrm>
                  <a:off x="592" y="2506"/>
                  <a:ext cx="59" cy="16"/>
                </a:xfrm>
                <a:custGeom>
                  <a:avLst/>
                  <a:gdLst>
                    <a:gd name="T0" fmla="*/ 1 w 413"/>
                    <a:gd name="T1" fmla="*/ 0 h 112"/>
                    <a:gd name="T2" fmla="*/ 4 w 413"/>
                    <a:gd name="T3" fmla="*/ 0 h 112"/>
                    <a:gd name="T4" fmla="*/ 7 w 413"/>
                    <a:gd name="T5" fmla="*/ 0 h 112"/>
                    <a:gd name="T6" fmla="*/ 8 w 413"/>
                    <a:gd name="T7" fmla="*/ 0 h 112"/>
                    <a:gd name="T8" fmla="*/ 8 w 413"/>
                    <a:gd name="T9" fmla="*/ 1 h 112"/>
                    <a:gd name="T10" fmla="*/ 8 w 413"/>
                    <a:gd name="T11" fmla="*/ 2 h 112"/>
                    <a:gd name="T12" fmla="*/ 8 w 413"/>
                    <a:gd name="T13" fmla="*/ 2 h 112"/>
                    <a:gd name="T14" fmla="*/ 8 w 413"/>
                    <a:gd name="T15" fmla="*/ 2 h 112"/>
                    <a:gd name="T16" fmla="*/ 7 w 413"/>
                    <a:gd name="T17" fmla="*/ 2 h 112"/>
                    <a:gd name="T18" fmla="*/ 4 w 413"/>
                    <a:gd name="T19" fmla="*/ 2 h 112"/>
                    <a:gd name="T20" fmla="*/ 2 w 413"/>
                    <a:gd name="T21" fmla="*/ 2 h 112"/>
                    <a:gd name="T22" fmla="*/ 1 w 413"/>
                    <a:gd name="T23" fmla="*/ 2 h 112"/>
                    <a:gd name="T24" fmla="*/ 0 w 413"/>
                    <a:gd name="T25" fmla="*/ 1 h 112"/>
                    <a:gd name="T26" fmla="*/ 0 w 413"/>
                    <a:gd name="T27" fmla="*/ 1 h 112"/>
                    <a:gd name="T28" fmla="*/ 0 w 413"/>
                    <a:gd name="T29" fmla="*/ 0 h 112"/>
                    <a:gd name="T30" fmla="*/ 1 w 413"/>
                    <a:gd name="T31" fmla="*/ 0 h 112"/>
                    <a:gd name="T32" fmla="*/ 1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3131" name="Freeform 42"/>
                <p:cNvSpPr>
                  <a:spLocks/>
                </p:cNvSpPr>
                <p:nvPr/>
              </p:nvSpPr>
              <p:spPr bwMode="auto">
                <a:xfrm>
                  <a:off x="482" y="2591"/>
                  <a:ext cx="15" cy="20"/>
                </a:xfrm>
                <a:custGeom>
                  <a:avLst/>
                  <a:gdLst>
                    <a:gd name="T0" fmla="*/ 0 w 110"/>
                    <a:gd name="T1" fmla="*/ 1 h 138"/>
                    <a:gd name="T2" fmla="*/ 0 w 110"/>
                    <a:gd name="T3" fmla="*/ 0 h 138"/>
                    <a:gd name="T4" fmla="*/ 0 w 110"/>
                    <a:gd name="T5" fmla="*/ 0 h 138"/>
                    <a:gd name="T6" fmla="*/ 0 w 110"/>
                    <a:gd name="T7" fmla="*/ 0 h 138"/>
                    <a:gd name="T8" fmla="*/ 1 w 110"/>
                    <a:gd name="T9" fmla="*/ 0 h 138"/>
                    <a:gd name="T10" fmla="*/ 2 w 110"/>
                    <a:gd name="T11" fmla="*/ 1 h 138"/>
                    <a:gd name="T12" fmla="*/ 2 w 110"/>
                    <a:gd name="T13" fmla="*/ 2 h 138"/>
                    <a:gd name="T14" fmla="*/ 2 w 110"/>
                    <a:gd name="T15" fmla="*/ 2 h 138"/>
                    <a:gd name="T16" fmla="*/ 2 w 110"/>
                    <a:gd name="T17" fmla="*/ 3 h 138"/>
                    <a:gd name="T18" fmla="*/ 2 w 110"/>
                    <a:gd name="T19" fmla="*/ 3 h 138"/>
                    <a:gd name="T20" fmla="*/ 1 w 110"/>
                    <a:gd name="T21" fmla="*/ 3 h 138"/>
                    <a:gd name="T22" fmla="*/ 1 w 110"/>
                    <a:gd name="T23" fmla="*/ 2 h 138"/>
                    <a:gd name="T24" fmla="*/ 0 w 110"/>
                    <a:gd name="T25" fmla="*/ 1 h 138"/>
                    <a:gd name="T26" fmla="*/ 0 w 110"/>
                    <a:gd name="T27" fmla="*/ 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3132" name="Freeform 43"/>
                <p:cNvSpPr>
                  <a:spLocks/>
                </p:cNvSpPr>
                <p:nvPr/>
              </p:nvSpPr>
              <p:spPr bwMode="auto">
                <a:xfrm>
                  <a:off x="458" y="2598"/>
                  <a:ext cx="17" cy="19"/>
                </a:xfrm>
                <a:custGeom>
                  <a:avLst/>
                  <a:gdLst>
                    <a:gd name="T0" fmla="*/ 0 w 121"/>
                    <a:gd name="T1" fmla="*/ 1 h 132"/>
                    <a:gd name="T2" fmla="*/ 0 w 121"/>
                    <a:gd name="T3" fmla="*/ 1 h 132"/>
                    <a:gd name="T4" fmla="*/ 0 w 121"/>
                    <a:gd name="T5" fmla="*/ 0 h 132"/>
                    <a:gd name="T6" fmla="*/ 0 w 121"/>
                    <a:gd name="T7" fmla="*/ 0 h 132"/>
                    <a:gd name="T8" fmla="*/ 1 w 121"/>
                    <a:gd name="T9" fmla="*/ 0 h 132"/>
                    <a:gd name="T10" fmla="*/ 2 w 121"/>
                    <a:gd name="T11" fmla="*/ 0 h 132"/>
                    <a:gd name="T12" fmla="*/ 2 w 121"/>
                    <a:gd name="T13" fmla="*/ 1 h 132"/>
                    <a:gd name="T14" fmla="*/ 2 w 121"/>
                    <a:gd name="T15" fmla="*/ 2 h 132"/>
                    <a:gd name="T16" fmla="*/ 2 w 121"/>
                    <a:gd name="T17" fmla="*/ 2 h 132"/>
                    <a:gd name="T18" fmla="*/ 2 w 121"/>
                    <a:gd name="T19" fmla="*/ 3 h 132"/>
                    <a:gd name="T20" fmla="*/ 2 w 121"/>
                    <a:gd name="T21" fmla="*/ 3 h 132"/>
                    <a:gd name="T22" fmla="*/ 1 w 121"/>
                    <a:gd name="T23" fmla="*/ 2 h 132"/>
                    <a:gd name="T24" fmla="*/ 1 w 121"/>
                    <a:gd name="T25" fmla="*/ 2 h 132"/>
                    <a:gd name="T26" fmla="*/ 0 w 121"/>
                    <a:gd name="T27" fmla="*/ 1 h 132"/>
                    <a:gd name="T28" fmla="*/ 0 w 121"/>
                    <a:gd name="T29" fmla="*/ 1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3133" name="Freeform 44"/>
                <p:cNvSpPr>
                  <a:spLocks/>
                </p:cNvSpPr>
                <p:nvPr/>
              </p:nvSpPr>
              <p:spPr bwMode="auto">
                <a:xfrm>
                  <a:off x="432" y="2599"/>
                  <a:ext cx="20" cy="21"/>
                </a:xfrm>
                <a:custGeom>
                  <a:avLst/>
                  <a:gdLst>
                    <a:gd name="T0" fmla="*/ 0 w 139"/>
                    <a:gd name="T1" fmla="*/ 1 h 144"/>
                    <a:gd name="T2" fmla="*/ 0 w 139"/>
                    <a:gd name="T3" fmla="*/ 1 h 144"/>
                    <a:gd name="T4" fmla="*/ 0 w 139"/>
                    <a:gd name="T5" fmla="*/ 0 h 144"/>
                    <a:gd name="T6" fmla="*/ 0 w 139"/>
                    <a:gd name="T7" fmla="*/ 0 h 144"/>
                    <a:gd name="T8" fmla="*/ 1 w 139"/>
                    <a:gd name="T9" fmla="*/ 0 h 144"/>
                    <a:gd name="T10" fmla="*/ 1 w 139"/>
                    <a:gd name="T11" fmla="*/ 0 h 144"/>
                    <a:gd name="T12" fmla="*/ 3 w 139"/>
                    <a:gd name="T13" fmla="*/ 1 h 144"/>
                    <a:gd name="T14" fmla="*/ 3 w 139"/>
                    <a:gd name="T15" fmla="*/ 2 h 144"/>
                    <a:gd name="T16" fmla="*/ 3 w 139"/>
                    <a:gd name="T17" fmla="*/ 3 h 144"/>
                    <a:gd name="T18" fmla="*/ 2 w 139"/>
                    <a:gd name="T19" fmla="*/ 3 h 144"/>
                    <a:gd name="T20" fmla="*/ 2 w 139"/>
                    <a:gd name="T21" fmla="*/ 3 h 144"/>
                    <a:gd name="T22" fmla="*/ 1 w 139"/>
                    <a:gd name="T23" fmla="*/ 2 h 144"/>
                    <a:gd name="T24" fmla="*/ 0 w 139"/>
                    <a:gd name="T25" fmla="*/ 1 h 144"/>
                    <a:gd name="T26" fmla="*/ 0 w 139"/>
                    <a:gd name="T27" fmla="*/ 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3134" name="Freeform 45"/>
                <p:cNvSpPr>
                  <a:spLocks/>
                </p:cNvSpPr>
                <p:nvPr/>
              </p:nvSpPr>
              <p:spPr bwMode="auto">
                <a:xfrm>
                  <a:off x="403" y="2597"/>
                  <a:ext cx="21" cy="20"/>
                </a:xfrm>
                <a:custGeom>
                  <a:avLst/>
                  <a:gdLst>
                    <a:gd name="T0" fmla="*/ 0 w 149"/>
                    <a:gd name="T1" fmla="*/ 2 h 138"/>
                    <a:gd name="T2" fmla="*/ 0 w 149"/>
                    <a:gd name="T3" fmla="*/ 1 h 138"/>
                    <a:gd name="T4" fmla="*/ 0 w 149"/>
                    <a:gd name="T5" fmla="*/ 0 h 138"/>
                    <a:gd name="T6" fmla="*/ 0 w 149"/>
                    <a:gd name="T7" fmla="*/ 0 h 138"/>
                    <a:gd name="T8" fmla="*/ 1 w 149"/>
                    <a:gd name="T9" fmla="*/ 0 h 138"/>
                    <a:gd name="T10" fmla="*/ 3 w 149"/>
                    <a:gd name="T11" fmla="*/ 1 h 138"/>
                    <a:gd name="T12" fmla="*/ 3 w 149"/>
                    <a:gd name="T13" fmla="*/ 1 h 138"/>
                    <a:gd name="T14" fmla="*/ 3 w 149"/>
                    <a:gd name="T15" fmla="*/ 2 h 138"/>
                    <a:gd name="T16" fmla="*/ 3 w 149"/>
                    <a:gd name="T17" fmla="*/ 3 h 138"/>
                    <a:gd name="T18" fmla="*/ 2 w 149"/>
                    <a:gd name="T19" fmla="*/ 3 h 138"/>
                    <a:gd name="T20" fmla="*/ 2 w 149"/>
                    <a:gd name="T21" fmla="*/ 3 h 138"/>
                    <a:gd name="T22" fmla="*/ 1 w 149"/>
                    <a:gd name="T23" fmla="*/ 2 h 138"/>
                    <a:gd name="T24" fmla="*/ 0 w 149"/>
                    <a:gd name="T25" fmla="*/ 2 h 138"/>
                    <a:gd name="T26" fmla="*/ 0 w 149"/>
                    <a:gd name="T27" fmla="*/ 2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3135" name="Freeform 46"/>
                <p:cNvSpPr>
                  <a:spLocks/>
                </p:cNvSpPr>
                <p:nvPr/>
              </p:nvSpPr>
              <p:spPr bwMode="auto">
                <a:xfrm>
                  <a:off x="306" y="2438"/>
                  <a:ext cx="34" cy="199"/>
                </a:xfrm>
                <a:custGeom>
                  <a:avLst/>
                  <a:gdLst>
                    <a:gd name="T0" fmla="*/ 2 w 236"/>
                    <a:gd name="T1" fmla="*/ 1 h 1396"/>
                    <a:gd name="T2" fmla="*/ 2 w 236"/>
                    <a:gd name="T3" fmla="*/ 3 h 1396"/>
                    <a:gd name="T4" fmla="*/ 2 w 236"/>
                    <a:gd name="T5" fmla="*/ 4 h 1396"/>
                    <a:gd name="T6" fmla="*/ 3 w 236"/>
                    <a:gd name="T7" fmla="*/ 8 h 1396"/>
                    <a:gd name="T8" fmla="*/ 3 w 236"/>
                    <a:gd name="T9" fmla="*/ 9 h 1396"/>
                    <a:gd name="T10" fmla="*/ 3 w 236"/>
                    <a:gd name="T11" fmla="*/ 10 h 1396"/>
                    <a:gd name="T12" fmla="*/ 3 w 236"/>
                    <a:gd name="T13" fmla="*/ 11 h 1396"/>
                    <a:gd name="T14" fmla="*/ 3 w 236"/>
                    <a:gd name="T15" fmla="*/ 13 h 1396"/>
                    <a:gd name="T16" fmla="*/ 3 w 236"/>
                    <a:gd name="T17" fmla="*/ 17 h 1396"/>
                    <a:gd name="T18" fmla="*/ 4 w 236"/>
                    <a:gd name="T19" fmla="*/ 20 h 1396"/>
                    <a:gd name="T20" fmla="*/ 4 w 236"/>
                    <a:gd name="T21" fmla="*/ 23 h 1396"/>
                    <a:gd name="T22" fmla="*/ 5 w 236"/>
                    <a:gd name="T23" fmla="*/ 27 h 1396"/>
                    <a:gd name="T24" fmla="*/ 5 w 236"/>
                    <a:gd name="T25" fmla="*/ 28 h 1396"/>
                    <a:gd name="T26" fmla="*/ 5 w 236"/>
                    <a:gd name="T27" fmla="*/ 28 h 1396"/>
                    <a:gd name="T28" fmla="*/ 4 w 236"/>
                    <a:gd name="T29" fmla="*/ 28 h 1396"/>
                    <a:gd name="T30" fmla="*/ 4 w 236"/>
                    <a:gd name="T31" fmla="*/ 28 h 1396"/>
                    <a:gd name="T32" fmla="*/ 3 w 236"/>
                    <a:gd name="T33" fmla="*/ 28 h 1396"/>
                    <a:gd name="T34" fmla="*/ 2 w 236"/>
                    <a:gd name="T35" fmla="*/ 27 h 1396"/>
                    <a:gd name="T36" fmla="*/ 2 w 236"/>
                    <a:gd name="T37" fmla="*/ 23 h 1396"/>
                    <a:gd name="T38" fmla="*/ 1 w 236"/>
                    <a:gd name="T39" fmla="*/ 20 h 1396"/>
                    <a:gd name="T40" fmla="*/ 1 w 236"/>
                    <a:gd name="T41" fmla="*/ 17 h 1396"/>
                    <a:gd name="T42" fmla="*/ 0 w 236"/>
                    <a:gd name="T43" fmla="*/ 13 h 1396"/>
                    <a:gd name="T44" fmla="*/ 0 w 236"/>
                    <a:gd name="T45" fmla="*/ 12 h 1396"/>
                    <a:gd name="T46" fmla="*/ 1 w 236"/>
                    <a:gd name="T47" fmla="*/ 10 h 1396"/>
                    <a:gd name="T48" fmla="*/ 1 w 236"/>
                    <a:gd name="T49" fmla="*/ 8 h 1396"/>
                    <a:gd name="T50" fmla="*/ 1 w 236"/>
                    <a:gd name="T51" fmla="*/ 4 h 1396"/>
                    <a:gd name="T52" fmla="*/ 0 w 236"/>
                    <a:gd name="T53" fmla="*/ 3 h 1396"/>
                    <a:gd name="T54" fmla="*/ 0 w 236"/>
                    <a:gd name="T55" fmla="*/ 1 h 1396"/>
                    <a:gd name="T56" fmla="*/ 0 w 236"/>
                    <a:gd name="T57" fmla="*/ 0 h 1396"/>
                    <a:gd name="T58" fmla="*/ 0 w 236"/>
                    <a:gd name="T59" fmla="*/ 0 h 1396"/>
                    <a:gd name="T60" fmla="*/ 1 w 236"/>
                    <a:gd name="T61" fmla="*/ 0 h 1396"/>
                    <a:gd name="T62" fmla="*/ 1 w 236"/>
                    <a:gd name="T63" fmla="*/ 0 h 1396"/>
                    <a:gd name="T64" fmla="*/ 2 w 236"/>
                    <a:gd name="T65" fmla="*/ 1 h 1396"/>
                    <a:gd name="T66" fmla="*/ 2 w 236"/>
                    <a:gd name="T67" fmla="*/ 1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3136" name="Freeform 47"/>
                <p:cNvSpPr>
                  <a:spLocks/>
                </p:cNvSpPr>
                <p:nvPr/>
              </p:nvSpPr>
              <p:spPr bwMode="auto">
                <a:xfrm>
                  <a:off x="330" y="2621"/>
                  <a:ext cx="162" cy="23"/>
                </a:xfrm>
                <a:custGeom>
                  <a:avLst/>
                  <a:gdLst>
                    <a:gd name="T0" fmla="*/ 1 w 1138"/>
                    <a:gd name="T1" fmla="*/ 0 h 159"/>
                    <a:gd name="T2" fmla="*/ 5 w 1138"/>
                    <a:gd name="T3" fmla="*/ 0 h 159"/>
                    <a:gd name="T4" fmla="*/ 8 w 1138"/>
                    <a:gd name="T5" fmla="*/ 1 h 159"/>
                    <a:gd name="T6" fmla="*/ 11 w 1138"/>
                    <a:gd name="T7" fmla="*/ 1 h 159"/>
                    <a:gd name="T8" fmla="*/ 15 w 1138"/>
                    <a:gd name="T9" fmla="*/ 1 h 159"/>
                    <a:gd name="T10" fmla="*/ 18 w 1138"/>
                    <a:gd name="T11" fmla="*/ 1 h 159"/>
                    <a:gd name="T12" fmla="*/ 21 w 1138"/>
                    <a:gd name="T13" fmla="*/ 0 h 159"/>
                    <a:gd name="T14" fmla="*/ 22 w 1138"/>
                    <a:gd name="T15" fmla="*/ 0 h 159"/>
                    <a:gd name="T16" fmla="*/ 23 w 1138"/>
                    <a:gd name="T17" fmla="*/ 0 h 159"/>
                    <a:gd name="T18" fmla="*/ 23 w 1138"/>
                    <a:gd name="T19" fmla="*/ 1 h 159"/>
                    <a:gd name="T20" fmla="*/ 23 w 1138"/>
                    <a:gd name="T21" fmla="*/ 2 h 159"/>
                    <a:gd name="T22" fmla="*/ 23 w 1138"/>
                    <a:gd name="T23" fmla="*/ 2 h 159"/>
                    <a:gd name="T24" fmla="*/ 22 w 1138"/>
                    <a:gd name="T25" fmla="*/ 2 h 159"/>
                    <a:gd name="T26" fmla="*/ 21 w 1138"/>
                    <a:gd name="T27" fmla="*/ 2 h 159"/>
                    <a:gd name="T28" fmla="*/ 16 w 1138"/>
                    <a:gd name="T29" fmla="*/ 3 h 159"/>
                    <a:gd name="T30" fmla="*/ 12 w 1138"/>
                    <a:gd name="T31" fmla="*/ 3 h 159"/>
                    <a:gd name="T32" fmla="*/ 9 w 1138"/>
                    <a:gd name="T33" fmla="*/ 3 h 159"/>
                    <a:gd name="T34" fmla="*/ 5 w 1138"/>
                    <a:gd name="T35" fmla="*/ 3 h 159"/>
                    <a:gd name="T36" fmla="*/ 1 w 1138"/>
                    <a:gd name="T37" fmla="*/ 3 h 159"/>
                    <a:gd name="T38" fmla="*/ 1 w 1138"/>
                    <a:gd name="T39" fmla="*/ 3 h 159"/>
                    <a:gd name="T40" fmla="*/ 0 w 1138"/>
                    <a:gd name="T41" fmla="*/ 2 h 159"/>
                    <a:gd name="T42" fmla="*/ 0 w 1138"/>
                    <a:gd name="T43" fmla="*/ 1 h 159"/>
                    <a:gd name="T44" fmla="*/ 0 w 1138"/>
                    <a:gd name="T45" fmla="*/ 1 h 159"/>
                    <a:gd name="T46" fmla="*/ 0 w 1138"/>
                    <a:gd name="T47" fmla="*/ 0 h 159"/>
                    <a:gd name="T48" fmla="*/ 1 w 1138"/>
                    <a:gd name="T49" fmla="*/ 0 h 159"/>
                    <a:gd name="T50" fmla="*/ 1 w 1138"/>
                    <a:gd name="T51" fmla="*/ 0 h 159"/>
                    <a:gd name="T52" fmla="*/ 1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3137" name="Freeform 48"/>
                <p:cNvSpPr>
                  <a:spLocks/>
                </p:cNvSpPr>
                <p:nvPr/>
              </p:nvSpPr>
              <p:spPr bwMode="auto">
                <a:xfrm>
                  <a:off x="278" y="2660"/>
                  <a:ext cx="14" cy="54"/>
                </a:xfrm>
                <a:custGeom>
                  <a:avLst/>
                  <a:gdLst>
                    <a:gd name="T0" fmla="*/ 2 w 100"/>
                    <a:gd name="T1" fmla="*/ 0 h 378"/>
                    <a:gd name="T2" fmla="*/ 1 w 100"/>
                    <a:gd name="T3" fmla="*/ 6 h 378"/>
                    <a:gd name="T4" fmla="*/ 1 w 100"/>
                    <a:gd name="T5" fmla="*/ 7 h 378"/>
                    <a:gd name="T6" fmla="*/ 1 w 100"/>
                    <a:gd name="T7" fmla="*/ 8 h 378"/>
                    <a:gd name="T8" fmla="*/ 1 w 100"/>
                    <a:gd name="T9" fmla="*/ 8 h 378"/>
                    <a:gd name="T10" fmla="*/ 0 w 100"/>
                    <a:gd name="T11" fmla="*/ 8 h 378"/>
                    <a:gd name="T12" fmla="*/ 0 w 100"/>
                    <a:gd name="T13" fmla="*/ 7 h 378"/>
                    <a:gd name="T14" fmla="*/ 0 w 100"/>
                    <a:gd name="T15" fmla="*/ 5 h 378"/>
                    <a:gd name="T16" fmla="*/ 0 w 100"/>
                    <a:gd name="T17" fmla="*/ 4 h 378"/>
                    <a:gd name="T18" fmla="*/ 1 w 100"/>
                    <a:gd name="T19" fmla="*/ 3 h 378"/>
                    <a:gd name="T20" fmla="*/ 1 w 100"/>
                    <a:gd name="T21" fmla="*/ 0 h 378"/>
                    <a:gd name="T22" fmla="*/ 1 w 100"/>
                    <a:gd name="T23" fmla="*/ 0 h 378"/>
                    <a:gd name="T24" fmla="*/ 2 w 100"/>
                    <a:gd name="T25" fmla="*/ 0 h 378"/>
                    <a:gd name="T26" fmla="*/ 2 w 100"/>
                    <a:gd name="T27" fmla="*/ 0 h 378"/>
                    <a:gd name="T28" fmla="*/ 2 w 100"/>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3138" name="Freeform 49"/>
                <p:cNvSpPr>
                  <a:spLocks/>
                </p:cNvSpPr>
                <p:nvPr/>
              </p:nvSpPr>
              <p:spPr bwMode="auto">
                <a:xfrm>
                  <a:off x="303" y="2653"/>
                  <a:ext cx="252" cy="65"/>
                </a:xfrm>
                <a:custGeom>
                  <a:avLst/>
                  <a:gdLst>
                    <a:gd name="T0" fmla="*/ 0 w 1763"/>
                    <a:gd name="T1" fmla="*/ 0 h 449"/>
                    <a:gd name="T2" fmla="*/ 3 w 1763"/>
                    <a:gd name="T3" fmla="*/ 0 h 449"/>
                    <a:gd name="T4" fmla="*/ 6 w 1763"/>
                    <a:gd name="T5" fmla="*/ 0 h 449"/>
                    <a:gd name="T6" fmla="*/ 14 w 1763"/>
                    <a:gd name="T7" fmla="*/ 0 h 449"/>
                    <a:gd name="T8" fmla="*/ 18 w 1763"/>
                    <a:gd name="T9" fmla="*/ 0 h 449"/>
                    <a:gd name="T10" fmla="*/ 23 w 1763"/>
                    <a:gd name="T11" fmla="*/ 1 h 449"/>
                    <a:gd name="T12" fmla="*/ 27 w 1763"/>
                    <a:gd name="T13" fmla="*/ 1 h 449"/>
                    <a:gd name="T14" fmla="*/ 32 w 1763"/>
                    <a:gd name="T15" fmla="*/ 1 h 449"/>
                    <a:gd name="T16" fmla="*/ 33 w 1763"/>
                    <a:gd name="T17" fmla="*/ 1 h 449"/>
                    <a:gd name="T18" fmla="*/ 34 w 1763"/>
                    <a:gd name="T19" fmla="*/ 2 h 449"/>
                    <a:gd name="T20" fmla="*/ 35 w 1763"/>
                    <a:gd name="T21" fmla="*/ 3 h 449"/>
                    <a:gd name="T22" fmla="*/ 35 w 1763"/>
                    <a:gd name="T23" fmla="*/ 4 h 449"/>
                    <a:gd name="T24" fmla="*/ 36 w 1763"/>
                    <a:gd name="T25" fmla="*/ 6 h 449"/>
                    <a:gd name="T26" fmla="*/ 36 w 1763"/>
                    <a:gd name="T27" fmla="*/ 9 h 449"/>
                    <a:gd name="T28" fmla="*/ 36 w 1763"/>
                    <a:gd name="T29" fmla="*/ 9 h 449"/>
                    <a:gd name="T30" fmla="*/ 35 w 1763"/>
                    <a:gd name="T31" fmla="*/ 9 h 449"/>
                    <a:gd name="T32" fmla="*/ 35 w 1763"/>
                    <a:gd name="T33" fmla="*/ 9 h 449"/>
                    <a:gd name="T34" fmla="*/ 35 w 1763"/>
                    <a:gd name="T35" fmla="*/ 9 h 449"/>
                    <a:gd name="T36" fmla="*/ 34 w 1763"/>
                    <a:gd name="T37" fmla="*/ 7 h 449"/>
                    <a:gd name="T38" fmla="*/ 34 w 1763"/>
                    <a:gd name="T39" fmla="*/ 6 h 449"/>
                    <a:gd name="T40" fmla="*/ 34 w 1763"/>
                    <a:gd name="T41" fmla="*/ 5 h 449"/>
                    <a:gd name="T42" fmla="*/ 33 w 1763"/>
                    <a:gd name="T43" fmla="*/ 3 h 449"/>
                    <a:gd name="T44" fmla="*/ 33 w 1763"/>
                    <a:gd name="T45" fmla="*/ 2 h 449"/>
                    <a:gd name="T46" fmla="*/ 33 w 1763"/>
                    <a:gd name="T47" fmla="*/ 2 h 449"/>
                    <a:gd name="T48" fmla="*/ 32 w 1763"/>
                    <a:gd name="T49" fmla="*/ 2 h 449"/>
                    <a:gd name="T50" fmla="*/ 32 w 1763"/>
                    <a:gd name="T51" fmla="*/ 2 h 449"/>
                    <a:gd name="T52" fmla="*/ 27 w 1763"/>
                    <a:gd name="T53" fmla="*/ 1 h 449"/>
                    <a:gd name="T54" fmla="*/ 23 w 1763"/>
                    <a:gd name="T55" fmla="*/ 1 h 449"/>
                    <a:gd name="T56" fmla="*/ 14 w 1763"/>
                    <a:gd name="T57" fmla="*/ 1 h 449"/>
                    <a:gd name="T58" fmla="*/ 10 w 1763"/>
                    <a:gd name="T59" fmla="*/ 1 h 449"/>
                    <a:gd name="T60" fmla="*/ 6 w 1763"/>
                    <a:gd name="T61" fmla="*/ 1 h 449"/>
                    <a:gd name="T62" fmla="*/ 0 w 1763"/>
                    <a:gd name="T63" fmla="*/ 1 h 449"/>
                    <a:gd name="T64" fmla="*/ 0 w 1763"/>
                    <a:gd name="T65" fmla="*/ 1 h 449"/>
                    <a:gd name="T66" fmla="*/ 0 w 1763"/>
                    <a:gd name="T67" fmla="*/ 1 h 449"/>
                    <a:gd name="T68" fmla="*/ 0 w 1763"/>
                    <a:gd name="T69" fmla="*/ 0 h 449"/>
                    <a:gd name="T70" fmla="*/ 0 w 1763"/>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3139" name="Freeform 50"/>
                <p:cNvSpPr>
                  <a:spLocks/>
                </p:cNvSpPr>
                <p:nvPr/>
              </p:nvSpPr>
              <p:spPr bwMode="auto">
                <a:xfrm>
                  <a:off x="292" y="2712"/>
                  <a:ext cx="254" cy="16"/>
                </a:xfrm>
                <a:custGeom>
                  <a:avLst/>
                  <a:gdLst>
                    <a:gd name="T0" fmla="*/ 0 w 1773"/>
                    <a:gd name="T1" fmla="*/ 0 h 111"/>
                    <a:gd name="T2" fmla="*/ 3 w 1773"/>
                    <a:gd name="T3" fmla="*/ 0 h 111"/>
                    <a:gd name="T4" fmla="*/ 6 w 1773"/>
                    <a:gd name="T5" fmla="*/ 0 h 111"/>
                    <a:gd name="T6" fmla="*/ 9 w 1773"/>
                    <a:gd name="T7" fmla="*/ 0 h 111"/>
                    <a:gd name="T8" fmla="*/ 13 w 1773"/>
                    <a:gd name="T9" fmla="*/ 1 h 111"/>
                    <a:gd name="T10" fmla="*/ 18 w 1773"/>
                    <a:gd name="T11" fmla="*/ 1 h 111"/>
                    <a:gd name="T12" fmla="*/ 21 w 1773"/>
                    <a:gd name="T13" fmla="*/ 1 h 111"/>
                    <a:gd name="T14" fmla="*/ 30 w 1773"/>
                    <a:gd name="T15" fmla="*/ 1 h 111"/>
                    <a:gd name="T16" fmla="*/ 32 w 1773"/>
                    <a:gd name="T17" fmla="*/ 1 h 111"/>
                    <a:gd name="T18" fmla="*/ 34 w 1773"/>
                    <a:gd name="T19" fmla="*/ 0 h 111"/>
                    <a:gd name="T20" fmla="*/ 36 w 1773"/>
                    <a:gd name="T21" fmla="*/ 0 h 111"/>
                    <a:gd name="T22" fmla="*/ 36 w 1773"/>
                    <a:gd name="T23" fmla="*/ 0 h 111"/>
                    <a:gd name="T24" fmla="*/ 36 w 1773"/>
                    <a:gd name="T25" fmla="*/ 1 h 111"/>
                    <a:gd name="T26" fmla="*/ 36 w 1773"/>
                    <a:gd name="T27" fmla="*/ 1 h 111"/>
                    <a:gd name="T28" fmla="*/ 36 w 1773"/>
                    <a:gd name="T29" fmla="*/ 1 h 111"/>
                    <a:gd name="T30" fmla="*/ 36 w 1773"/>
                    <a:gd name="T31" fmla="*/ 1 h 111"/>
                    <a:gd name="T32" fmla="*/ 34 w 1773"/>
                    <a:gd name="T33" fmla="*/ 2 h 111"/>
                    <a:gd name="T34" fmla="*/ 32 w 1773"/>
                    <a:gd name="T35" fmla="*/ 2 h 111"/>
                    <a:gd name="T36" fmla="*/ 30 w 1773"/>
                    <a:gd name="T37" fmla="*/ 2 h 111"/>
                    <a:gd name="T38" fmla="*/ 21 w 1773"/>
                    <a:gd name="T39" fmla="*/ 2 h 111"/>
                    <a:gd name="T40" fmla="*/ 13 w 1773"/>
                    <a:gd name="T41" fmla="*/ 2 h 111"/>
                    <a:gd name="T42" fmla="*/ 9 w 1773"/>
                    <a:gd name="T43" fmla="*/ 2 h 111"/>
                    <a:gd name="T44" fmla="*/ 5 w 1773"/>
                    <a:gd name="T45" fmla="*/ 1 h 111"/>
                    <a:gd name="T46" fmla="*/ 3 w 1773"/>
                    <a:gd name="T47" fmla="*/ 1 h 111"/>
                    <a:gd name="T48" fmla="*/ 1 w 1773"/>
                    <a:gd name="T49" fmla="*/ 1 h 111"/>
                    <a:gd name="T50" fmla="*/ 0 w 1773"/>
                    <a:gd name="T51" fmla="*/ 1 h 111"/>
                    <a:gd name="T52" fmla="*/ 0 w 1773"/>
                    <a:gd name="T53" fmla="*/ 1 h 111"/>
                    <a:gd name="T54" fmla="*/ 0 w 1773"/>
                    <a:gd name="T55" fmla="*/ 0 h 111"/>
                    <a:gd name="T56" fmla="*/ 0 w 1773"/>
                    <a:gd name="T57" fmla="*/ 0 h 111"/>
                    <a:gd name="T58" fmla="*/ 0 w 1773"/>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3140" name="Freeform 51"/>
                <p:cNvSpPr>
                  <a:spLocks/>
                </p:cNvSpPr>
                <p:nvPr/>
              </p:nvSpPr>
              <p:spPr bwMode="auto">
                <a:xfrm>
                  <a:off x="293" y="2692"/>
                  <a:ext cx="216" cy="21"/>
                </a:xfrm>
                <a:custGeom>
                  <a:avLst/>
                  <a:gdLst>
                    <a:gd name="T0" fmla="*/ 0 w 1513"/>
                    <a:gd name="T1" fmla="*/ 1 h 152"/>
                    <a:gd name="T2" fmla="*/ 2 w 1513"/>
                    <a:gd name="T3" fmla="*/ 0 h 152"/>
                    <a:gd name="T4" fmla="*/ 3 w 1513"/>
                    <a:gd name="T5" fmla="*/ 0 h 152"/>
                    <a:gd name="T6" fmla="*/ 5 w 1513"/>
                    <a:gd name="T7" fmla="*/ 0 h 152"/>
                    <a:gd name="T8" fmla="*/ 10 w 1513"/>
                    <a:gd name="T9" fmla="*/ 1 h 152"/>
                    <a:gd name="T10" fmla="*/ 14 w 1513"/>
                    <a:gd name="T11" fmla="*/ 1 h 152"/>
                    <a:gd name="T12" fmla="*/ 18 w 1513"/>
                    <a:gd name="T13" fmla="*/ 1 h 152"/>
                    <a:gd name="T14" fmla="*/ 21 w 1513"/>
                    <a:gd name="T15" fmla="*/ 2 h 152"/>
                    <a:gd name="T16" fmla="*/ 24 w 1513"/>
                    <a:gd name="T17" fmla="*/ 2 h 152"/>
                    <a:gd name="T18" fmla="*/ 30 w 1513"/>
                    <a:gd name="T19" fmla="*/ 2 h 152"/>
                    <a:gd name="T20" fmla="*/ 31 w 1513"/>
                    <a:gd name="T21" fmla="*/ 2 h 152"/>
                    <a:gd name="T22" fmla="*/ 31 w 1513"/>
                    <a:gd name="T23" fmla="*/ 2 h 152"/>
                    <a:gd name="T24" fmla="*/ 30 w 1513"/>
                    <a:gd name="T25" fmla="*/ 3 h 152"/>
                    <a:gd name="T26" fmla="*/ 24 w 1513"/>
                    <a:gd name="T27" fmla="*/ 3 h 152"/>
                    <a:gd name="T28" fmla="*/ 21 w 1513"/>
                    <a:gd name="T29" fmla="*/ 3 h 152"/>
                    <a:gd name="T30" fmla="*/ 17 w 1513"/>
                    <a:gd name="T31" fmla="*/ 3 h 152"/>
                    <a:gd name="T32" fmla="*/ 10 w 1513"/>
                    <a:gd name="T33" fmla="*/ 2 h 152"/>
                    <a:gd name="T34" fmla="*/ 8 w 1513"/>
                    <a:gd name="T35" fmla="*/ 2 h 152"/>
                    <a:gd name="T36" fmla="*/ 6 w 1513"/>
                    <a:gd name="T37" fmla="*/ 1 h 152"/>
                    <a:gd name="T38" fmla="*/ 5 w 1513"/>
                    <a:gd name="T39" fmla="*/ 1 h 152"/>
                    <a:gd name="T40" fmla="*/ 3 w 1513"/>
                    <a:gd name="T41" fmla="*/ 1 h 152"/>
                    <a:gd name="T42" fmla="*/ 0 w 1513"/>
                    <a:gd name="T43" fmla="*/ 1 h 152"/>
                    <a:gd name="T44" fmla="*/ 0 w 1513"/>
                    <a:gd name="T45" fmla="*/ 1 h 152"/>
                    <a:gd name="T46" fmla="*/ 0 w 1513"/>
                    <a:gd name="T47" fmla="*/ 1 h 152"/>
                    <a:gd name="T48" fmla="*/ 0 w 1513"/>
                    <a:gd name="T49" fmla="*/ 1 h 152"/>
                    <a:gd name="T50" fmla="*/ 0 w 1513"/>
                    <a:gd name="T51" fmla="*/ 1 h 152"/>
                    <a:gd name="T52" fmla="*/ 0 w 1513"/>
                    <a:gd name="T53" fmla="*/ 1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3141" name="Freeform 52"/>
                <p:cNvSpPr>
                  <a:spLocks/>
                </p:cNvSpPr>
                <p:nvPr/>
              </p:nvSpPr>
              <p:spPr bwMode="auto">
                <a:xfrm>
                  <a:off x="315" y="2681"/>
                  <a:ext cx="166" cy="13"/>
                </a:xfrm>
                <a:custGeom>
                  <a:avLst/>
                  <a:gdLst>
                    <a:gd name="T0" fmla="*/ 0 w 1165"/>
                    <a:gd name="T1" fmla="*/ 0 h 95"/>
                    <a:gd name="T2" fmla="*/ 5 w 1165"/>
                    <a:gd name="T3" fmla="*/ 0 h 95"/>
                    <a:gd name="T4" fmla="*/ 11 w 1165"/>
                    <a:gd name="T5" fmla="*/ 0 h 95"/>
                    <a:gd name="T6" fmla="*/ 13 w 1165"/>
                    <a:gd name="T7" fmla="*/ 1 h 95"/>
                    <a:gd name="T8" fmla="*/ 16 w 1165"/>
                    <a:gd name="T9" fmla="*/ 1 h 95"/>
                    <a:gd name="T10" fmla="*/ 23 w 1165"/>
                    <a:gd name="T11" fmla="*/ 1 h 95"/>
                    <a:gd name="T12" fmla="*/ 24 w 1165"/>
                    <a:gd name="T13" fmla="*/ 1 h 95"/>
                    <a:gd name="T14" fmla="*/ 24 w 1165"/>
                    <a:gd name="T15" fmla="*/ 1 h 95"/>
                    <a:gd name="T16" fmla="*/ 23 w 1165"/>
                    <a:gd name="T17" fmla="*/ 1 h 95"/>
                    <a:gd name="T18" fmla="*/ 20 w 1165"/>
                    <a:gd name="T19" fmla="*/ 2 h 95"/>
                    <a:gd name="T20" fmla="*/ 18 w 1165"/>
                    <a:gd name="T21" fmla="*/ 2 h 95"/>
                    <a:gd name="T22" fmla="*/ 16 w 1165"/>
                    <a:gd name="T23" fmla="*/ 2 h 95"/>
                    <a:gd name="T24" fmla="*/ 13 w 1165"/>
                    <a:gd name="T25" fmla="*/ 2 h 95"/>
                    <a:gd name="T26" fmla="*/ 11 w 1165"/>
                    <a:gd name="T27" fmla="*/ 1 h 95"/>
                    <a:gd name="T28" fmla="*/ 8 w 1165"/>
                    <a:gd name="T29" fmla="*/ 1 h 95"/>
                    <a:gd name="T30" fmla="*/ 5 w 1165"/>
                    <a:gd name="T31" fmla="*/ 1 h 95"/>
                    <a:gd name="T32" fmla="*/ 0 w 1165"/>
                    <a:gd name="T33" fmla="*/ 1 h 95"/>
                    <a:gd name="T34" fmla="*/ 0 w 1165"/>
                    <a:gd name="T35" fmla="*/ 0 h 95"/>
                    <a:gd name="T36" fmla="*/ 0 w 1165"/>
                    <a:gd name="T37" fmla="*/ 0 h 95"/>
                    <a:gd name="T38" fmla="*/ 0 w 1165"/>
                    <a:gd name="T39" fmla="*/ 0 h 95"/>
                    <a:gd name="T40" fmla="*/ 0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3142" name="Freeform 53"/>
                <p:cNvSpPr>
                  <a:spLocks/>
                </p:cNvSpPr>
                <p:nvPr/>
              </p:nvSpPr>
              <p:spPr bwMode="auto">
                <a:xfrm>
                  <a:off x="317" y="2663"/>
                  <a:ext cx="151" cy="16"/>
                </a:xfrm>
                <a:custGeom>
                  <a:avLst/>
                  <a:gdLst>
                    <a:gd name="T0" fmla="*/ 0 w 1058"/>
                    <a:gd name="T1" fmla="*/ 0 h 114"/>
                    <a:gd name="T2" fmla="*/ 2 w 1058"/>
                    <a:gd name="T3" fmla="*/ 0 h 114"/>
                    <a:gd name="T4" fmla="*/ 4 w 1058"/>
                    <a:gd name="T5" fmla="*/ 0 h 114"/>
                    <a:gd name="T6" fmla="*/ 8 w 1058"/>
                    <a:gd name="T7" fmla="*/ 0 h 114"/>
                    <a:gd name="T8" fmla="*/ 11 w 1058"/>
                    <a:gd name="T9" fmla="*/ 1 h 114"/>
                    <a:gd name="T10" fmla="*/ 13 w 1058"/>
                    <a:gd name="T11" fmla="*/ 1 h 114"/>
                    <a:gd name="T12" fmla="*/ 14 w 1058"/>
                    <a:gd name="T13" fmla="*/ 1 h 114"/>
                    <a:gd name="T14" fmla="*/ 21 w 1058"/>
                    <a:gd name="T15" fmla="*/ 1 h 114"/>
                    <a:gd name="T16" fmla="*/ 22 w 1058"/>
                    <a:gd name="T17" fmla="*/ 1 h 114"/>
                    <a:gd name="T18" fmla="*/ 21 w 1058"/>
                    <a:gd name="T19" fmla="*/ 2 h 114"/>
                    <a:gd name="T20" fmla="*/ 21 w 1058"/>
                    <a:gd name="T21" fmla="*/ 2 h 114"/>
                    <a:gd name="T22" fmla="*/ 18 w 1058"/>
                    <a:gd name="T23" fmla="*/ 2 h 114"/>
                    <a:gd name="T24" fmla="*/ 14 w 1058"/>
                    <a:gd name="T25" fmla="*/ 2 h 114"/>
                    <a:gd name="T26" fmla="*/ 11 w 1058"/>
                    <a:gd name="T27" fmla="*/ 2 h 114"/>
                    <a:gd name="T28" fmla="*/ 10 w 1058"/>
                    <a:gd name="T29" fmla="*/ 2 h 114"/>
                    <a:gd name="T30" fmla="*/ 8 w 1058"/>
                    <a:gd name="T31" fmla="*/ 1 h 114"/>
                    <a:gd name="T32" fmla="*/ 6 w 1058"/>
                    <a:gd name="T33" fmla="*/ 1 h 114"/>
                    <a:gd name="T34" fmla="*/ 4 w 1058"/>
                    <a:gd name="T35" fmla="*/ 1 h 114"/>
                    <a:gd name="T36" fmla="*/ 0 w 1058"/>
                    <a:gd name="T37" fmla="*/ 1 h 114"/>
                    <a:gd name="T38" fmla="*/ 0 w 1058"/>
                    <a:gd name="T39" fmla="*/ 1 h 114"/>
                    <a:gd name="T40" fmla="*/ 0 w 1058"/>
                    <a:gd name="T41" fmla="*/ 1 h 114"/>
                    <a:gd name="T42" fmla="*/ 0 w 1058"/>
                    <a:gd name="T43" fmla="*/ 1 h 114"/>
                    <a:gd name="T44" fmla="*/ 0 w 1058"/>
                    <a:gd name="T45" fmla="*/ 0 h 114"/>
                    <a:gd name="T46" fmla="*/ 0 w 1058"/>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3143" name="Freeform 54"/>
                <p:cNvSpPr>
                  <a:spLocks/>
                </p:cNvSpPr>
                <p:nvPr/>
              </p:nvSpPr>
              <p:spPr bwMode="auto">
                <a:xfrm>
                  <a:off x="484" y="2671"/>
                  <a:ext cx="22" cy="25"/>
                </a:xfrm>
                <a:custGeom>
                  <a:avLst/>
                  <a:gdLst>
                    <a:gd name="T0" fmla="*/ 1 w 150"/>
                    <a:gd name="T1" fmla="*/ 0 h 173"/>
                    <a:gd name="T2" fmla="*/ 2 w 150"/>
                    <a:gd name="T3" fmla="*/ 2 h 173"/>
                    <a:gd name="T4" fmla="*/ 3 w 150"/>
                    <a:gd name="T5" fmla="*/ 3 h 173"/>
                    <a:gd name="T6" fmla="*/ 3 w 150"/>
                    <a:gd name="T7" fmla="*/ 3 h 173"/>
                    <a:gd name="T8" fmla="*/ 3 w 150"/>
                    <a:gd name="T9" fmla="*/ 4 h 173"/>
                    <a:gd name="T10" fmla="*/ 3 w 150"/>
                    <a:gd name="T11" fmla="*/ 3 h 173"/>
                    <a:gd name="T12" fmla="*/ 1 w 150"/>
                    <a:gd name="T13" fmla="*/ 3 h 173"/>
                    <a:gd name="T14" fmla="*/ 1 w 150"/>
                    <a:gd name="T15" fmla="*/ 2 h 173"/>
                    <a:gd name="T16" fmla="*/ 1 w 150"/>
                    <a:gd name="T17" fmla="*/ 1 h 173"/>
                    <a:gd name="T18" fmla="*/ 0 w 150"/>
                    <a:gd name="T19" fmla="*/ 1 h 173"/>
                    <a:gd name="T20" fmla="*/ 0 w 150"/>
                    <a:gd name="T21" fmla="*/ 1 h 173"/>
                    <a:gd name="T22" fmla="*/ 0 w 150"/>
                    <a:gd name="T23" fmla="*/ 0 h 173"/>
                    <a:gd name="T24" fmla="*/ 1 w 150"/>
                    <a:gd name="T25" fmla="*/ 0 h 173"/>
                    <a:gd name="T26" fmla="*/ 1 w 150"/>
                    <a:gd name="T27" fmla="*/ 0 h 173"/>
                    <a:gd name="T28" fmla="*/ 1 w 150"/>
                    <a:gd name="T29" fmla="*/ 0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3144" name="Freeform 55"/>
                <p:cNvSpPr>
                  <a:spLocks/>
                </p:cNvSpPr>
                <p:nvPr/>
              </p:nvSpPr>
              <p:spPr bwMode="auto">
                <a:xfrm>
                  <a:off x="507" y="2672"/>
                  <a:ext cx="24" cy="29"/>
                </a:xfrm>
                <a:custGeom>
                  <a:avLst/>
                  <a:gdLst>
                    <a:gd name="T0" fmla="*/ 1 w 169"/>
                    <a:gd name="T1" fmla="*/ 0 h 200"/>
                    <a:gd name="T2" fmla="*/ 1 w 169"/>
                    <a:gd name="T3" fmla="*/ 1 h 200"/>
                    <a:gd name="T4" fmla="*/ 2 w 169"/>
                    <a:gd name="T5" fmla="*/ 1 h 200"/>
                    <a:gd name="T6" fmla="*/ 2 w 169"/>
                    <a:gd name="T7" fmla="*/ 2 h 200"/>
                    <a:gd name="T8" fmla="*/ 3 w 169"/>
                    <a:gd name="T9" fmla="*/ 3 h 200"/>
                    <a:gd name="T10" fmla="*/ 3 w 169"/>
                    <a:gd name="T11" fmla="*/ 4 h 200"/>
                    <a:gd name="T12" fmla="*/ 3 w 169"/>
                    <a:gd name="T13" fmla="*/ 4 h 200"/>
                    <a:gd name="T14" fmla="*/ 3 w 169"/>
                    <a:gd name="T15" fmla="*/ 4 h 200"/>
                    <a:gd name="T16" fmla="*/ 3 w 169"/>
                    <a:gd name="T17" fmla="*/ 4 h 200"/>
                    <a:gd name="T18" fmla="*/ 1 w 169"/>
                    <a:gd name="T19" fmla="*/ 3 h 200"/>
                    <a:gd name="T20" fmla="*/ 0 w 169"/>
                    <a:gd name="T21" fmla="*/ 1 h 200"/>
                    <a:gd name="T22" fmla="*/ 0 w 169"/>
                    <a:gd name="T23" fmla="*/ 0 h 200"/>
                    <a:gd name="T24" fmla="*/ 0 w 169"/>
                    <a:gd name="T25" fmla="*/ 0 h 200"/>
                    <a:gd name="T26" fmla="*/ 1 w 169"/>
                    <a:gd name="T27" fmla="*/ 0 h 200"/>
                    <a:gd name="T28" fmla="*/ 1 w 169"/>
                    <a:gd name="T29" fmla="*/ 0 h 200"/>
                    <a:gd name="T30" fmla="*/ 1 w 16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3145" name="Freeform 56"/>
                <p:cNvSpPr>
                  <a:spLocks/>
                </p:cNvSpPr>
                <p:nvPr/>
              </p:nvSpPr>
              <p:spPr bwMode="auto">
                <a:xfrm>
                  <a:off x="538" y="2668"/>
                  <a:ext cx="25" cy="9"/>
                </a:xfrm>
                <a:custGeom>
                  <a:avLst/>
                  <a:gdLst>
                    <a:gd name="T0" fmla="*/ 0 w 180"/>
                    <a:gd name="T1" fmla="*/ 0 h 67"/>
                    <a:gd name="T2" fmla="*/ 2 w 180"/>
                    <a:gd name="T3" fmla="*/ 0 h 67"/>
                    <a:gd name="T4" fmla="*/ 3 w 180"/>
                    <a:gd name="T5" fmla="*/ 1 h 67"/>
                    <a:gd name="T6" fmla="*/ 3 w 180"/>
                    <a:gd name="T7" fmla="*/ 1 h 67"/>
                    <a:gd name="T8" fmla="*/ 3 w 180"/>
                    <a:gd name="T9" fmla="*/ 1 h 67"/>
                    <a:gd name="T10" fmla="*/ 3 w 180"/>
                    <a:gd name="T11" fmla="*/ 1 h 67"/>
                    <a:gd name="T12" fmla="*/ 1 w 180"/>
                    <a:gd name="T13" fmla="*/ 1 h 67"/>
                    <a:gd name="T14" fmla="*/ 0 w 180"/>
                    <a:gd name="T15" fmla="*/ 1 h 67"/>
                    <a:gd name="T16" fmla="*/ 0 w 180"/>
                    <a:gd name="T17" fmla="*/ 1 h 67"/>
                    <a:gd name="T18" fmla="*/ 0 w 180"/>
                    <a:gd name="T19" fmla="*/ 0 h 67"/>
                    <a:gd name="T20" fmla="*/ 0 w 180"/>
                    <a:gd name="T21" fmla="*/ 0 h 67"/>
                    <a:gd name="T22" fmla="*/ 0 w 180"/>
                    <a:gd name="T23" fmla="*/ 0 h 67"/>
                    <a:gd name="T24" fmla="*/ 0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3146" name="Freeform 57"/>
                <p:cNvSpPr>
                  <a:spLocks/>
                </p:cNvSpPr>
                <p:nvPr/>
              </p:nvSpPr>
              <p:spPr bwMode="auto">
                <a:xfrm>
                  <a:off x="564" y="2441"/>
                  <a:ext cx="12" cy="232"/>
                </a:xfrm>
                <a:custGeom>
                  <a:avLst/>
                  <a:gdLst>
                    <a:gd name="T0" fmla="*/ 0 w 89"/>
                    <a:gd name="T1" fmla="*/ 33 h 1624"/>
                    <a:gd name="T2" fmla="*/ 0 w 89"/>
                    <a:gd name="T3" fmla="*/ 27 h 1624"/>
                    <a:gd name="T4" fmla="*/ 0 w 89"/>
                    <a:gd name="T5" fmla="*/ 22 h 1624"/>
                    <a:gd name="T6" fmla="*/ 1 w 89"/>
                    <a:gd name="T7" fmla="*/ 14 h 1624"/>
                    <a:gd name="T8" fmla="*/ 1 w 89"/>
                    <a:gd name="T9" fmla="*/ 11 h 1624"/>
                    <a:gd name="T10" fmla="*/ 0 w 89"/>
                    <a:gd name="T11" fmla="*/ 7 h 1624"/>
                    <a:gd name="T12" fmla="*/ 0 w 89"/>
                    <a:gd name="T13" fmla="*/ 5 h 1624"/>
                    <a:gd name="T14" fmla="*/ 0 w 89"/>
                    <a:gd name="T15" fmla="*/ 2 h 1624"/>
                    <a:gd name="T16" fmla="*/ 1 w 89"/>
                    <a:gd name="T17" fmla="*/ 1 h 1624"/>
                    <a:gd name="T18" fmla="*/ 1 w 89"/>
                    <a:gd name="T19" fmla="*/ 0 h 1624"/>
                    <a:gd name="T20" fmla="*/ 1 w 89"/>
                    <a:gd name="T21" fmla="*/ 0 h 1624"/>
                    <a:gd name="T22" fmla="*/ 1 w 89"/>
                    <a:gd name="T23" fmla="*/ 0 h 1624"/>
                    <a:gd name="T24" fmla="*/ 2 w 89"/>
                    <a:gd name="T25" fmla="*/ 1 h 1624"/>
                    <a:gd name="T26" fmla="*/ 1 w 89"/>
                    <a:gd name="T27" fmla="*/ 1 h 1624"/>
                    <a:gd name="T28" fmla="*/ 1 w 89"/>
                    <a:gd name="T29" fmla="*/ 2 h 1624"/>
                    <a:gd name="T30" fmla="*/ 1 w 89"/>
                    <a:gd name="T31" fmla="*/ 7 h 1624"/>
                    <a:gd name="T32" fmla="*/ 1 w 89"/>
                    <a:gd name="T33" fmla="*/ 11 h 1624"/>
                    <a:gd name="T34" fmla="*/ 1 w 89"/>
                    <a:gd name="T35" fmla="*/ 14 h 1624"/>
                    <a:gd name="T36" fmla="*/ 1 w 89"/>
                    <a:gd name="T37" fmla="*/ 18 h 1624"/>
                    <a:gd name="T38" fmla="*/ 1 w 89"/>
                    <a:gd name="T39" fmla="*/ 22 h 1624"/>
                    <a:gd name="T40" fmla="*/ 1 w 89"/>
                    <a:gd name="T41" fmla="*/ 33 h 1624"/>
                    <a:gd name="T42" fmla="*/ 1 w 89"/>
                    <a:gd name="T43" fmla="*/ 33 h 1624"/>
                    <a:gd name="T44" fmla="*/ 1 w 89"/>
                    <a:gd name="T45" fmla="*/ 33 h 1624"/>
                    <a:gd name="T46" fmla="*/ 0 w 89"/>
                    <a:gd name="T47" fmla="*/ 33 h 1624"/>
                    <a:gd name="T48" fmla="*/ 0 w 89"/>
                    <a:gd name="T49" fmla="*/ 33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3147" name="Freeform 58"/>
                <p:cNvSpPr>
                  <a:spLocks/>
                </p:cNvSpPr>
                <p:nvPr/>
              </p:nvSpPr>
              <p:spPr bwMode="auto">
                <a:xfrm>
                  <a:off x="572" y="2435"/>
                  <a:ext cx="79" cy="13"/>
                </a:xfrm>
                <a:custGeom>
                  <a:avLst/>
                  <a:gdLst>
                    <a:gd name="T0" fmla="*/ 0 w 553"/>
                    <a:gd name="T1" fmla="*/ 1 h 90"/>
                    <a:gd name="T2" fmla="*/ 1 w 553"/>
                    <a:gd name="T3" fmla="*/ 0 h 90"/>
                    <a:gd name="T4" fmla="*/ 2 w 553"/>
                    <a:gd name="T5" fmla="*/ 0 h 90"/>
                    <a:gd name="T6" fmla="*/ 4 w 553"/>
                    <a:gd name="T7" fmla="*/ 0 h 90"/>
                    <a:gd name="T8" fmla="*/ 8 w 553"/>
                    <a:gd name="T9" fmla="*/ 1 h 90"/>
                    <a:gd name="T10" fmla="*/ 10 w 553"/>
                    <a:gd name="T11" fmla="*/ 1 h 90"/>
                    <a:gd name="T12" fmla="*/ 11 w 553"/>
                    <a:gd name="T13" fmla="*/ 1 h 90"/>
                    <a:gd name="T14" fmla="*/ 11 w 553"/>
                    <a:gd name="T15" fmla="*/ 1 h 90"/>
                    <a:gd name="T16" fmla="*/ 11 w 553"/>
                    <a:gd name="T17" fmla="*/ 1 h 90"/>
                    <a:gd name="T18" fmla="*/ 11 w 553"/>
                    <a:gd name="T19" fmla="*/ 2 h 90"/>
                    <a:gd name="T20" fmla="*/ 11 w 553"/>
                    <a:gd name="T21" fmla="*/ 2 h 90"/>
                    <a:gd name="T22" fmla="*/ 10 w 553"/>
                    <a:gd name="T23" fmla="*/ 2 h 90"/>
                    <a:gd name="T24" fmla="*/ 8 w 553"/>
                    <a:gd name="T25" fmla="*/ 2 h 90"/>
                    <a:gd name="T26" fmla="*/ 6 w 553"/>
                    <a:gd name="T27" fmla="*/ 1 h 90"/>
                    <a:gd name="T28" fmla="*/ 4 w 553"/>
                    <a:gd name="T29" fmla="*/ 1 h 90"/>
                    <a:gd name="T30" fmla="*/ 2 w 553"/>
                    <a:gd name="T31" fmla="*/ 1 h 90"/>
                    <a:gd name="T32" fmla="*/ 1 w 553"/>
                    <a:gd name="T33" fmla="*/ 1 h 90"/>
                    <a:gd name="T34" fmla="*/ 0 w 553"/>
                    <a:gd name="T35" fmla="*/ 1 h 90"/>
                    <a:gd name="T36" fmla="*/ 0 w 553"/>
                    <a:gd name="T37" fmla="*/ 1 h 90"/>
                    <a:gd name="T38" fmla="*/ 0 w 553"/>
                    <a:gd name="T39" fmla="*/ 1 h 90"/>
                    <a:gd name="T40" fmla="*/ 0 w 553"/>
                    <a:gd name="T41" fmla="*/ 1 h 90"/>
                    <a:gd name="T42" fmla="*/ 0 w 553"/>
                    <a:gd name="T43" fmla="*/ 1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3148" name="Freeform 59"/>
                <p:cNvSpPr>
                  <a:spLocks/>
                </p:cNvSpPr>
                <p:nvPr/>
              </p:nvSpPr>
              <p:spPr bwMode="auto">
                <a:xfrm>
                  <a:off x="647" y="2450"/>
                  <a:ext cx="18" cy="229"/>
                </a:xfrm>
                <a:custGeom>
                  <a:avLst/>
                  <a:gdLst>
                    <a:gd name="T0" fmla="*/ 2 w 128"/>
                    <a:gd name="T1" fmla="*/ 0 h 1605"/>
                    <a:gd name="T2" fmla="*/ 2 w 128"/>
                    <a:gd name="T3" fmla="*/ 4 h 1605"/>
                    <a:gd name="T4" fmla="*/ 2 w 128"/>
                    <a:gd name="T5" fmla="*/ 7 h 1605"/>
                    <a:gd name="T6" fmla="*/ 3 w 128"/>
                    <a:gd name="T7" fmla="*/ 16 h 1605"/>
                    <a:gd name="T8" fmla="*/ 3 w 128"/>
                    <a:gd name="T9" fmla="*/ 20 h 1605"/>
                    <a:gd name="T10" fmla="*/ 2 w 128"/>
                    <a:gd name="T11" fmla="*/ 24 h 1605"/>
                    <a:gd name="T12" fmla="*/ 2 w 128"/>
                    <a:gd name="T13" fmla="*/ 26 h 1605"/>
                    <a:gd name="T14" fmla="*/ 2 w 128"/>
                    <a:gd name="T15" fmla="*/ 28 h 1605"/>
                    <a:gd name="T16" fmla="*/ 1 w 128"/>
                    <a:gd name="T17" fmla="*/ 32 h 1605"/>
                    <a:gd name="T18" fmla="*/ 1 w 128"/>
                    <a:gd name="T19" fmla="*/ 33 h 1605"/>
                    <a:gd name="T20" fmla="*/ 1 w 128"/>
                    <a:gd name="T21" fmla="*/ 33 h 1605"/>
                    <a:gd name="T22" fmla="*/ 0 w 128"/>
                    <a:gd name="T23" fmla="*/ 32 h 1605"/>
                    <a:gd name="T24" fmla="*/ 0 w 128"/>
                    <a:gd name="T25" fmla="*/ 32 h 1605"/>
                    <a:gd name="T26" fmla="*/ 0 w 128"/>
                    <a:gd name="T27" fmla="*/ 30 h 1605"/>
                    <a:gd name="T28" fmla="*/ 0 w 128"/>
                    <a:gd name="T29" fmla="*/ 28 h 1605"/>
                    <a:gd name="T30" fmla="*/ 1 w 128"/>
                    <a:gd name="T31" fmla="*/ 24 h 1605"/>
                    <a:gd name="T32" fmla="*/ 1 w 128"/>
                    <a:gd name="T33" fmla="*/ 20 h 1605"/>
                    <a:gd name="T34" fmla="*/ 2 w 128"/>
                    <a:gd name="T35" fmla="*/ 16 h 1605"/>
                    <a:gd name="T36" fmla="*/ 2 w 128"/>
                    <a:gd name="T37" fmla="*/ 12 h 1605"/>
                    <a:gd name="T38" fmla="*/ 1 w 128"/>
                    <a:gd name="T39" fmla="*/ 7 h 1605"/>
                    <a:gd name="T40" fmla="*/ 1 w 128"/>
                    <a:gd name="T41" fmla="*/ 0 h 1605"/>
                    <a:gd name="T42" fmla="*/ 1 w 128"/>
                    <a:gd name="T43" fmla="*/ 0 h 1605"/>
                    <a:gd name="T44" fmla="*/ 2 w 128"/>
                    <a:gd name="T45" fmla="*/ 0 h 1605"/>
                    <a:gd name="T46" fmla="*/ 2 w 128"/>
                    <a:gd name="T47" fmla="*/ 0 h 1605"/>
                    <a:gd name="T48" fmla="*/ 2 w 128"/>
                    <a:gd name="T49" fmla="*/ 0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3149" name="Freeform 60"/>
                <p:cNvSpPr>
                  <a:spLocks/>
                </p:cNvSpPr>
                <p:nvPr/>
              </p:nvSpPr>
              <p:spPr bwMode="auto">
                <a:xfrm>
                  <a:off x="530" y="2444"/>
                  <a:ext cx="43" cy="25"/>
                </a:xfrm>
                <a:custGeom>
                  <a:avLst/>
                  <a:gdLst>
                    <a:gd name="T0" fmla="*/ 0 w 301"/>
                    <a:gd name="T1" fmla="*/ 2 h 179"/>
                    <a:gd name="T2" fmla="*/ 1 w 301"/>
                    <a:gd name="T3" fmla="*/ 2 h 179"/>
                    <a:gd name="T4" fmla="*/ 2 w 301"/>
                    <a:gd name="T5" fmla="*/ 2 h 179"/>
                    <a:gd name="T6" fmla="*/ 3 w 301"/>
                    <a:gd name="T7" fmla="*/ 1 h 179"/>
                    <a:gd name="T8" fmla="*/ 6 w 301"/>
                    <a:gd name="T9" fmla="*/ 0 h 179"/>
                    <a:gd name="T10" fmla="*/ 6 w 301"/>
                    <a:gd name="T11" fmla="*/ 0 h 179"/>
                    <a:gd name="T12" fmla="*/ 6 w 301"/>
                    <a:gd name="T13" fmla="*/ 0 h 179"/>
                    <a:gd name="T14" fmla="*/ 6 w 301"/>
                    <a:gd name="T15" fmla="*/ 0 h 179"/>
                    <a:gd name="T16" fmla="*/ 6 w 301"/>
                    <a:gd name="T17" fmla="*/ 1 h 179"/>
                    <a:gd name="T18" fmla="*/ 5 w 301"/>
                    <a:gd name="T19" fmla="*/ 1 h 179"/>
                    <a:gd name="T20" fmla="*/ 5 w 301"/>
                    <a:gd name="T21" fmla="*/ 1 h 179"/>
                    <a:gd name="T22" fmla="*/ 4 w 301"/>
                    <a:gd name="T23" fmla="*/ 2 h 179"/>
                    <a:gd name="T24" fmla="*/ 4 w 301"/>
                    <a:gd name="T25" fmla="*/ 2 h 179"/>
                    <a:gd name="T26" fmla="*/ 3 w 301"/>
                    <a:gd name="T27" fmla="*/ 2 h 179"/>
                    <a:gd name="T28" fmla="*/ 2 w 301"/>
                    <a:gd name="T29" fmla="*/ 3 h 179"/>
                    <a:gd name="T30" fmla="*/ 2 w 301"/>
                    <a:gd name="T31" fmla="*/ 3 h 179"/>
                    <a:gd name="T32" fmla="*/ 1 w 301"/>
                    <a:gd name="T33" fmla="*/ 3 h 179"/>
                    <a:gd name="T34" fmla="*/ 1 w 301"/>
                    <a:gd name="T35" fmla="*/ 3 h 179"/>
                    <a:gd name="T36" fmla="*/ 0 w 301"/>
                    <a:gd name="T37" fmla="*/ 3 h 179"/>
                    <a:gd name="T38" fmla="*/ 0 w 301"/>
                    <a:gd name="T39" fmla="*/ 3 h 179"/>
                    <a:gd name="T40" fmla="*/ 0 w 301"/>
                    <a:gd name="T41" fmla="*/ 2 h 179"/>
                    <a:gd name="T42" fmla="*/ 0 w 301"/>
                    <a:gd name="T43" fmla="*/ 2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3150" name="Freeform 61"/>
                <p:cNvSpPr>
                  <a:spLocks/>
                </p:cNvSpPr>
                <p:nvPr/>
              </p:nvSpPr>
              <p:spPr bwMode="auto">
                <a:xfrm>
                  <a:off x="495" y="2636"/>
                  <a:ext cx="7" cy="27"/>
                </a:xfrm>
                <a:custGeom>
                  <a:avLst/>
                  <a:gdLst>
                    <a:gd name="T0" fmla="*/ 1 w 54"/>
                    <a:gd name="T1" fmla="*/ 0 h 184"/>
                    <a:gd name="T2" fmla="*/ 1 w 54"/>
                    <a:gd name="T3" fmla="*/ 1 h 184"/>
                    <a:gd name="T4" fmla="*/ 1 w 54"/>
                    <a:gd name="T5" fmla="*/ 2 h 184"/>
                    <a:gd name="T6" fmla="*/ 1 w 54"/>
                    <a:gd name="T7" fmla="*/ 4 h 184"/>
                    <a:gd name="T8" fmla="*/ 1 w 54"/>
                    <a:gd name="T9" fmla="*/ 4 h 184"/>
                    <a:gd name="T10" fmla="*/ 1 w 54"/>
                    <a:gd name="T11" fmla="*/ 4 h 184"/>
                    <a:gd name="T12" fmla="*/ 0 w 54"/>
                    <a:gd name="T13" fmla="*/ 3 h 184"/>
                    <a:gd name="T14" fmla="*/ 0 w 54"/>
                    <a:gd name="T15" fmla="*/ 2 h 184"/>
                    <a:gd name="T16" fmla="*/ 0 w 54"/>
                    <a:gd name="T17" fmla="*/ 1 h 184"/>
                    <a:gd name="T18" fmla="*/ 0 w 54"/>
                    <a:gd name="T19" fmla="*/ 0 h 184"/>
                    <a:gd name="T20" fmla="*/ 1 w 54"/>
                    <a:gd name="T21" fmla="*/ 0 h 184"/>
                    <a:gd name="T22" fmla="*/ 1 w 54"/>
                    <a:gd name="T23" fmla="*/ 0 h 184"/>
                    <a:gd name="T24" fmla="*/ 1 w 54"/>
                    <a:gd name="T25" fmla="*/ 0 h 184"/>
                    <a:gd name="T26" fmla="*/ 1 w 54"/>
                    <a:gd name="T27" fmla="*/ 0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3151" name="Freeform 62"/>
                <p:cNvSpPr>
                  <a:spLocks/>
                </p:cNvSpPr>
                <p:nvPr/>
              </p:nvSpPr>
              <p:spPr bwMode="auto">
                <a:xfrm>
                  <a:off x="598" y="2453"/>
                  <a:ext cx="51" cy="35"/>
                </a:xfrm>
                <a:custGeom>
                  <a:avLst/>
                  <a:gdLst>
                    <a:gd name="T0" fmla="*/ 7 w 359"/>
                    <a:gd name="T1" fmla="*/ 5 h 241"/>
                    <a:gd name="T2" fmla="*/ 6 w 359"/>
                    <a:gd name="T3" fmla="*/ 3 h 241"/>
                    <a:gd name="T4" fmla="*/ 6 w 359"/>
                    <a:gd name="T5" fmla="*/ 2 h 241"/>
                    <a:gd name="T6" fmla="*/ 3 w 359"/>
                    <a:gd name="T7" fmla="*/ 1 h 241"/>
                    <a:gd name="T8" fmla="*/ 2 w 359"/>
                    <a:gd name="T9" fmla="*/ 1 h 241"/>
                    <a:gd name="T10" fmla="*/ 0 w 359"/>
                    <a:gd name="T11" fmla="*/ 1 h 241"/>
                    <a:gd name="T12" fmla="*/ 0 w 359"/>
                    <a:gd name="T13" fmla="*/ 0 h 241"/>
                    <a:gd name="T14" fmla="*/ 0 w 359"/>
                    <a:gd name="T15" fmla="*/ 0 h 241"/>
                    <a:gd name="T16" fmla="*/ 0 w 359"/>
                    <a:gd name="T17" fmla="*/ 0 h 241"/>
                    <a:gd name="T18" fmla="*/ 2 w 359"/>
                    <a:gd name="T19" fmla="*/ 0 h 241"/>
                    <a:gd name="T20" fmla="*/ 3 w 359"/>
                    <a:gd name="T21" fmla="*/ 0 h 241"/>
                    <a:gd name="T22" fmla="*/ 5 w 359"/>
                    <a:gd name="T23" fmla="*/ 0 h 241"/>
                    <a:gd name="T24" fmla="*/ 7 w 359"/>
                    <a:gd name="T25" fmla="*/ 1 h 241"/>
                    <a:gd name="T26" fmla="*/ 7 w 359"/>
                    <a:gd name="T27" fmla="*/ 1 h 241"/>
                    <a:gd name="T28" fmla="*/ 7 w 359"/>
                    <a:gd name="T29" fmla="*/ 5 h 241"/>
                    <a:gd name="T30" fmla="*/ 7 w 359"/>
                    <a:gd name="T31" fmla="*/ 5 h 241"/>
                    <a:gd name="T32" fmla="*/ 7 w 359"/>
                    <a:gd name="T33" fmla="*/ 5 h 241"/>
                    <a:gd name="T34" fmla="*/ 7 w 359"/>
                    <a:gd name="T35" fmla="*/ 5 h 241"/>
                    <a:gd name="T36" fmla="*/ 7 w 359"/>
                    <a:gd name="T37" fmla="*/ 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3152" name="Freeform 63"/>
                <p:cNvSpPr>
                  <a:spLocks/>
                </p:cNvSpPr>
                <p:nvPr/>
              </p:nvSpPr>
              <p:spPr bwMode="auto">
                <a:xfrm>
                  <a:off x="604" y="2500"/>
                  <a:ext cx="45" cy="10"/>
                </a:xfrm>
                <a:custGeom>
                  <a:avLst/>
                  <a:gdLst>
                    <a:gd name="T0" fmla="*/ 6 w 317"/>
                    <a:gd name="T1" fmla="*/ 1 h 67"/>
                    <a:gd name="T2" fmla="*/ 4 w 317"/>
                    <a:gd name="T3" fmla="*/ 1 h 67"/>
                    <a:gd name="T4" fmla="*/ 1 w 317"/>
                    <a:gd name="T5" fmla="*/ 1 h 67"/>
                    <a:gd name="T6" fmla="*/ 0 w 317"/>
                    <a:gd name="T7" fmla="*/ 1 h 67"/>
                    <a:gd name="T8" fmla="*/ 0 w 317"/>
                    <a:gd name="T9" fmla="*/ 1 h 67"/>
                    <a:gd name="T10" fmla="*/ 0 w 317"/>
                    <a:gd name="T11" fmla="*/ 0 h 67"/>
                    <a:gd name="T12" fmla="*/ 0 w 317"/>
                    <a:gd name="T13" fmla="*/ 0 h 67"/>
                    <a:gd name="T14" fmla="*/ 1 w 317"/>
                    <a:gd name="T15" fmla="*/ 0 h 67"/>
                    <a:gd name="T16" fmla="*/ 1 w 317"/>
                    <a:gd name="T17" fmla="*/ 0 h 67"/>
                    <a:gd name="T18" fmla="*/ 4 w 317"/>
                    <a:gd name="T19" fmla="*/ 1 h 67"/>
                    <a:gd name="T20" fmla="*/ 6 w 317"/>
                    <a:gd name="T21" fmla="*/ 1 h 67"/>
                    <a:gd name="T22" fmla="*/ 6 w 317"/>
                    <a:gd name="T23" fmla="*/ 1 h 67"/>
                    <a:gd name="T24" fmla="*/ 6 w 317"/>
                    <a:gd name="T25" fmla="*/ 1 h 67"/>
                    <a:gd name="T26" fmla="*/ 6 w 317"/>
                    <a:gd name="T27" fmla="*/ 1 h 67"/>
                    <a:gd name="T28" fmla="*/ 6 w 317"/>
                    <a:gd name="T29" fmla="*/ 1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3153" name="Freeform 64"/>
                <p:cNvSpPr>
                  <a:spLocks/>
                </p:cNvSpPr>
                <p:nvPr/>
              </p:nvSpPr>
              <p:spPr bwMode="auto">
                <a:xfrm>
                  <a:off x="583" y="2532"/>
                  <a:ext cx="67" cy="11"/>
                </a:xfrm>
                <a:custGeom>
                  <a:avLst/>
                  <a:gdLst>
                    <a:gd name="T0" fmla="*/ 9 w 471"/>
                    <a:gd name="T1" fmla="*/ 1 h 79"/>
                    <a:gd name="T2" fmla="*/ 7 w 471"/>
                    <a:gd name="T3" fmla="*/ 2 h 79"/>
                    <a:gd name="T4" fmla="*/ 5 w 471"/>
                    <a:gd name="T5" fmla="*/ 1 h 79"/>
                    <a:gd name="T6" fmla="*/ 3 w 471"/>
                    <a:gd name="T7" fmla="*/ 1 h 79"/>
                    <a:gd name="T8" fmla="*/ 1 w 471"/>
                    <a:gd name="T9" fmla="*/ 1 h 79"/>
                    <a:gd name="T10" fmla="*/ 0 w 471"/>
                    <a:gd name="T11" fmla="*/ 1 h 79"/>
                    <a:gd name="T12" fmla="*/ 0 w 471"/>
                    <a:gd name="T13" fmla="*/ 1 h 79"/>
                    <a:gd name="T14" fmla="*/ 0 w 471"/>
                    <a:gd name="T15" fmla="*/ 0 h 79"/>
                    <a:gd name="T16" fmla="*/ 1 w 471"/>
                    <a:gd name="T17" fmla="*/ 0 h 79"/>
                    <a:gd name="T18" fmla="*/ 3 w 471"/>
                    <a:gd name="T19" fmla="*/ 0 h 79"/>
                    <a:gd name="T20" fmla="*/ 5 w 471"/>
                    <a:gd name="T21" fmla="*/ 0 h 79"/>
                    <a:gd name="T22" fmla="*/ 7 w 471"/>
                    <a:gd name="T23" fmla="*/ 1 h 79"/>
                    <a:gd name="T24" fmla="*/ 9 w 471"/>
                    <a:gd name="T25" fmla="*/ 0 h 79"/>
                    <a:gd name="T26" fmla="*/ 9 w 471"/>
                    <a:gd name="T27" fmla="*/ 1 h 79"/>
                    <a:gd name="T28" fmla="*/ 10 w 471"/>
                    <a:gd name="T29" fmla="*/ 1 h 79"/>
                    <a:gd name="T30" fmla="*/ 9 w 471"/>
                    <a:gd name="T31" fmla="*/ 1 h 79"/>
                    <a:gd name="T32" fmla="*/ 9 w 471"/>
                    <a:gd name="T33" fmla="*/ 1 h 79"/>
                    <a:gd name="T34" fmla="*/ 9 w 471"/>
                    <a:gd name="T35" fmla="*/ 1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3154" name="Freeform 65"/>
                <p:cNvSpPr>
                  <a:spLocks/>
                </p:cNvSpPr>
                <p:nvPr/>
              </p:nvSpPr>
              <p:spPr bwMode="auto">
                <a:xfrm>
                  <a:off x="614" y="2572"/>
                  <a:ext cx="34" cy="52"/>
                </a:xfrm>
                <a:custGeom>
                  <a:avLst/>
                  <a:gdLst>
                    <a:gd name="T0" fmla="*/ 1 w 239"/>
                    <a:gd name="T1" fmla="*/ 0 h 364"/>
                    <a:gd name="T2" fmla="*/ 4 w 239"/>
                    <a:gd name="T3" fmla="*/ 0 h 364"/>
                    <a:gd name="T4" fmla="*/ 5 w 239"/>
                    <a:gd name="T5" fmla="*/ 0 h 364"/>
                    <a:gd name="T6" fmla="*/ 5 w 239"/>
                    <a:gd name="T7" fmla="*/ 1 h 364"/>
                    <a:gd name="T8" fmla="*/ 4 w 239"/>
                    <a:gd name="T9" fmla="*/ 2 h 364"/>
                    <a:gd name="T10" fmla="*/ 4 w 239"/>
                    <a:gd name="T11" fmla="*/ 4 h 364"/>
                    <a:gd name="T12" fmla="*/ 4 w 239"/>
                    <a:gd name="T13" fmla="*/ 5 h 364"/>
                    <a:gd name="T14" fmla="*/ 4 w 239"/>
                    <a:gd name="T15" fmla="*/ 7 h 364"/>
                    <a:gd name="T16" fmla="*/ 4 w 239"/>
                    <a:gd name="T17" fmla="*/ 7 h 364"/>
                    <a:gd name="T18" fmla="*/ 3 w 239"/>
                    <a:gd name="T19" fmla="*/ 7 h 364"/>
                    <a:gd name="T20" fmla="*/ 3 w 239"/>
                    <a:gd name="T21" fmla="*/ 7 h 364"/>
                    <a:gd name="T22" fmla="*/ 3 w 239"/>
                    <a:gd name="T23" fmla="*/ 7 h 364"/>
                    <a:gd name="T24" fmla="*/ 3 w 239"/>
                    <a:gd name="T25" fmla="*/ 1 h 364"/>
                    <a:gd name="T26" fmla="*/ 1 w 239"/>
                    <a:gd name="T27" fmla="*/ 1 h 364"/>
                    <a:gd name="T28" fmla="*/ 0 w 239"/>
                    <a:gd name="T29" fmla="*/ 1 h 364"/>
                    <a:gd name="T30" fmla="*/ 0 w 239"/>
                    <a:gd name="T31" fmla="*/ 1 h 364"/>
                    <a:gd name="T32" fmla="*/ 0 w 239"/>
                    <a:gd name="T33" fmla="*/ 0 h 364"/>
                    <a:gd name="T34" fmla="*/ 1 w 239"/>
                    <a:gd name="T35" fmla="*/ 0 h 364"/>
                    <a:gd name="T36" fmla="*/ 1 w 239"/>
                    <a:gd name="T37" fmla="*/ 0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3155" name="Freeform 66"/>
                <p:cNvSpPr>
                  <a:spLocks/>
                </p:cNvSpPr>
                <p:nvPr/>
              </p:nvSpPr>
              <p:spPr bwMode="auto">
                <a:xfrm>
                  <a:off x="240" y="2694"/>
                  <a:ext cx="45" cy="10"/>
                </a:xfrm>
                <a:custGeom>
                  <a:avLst/>
                  <a:gdLst>
                    <a:gd name="T0" fmla="*/ 0 w 311"/>
                    <a:gd name="T1" fmla="*/ 1 h 70"/>
                    <a:gd name="T2" fmla="*/ 6 w 311"/>
                    <a:gd name="T3" fmla="*/ 1 h 70"/>
                    <a:gd name="T4" fmla="*/ 6 w 311"/>
                    <a:gd name="T5" fmla="*/ 1 h 70"/>
                    <a:gd name="T6" fmla="*/ 7 w 311"/>
                    <a:gd name="T7" fmla="*/ 1 h 70"/>
                    <a:gd name="T8" fmla="*/ 6 w 311"/>
                    <a:gd name="T9" fmla="*/ 0 h 70"/>
                    <a:gd name="T10" fmla="*/ 6 w 311"/>
                    <a:gd name="T11" fmla="*/ 0 h 70"/>
                    <a:gd name="T12" fmla="*/ 3 w 311"/>
                    <a:gd name="T13" fmla="*/ 0 h 70"/>
                    <a:gd name="T14" fmla="*/ 0 w 311"/>
                    <a:gd name="T15" fmla="*/ 0 h 70"/>
                    <a:gd name="T16" fmla="*/ 0 w 311"/>
                    <a:gd name="T17" fmla="*/ 0 h 70"/>
                    <a:gd name="T18" fmla="*/ 0 w 311"/>
                    <a:gd name="T19" fmla="*/ 1 h 70"/>
                    <a:gd name="T20" fmla="*/ 0 w 311"/>
                    <a:gd name="T21" fmla="*/ 1 h 70"/>
                    <a:gd name="T22" fmla="*/ 0 w 311"/>
                    <a:gd name="T23" fmla="*/ 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3156" name="Freeform 67"/>
                <p:cNvSpPr>
                  <a:spLocks/>
                </p:cNvSpPr>
                <p:nvPr/>
              </p:nvSpPr>
              <p:spPr bwMode="auto">
                <a:xfrm>
                  <a:off x="287" y="2595"/>
                  <a:ext cx="11" cy="66"/>
                </a:xfrm>
                <a:custGeom>
                  <a:avLst/>
                  <a:gdLst>
                    <a:gd name="T0" fmla="*/ 1 w 75"/>
                    <a:gd name="T1" fmla="*/ 0 h 465"/>
                    <a:gd name="T2" fmla="*/ 1 w 75"/>
                    <a:gd name="T3" fmla="*/ 2 h 465"/>
                    <a:gd name="T4" fmla="*/ 1 w 75"/>
                    <a:gd name="T5" fmla="*/ 4 h 465"/>
                    <a:gd name="T6" fmla="*/ 2 w 75"/>
                    <a:gd name="T7" fmla="*/ 8 h 465"/>
                    <a:gd name="T8" fmla="*/ 2 w 75"/>
                    <a:gd name="T9" fmla="*/ 9 h 465"/>
                    <a:gd name="T10" fmla="*/ 1 w 75"/>
                    <a:gd name="T11" fmla="*/ 9 h 465"/>
                    <a:gd name="T12" fmla="*/ 1 w 75"/>
                    <a:gd name="T13" fmla="*/ 9 h 465"/>
                    <a:gd name="T14" fmla="*/ 1 w 75"/>
                    <a:gd name="T15" fmla="*/ 9 h 465"/>
                    <a:gd name="T16" fmla="*/ 1 w 75"/>
                    <a:gd name="T17" fmla="*/ 8 h 465"/>
                    <a:gd name="T18" fmla="*/ 1 w 75"/>
                    <a:gd name="T19" fmla="*/ 6 h 465"/>
                    <a:gd name="T20" fmla="*/ 0 w 75"/>
                    <a:gd name="T21" fmla="*/ 4 h 465"/>
                    <a:gd name="T22" fmla="*/ 0 w 75"/>
                    <a:gd name="T23" fmla="*/ 0 h 465"/>
                    <a:gd name="T24" fmla="*/ 0 w 75"/>
                    <a:gd name="T25" fmla="*/ 0 h 465"/>
                    <a:gd name="T26" fmla="*/ 0 w 75"/>
                    <a:gd name="T27" fmla="*/ 0 h 465"/>
                    <a:gd name="T28" fmla="*/ 1 w 75"/>
                    <a:gd name="T29" fmla="*/ 0 h 465"/>
                    <a:gd name="T30" fmla="*/ 1 w 75"/>
                    <a:gd name="T31" fmla="*/ 0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3157" name="Freeform 68"/>
                <p:cNvSpPr>
                  <a:spLocks/>
                </p:cNvSpPr>
                <p:nvPr/>
              </p:nvSpPr>
              <p:spPr bwMode="auto">
                <a:xfrm>
                  <a:off x="290" y="2595"/>
                  <a:ext cx="30" cy="63"/>
                </a:xfrm>
                <a:custGeom>
                  <a:avLst/>
                  <a:gdLst>
                    <a:gd name="T0" fmla="*/ 1 w 207"/>
                    <a:gd name="T1" fmla="*/ 0 h 447"/>
                    <a:gd name="T2" fmla="*/ 1 w 207"/>
                    <a:gd name="T3" fmla="*/ 1 h 447"/>
                    <a:gd name="T4" fmla="*/ 2 w 207"/>
                    <a:gd name="T5" fmla="*/ 2 h 447"/>
                    <a:gd name="T6" fmla="*/ 3 w 207"/>
                    <a:gd name="T7" fmla="*/ 3 h 447"/>
                    <a:gd name="T8" fmla="*/ 4 w 207"/>
                    <a:gd name="T9" fmla="*/ 5 h 447"/>
                    <a:gd name="T10" fmla="*/ 4 w 207"/>
                    <a:gd name="T11" fmla="*/ 7 h 447"/>
                    <a:gd name="T12" fmla="*/ 4 w 207"/>
                    <a:gd name="T13" fmla="*/ 8 h 447"/>
                    <a:gd name="T14" fmla="*/ 4 w 207"/>
                    <a:gd name="T15" fmla="*/ 9 h 447"/>
                    <a:gd name="T16" fmla="*/ 4 w 207"/>
                    <a:gd name="T17" fmla="*/ 9 h 447"/>
                    <a:gd name="T18" fmla="*/ 4 w 207"/>
                    <a:gd name="T19" fmla="*/ 9 h 447"/>
                    <a:gd name="T20" fmla="*/ 3 w 207"/>
                    <a:gd name="T21" fmla="*/ 8 h 447"/>
                    <a:gd name="T22" fmla="*/ 3 w 207"/>
                    <a:gd name="T23" fmla="*/ 7 h 447"/>
                    <a:gd name="T24" fmla="*/ 3 w 207"/>
                    <a:gd name="T25" fmla="*/ 5 h 447"/>
                    <a:gd name="T26" fmla="*/ 2 w 207"/>
                    <a:gd name="T27" fmla="*/ 4 h 447"/>
                    <a:gd name="T28" fmla="*/ 2 w 207"/>
                    <a:gd name="T29" fmla="*/ 3 h 447"/>
                    <a:gd name="T30" fmla="*/ 1 w 207"/>
                    <a:gd name="T31" fmla="*/ 2 h 447"/>
                    <a:gd name="T32" fmla="*/ 1 w 207"/>
                    <a:gd name="T33" fmla="*/ 1 h 447"/>
                    <a:gd name="T34" fmla="*/ 0 w 207"/>
                    <a:gd name="T35" fmla="*/ 1 h 447"/>
                    <a:gd name="T36" fmla="*/ 0 w 207"/>
                    <a:gd name="T37" fmla="*/ 0 h 447"/>
                    <a:gd name="T38" fmla="*/ 0 w 207"/>
                    <a:gd name="T39" fmla="*/ 0 h 447"/>
                    <a:gd name="T40" fmla="*/ 1 w 207"/>
                    <a:gd name="T41" fmla="*/ 0 h 447"/>
                    <a:gd name="T42" fmla="*/ 1 w 207"/>
                    <a:gd name="T43" fmla="*/ 0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3158" name="Freeform 69"/>
                <p:cNvSpPr>
                  <a:spLocks/>
                </p:cNvSpPr>
                <p:nvPr/>
              </p:nvSpPr>
              <p:spPr bwMode="auto">
                <a:xfrm>
                  <a:off x="253" y="2610"/>
                  <a:ext cx="29" cy="12"/>
                </a:xfrm>
                <a:custGeom>
                  <a:avLst/>
                  <a:gdLst>
                    <a:gd name="T0" fmla="*/ 0 w 201"/>
                    <a:gd name="T1" fmla="*/ 0 h 87"/>
                    <a:gd name="T2" fmla="*/ 1 w 201"/>
                    <a:gd name="T3" fmla="*/ 0 h 87"/>
                    <a:gd name="T4" fmla="*/ 2 w 201"/>
                    <a:gd name="T5" fmla="*/ 0 h 87"/>
                    <a:gd name="T6" fmla="*/ 3 w 201"/>
                    <a:gd name="T7" fmla="*/ 0 h 87"/>
                    <a:gd name="T8" fmla="*/ 4 w 201"/>
                    <a:gd name="T9" fmla="*/ 1 h 87"/>
                    <a:gd name="T10" fmla="*/ 4 w 201"/>
                    <a:gd name="T11" fmla="*/ 1 h 87"/>
                    <a:gd name="T12" fmla="*/ 4 w 201"/>
                    <a:gd name="T13" fmla="*/ 2 h 87"/>
                    <a:gd name="T14" fmla="*/ 4 w 201"/>
                    <a:gd name="T15" fmla="*/ 2 h 87"/>
                    <a:gd name="T16" fmla="*/ 3 w 201"/>
                    <a:gd name="T17" fmla="*/ 1 h 87"/>
                    <a:gd name="T18" fmla="*/ 3 w 201"/>
                    <a:gd name="T19" fmla="*/ 1 h 87"/>
                    <a:gd name="T20" fmla="*/ 2 w 201"/>
                    <a:gd name="T21" fmla="*/ 1 h 87"/>
                    <a:gd name="T22" fmla="*/ 0 w 201"/>
                    <a:gd name="T23" fmla="*/ 1 h 87"/>
                    <a:gd name="T24" fmla="*/ 0 w 201"/>
                    <a:gd name="T25" fmla="*/ 1 h 87"/>
                    <a:gd name="T26" fmla="*/ 0 w 201"/>
                    <a:gd name="T27" fmla="*/ 1 h 87"/>
                    <a:gd name="T28" fmla="*/ 0 w 201"/>
                    <a:gd name="T29" fmla="*/ 0 h 87"/>
                    <a:gd name="T30" fmla="*/ 0 w 201"/>
                    <a:gd name="T31" fmla="*/ 0 h 87"/>
                    <a:gd name="T32" fmla="*/ 0 w 20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3159" name="Freeform 70"/>
                <p:cNvSpPr>
                  <a:spLocks/>
                </p:cNvSpPr>
                <p:nvPr/>
              </p:nvSpPr>
              <p:spPr bwMode="auto">
                <a:xfrm>
                  <a:off x="255" y="2626"/>
                  <a:ext cx="25" cy="11"/>
                </a:xfrm>
                <a:custGeom>
                  <a:avLst/>
                  <a:gdLst>
                    <a:gd name="T0" fmla="*/ 0 w 177"/>
                    <a:gd name="T1" fmla="*/ 0 h 76"/>
                    <a:gd name="T2" fmla="*/ 1 w 177"/>
                    <a:gd name="T3" fmla="*/ 0 h 76"/>
                    <a:gd name="T4" fmla="*/ 2 w 177"/>
                    <a:gd name="T5" fmla="*/ 0 h 76"/>
                    <a:gd name="T6" fmla="*/ 3 w 177"/>
                    <a:gd name="T7" fmla="*/ 1 h 76"/>
                    <a:gd name="T8" fmla="*/ 4 w 177"/>
                    <a:gd name="T9" fmla="*/ 1 h 76"/>
                    <a:gd name="T10" fmla="*/ 3 w 177"/>
                    <a:gd name="T11" fmla="*/ 2 h 76"/>
                    <a:gd name="T12" fmla="*/ 3 w 177"/>
                    <a:gd name="T13" fmla="*/ 1 h 76"/>
                    <a:gd name="T14" fmla="*/ 3 w 177"/>
                    <a:gd name="T15" fmla="*/ 1 h 76"/>
                    <a:gd name="T16" fmla="*/ 2 w 177"/>
                    <a:gd name="T17" fmla="*/ 1 h 76"/>
                    <a:gd name="T18" fmla="*/ 0 w 177"/>
                    <a:gd name="T19" fmla="*/ 1 h 76"/>
                    <a:gd name="T20" fmla="*/ 0 w 177"/>
                    <a:gd name="T21" fmla="*/ 1 h 76"/>
                    <a:gd name="T22" fmla="*/ 0 w 177"/>
                    <a:gd name="T23" fmla="*/ 1 h 76"/>
                    <a:gd name="T24" fmla="*/ 0 w 177"/>
                    <a:gd name="T25" fmla="*/ 0 h 76"/>
                    <a:gd name="T26" fmla="*/ 0 w 177"/>
                    <a:gd name="T27" fmla="*/ 0 h 76"/>
                    <a:gd name="T28" fmla="*/ 0 w 177"/>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3160" name="Freeform 71"/>
                <p:cNvSpPr>
                  <a:spLocks/>
                </p:cNvSpPr>
                <p:nvPr/>
              </p:nvSpPr>
              <p:spPr bwMode="auto">
                <a:xfrm>
                  <a:off x="255" y="2642"/>
                  <a:ext cx="28" cy="12"/>
                </a:xfrm>
                <a:custGeom>
                  <a:avLst/>
                  <a:gdLst>
                    <a:gd name="T0" fmla="*/ 0 w 199"/>
                    <a:gd name="T1" fmla="*/ 0 h 84"/>
                    <a:gd name="T2" fmla="*/ 2 w 199"/>
                    <a:gd name="T3" fmla="*/ 0 h 84"/>
                    <a:gd name="T4" fmla="*/ 3 w 199"/>
                    <a:gd name="T5" fmla="*/ 0 h 84"/>
                    <a:gd name="T6" fmla="*/ 4 w 199"/>
                    <a:gd name="T7" fmla="*/ 1 h 84"/>
                    <a:gd name="T8" fmla="*/ 4 w 199"/>
                    <a:gd name="T9" fmla="*/ 1 h 84"/>
                    <a:gd name="T10" fmla="*/ 4 w 199"/>
                    <a:gd name="T11" fmla="*/ 2 h 84"/>
                    <a:gd name="T12" fmla="*/ 4 w 199"/>
                    <a:gd name="T13" fmla="*/ 2 h 84"/>
                    <a:gd name="T14" fmla="*/ 3 w 199"/>
                    <a:gd name="T15" fmla="*/ 2 h 84"/>
                    <a:gd name="T16" fmla="*/ 3 w 199"/>
                    <a:gd name="T17" fmla="*/ 1 h 84"/>
                    <a:gd name="T18" fmla="*/ 3 w 199"/>
                    <a:gd name="T19" fmla="*/ 1 h 84"/>
                    <a:gd name="T20" fmla="*/ 2 w 199"/>
                    <a:gd name="T21" fmla="*/ 1 h 84"/>
                    <a:gd name="T22" fmla="*/ 0 w 199"/>
                    <a:gd name="T23" fmla="*/ 1 h 84"/>
                    <a:gd name="T24" fmla="*/ 0 w 199"/>
                    <a:gd name="T25" fmla="*/ 1 h 84"/>
                    <a:gd name="T26" fmla="*/ 0 w 199"/>
                    <a:gd name="T27" fmla="*/ 0 h 84"/>
                    <a:gd name="T28" fmla="*/ 0 w 199"/>
                    <a:gd name="T29" fmla="*/ 0 h 84"/>
                    <a:gd name="T30" fmla="*/ 0 w 199"/>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3161" name="Freeform 72"/>
                <p:cNvSpPr>
                  <a:spLocks/>
                </p:cNvSpPr>
                <p:nvPr/>
              </p:nvSpPr>
              <p:spPr bwMode="auto">
                <a:xfrm>
                  <a:off x="262" y="2667"/>
                  <a:ext cx="23" cy="18"/>
                </a:xfrm>
                <a:custGeom>
                  <a:avLst/>
                  <a:gdLst>
                    <a:gd name="T0" fmla="*/ 2 w 162"/>
                    <a:gd name="T1" fmla="*/ 0 h 129"/>
                    <a:gd name="T2" fmla="*/ 1 w 162"/>
                    <a:gd name="T3" fmla="*/ 0 h 129"/>
                    <a:gd name="T4" fmla="*/ 0 w 162"/>
                    <a:gd name="T5" fmla="*/ 0 h 129"/>
                    <a:gd name="T6" fmla="*/ 0 w 162"/>
                    <a:gd name="T7" fmla="*/ 1 h 129"/>
                    <a:gd name="T8" fmla="*/ 0 w 162"/>
                    <a:gd name="T9" fmla="*/ 2 h 129"/>
                    <a:gd name="T10" fmla="*/ 0 w 162"/>
                    <a:gd name="T11" fmla="*/ 2 h 129"/>
                    <a:gd name="T12" fmla="*/ 1 w 162"/>
                    <a:gd name="T13" fmla="*/ 3 h 129"/>
                    <a:gd name="T14" fmla="*/ 2 w 162"/>
                    <a:gd name="T15" fmla="*/ 2 h 129"/>
                    <a:gd name="T16" fmla="*/ 3 w 162"/>
                    <a:gd name="T17" fmla="*/ 2 h 129"/>
                    <a:gd name="T18" fmla="*/ 3 w 162"/>
                    <a:gd name="T19" fmla="*/ 1 h 129"/>
                    <a:gd name="T20" fmla="*/ 3 w 162"/>
                    <a:gd name="T21" fmla="*/ 1 h 129"/>
                    <a:gd name="T22" fmla="*/ 3 w 162"/>
                    <a:gd name="T23" fmla="*/ 1 h 129"/>
                    <a:gd name="T24" fmla="*/ 2 w 162"/>
                    <a:gd name="T25" fmla="*/ 1 h 129"/>
                    <a:gd name="T26" fmla="*/ 2 w 162"/>
                    <a:gd name="T27" fmla="*/ 1 h 129"/>
                    <a:gd name="T28" fmla="*/ 1 w 162"/>
                    <a:gd name="T29" fmla="*/ 2 h 129"/>
                    <a:gd name="T30" fmla="*/ 1 w 162"/>
                    <a:gd name="T31" fmla="*/ 1 h 129"/>
                    <a:gd name="T32" fmla="*/ 1 w 162"/>
                    <a:gd name="T33" fmla="*/ 1 h 129"/>
                    <a:gd name="T34" fmla="*/ 1 w 162"/>
                    <a:gd name="T35" fmla="*/ 1 h 129"/>
                    <a:gd name="T36" fmla="*/ 2 w 162"/>
                    <a:gd name="T37" fmla="*/ 1 h 129"/>
                    <a:gd name="T38" fmla="*/ 2 w 162"/>
                    <a:gd name="T39" fmla="*/ 1 h 129"/>
                    <a:gd name="T40" fmla="*/ 2 w 162"/>
                    <a:gd name="T41" fmla="*/ 0 h 129"/>
                    <a:gd name="T42" fmla="*/ 2 w 162"/>
                    <a:gd name="T43" fmla="*/ 0 h 129"/>
                    <a:gd name="T44" fmla="*/ 2 w 162"/>
                    <a:gd name="T45" fmla="*/ 0 h 129"/>
                    <a:gd name="T46" fmla="*/ 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3162" name="Freeform 73"/>
                <p:cNvSpPr>
                  <a:spLocks/>
                </p:cNvSpPr>
                <p:nvPr/>
              </p:nvSpPr>
              <p:spPr bwMode="auto">
                <a:xfrm>
                  <a:off x="658" y="2594"/>
                  <a:ext cx="21" cy="14"/>
                </a:xfrm>
                <a:custGeom>
                  <a:avLst/>
                  <a:gdLst>
                    <a:gd name="T0" fmla="*/ 0 w 147"/>
                    <a:gd name="T1" fmla="*/ 1 h 102"/>
                    <a:gd name="T2" fmla="*/ 1 w 147"/>
                    <a:gd name="T3" fmla="*/ 1 h 102"/>
                    <a:gd name="T4" fmla="*/ 1 w 147"/>
                    <a:gd name="T5" fmla="*/ 1 h 102"/>
                    <a:gd name="T6" fmla="*/ 2 w 147"/>
                    <a:gd name="T7" fmla="*/ 0 h 102"/>
                    <a:gd name="T8" fmla="*/ 2 w 147"/>
                    <a:gd name="T9" fmla="*/ 0 h 102"/>
                    <a:gd name="T10" fmla="*/ 3 w 147"/>
                    <a:gd name="T11" fmla="*/ 0 h 102"/>
                    <a:gd name="T12" fmla="*/ 3 w 147"/>
                    <a:gd name="T13" fmla="*/ 0 h 102"/>
                    <a:gd name="T14" fmla="*/ 3 w 147"/>
                    <a:gd name="T15" fmla="*/ 0 h 102"/>
                    <a:gd name="T16" fmla="*/ 3 w 147"/>
                    <a:gd name="T17" fmla="*/ 1 h 102"/>
                    <a:gd name="T18" fmla="*/ 2 w 147"/>
                    <a:gd name="T19" fmla="*/ 1 h 102"/>
                    <a:gd name="T20" fmla="*/ 2 w 147"/>
                    <a:gd name="T21" fmla="*/ 1 h 102"/>
                    <a:gd name="T22" fmla="*/ 1 w 147"/>
                    <a:gd name="T23" fmla="*/ 2 h 102"/>
                    <a:gd name="T24" fmla="*/ 1 w 147"/>
                    <a:gd name="T25" fmla="*/ 2 h 102"/>
                    <a:gd name="T26" fmla="*/ 0 w 147"/>
                    <a:gd name="T27" fmla="*/ 2 h 102"/>
                    <a:gd name="T28" fmla="*/ 0 w 147"/>
                    <a:gd name="T29" fmla="*/ 2 h 102"/>
                    <a:gd name="T30" fmla="*/ 0 w 147"/>
                    <a:gd name="T31" fmla="*/ 1 h 102"/>
                    <a:gd name="T32" fmla="*/ 0 w 147"/>
                    <a:gd name="T33" fmla="*/ 1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3163" name="Freeform 74"/>
                <p:cNvSpPr>
                  <a:spLocks/>
                </p:cNvSpPr>
                <p:nvPr/>
              </p:nvSpPr>
              <p:spPr bwMode="auto">
                <a:xfrm>
                  <a:off x="681" y="2595"/>
                  <a:ext cx="33" cy="18"/>
                </a:xfrm>
                <a:custGeom>
                  <a:avLst/>
                  <a:gdLst>
                    <a:gd name="T0" fmla="*/ 0 w 228"/>
                    <a:gd name="T1" fmla="*/ 0 h 127"/>
                    <a:gd name="T2" fmla="*/ 2 w 228"/>
                    <a:gd name="T3" fmla="*/ 1 h 127"/>
                    <a:gd name="T4" fmla="*/ 3 w 228"/>
                    <a:gd name="T5" fmla="*/ 1 h 127"/>
                    <a:gd name="T6" fmla="*/ 4 w 228"/>
                    <a:gd name="T7" fmla="*/ 1 h 127"/>
                    <a:gd name="T8" fmla="*/ 4 w 228"/>
                    <a:gd name="T9" fmla="*/ 1 h 127"/>
                    <a:gd name="T10" fmla="*/ 5 w 228"/>
                    <a:gd name="T11" fmla="*/ 2 h 127"/>
                    <a:gd name="T12" fmla="*/ 5 w 228"/>
                    <a:gd name="T13" fmla="*/ 2 h 127"/>
                    <a:gd name="T14" fmla="*/ 4 w 228"/>
                    <a:gd name="T15" fmla="*/ 3 h 127"/>
                    <a:gd name="T16" fmla="*/ 4 w 228"/>
                    <a:gd name="T17" fmla="*/ 3 h 127"/>
                    <a:gd name="T18" fmla="*/ 3 w 228"/>
                    <a:gd name="T19" fmla="*/ 2 h 127"/>
                    <a:gd name="T20" fmla="*/ 3 w 228"/>
                    <a:gd name="T21" fmla="*/ 2 h 127"/>
                    <a:gd name="T22" fmla="*/ 2 w 228"/>
                    <a:gd name="T23" fmla="*/ 1 h 127"/>
                    <a:gd name="T24" fmla="*/ 2 w 228"/>
                    <a:gd name="T25" fmla="*/ 1 h 127"/>
                    <a:gd name="T26" fmla="*/ 1 w 228"/>
                    <a:gd name="T27" fmla="*/ 1 h 127"/>
                    <a:gd name="T28" fmla="*/ 0 w 228"/>
                    <a:gd name="T29" fmla="*/ 1 h 127"/>
                    <a:gd name="T30" fmla="*/ 0 w 228"/>
                    <a:gd name="T31" fmla="*/ 0 h 127"/>
                    <a:gd name="T32" fmla="*/ 0 w 228"/>
                    <a:gd name="T33" fmla="*/ 0 h 127"/>
                    <a:gd name="T34" fmla="*/ 0 w 228"/>
                    <a:gd name="T35" fmla="*/ 0 h 127"/>
                    <a:gd name="T36" fmla="*/ 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3164" name="Freeform 75"/>
                <p:cNvSpPr>
                  <a:spLocks/>
                </p:cNvSpPr>
                <p:nvPr/>
              </p:nvSpPr>
              <p:spPr bwMode="auto">
                <a:xfrm>
                  <a:off x="708" y="2608"/>
                  <a:ext cx="9" cy="90"/>
                </a:xfrm>
                <a:custGeom>
                  <a:avLst/>
                  <a:gdLst>
                    <a:gd name="T0" fmla="*/ 1 w 60"/>
                    <a:gd name="T1" fmla="*/ 0 h 636"/>
                    <a:gd name="T2" fmla="*/ 1 w 60"/>
                    <a:gd name="T3" fmla="*/ 1 h 636"/>
                    <a:gd name="T4" fmla="*/ 1 w 60"/>
                    <a:gd name="T5" fmla="*/ 6 h 636"/>
                    <a:gd name="T6" fmla="*/ 1 w 60"/>
                    <a:gd name="T7" fmla="*/ 12 h 636"/>
                    <a:gd name="T8" fmla="*/ 1 w 60"/>
                    <a:gd name="T9" fmla="*/ 13 h 636"/>
                    <a:gd name="T10" fmla="*/ 1 w 60"/>
                    <a:gd name="T11" fmla="*/ 13 h 636"/>
                    <a:gd name="T12" fmla="*/ 0 w 60"/>
                    <a:gd name="T13" fmla="*/ 13 h 636"/>
                    <a:gd name="T14" fmla="*/ 0 w 60"/>
                    <a:gd name="T15" fmla="*/ 12 h 636"/>
                    <a:gd name="T16" fmla="*/ 0 w 60"/>
                    <a:gd name="T17" fmla="*/ 9 h 636"/>
                    <a:gd name="T18" fmla="*/ 0 w 60"/>
                    <a:gd name="T19" fmla="*/ 6 h 636"/>
                    <a:gd name="T20" fmla="*/ 0 w 60"/>
                    <a:gd name="T21" fmla="*/ 1 h 636"/>
                    <a:gd name="T22" fmla="*/ 0 w 60"/>
                    <a:gd name="T23" fmla="*/ 0 h 636"/>
                    <a:gd name="T24" fmla="*/ 0 w 60"/>
                    <a:gd name="T25" fmla="*/ 0 h 636"/>
                    <a:gd name="T26" fmla="*/ 1 w 60"/>
                    <a:gd name="T27" fmla="*/ 0 h 636"/>
                    <a:gd name="T28" fmla="*/ 1 w 60"/>
                    <a:gd name="T29" fmla="*/ 0 h 636"/>
                    <a:gd name="T30" fmla="*/ 1 w 60"/>
                    <a:gd name="T31" fmla="*/ 0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3165" name="Freeform 76"/>
                <p:cNvSpPr>
                  <a:spLocks/>
                </p:cNvSpPr>
                <p:nvPr/>
              </p:nvSpPr>
              <p:spPr bwMode="auto">
                <a:xfrm>
                  <a:off x="667" y="2613"/>
                  <a:ext cx="14" cy="81"/>
                </a:xfrm>
                <a:custGeom>
                  <a:avLst/>
                  <a:gdLst>
                    <a:gd name="T0" fmla="*/ 2 w 102"/>
                    <a:gd name="T1" fmla="*/ 1 h 564"/>
                    <a:gd name="T2" fmla="*/ 2 w 102"/>
                    <a:gd name="T3" fmla="*/ 3 h 564"/>
                    <a:gd name="T4" fmla="*/ 1 w 102"/>
                    <a:gd name="T5" fmla="*/ 11 h 564"/>
                    <a:gd name="T6" fmla="*/ 1 w 102"/>
                    <a:gd name="T7" fmla="*/ 11 h 564"/>
                    <a:gd name="T8" fmla="*/ 1 w 102"/>
                    <a:gd name="T9" fmla="*/ 12 h 564"/>
                    <a:gd name="T10" fmla="*/ 0 w 102"/>
                    <a:gd name="T11" fmla="*/ 11 h 564"/>
                    <a:gd name="T12" fmla="*/ 0 w 102"/>
                    <a:gd name="T13" fmla="*/ 11 h 564"/>
                    <a:gd name="T14" fmla="*/ 1 w 102"/>
                    <a:gd name="T15" fmla="*/ 3 h 564"/>
                    <a:gd name="T16" fmla="*/ 1 w 102"/>
                    <a:gd name="T17" fmla="*/ 0 h 564"/>
                    <a:gd name="T18" fmla="*/ 1 w 102"/>
                    <a:gd name="T19" fmla="*/ 0 h 564"/>
                    <a:gd name="T20" fmla="*/ 2 w 102"/>
                    <a:gd name="T21" fmla="*/ 0 h 564"/>
                    <a:gd name="T22" fmla="*/ 2 w 102"/>
                    <a:gd name="T23" fmla="*/ 0 h 564"/>
                    <a:gd name="T24" fmla="*/ 2 w 102"/>
                    <a:gd name="T25" fmla="*/ 1 h 564"/>
                    <a:gd name="T26" fmla="*/ 2 w 102"/>
                    <a:gd name="T27" fmla="*/ 1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3166" name="Freeform 77"/>
                <p:cNvSpPr>
                  <a:spLocks/>
                </p:cNvSpPr>
                <p:nvPr/>
              </p:nvSpPr>
              <p:spPr bwMode="auto">
                <a:xfrm>
                  <a:off x="656" y="2691"/>
                  <a:ext cx="48" cy="15"/>
                </a:xfrm>
                <a:custGeom>
                  <a:avLst/>
                  <a:gdLst>
                    <a:gd name="T0" fmla="*/ 1 w 337"/>
                    <a:gd name="T1" fmla="*/ 0 h 106"/>
                    <a:gd name="T2" fmla="*/ 2 w 337"/>
                    <a:gd name="T3" fmla="*/ 1 h 106"/>
                    <a:gd name="T4" fmla="*/ 2 w 337"/>
                    <a:gd name="T5" fmla="*/ 1 h 106"/>
                    <a:gd name="T6" fmla="*/ 3 w 337"/>
                    <a:gd name="T7" fmla="*/ 1 h 106"/>
                    <a:gd name="T8" fmla="*/ 4 w 337"/>
                    <a:gd name="T9" fmla="*/ 1 h 106"/>
                    <a:gd name="T10" fmla="*/ 5 w 337"/>
                    <a:gd name="T11" fmla="*/ 0 h 106"/>
                    <a:gd name="T12" fmla="*/ 6 w 337"/>
                    <a:gd name="T13" fmla="*/ 0 h 106"/>
                    <a:gd name="T14" fmla="*/ 7 w 337"/>
                    <a:gd name="T15" fmla="*/ 0 h 106"/>
                    <a:gd name="T16" fmla="*/ 7 w 337"/>
                    <a:gd name="T17" fmla="*/ 1 h 106"/>
                    <a:gd name="T18" fmla="*/ 7 w 337"/>
                    <a:gd name="T19" fmla="*/ 1 h 106"/>
                    <a:gd name="T20" fmla="*/ 7 w 337"/>
                    <a:gd name="T21" fmla="*/ 1 h 106"/>
                    <a:gd name="T22" fmla="*/ 6 w 337"/>
                    <a:gd name="T23" fmla="*/ 1 h 106"/>
                    <a:gd name="T24" fmla="*/ 5 w 337"/>
                    <a:gd name="T25" fmla="*/ 2 h 106"/>
                    <a:gd name="T26" fmla="*/ 4 w 337"/>
                    <a:gd name="T27" fmla="*/ 2 h 106"/>
                    <a:gd name="T28" fmla="*/ 4 w 337"/>
                    <a:gd name="T29" fmla="*/ 2 h 106"/>
                    <a:gd name="T30" fmla="*/ 3 w 337"/>
                    <a:gd name="T31" fmla="*/ 2 h 106"/>
                    <a:gd name="T32" fmla="*/ 1 w 337"/>
                    <a:gd name="T33" fmla="*/ 2 h 106"/>
                    <a:gd name="T34" fmla="*/ 1 w 337"/>
                    <a:gd name="T35" fmla="*/ 1 h 106"/>
                    <a:gd name="T36" fmla="*/ 0 w 337"/>
                    <a:gd name="T37" fmla="*/ 1 h 106"/>
                    <a:gd name="T38" fmla="*/ 0 w 337"/>
                    <a:gd name="T39" fmla="*/ 1 h 106"/>
                    <a:gd name="T40" fmla="*/ 0 w 337"/>
                    <a:gd name="T41" fmla="*/ 0 h 106"/>
                    <a:gd name="T42" fmla="*/ 0 w 337"/>
                    <a:gd name="T43" fmla="*/ 0 h 106"/>
                    <a:gd name="T44" fmla="*/ 1 w 337"/>
                    <a:gd name="T45" fmla="*/ 0 h 106"/>
                    <a:gd name="T46" fmla="*/ 1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3167" name="Freeform 78"/>
                <p:cNvSpPr>
                  <a:spLocks/>
                </p:cNvSpPr>
                <p:nvPr/>
              </p:nvSpPr>
              <p:spPr bwMode="auto">
                <a:xfrm>
                  <a:off x="686" y="2618"/>
                  <a:ext cx="17" cy="10"/>
                </a:xfrm>
                <a:custGeom>
                  <a:avLst/>
                  <a:gdLst>
                    <a:gd name="T0" fmla="*/ 0 w 120"/>
                    <a:gd name="T1" fmla="*/ 0 h 66"/>
                    <a:gd name="T2" fmla="*/ 1 w 120"/>
                    <a:gd name="T3" fmla="*/ 0 h 66"/>
                    <a:gd name="T4" fmla="*/ 2 w 120"/>
                    <a:gd name="T5" fmla="*/ 1 h 66"/>
                    <a:gd name="T6" fmla="*/ 2 w 120"/>
                    <a:gd name="T7" fmla="*/ 1 h 66"/>
                    <a:gd name="T8" fmla="*/ 2 w 120"/>
                    <a:gd name="T9" fmla="*/ 2 h 66"/>
                    <a:gd name="T10" fmla="*/ 2 w 120"/>
                    <a:gd name="T11" fmla="*/ 1 h 66"/>
                    <a:gd name="T12" fmla="*/ 1 w 120"/>
                    <a:gd name="T13" fmla="*/ 1 h 66"/>
                    <a:gd name="T14" fmla="*/ 0 w 120"/>
                    <a:gd name="T15" fmla="*/ 1 h 66"/>
                    <a:gd name="T16" fmla="*/ 0 w 120"/>
                    <a:gd name="T17" fmla="*/ 0 h 66"/>
                    <a:gd name="T18" fmla="*/ 0 w 120"/>
                    <a:gd name="T19" fmla="*/ 0 h 66"/>
                    <a:gd name="T20" fmla="*/ 0 w 120"/>
                    <a:gd name="T21" fmla="*/ 0 h 66"/>
                    <a:gd name="T22" fmla="*/ 0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3168" name="Freeform 79"/>
                <p:cNvSpPr>
                  <a:spLocks/>
                </p:cNvSpPr>
                <p:nvPr/>
              </p:nvSpPr>
              <p:spPr bwMode="auto">
                <a:xfrm>
                  <a:off x="687" y="2630"/>
                  <a:ext cx="18" cy="14"/>
                </a:xfrm>
                <a:custGeom>
                  <a:avLst/>
                  <a:gdLst>
                    <a:gd name="T0" fmla="*/ 0 w 128"/>
                    <a:gd name="T1" fmla="*/ 0 h 96"/>
                    <a:gd name="T2" fmla="*/ 2 w 128"/>
                    <a:gd name="T3" fmla="*/ 0 h 96"/>
                    <a:gd name="T4" fmla="*/ 3 w 128"/>
                    <a:gd name="T5" fmla="*/ 1 h 96"/>
                    <a:gd name="T6" fmla="*/ 3 w 128"/>
                    <a:gd name="T7" fmla="*/ 2 h 96"/>
                    <a:gd name="T8" fmla="*/ 2 w 128"/>
                    <a:gd name="T9" fmla="*/ 2 h 96"/>
                    <a:gd name="T10" fmla="*/ 2 w 128"/>
                    <a:gd name="T11" fmla="*/ 2 h 96"/>
                    <a:gd name="T12" fmla="*/ 1 w 128"/>
                    <a:gd name="T13" fmla="*/ 1 h 96"/>
                    <a:gd name="T14" fmla="*/ 0 w 128"/>
                    <a:gd name="T15" fmla="*/ 1 h 96"/>
                    <a:gd name="T16" fmla="*/ 0 w 128"/>
                    <a:gd name="T17" fmla="*/ 1 h 96"/>
                    <a:gd name="T18" fmla="*/ 0 w 128"/>
                    <a:gd name="T19" fmla="*/ 0 h 96"/>
                    <a:gd name="T20" fmla="*/ 0 w 128"/>
                    <a:gd name="T21" fmla="*/ 0 h 96"/>
                    <a:gd name="T22" fmla="*/ 0 w 128"/>
                    <a:gd name="T23" fmla="*/ 0 h 96"/>
                    <a:gd name="T24" fmla="*/ 0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3169" name="Freeform 80"/>
                <p:cNvSpPr>
                  <a:spLocks/>
                </p:cNvSpPr>
                <p:nvPr/>
              </p:nvSpPr>
              <p:spPr bwMode="auto">
                <a:xfrm>
                  <a:off x="685" y="2650"/>
                  <a:ext cx="18" cy="9"/>
                </a:xfrm>
                <a:custGeom>
                  <a:avLst/>
                  <a:gdLst>
                    <a:gd name="T0" fmla="*/ 0 w 123"/>
                    <a:gd name="T1" fmla="*/ 0 h 59"/>
                    <a:gd name="T2" fmla="*/ 1 w 123"/>
                    <a:gd name="T3" fmla="*/ 0 h 59"/>
                    <a:gd name="T4" fmla="*/ 2 w 123"/>
                    <a:gd name="T5" fmla="*/ 0 h 59"/>
                    <a:gd name="T6" fmla="*/ 2 w 123"/>
                    <a:gd name="T7" fmla="*/ 1 h 59"/>
                    <a:gd name="T8" fmla="*/ 3 w 123"/>
                    <a:gd name="T9" fmla="*/ 1 h 59"/>
                    <a:gd name="T10" fmla="*/ 2 w 123"/>
                    <a:gd name="T11" fmla="*/ 1 h 59"/>
                    <a:gd name="T12" fmla="*/ 2 w 123"/>
                    <a:gd name="T13" fmla="*/ 1 h 59"/>
                    <a:gd name="T14" fmla="*/ 1 w 123"/>
                    <a:gd name="T15" fmla="*/ 1 h 59"/>
                    <a:gd name="T16" fmla="*/ 1 w 123"/>
                    <a:gd name="T17" fmla="*/ 1 h 59"/>
                    <a:gd name="T18" fmla="*/ 0 w 123"/>
                    <a:gd name="T19" fmla="*/ 1 h 59"/>
                    <a:gd name="T20" fmla="*/ 0 w 123"/>
                    <a:gd name="T21" fmla="*/ 1 h 59"/>
                    <a:gd name="T22" fmla="*/ 0 w 123"/>
                    <a:gd name="T23" fmla="*/ 0 h 59"/>
                    <a:gd name="T24" fmla="*/ 0 w 123"/>
                    <a:gd name="T25" fmla="*/ 0 h 59"/>
                    <a:gd name="T26" fmla="*/ 0 w 12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3170" name="Freeform 81"/>
                <p:cNvSpPr>
                  <a:spLocks/>
                </p:cNvSpPr>
                <p:nvPr/>
              </p:nvSpPr>
              <p:spPr bwMode="auto">
                <a:xfrm>
                  <a:off x="683" y="2666"/>
                  <a:ext cx="19" cy="22"/>
                </a:xfrm>
                <a:custGeom>
                  <a:avLst/>
                  <a:gdLst>
                    <a:gd name="T0" fmla="*/ 2 w 136"/>
                    <a:gd name="T1" fmla="*/ 3 h 153"/>
                    <a:gd name="T2" fmla="*/ 1 w 136"/>
                    <a:gd name="T3" fmla="*/ 3 h 153"/>
                    <a:gd name="T4" fmla="*/ 0 w 136"/>
                    <a:gd name="T5" fmla="*/ 3 h 153"/>
                    <a:gd name="T6" fmla="*/ 0 w 136"/>
                    <a:gd name="T7" fmla="*/ 2 h 153"/>
                    <a:gd name="T8" fmla="*/ 0 w 136"/>
                    <a:gd name="T9" fmla="*/ 1 h 153"/>
                    <a:gd name="T10" fmla="*/ 0 w 136"/>
                    <a:gd name="T11" fmla="*/ 0 h 153"/>
                    <a:gd name="T12" fmla="*/ 1 w 136"/>
                    <a:gd name="T13" fmla="*/ 0 h 153"/>
                    <a:gd name="T14" fmla="*/ 1 w 136"/>
                    <a:gd name="T15" fmla="*/ 0 h 153"/>
                    <a:gd name="T16" fmla="*/ 1 w 136"/>
                    <a:gd name="T17" fmla="*/ 0 h 153"/>
                    <a:gd name="T18" fmla="*/ 1 w 136"/>
                    <a:gd name="T19" fmla="*/ 1 h 153"/>
                    <a:gd name="T20" fmla="*/ 1 w 136"/>
                    <a:gd name="T21" fmla="*/ 1 h 153"/>
                    <a:gd name="T22" fmla="*/ 1 w 136"/>
                    <a:gd name="T23" fmla="*/ 2 h 153"/>
                    <a:gd name="T24" fmla="*/ 2 w 136"/>
                    <a:gd name="T25" fmla="*/ 2 h 153"/>
                    <a:gd name="T26" fmla="*/ 2 w 136"/>
                    <a:gd name="T27" fmla="*/ 2 h 153"/>
                    <a:gd name="T28" fmla="*/ 3 w 136"/>
                    <a:gd name="T29" fmla="*/ 2 h 153"/>
                    <a:gd name="T30" fmla="*/ 3 w 136"/>
                    <a:gd name="T31" fmla="*/ 2 h 153"/>
                    <a:gd name="T32" fmla="*/ 3 w 136"/>
                    <a:gd name="T33" fmla="*/ 3 h 153"/>
                    <a:gd name="T34" fmla="*/ 2 w 136"/>
                    <a:gd name="T35" fmla="*/ 3 h 153"/>
                    <a:gd name="T36" fmla="*/ 2 w 136"/>
                    <a:gd name="T37" fmla="*/ 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3171" name="Freeform 82"/>
                <p:cNvSpPr>
                  <a:spLocks/>
                </p:cNvSpPr>
                <p:nvPr/>
              </p:nvSpPr>
              <p:spPr bwMode="auto">
                <a:xfrm>
                  <a:off x="309" y="2403"/>
                  <a:ext cx="225" cy="25"/>
                </a:xfrm>
                <a:custGeom>
                  <a:avLst/>
                  <a:gdLst>
                    <a:gd name="T0" fmla="*/ 0 w 1579"/>
                    <a:gd name="T1" fmla="*/ 3 h 175"/>
                    <a:gd name="T2" fmla="*/ 1 w 1579"/>
                    <a:gd name="T3" fmla="*/ 2 h 175"/>
                    <a:gd name="T4" fmla="*/ 2 w 1579"/>
                    <a:gd name="T5" fmla="*/ 2 h 175"/>
                    <a:gd name="T6" fmla="*/ 3 w 1579"/>
                    <a:gd name="T7" fmla="*/ 2 h 175"/>
                    <a:gd name="T8" fmla="*/ 4 w 1579"/>
                    <a:gd name="T9" fmla="*/ 1 h 175"/>
                    <a:gd name="T10" fmla="*/ 6 w 1579"/>
                    <a:gd name="T11" fmla="*/ 1 h 175"/>
                    <a:gd name="T12" fmla="*/ 9 w 1579"/>
                    <a:gd name="T13" fmla="*/ 1 h 175"/>
                    <a:gd name="T14" fmla="*/ 12 w 1579"/>
                    <a:gd name="T15" fmla="*/ 0 h 175"/>
                    <a:gd name="T16" fmla="*/ 15 w 1579"/>
                    <a:gd name="T17" fmla="*/ 0 h 175"/>
                    <a:gd name="T18" fmla="*/ 18 w 1579"/>
                    <a:gd name="T19" fmla="*/ 0 h 175"/>
                    <a:gd name="T20" fmla="*/ 21 w 1579"/>
                    <a:gd name="T21" fmla="*/ 0 h 175"/>
                    <a:gd name="T22" fmla="*/ 24 w 1579"/>
                    <a:gd name="T23" fmla="*/ 0 h 175"/>
                    <a:gd name="T24" fmla="*/ 25 w 1579"/>
                    <a:gd name="T25" fmla="*/ 0 h 175"/>
                    <a:gd name="T26" fmla="*/ 28 w 1579"/>
                    <a:gd name="T27" fmla="*/ 1 h 175"/>
                    <a:gd name="T28" fmla="*/ 28 w 1579"/>
                    <a:gd name="T29" fmla="*/ 1 h 175"/>
                    <a:gd name="T30" fmla="*/ 30 w 1579"/>
                    <a:gd name="T31" fmla="*/ 1 h 175"/>
                    <a:gd name="T32" fmla="*/ 32 w 1579"/>
                    <a:gd name="T33" fmla="*/ 2 h 175"/>
                    <a:gd name="T34" fmla="*/ 32 w 1579"/>
                    <a:gd name="T35" fmla="*/ 2 h 175"/>
                    <a:gd name="T36" fmla="*/ 32 w 1579"/>
                    <a:gd name="T37" fmla="*/ 2 h 175"/>
                    <a:gd name="T38" fmla="*/ 32 w 1579"/>
                    <a:gd name="T39" fmla="*/ 3 h 175"/>
                    <a:gd name="T40" fmla="*/ 31 w 1579"/>
                    <a:gd name="T41" fmla="*/ 3 h 175"/>
                    <a:gd name="T42" fmla="*/ 30 w 1579"/>
                    <a:gd name="T43" fmla="*/ 3 h 175"/>
                    <a:gd name="T44" fmla="*/ 28 w 1579"/>
                    <a:gd name="T45" fmla="*/ 2 h 175"/>
                    <a:gd name="T46" fmla="*/ 27 w 1579"/>
                    <a:gd name="T47" fmla="*/ 2 h 175"/>
                    <a:gd name="T48" fmla="*/ 25 w 1579"/>
                    <a:gd name="T49" fmla="*/ 1 h 175"/>
                    <a:gd name="T50" fmla="*/ 24 w 1579"/>
                    <a:gd name="T51" fmla="*/ 1 h 175"/>
                    <a:gd name="T52" fmla="*/ 21 w 1579"/>
                    <a:gd name="T53" fmla="*/ 2 h 175"/>
                    <a:gd name="T54" fmla="*/ 15 w 1579"/>
                    <a:gd name="T55" fmla="*/ 2 h 175"/>
                    <a:gd name="T56" fmla="*/ 9 w 1579"/>
                    <a:gd name="T57" fmla="*/ 2 h 175"/>
                    <a:gd name="T58" fmla="*/ 5 w 1579"/>
                    <a:gd name="T59" fmla="*/ 2 h 175"/>
                    <a:gd name="T60" fmla="*/ 3 w 1579"/>
                    <a:gd name="T61" fmla="*/ 3 h 175"/>
                    <a:gd name="T62" fmla="*/ 2 w 1579"/>
                    <a:gd name="T63" fmla="*/ 3 h 175"/>
                    <a:gd name="T64" fmla="*/ 1 w 1579"/>
                    <a:gd name="T65" fmla="*/ 4 h 175"/>
                    <a:gd name="T66" fmla="*/ 0 w 1579"/>
                    <a:gd name="T67" fmla="*/ 4 h 175"/>
                    <a:gd name="T68" fmla="*/ 0 w 1579"/>
                    <a:gd name="T69" fmla="*/ 3 h 175"/>
                    <a:gd name="T70" fmla="*/ 0 w 1579"/>
                    <a:gd name="T71" fmla="*/ 3 h 175"/>
                    <a:gd name="T72" fmla="*/ 0 w 1579"/>
                    <a:gd name="T73" fmla="*/ 3 h 175"/>
                    <a:gd name="T74" fmla="*/ 0 w 1579"/>
                    <a:gd name="T75" fmla="*/ 3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3172" name="Freeform 83"/>
                <p:cNvSpPr>
                  <a:spLocks/>
                </p:cNvSpPr>
                <p:nvPr/>
              </p:nvSpPr>
              <p:spPr bwMode="auto">
                <a:xfrm>
                  <a:off x="305" y="2430"/>
                  <a:ext cx="24" cy="209"/>
                </a:xfrm>
                <a:custGeom>
                  <a:avLst/>
                  <a:gdLst>
                    <a:gd name="T0" fmla="*/ 1 w 166"/>
                    <a:gd name="T1" fmla="*/ 0 h 1459"/>
                    <a:gd name="T2" fmla="*/ 1 w 166"/>
                    <a:gd name="T3" fmla="*/ 7 h 1459"/>
                    <a:gd name="T4" fmla="*/ 1 w 166"/>
                    <a:gd name="T5" fmla="*/ 10 h 1459"/>
                    <a:gd name="T6" fmla="*/ 1 w 166"/>
                    <a:gd name="T7" fmla="*/ 13 h 1459"/>
                    <a:gd name="T8" fmla="*/ 2 w 166"/>
                    <a:gd name="T9" fmla="*/ 16 h 1459"/>
                    <a:gd name="T10" fmla="*/ 2 w 166"/>
                    <a:gd name="T11" fmla="*/ 18 h 1459"/>
                    <a:gd name="T12" fmla="*/ 2 w 166"/>
                    <a:gd name="T13" fmla="*/ 20 h 1459"/>
                    <a:gd name="T14" fmla="*/ 2 w 166"/>
                    <a:gd name="T15" fmla="*/ 22 h 1459"/>
                    <a:gd name="T16" fmla="*/ 3 w 166"/>
                    <a:gd name="T17" fmla="*/ 25 h 1459"/>
                    <a:gd name="T18" fmla="*/ 3 w 166"/>
                    <a:gd name="T19" fmla="*/ 26 h 1459"/>
                    <a:gd name="T20" fmla="*/ 3 w 166"/>
                    <a:gd name="T21" fmla="*/ 27 h 1459"/>
                    <a:gd name="T22" fmla="*/ 3 w 166"/>
                    <a:gd name="T23" fmla="*/ 29 h 1459"/>
                    <a:gd name="T24" fmla="*/ 3 w 166"/>
                    <a:gd name="T25" fmla="*/ 30 h 1459"/>
                    <a:gd name="T26" fmla="*/ 3 w 166"/>
                    <a:gd name="T27" fmla="*/ 30 h 1459"/>
                    <a:gd name="T28" fmla="*/ 2 w 166"/>
                    <a:gd name="T29" fmla="*/ 30 h 1459"/>
                    <a:gd name="T30" fmla="*/ 2 w 166"/>
                    <a:gd name="T31" fmla="*/ 29 h 1459"/>
                    <a:gd name="T32" fmla="*/ 2 w 166"/>
                    <a:gd name="T33" fmla="*/ 28 h 1459"/>
                    <a:gd name="T34" fmla="*/ 1 w 166"/>
                    <a:gd name="T35" fmla="*/ 25 h 1459"/>
                    <a:gd name="T36" fmla="*/ 1 w 166"/>
                    <a:gd name="T37" fmla="*/ 23 h 1459"/>
                    <a:gd name="T38" fmla="*/ 1 w 166"/>
                    <a:gd name="T39" fmla="*/ 18 h 1459"/>
                    <a:gd name="T40" fmla="*/ 0 w 166"/>
                    <a:gd name="T41" fmla="*/ 13 h 1459"/>
                    <a:gd name="T42" fmla="*/ 0 w 166"/>
                    <a:gd name="T43" fmla="*/ 7 h 1459"/>
                    <a:gd name="T44" fmla="*/ 0 w 166"/>
                    <a:gd name="T45" fmla="*/ 0 h 1459"/>
                    <a:gd name="T46" fmla="*/ 0 w 166"/>
                    <a:gd name="T47" fmla="*/ 0 h 1459"/>
                    <a:gd name="T48" fmla="*/ 0 w 166"/>
                    <a:gd name="T49" fmla="*/ 0 h 1459"/>
                    <a:gd name="T50" fmla="*/ 1 w 166"/>
                    <a:gd name="T51" fmla="*/ 0 h 1459"/>
                    <a:gd name="T52" fmla="*/ 1 w 166"/>
                    <a:gd name="T53" fmla="*/ 0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3173" name="Freeform 84"/>
                <p:cNvSpPr>
                  <a:spLocks/>
                </p:cNvSpPr>
                <p:nvPr/>
              </p:nvSpPr>
              <p:spPr bwMode="auto">
                <a:xfrm>
                  <a:off x="323" y="2632"/>
                  <a:ext cx="173" cy="12"/>
                </a:xfrm>
                <a:custGeom>
                  <a:avLst/>
                  <a:gdLst>
                    <a:gd name="T0" fmla="*/ 1 w 1215"/>
                    <a:gd name="T1" fmla="*/ 0 h 83"/>
                    <a:gd name="T2" fmla="*/ 4 w 1215"/>
                    <a:gd name="T3" fmla="*/ 0 h 83"/>
                    <a:gd name="T4" fmla="*/ 7 w 1215"/>
                    <a:gd name="T5" fmla="*/ 1 h 83"/>
                    <a:gd name="T6" fmla="*/ 9 w 1215"/>
                    <a:gd name="T7" fmla="*/ 1 h 83"/>
                    <a:gd name="T8" fmla="*/ 11 w 1215"/>
                    <a:gd name="T9" fmla="*/ 1 h 83"/>
                    <a:gd name="T10" fmla="*/ 13 w 1215"/>
                    <a:gd name="T11" fmla="*/ 0 h 83"/>
                    <a:gd name="T12" fmla="*/ 16 w 1215"/>
                    <a:gd name="T13" fmla="*/ 0 h 83"/>
                    <a:gd name="T14" fmla="*/ 19 w 1215"/>
                    <a:gd name="T15" fmla="*/ 0 h 83"/>
                    <a:gd name="T16" fmla="*/ 24 w 1215"/>
                    <a:gd name="T17" fmla="*/ 0 h 83"/>
                    <a:gd name="T18" fmla="*/ 25 w 1215"/>
                    <a:gd name="T19" fmla="*/ 0 h 83"/>
                    <a:gd name="T20" fmla="*/ 24 w 1215"/>
                    <a:gd name="T21" fmla="*/ 1 h 83"/>
                    <a:gd name="T22" fmla="*/ 24 w 1215"/>
                    <a:gd name="T23" fmla="*/ 1 h 83"/>
                    <a:gd name="T24" fmla="*/ 21 w 1215"/>
                    <a:gd name="T25" fmla="*/ 1 h 83"/>
                    <a:gd name="T26" fmla="*/ 19 w 1215"/>
                    <a:gd name="T27" fmla="*/ 1 h 83"/>
                    <a:gd name="T28" fmla="*/ 16 w 1215"/>
                    <a:gd name="T29" fmla="*/ 1 h 83"/>
                    <a:gd name="T30" fmla="*/ 11 w 1215"/>
                    <a:gd name="T31" fmla="*/ 2 h 83"/>
                    <a:gd name="T32" fmla="*/ 6 w 1215"/>
                    <a:gd name="T33" fmla="*/ 2 h 83"/>
                    <a:gd name="T34" fmla="*/ 3 w 1215"/>
                    <a:gd name="T35" fmla="*/ 1 h 83"/>
                    <a:gd name="T36" fmla="*/ 0 w 1215"/>
                    <a:gd name="T37" fmla="*/ 1 h 83"/>
                    <a:gd name="T38" fmla="*/ 0 w 1215"/>
                    <a:gd name="T39" fmla="*/ 1 h 83"/>
                    <a:gd name="T40" fmla="*/ 0 w 1215"/>
                    <a:gd name="T41" fmla="*/ 0 h 83"/>
                    <a:gd name="T42" fmla="*/ 0 w 1215"/>
                    <a:gd name="T43" fmla="*/ 0 h 83"/>
                    <a:gd name="T44" fmla="*/ 1 w 1215"/>
                    <a:gd name="T45" fmla="*/ 0 h 83"/>
                    <a:gd name="T46" fmla="*/ 1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3174" name="Freeform 85"/>
                <p:cNvSpPr>
                  <a:spLocks/>
                </p:cNvSpPr>
                <p:nvPr/>
              </p:nvSpPr>
              <p:spPr bwMode="auto">
                <a:xfrm>
                  <a:off x="336" y="2439"/>
                  <a:ext cx="170" cy="139"/>
                </a:xfrm>
                <a:custGeom>
                  <a:avLst/>
                  <a:gdLst>
                    <a:gd name="T0" fmla="*/ 0 w 1189"/>
                    <a:gd name="T1" fmla="*/ 4 h 974"/>
                    <a:gd name="T2" fmla="*/ 0 w 1189"/>
                    <a:gd name="T3" fmla="*/ 3 h 974"/>
                    <a:gd name="T4" fmla="*/ 1 w 1189"/>
                    <a:gd name="T5" fmla="*/ 3 h 974"/>
                    <a:gd name="T6" fmla="*/ 1 w 1189"/>
                    <a:gd name="T7" fmla="*/ 2 h 974"/>
                    <a:gd name="T8" fmla="*/ 2 w 1189"/>
                    <a:gd name="T9" fmla="*/ 2 h 974"/>
                    <a:gd name="T10" fmla="*/ 2 w 1189"/>
                    <a:gd name="T11" fmla="*/ 1 h 974"/>
                    <a:gd name="T12" fmla="*/ 2 w 1189"/>
                    <a:gd name="T13" fmla="*/ 1 h 974"/>
                    <a:gd name="T14" fmla="*/ 3 w 1189"/>
                    <a:gd name="T15" fmla="*/ 1 h 974"/>
                    <a:gd name="T16" fmla="*/ 5 w 1189"/>
                    <a:gd name="T17" fmla="*/ 1 h 974"/>
                    <a:gd name="T18" fmla="*/ 8 w 1189"/>
                    <a:gd name="T19" fmla="*/ 0 h 974"/>
                    <a:gd name="T20" fmla="*/ 11 w 1189"/>
                    <a:gd name="T21" fmla="*/ 0 h 974"/>
                    <a:gd name="T22" fmla="*/ 17 w 1189"/>
                    <a:gd name="T23" fmla="*/ 0 h 974"/>
                    <a:gd name="T24" fmla="*/ 22 w 1189"/>
                    <a:gd name="T25" fmla="*/ 1 h 974"/>
                    <a:gd name="T26" fmla="*/ 23 w 1189"/>
                    <a:gd name="T27" fmla="*/ 2 h 974"/>
                    <a:gd name="T28" fmla="*/ 24 w 1189"/>
                    <a:gd name="T29" fmla="*/ 3 h 974"/>
                    <a:gd name="T30" fmla="*/ 24 w 1189"/>
                    <a:gd name="T31" fmla="*/ 4 h 974"/>
                    <a:gd name="T32" fmla="*/ 24 w 1189"/>
                    <a:gd name="T33" fmla="*/ 6 h 974"/>
                    <a:gd name="T34" fmla="*/ 24 w 1189"/>
                    <a:gd name="T35" fmla="*/ 8 h 974"/>
                    <a:gd name="T36" fmla="*/ 24 w 1189"/>
                    <a:gd name="T37" fmla="*/ 13 h 974"/>
                    <a:gd name="T38" fmla="*/ 23 w 1189"/>
                    <a:gd name="T39" fmla="*/ 16 h 974"/>
                    <a:gd name="T40" fmla="*/ 23 w 1189"/>
                    <a:gd name="T41" fmla="*/ 18 h 974"/>
                    <a:gd name="T42" fmla="*/ 23 w 1189"/>
                    <a:gd name="T43" fmla="*/ 19 h 974"/>
                    <a:gd name="T44" fmla="*/ 22 w 1189"/>
                    <a:gd name="T45" fmla="*/ 20 h 974"/>
                    <a:gd name="T46" fmla="*/ 22 w 1189"/>
                    <a:gd name="T47" fmla="*/ 20 h 974"/>
                    <a:gd name="T48" fmla="*/ 21 w 1189"/>
                    <a:gd name="T49" fmla="*/ 19 h 974"/>
                    <a:gd name="T50" fmla="*/ 22 w 1189"/>
                    <a:gd name="T51" fmla="*/ 16 h 974"/>
                    <a:gd name="T52" fmla="*/ 22 w 1189"/>
                    <a:gd name="T53" fmla="*/ 13 h 974"/>
                    <a:gd name="T54" fmla="*/ 23 w 1189"/>
                    <a:gd name="T55" fmla="*/ 8 h 974"/>
                    <a:gd name="T56" fmla="*/ 23 w 1189"/>
                    <a:gd name="T57" fmla="*/ 4 h 974"/>
                    <a:gd name="T58" fmla="*/ 22 w 1189"/>
                    <a:gd name="T59" fmla="*/ 3 h 974"/>
                    <a:gd name="T60" fmla="*/ 22 w 1189"/>
                    <a:gd name="T61" fmla="*/ 3 h 974"/>
                    <a:gd name="T62" fmla="*/ 21 w 1189"/>
                    <a:gd name="T63" fmla="*/ 3 h 974"/>
                    <a:gd name="T64" fmla="*/ 21 w 1189"/>
                    <a:gd name="T65" fmla="*/ 2 h 974"/>
                    <a:gd name="T66" fmla="*/ 17 w 1189"/>
                    <a:gd name="T67" fmla="*/ 2 h 974"/>
                    <a:gd name="T68" fmla="*/ 14 w 1189"/>
                    <a:gd name="T69" fmla="*/ 2 h 974"/>
                    <a:gd name="T70" fmla="*/ 11 w 1189"/>
                    <a:gd name="T71" fmla="*/ 2 h 974"/>
                    <a:gd name="T72" fmla="*/ 5 w 1189"/>
                    <a:gd name="T73" fmla="*/ 2 h 974"/>
                    <a:gd name="T74" fmla="*/ 4 w 1189"/>
                    <a:gd name="T75" fmla="*/ 3 h 974"/>
                    <a:gd name="T76" fmla="*/ 2 w 1189"/>
                    <a:gd name="T77" fmla="*/ 3 h 974"/>
                    <a:gd name="T78" fmla="*/ 1 w 1189"/>
                    <a:gd name="T79" fmla="*/ 3 h 974"/>
                    <a:gd name="T80" fmla="*/ 1 w 1189"/>
                    <a:gd name="T81" fmla="*/ 4 h 974"/>
                    <a:gd name="T82" fmla="*/ 0 w 1189"/>
                    <a:gd name="T83" fmla="*/ 4 h 974"/>
                    <a:gd name="T84" fmla="*/ 0 w 1189"/>
                    <a:gd name="T85" fmla="*/ 4 h 974"/>
                    <a:gd name="T86" fmla="*/ 0 w 1189"/>
                    <a:gd name="T87" fmla="*/ 4 h 974"/>
                    <a:gd name="T88" fmla="*/ 0 w 1189"/>
                    <a:gd name="T89" fmla="*/ 4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3175" name="Freeform 86"/>
                <p:cNvSpPr>
                  <a:spLocks/>
                </p:cNvSpPr>
                <p:nvPr/>
              </p:nvSpPr>
              <p:spPr bwMode="auto">
                <a:xfrm>
                  <a:off x="336" y="2505"/>
                  <a:ext cx="104" cy="82"/>
                </a:xfrm>
                <a:custGeom>
                  <a:avLst/>
                  <a:gdLst>
                    <a:gd name="T0" fmla="*/ 1 w 726"/>
                    <a:gd name="T1" fmla="*/ 0 h 571"/>
                    <a:gd name="T2" fmla="*/ 1 w 726"/>
                    <a:gd name="T3" fmla="*/ 4 h 571"/>
                    <a:gd name="T4" fmla="*/ 1 w 726"/>
                    <a:gd name="T5" fmla="*/ 5 h 571"/>
                    <a:gd name="T6" fmla="*/ 2 w 726"/>
                    <a:gd name="T7" fmla="*/ 7 h 571"/>
                    <a:gd name="T8" fmla="*/ 2 w 726"/>
                    <a:gd name="T9" fmla="*/ 8 h 571"/>
                    <a:gd name="T10" fmla="*/ 2 w 726"/>
                    <a:gd name="T11" fmla="*/ 9 h 571"/>
                    <a:gd name="T12" fmla="*/ 3 w 726"/>
                    <a:gd name="T13" fmla="*/ 9 h 571"/>
                    <a:gd name="T14" fmla="*/ 4 w 726"/>
                    <a:gd name="T15" fmla="*/ 10 h 571"/>
                    <a:gd name="T16" fmla="*/ 4 w 726"/>
                    <a:gd name="T17" fmla="*/ 10 h 571"/>
                    <a:gd name="T18" fmla="*/ 5 w 726"/>
                    <a:gd name="T19" fmla="*/ 10 h 571"/>
                    <a:gd name="T20" fmla="*/ 8 w 726"/>
                    <a:gd name="T21" fmla="*/ 10 h 571"/>
                    <a:gd name="T22" fmla="*/ 10 w 726"/>
                    <a:gd name="T23" fmla="*/ 10 h 571"/>
                    <a:gd name="T24" fmla="*/ 12 w 726"/>
                    <a:gd name="T25" fmla="*/ 11 h 571"/>
                    <a:gd name="T26" fmla="*/ 14 w 726"/>
                    <a:gd name="T27" fmla="*/ 11 h 571"/>
                    <a:gd name="T28" fmla="*/ 15 w 726"/>
                    <a:gd name="T29" fmla="*/ 11 h 571"/>
                    <a:gd name="T30" fmla="*/ 15 w 726"/>
                    <a:gd name="T31" fmla="*/ 11 h 571"/>
                    <a:gd name="T32" fmla="*/ 14 w 726"/>
                    <a:gd name="T33" fmla="*/ 11 h 571"/>
                    <a:gd name="T34" fmla="*/ 10 w 726"/>
                    <a:gd name="T35" fmla="*/ 12 h 571"/>
                    <a:gd name="T36" fmla="*/ 8 w 726"/>
                    <a:gd name="T37" fmla="*/ 12 h 571"/>
                    <a:gd name="T38" fmla="*/ 5 w 726"/>
                    <a:gd name="T39" fmla="*/ 11 h 571"/>
                    <a:gd name="T40" fmla="*/ 4 w 726"/>
                    <a:gd name="T41" fmla="*/ 11 h 571"/>
                    <a:gd name="T42" fmla="*/ 3 w 726"/>
                    <a:gd name="T43" fmla="*/ 11 h 571"/>
                    <a:gd name="T44" fmla="*/ 3 w 726"/>
                    <a:gd name="T45" fmla="*/ 10 h 571"/>
                    <a:gd name="T46" fmla="*/ 2 w 726"/>
                    <a:gd name="T47" fmla="*/ 9 h 571"/>
                    <a:gd name="T48" fmla="*/ 2 w 726"/>
                    <a:gd name="T49" fmla="*/ 9 h 571"/>
                    <a:gd name="T50" fmla="*/ 1 w 726"/>
                    <a:gd name="T51" fmla="*/ 7 h 571"/>
                    <a:gd name="T52" fmla="*/ 0 w 726"/>
                    <a:gd name="T53" fmla="*/ 4 h 571"/>
                    <a:gd name="T54" fmla="*/ 0 w 726"/>
                    <a:gd name="T55" fmla="*/ 0 h 571"/>
                    <a:gd name="T56" fmla="*/ 0 w 726"/>
                    <a:gd name="T57" fmla="*/ 0 h 571"/>
                    <a:gd name="T58" fmla="*/ 0 w 726"/>
                    <a:gd name="T59" fmla="*/ 0 h 571"/>
                    <a:gd name="T60" fmla="*/ 1 w 726"/>
                    <a:gd name="T61" fmla="*/ 0 h 571"/>
                    <a:gd name="T62" fmla="*/ 1 w 726"/>
                    <a:gd name="T63" fmla="*/ 0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3176" name="Freeform 87"/>
                <p:cNvSpPr>
                  <a:spLocks/>
                </p:cNvSpPr>
                <p:nvPr/>
              </p:nvSpPr>
              <p:spPr bwMode="auto">
                <a:xfrm>
                  <a:off x="484" y="2590"/>
                  <a:ext cx="16" cy="21"/>
                </a:xfrm>
                <a:custGeom>
                  <a:avLst/>
                  <a:gdLst>
                    <a:gd name="T0" fmla="*/ 2 w 109"/>
                    <a:gd name="T1" fmla="*/ 3 h 144"/>
                    <a:gd name="T2" fmla="*/ 2 w 109"/>
                    <a:gd name="T3" fmla="*/ 3 h 144"/>
                    <a:gd name="T4" fmla="*/ 2 w 109"/>
                    <a:gd name="T5" fmla="*/ 3 h 144"/>
                    <a:gd name="T6" fmla="*/ 1 w 109"/>
                    <a:gd name="T7" fmla="*/ 3 h 144"/>
                    <a:gd name="T8" fmla="*/ 1 w 109"/>
                    <a:gd name="T9" fmla="*/ 1 h 144"/>
                    <a:gd name="T10" fmla="*/ 0 w 109"/>
                    <a:gd name="T11" fmla="*/ 1 h 144"/>
                    <a:gd name="T12" fmla="*/ 0 w 109"/>
                    <a:gd name="T13" fmla="*/ 1 h 144"/>
                    <a:gd name="T14" fmla="*/ 0 w 109"/>
                    <a:gd name="T15" fmla="*/ 0 h 144"/>
                    <a:gd name="T16" fmla="*/ 0 w 109"/>
                    <a:gd name="T17" fmla="*/ 0 h 144"/>
                    <a:gd name="T18" fmla="*/ 1 w 109"/>
                    <a:gd name="T19" fmla="*/ 0 h 144"/>
                    <a:gd name="T20" fmla="*/ 2 w 109"/>
                    <a:gd name="T21" fmla="*/ 0 h 144"/>
                    <a:gd name="T22" fmla="*/ 2 w 109"/>
                    <a:gd name="T23" fmla="*/ 0 h 144"/>
                    <a:gd name="T24" fmla="*/ 2 w 109"/>
                    <a:gd name="T25" fmla="*/ 1 h 144"/>
                    <a:gd name="T26" fmla="*/ 2 w 109"/>
                    <a:gd name="T27" fmla="*/ 3 h 144"/>
                    <a:gd name="T28" fmla="*/ 2 w 109"/>
                    <a:gd name="T29" fmla="*/ 3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3177" name="Freeform 88"/>
                <p:cNvSpPr>
                  <a:spLocks/>
                </p:cNvSpPr>
                <p:nvPr/>
              </p:nvSpPr>
              <p:spPr bwMode="auto">
                <a:xfrm>
                  <a:off x="458" y="2597"/>
                  <a:ext cx="19" cy="22"/>
                </a:xfrm>
                <a:custGeom>
                  <a:avLst/>
                  <a:gdLst>
                    <a:gd name="T0" fmla="*/ 3 w 134"/>
                    <a:gd name="T1" fmla="*/ 3 h 152"/>
                    <a:gd name="T2" fmla="*/ 2 w 134"/>
                    <a:gd name="T3" fmla="*/ 3 h 152"/>
                    <a:gd name="T4" fmla="*/ 2 w 134"/>
                    <a:gd name="T5" fmla="*/ 3 h 152"/>
                    <a:gd name="T6" fmla="*/ 2 w 134"/>
                    <a:gd name="T7" fmla="*/ 3 h 152"/>
                    <a:gd name="T8" fmla="*/ 2 w 134"/>
                    <a:gd name="T9" fmla="*/ 1 h 152"/>
                    <a:gd name="T10" fmla="*/ 0 w 134"/>
                    <a:gd name="T11" fmla="*/ 1 h 152"/>
                    <a:gd name="T12" fmla="*/ 0 w 134"/>
                    <a:gd name="T13" fmla="*/ 1 h 152"/>
                    <a:gd name="T14" fmla="*/ 0 w 134"/>
                    <a:gd name="T15" fmla="*/ 0 h 152"/>
                    <a:gd name="T16" fmla="*/ 0 w 134"/>
                    <a:gd name="T17" fmla="*/ 0 h 152"/>
                    <a:gd name="T18" fmla="*/ 0 w 134"/>
                    <a:gd name="T19" fmla="*/ 0 h 152"/>
                    <a:gd name="T20" fmla="*/ 2 w 134"/>
                    <a:gd name="T21" fmla="*/ 0 h 152"/>
                    <a:gd name="T22" fmla="*/ 3 w 134"/>
                    <a:gd name="T23" fmla="*/ 1 h 152"/>
                    <a:gd name="T24" fmla="*/ 3 w 134"/>
                    <a:gd name="T25" fmla="*/ 1 h 152"/>
                    <a:gd name="T26" fmla="*/ 3 w 134"/>
                    <a:gd name="T27" fmla="*/ 3 h 152"/>
                    <a:gd name="T28" fmla="*/ 3 w 134"/>
                    <a:gd name="T29" fmla="*/ 3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3178" name="Freeform 89"/>
                <p:cNvSpPr>
                  <a:spLocks/>
                </p:cNvSpPr>
                <p:nvPr/>
              </p:nvSpPr>
              <p:spPr bwMode="auto">
                <a:xfrm>
                  <a:off x="435" y="2596"/>
                  <a:ext cx="20" cy="23"/>
                </a:xfrm>
                <a:custGeom>
                  <a:avLst/>
                  <a:gdLst>
                    <a:gd name="T0" fmla="*/ 2 w 137"/>
                    <a:gd name="T1" fmla="*/ 3 h 157"/>
                    <a:gd name="T2" fmla="*/ 2 w 137"/>
                    <a:gd name="T3" fmla="*/ 3 h 157"/>
                    <a:gd name="T4" fmla="*/ 2 w 137"/>
                    <a:gd name="T5" fmla="*/ 3 h 157"/>
                    <a:gd name="T6" fmla="*/ 2 w 137"/>
                    <a:gd name="T7" fmla="*/ 3 h 157"/>
                    <a:gd name="T8" fmla="*/ 2 w 137"/>
                    <a:gd name="T9" fmla="*/ 1 h 157"/>
                    <a:gd name="T10" fmla="*/ 0 w 137"/>
                    <a:gd name="T11" fmla="*/ 1 h 157"/>
                    <a:gd name="T12" fmla="*/ 0 w 137"/>
                    <a:gd name="T13" fmla="*/ 1 h 157"/>
                    <a:gd name="T14" fmla="*/ 0 w 137"/>
                    <a:gd name="T15" fmla="*/ 0 h 157"/>
                    <a:gd name="T16" fmla="*/ 0 w 137"/>
                    <a:gd name="T17" fmla="*/ 0 h 157"/>
                    <a:gd name="T18" fmla="*/ 0 w 137"/>
                    <a:gd name="T19" fmla="*/ 0 h 157"/>
                    <a:gd name="T20" fmla="*/ 2 w 137"/>
                    <a:gd name="T21" fmla="*/ 0 h 157"/>
                    <a:gd name="T22" fmla="*/ 3 w 137"/>
                    <a:gd name="T23" fmla="*/ 1 h 157"/>
                    <a:gd name="T24" fmla="*/ 3 w 137"/>
                    <a:gd name="T25" fmla="*/ 2 h 157"/>
                    <a:gd name="T26" fmla="*/ 2 w 137"/>
                    <a:gd name="T27" fmla="*/ 3 h 157"/>
                    <a:gd name="T28" fmla="*/ 2 w 137"/>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3179" name="Freeform 90"/>
                <p:cNvSpPr>
                  <a:spLocks/>
                </p:cNvSpPr>
                <p:nvPr/>
              </p:nvSpPr>
              <p:spPr bwMode="auto">
                <a:xfrm>
                  <a:off x="406" y="2596"/>
                  <a:ext cx="22" cy="21"/>
                </a:xfrm>
                <a:custGeom>
                  <a:avLst/>
                  <a:gdLst>
                    <a:gd name="T0" fmla="*/ 3 w 155"/>
                    <a:gd name="T1" fmla="*/ 3 h 147"/>
                    <a:gd name="T2" fmla="*/ 3 w 155"/>
                    <a:gd name="T3" fmla="*/ 3 h 147"/>
                    <a:gd name="T4" fmla="*/ 3 w 155"/>
                    <a:gd name="T5" fmla="*/ 3 h 147"/>
                    <a:gd name="T6" fmla="*/ 2 w 155"/>
                    <a:gd name="T7" fmla="*/ 3 h 147"/>
                    <a:gd name="T8" fmla="*/ 2 w 155"/>
                    <a:gd name="T9" fmla="*/ 1 h 147"/>
                    <a:gd name="T10" fmla="*/ 1 w 155"/>
                    <a:gd name="T11" fmla="*/ 1 h 147"/>
                    <a:gd name="T12" fmla="*/ 0 w 155"/>
                    <a:gd name="T13" fmla="*/ 1 h 147"/>
                    <a:gd name="T14" fmla="*/ 0 w 155"/>
                    <a:gd name="T15" fmla="*/ 1 h 147"/>
                    <a:gd name="T16" fmla="*/ 0 w 155"/>
                    <a:gd name="T17" fmla="*/ 0 h 147"/>
                    <a:gd name="T18" fmla="*/ 0 w 155"/>
                    <a:gd name="T19" fmla="*/ 0 h 147"/>
                    <a:gd name="T20" fmla="*/ 0 w 155"/>
                    <a:gd name="T21" fmla="*/ 0 h 147"/>
                    <a:gd name="T22" fmla="*/ 3 w 155"/>
                    <a:gd name="T23" fmla="*/ 0 h 147"/>
                    <a:gd name="T24" fmla="*/ 3 w 155"/>
                    <a:gd name="T25" fmla="*/ 0 h 147"/>
                    <a:gd name="T26" fmla="*/ 3 w 155"/>
                    <a:gd name="T27" fmla="*/ 1 h 147"/>
                    <a:gd name="T28" fmla="*/ 3 w 155"/>
                    <a:gd name="T29" fmla="*/ 3 h 147"/>
                    <a:gd name="T30" fmla="*/ 3 w 155"/>
                    <a:gd name="T31" fmla="*/ 3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3180" name="Freeform 91"/>
                <p:cNvSpPr>
                  <a:spLocks/>
                </p:cNvSpPr>
                <p:nvPr/>
              </p:nvSpPr>
              <p:spPr bwMode="auto">
                <a:xfrm>
                  <a:off x="342" y="2590"/>
                  <a:ext cx="23" cy="22"/>
                </a:xfrm>
                <a:custGeom>
                  <a:avLst/>
                  <a:gdLst>
                    <a:gd name="T0" fmla="*/ 3 w 162"/>
                    <a:gd name="T1" fmla="*/ 3 h 151"/>
                    <a:gd name="T2" fmla="*/ 3 w 162"/>
                    <a:gd name="T3" fmla="*/ 3 h 151"/>
                    <a:gd name="T4" fmla="*/ 3 w 162"/>
                    <a:gd name="T5" fmla="*/ 3 h 151"/>
                    <a:gd name="T6" fmla="*/ 2 w 162"/>
                    <a:gd name="T7" fmla="*/ 3 h 151"/>
                    <a:gd name="T8" fmla="*/ 2 w 162"/>
                    <a:gd name="T9" fmla="*/ 2 h 151"/>
                    <a:gd name="T10" fmla="*/ 2 w 162"/>
                    <a:gd name="T11" fmla="*/ 1 h 151"/>
                    <a:gd name="T12" fmla="*/ 1 w 162"/>
                    <a:gd name="T13" fmla="*/ 1 h 151"/>
                    <a:gd name="T14" fmla="*/ 1 w 162"/>
                    <a:gd name="T15" fmla="*/ 1 h 151"/>
                    <a:gd name="T16" fmla="*/ 0 w 162"/>
                    <a:gd name="T17" fmla="*/ 1 h 151"/>
                    <a:gd name="T18" fmla="*/ 0 w 162"/>
                    <a:gd name="T19" fmla="*/ 1 h 151"/>
                    <a:gd name="T20" fmla="*/ 0 w 162"/>
                    <a:gd name="T21" fmla="*/ 0 h 151"/>
                    <a:gd name="T22" fmla="*/ 1 w 162"/>
                    <a:gd name="T23" fmla="*/ 0 h 151"/>
                    <a:gd name="T24" fmla="*/ 2 w 162"/>
                    <a:gd name="T25" fmla="*/ 0 h 151"/>
                    <a:gd name="T26" fmla="*/ 3 w 162"/>
                    <a:gd name="T27" fmla="*/ 1 h 151"/>
                    <a:gd name="T28" fmla="*/ 3 w 162"/>
                    <a:gd name="T29" fmla="*/ 2 h 151"/>
                    <a:gd name="T30" fmla="*/ 3 w 162"/>
                    <a:gd name="T31" fmla="*/ 3 h 151"/>
                    <a:gd name="T32" fmla="*/ 3 w 162"/>
                    <a:gd name="T33" fmla="*/ 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3181" name="Freeform 92"/>
                <p:cNvSpPr>
                  <a:spLocks/>
                </p:cNvSpPr>
                <p:nvPr/>
              </p:nvSpPr>
              <p:spPr bwMode="auto">
                <a:xfrm>
                  <a:off x="343" y="2637"/>
                  <a:ext cx="13" cy="22"/>
                </a:xfrm>
                <a:custGeom>
                  <a:avLst/>
                  <a:gdLst>
                    <a:gd name="T0" fmla="*/ 2 w 88"/>
                    <a:gd name="T1" fmla="*/ 0 h 152"/>
                    <a:gd name="T2" fmla="*/ 2 w 88"/>
                    <a:gd name="T3" fmla="*/ 1 h 152"/>
                    <a:gd name="T4" fmla="*/ 2 w 88"/>
                    <a:gd name="T5" fmla="*/ 2 h 152"/>
                    <a:gd name="T6" fmla="*/ 1 w 88"/>
                    <a:gd name="T7" fmla="*/ 3 h 152"/>
                    <a:gd name="T8" fmla="*/ 1 w 88"/>
                    <a:gd name="T9" fmla="*/ 3 h 152"/>
                    <a:gd name="T10" fmla="*/ 0 w 88"/>
                    <a:gd name="T11" fmla="*/ 3 h 152"/>
                    <a:gd name="T12" fmla="*/ 0 w 88"/>
                    <a:gd name="T13" fmla="*/ 3 h 152"/>
                    <a:gd name="T14" fmla="*/ 0 w 88"/>
                    <a:gd name="T15" fmla="*/ 2 h 152"/>
                    <a:gd name="T16" fmla="*/ 1 w 88"/>
                    <a:gd name="T17" fmla="*/ 2 h 152"/>
                    <a:gd name="T18" fmla="*/ 1 w 88"/>
                    <a:gd name="T19" fmla="*/ 0 h 152"/>
                    <a:gd name="T20" fmla="*/ 1 w 88"/>
                    <a:gd name="T21" fmla="*/ 0 h 152"/>
                    <a:gd name="T22" fmla="*/ 1 w 88"/>
                    <a:gd name="T23" fmla="*/ 0 h 152"/>
                    <a:gd name="T24" fmla="*/ 2 w 88"/>
                    <a:gd name="T25" fmla="*/ 0 h 152"/>
                    <a:gd name="T26" fmla="*/ 2 w 8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3182" name="Freeform 93"/>
                <p:cNvSpPr>
                  <a:spLocks/>
                </p:cNvSpPr>
                <p:nvPr/>
              </p:nvSpPr>
              <p:spPr bwMode="auto">
                <a:xfrm>
                  <a:off x="464" y="2634"/>
                  <a:ext cx="28" cy="26"/>
                </a:xfrm>
                <a:custGeom>
                  <a:avLst/>
                  <a:gdLst>
                    <a:gd name="T0" fmla="*/ 1 w 195"/>
                    <a:gd name="T1" fmla="*/ 1 h 186"/>
                    <a:gd name="T2" fmla="*/ 1 w 195"/>
                    <a:gd name="T3" fmla="*/ 2 h 186"/>
                    <a:gd name="T4" fmla="*/ 2 w 195"/>
                    <a:gd name="T5" fmla="*/ 2 h 186"/>
                    <a:gd name="T6" fmla="*/ 3 w 195"/>
                    <a:gd name="T7" fmla="*/ 3 h 186"/>
                    <a:gd name="T8" fmla="*/ 3 w 195"/>
                    <a:gd name="T9" fmla="*/ 3 h 186"/>
                    <a:gd name="T10" fmla="*/ 4 w 195"/>
                    <a:gd name="T11" fmla="*/ 3 h 186"/>
                    <a:gd name="T12" fmla="*/ 4 w 195"/>
                    <a:gd name="T13" fmla="*/ 3 h 186"/>
                    <a:gd name="T14" fmla="*/ 4 w 195"/>
                    <a:gd name="T15" fmla="*/ 4 h 186"/>
                    <a:gd name="T16" fmla="*/ 3 w 195"/>
                    <a:gd name="T17" fmla="*/ 4 h 186"/>
                    <a:gd name="T18" fmla="*/ 1 w 195"/>
                    <a:gd name="T19" fmla="*/ 2 h 186"/>
                    <a:gd name="T20" fmla="*/ 0 w 195"/>
                    <a:gd name="T21" fmla="*/ 1 h 186"/>
                    <a:gd name="T22" fmla="*/ 0 w 195"/>
                    <a:gd name="T23" fmla="*/ 0 h 186"/>
                    <a:gd name="T24" fmla="*/ 0 w 195"/>
                    <a:gd name="T25" fmla="*/ 0 h 186"/>
                    <a:gd name="T26" fmla="*/ 0 w 195"/>
                    <a:gd name="T27" fmla="*/ 0 h 186"/>
                    <a:gd name="T28" fmla="*/ 1 w 195"/>
                    <a:gd name="T29" fmla="*/ 0 h 186"/>
                    <a:gd name="T30" fmla="*/ 1 w 195"/>
                    <a:gd name="T31" fmla="*/ 1 h 186"/>
                    <a:gd name="T32" fmla="*/ 1 w 195"/>
                    <a:gd name="T33" fmla="*/ 1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3183" name="Freeform 94"/>
                <p:cNvSpPr>
                  <a:spLocks/>
                </p:cNvSpPr>
                <p:nvPr/>
              </p:nvSpPr>
              <p:spPr bwMode="auto">
                <a:xfrm>
                  <a:off x="500" y="2416"/>
                  <a:ext cx="38" cy="218"/>
                </a:xfrm>
                <a:custGeom>
                  <a:avLst/>
                  <a:gdLst>
                    <a:gd name="T0" fmla="*/ 5 w 263"/>
                    <a:gd name="T1" fmla="*/ 0 h 1524"/>
                    <a:gd name="T2" fmla="*/ 5 w 263"/>
                    <a:gd name="T3" fmla="*/ 3 h 1524"/>
                    <a:gd name="T4" fmla="*/ 5 w 263"/>
                    <a:gd name="T5" fmla="*/ 6 h 1524"/>
                    <a:gd name="T6" fmla="*/ 5 w 263"/>
                    <a:gd name="T7" fmla="*/ 10 h 1524"/>
                    <a:gd name="T8" fmla="*/ 5 w 263"/>
                    <a:gd name="T9" fmla="*/ 12 h 1524"/>
                    <a:gd name="T10" fmla="*/ 5 w 263"/>
                    <a:gd name="T11" fmla="*/ 14 h 1524"/>
                    <a:gd name="T12" fmla="*/ 4 w 263"/>
                    <a:gd name="T13" fmla="*/ 16 h 1524"/>
                    <a:gd name="T14" fmla="*/ 4 w 263"/>
                    <a:gd name="T15" fmla="*/ 21 h 1524"/>
                    <a:gd name="T16" fmla="*/ 3 w 263"/>
                    <a:gd name="T17" fmla="*/ 23 h 1524"/>
                    <a:gd name="T18" fmla="*/ 3 w 263"/>
                    <a:gd name="T19" fmla="*/ 24 h 1524"/>
                    <a:gd name="T20" fmla="*/ 3 w 263"/>
                    <a:gd name="T21" fmla="*/ 26 h 1524"/>
                    <a:gd name="T22" fmla="*/ 2 w 263"/>
                    <a:gd name="T23" fmla="*/ 27 h 1524"/>
                    <a:gd name="T24" fmla="*/ 2 w 263"/>
                    <a:gd name="T25" fmla="*/ 28 h 1524"/>
                    <a:gd name="T26" fmla="*/ 2 w 263"/>
                    <a:gd name="T27" fmla="*/ 29 h 1524"/>
                    <a:gd name="T28" fmla="*/ 1 w 263"/>
                    <a:gd name="T29" fmla="*/ 30 h 1524"/>
                    <a:gd name="T30" fmla="*/ 1 w 263"/>
                    <a:gd name="T31" fmla="*/ 30 h 1524"/>
                    <a:gd name="T32" fmla="*/ 1 w 263"/>
                    <a:gd name="T33" fmla="*/ 31 h 1524"/>
                    <a:gd name="T34" fmla="*/ 0 w 263"/>
                    <a:gd name="T35" fmla="*/ 31 h 1524"/>
                    <a:gd name="T36" fmla="*/ 0 w 263"/>
                    <a:gd name="T37" fmla="*/ 31 h 1524"/>
                    <a:gd name="T38" fmla="*/ 0 w 263"/>
                    <a:gd name="T39" fmla="*/ 31 h 1524"/>
                    <a:gd name="T40" fmla="*/ 1 w 263"/>
                    <a:gd name="T41" fmla="*/ 29 h 1524"/>
                    <a:gd name="T42" fmla="*/ 1 w 263"/>
                    <a:gd name="T43" fmla="*/ 28 h 1524"/>
                    <a:gd name="T44" fmla="*/ 1 w 263"/>
                    <a:gd name="T45" fmla="*/ 25 h 1524"/>
                    <a:gd name="T46" fmla="*/ 2 w 263"/>
                    <a:gd name="T47" fmla="*/ 21 h 1524"/>
                    <a:gd name="T48" fmla="*/ 3 w 263"/>
                    <a:gd name="T49" fmla="*/ 18 h 1524"/>
                    <a:gd name="T50" fmla="*/ 3 w 263"/>
                    <a:gd name="T51" fmla="*/ 16 h 1524"/>
                    <a:gd name="T52" fmla="*/ 4 w 263"/>
                    <a:gd name="T53" fmla="*/ 12 h 1524"/>
                    <a:gd name="T54" fmla="*/ 4 w 263"/>
                    <a:gd name="T55" fmla="*/ 10 h 1524"/>
                    <a:gd name="T56" fmla="*/ 4 w 263"/>
                    <a:gd name="T57" fmla="*/ 6 h 1524"/>
                    <a:gd name="T58" fmla="*/ 5 w 263"/>
                    <a:gd name="T59" fmla="*/ 3 h 1524"/>
                    <a:gd name="T60" fmla="*/ 4 w 263"/>
                    <a:gd name="T61" fmla="*/ 0 h 1524"/>
                    <a:gd name="T62" fmla="*/ 4 w 263"/>
                    <a:gd name="T63" fmla="*/ 0 h 1524"/>
                    <a:gd name="T64" fmla="*/ 5 w 263"/>
                    <a:gd name="T65" fmla="*/ 0 h 1524"/>
                    <a:gd name="T66" fmla="*/ 5 w 263"/>
                    <a:gd name="T67" fmla="*/ 0 h 1524"/>
                    <a:gd name="T68" fmla="*/ 5 w 263"/>
                    <a:gd name="T69" fmla="*/ 0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3184" name="Freeform 95"/>
                <p:cNvSpPr>
                  <a:spLocks/>
                </p:cNvSpPr>
                <p:nvPr/>
              </p:nvSpPr>
              <p:spPr bwMode="auto">
                <a:xfrm>
                  <a:off x="240" y="2588"/>
                  <a:ext cx="45" cy="102"/>
                </a:xfrm>
                <a:custGeom>
                  <a:avLst/>
                  <a:gdLst>
                    <a:gd name="T0" fmla="*/ 6 w 315"/>
                    <a:gd name="T1" fmla="*/ 1 h 713"/>
                    <a:gd name="T2" fmla="*/ 4 w 315"/>
                    <a:gd name="T3" fmla="*/ 1 h 713"/>
                    <a:gd name="T4" fmla="*/ 3 w 315"/>
                    <a:gd name="T5" fmla="*/ 1 h 713"/>
                    <a:gd name="T6" fmla="*/ 1 w 315"/>
                    <a:gd name="T7" fmla="*/ 2 h 713"/>
                    <a:gd name="T8" fmla="*/ 1 w 315"/>
                    <a:gd name="T9" fmla="*/ 2 h 713"/>
                    <a:gd name="T10" fmla="*/ 1 w 315"/>
                    <a:gd name="T11" fmla="*/ 3 h 713"/>
                    <a:gd name="T12" fmla="*/ 1 w 315"/>
                    <a:gd name="T13" fmla="*/ 3 h 713"/>
                    <a:gd name="T14" fmla="*/ 1 w 315"/>
                    <a:gd name="T15" fmla="*/ 5 h 713"/>
                    <a:gd name="T16" fmla="*/ 1 w 315"/>
                    <a:gd name="T17" fmla="*/ 14 h 713"/>
                    <a:gd name="T18" fmla="*/ 1 w 315"/>
                    <a:gd name="T19" fmla="*/ 14 h 713"/>
                    <a:gd name="T20" fmla="*/ 0 w 315"/>
                    <a:gd name="T21" fmla="*/ 15 h 713"/>
                    <a:gd name="T22" fmla="*/ 0 w 315"/>
                    <a:gd name="T23" fmla="*/ 14 h 713"/>
                    <a:gd name="T24" fmla="*/ 0 w 315"/>
                    <a:gd name="T25" fmla="*/ 9 h 713"/>
                    <a:gd name="T26" fmla="*/ 1 w 315"/>
                    <a:gd name="T27" fmla="*/ 5 h 713"/>
                    <a:gd name="T28" fmla="*/ 0 w 315"/>
                    <a:gd name="T29" fmla="*/ 3 h 713"/>
                    <a:gd name="T30" fmla="*/ 0 w 315"/>
                    <a:gd name="T31" fmla="*/ 2 h 713"/>
                    <a:gd name="T32" fmla="*/ 1 w 315"/>
                    <a:gd name="T33" fmla="*/ 2 h 713"/>
                    <a:gd name="T34" fmla="*/ 1 w 315"/>
                    <a:gd name="T35" fmla="*/ 1 h 713"/>
                    <a:gd name="T36" fmla="*/ 2 w 315"/>
                    <a:gd name="T37" fmla="*/ 1 h 713"/>
                    <a:gd name="T38" fmla="*/ 2 w 315"/>
                    <a:gd name="T39" fmla="*/ 1 h 713"/>
                    <a:gd name="T40" fmla="*/ 3 w 315"/>
                    <a:gd name="T41" fmla="*/ 0 h 713"/>
                    <a:gd name="T42" fmla="*/ 6 w 315"/>
                    <a:gd name="T43" fmla="*/ 0 h 713"/>
                    <a:gd name="T44" fmla="*/ 6 w 315"/>
                    <a:gd name="T45" fmla="*/ 0 h 713"/>
                    <a:gd name="T46" fmla="*/ 6 w 315"/>
                    <a:gd name="T47" fmla="*/ 0 h 713"/>
                    <a:gd name="T48" fmla="*/ 6 w 315"/>
                    <a:gd name="T49" fmla="*/ 1 h 713"/>
                    <a:gd name="T50" fmla="*/ 6 w 315"/>
                    <a:gd name="T51" fmla="*/ 1 h 713"/>
                    <a:gd name="T52" fmla="*/ 6 w 315"/>
                    <a:gd name="T53" fmla="*/ 1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3185" name="Freeform 96"/>
                <p:cNvSpPr>
                  <a:spLocks/>
                </p:cNvSpPr>
                <p:nvPr/>
              </p:nvSpPr>
              <p:spPr bwMode="auto">
                <a:xfrm>
                  <a:off x="548" y="2674"/>
                  <a:ext cx="32" cy="36"/>
                </a:xfrm>
                <a:custGeom>
                  <a:avLst/>
                  <a:gdLst>
                    <a:gd name="T0" fmla="*/ 4 w 224"/>
                    <a:gd name="T1" fmla="*/ 0 h 248"/>
                    <a:gd name="T2" fmla="*/ 4 w 224"/>
                    <a:gd name="T3" fmla="*/ 0 h 248"/>
                    <a:gd name="T4" fmla="*/ 5 w 224"/>
                    <a:gd name="T5" fmla="*/ 0 h 248"/>
                    <a:gd name="T6" fmla="*/ 5 w 224"/>
                    <a:gd name="T7" fmla="*/ 1 h 248"/>
                    <a:gd name="T8" fmla="*/ 4 w 224"/>
                    <a:gd name="T9" fmla="*/ 1 h 248"/>
                    <a:gd name="T10" fmla="*/ 3 w 224"/>
                    <a:gd name="T11" fmla="*/ 2 h 248"/>
                    <a:gd name="T12" fmla="*/ 3 w 224"/>
                    <a:gd name="T13" fmla="*/ 2 h 248"/>
                    <a:gd name="T14" fmla="*/ 3 w 224"/>
                    <a:gd name="T15" fmla="*/ 3 h 248"/>
                    <a:gd name="T16" fmla="*/ 3 w 224"/>
                    <a:gd name="T17" fmla="*/ 4 h 248"/>
                    <a:gd name="T18" fmla="*/ 2 w 224"/>
                    <a:gd name="T19" fmla="*/ 4 h 248"/>
                    <a:gd name="T20" fmla="*/ 2 w 224"/>
                    <a:gd name="T21" fmla="*/ 4 h 248"/>
                    <a:gd name="T22" fmla="*/ 2 w 224"/>
                    <a:gd name="T23" fmla="*/ 5 h 248"/>
                    <a:gd name="T24" fmla="*/ 1 w 224"/>
                    <a:gd name="T25" fmla="*/ 5 h 248"/>
                    <a:gd name="T26" fmla="*/ 0 w 224"/>
                    <a:gd name="T27" fmla="*/ 5 h 248"/>
                    <a:gd name="T28" fmla="*/ 0 w 224"/>
                    <a:gd name="T29" fmla="*/ 5 h 248"/>
                    <a:gd name="T30" fmla="*/ 0 w 224"/>
                    <a:gd name="T31" fmla="*/ 5 h 248"/>
                    <a:gd name="T32" fmla="*/ 0 w 224"/>
                    <a:gd name="T33" fmla="*/ 4 h 248"/>
                    <a:gd name="T34" fmla="*/ 0 w 224"/>
                    <a:gd name="T35" fmla="*/ 4 h 248"/>
                    <a:gd name="T36" fmla="*/ 1 w 224"/>
                    <a:gd name="T37" fmla="*/ 4 h 248"/>
                    <a:gd name="T38" fmla="*/ 1 w 224"/>
                    <a:gd name="T39" fmla="*/ 3 h 248"/>
                    <a:gd name="T40" fmla="*/ 2 w 224"/>
                    <a:gd name="T41" fmla="*/ 3 h 248"/>
                    <a:gd name="T42" fmla="*/ 2 w 224"/>
                    <a:gd name="T43" fmla="*/ 1 h 248"/>
                    <a:gd name="T44" fmla="*/ 3 w 224"/>
                    <a:gd name="T45" fmla="*/ 0 h 248"/>
                    <a:gd name="T46" fmla="*/ 4 w 224"/>
                    <a:gd name="T47" fmla="*/ 0 h 248"/>
                    <a:gd name="T48" fmla="*/ 4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3186" name="Freeform 97"/>
                <p:cNvSpPr>
                  <a:spLocks/>
                </p:cNvSpPr>
                <p:nvPr/>
              </p:nvSpPr>
              <p:spPr bwMode="auto">
                <a:xfrm>
                  <a:off x="573" y="2662"/>
                  <a:ext cx="89" cy="71"/>
                </a:xfrm>
                <a:custGeom>
                  <a:avLst/>
                  <a:gdLst>
                    <a:gd name="T0" fmla="*/ 3 w 624"/>
                    <a:gd name="T1" fmla="*/ 1 h 493"/>
                    <a:gd name="T2" fmla="*/ 1 w 624"/>
                    <a:gd name="T3" fmla="*/ 2 h 493"/>
                    <a:gd name="T4" fmla="*/ 1 w 624"/>
                    <a:gd name="T5" fmla="*/ 4 h 493"/>
                    <a:gd name="T6" fmla="*/ 2 w 624"/>
                    <a:gd name="T7" fmla="*/ 6 h 493"/>
                    <a:gd name="T8" fmla="*/ 2 w 624"/>
                    <a:gd name="T9" fmla="*/ 7 h 493"/>
                    <a:gd name="T10" fmla="*/ 2 w 624"/>
                    <a:gd name="T11" fmla="*/ 8 h 493"/>
                    <a:gd name="T12" fmla="*/ 3 w 624"/>
                    <a:gd name="T13" fmla="*/ 8 h 493"/>
                    <a:gd name="T14" fmla="*/ 6 w 624"/>
                    <a:gd name="T15" fmla="*/ 9 h 493"/>
                    <a:gd name="T16" fmla="*/ 9 w 624"/>
                    <a:gd name="T17" fmla="*/ 8 h 493"/>
                    <a:gd name="T18" fmla="*/ 11 w 624"/>
                    <a:gd name="T19" fmla="*/ 7 h 493"/>
                    <a:gd name="T20" fmla="*/ 11 w 624"/>
                    <a:gd name="T21" fmla="*/ 4 h 493"/>
                    <a:gd name="T22" fmla="*/ 10 w 624"/>
                    <a:gd name="T23" fmla="*/ 3 h 493"/>
                    <a:gd name="T24" fmla="*/ 9 w 624"/>
                    <a:gd name="T25" fmla="*/ 3 h 493"/>
                    <a:gd name="T26" fmla="*/ 9 w 624"/>
                    <a:gd name="T27" fmla="*/ 2 h 493"/>
                    <a:gd name="T28" fmla="*/ 7 w 624"/>
                    <a:gd name="T29" fmla="*/ 1 h 493"/>
                    <a:gd name="T30" fmla="*/ 5 w 624"/>
                    <a:gd name="T31" fmla="*/ 1 h 493"/>
                    <a:gd name="T32" fmla="*/ 5 w 624"/>
                    <a:gd name="T33" fmla="*/ 0 h 493"/>
                    <a:gd name="T34" fmla="*/ 7 w 624"/>
                    <a:gd name="T35" fmla="*/ 0 h 493"/>
                    <a:gd name="T36" fmla="*/ 12 w 624"/>
                    <a:gd name="T37" fmla="*/ 2 h 493"/>
                    <a:gd name="T38" fmla="*/ 13 w 624"/>
                    <a:gd name="T39" fmla="*/ 7 h 493"/>
                    <a:gd name="T40" fmla="*/ 12 w 624"/>
                    <a:gd name="T41" fmla="*/ 8 h 493"/>
                    <a:gd name="T42" fmla="*/ 11 w 624"/>
                    <a:gd name="T43" fmla="*/ 9 h 493"/>
                    <a:gd name="T44" fmla="*/ 10 w 624"/>
                    <a:gd name="T45" fmla="*/ 10 h 493"/>
                    <a:gd name="T46" fmla="*/ 6 w 624"/>
                    <a:gd name="T47" fmla="*/ 10 h 493"/>
                    <a:gd name="T48" fmla="*/ 3 w 624"/>
                    <a:gd name="T49" fmla="*/ 9 h 493"/>
                    <a:gd name="T50" fmla="*/ 2 w 624"/>
                    <a:gd name="T51" fmla="*/ 9 h 493"/>
                    <a:gd name="T52" fmla="*/ 1 w 624"/>
                    <a:gd name="T53" fmla="*/ 8 h 493"/>
                    <a:gd name="T54" fmla="*/ 1 w 624"/>
                    <a:gd name="T55" fmla="*/ 5 h 493"/>
                    <a:gd name="T56" fmla="*/ 0 w 624"/>
                    <a:gd name="T57" fmla="*/ 3 h 493"/>
                    <a:gd name="T58" fmla="*/ 0 w 624"/>
                    <a:gd name="T59" fmla="*/ 2 h 493"/>
                    <a:gd name="T60" fmla="*/ 1 w 624"/>
                    <a:gd name="T61" fmla="*/ 1 h 493"/>
                    <a:gd name="T62" fmla="*/ 2 w 624"/>
                    <a:gd name="T63" fmla="*/ 0 h 493"/>
                    <a:gd name="T64" fmla="*/ 4 w 624"/>
                    <a:gd name="T65" fmla="*/ 0 h 493"/>
                    <a:gd name="T66" fmla="*/ 3 w 624"/>
                    <a:gd name="T67" fmla="*/ 1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3187" name="Freeform 98"/>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3188" name="Freeform 99"/>
                <p:cNvSpPr>
                  <a:spLocks/>
                </p:cNvSpPr>
                <p:nvPr/>
              </p:nvSpPr>
              <p:spPr bwMode="auto">
                <a:xfrm>
                  <a:off x="589" y="2668"/>
                  <a:ext cx="48" cy="35"/>
                </a:xfrm>
                <a:custGeom>
                  <a:avLst/>
                  <a:gdLst>
                    <a:gd name="T0" fmla="*/ 6 w 333"/>
                    <a:gd name="T1" fmla="*/ 1 h 248"/>
                    <a:gd name="T2" fmla="*/ 5 w 333"/>
                    <a:gd name="T3" fmla="*/ 1 h 248"/>
                    <a:gd name="T4" fmla="*/ 4 w 333"/>
                    <a:gd name="T5" fmla="*/ 1 h 248"/>
                    <a:gd name="T6" fmla="*/ 2 w 333"/>
                    <a:gd name="T7" fmla="*/ 1 h 248"/>
                    <a:gd name="T8" fmla="*/ 1 w 333"/>
                    <a:gd name="T9" fmla="*/ 2 h 248"/>
                    <a:gd name="T10" fmla="*/ 1 w 333"/>
                    <a:gd name="T11" fmla="*/ 2 h 248"/>
                    <a:gd name="T12" fmla="*/ 2 w 333"/>
                    <a:gd name="T13" fmla="*/ 3 h 248"/>
                    <a:gd name="T14" fmla="*/ 2 w 333"/>
                    <a:gd name="T15" fmla="*/ 3 h 248"/>
                    <a:gd name="T16" fmla="*/ 2 w 333"/>
                    <a:gd name="T17" fmla="*/ 4 h 248"/>
                    <a:gd name="T18" fmla="*/ 3 w 333"/>
                    <a:gd name="T19" fmla="*/ 4 h 248"/>
                    <a:gd name="T20" fmla="*/ 3 w 333"/>
                    <a:gd name="T21" fmla="*/ 4 h 248"/>
                    <a:gd name="T22" fmla="*/ 4 w 333"/>
                    <a:gd name="T23" fmla="*/ 4 h 248"/>
                    <a:gd name="T24" fmla="*/ 4 w 333"/>
                    <a:gd name="T25" fmla="*/ 5 h 248"/>
                    <a:gd name="T26" fmla="*/ 4 w 333"/>
                    <a:gd name="T27" fmla="*/ 5 h 248"/>
                    <a:gd name="T28" fmla="*/ 4 w 333"/>
                    <a:gd name="T29" fmla="*/ 5 h 248"/>
                    <a:gd name="T30" fmla="*/ 2 w 333"/>
                    <a:gd name="T31" fmla="*/ 4 h 248"/>
                    <a:gd name="T32" fmla="*/ 1 w 333"/>
                    <a:gd name="T33" fmla="*/ 4 h 248"/>
                    <a:gd name="T34" fmla="*/ 1 w 333"/>
                    <a:gd name="T35" fmla="*/ 3 h 248"/>
                    <a:gd name="T36" fmla="*/ 0 w 333"/>
                    <a:gd name="T37" fmla="*/ 3 h 248"/>
                    <a:gd name="T38" fmla="*/ 0 w 333"/>
                    <a:gd name="T39" fmla="*/ 3 h 248"/>
                    <a:gd name="T40" fmla="*/ 0 w 333"/>
                    <a:gd name="T41" fmla="*/ 2 h 248"/>
                    <a:gd name="T42" fmla="*/ 0 w 333"/>
                    <a:gd name="T43" fmla="*/ 2 h 248"/>
                    <a:gd name="T44" fmla="*/ 1 w 333"/>
                    <a:gd name="T45" fmla="*/ 1 h 248"/>
                    <a:gd name="T46" fmla="*/ 2 w 333"/>
                    <a:gd name="T47" fmla="*/ 1 h 248"/>
                    <a:gd name="T48" fmla="*/ 2 w 333"/>
                    <a:gd name="T49" fmla="*/ 1 h 248"/>
                    <a:gd name="T50" fmla="*/ 3 w 333"/>
                    <a:gd name="T51" fmla="*/ 0 h 248"/>
                    <a:gd name="T52" fmla="*/ 5 w 333"/>
                    <a:gd name="T53" fmla="*/ 0 h 248"/>
                    <a:gd name="T54" fmla="*/ 7 w 333"/>
                    <a:gd name="T55" fmla="*/ 0 h 248"/>
                    <a:gd name="T56" fmla="*/ 7 w 333"/>
                    <a:gd name="T57" fmla="*/ 1 h 248"/>
                    <a:gd name="T58" fmla="*/ 7 w 333"/>
                    <a:gd name="T59" fmla="*/ 1 h 248"/>
                    <a:gd name="T60" fmla="*/ 6 w 333"/>
                    <a:gd name="T61" fmla="*/ 1 h 248"/>
                    <a:gd name="T62" fmla="*/ 6 w 333"/>
                    <a:gd name="T63" fmla="*/ 1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3189" name="Freeform 100"/>
                <p:cNvSpPr>
                  <a:spLocks/>
                </p:cNvSpPr>
                <p:nvPr/>
              </p:nvSpPr>
              <p:spPr bwMode="auto">
                <a:xfrm>
                  <a:off x="353" y="2490"/>
                  <a:ext cx="87" cy="74"/>
                </a:xfrm>
                <a:custGeom>
                  <a:avLst/>
                  <a:gdLst>
                    <a:gd name="T0" fmla="*/ 1 w 606"/>
                    <a:gd name="T1" fmla="*/ 1 h 522"/>
                    <a:gd name="T2" fmla="*/ 2 w 606"/>
                    <a:gd name="T3" fmla="*/ 2 h 522"/>
                    <a:gd name="T4" fmla="*/ 2 w 606"/>
                    <a:gd name="T5" fmla="*/ 4 h 522"/>
                    <a:gd name="T6" fmla="*/ 3 w 606"/>
                    <a:gd name="T7" fmla="*/ 5 h 522"/>
                    <a:gd name="T8" fmla="*/ 3 w 606"/>
                    <a:gd name="T9" fmla="*/ 6 h 522"/>
                    <a:gd name="T10" fmla="*/ 3 w 606"/>
                    <a:gd name="T11" fmla="*/ 7 h 522"/>
                    <a:gd name="T12" fmla="*/ 4 w 606"/>
                    <a:gd name="T13" fmla="*/ 7 h 522"/>
                    <a:gd name="T14" fmla="*/ 4 w 606"/>
                    <a:gd name="T15" fmla="*/ 7 h 522"/>
                    <a:gd name="T16" fmla="*/ 5 w 606"/>
                    <a:gd name="T17" fmla="*/ 7 h 522"/>
                    <a:gd name="T18" fmla="*/ 5 w 606"/>
                    <a:gd name="T19" fmla="*/ 7 h 522"/>
                    <a:gd name="T20" fmla="*/ 7 w 606"/>
                    <a:gd name="T21" fmla="*/ 7 h 522"/>
                    <a:gd name="T22" fmla="*/ 8 w 606"/>
                    <a:gd name="T23" fmla="*/ 8 h 522"/>
                    <a:gd name="T24" fmla="*/ 9 w 606"/>
                    <a:gd name="T25" fmla="*/ 8 h 522"/>
                    <a:gd name="T26" fmla="*/ 10 w 606"/>
                    <a:gd name="T27" fmla="*/ 9 h 522"/>
                    <a:gd name="T28" fmla="*/ 12 w 606"/>
                    <a:gd name="T29" fmla="*/ 9 h 522"/>
                    <a:gd name="T30" fmla="*/ 12 w 606"/>
                    <a:gd name="T31" fmla="*/ 9 h 522"/>
                    <a:gd name="T32" fmla="*/ 12 w 606"/>
                    <a:gd name="T33" fmla="*/ 9 h 522"/>
                    <a:gd name="T34" fmla="*/ 12 w 606"/>
                    <a:gd name="T35" fmla="*/ 10 h 522"/>
                    <a:gd name="T36" fmla="*/ 12 w 606"/>
                    <a:gd name="T37" fmla="*/ 10 h 522"/>
                    <a:gd name="T38" fmla="*/ 12 w 606"/>
                    <a:gd name="T39" fmla="*/ 10 h 522"/>
                    <a:gd name="T40" fmla="*/ 9 w 606"/>
                    <a:gd name="T41" fmla="*/ 10 h 522"/>
                    <a:gd name="T42" fmla="*/ 7 w 606"/>
                    <a:gd name="T43" fmla="*/ 10 h 522"/>
                    <a:gd name="T44" fmla="*/ 4 w 606"/>
                    <a:gd name="T45" fmla="*/ 10 h 522"/>
                    <a:gd name="T46" fmla="*/ 2 w 606"/>
                    <a:gd name="T47" fmla="*/ 9 h 522"/>
                    <a:gd name="T48" fmla="*/ 1 w 606"/>
                    <a:gd name="T49" fmla="*/ 8 h 522"/>
                    <a:gd name="T50" fmla="*/ 0 w 606"/>
                    <a:gd name="T51" fmla="*/ 5 h 522"/>
                    <a:gd name="T52" fmla="*/ 0 w 606"/>
                    <a:gd name="T53" fmla="*/ 1 h 522"/>
                    <a:gd name="T54" fmla="*/ 0 w 606"/>
                    <a:gd name="T55" fmla="*/ 0 h 522"/>
                    <a:gd name="T56" fmla="*/ 0 w 606"/>
                    <a:gd name="T57" fmla="*/ 0 h 522"/>
                    <a:gd name="T58" fmla="*/ 1 w 606"/>
                    <a:gd name="T59" fmla="*/ 0 h 522"/>
                    <a:gd name="T60" fmla="*/ 1 w 606"/>
                    <a:gd name="T61" fmla="*/ 0 h 522"/>
                    <a:gd name="T62" fmla="*/ 1 w 606"/>
                    <a:gd name="T63" fmla="*/ 1 h 522"/>
                    <a:gd name="T64" fmla="*/ 1 w 606"/>
                    <a:gd name="T65" fmla="*/ 1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3190" name="Freeform 101"/>
                <p:cNvSpPr>
                  <a:spLocks/>
                </p:cNvSpPr>
                <p:nvPr/>
              </p:nvSpPr>
              <p:spPr bwMode="auto">
                <a:xfrm>
                  <a:off x="407" y="2461"/>
                  <a:ext cx="77" cy="66"/>
                </a:xfrm>
                <a:custGeom>
                  <a:avLst/>
                  <a:gdLst>
                    <a:gd name="T0" fmla="*/ 9 w 538"/>
                    <a:gd name="T1" fmla="*/ 9 h 457"/>
                    <a:gd name="T2" fmla="*/ 8 w 538"/>
                    <a:gd name="T3" fmla="*/ 4 h 457"/>
                    <a:gd name="T4" fmla="*/ 8 w 538"/>
                    <a:gd name="T5" fmla="*/ 4 h 457"/>
                    <a:gd name="T6" fmla="*/ 8 w 538"/>
                    <a:gd name="T7" fmla="*/ 4 h 457"/>
                    <a:gd name="T8" fmla="*/ 7 w 538"/>
                    <a:gd name="T9" fmla="*/ 4 h 457"/>
                    <a:gd name="T10" fmla="*/ 5 w 538"/>
                    <a:gd name="T11" fmla="*/ 3 h 457"/>
                    <a:gd name="T12" fmla="*/ 4 w 538"/>
                    <a:gd name="T13" fmla="*/ 3 h 457"/>
                    <a:gd name="T14" fmla="*/ 3 w 538"/>
                    <a:gd name="T15" fmla="*/ 2 h 457"/>
                    <a:gd name="T16" fmla="*/ 2 w 538"/>
                    <a:gd name="T17" fmla="*/ 2 h 457"/>
                    <a:gd name="T18" fmla="*/ 2 w 538"/>
                    <a:gd name="T19" fmla="*/ 2 h 457"/>
                    <a:gd name="T20" fmla="*/ 1 w 538"/>
                    <a:gd name="T21" fmla="*/ 2 h 457"/>
                    <a:gd name="T22" fmla="*/ 0 w 538"/>
                    <a:gd name="T23" fmla="*/ 1 h 457"/>
                    <a:gd name="T24" fmla="*/ 0 w 538"/>
                    <a:gd name="T25" fmla="*/ 1 h 457"/>
                    <a:gd name="T26" fmla="*/ 0 w 538"/>
                    <a:gd name="T27" fmla="*/ 0 h 457"/>
                    <a:gd name="T28" fmla="*/ 1 w 538"/>
                    <a:gd name="T29" fmla="*/ 0 h 457"/>
                    <a:gd name="T30" fmla="*/ 6 w 538"/>
                    <a:gd name="T31" fmla="*/ 0 h 457"/>
                    <a:gd name="T32" fmla="*/ 8 w 538"/>
                    <a:gd name="T33" fmla="*/ 1 h 457"/>
                    <a:gd name="T34" fmla="*/ 9 w 538"/>
                    <a:gd name="T35" fmla="*/ 1 h 457"/>
                    <a:gd name="T36" fmla="*/ 10 w 538"/>
                    <a:gd name="T37" fmla="*/ 2 h 457"/>
                    <a:gd name="T38" fmla="*/ 11 w 538"/>
                    <a:gd name="T39" fmla="*/ 3 h 457"/>
                    <a:gd name="T40" fmla="*/ 11 w 538"/>
                    <a:gd name="T41" fmla="*/ 5 h 457"/>
                    <a:gd name="T42" fmla="*/ 11 w 538"/>
                    <a:gd name="T43" fmla="*/ 8 h 457"/>
                    <a:gd name="T44" fmla="*/ 10 w 538"/>
                    <a:gd name="T45" fmla="*/ 9 h 457"/>
                    <a:gd name="T46" fmla="*/ 10 w 538"/>
                    <a:gd name="T47" fmla="*/ 9 h 457"/>
                    <a:gd name="T48" fmla="*/ 9 w 538"/>
                    <a:gd name="T49" fmla="*/ 10 h 457"/>
                    <a:gd name="T50" fmla="*/ 9 w 538"/>
                    <a:gd name="T51" fmla="*/ 9 h 457"/>
                    <a:gd name="T52" fmla="*/ 9 w 538"/>
                    <a:gd name="T53" fmla="*/ 9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aphicFrame>
            <p:nvGraphicFramePr>
              <p:cNvPr id="3074" name="Object 102"/>
              <p:cNvGraphicFramePr>
                <a:graphicFrameLocks noChangeAspect="1"/>
              </p:cNvGraphicFramePr>
              <p:nvPr/>
            </p:nvGraphicFramePr>
            <p:xfrm>
              <a:off x="3107" y="2962"/>
              <a:ext cx="391" cy="518"/>
            </p:xfrm>
            <a:graphic>
              <a:graphicData uri="http://schemas.openxmlformats.org/presentationml/2006/ole">
                <mc:AlternateContent xmlns:mc="http://schemas.openxmlformats.org/markup-compatibility/2006">
                  <mc:Choice xmlns:v="urn:schemas-microsoft-com:vml" Requires="v">
                    <p:oleObj spid="_x0000_s3194" name="Clip" r:id="rId4" imgW="1312560" imgH="1482840" progId="">
                      <p:embed/>
                    </p:oleObj>
                  </mc:Choice>
                  <mc:Fallback>
                    <p:oleObj name="Clip" r:id="rId4" imgW="1312560" imgH="1482840" progId="">
                      <p:embed/>
                      <p:pic>
                        <p:nvPicPr>
                          <p:cNvPr id="0"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 y="2962"/>
                            <a:ext cx="391" cy="5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Line 103"/>
              <p:cNvSpPr>
                <a:spLocks noChangeShapeType="1"/>
              </p:cNvSpPr>
              <p:nvPr/>
            </p:nvSpPr>
            <p:spPr bwMode="auto">
              <a:xfrm>
                <a:off x="1122" y="2934"/>
                <a:ext cx="1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99" name="Line 104"/>
              <p:cNvSpPr>
                <a:spLocks noChangeShapeType="1"/>
              </p:cNvSpPr>
              <p:nvPr/>
            </p:nvSpPr>
            <p:spPr bwMode="auto">
              <a:xfrm flipH="1">
                <a:off x="1962" y="2922"/>
                <a:ext cx="183" cy="0"/>
              </a:xfrm>
              <a:prstGeom prst="line">
                <a:avLst/>
              </a:prstGeom>
              <a:noFill/>
              <a:ln w="12700">
                <a:solidFill>
                  <a:schemeClr val="tx1"/>
                </a:solidFill>
                <a:round/>
                <a:headEnd type="triangle" w="med" len="med"/>
                <a:tailEnd type="triangle" w="med" len="med"/>
              </a:ln>
            </p:spPr>
            <p:txBody>
              <a:bodyPr wrap="none" anchor="ctr"/>
              <a:lstStyle/>
              <a:p>
                <a:endParaRPr lang="en-US"/>
              </a:p>
            </p:txBody>
          </p:sp>
          <p:graphicFrame>
            <p:nvGraphicFramePr>
              <p:cNvPr id="3075" name="Object 105"/>
              <p:cNvGraphicFramePr>
                <a:graphicFrameLocks noChangeAspect="1"/>
              </p:cNvGraphicFramePr>
              <p:nvPr/>
            </p:nvGraphicFramePr>
            <p:xfrm>
              <a:off x="2134" y="2696"/>
              <a:ext cx="490" cy="509"/>
            </p:xfrm>
            <a:graphic>
              <a:graphicData uri="http://schemas.openxmlformats.org/presentationml/2006/ole">
                <mc:AlternateContent xmlns:mc="http://schemas.openxmlformats.org/markup-compatibility/2006">
                  <mc:Choice xmlns:v="urn:schemas-microsoft-com:vml" Requires="v">
                    <p:oleObj spid="_x0000_s3195" name="Clip" r:id="rId6" imgW="3538080" imgH="3468960" progId="">
                      <p:embed/>
                    </p:oleObj>
                  </mc:Choice>
                  <mc:Fallback>
                    <p:oleObj name="Clip" r:id="rId6" imgW="3538080" imgH="3468960" progId="">
                      <p:embed/>
                      <p:pic>
                        <p:nvPicPr>
                          <p:cNvPr id="0" name="Object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 y="2696"/>
                            <a:ext cx="490" cy="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106"/>
              <p:cNvGraphicFramePr>
                <a:graphicFrameLocks noChangeAspect="1"/>
              </p:cNvGraphicFramePr>
              <p:nvPr/>
            </p:nvGraphicFramePr>
            <p:xfrm>
              <a:off x="4207" y="2509"/>
              <a:ext cx="417" cy="432"/>
            </p:xfrm>
            <a:graphic>
              <a:graphicData uri="http://schemas.openxmlformats.org/presentationml/2006/ole">
                <mc:AlternateContent xmlns:mc="http://schemas.openxmlformats.org/markup-compatibility/2006">
                  <mc:Choice xmlns:v="urn:schemas-microsoft-com:vml" Requires="v">
                    <p:oleObj spid="_x0000_s3196" name="Clip" r:id="rId8" imgW="3538080" imgH="3468960" progId="">
                      <p:embed/>
                    </p:oleObj>
                  </mc:Choice>
                  <mc:Fallback>
                    <p:oleObj name="Clip" r:id="rId8" imgW="3538080" imgH="3468960" progId="">
                      <p:embed/>
                      <p:pic>
                        <p:nvPicPr>
                          <p:cNvPr id="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7" y="2509"/>
                            <a:ext cx="417"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107"/>
              <p:cNvGraphicFramePr>
                <a:graphicFrameLocks noChangeAspect="1"/>
              </p:cNvGraphicFramePr>
              <p:nvPr/>
            </p:nvGraphicFramePr>
            <p:xfrm>
              <a:off x="3930" y="3053"/>
              <a:ext cx="417" cy="432"/>
            </p:xfrm>
            <a:graphic>
              <a:graphicData uri="http://schemas.openxmlformats.org/presentationml/2006/ole">
                <mc:AlternateContent xmlns:mc="http://schemas.openxmlformats.org/markup-compatibility/2006">
                  <mc:Choice xmlns:v="urn:schemas-microsoft-com:vml" Requires="v">
                    <p:oleObj spid="_x0000_s3197" name="Clip" r:id="rId9" imgW="3538080" imgH="3468960" progId="">
                      <p:embed/>
                    </p:oleObj>
                  </mc:Choice>
                  <mc:Fallback>
                    <p:oleObj name="Clip" r:id="rId9" imgW="3538080" imgH="3468960" progId="">
                      <p:embed/>
                      <p:pic>
                        <p:nvPicPr>
                          <p:cNvPr id="0" name="Object 1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0" y="3053"/>
                            <a:ext cx="417"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108"/>
              <p:cNvGraphicFramePr>
                <a:graphicFrameLocks noChangeAspect="1"/>
              </p:cNvGraphicFramePr>
              <p:nvPr/>
            </p:nvGraphicFramePr>
            <p:xfrm>
              <a:off x="4681" y="2778"/>
              <a:ext cx="416" cy="432"/>
            </p:xfrm>
            <a:graphic>
              <a:graphicData uri="http://schemas.openxmlformats.org/presentationml/2006/ole">
                <mc:AlternateContent xmlns:mc="http://schemas.openxmlformats.org/markup-compatibility/2006">
                  <mc:Choice xmlns:v="urn:schemas-microsoft-com:vml" Requires="v">
                    <p:oleObj spid="_x0000_s3198" name="Clip" r:id="rId10" imgW="3538080" imgH="3468960" progId="">
                      <p:embed/>
                    </p:oleObj>
                  </mc:Choice>
                  <mc:Fallback>
                    <p:oleObj name="Clip" r:id="rId10" imgW="3538080" imgH="3468960" progId="">
                      <p:embed/>
                      <p:pic>
                        <p:nvPicPr>
                          <p:cNvPr id="0" name="Object 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1" y="2778"/>
                            <a:ext cx="416"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109"/>
              <p:cNvGraphicFramePr>
                <a:graphicFrameLocks noChangeAspect="1"/>
              </p:cNvGraphicFramePr>
              <p:nvPr/>
            </p:nvGraphicFramePr>
            <p:xfrm>
              <a:off x="3481" y="2509"/>
              <a:ext cx="416" cy="432"/>
            </p:xfrm>
            <a:graphic>
              <a:graphicData uri="http://schemas.openxmlformats.org/presentationml/2006/ole">
                <mc:AlternateContent xmlns:mc="http://schemas.openxmlformats.org/markup-compatibility/2006">
                  <mc:Choice xmlns:v="urn:schemas-microsoft-com:vml" Requires="v">
                    <p:oleObj spid="_x0000_s3199" name="Clip" r:id="rId11" imgW="3538080" imgH="3468960" progId="">
                      <p:embed/>
                    </p:oleObj>
                  </mc:Choice>
                  <mc:Fallback>
                    <p:oleObj name="Clip" r:id="rId11" imgW="3538080" imgH="3468960" progId="">
                      <p:embed/>
                      <p:pic>
                        <p:nvPicPr>
                          <p:cNvPr id="0" name="Object 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1" y="2509"/>
                            <a:ext cx="416"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0" name="Rectangle 110"/>
              <p:cNvSpPr>
                <a:spLocks noChangeArrowheads="1"/>
              </p:cNvSpPr>
              <p:nvPr/>
            </p:nvSpPr>
            <p:spPr bwMode="auto">
              <a:xfrm>
                <a:off x="307" y="2346"/>
                <a:ext cx="2518" cy="1172"/>
              </a:xfrm>
              <a:prstGeom prst="rect">
                <a:avLst/>
              </a:prstGeom>
              <a:noFill/>
              <a:ln w="19050">
                <a:solidFill>
                  <a:schemeClr val="tx1"/>
                </a:solidFill>
                <a:prstDash val="dash"/>
                <a:miter lim="800000"/>
                <a:headEnd type="none" w="sm" len="sm"/>
                <a:tailEnd type="none" w="sm" len="sm"/>
              </a:ln>
            </p:spPr>
            <p:txBody>
              <a:bodyPr wrap="none" anchor="ctr"/>
              <a:lstStyle/>
              <a:p>
                <a:endParaRPr lang="de-DE"/>
              </a:p>
            </p:txBody>
          </p:sp>
          <p:sp>
            <p:nvSpPr>
              <p:cNvPr id="3101" name="Rectangle 111"/>
              <p:cNvSpPr>
                <a:spLocks noChangeArrowheads="1"/>
              </p:cNvSpPr>
              <p:nvPr/>
            </p:nvSpPr>
            <p:spPr bwMode="auto">
              <a:xfrm>
                <a:off x="3001" y="2339"/>
                <a:ext cx="2228" cy="1177"/>
              </a:xfrm>
              <a:prstGeom prst="rect">
                <a:avLst/>
              </a:prstGeom>
              <a:noFill/>
              <a:ln w="19050">
                <a:solidFill>
                  <a:schemeClr val="tx1"/>
                </a:solidFill>
                <a:prstDash val="dash"/>
                <a:miter lim="800000"/>
                <a:headEnd type="none" w="sm" len="sm"/>
                <a:tailEnd type="none" w="sm" len="sm"/>
              </a:ln>
            </p:spPr>
            <p:txBody>
              <a:bodyPr wrap="none" anchor="ctr"/>
              <a:lstStyle/>
              <a:p>
                <a:endParaRPr lang="de-DE"/>
              </a:p>
            </p:txBody>
          </p:sp>
          <p:sp>
            <p:nvSpPr>
              <p:cNvPr id="3102" name="Line 112"/>
              <p:cNvSpPr>
                <a:spLocks noChangeShapeType="1"/>
              </p:cNvSpPr>
              <p:nvPr/>
            </p:nvSpPr>
            <p:spPr bwMode="auto">
              <a:xfrm flipV="1">
                <a:off x="3415" y="2934"/>
                <a:ext cx="77" cy="8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03" name="Line 113"/>
              <p:cNvSpPr>
                <a:spLocks noChangeShapeType="1"/>
              </p:cNvSpPr>
              <p:nvPr/>
            </p:nvSpPr>
            <p:spPr bwMode="auto">
              <a:xfrm>
                <a:off x="3468" y="3242"/>
                <a:ext cx="48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04" name="Line 114"/>
              <p:cNvSpPr>
                <a:spLocks noChangeShapeType="1"/>
              </p:cNvSpPr>
              <p:nvPr/>
            </p:nvSpPr>
            <p:spPr bwMode="auto">
              <a:xfrm>
                <a:off x="1489" y="3521"/>
                <a:ext cx="710" cy="313"/>
              </a:xfrm>
              <a:prstGeom prst="line">
                <a:avLst/>
              </a:prstGeom>
              <a:noFill/>
              <a:ln w="12700">
                <a:solidFill>
                  <a:schemeClr val="tx1"/>
                </a:solidFill>
                <a:round/>
                <a:headEnd type="triangle" w="med" len="med"/>
                <a:tailEnd type="triangle" w="med" len="med"/>
              </a:ln>
            </p:spPr>
            <p:txBody>
              <a:bodyPr wrap="none" anchor="ctr"/>
              <a:lstStyle/>
              <a:p>
                <a:endParaRPr lang="en-US"/>
              </a:p>
            </p:txBody>
          </p:sp>
        </p:gr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title"/>
          </p:nvPr>
        </p:nvSpPr>
        <p:spPr/>
        <p:txBody>
          <a:bodyPr/>
          <a:lstStyle/>
          <a:p>
            <a:pPr eaLnBrk="1" hangingPunct="1"/>
            <a:r>
              <a:rPr lang="en-US"/>
              <a:t>Application</a:t>
            </a:r>
          </a:p>
        </p:txBody>
      </p:sp>
      <p:sp>
        <p:nvSpPr>
          <p:cNvPr id="10242" name="Fußzeilenplatzhalter 2"/>
          <p:cNvSpPr>
            <a:spLocks noGrp="1"/>
          </p:cNvSpPr>
          <p:nvPr>
            <p:ph type="ftr" sz="quarter" idx="10"/>
          </p:nvPr>
        </p:nvSpPr>
        <p:spPr>
          <a:noFill/>
        </p:spPr>
        <p:txBody>
          <a:bodyPr/>
          <a:lstStyle/>
          <a:p>
            <a:r>
              <a:rPr lang="en-US"/>
              <a:t>TI 3: Operating Systems and Computer Networks</a:t>
            </a:r>
          </a:p>
        </p:txBody>
      </p:sp>
      <p:sp>
        <p:nvSpPr>
          <p:cNvPr id="10243" name="Rectangle 2"/>
          <p:cNvSpPr>
            <a:spLocks noChangeArrowheads="1"/>
          </p:cNvSpPr>
          <p:nvPr/>
        </p:nvSpPr>
        <p:spPr bwMode="auto">
          <a:xfrm>
            <a:off x="1919288" y="1696522"/>
            <a:ext cx="6121400" cy="369332"/>
          </a:xfrm>
          <a:prstGeom prst="rect">
            <a:avLst/>
          </a:prstGeom>
          <a:solidFill>
            <a:schemeClr val="accent2"/>
          </a:solidFill>
          <a:ln w="25400" algn="ctr">
            <a:noFill/>
            <a:miter lim="800000"/>
            <a:headEnd/>
            <a:tailEnd/>
          </a:ln>
        </p:spPr>
        <p:txBody>
          <a:bodyPr anchor="ctr">
            <a:spAutoFit/>
          </a:bodyPr>
          <a:lstStyle/>
          <a:p>
            <a:endParaRPr lang="de-DE"/>
          </a:p>
        </p:txBody>
      </p:sp>
      <p:pic>
        <p:nvPicPr>
          <p:cNvPr id="10245" name="Picture 4" descr="1-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49463" y="1087438"/>
            <a:ext cx="8299450" cy="4933950"/>
          </a:xfrm>
          <a:prstGeom prst="rect">
            <a:avLst/>
          </a:prstGeom>
          <a:noFill/>
          <a:ln w="9525">
            <a:noFill/>
            <a:miter lim="800000"/>
            <a:headEnd/>
            <a:tailEnd/>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t>Addressing of Web Resources</a:t>
            </a:r>
          </a:p>
        </p:txBody>
      </p:sp>
      <p:sp>
        <p:nvSpPr>
          <p:cNvPr id="31748" name="Rectangle 3"/>
          <p:cNvSpPr>
            <a:spLocks noGrp="1" noChangeArrowheads="1"/>
          </p:cNvSpPr>
          <p:nvPr>
            <p:ph idx="1"/>
          </p:nvPr>
        </p:nvSpPr>
        <p:spPr/>
        <p:txBody>
          <a:bodyPr/>
          <a:lstStyle/>
          <a:p>
            <a:r>
              <a:rPr lang="en-US"/>
              <a:t>Uniform Resource Locator (URL)</a:t>
            </a:r>
          </a:p>
          <a:p>
            <a:pPr lvl="1"/>
            <a:r>
              <a:rPr lang="en-US"/>
              <a:t>Directs client software to a certain resource</a:t>
            </a:r>
          </a:p>
          <a:p>
            <a:pPr lvl="1"/>
            <a:r>
              <a:rPr lang="en-US"/>
              <a:t>Also applicable for content of other services (FTP, Email, ...)</a:t>
            </a:r>
          </a:p>
          <a:p>
            <a:pPr lvl="1"/>
            <a:r>
              <a:rPr lang="en-US"/>
              <a:t>Examples: http://www.mi.fu-berlin.de/index.html</a:t>
            </a:r>
          </a:p>
          <a:p>
            <a:pPr lvl="1"/>
            <a:endParaRPr lang="en-US"/>
          </a:p>
          <a:p>
            <a:pPr lvl="1"/>
            <a:endParaRPr lang="en-US"/>
          </a:p>
          <a:p>
            <a:pPr lvl="1"/>
            <a:endParaRPr lang="en-US"/>
          </a:p>
          <a:p>
            <a:pPr lvl="1"/>
            <a:endParaRPr lang="en-US"/>
          </a:p>
          <a:p>
            <a:pPr lvl="1"/>
            <a:endParaRPr lang="en-US"/>
          </a:p>
          <a:p>
            <a:pPr lvl="1"/>
            <a:endParaRPr lang="en-US"/>
          </a:p>
          <a:p>
            <a:endParaRPr lang="en-US"/>
          </a:p>
          <a:p>
            <a:r>
              <a:rPr lang="en-US"/>
              <a:t>Identification of objects on a server via resource description</a:t>
            </a:r>
          </a:p>
          <a:p>
            <a:pPr lvl="1"/>
            <a:r>
              <a:rPr lang="en-US"/>
              <a:t>WWW: Web page, or rather content to be transferred over HTTP</a:t>
            </a:r>
          </a:p>
          <a:p>
            <a:pPr lvl="1"/>
            <a:r>
              <a:rPr lang="en-US"/>
              <a:t>FTP: File</a:t>
            </a:r>
          </a:p>
          <a:p>
            <a:pPr lvl="1"/>
            <a:r>
              <a:rPr lang="en-US"/>
              <a:t>Mail: Receiver of email</a:t>
            </a:r>
          </a:p>
          <a:p>
            <a:r>
              <a:rPr lang="en-US"/>
              <a:t>Web browsers support different protocols/applications</a:t>
            </a:r>
          </a:p>
          <a:p>
            <a:pPr lvl="1"/>
            <a:r>
              <a:rPr lang="en-US"/>
              <a:t>Examples: http://, ftp://, mailto://, telnet://, soap://, ...</a:t>
            </a:r>
          </a:p>
        </p:txBody>
      </p:sp>
      <p:sp>
        <p:nvSpPr>
          <p:cNvPr id="31746" name="Fußzeilenplatzhalter 3"/>
          <p:cNvSpPr>
            <a:spLocks noGrp="1"/>
          </p:cNvSpPr>
          <p:nvPr>
            <p:ph type="ftr" sz="quarter" idx="10"/>
          </p:nvPr>
        </p:nvSpPr>
        <p:spPr/>
        <p:txBody>
          <a:bodyPr/>
          <a:lstStyle/>
          <a:p>
            <a:r>
              <a:rPr lang="en-US"/>
              <a:t>TI 3: Operating Systems and Computer Networks</a:t>
            </a:r>
          </a:p>
        </p:txBody>
      </p:sp>
      <p:sp>
        <p:nvSpPr>
          <p:cNvPr id="31749" name="Rectangle 4"/>
          <p:cNvSpPr>
            <a:spLocks noChangeArrowheads="1"/>
          </p:cNvSpPr>
          <p:nvPr/>
        </p:nvSpPr>
        <p:spPr bwMode="auto">
          <a:xfrm>
            <a:off x="2368550" y="76200"/>
            <a:ext cx="8229600" cy="762000"/>
          </a:xfrm>
          <a:prstGeom prst="rect">
            <a:avLst/>
          </a:prstGeom>
          <a:noFill/>
          <a:ln w="9525">
            <a:noFill/>
            <a:miter lim="800000"/>
            <a:headEnd/>
            <a:tailEnd/>
          </a:ln>
        </p:spPr>
        <p:txBody>
          <a:bodyPr lIns="92075" tIns="46038" rIns="92075" bIns="46038" anchor="ctr"/>
          <a:lstStyle/>
          <a:p>
            <a:pPr algn="l" eaLnBrk="0" hangingPunct="0"/>
            <a:endParaRPr lang="en-US" sz="2400">
              <a:solidFill>
                <a:schemeClr val="tx2"/>
              </a:solidFill>
              <a:latin typeface="Times New Roman" pitchFamily="18" charset="0"/>
            </a:endParaRPr>
          </a:p>
        </p:txBody>
      </p:sp>
      <p:grpSp>
        <p:nvGrpSpPr>
          <p:cNvPr id="31750" name="Group 12"/>
          <p:cNvGrpSpPr>
            <a:grpSpLocks/>
          </p:cNvGrpSpPr>
          <p:nvPr/>
        </p:nvGrpSpPr>
        <p:grpSpPr bwMode="auto">
          <a:xfrm>
            <a:off x="2803527" y="2852936"/>
            <a:ext cx="6584950" cy="1262063"/>
            <a:chOff x="1049" y="1546"/>
            <a:chExt cx="4148" cy="795"/>
          </a:xfrm>
        </p:grpSpPr>
        <p:sp>
          <p:nvSpPr>
            <p:cNvPr id="1419269" name="Rectangle 5"/>
            <p:cNvSpPr>
              <a:spLocks noChangeArrowheads="1"/>
            </p:cNvSpPr>
            <p:nvPr/>
          </p:nvSpPr>
          <p:spPr bwMode="auto">
            <a:xfrm>
              <a:off x="2572" y="1546"/>
              <a:ext cx="410" cy="2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2075" tIns="46038" rIns="92075" bIns="46038">
              <a:spAutoFit/>
            </a:bodyPr>
            <a:lstStyle/>
            <a:p>
              <a:pPr eaLnBrk="0" hangingPunct="0">
                <a:defRPr/>
              </a:pPr>
              <a:r>
                <a:rPr lang="de-DE">
                  <a:latin typeface="Arial" charset="0"/>
                </a:rPr>
                <a:t>URL</a:t>
              </a:r>
            </a:p>
          </p:txBody>
        </p:sp>
        <p:sp>
          <p:nvSpPr>
            <p:cNvPr id="1419270" name="Rectangle 6"/>
            <p:cNvSpPr>
              <a:spLocks noChangeArrowheads="1"/>
            </p:cNvSpPr>
            <p:nvPr/>
          </p:nvSpPr>
          <p:spPr bwMode="auto">
            <a:xfrm>
              <a:off x="1049" y="2104"/>
              <a:ext cx="634" cy="2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2075" tIns="46038" rIns="92075" bIns="46038">
              <a:spAutoFit/>
            </a:bodyPr>
            <a:lstStyle/>
            <a:p>
              <a:pPr eaLnBrk="0" hangingPunct="0">
                <a:defRPr/>
              </a:pPr>
              <a:r>
                <a:rPr lang="de-DE">
                  <a:latin typeface="Arial" charset="0"/>
                </a:rPr>
                <a:t>protocol</a:t>
              </a:r>
            </a:p>
          </p:txBody>
        </p:sp>
        <p:sp>
          <p:nvSpPr>
            <p:cNvPr id="1419271" name="Rectangle 7"/>
            <p:cNvSpPr>
              <a:spLocks noChangeArrowheads="1"/>
            </p:cNvSpPr>
            <p:nvPr/>
          </p:nvSpPr>
          <p:spPr bwMode="auto">
            <a:xfrm>
              <a:off x="3454" y="2104"/>
              <a:ext cx="1743" cy="2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eaLnBrk="0" hangingPunct="0">
                <a:defRPr/>
              </a:pPr>
              <a:r>
                <a:rPr lang="de-DE">
                  <a:latin typeface="Arial" charset="0"/>
                </a:rPr>
                <a:t>resource description</a:t>
              </a:r>
            </a:p>
          </p:txBody>
        </p:sp>
        <p:sp>
          <p:nvSpPr>
            <p:cNvPr id="1419272" name="Rectangle 8"/>
            <p:cNvSpPr>
              <a:spLocks noChangeArrowheads="1"/>
            </p:cNvSpPr>
            <p:nvPr/>
          </p:nvSpPr>
          <p:spPr bwMode="auto">
            <a:xfrm>
              <a:off x="1861" y="2104"/>
              <a:ext cx="1512" cy="2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eaLnBrk="0" hangingPunct="0">
                <a:defRPr/>
              </a:pPr>
              <a:r>
                <a:rPr lang="de-DE">
                  <a:latin typeface="Arial" charset="0"/>
                </a:rPr>
                <a:t>server name (DNS)</a:t>
              </a:r>
            </a:p>
          </p:txBody>
        </p:sp>
        <p:sp>
          <p:nvSpPr>
            <p:cNvPr id="31755" name="Line 9"/>
            <p:cNvSpPr>
              <a:spLocks noChangeShapeType="1"/>
            </p:cNvSpPr>
            <p:nvPr/>
          </p:nvSpPr>
          <p:spPr bwMode="auto">
            <a:xfrm flipH="1">
              <a:off x="1414" y="1826"/>
              <a:ext cx="1341" cy="192"/>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1756" name="Line 10"/>
            <p:cNvSpPr>
              <a:spLocks noChangeShapeType="1"/>
            </p:cNvSpPr>
            <p:nvPr/>
          </p:nvSpPr>
          <p:spPr bwMode="auto">
            <a:xfrm>
              <a:off x="2755" y="1826"/>
              <a:ext cx="0" cy="216"/>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31757" name="Line 11"/>
            <p:cNvSpPr>
              <a:spLocks noChangeShapeType="1"/>
            </p:cNvSpPr>
            <p:nvPr/>
          </p:nvSpPr>
          <p:spPr bwMode="auto">
            <a:xfrm>
              <a:off x="2766" y="1826"/>
              <a:ext cx="1495" cy="216"/>
            </a:xfrm>
            <a:prstGeom prst="line">
              <a:avLst/>
            </a:prstGeom>
            <a:noFill/>
            <a:ln w="12700">
              <a:solidFill>
                <a:schemeClr val="tx1"/>
              </a:solidFill>
              <a:round/>
              <a:headEnd type="none" w="sm" len="sm"/>
              <a:tailEnd type="triangle" w="med" len="med"/>
            </a:ln>
          </p:spPr>
          <p:txBody>
            <a:bodyPr wrap="none" anchor="ctr"/>
            <a:lstStyle/>
            <a:p>
              <a:endParaRPr lang="en-US"/>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p:cNvSpPr>
            <a:spLocks noGrp="1" noChangeArrowheads="1"/>
          </p:cNvSpPr>
          <p:nvPr>
            <p:ph type="title"/>
          </p:nvPr>
        </p:nvSpPr>
        <p:spPr/>
        <p:txBody>
          <a:bodyPr/>
          <a:lstStyle/>
          <a:p>
            <a:r>
              <a:rPr lang="en-US"/>
              <a:t>HyperText Transfer Protocol (HTTP)</a:t>
            </a:r>
          </a:p>
        </p:txBody>
      </p:sp>
      <p:sp>
        <p:nvSpPr>
          <p:cNvPr id="32773" name="Rectangle 6"/>
          <p:cNvSpPr>
            <a:spLocks noGrp="1" noChangeArrowheads="1"/>
          </p:cNvSpPr>
          <p:nvPr>
            <p:ph idx="1"/>
          </p:nvPr>
        </p:nvSpPr>
        <p:spPr/>
        <p:txBody>
          <a:bodyPr>
            <a:normAutofit fontScale="92500" lnSpcReduction="10000"/>
          </a:bodyPr>
          <a:lstStyle/>
          <a:p>
            <a:r>
              <a:rPr lang="en-US" dirty="0"/>
              <a:t>HTTP (</a:t>
            </a:r>
            <a:r>
              <a:rPr lang="en-US" dirty="0" err="1"/>
              <a:t>HyperText</a:t>
            </a:r>
            <a:r>
              <a:rPr lang="en-US" dirty="0"/>
              <a:t> Transfer Protocol)</a:t>
            </a:r>
          </a:p>
          <a:p>
            <a:pPr lvl="1"/>
            <a:r>
              <a:rPr lang="en-US" dirty="0"/>
              <a:t>Versions 0.9 and 1.0 described in RFC1945</a:t>
            </a:r>
          </a:p>
          <a:p>
            <a:pPr lvl="1"/>
            <a:r>
              <a:rPr lang="en-US" dirty="0"/>
              <a:t>Since January 1997 version 1.1 (RFC2068, RFC2616 since 99)</a:t>
            </a:r>
          </a:p>
          <a:p>
            <a:pPr lvl="1"/>
            <a:r>
              <a:rPr lang="en-US" dirty="0"/>
              <a:t>HTTP/2 (originally HTTP/2.0), published as standard May 2015, RFC7540</a:t>
            </a:r>
          </a:p>
          <a:p>
            <a:pPr lvl="1"/>
            <a:r>
              <a:rPr lang="en-US" dirty="0"/>
              <a:t>Primarily used for transfer of web pages</a:t>
            </a:r>
          </a:p>
          <a:p>
            <a:pPr lvl="2"/>
            <a:r>
              <a:rPr lang="en-US" dirty="0"/>
              <a:t>However, almost everything can be transferred over HTTP</a:t>
            </a:r>
          </a:p>
          <a:p>
            <a:endParaRPr lang="en-US" dirty="0"/>
          </a:p>
          <a:p>
            <a:r>
              <a:rPr lang="en-US" dirty="0"/>
              <a:t>Characteristics:</a:t>
            </a:r>
          </a:p>
          <a:p>
            <a:pPr lvl="1"/>
            <a:r>
              <a:rPr lang="en-US" dirty="0"/>
              <a:t>ASCII-based application layer protocol</a:t>
            </a:r>
          </a:p>
          <a:p>
            <a:pPr lvl="1"/>
            <a:r>
              <a:rPr lang="en-US" dirty="0"/>
              <a:t>Uses a reliable TCP connection (default: port 80)</a:t>
            </a:r>
          </a:p>
          <a:p>
            <a:pPr lvl="1"/>
            <a:r>
              <a:rPr lang="en-US" dirty="0"/>
              <a:t>Short-lived connections with version 1.0 (one connection per request), persistent connections since version 1.1</a:t>
            </a:r>
          </a:p>
          <a:p>
            <a:pPr lvl="2"/>
            <a:r>
              <a:rPr lang="en-US" dirty="0"/>
              <a:t>Optimization as web pages commonly consist of multiple objects</a:t>
            </a:r>
          </a:p>
          <a:p>
            <a:pPr lvl="1"/>
            <a:endParaRPr lang="en-US" dirty="0"/>
          </a:p>
          <a:p>
            <a:r>
              <a:rPr lang="en-US" dirty="0"/>
              <a:t>Exemplary commands:</a:t>
            </a:r>
          </a:p>
          <a:p>
            <a:pPr lvl="1"/>
            <a:r>
              <a:rPr lang="en-US" dirty="0"/>
              <a:t>GET: 		Request a certain resource</a:t>
            </a:r>
          </a:p>
          <a:p>
            <a:pPr lvl="1"/>
            <a:r>
              <a:rPr lang="en-US" dirty="0"/>
              <a:t>HEAD: 	Request the header information of a resource</a:t>
            </a:r>
          </a:p>
          <a:p>
            <a:pPr lvl="1"/>
            <a:r>
              <a:rPr lang="en-US" dirty="0"/>
              <a:t>POST: 		Submits data to a resource</a:t>
            </a:r>
          </a:p>
          <a:p>
            <a:pPr lvl="1"/>
            <a:r>
              <a:rPr lang="en-US" dirty="0"/>
              <a:t>PUT: 		Uploads a new resource</a:t>
            </a:r>
          </a:p>
        </p:txBody>
      </p:sp>
      <p:sp>
        <p:nvSpPr>
          <p:cNvPr id="32770" name="Fußzeilenplatzhalter 3"/>
          <p:cNvSpPr>
            <a:spLocks noGrp="1"/>
          </p:cNvSpPr>
          <p:nvPr>
            <p:ph type="ftr" sz="quarter" idx="10"/>
          </p:nvPr>
        </p:nvSpPr>
        <p:spPr/>
        <p:txBody>
          <a:bodyPr/>
          <a:lstStyle/>
          <a:p>
            <a:r>
              <a:rPr lang="en-US"/>
              <a:t>TI 3: Operating Systems and Computer Networks</a:t>
            </a:r>
          </a:p>
        </p:txBody>
      </p:sp>
      <p:sp>
        <p:nvSpPr>
          <p:cNvPr id="32771" name="Rectangle 2"/>
          <p:cNvSpPr>
            <a:spLocks noChangeArrowheads="1"/>
          </p:cNvSpPr>
          <p:nvPr/>
        </p:nvSpPr>
        <p:spPr bwMode="auto">
          <a:xfrm>
            <a:off x="2368550" y="76200"/>
            <a:ext cx="8229600" cy="762000"/>
          </a:xfrm>
          <a:prstGeom prst="rect">
            <a:avLst/>
          </a:prstGeom>
          <a:noFill/>
          <a:ln w="9525">
            <a:noFill/>
            <a:miter lim="800000"/>
            <a:headEnd/>
            <a:tailEnd/>
          </a:ln>
        </p:spPr>
        <p:txBody>
          <a:bodyPr lIns="92075" tIns="46038" rIns="92075" bIns="46038" anchor="ctr"/>
          <a:lstStyle/>
          <a:p>
            <a:pPr algn="l" eaLnBrk="0" hangingPunct="0"/>
            <a:endParaRPr lang="en-US" sz="2400">
              <a:solidFill>
                <a:schemeClr val="tx2"/>
              </a:solidFill>
              <a:latin typeface="Times New Roman"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8"/>
          <p:cNvSpPr>
            <a:spLocks noGrp="1" noChangeArrowheads="1"/>
          </p:cNvSpPr>
          <p:nvPr>
            <p:ph type="title"/>
          </p:nvPr>
        </p:nvSpPr>
        <p:spPr/>
        <p:txBody>
          <a:bodyPr/>
          <a:lstStyle/>
          <a:p>
            <a:r>
              <a:rPr lang="en-US"/>
              <a:t>HTTP Request / Response</a:t>
            </a:r>
          </a:p>
        </p:txBody>
      </p:sp>
      <p:sp>
        <p:nvSpPr>
          <p:cNvPr id="33796" name="Rectangle 3"/>
          <p:cNvSpPr>
            <a:spLocks noGrp="1" noChangeArrowheads="1"/>
          </p:cNvSpPr>
          <p:nvPr>
            <p:ph sz="half" idx="1"/>
          </p:nvPr>
        </p:nvSpPr>
        <p:spPr/>
        <p:txBody>
          <a:bodyPr/>
          <a:lstStyle/>
          <a:p>
            <a:pPr lvl="1"/>
            <a:r>
              <a:rPr lang="en-US" sz="1800"/>
              <a:t>Request from client to server</a:t>
            </a:r>
          </a:p>
          <a:p>
            <a:pPr lvl="1"/>
            <a:r>
              <a:rPr lang="en-US" sz="1800"/>
              <a:t>Command line: &lt;command&gt; &lt;URL&gt; &lt;version&gt;</a:t>
            </a:r>
          </a:p>
          <a:p>
            <a:pPr lvl="1"/>
            <a:r>
              <a:rPr lang="en-US" sz="1800"/>
              <a:t>Client request most current version of the resource, not cached</a:t>
            </a:r>
          </a:p>
          <a:p>
            <a:pPr lvl="1"/>
            <a:endParaRPr lang="en-US" sz="1800"/>
          </a:p>
          <a:p>
            <a:pPr lvl="1"/>
            <a:r>
              <a:rPr lang="en-US" sz="1800"/>
              <a:t>TCP connection was already established</a:t>
            </a:r>
          </a:p>
          <a:p>
            <a:pPr lvl="1"/>
            <a:endParaRPr lang="en-US" sz="1800"/>
          </a:p>
          <a:p>
            <a:pPr lvl="1"/>
            <a:r>
              <a:rPr lang="en-US" sz="1800"/>
              <a:t>Response line</a:t>
            </a:r>
          </a:p>
          <a:p>
            <a:pPr lvl="1"/>
            <a:r>
              <a:rPr lang="en-US" sz="1800"/>
              <a:t>Date</a:t>
            </a:r>
          </a:p>
          <a:p>
            <a:pPr lvl="1"/>
            <a:r>
              <a:rPr lang="en-US" sz="1800"/>
              <a:t>Server</a:t>
            </a:r>
          </a:p>
          <a:p>
            <a:pPr lvl="1"/>
            <a:r>
              <a:rPr lang="en-US" sz="1800"/>
              <a:t>Coding information</a:t>
            </a:r>
          </a:p>
          <a:p>
            <a:pPr lvl="1"/>
            <a:r>
              <a:rPr lang="en-US" sz="1800"/>
              <a:t>Type of content</a:t>
            </a:r>
          </a:p>
          <a:p>
            <a:pPr lvl="1"/>
            <a:r>
              <a:rPr lang="en-US" sz="1800"/>
              <a:t>Main part</a:t>
            </a:r>
            <a:endParaRPr lang="en-US" sz="1800" dirty="0"/>
          </a:p>
        </p:txBody>
      </p:sp>
      <p:sp>
        <p:nvSpPr>
          <p:cNvPr id="33794" name="Fußzeilenplatzhalter 4"/>
          <p:cNvSpPr>
            <a:spLocks noGrp="1"/>
          </p:cNvSpPr>
          <p:nvPr>
            <p:ph type="ftr" sz="quarter" idx="10"/>
          </p:nvPr>
        </p:nvSpPr>
        <p:spPr/>
        <p:txBody>
          <a:bodyPr/>
          <a:lstStyle/>
          <a:p>
            <a:r>
              <a:rPr lang="en-US"/>
              <a:t>TI 3: Operating Systems and Computer Networks</a:t>
            </a:r>
          </a:p>
        </p:txBody>
      </p:sp>
      <p:sp>
        <p:nvSpPr>
          <p:cNvPr id="33795" name="Rectangle 2"/>
          <p:cNvSpPr>
            <a:spLocks noChangeArrowheads="1"/>
          </p:cNvSpPr>
          <p:nvPr/>
        </p:nvSpPr>
        <p:spPr bwMode="auto">
          <a:xfrm>
            <a:off x="2368550" y="76200"/>
            <a:ext cx="8229600" cy="762000"/>
          </a:xfrm>
          <a:prstGeom prst="rect">
            <a:avLst/>
          </a:prstGeom>
          <a:noFill/>
          <a:ln w="9525">
            <a:noFill/>
            <a:miter lim="800000"/>
            <a:headEnd/>
            <a:tailEnd/>
          </a:ln>
        </p:spPr>
        <p:txBody>
          <a:bodyPr lIns="92075" tIns="46038" rIns="92075" bIns="46038" anchor="ctr"/>
          <a:lstStyle/>
          <a:p>
            <a:pPr algn="l" eaLnBrk="0" hangingPunct="0"/>
            <a:endParaRPr lang="en-US" sz="2400">
              <a:solidFill>
                <a:schemeClr val="tx2"/>
              </a:solidFill>
              <a:latin typeface="Times New Roman" pitchFamily="18" charset="0"/>
            </a:endParaRPr>
          </a:p>
        </p:txBody>
      </p:sp>
      <p:sp>
        <p:nvSpPr>
          <p:cNvPr id="33797" name="Rectangle 4"/>
          <p:cNvSpPr>
            <a:spLocks noChangeArrowheads="1"/>
          </p:cNvSpPr>
          <p:nvPr/>
        </p:nvSpPr>
        <p:spPr bwMode="auto">
          <a:xfrm>
            <a:off x="6330955" y="1685551"/>
            <a:ext cx="1654299" cy="400752"/>
          </a:xfrm>
          <a:prstGeom prst="rect">
            <a:avLst/>
          </a:prstGeom>
          <a:noFill/>
          <a:ln w="9525">
            <a:noFill/>
            <a:miter lim="800000"/>
            <a:headEnd/>
            <a:tailEnd/>
          </a:ln>
        </p:spPr>
        <p:txBody>
          <a:bodyPr wrap="none" lIns="92075" tIns="46038" rIns="92075" bIns="46038">
            <a:spAutoFit/>
          </a:bodyPr>
          <a:lstStyle/>
          <a:p>
            <a:pPr algn="l" eaLnBrk="0" hangingPunct="0"/>
            <a:r>
              <a:rPr lang="de-DE" sz="2000" b="1">
                <a:latin typeface="Arial" pitchFamily="34" charset="0"/>
              </a:rPr>
              <a:t>HTTP-Client</a:t>
            </a:r>
            <a:endParaRPr lang="de-DE" sz="2000" b="1" i="1">
              <a:latin typeface="Arial" pitchFamily="34" charset="0"/>
            </a:endParaRPr>
          </a:p>
        </p:txBody>
      </p:sp>
      <p:sp>
        <p:nvSpPr>
          <p:cNvPr id="1423365" name="Rectangle 5"/>
          <p:cNvSpPr>
            <a:spLocks noChangeArrowheads="1"/>
          </p:cNvSpPr>
          <p:nvPr/>
        </p:nvSpPr>
        <p:spPr bwMode="auto">
          <a:xfrm>
            <a:off x="6197605" y="2096713"/>
            <a:ext cx="4613275" cy="10795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l" eaLnBrk="0" hangingPunct="0">
              <a:tabLst>
                <a:tab pos="1147763" algn="l"/>
              </a:tabLst>
              <a:defRPr/>
            </a:pPr>
            <a:r>
              <a:rPr lang="de-DE" sz="1600" b="1" dirty="0">
                <a:latin typeface="Courier New" pitchFamily="49" charset="0"/>
              </a:rPr>
              <a:t>GET /index.html HTTP/1.1</a:t>
            </a:r>
          </a:p>
          <a:p>
            <a:pPr algn="l" eaLnBrk="0" hangingPunct="0">
              <a:tabLst>
                <a:tab pos="1147763" algn="l"/>
              </a:tabLst>
              <a:defRPr/>
            </a:pPr>
            <a:r>
              <a:rPr lang="de-DE" sz="1600" b="1" dirty="0" err="1">
                <a:latin typeface="Courier New" pitchFamily="49" charset="0"/>
              </a:rPr>
              <a:t>Host:www.abc.com</a:t>
            </a:r>
            <a:endParaRPr lang="de-DE" sz="1600" b="1" dirty="0">
              <a:latin typeface="Courier New" pitchFamily="49" charset="0"/>
            </a:endParaRPr>
          </a:p>
          <a:p>
            <a:pPr algn="l" eaLnBrk="0" hangingPunct="0">
              <a:tabLst>
                <a:tab pos="1147763" algn="l"/>
              </a:tabLst>
              <a:defRPr/>
            </a:pPr>
            <a:r>
              <a:rPr lang="de-DE" sz="1600" b="1" dirty="0" err="1">
                <a:latin typeface="Courier New" pitchFamily="49" charset="0"/>
              </a:rPr>
              <a:t>Pragma</a:t>
            </a:r>
            <a:r>
              <a:rPr lang="de-DE" sz="1600" b="1" dirty="0">
                <a:latin typeface="Courier New" pitchFamily="49" charset="0"/>
              </a:rPr>
              <a:t>: </a:t>
            </a:r>
            <a:r>
              <a:rPr lang="de-DE" sz="1600" b="1" dirty="0" err="1">
                <a:latin typeface="Courier New" pitchFamily="49" charset="0"/>
              </a:rPr>
              <a:t>no</a:t>
            </a:r>
            <a:r>
              <a:rPr lang="de-DE" sz="1600" b="1" dirty="0">
                <a:latin typeface="Courier New" pitchFamily="49" charset="0"/>
              </a:rPr>
              <a:t>-cache</a:t>
            </a:r>
          </a:p>
          <a:p>
            <a:pPr algn="l" eaLnBrk="0" hangingPunct="0">
              <a:tabLst>
                <a:tab pos="1147763" algn="l"/>
              </a:tabLst>
              <a:defRPr/>
            </a:pPr>
            <a:r>
              <a:rPr lang="de-DE" sz="1600" b="1" dirty="0">
                <a:latin typeface="Courier New" pitchFamily="49" charset="0"/>
              </a:rPr>
              <a:t>....</a:t>
            </a:r>
          </a:p>
        </p:txBody>
      </p:sp>
      <p:sp>
        <p:nvSpPr>
          <p:cNvPr id="33799" name="Rectangle 6"/>
          <p:cNvSpPr>
            <a:spLocks noChangeArrowheads="1"/>
          </p:cNvSpPr>
          <p:nvPr/>
        </p:nvSpPr>
        <p:spPr bwMode="auto">
          <a:xfrm>
            <a:off x="6332543" y="3392164"/>
            <a:ext cx="1740861" cy="400752"/>
          </a:xfrm>
          <a:prstGeom prst="rect">
            <a:avLst/>
          </a:prstGeom>
          <a:noFill/>
          <a:ln w="9525">
            <a:noFill/>
            <a:miter lim="800000"/>
            <a:headEnd/>
            <a:tailEnd/>
          </a:ln>
        </p:spPr>
        <p:txBody>
          <a:bodyPr wrap="none" lIns="92075" tIns="46038" rIns="92075" bIns="46038">
            <a:spAutoFit/>
          </a:bodyPr>
          <a:lstStyle/>
          <a:p>
            <a:pPr algn="l" eaLnBrk="0" hangingPunct="0"/>
            <a:r>
              <a:rPr lang="de-DE" sz="2000" b="1">
                <a:latin typeface="Arial" pitchFamily="34" charset="0"/>
              </a:rPr>
              <a:t>HTTP-Server</a:t>
            </a:r>
            <a:endParaRPr lang="de-DE" sz="2000" b="1" i="1">
              <a:latin typeface="Arial" pitchFamily="34" charset="0"/>
            </a:endParaRPr>
          </a:p>
        </p:txBody>
      </p:sp>
      <p:sp>
        <p:nvSpPr>
          <p:cNvPr id="1423367" name="Rectangle 7"/>
          <p:cNvSpPr>
            <a:spLocks noChangeArrowheads="1"/>
          </p:cNvSpPr>
          <p:nvPr/>
        </p:nvSpPr>
        <p:spPr bwMode="auto">
          <a:xfrm>
            <a:off x="6197605" y="3789040"/>
            <a:ext cx="4613275" cy="23018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l" eaLnBrk="0" hangingPunct="0">
              <a:defRPr/>
            </a:pPr>
            <a:r>
              <a:rPr lang="de-DE" sz="1600" b="1" dirty="0">
                <a:latin typeface="Courier New" pitchFamily="49" charset="0"/>
              </a:rPr>
              <a:t>HTTP/1.1 200 OK</a:t>
            </a:r>
          </a:p>
          <a:p>
            <a:pPr algn="l" eaLnBrk="0" hangingPunct="0">
              <a:defRPr/>
            </a:pPr>
            <a:r>
              <a:rPr lang="de-DE" sz="1600" b="1" dirty="0">
                <a:latin typeface="Courier New" pitchFamily="49" charset="0"/>
              </a:rPr>
              <a:t>Date: </a:t>
            </a:r>
            <a:r>
              <a:rPr lang="de-DE" sz="1600" b="1" dirty="0" err="1">
                <a:latin typeface="Courier New" pitchFamily="49" charset="0"/>
              </a:rPr>
              <a:t>Fri</a:t>
            </a:r>
            <a:r>
              <a:rPr lang="de-DE" sz="1600" b="1" dirty="0">
                <a:latin typeface="Courier New" pitchFamily="49" charset="0"/>
              </a:rPr>
              <a:t>, 24 Sep 1999 09:45:51 GMT</a:t>
            </a:r>
          </a:p>
          <a:p>
            <a:pPr algn="l" eaLnBrk="0" hangingPunct="0">
              <a:defRPr/>
            </a:pPr>
            <a:r>
              <a:rPr lang="de-DE" sz="1600" b="1" dirty="0">
                <a:latin typeface="Courier New" pitchFamily="49" charset="0"/>
              </a:rPr>
              <a:t>Server: Apache/1.3.6 (Unix)</a:t>
            </a:r>
          </a:p>
          <a:p>
            <a:pPr algn="l" eaLnBrk="0" hangingPunct="0">
              <a:defRPr/>
            </a:pPr>
            <a:r>
              <a:rPr lang="de-DE" sz="1600" b="1" dirty="0">
                <a:latin typeface="Courier New" pitchFamily="49" charset="0"/>
              </a:rPr>
              <a:t>Transfer-Encoding: </a:t>
            </a:r>
            <a:r>
              <a:rPr lang="de-DE" sz="1600" b="1" dirty="0" err="1">
                <a:latin typeface="Courier New" pitchFamily="49" charset="0"/>
              </a:rPr>
              <a:t>chunked</a:t>
            </a:r>
            <a:endParaRPr lang="de-DE" sz="1600" b="1" dirty="0">
              <a:latin typeface="Courier New" pitchFamily="49" charset="0"/>
            </a:endParaRPr>
          </a:p>
          <a:p>
            <a:pPr algn="l" eaLnBrk="0" hangingPunct="0">
              <a:defRPr/>
            </a:pPr>
            <a:r>
              <a:rPr lang="de-DE" sz="1600" b="1" dirty="0">
                <a:latin typeface="Courier New" pitchFamily="49" charset="0"/>
              </a:rPr>
              <a:t>Content-Type: </a:t>
            </a:r>
            <a:r>
              <a:rPr lang="de-DE" sz="1600" b="1" dirty="0" err="1">
                <a:latin typeface="Courier New" pitchFamily="49" charset="0"/>
              </a:rPr>
              <a:t>text</a:t>
            </a:r>
            <a:r>
              <a:rPr lang="de-DE" sz="1600" b="1" dirty="0">
                <a:latin typeface="Courier New" pitchFamily="49" charset="0"/>
              </a:rPr>
              <a:t>/</a:t>
            </a:r>
            <a:r>
              <a:rPr lang="de-DE" sz="1600" b="1" dirty="0" err="1">
                <a:latin typeface="Courier New" pitchFamily="49" charset="0"/>
              </a:rPr>
              <a:t>html</a:t>
            </a:r>
            <a:endParaRPr lang="de-DE" sz="1600" b="1" dirty="0">
              <a:latin typeface="Courier New" pitchFamily="49" charset="0"/>
            </a:endParaRPr>
          </a:p>
          <a:p>
            <a:pPr algn="l" eaLnBrk="0" hangingPunct="0">
              <a:defRPr/>
            </a:pPr>
            <a:endParaRPr lang="de-DE" sz="1600" b="1" dirty="0">
              <a:latin typeface="Courier New" pitchFamily="49" charset="0"/>
            </a:endParaRPr>
          </a:p>
          <a:p>
            <a:pPr algn="l" eaLnBrk="0" hangingPunct="0">
              <a:defRPr/>
            </a:pPr>
            <a:r>
              <a:rPr lang="de-DE" sz="1600" b="1" dirty="0">
                <a:latin typeface="Courier New" pitchFamily="49" charset="0"/>
              </a:rPr>
              <a:t>&lt;HTML&gt;</a:t>
            </a:r>
          </a:p>
          <a:p>
            <a:pPr algn="l" eaLnBrk="0" hangingPunct="0">
              <a:defRPr/>
            </a:pPr>
            <a:r>
              <a:rPr lang="de-DE" sz="1600" b="1" i="1" dirty="0" err="1">
                <a:latin typeface="Courier New" pitchFamily="49" charset="0"/>
              </a:rPr>
              <a:t>Document</a:t>
            </a:r>
            <a:r>
              <a:rPr lang="de-DE" sz="1600" b="1" i="1" dirty="0">
                <a:latin typeface="Courier New" pitchFamily="49" charset="0"/>
              </a:rPr>
              <a:t> </a:t>
            </a:r>
            <a:r>
              <a:rPr lang="de-DE" sz="1600" b="1" i="1" dirty="0" err="1">
                <a:latin typeface="Courier New" pitchFamily="49" charset="0"/>
              </a:rPr>
              <a:t>according</a:t>
            </a:r>
            <a:r>
              <a:rPr lang="de-DE" sz="1600" b="1" i="1" dirty="0">
                <a:latin typeface="Courier New" pitchFamily="49" charset="0"/>
              </a:rPr>
              <a:t> </a:t>
            </a:r>
            <a:r>
              <a:rPr lang="de-DE" sz="1600" b="1" i="1" dirty="0" err="1">
                <a:latin typeface="Courier New" pitchFamily="49" charset="0"/>
              </a:rPr>
              <a:t>to</a:t>
            </a:r>
            <a:r>
              <a:rPr lang="de-DE" sz="1600" b="1" i="1" dirty="0">
                <a:latin typeface="Courier New" pitchFamily="49" charset="0"/>
              </a:rPr>
              <a:t> HTML</a:t>
            </a:r>
          </a:p>
          <a:p>
            <a:pPr algn="l" eaLnBrk="0" hangingPunct="0">
              <a:defRPr/>
            </a:pPr>
            <a:r>
              <a:rPr lang="de-DE" sz="1600" b="1" dirty="0">
                <a:latin typeface="Courier New" pitchFamily="49" charset="0"/>
              </a:rPr>
              <a:t>&lt;/HTML&gt;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Example: HTTP Request / Response</a:t>
            </a:r>
          </a:p>
        </p:txBody>
      </p:sp>
      <p:sp>
        <p:nvSpPr>
          <p:cNvPr id="34820" name="Rectangle 3"/>
          <p:cNvSpPr>
            <a:spLocks noGrp="1" noChangeArrowheads="1"/>
          </p:cNvSpPr>
          <p:nvPr>
            <p:ph idx="1"/>
          </p:nvPr>
        </p:nvSpPr>
        <p:spPr/>
        <p:txBody>
          <a:bodyPr/>
          <a:lstStyle/>
          <a:p>
            <a:pPr eaLnBrk="1" hangingPunct="1">
              <a:lnSpc>
                <a:spcPct val="80000"/>
              </a:lnSpc>
              <a:buFontTx/>
              <a:buNone/>
            </a:pPr>
            <a:r>
              <a:rPr lang="en-US" sz="1500" b="1" dirty="0"/>
              <a:t>Request to port 80:</a:t>
            </a:r>
            <a:r>
              <a:rPr lang="en-US" sz="1500" dirty="0"/>
              <a:t> 	</a:t>
            </a:r>
            <a:r>
              <a:rPr lang="en-US" sz="1300" dirty="0">
                <a:latin typeface="Courier New" pitchFamily="49" charset="0"/>
              </a:rPr>
              <a:t>GET / HTTP/1.0</a:t>
            </a:r>
          </a:p>
          <a:p>
            <a:pPr eaLnBrk="1" hangingPunct="1">
              <a:lnSpc>
                <a:spcPct val="80000"/>
              </a:lnSpc>
              <a:buFontTx/>
              <a:buNone/>
            </a:pPr>
            <a:r>
              <a:rPr lang="en-US" sz="1500" b="1" dirty="0"/>
              <a:t>or:</a:t>
            </a:r>
            <a:r>
              <a:rPr lang="en-US" sz="1500" dirty="0"/>
              <a:t> 		</a:t>
            </a:r>
            <a:r>
              <a:rPr lang="en-US" sz="1300" dirty="0">
                <a:latin typeface="Courier New" pitchFamily="49" charset="0"/>
              </a:rPr>
              <a:t>GET / HTTP/1.1</a:t>
            </a:r>
          </a:p>
          <a:p>
            <a:pPr eaLnBrk="1" hangingPunct="1">
              <a:lnSpc>
                <a:spcPct val="80000"/>
              </a:lnSpc>
              <a:buFontTx/>
              <a:buNone/>
            </a:pPr>
            <a:r>
              <a:rPr lang="en-US" sz="1300" dirty="0">
                <a:latin typeface="Courier New" pitchFamily="49" charset="0"/>
              </a:rPr>
              <a:t>			Host: www.inf.fu-berlin.de</a:t>
            </a:r>
          </a:p>
          <a:p>
            <a:pPr eaLnBrk="1" hangingPunct="1">
              <a:lnSpc>
                <a:spcPct val="80000"/>
              </a:lnSpc>
              <a:buFontTx/>
              <a:buNone/>
            </a:pPr>
            <a:r>
              <a:rPr lang="en-US" sz="1500" b="1" dirty="0"/>
              <a:t>Response from server</a:t>
            </a:r>
            <a:endParaRPr lang="en-US" sz="1500" b="1" dirty="0">
              <a:latin typeface="Courier New" pitchFamily="49" charset="0"/>
            </a:endParaRPr>
          </a:p>
          <a:p>
            <a:pPr eaLnBrk="1" hangingPunct="1">
              <a:lnSpc>
                <a:spcPct val="80000"/>
              </a:lnSpc>
              <a:buFontTx/>
              <a:buNone/>
            </a:pPr>
            <a:r>
              <a:rPr lang="en-US" sz="1300" dirty="0">
                <a:latin typeface="Courier New" pitchFamily="49" charset="0"/>
              </a:rPr>
              <a:t>HTTP/1.1 200 OK</a:t>
            </a:r>
          </a:p>
          <a:p>
            <a:pPr eaLnBrk="1" hangingPunct="1">
              <a:lnSpc>
                <a:spcPct val="80000"/>
              </a:lnSpc>
              <a:buFontTx/>
              <a:buNone/>
            </a:pPr>
            <a:r>
              <a:rPr lang="en-US" sz="1300" dirty="0">
                <a:latin typeface="Courier New" pitchFamily="49" charset="0"/>
              </a:rPr>
              <a:t>Date: Wed, 30 Oct 2002 19:44:26 GMT</a:t>
            </a:r>
          </a:p>
          <a:p>
            <a:pPr eaLnBrk="1" hangingPunct="1">
              <a:lnSpc>
                <a:spcPct val="80000"/>
              </a:lnSpc>
              <a:buFontTx/>
              <a:buNone/>
            </a:pPr>
            <a:r>
              <a:rPr lang="en-US" sz="1300" dirty="0">
                <a:latin typeface="Courier New" pitchFamily="49" charset="0"/>
              </a:rPr>
              <a:t>Server: Apache/1.3.12 (Unix) </a:t>
            </a:r>
            <a:r>
              <a:rPr lang="en-US" sz="1300" dirty="0" err="1">
                <a:latin typeface="Courier New" pitchFamily="49" charset="0"/>
              </a:rPr>
              <a:t>mod_perl</a:t>
            </a:r>
            <a:r>
              <a:rPr lang="en-US" sz="1300" dirty="0">
                <a:latin typeface="Courier New" pitchFamily="49" charset="0"/>
              </a:rPr>
              <a:t>/1.24</a:t>
            </a:r>
          </a:p>
          <a:p>
            <a:pPr eaLnBrk="1" hangingPunct="1">
              <a:lnSpc>
                <a:spcPct val="80000"/>
              </a:lnSpc>
              <a:buFontTx/>
              <a:buNone/>
            </a:pPr>
            <a:r>
              <a:rPr lang="en-US" sz="1300" dirty="0">
                <a:latin typeface="Courier New" pitchFamily="49" charset="0"/>
              </a:rPr>
              <a:t>Last-Modified: Wed, 30 Oct 2002 13:16:31 GMT</a:t>
            </a:r>
          </a:p>
          <a:p>
            <a:pPr eaLnBrk="1" hangingPunct="1">
              <a:lnSpc>
                <a:spcPct val="80000"/>
              </a:lnSpc>
              <a:buFontTx/>
              <a:buNone/>
            </a:pPr>
            <a:r>
              <a:rPr lang="en-US" sz="1300" dirty="0" err="1">
                <a:latin typeface="Courier New" pitchFamily="49" charset="0"/>
              </a:rPr>
              <a:t>ETag</a:t>
            </a:r>
            <a:r>
              <a:rPr lang="en-US" sz="1300" dirty="0">
                <a:latin typeface="Courier New" pitchFamily="49" charset="0"/>
              </a:rPr>
              <a:t>: "2d8190-2322-3dbfdbaf"</a:t>
            </a:r>
          </a:p>
          <a:p>
            <a:pPr eaLnBrk="1" hangingPunct="1">
              <a:lnSpc>
                <a:spcPct val="80000"/>
              </a:lnSpc>
              <a:buFontTx/>
              <a:buNone/>
            </a:pPr>
            <a:r>
              <a:rPr lang="en-US" sz="1300" dirty="0">
                <a:latin typeface="Courier New" pitchFamily="49" charset="0"/>
              </a:rPr>
              <a:t>Accept-Ranges: bytes</a:t>
            </a:r>
          </a:p>
          <a:p>
            <a:pPr eaLnBrk="1" hangingPunct="1">
              <a:lnSpc>
                <a:spcPct val="80000"/>
              </a:lnSpc>
              <a:buFontTx/>
              <a:buNone/>
            </a:pPr>
            <a:r>
              <a:rPr lang="en-US" sz="1300" dirty="0">
                <a:latin typeface="Courier New" pitchFamily="49" charset="0"/>
              </a:rPr>
              <a:t>Content-Length: 8994</a:t>
            </a:r>
          </a:p>
          <a:p>
            <a:pPr eaLnBrk="1" hangingPunct="1">
              <a:lnSpc>
                <a:spcPct val="80000"/>
              </a:lnSpc>
              <a:buFontTx/>
              <a:buNone/>
            </a:pPr>
            <a:r>
              <a:rPr lang="en-US" sz="1300" dirty="0">
                <a:latin typeface="Courier New" pitchFamily="49" charset="0"/>
              </a:rPr>
              <a:t>Connection: close</a:t>
            </a:r>
          </a:p>
          <a:p>
            <a:pPr eaLnBrk="1" hangingPunct="1">
              <a:lnSpc>
                <a:spcPct val="80000"/>
              </a:lnSpc>
              <a:buFontTx/>
              <a:buNone/>
            </a:pPr>
            <a:r>
              <a:rPr lang="en-US" sz="1300" dirty="0">
                <a:latin typeface="Courier New" pitchFamily="49" charset="0"/>
              </a:rPr>
              <a:t>Content-Type: text/html</a:t>
            </a:r>
          </a:p>
          <a:p>
            <a:pPr eaLnBrk="1" hangingPunct="1">
              <a:lnSpc>
                <a:spcPct val="80000"/>
              </a:lnSpc>
              <a:buFontTx/>
              <a:buNone/>
            </a:pPr>
            <a:endParaRPr lang="en-US" sz="1300" dirty="0">
              <a:latin typeface="Courier New" pitchFamily="49" charset="0"/>
            </a:endParaRPr>
          </a:p>
          <a:p>
            <a:pPr eaLnBrk="1" hangingPunct="1">
              <a:lnSpc>
                <a:spcPct val="80000"/>
              </a:lnSpc>
              <a:buFontTx/>
              <a:buNone/>
            </a:pPr>
            <a:r>
              <a:rPr lang="en-US" sz="1300" dirty="0">
                <a:latin typeface="Courier New" pitchFamily="49" charset="0"/>
              </a:rPr>
              <a:t>&lt;DOCTYPE HTML PUBLIC "-//W3C//DTD HTML 4.01 Transitional//EN"&gt;</a:t>
            </a:r>
          </a:p>
          <a:p>
            <a:pPr eaLnBrk="1" hangingPunct="1">
              <a:lnSpc>
                <a:spcPct val="80000"/>
              </a:lnSpc>
              <a:buFontTx/>
              <a:buNone/>
            </a:pPr>
            <a:r>
              <a:rPr lang="en-US" sz="1300" dirty="0">
                <a:latin typeface="Courier New" pitchFamily="49" charset="0"/>
              </a:rPr>
              <a:t>&lt;html&gt;</a:t>
            </a:r>
          </a:p>
          <a:p>
            <a:pPr eaLnBrk="1" hangingPunct="1">
              <a:lnSpc>
                <a:spcPct val="80000"/>
              </a:lnSpc>
              <a:buFontTx/>
              <a:buNone/>
            </a:pPr>
            <a:r>
              <a:rPr lang="en-US" sz="1300" dirty="0">
                <a:latin typeface="Courier New" pitchFamily="49" charset="0"/>
              </a:rPr>
              <a:t>  &lt;head&gt;</a:t>
            </a:r>
          </a:p>
          <a:p>
            <a:pPr eaLnBrk="1" hangingPunct="1">
              <a:lnSpc>
                <a:spcPct val="80000"/>
              </a:lnSpc>
              <a:buFontTx/>
              <a:buNone/>
            </a:pPr>
            <a:r>
              <a:rPr lang="en-US" sz="1300" dirty="0">
                <a:latin typeface="Courier New" pitchFamily="49" charset="0"/>
              </a:rPr>
              <a:t>    &lt;title&gt;FU-Berlin: </a:t>
            </a:r>
            <a:r>
              <a:rPr lang="en-US" sz="1300" dirty="0" err="1">
                <a:latin typeface="Courier New" pitchFamily="49" charset="0"/>
              </a:rPr>
              <a:t>Institut</a:t>
            </a:r>
            <a:r>
              <a:rPr lang="en-US" sz="1300" dirty="0">
                <a:latin typeface="Courier New" pitchFamily="49" charset="0"/>
              </a:rPr>
              <a:t> </a:t>
            </a:r>
            <a:r>
              <a:rPr lang="en-US" sz="1300" dirty="0" err="1">
                <a:latin typeface="Courier New" pitchFamily="49" charset="0"/>
              </a:rPr>
              <a:t>f&amp;uuml;r</a:t>
            </a:r>
            <a:r>
              <a:rPr lang="en-US" sz="1300" dirty="0">
                <a:latin typeface="Courier New" pitchFamily="49" charset="0"/>
              </a:rPr>
              <a:t> </a:t>
            </a:r>
            <a:r>
              <a:rPr lang="en-US" sz="1300" dirty="0" err="1">
                <a:latin typeface="Courier New" pitchFamily="49" charset="0"/>
              </a:rPr>
              <a:t>Informatik</a:t>
            </a:r>
            <a:r>
              <a:rPr lang="en-US" sz="1300" dirty="0">
                <a:latin typeface="Courier New" pitchFamily="49" charset="0"/>
              </a:rPr>
              <a:t>&lt;/TITLE&gt;</a:t>
            </a:r>
          </a:p>
          <a:p>
            <a:pPr eaLnBrk="1" hangingPunct="1">
              <a:lnSpc>
                <a:spcPct val="80000"/>
              </a:lnSpc>
              <a:buFontTx/>
              <a:buNone/>
            </a:pPr>
            <a:r>
              <a:rPr lang="en-US" sz="1300" dirty="0">
                <a:latin typeface="Courier New" pitchFamily="49" charset="0"/>
              </a:rPr>
              <a:t>    &lt;base </a:t>
            </a:r>
            <a:r>
              <a:rPr lang="en-US" sz="1300" dirty="0" err="1">
                <a:latin typeface="Courier New" pitchFamily="49" charset="0"/>
              </a:rPr>
              <a:t>href</a:t>
            </a:r>
            <a:r>
              <a:rPr lang="en-US" sz="1300" dirty="0">
                <a:latin typeface="Courier New" pitchFamily="49" charset="0"/>
              </a:rPr>
              <a:t>="http://www.inf.fu-berlin.de"&gt;</a:t>
            </a:r>
          </a:p>
          <a:p>
            <a:pPr eaLnBrk="1" hangingPunct="1">
              <a:lnSpc>
                <a:spcPct val="80000"/>
              </a:lnSpc>
              <a:buFontTx/>
              <a:buNone/>
            </a:pPr>
            <a:r>
              <a:rPr lang="en-US" sz="1300" dirty="0">
                <a:latin typeface="Courier New" pitchFamily="49" charset="0"/>
              </a:rPr>
              <a:t>    &lt;link </a:t>
            </a:r>
            <a:r>
              <a:rPr lang="en-US" sz="1300" dirty="0" err="1">
                <a:latin typeface="Courier New" pitchFamily="49" charset="0"/>
              </a:rPr>
              <a:t>rel</a:t>
            </a:r>
            <a:r>
              <a:rPr lang="en-US" sz="1300" dirty="0">
                <a:latin typeface="Courier New" pitchFamily="49" charset="0"/>
              </a:rPr>
              <a:t>="stylesheet" type="text/</a:t>
            </a:r>
            <a:r>
              <a:rPr lang="en-US" sz="1300" dirty="0" err="1">
                <a:latin typeface="Courier New" pitchFamily="49" charset="0"/>
              </a:rPr>
              <a:t>css</a:t>
            </a:r>
            <a:r>
              <a:rPr lang="en-US" sz="1300" dirty="0">
                <a:latin typeface="Courier New" pitchFamily="49" charset="0"/>
              </a:rPr>
              <a:t>" </a:t>
            </a:r>
            <a:r>
              <a:rPr lang="en-US" sz="1300" dirty="0" err="1">
                <a:latin typeface="Courier New" pitchFamily="49" charset="0"/>
              </a:rPr>
              <a:t>href</a:t>
            </a:r>
            <a:r>
              <a:rPr lang="en-US" sz="1300" dirty="0">
                <a:latin typeface="Courier New" pitchFamily="49" charset="0"/>
              </a:rPr>
              <a:t>="http://www.inf.fu-berlin.de/styles/homepage.css"&gt;</a:t>
            </a:r>
          </a:p>
          <a:p>
            <a:pPr eaLnBrk="1" hangingPunct="1">
              <a:lnSpc>
                <a:spcPct val="80000"/>
              </a:lnSpc>
              <a:buFontTx/>
              <a:buNone/>
            </a:pPr>
            <a:r>
              <a:rPr lang="en-US" sz="1300" dirty="0">
                <a:latin typeface="Courier New" pitchFamily="49" charset="0"/>
              </a:rPr>
              <a:t>    &lt;!--script language="JavaScript" </a:t>
            </a:r>
            <a:r>
              <a:rPr lang="en-US" sz="1300" dirty="0" err="1">
                <a:latin typeface="Courier New" pitchFamily="49" charset="0"/>
              </a:rPr>
              <a:t>src</a:t>
            </a:r>
            <a:r>
              <a:rPr lang="en-US" sz="1300" dirty="0">
                <a:latin typeface="Courier New" pitchFamily="49" charset="0"/>
              </a:rPr>
              <a:t>="fuinf.js"--&gt;</a:t>
            </a:r>
          </a:p>
          <a:p>
            <a:pPr eaLnBrk="1" hangingPunct="1">
              <a:lnSpc>
                <a:spcPct val="80000"/>
              </a:lnSpc>
              <a:buFontTx/>
              <a:buNone/>
            </a:pPr>
            <a:r>
              <a:rPr lang="en-US" sz="1300" dirty="0">
                <a:latin typeface="Courier New" pitchFamily="49" charset="0"/>
              </a:rPr>
              <a:t>    &lt;!--/script--&gt;</a:t>
            </a:r>
          </a:p>
          <a:p>
            <a:pPr eaLnBrk="1" hangingPunct="1">
              <a:lnSpc>
                <a:spcPct val="80000"/>
              </a:lnSpc>
              <a:buFontTx/>
              <a:buNone/>
            </a:pPr>
            <a:r>
              <a:rPr lang="en-US" sz="1300" dirty="0">
                <a:latin typeface="Courier New" pitchFamily="49" charset="0"/>
              </a:rPr>
              <a:t>  &lt;/head&gt;</a:t>
            </a:r>
          </a:p>
          <a:p>
            <a:pPr eaLnBrk="1" hangingPunct="1">
              <a:lnSpc>
                <a:spcPct val="80000"/>
              </a:lnSpc>
              <a:buFontTx/>
              <a:buNone/>
            </a:pPr>
            <a:endParaRPr lang="en-US" sz="1300" dirty="0">
              <a:latin typeface="Courier New" pitchFamily="49" charset="0"/>
            </a:endParaRPr>
          </a:p>
          <a:p>
            <a:pPr eaLnBrk="1" hangingPunct="1">
              <a:lnSpc>
                <a:spcPct val="80000"/>
              </a:lnSpc>
              <a:buFontTx/>
              <a:buNone/>
            </a:pPr>
            <a:r>
              <a:rPr lang="en-US" sz="1300" dirty="0">
                <a:latin typeface="Courier New" pitchFamily="49" charset="0"/>
              </a:rPr>
              <a:t>  &lt;body </a:t>
            </a:r>
            <a:r>
              <a:rPr lang="en-US" sz="1300" dirty="0" err="1">
                <a:latin typeface="Courier New" pitchFamily="49" charset="0"/>
              </a:rPr>
              <a:t>onResize</a:t>
            </a:r>
            <a:r>
              <a:rPr lang="en-US" sz="1300" dirty="0">
                <a:latin typeface="Courier New" pitchFamily="49" charset="0"/>
              </a:rPr>
              <a:t>="</a:t>
            </a:r>
            <a:r>
              <a:rPr lang="en-US" sz="1300" dirty="0" err="1">
                <a:latin typeface="Courier New" pitchFamily="49" charset="0"/>
              </a:rPr>
              <a:t>self.location.reload</a:t>
            </a:r>
            <a:r>
              <a:rPr lang="en-US" sz="1300" dirty="0">
                <a:latin typeface="Courier New" pitchFamily="49" charset="0"/>
              </a:rPr>
              <a:t>();"&gt;</a:t>
            </a:r>
          </a:p>
          <a:p>
            <a:pPr eaLnBrk="1" hangingPunct="1">
              <a:lnSpc>
                <a:spcPct val="80000"/>
              </a:lnSpc>
              <a:buFontTx/>
              <a:buNone/>
            </a:pPr>
            <a:r>
              <a:rPr lang="en-US" sz="1300" dirty="0">
                <a:latin typeface="Courier New" pitchFamily="49" charset="0"/>
              </a:rPr>
              <a:t>...</a:t>
            </a:r>
          </a:p>
        </p:txBody>
      </p:sp>
      <p:sp>
        <p:nvSpPr>
          <p:cNvPr id="34818" name="Fußzeilenplatzhalter 3"/>
          <p:cNvSpPr>
            <a:spLocks noGrp="1"/>
          </p:cNvSpPr>
          <p:nvPr>
            <p:ph type="ftr" sz="quarter" idx="10"/>
          </p:nvPr>
        </p:nvSpPr>
        <p:spPr>
          <a:noFill/>
        </p:spPr>
        <p:txBody>
          <a:bodyPr/>
          <a:lstStyle/>
          <a:p>
            <a:r>
              <a:rPr lang="en-US"/>
              <a:t>TI 3: Operating Systems and Computer Networks</a:t>
            </a:r>
          </a:p>
        </p:txBody>
      </p:sp>
      <p:sp>
        <p:nvSpPr>
          <p:cNvPr id="34821" name="Freeform 4"/>
          <p:cNvSpPr>
            <a:spLocks/>
          </p:cNvSpPr>
          <p:nvPr/>
        </p:nvSpPr>
        <p:spPr bwMode="auto">
          <a:xfrm>
            <a:off x="4391812" y="1318750"/>
            <a:ext cx="4398962" cy="2159000"/>
          </a:xfrm>
          <a:custGeom>
            <a:avLst/>
            <a:gdLst>
              <a:gd name="T0" fmla="*/ 2147483647 w 2771"/>
              <a:gd name="T1" fmla="*/ 22133906 h 1298"/>
              <a:gd name="T2" fmla="*/ 2147483647 w 2771"/>
              <a:gd name="T3" fmla="*/ 398398661 h 1298"/>
              <a:gd name="T4" fmla="*/ 2147483647 w 2771"/>
              <a:gd name="T5" fmla="*/ 2147483647 h 1298"/>
              <a:gd name="T6" fmla="*/ 0 w 2771"/>
              <a:gd name="T7" fmla="*/ 2147483647 h 1298"/>
              <a:gd name="T8" fmla="*/ 0 60000 65536"/>
              <a:gd name="T9" fmla="*/ 0 60000 65536"/>
              <a:gd name="T10" fmla="*/ 0 60000 65536"/>
              <a:gd name="T11" fmla="*/ 0 60000 65536"/>
              <a:gd name="T12" fmla="*/ 0 w 2771"/>
              <a:gd name="T13" fmla="*/ 0 h 1298"/>
              <a:gd name="T14" fmla="*/ 2771 w 2771"/>
              <a:gd name="T15" fmla="*/ 1298 h 1298"/>
            </a:gdLst>
            <a:ahLst/>
            <a:cxnLst>
              <a:cxn ang="T8">
                <a:pos x="T0" y="T1"/>
              </a:cxn>
              <a:cxn ang="T9">
                <a:pos x="T2" y="T3"/>
              </a:cxn>
              <a:cxn ang="T10">
                <a:pos x="T4" y="T5"/>
              </a:cxn>
              <a:cxn ang="T11">
                <a:pos x="T6" y="T7"/>
              </a:cxn>
            </a:cxnLst>
            <a:rect l="T12" t="T13" r="T14" b="T15"/>
            <a:pathLst>
              <a:path w="2771" h="1298">
                <a:moveTo>
                  <a:pt x="976" y="8"/>
                </a:moveTo>
                <a:cubicBezTo>
                  <a:pt x="1539" y="4"/>
                  <a:pt x="2103" y="0"/>
                  <a:pt x="2337" y="144"/>
                </a:cubicBezTo>
                <a:cubicBezTo>
                  <a:pt x="2571" y="288"/>
                  <a:pt x="2771" y="678"/>
                  <a:pt x="2382" y="870"/>
                </a:cubicBezTo>
                <a:cubicBezTo>
                  <a:pt x="1993" y="1062"/>
                  <a:pt x="496" y="1209"/>
                  <a:pt x="0" y="1298"/>
                </a:cubicBezTo>
              </a:path>
            </a:pathLst>
          </a:custGeom>
          <a:noFill/>
          <a:ln w="9525">
            <a:solidFill>
              <a:schemeClr val="tx1"/>
            </a:solidFill>
            <a:round/>
            <a:headEnd/>
            <a:tailEnd type="triangle" w="med" len="med"/>
          </a:ln>
        </p:spPr>
        <p:txBody>
          <a:bodyPr wrap="none" anchor="ctr"/>
          <a:lstStyle/>
          <a:p>
            <a:endParaRPr lang="de-DE"/>
          </a:p>
        </p:txBody>
      </p:sp>
      <p:sp>
        <p:nvSpPr>
          <p:cNvPr id="34822" name="Text Box 5"/>
          <p:cNvSpPr txBox="1">
            <a:spLocks noChangeArrowheads="1"/>
          </p:cNvSpPr>
          <p:nvPr/>
        </p:nvSpPr>
        <p:spPr bwMode="auto">
          <a:xfrm>
            <a:off x="8544272" y="2121267"/>
            <a:ext cx="1460500" cy="336550"/>
          </a:xfrm>
          <a:prstGeom prst="rect">
            <a:avLst/>
          </a:prstGeom>
          <a:noFill/>
          <a:ln w="9525">
            <a:noFill/>
            <a:miter lim="800000"/>
            <a:headEnd/>
            <a:tailEnd/>
          </a:ln>
        </p:spPr>
        <p:txBody>
          <a:bodyPr wrap="none">
            <a:spAutoFit/>
          </a:bodyPr>
          <a:lstStyle/>
          <a:p>
            <a:pPr algn="l" eaLnBrk="0" hangingPunct="0"/>
            <a:r>
              <a:rPr lang="en-US" sz="1600" dirty="0">
                <a:latin typeface="Arial" pitchFamily="34" charset="0"/>
              </a:rPr>
              <a:t>non persistent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title"/>
          </p:nvPr>
        </p:nvSpPr>
        <p:spPr/>
        <p:txBody>
          <a:bodyPr/>
          <a:lstStyle/>
          <a:p>
            <a:r>
              <a:rPr lang="en-US"/>
              <a:t>HyperText Markup Language  (HTML)</a:t>
            </a:r>
          </a:p>
        </p:txBody>
      </p:sp>
      <p:sp>
        <p:nvSpPr>
          <p:cNvPr id="35845" name="Rectangle 4"/>
          <p:cNvSpPr>
            <a:spLocks noGrp="1" noChangeArrowheads="1"/>
          </p:cNvSpPr>
          <p:nvPr>
            <p:ph idx="1"/>
          </p:nvPr>
        </p:nvSpPr>
        <p:spPr/>
        <p:txBody>
          <a:bodyPr/>
          <a:lstStyle/>
          <a:p>
            <a:r>
              <a:rPr lang="en-US" dirty="0" err="1"/>
              <a:t>HyperText</a:t>
            </a:r>
            <a:r>
              <a:rPr lang="en-US" dirty="0"/>
              <a:t> Markup Language (HTML):</a:t>
            </a:r>
          </a:p>
          <a:p>
            <a:pPr lvl="1"/>
            <a:r>
              <a:rPr lang="en-US" dirty="0"/>
              <a:t>Document description language</a:t>
            </a:r>
          </a:p>
          <a:p>
            <a:pPr lvl="1"/>
            <a:r>
              <a:rPr lang="en-US" dirty="0"/>
              <a:t>HTML documents are structured text documents (similar to XML) </a:t>
            </a:r>
          </a:p>
          <a:p>
            <a:pPr lvl="1"/>
            <a:r>
              <a:rPr lang="en-US" dirty="0"/>
              <a:t>HTML tags describe the presentation/meaning  (cf. TEX)</a:t>
            </a:r>
          </a:p>
          <a:p>
            <a:pPr lvl="2"/>
            <a:r>
              <a:rPr lang="en-US" dirty="0"/>
              <a:t>HTML tags in plain text</a:t>
            </a:r>
          </a:p>
          <a:p>
            <a:pPr lvl="2"/>
            <a:r>
              <a:rPr lang="en-US" dirty="0"/>
              <a:t>Example: &lt;b&gt;Bold Font&lt;/b&gt;</a:t>
            </a:r>
          </a:p>
          <a:p>
            <a:pPr lvl="1"/>
            <a:r>
              <a:rPr lang="en-US" dirty="0"/>
              <a:t>Documents contain header and body</a:t>
            </a:r>
          </a:p>
          <a:p>
            <a:pPr lvl="2"/>
            <a:r>
              <a:rPr lang="en-US" dirty="0"/>
              <a:t>Header defines general properties of the document</a:t>
            </a:r>
          </a:p>
          <a:p>
            <a:pPr lvl="2"/>
            <a:r>
              <a:rPr lang="en-US" dirty="0"/>
              <a:t>Body contains content, i.e. the web page</a:t>
            </a:r>
          </a:p>
          <a:p>
            <a:pPr lvl="3"/>
            <a:r>
              <a:rPr lang="en-US" dirty="0"/>
              <a:t>Subdivided into headings, paragraphs, ...</a:t>
            </a:r>
          </a:p>
          <a:p>
            <a:pPr lvl="1"/>
            <a:r>
              <a:rPr lang="en-US" dirty="0"/>
              <a:t>Hyperlinks refer to labels or other resources</a:t>
            </a:r>
          </a:p>
          <a:p>
            <a:pPr lvl="1"/>
            <a:r>
              <a:rPr lang="en-US" dirty="0"/>
              <a:t>Integration of arbitrary non-text elements, e.g. graphics, videos, ...</a:t>
            </a:r>
          </a:p>
          <a:p>
            <a:pPr lvl="1"/>
            <a:r>
              <a:rPr lang="en-US" dirty="0">
                <a:sym typeface="Wingdings" pitchFamily="2" charset="2"/>
              </a:rPr>
              <a:t>Browser can adapt (within certain limits) presentation to local capabilities</a:t>
            </a:r>
            <a:endParaRPr lang="en-US" dirty="0"/>
          </a:p>
          <a:p>
            <a:r>
              <a:rPr lang="en-US" dirty="0"/>
              <a:t>Standardization has reached HTML 5</a:t>
            </a:r>
          </a:p>
          <a:p>
            <a:pPr lvl="1"/>
            <a:r>
              <a:rPr lang="en-US" dirty="0"/>
              <a:t>Integration of scripting (JavaScript) and Cascading Style Sheets (CSS)</a:t>
            </a:r>
          </a:p>
          <a:p>
            <a:pPr lvl="1"/>
            <a:r>
              <a:rPr lang="en-US" dirty="0"/>
              <a:t>Includes audio, video, 2/3D…</a:t>
            </a:r>
          </a:p>
        </p:txBody>
      </p:sp>
      <p:sp>
        <p:nvSpPr>
          <p:cNvPr id="35842" name="Fußzeilenplatzhalter 3"/>
          <p:cNvSpPr>
            <a:spLocks noGrp="1"/>
          </p:cNvSpPr>
          <p:nvPr>
            <p:ph type="ftr" sz="quarter" idx="10"/>
          </p:nvPr>
        </p:nvSpPr>
        <p:spPr/>
        <p:txBody>
          <a:bodyPr/>
          <a:lstStyle/>
          <a:p>
            <a:r>
              <a:rPr lang="en-US"/>
              <a:t>TI 3: Operating Systems and Computer Networks</a:t>
            </a:r>
          </a:p>
        </p:txBody>
      </p:sp>
      <p:sp>
        <p:nvSpPr>
          <p:cNvPr id="35843" name="Rectangle 2"/>
          <p:cNvSpPr>
            <a:spLocks noChangeArrowheads="1"/>
          </p:cNvSpPr>
          <p:nvPr/>
        </p:nvSpPr>
        <p:spPr bwMode="auto">
          <a:xfrm>
            <a:off x="2582864" y="200026"/>
            <a:ext cx="7399337" cy="485775"/>
          </a:xfrm>
          <a:prstGeom prst="rect">
            <a:avLst/>
          </a:prstGeom>
          <a:noFill/>
          <a:ln w="9525">
            <a:noFill/>
            <a:miter lim="800000"/>
            <a:headEnd/>
            <a:tailEnd/>
          </a:ln>
        </p:spPr>
        <p:txBody>
          <a:bodyPr lIns="92075" tIns="46038" rIns="92075" bIns="46038" anchor="b"/>
          <a:lstStyle/>
          <a:p>
            <a:pPr algn="l" eaLnBrk="0" hangingPunct="0"/>
            <a:endParaRPr lang="en-US" sz="2800">
              <a:solidFill>
                <a:schemeClr val="tx2"/>
              </a:solidFill>
              <a:latin typeface="Times New Roman" pitchFamily="18" charset="0"/>
            </a:endParaRPr>
          </a:p>
        </p:txBody>
      </p:sp>
      <p:pic>
        <p:nvPicPr>
          <p:cNvPr id="35847" name="Picture 7" descr="http://www.w3.org/html/logo/downloads/HTML5_Logo_512.png"/>
          <p:cNvPicPr>
            <a:picLocks noChangeAspect="1" noChangeArrowheads="1"/>
          </p:cNvPicPr>
          <p:nvPr/>
        </p:nvPicPr>
        <p:blipFill>
          <a:blip r:embed="rId3" cstate="print"/>
          <a:srcRect/>
          <a:stretch>
            <a:fillRect/>
          </a:stretch>
        </p:blipFill>
        <p:spPr bwMode="auto">
          <a:xfrm>
            <a:off x="9262716" y="4653137"/>
            <a:ext cx="1405285" cy="1405285"/>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Webpage</a:t>
            </a:r>
          </a:p>
        </p:txBody>
      </p:sp>
      <p:sp>
        <p:nvSpPr>
          <p:cNvPr id="4" name="Footer Placeholder 3"/>
          <p:cNvSpPr>
            <a:spLocks noGrp="1"/>
          </p:cNvSpPr>
          <p:nvPr>
            <p:ph type="ftr" sz="quarter" idx="10"/>
          </p:nvPr>
        </p:nvSpPr>
        <p:spPr/>
        <p:txBody>
          <a:bodyPr/>
          <a:lstStyle/>
          <a:p>
            <a:pPr>
              <a:defRPr/>
            </a:pPr>
            <a:r>
              <a:rPr lang="en-US"/>
              <a:t>TI 3: Operating Systems and Computer Networks</a:t>
            </a:r>
          </a:p>
        </p:txBody>
      </p:sp>
      <p:pic>
        <p:nvPicPr>
          <p:cNvPr id="5" name="Picture 4"/>
          <p:cNvPicPr>
            <a:picLocks noChangeAspect="1"/>
          </p:cNvPicPr>
          <p:nvPr/>
        </p:nvPicPr>
        <p:blipFill>
          <a:blip r:embed="rId3"/>
          <a:stretch>
            <a:fillRect/>
          </a:stretch>
        </p:blipFill>
        <p:spPr>
          <a:xfrm>
            <a:off x="3215680" y="836712"/>
            <a:ext cx="7167336" cy="5719241"/>
          </a:xfrm>
          <a:prstGeom prst="rect">
            <a:avLst/>
          </a:prstGeom>
        </p:spPr>
      </p:pic>
    </p:spTree>
    <p:extLst>
      <p:ext uri="{BB962C8B-B14F-4D97-AF65-F5344CB8AC3E}">
        <p14:creationId xmlns:p14="http://schemas.microsoft.com/office/powerpoint/2010/main" val="3063804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Webpage – and what is going on in the background I</a:t>
            </a:r>
          </a:p>
        </p:txBody>
      </p:sp>
      <p:sp>
        <p:nvSpPr>
          <p:cNvPr id="4" name="Footer Placeholder 3"/>
          <p:cNvSpPr>
            <a:spLocks noGrp="1"/>
          </p:cNvSpPr>
          <p:nvPr>
            <p:ph type="ftr" sz="quarter" idx="10"/>
          </p:nvPr>
        </p:nvSpPr>
        <p:spPr/>
        <p:txBody>
          <a:bodyPr/>
          <a:lstStyle/>
          <a:p>
            <a:pPr>
              <a:defRPr/>
            </a:pPr>
            <a:r>
              <a:rPr lang="en-US"/>
              <a:t>TI 3: Operating Systems and Computer Networks</a:t>
            </a:r>
          </a:p>
        </p:txBody>
      </p:sp>
      <p:pic>
        <p:nvPicPr>
          <p:cNvPr id="3" name="Picture 2"/>
          <p:cNvPicPr>
            <a:picLocks noChangeAspect="1"/>
          </p:cNvPicPr>
          <p:nvPr/>
        </p:nvPicPr>
        <p:blipFill>
          <a:blip r:embed="rId3"/>
          <a:stretch>
            <a:fillRect/>
          </a:stretch>
        </p:blipFill>
        <p:spPr>
          <a:xfrm>
            <a:off x="2450838" y="1118042"/>
            <a:ext cx="7290328" cy="5459646"/>
          </a:xfrm>
          <a:prstGeom prst="rect">
            <a:avLst/>
          </a:prstGeom>
        </p:spPr>
      </p:pic>
    </p:spTree>
    <p:extLst>
      <p:ext uri="{BB962C8B-B14F-4D97-AF65-F5344CB8AC3E}">
        <p14:creationId xmlns:p14="http://schemas.microsoft.com/office/powerpoint/2010/main" val="129589992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Webpage – and what is going on in the background II</a:t>
            </a:r>
          </a:p>
        </p:txBody>
      </p:sp>
      <p:sp>
        <p:nvSpPr>
          <p:cNvPr id="4" name="Footer Placeholder 3"/>
          <p:cNvSpPr>
            <a:spLocks noGrp="1"/>
          </p:cNvSpPr>
          <p:nvPr>
            <p:ph type="ftr" sz="quarter" idx="10"/>
          </p:nvPr>
        </p:nvSpPr>
        <p:spPr/>
        <p:txBody>
          <a:bodyPr/>
          <a:lstStyle/>
          <a:p>
            <a:pPr>
              <a:defRPr/>
            </a:pPr>
            <a:r>
              <a:rPr lang="en-US"/>
              <a:t>TI 3: Operating Systems and Computer Networks</a:t>
            </a:r>
          </a:p>
        </p:txBody>
      </p:sp>
      <p:pic>
        <p:nvPicPr>
          <p:cNvPr id="5" name="Picture 4"/>
          <p:cNvPicPr>
            <a:picLocks noChangeAspect="1"/>
          </p:cNvPicPr>
          <p:nvPr/>
        </p:nvPicPr>
        <p:blipFill>
          <a:blip r:embed="rId3"/>
          <a:stretch>
            <a:fillRect/>
          </a:stretch>
        </p:blipFill>
        <p:spPr>
          <a:xfrm>
            <a:off x="2001963" y="1231217"/>
            <a:ext cx="8188077" cy="5338083"/>
          </a:xfrm>
          <a:prstGeom prst="rect">
            <a:avLst/>
          </a:prstGeom>
        </p:spPr>
      </p:pic>
    </p:spTree>
    <p:extLst>
      <p:ext uri="{BB962C8B-B14F-4D97-AF65-F5344CB8AC3E}">
        <p14:creationId xmlns:p14="http://schemas.microsoft.com/office/powerpoint/2010/main" val="255521322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a:t>Host-to-Network</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Internetworking</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Transport Layer</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b="1" dirty="0"/>
              <a:t>Applications</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Network Security</a:t>
            </a:r>
          </a:p>
          <a:p>
            <a:pPr marL="419100" indent="-419100">
              <a:lnSpc>
                <a:spcPct val="90000"/>
              </a:lnSpc>
              <a:buFontTx/>
              <a:buAutoNum type="arabicPeriod" startAt="9"/>
            </a:pPr>
            <a:endParaRPr lang="en-US" sz="2000" dirty="0"/>
          </a:p>
          <a:p>
            <a:pPr marL="419100" indent="-419100">
              <a:lnSpc>
                <a:spcPct val="90000"/>
              </a:lnSpc>
              <a:buFontTx/>
              <a:buAutoNum type="arabicPeriod" startAt="9"/>
            </a:pPr>
            <a:r>
              <a:rPr lang="en-US" sz="2000" dirty="0"/>
              <a:t>Example</a:t>
            </a:r>
          </a:p>
          <a:p>
            <a:pPr marL="419100" indent="-419100">
              <a:lnSpc>
                <a:spcPct val="90000"/>
              </a:lnSpc>
            </a:pPr>
            <a:endParaRPr lang="en-US" sz="2000" dirty="0"/>
          </a:p>
        </p:txBody>
      </p:sp>
      <p:sp>
        <p:nvSpPr>
          <p:cNvPr id="5" name="Fußzeilenplatzhalter 3"/>
          <p:cNvSpPr>
            <a:spLocks noGrp="1"/>
          </p:cNvSpPr>
          <p:nvPr>
            <p:ph type="ftr" sz="quarter" idx="10"/>
          </p:nvPr>
        </p:nvSpPr>
        <p:spPr>
          <a:xfrm>
            <a:off x="334433" y="6656398"/>
            <a:ext cx="7969251" cy="201602"/>
          </a:xfrm>
          <a:noFill/>
        </p:spPr>
        <p:txBody>
          <a:bodyPr/>
          <a:lstStyle/>
          <a:p>
            <a:r>
              <a:rPr lang="de-DE" dirty="0"/>
              <a:t>TI 3: Operating Systems </a:t>
            </a:r>
            <a:r>
              <a:rPr lang="de-DE" dirty="0" err="1"/>
              <a:t>and</a:t>
            </a:r>
            <a:r>
              <a:rPr lang="de-DE" dirty="0"/>
              <a:t> Computer Networks</a:t>
            </a:r>
            <a:endParaRPr lang="en-US" dirty="0"/>
          </a:p>
        </p:txBody>
      </p:sp>
    </p:spTree>
    <p:extLst>
      <p:ext uri="{BB962C8B-B14F-4D97-AF65-F5344CB8AC3E}">
        <p14:creationId xmlns:p14="http://schemas.microsoft.com/office/powerpoint/2010/main" val="174380199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What do many application layer protocols have in common?</a:t>
            </a:r>
          </a:p>
          <a:p>
            <a:pPr lvl="1"/>
            <a:r>
              <a:rPr lang="en-US" dirty="0"/>
              <a:t>What is the idea of a URL? What are elements of a URL?</a:t>
            </a:r>
          </a:p>
          <a:p>
            <a:pPr lvl="1"/>
            <a:r>
              <a:rPr lang="en-US" dirty="0"/>
              <a:t>What are the typical components of a web page today?</a:t>
            </a:r>
          </a:p>
          <a:p>
            <a:pPr lvl="1"/>
            <a:r>
              <a:rPr lang="en-US" dirty="0"/>
              <a:t>Go to your favorite browser and enable the developer tools – this opens up the world behind web pages!</a:t>
            </a:r>
          </a:p>
        </p:txBody>
      </p:sp>
      <p:sp>
        <p:nvSpPr>
          <p:cNvPr id="5" name="Footer Placeholder 2"/>
          <p:cNvSpPr>
            <a:spLocks noGrp="1"/>
          </p:cNvSpPr>
          <p:nvPr>
            <p:ph type="ftr" sz="quarter" idx="4294967295"/>
          </p:nvPr>
        </p:nvSpPr>
        <p:spPr>
          <a:xfrm>
            <a:off x="334433" y="6656398"/>
            <a:ext cx="7969251" cy="201602"/>
          </a:xfrm>
        </p:spPr>
        <p:txBody>
          <a:bodyPr/>
          <a:lstStyle/>
          <a:p>
            <a:r>
              <a:rPr lang="en-US" sz="750" dirty="0"/>
              <a:t>TI 3: Operating Systems and Computer Networks</a:t>
            </a:r>
            <a:endParaRPr lang="de-DE" sz="750" dirty="0"/>
          </a:p>
        </p:txBody>
      </p:sp>
    </p:spTree>
    <p:extLst>
      <p:ext uri="{BB962C8B-B14F-4D97-AF65-F5344CB8AC3E}">
        <p14:creationId xmlns:p14="http://schemas.microsoft.com/office/powerpoint/2010/main" val="114719754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Goals of this Chapter</a:t>
            </a:r>
          </a:p>
        </p:txBody>
      </p:sp>
      <p:sp>
        <p:nvSpPr>
          <p:cNvPr id="11268" name="Rectangle 3"/>
          <p:cNvSpPr>
            <a:spLocks noGrp="1" noChangeArrowheads="1"/>
          </p:cNvSpPr>
          <p:nvPr>
            <p:ph idx="1"/>
          </p:nvPr>
        </p:nvSpPr>
        <p:spPr/>
        <p:txBody>
          <a:bodyPr/>
          <a:lstStyle/>
          <a:p>
            <a:endParaRPr lang="en-US" dirty="0"/>
          </a:p>
          <a:p>
            <a:r>
              <a:rPr lang="en-US" dirty="0"/>
              <a:t>With the transport layer in place, all essential functionality to build a network is available</a:t>
            </a:r>
          </a:p>
          <a:p>
            <a:pPr lvl="1"/>
            <a:r>
              <a:rPr lang="en-US" dirty="0"/>
              <a:t>Anything else is up to the application programmer</a:t>
            </a:r>
          </a:p>
          <a:p>
            <a:endParaRPr lang="en-US" dirty="0"/>
          </a:p>
          <a:p>
            <a:r>
              <a:rPr lang="en-US" dirty="0"/>
              <a:t>Nonetheless, there are some services that are almost essential for a practical network but that actually belong to the application layer</a:t>
            </a:r>
          </a:p>
          <a:p>
            <a:pPr lvl="1"/>
            <a:r>
              <a:rPr lang="en-US" dirty="0"/>
              <a:t>More recent additions to the networking infrastructure</a:t>
            </a:r>
          </a:p>
          <a:p>
            <a:pPr lvl="1"/>
            <a:r>
              <a:rPr lang="en-US" dirty="0"/>
              <a:t>Services that are naturally implemented as processes</a:t>
            </a:r>
          </a:p>
          <a:p>
            <a:pPr lvl="1"/>
            <a:r>
              <a:rPr lang="en-US" dirty="0"/>
              <a:t>Prime example: Domain Name System (DNS)</a:t>
            </a:r>
          </a:p>
          <a:p>
            <a:endParaRPr lang="en-US" dirty="0"/>
          </a:p>
          <a:p>
            <a:r>
              <a:rPr lang="en-US" dirty="0"/>
              <a:t>Moreover, some applications are important enough to be discussed in more detail</a:t>
            </a:r>
          </a:p>
          <a:p>
            <a:pPr lvl="1"/>
            <a:r>
              <a:rPr lang="en-US" dirty="0"/>
              <a:t> Classical “Killer applications” of the Internet: Email, WWW</a:t>
            </a:r>
          </a:p>
        </p:txBody>
      </p:sp>
      <p:sp>
        <p:nvSpPr>
          <p:cNvPr id="11266" name="Fußzeilenplatzhalter 3"/>
          <p:cNvSpPr>
            <a:spLocks noGrp="1"/>
          </p:cNvSpPr>
          <p:nvPr>
            <p:ph type="ftr" sz="quarter" idx="10"/>
          </p:nvPr>
        </p:nvSpPr>
        <p:spPr/>
        <p:txBody>
          <a:bodyPr/>
          <a:lstStyle/>
          <a:p>
            <a:r>
              <a:rPr lang="en-US"/>
              <a:t>TI 3: Operating Systems and Computer Networks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t>Domain Name System (DNS)</a:t>
            </a:r>
          </a:p>
        </p:txBody>
      </p:sp>
      <p:sp>
        <p:nvSpPr>
          <p:cNvPr id="12292" name="Rectangle 3"/>
          <p:cNvSpPr>
            <a:spLocks noGrp="1" noChangeArrowheads="1"/>
          </p:cNvSpPr>
          <p:nvPr>
            <p:ph idx="1"/>
          </p:nvPr>
        </p:nvSpPr>
        <p:spPr/>
        <p:txBody>
          <a:bodyPr/>
          <a:lstStyle/>
          <a:p>
            <a:endParaRPr lang="en-US" dirty="0"/>
          </a:p>
          <a:p>
            <a:r>
              <a:rPr lang="en-US" dirty="0"/>
              <a:t>Addressing in the Internet uses 4 bytes (IPv4)</a:t>
            </a:r>
          </a:p>
          <a:p>
            <a:pPr lvl="1"/>
            <a:r>
              <a:rPr lang="en-US" dirty="0"/>
              <a:t>Commonly represented in dotted decimal notation</a:t>
            </a:r>
          </a:p>
          <a:p>
            <a:endParaRPr lang="en-US" dirty="0"/>
          </a:p>
          <a:p>
            <a:r>
              <a:rPr lang="en-US" dirty="0"/>
              <a:t>Nice for machines, impractical for human beings</a:t>
            </a:r>
          </a:p>
          <a:p>
            <a:pPr lvl="1"/>
            <a:r>
              <a:rPr lang="en-US" dirty="0"/>
              <a:t>Do you recognize (or remember) 160.145.117.199?</a:t>
            </a:r>
          </a:p>
          <a:p>
            <a:pPr lvl="2"/>
            <a:r>
              <a:rPr lang="en-US" dirty="0"/>
              <a:t>Internet “phonebook” tries to solve this</a:t>
            </a:r>
          </a:p>
          <a:p>
            <a:pPr lvl="1"/>
            <a:r>
              <a:rPr lang="en-US" dirty="0"/>
              <a:t>More convenient: Mnemonic names for communication peers</a:t>
            </a:r>
          </a:p>
          <a:p>
            <a:pPr lvl="2"/>
            <a:r>
              <a:rPr lang="en-US" dirty="0"/>
              <a:t>E.g. www.mi.fu-berlin.de</a:t>
            </a:r>
          </a:p>
          <a:p>
            <a:pPr lvl="1"/>
            <a:endParaRPr lang="en-US" dirty="0"/>
          </a:p>
          <a:p>
            <a:r>
              <a:rPr lang="en-US" dirty="0"/>
              <a:t>Domain Name System (DNS) provides name to address mapping</a:t>
            </a:r>
          </a:p>
          <a:p>
            <a:pPr lvl="1"/>
            <a:r>
              <a:rPr lang="en-US" dirty="0"/>
              <a:t>Additionally, layer of indirection allows IP addresses to change while preserving the name</a:t>
            </a:r>
          </a:p>
        </p:txBody>
      </p:sp>
      <p:sp>
        <p:nvSpPr>
          <p:cNvPr id="12290" name="Fußzeilenplatzhalter 3"/>
          <p:cNvSpPr>
            <a:spLocks noGrp="1"/>
          </p:cNvSpPr>
          <p:nvPr>
            <p:ph type="ftr" sz="quarter" idx="10"/>
          </p:nvPr>
        </p:nvSpPr>
        <p:spPr/>
        <p:txBody>
          <a:bodyPr/>
          <a:lstStyle/>
          <a:p>
            <a:r>
              <a:rPr lang="en-US"/>
              <a:t>TI 3: Operating Systems and Computer Networks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a:t>Example: DNS Query</a:t>
            </a:r>
          </a:p>
        </p:txBody>
      </p:sp>
      <p:sp>
        <p:nvSpPr>
          <p:cNvPr id="13316" name="Rectangle 3"/>
          <p:cNvSpPr>
            <a:spLocks noGrp="1" noChangeArrowheads="1"/>
          </p:cNvSpPr>
          <p:nvPr>
            <p:ph idx="1"/>
          </p:nvPr>
        </p:nvSpPr>
        <p:spPr/>
        <p:txBody>
          <a:bodyPr/>
          <a:lstStyle/>
          <a:p>
            <a:pPr eaLnBrk="1" hangingPunct="1"/>
            <a:r>
              <a:rPr lang="en-US" sz="2400" dirty="0"/>
              <a:t>Who is responsible for handling the following email receiver: </a:t>
            </a:r>
            <a:r>
              <a:rPr lang="en-US" sz="2400" dirty="0">
                <a:hlinkClick r:id="rId3"/>
              </a:rPr>
              <a:t>j.schiller@ieee.org</a:t>
            </a:r>
            <a:r>
              <a:rPr lang="en-US" sz="2400" dirty="0"/>
              <a:t>?</a:t>
            </a:r>
          </a:p>
          <a:p>
            <a:pPr lvl="1" eaLnBrk="1" hangingPunct="1">
              <a:buFont typeface="Wingdings" pitchFamily="2" charset="2"/>
              <a:buChar char="Ø"/>
            </a:pPr>
            <a:r>
              <a:rPr lang="en-US" sz="2200" dirty="0"/>
              <a:t>How can I reach the mail server of ieee.org? (example &gt; 10 years old)</a:t>
            </a:r>
          </a:p>
        </p:txBody>
      </p:sp>
      <p:sp>
        <p:nvSpPr>
          <p:cNvPr id="13314" name="Fußzeilenplatzhalter 3"/>
          <p:cNvSpPr>
            <a:spLocks noGrp="1"/>
          </p:cNvSpPr>
          <p:nvPr>
            <p:ph type="ftr" sz="quarter" idx="10"/>
          </p:nvPr>
        </p:nvSpPr>
        <p:spPr>
          <a:noFill/>
        </p:spPr>
        <p:txBody>
          <a:bodyPr/>
          <a:lstStyle/>
          <a:p>
            <a:r>
              <a:rPr lang="en-US"/>
              <a:t>TI 3: Operating Systems and Computer Networks</a:t>
            </a:r>
          </a:p>
        </p:txBody>
      </p:sp>
      <p:sp>
        <p:nvSpPr>
          <p:cNvPr id="13317" name="Text Box 4"/>
          <p:cNvSpPr txBox="1">
            <a:spLocks noChangeArrowheads="1"/>
          </p:cNvSpPr>
          <p:nvPr/>
        </p:nvSpPr>
        <p:spPr bwMode="auto">
          <a:xfrm>
            <a:off x="2063750" y="4868863"/>
            <a:ext cx="1354138" cy="366712"/>
          </a:xfrm>
          <a:prstGeom prst="rect">
            <a:avLst/>
          </a:prstGeom>
          <a:noFill/>
          <a:ln w="12700">
            <a:noFill/>
            <a:miter lim="800000"/>
            <a:headEnd type="none" w="sm" len="sm"/>
            <a:tailEnd type="none" w="sm" len="sm"/>
          </a:ln>
        </p:spPr>
        <p:txBody>
          <a:bodyPr wrap="none">
            <a:spAutoFit/>
          </a:bodyPr>
          <a:lstStyle/>
          <a:p>
            <a:pPr algn="l" eaLnBrk="0" hangingPunct="0"/>
            <a:r>
              <a:rPr lang="de-DE"/>
              <a:t>A-Records</a:t>
            </a:r>
          </a:p>
        </p:txBody>
      </p:sp>
      <p:sp>
        <p:nvSpPr>
          <p:cNvPr id="13318" name="Text Box 5"/>
          <p:cNvSpPr txBox="1">
            <a:spLocks noChangeArrowheads="1"/>
          </p:cNvSpPr>
          <p:nvPr/>
        </p:nvSpPr>
        <p:spPr bwMode="auto">
          <a:xfrm>
            <a:off x="1919289" y="3860801"/>
            <a:ext cx="1525587" cy="366713"/>
          </a:xfrm>
          <a:prstGeom prst="rect">
            <a:avLst/>
          </a:prstGeom>
          <a:noFill/>
          <a:ln w="12700">
            <a:noFill/>
            <a:miter lim="800000"/>
            <a:headEnd type="none" w="sm" len="sm"/>
            <a:tailEnd type="none" w="sm" len="sm"/>
          </a:ln>
        </p:spPr>
        <p:txBody>
          <a:bodyPr wrap="none">
            <a:spAutoFit/>
          </a:bodyPr>
          <a:lstStyle/>
          <a:p>
            <a:pPr algn="l" eaLnBrk="0" hangingPunct="0"/>
            <a:r>
              <a:rPr lang="de-DE"/>
              <a:t>NS-Records</a:t>
            </a:r>
          </a:p>
        </p:txBody>
      </p:sp>
      <p:sp>
        <p:nvSpPr>
          <p:cNvPr id="13319" name="Text Box 6"/>
          <p:cNvSpPr txBox="1">
            <a:spLocks noChangeArrowheads="1"/>
          </p:cNvSpPr>
          <p:nvPr/>
        </p:nvSpPr>
        <p:spPr bwMode="auto">
          <a:xfrm>
            <a:off x="1919288" y="3270251"/>
            <a:ext cx="1428750" cy="366713"/>
          </a:xfrm>
          <a:prstGeom prst="rect">
            <a:avLst/>
          </a:prstGeom>
          <a:noFill/>
          <a:ln w="12700">
            <a:noFill/>
            <a:miter lim="800000"/>
            <a:headEnd type="none" w="sm" len="sm"/>
            <a:tailEnd type="none" w="sm" len="sm"/>
          </a:ln>
        </p:spPr>
        <p:txBody>
          <a:bodyPr wrap="none">
            <a:spAutoFit/>
          </a:bodyPr>
          <a:lstStyle/>
          <a:p>
            <a:pPr algn="l" eaLnBrk="0" hangingPunct="0"/>
            <a:r>
              <a:rPr lang="de-DE"/>
              <a:t>MX-Record</a:t>
            </a:r>
          </a:p>
        </p:txBody>
      </p:sp>
      <p:sp>
        <p:nvSpPr>
          <p:cNvPr id="13320" name="AutoShape 7"/>
          <p:cNvSpPr>
            <a:spLocks/>
          </p:cNvSpPr>
          <p:nvPr/>
        </p:nvSpPr>
        <p:spPr bwMode="auto">
          <a:xfrm>
            <a:off x="3422651" y="4508500"/>
            <a:ext cx="187325" cy="1066800"/>
          </a:xfrm>
          <a:prstGeom prst="leftBrace">
            <a:avLst>
              <a:gd name="adj1" fmla="val 47458"/>
              <a:gd name="adj2" fmla="val 50000"/>
            </a:avLst>
          </a:prstGeom>
          <a:noFill/>
          <a:ln w="12700">
            <a:solidFill>
              <a:schemeClr val="tx1"/>
            </a:solidFill>
            <a:round/>
            <a:headEnd type="none" w="sm" len="sm"/>
            <a:tailEnd type="none" w="sm" len="sm"/>
          </a:ln>
        </p:spPr>
        <p:txBody>
          <a:bodyPr wrap="none" anchor="ctr"/>
          <a:lstStyle/>
          <a:p>
            <a:endParaRPr lang="de-DE"/>
          </a:p>
        </p:txBody>
      </p:sp>
      <p:sp>
        <p:nvSpPr>
          <p:cNvPr id="13321" name="AutoShape 8"/>
          <p:cNvSpPr>
            <a:spLocks/>
          </p:cNvSpPr>
          <p:nvPr/>
        </p:nvSpPr>
        <p:spPr bwMode="auto">
          <a:xfrm>
            <a:off x="3432175" y="3589339"/>
            <a:ext cx="177800" cy="847725"/>
          </a:xfrm>
          <a:prstGeom prst="leftBrace">
            <a:avLst>
              <a:gd name="adj1" fmla="val 39732"/>
              <a:gd name="adj2" fmla="val 50000"/>
            </a:avLst>
          </a:prstGeom>
          <a:noFill/>
          <a:ln w="12700">
            <a:solidFill>
              <a:schemeClr val="tx1"/>
            </a:solidFill>
            <a:round/>
            <a:headEnd type="none" w="sm" len="sm"/>
            <a:tailEnd type="none" w="sm" len="sm"/>
          </a:ln>
        </p:spPr>
        <p:txBody>
          <a:bodyPr wrap="none" anchor="ctr"/>
          <a:lstStyle/>
          <a:p>
            <a:endParaRPr lang="de-DE"/>
          </a:p>
        </p:txBody>
      </p:sp>
      <p:sp>
        <p:nvSpPr>
          <p:cNvPr id="13322" name="Line 9"/>
          <p:cNvSpPr>
            <a:spLocks noChangeShapeType="1"/>
          </p:cNvSpPr>
          <p:nvPr/>
        </p:nvSpPr>
        <p:spPr bwMode="auto">
          <a:xfrm>
            <a:off x="3319464" y="3459163"/>
            <a:ext cx="376237"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3323" name="AutoShape 10"/>
          <p:cNvSpPr>
            <a:spLocks/>
          </p:cNvSpPr>
          <p:nvPr/>
        </p:nvSpPr>
        <p:spPr bwMode="auto">
          <a:xfrm>
            <a:off x="3719514" y="2559051"/>
            <a:ext cx="6103937" cy="3025775"/>
          </a:xfrm>
          <a:prstGeom prst="borderCallout2">
            <a:avLst>
              <a:gd name="adj1" fmla="val 3778"/>
              <a:gd name="adj2" fmla="val -1250"/>
              <a:gd name="adj3" fmla="val 3778"/>
              <a:gd name="adj4" fmla="val -8944"/>
              <a:gd name="adj5" fmla="val -12644"/>
              <a:gd name="adj6" fmla="val -9829"/>
            </a:avLst>
          </a:prstGeom>
          <a:noFill/>
          <a:ln w="12700">
            <a:solidFill>
              <a:schemeClr val="tx1"/>
            </a:solidFill>
            <a:miter lim="800000"/>
            <a:headEnd type="none" w="sm" len="sm"/>
            <a:tailEnd type="none" w="sm" len="sm"/>
          </a:ln>
        </p:spPr>
        <p:txBody>
          <a:bodyPr>
            <a:spAutoFit/>
          </a:bodyPr>
          <a:lstStyle/>
          <a:p>
            <a:pPr algn="l" eaLnBrk="0" hangingPunct="0"/>
            <a:r>
              <a:rPr lang="de-DE" sz="1200" b="1" dirty="0" err="1">
                <a:latin typeface="Courier New" pitchFamily="49" charset="0"/>
              </a:rPr>
              <a:t>nslookup</a:t>
            </a:r>
            <a:r>
              <a:rPr lang="de-DE" sz="1200" dirty="0">
                <a:latin typeface="Courier New" pitchFamily="49" charset="0"/>
              </a:rPr>
              <a:t> -q=mx ieee.org</a:t>
            </a:r>
          </a:p>
          <a:p>
            <a:pPr algn="l" eaLnBrk="0" hangingPunct="0"/>
            <a:r>
              <a:rPr lang="de-DE" sz="1200" dirty="0">
                <a:latin typeface="Courier New" pitchFamily="49" charset="0"/>
              </a:rPr>
              <a:t>Server:  einstein.abc.com</a:t>
            </a:r>
          </a:p>
          <a:p>
            <a:pPr algn="l" eaLnBrk="0" hangingPunct="0"/>
            <a:r>
              <a:rPr lang="de-DE" sz="1200" dirty="0" err="1">
                <a:latin typeface="Courier New" pitchFamily="49" charset="0"/>
              </a:rPr>
              <a:t>Address</a:t>
            </a:r>
            <a:r>
              <a:rPr lang="de-DE" sz="1200" dirty="0">
                <a:latin typeface="Courier New" pitchFamily="49" charset="0"/>
              </a:rPr>
              <a:t>:  123.45.67.89</a:t>
            </a:r>
          </a:p>
          <a:p>
            <a:pPr algn="l" eaLnBrk="0" hangingPunct="0"/>
            <a:endParaRPr lang="de-DE" sz="1200" dirty="0">
              <a:latin typeface="Courier New" pitchFamily="49" charset="0"/>
            </a:endParaRPr>
          </a:p>
          <a:p>
            <a:pPr algn="l" eaLnBrk="0" hangingPunct="0"/>
            <a:r>
              <a:rPr lang="de-DE" sz="1200" dirty="0">
                <a:latin typeface="Courier New" pitchFamily="49" charset="0"/>
              </a:rPr>
              <a:t>ieee.org        </a:t>
            </a:r>
            <a:r>
              <a:rPr lang="de-DE" sz="1200" dirty="0" err="1">
                <a:latin typeface="Courier New" pitchFamily="49" charset="0"/>
              </a:rPr>
              <a:t>preference</a:t>
            </a:r>
            <a:r>
              <a:rPr lang="de-DE" sz="1200" dirty="0">
                <a:latin typeface="Courier New" pitchFamily="49" charset="0"/>
              </a:rPr>
              <a:t> = 0, mail </a:t>
            </a:r>
            <a:r>
              <a:rPr lang="de-DE" sz="1200" dirty="0" err="1">
                <a:latin typeface="Courier New" pitchFamily="49" charset="0"/>
              </a:rPr>
              <a:t>exchanger</a:t>
            </a:r>
            <a:r>
              <a:rPr lang="de-DE" sz="1200" dirty="0">
                <a:latin typeface="Courier New" pitchFamily="49" charset="0"/>
              </a:rPr>
              <a:t> = </a:t>
            </a:r>
            <a:r>
              <a:rPr lang="de-DE" sz="1200" b="1" dirty="0">
                <a:latin typeface="Courier New" pitchFamily="49" charset="0"/>
              </a:rPr>
              <a:t>gemini.ieee.org</a:t>
            </a:r>
          </a:p>
          <a:p>
            <a:pPr algn="l" eaLnBrk="0" hangingPunct="0"/>
            <a:r>
              <a:rPr lang="de-DE" sz="1200" dirty="0">
                <a:latin typeface="Courier New" pitchFamily="49" charset="0"/>
              </a:rPr>
              <a:t>ieee.org        </a:t>
            </a:r>
            <a:r>
              <a:rPr lang="de-DE" sz="1200" dirty="0" err="1">
                <a:latin typeface="Courier New" pitchFamily="49" charset="0"/>
              </a:rPr>
              <a:t>nameserver</a:t>
            </a:r>
            <a:r>
              <a:rPr lang="de-DE" sz="1200" dirty="0">
                <a:latin typeface="Courier New" pitchFamily="49" charset="0"/>
              </a:rPr>
              <a:t> = auth01.ieee.org</a:t>
            </a:r>
          </a:p>
          <a:p>
            <a:pPr algn="l" eaLnBrk="0" hangingPunct="0"/>
            <a:r>
              <a:rPr lang="de-DE" sz="1200" dirty="0">
                <a:latin typeface="Courier New" pitchFamily="49" charset="0"/>
              </a:rPr>
              <a:t>ieee.org        </a:t>
            </a:r>
            <a:r>
              <a:rPr lang="de-DE" sz="1200" dirty="0" err="1">
                <a:latin typeface="Courier New" pitchFamily="49" charset="0"/>
              </a:rPr>
              <a:t>nameserver</a:t>
            </a:r>
            <a:r>
              <a:rPr lang="de-DE" sz="1200" dirty="0">
                <a:latin typeface="Courier New" pitchFamily="49" charset="0"/>
              </a:rPr>
              <a:t> = dns.ieee.org</a:t>
            </a:r>
          </a:p>
          <a:p>
            <a:pPr algn="l" eaLnBrk="0" hangingPunct="0"/>
            <a:r>
              <a:rPr lang="de-DE" sz="1200" dirty="0">
                <a:latin typeface="Courier New" pitchFamily="49" charset="0"/>
              </a:rPr>
              <a:t>ieee.org        </a:t>
            </a:r>
            <a:r>
              <a:rPr lang="de-DE" sz="1200" dirty="0" err="1">
                <a:latin typeface="Courier New" pitchFamily="49" charset="0"/>
              </a:rPr>
              <a:t>nameserver</a:t>
            </a:r>
            <a:r>
              <a:rPr lang="de-DE" sz="1200" dirty="0">
                <a:latin typeface="Courier New" pitchFamily="49" charset="0"/>
              </a:rPr>
              <a:t> = ns.uu.net</a:t>
            </a:r>
          </a:p>
          <a:p>
            <a:pPr algn="l" eaLnBrk="0" hangingPunct="0"/>
            <a:r>
              <a:rPr lang="de-DE" sz="1200" dirty="0">
                <a:latin typeface="Courier New" pitchFamily="49" charset="0"/>
              </a:rPr>
              <a:t>ieee.org        </a:t>
            </a:r>
            <a:r>
              <a:rPr lang="de-DE" sz="1200" dirty="0" err="1">
                <a:latin typeface="Courier New" pitchFamily="49" charset="0"/>
              </a:rPr>
              <a:t>nameserver</a:t>
            </a:r>
            <a:r>
              <a:rPr lang="de-DE" sz="1200" dirty="0">
                <a:latin typeface="Courier New" pitchFamily="49" charset="0"/>
              </a:rPr>
              <a:t> = krypton.ieee.org</a:t>
            </a:r>
          </a:p>
          <a:p>
            <a:pPr algn="l" eaLnBrk="0" hangingPunct="0"/>
            <a:r>
              <a:rPr lang="de-DE" sz="1200" dirty="0">
                <a:latin typeface="Courier New" pitchFamily="49" charset="0"/>
              </a:rPr>
              <a:t>ieee.org        </a:t>
            </a:r>
            <a:r>
              <a:rPr lang="de-DE" sz="1200" dirty="0" err="1">
                <a:latin typeface="Courier New" pitchFamily="49" charset="0"/>
              </a:rPr>
              <a:t>nameserver</a:t>
            </a:r>
            <a:r>
              <a:rPr lang="de-DE" sz="1200" dirty="0">
                <a:latin typeface="Courier New" pitchFamily="49" charset="0"/>
              </a:rPr>
              <a:t> = deepthought.ieee.org</a:t>
            </a:r>
          </a:p>
          <a:p>
            <a:pPr algn="l" eaLnBrk="0" hangingPunct="0"/>
            <a:r>
              <a:rPr lang="de-DE" sz="1200" b="1" dirty="0">
                <a:latin typeface="Courier New" pitchFamily="49" charset="0"/>
              </a:rPr>
              <a:t>gemini.ieee.org </a:t>
            </a:r>
            <a:r>
              <a:rPr lang="de-DE" sz="1200" b="1" dirty="0" err="1">
                <a:latin typeface="Courier New" pitchFamily="49" charset="0"/>
              </a:rPr>
              <a:t>internet</a:t>
            </a:r>
            <a:r>
              <a:rPr lang="de-DE" sz="1200" b="1" dirty="0">
                <a:latin typeface="Courier New" pitchFamily="49" charset="0"/>
              </a:rPr>
              <a:t> </a:t>
            </a:r>
            <a:r>
              <a:rPr lang="de-DE" sz="1200" b="1" dirty="0" err="1">
                <a:latin typeface="Courier New" pitchFamily="49" charset="0"/>
              </a:rPr>
              <a:t>address</a:t>
            </a:r>
            <a:r>
              <a:rPr lang="de-DE" sz="1200" b="1" dirty="0">
                <a:latin typeface="Courier New" pitchFamily="49" charset="0"/>
              </a:rPr>
              <a:t> = 199.172.136.14</a:t>
            </a:r>
          </a:p>
          <a:p>
            <a:pPr algn="l" eaLnBrk="0" hangingPunct="0"/>
            <a:r>
              <a:rPr lang="de-DE" sz="1200" dirty="0">
                <a:latin typeface="Courier New" pitchFamily="49" charset="0"/>
              </a:rPr>
              <a:t>auth01.ieee.org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199.172.136.2</a:t>
            </a:r>
          </a:p>
          <a:p>
            <a:pPr algn="l" eaLnBrk="0" hangingPunct="0"/>
            <a:r>
              <a:rPr lang="de-DE" sz="1200" dirty="0">
                <a:latin typeface="Courier New" pitchFamily="49" charset="0"/>
              </a:rPr>
              <a:t>dns.ieee.org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199.172.136.6</a:t>
            </a:r>
          </a:p>
          <a:p>
            <a:pPr algn="l" eaLnBrk="0" hangingPunct="0"/>
            <a:r>
              <a:rPr lang="de-DE" sz="1200" dirty="0">
                <a:latin typeface="Courier New" pitchFamily="49" charset="0"/>
              </a:rPr>
              <a:t>ns.uu.net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137.39.1.3</a:t>
            </a:r>
          </a:p>
          <a:p>
            <a:pPr algn="l" eaLnBrk="0" hangingPunct="0"/>
            <a:r>
              <a:rPr lang="de-DE" sz="1200" dirty="0">
                <a:latin typeface="Courier New" pitchFamily="49" charset="0"/>
              </a:rPr>
              <a:t>krypton.ieee.org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199.172.136.2</a:t>
            </a:r>
          </a:p>
          <a:p>
            <a:pPr algn="l" eaLnBrk="0" hangingPunct="0"/>
            <a:r>
              <a:rPr lang="de-DE" sz="1200" dirty="0">
                <a:latin typeface="Courier New" pitchFamily="49" charset="0"/>
              </a:rPr>
              <a:t>deepthought.ieee.org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199.172.136.6</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a:t>Example: DNS Query - redone</a:t>
            </a:r>
          </a:p>
        </p:txBody>
      </p:sp>
      <p:sp>
        <p:nvSpPr>
          <p:cNvPr id="13316" name="Rectangle 3"/>
          <p:cNvSpPr>
            <a:spLocks noGrp="1" noChangeArrowheads="1"/>
          </p:cNvSpPr>
          <p:nvPr>
            <p:ph idx="1"/>
          </p:nvPr>
        </p:nvSpPr>
        <p:spPr/>
        <p:txBody>
          <a:bodyPr/>
          <a:lstStyle/>
          <a:p>
            <a:pPr eaLnBrk="1" hangingPunct="1"/>
            <a:r>
              <a:rPr lang="en-US" sz="2400" dirty="0"/>
              <a:t>Who is responsible for handling the following email receiver: </a:t>
            </a:r>
            <a:r>
              <a:rPr lang="en-US" sz="2400" dirty="0">
                <a:hlinkClick r:id="rId3"/>
              </a:rPr>
              <a:t>j.schiller@ieee.org</a:t>
            </a:r>
            <a:r>
              <a:rPr lang="en-US" sz="2400" dirty="0"/>
              <a:t>?</a:t>
            </a:r>
          </a:p>
          <a:p>
            <a:pPr lvl="1" eaLnBrk="1" hangingPunct="1">
              <a:buFont typeface="Wingdings" pitchFamily="2" charset="2"/>
              <a:buChar char="Ø"/>
            </a:pPr>
            <a:r>
              <a:rPr lang="en-US" sz="2200" dirty="0"/>
              <a:t>How can I reach the mail server of ieee.org? (example 2016)</a:t>
            </a:r>
          </a:p>
        </p:txBody>
      </p:sp>
      <p:sp>
        <p:nvSpPr>
          <p:cNvPr id="13314" name="Fußzeilenplatzhalter 3"/>
          <p:cNvSpPr>
            <a:spLocks noGrp="1"/>
          </p:cNvSpPr>
          <p:nvPr>
            <p:ph type="ftr" sz="quarter" idx="10"/>
          </p:nvPr>
        </p:nvSpPr>
        <p:spPr>
          <a:noFill/>
        </p:spPr>
        <p:txBody>
          <a:bodyPr/>
          <a:lstStyle/>
          <a:p>
            <a:r>
              <a:rPr lang="en-US"/>
              <a:t>TI 3: Operating Systems and Computer Networks</a:t>
            </a:r>
          </a:p>
        </p:txBody>
      </p:sp>
      <p:sp>
        <p:nvSpPr>
          <p:cNvPr id="13317" name="Text Box 4"/>
          <p:cNvSpPr txBox="1">
            <a:spLocks noChangeArrowheads="1"/>
          </p:cNvSpPr>
          <p:nvPr/>
        </p:nvSpPr>
        <p:spPr bwMode="auto">
          <a:xfrm>
            <a:off x="2063750" y="4868863"/>
            <a:ext cx="1099147" cy="923330"/>
          </a:xfrm>
          <a:prstGeom prst="rect">
            <a:avLst/>
          </a:prstGeom>
          <a:noFill/>
          <a:ln w="12700">
            <a:noFill/>
            <a:miter lim="800000"/>
            <a:headEnd type="none" w="sm" len="sm"/>
            <a:tailEnd type="none" w="sm" len="sm"/>
          </a:ln>
        </p:spPr>
        <p:txBody>
          <a:bodyPr wrap="none">
            <a:spAutoFit/>
          </a:bodyPr>
          <a:lstStyle/>
          <a:p>
            <a:pPr algn="l" eaLnBrk="0" hangingPunct="0"/>
            <a:r>
              <a:rPr lang="de-DE" dirty="0"/>
              <a:t>A- </a:t>
            </a:r>
            <a:r>
              <a:rPr lang="de-DE" dirty="0" err="1"/>
              <a:t>and</a:t>
            </a:r>
            <a:endParaRPr lang="de-DE" dirty="0"/>
          </a:p>
          <a:p>
            <a:pPr algn="l" eaLnBrk="0" hangingPunct="0"/>
            <a:r>
              <a:rPr lang="de-DE" dirty="0"/>
              <a:t>AAAA-</a:t>
            </a:r>
          </a:p>
          <a:p>
            <a:pPr algn="l" eaLnBrk="0" hangingPunct="0"/>
            <a:r>
              <a:rPr lang="de-DE" dirty="0"/>
              <a:t>Records</a:t>
            </a:r>
          </a:p>
        </p:txBody>
      </p:sp>
      <p:sp>
        <p:nvSpPr>
          <p:cNvPr id="13318" name="Text Box 5"/>
          <p:cNvSpPr txBox="1">
            <a:spLocks noChangeArrowheads="1"/>
          </p:cNvSpPr>
          <p:nvPr/>
        </p:nvSpPr>
        <p:spPr bwMode="auto">
          <a:xfrm>
            <a:off x="1919289" y="3860801"/>
            <a:ext cx="1546962" cy="369332"/>
          </a:xfrm>
          <a:prstGeom prst="rect">
            <a:avLst/>
          </a:prstGeom>
          <a:noFill/>
          <a:ln w="12700">
            <a:noFill/>
            <a:miter lim="800000"/>
            <a:headEnd type="none" w="sm" len="sm"/>
            <a:tailEnd type="none" w="sm" len="sm"/>
          </a:ln>
        </p:spPr>
        <p:txBody>
          <a:bodyPr wrap="none">
            <a:spAutoFit/>
          </a:bodyPr>
          <a:lstStyle/>
          <a:p>
            <a:pPr algn="l" eaLnBrk="0" hangingPunct="0"/>
            <a:r>
              <a:rPr lang="de-DE" dirty="0"/>
              <a:t>MX-Records</a:t>
            </a:r>
          </a:p>
        </p:txBody>
      </p:sp>
      <p:sp>
        <p:nvSpPr>
          <p:cNvPr id="13320" name="AutoShape 7"/>
          <p:cNvSpPr>
            <a:spLocks/>
          </p:cNvSpPr>
          <p:nvPr/>
        </p:nvSpPr>
        <p:spPr bwMode="auto">
          <a:xfrm>
            <a:off x="3432175" y="4702174"/>
            <a:ext cx="177800" cy="1679153"/>
          </a:xfrm>
          <a:prstGeom prst="leftBrace">
            <a:avLst>
              <a:gd name="adj1" fmla="val 47458"/>
              <a:gd name="adj2" fmla="val 50000"/>
            </a:avLst>
          </a:prstGeom>
          <a:noFill/>
          <a:ln w="12700">
            <a:solidFill>
              <a:schemeClr val="tx1"/>
            </a:solidFill>
            <a:round/>
            <a:headEnd type="none" w="sm" len="sm"/>
            <a:tailEnd type="none" w="sm" len="sm"/>
          </a:ln>
        </p:spPr>
        <p:txBody>
          <a:bodyPr wrap="none" anchor="ctr"/>
          <a:lstStyle/>
          <a:p>
            <a:endParaRPr lang="de-DE"/>
          </a:p>
        </p:txBody>
      </p:sp>
      <p:sp>
        <p:nvSpPr>
          <p:cNvPr id="13321" name="AutoShape 8"/>
          <p:cNvSpPr>
            <a:spLocks/>
          </p:cNvSpPr>
          <p:nvPr/>
        </p:nvSpPr>
        <p:spPr bwMode="auto">
          <a:xfrm>
            <a:off x="3432175" y="3589339"/>
            <a:ext cx="177800" cy="847725"/>
          </a:xfrm>
          <a:prstGeom prst="leftBrace">
            <a:avLst>
              <a:gd name="adj1" fmla="val 39732"/>
              <a:gd name="adj2" fmla="val 50000"/>
            </a:avLst>
          </a:prstGeom>
          <a:noFill/>
          <a:ln w="12700">
            <a:solidFill>
              <a:schemeClr val="tx1"/>
            </a:solidFill>
            <a:round/>
            <a:headEnd type="none" w="sm" len="sm"/>
            <a:tailEnd type="none" w="sm" len="sm"/>
          </a:ln>
        </p:spPr>
        <p:txBody>
          <a:bodyPr wrap="none" anchor="ctr"/>
          <a:lstStyle/>
          <a:p>
            <a:endParaRPr lang="de-DE"/>
          </a:p>
        </p:txBody>
      </p:sp>
      <p:sp>
        <p:nvSpPr>
          <p:cNvPr id="13323" name="AutoShape 10"/>
          <p:cNvSpPr>
            <a:spLocks/>
          </p:cNvSpPr>
          <p:nvPr/>
        </p:nvSpPr>
        <p:spPr bwMode="auto">
          <a:xfrm>
            <a:off x="3719514" y="2559051"/>
            <a:ext cx="7921102" cy="3970318"/>
          </a:xfrm>
          <a:prstGeom prst="borderCallout2">
            <a:avLst>
              <a:gd name="adj1" fmla="val 3778"/>
              <a:gd name="adj2" fmla="val -1250"/>
              <a:gd name="adj3" fmla="val 3778"/>
              <a:gd name="adj4" fmla="val -8944"/>
              <a:gd name="adj5" fmla="val -12644"/>
              <a:gd name="adj6" fmla="val -9829"/>
            </a:avLst>
          </a:prstGeom>
          <a:noFill/>
          <a:ln w="12700">
            <a:solidFill>
              <a:schemeClr val="tx1"/>
            </a:solidFill>
            <a:miter lim="800000"/>
            <a:headEnd type="none" w="sm" len="sm"/>
            <a:tailEnd type="none" w="sm" len="sm"/>
          </a:ln>
        </p:spPr>
        <p:txBody>
          <a:bodyPr wrap="square">
            <a:spAutoFit/>
          </a:bodyPr>
          <a:lstStyle/>
          <a:p>
            <a:pPr algn="l" eaLnBrk="0" hangingPunct="0"/>
            <a:r>
              <a:rPr lang="de-DE" sz="1200" dirty="0">
                <a:latin typeface="Courier New" pitchFamily="49" charset="0"/>
              </a:rPr>
              <a:t>Z:\&gt;</a:t>
            </a:r>
            <a:r>
              <a:rPr lang="de-DE" sz="1200" b="1" dirty="0">
                <a:latin typeface="Courier New" pitchFamily="49" charset="0"/>
              </a:rPr>
              <a:t>nslookup</a:t>
            </a:r>
            <a:r>
              <a:rPr lang="de-DE" sz="1200" dirty="0">
                <a:latin typeface="Courier New" pitchFamily="49" charset="0"/>
              </a:rPr>
              <a:t> -q=mx ieee.org</a:t>
            </a:r>
          </a:p>
          <a:p>
            <a:pPr algn="l" eaLnBrk="0" hangingPunct="0"/>
            <a:r>
              <a:rPr lang="de-DE" sz="1200" dirty="0">
                <a:latin typeface="Courier New" pitchFamily="49" charset="0"/>
              </a:rPr>
              <a:t>Server:  impdc1.imp.fu-berlin.de</a:t>
            </a:r>
          </a:p>
          <a:p>
            <a:pPr algn="l" eaLnBrk="0" hangingPunct="0"/>
            <a:r>
              <a:rPr lang="de-DE" sz="1200" dirty="0" err="1">
                <a:latin typeface="Courier New" pitchFamily="49" charset="0"/>
              </a:rPr>
              <a:t>Address</a:t>
            </a:r>
            <a:r>
              <a:rPr lang="de-DE" sz="1200" dirty="0">
                <a:latin typeface="Courier New" pitchFamily="49" charset="0"/>
              </a:rPr>
              <a:t>:  160.45.41.8</a:t>
            </a:r>
          </a:p>
          <a:p>
            <a:pPr algn="l" eaLnBrk="0" hangingPunct="0"/>
            <a:endParaRPr lang="de-DE" sz="1200" dirty="0">
              <a:latin typeface="Courier New" pitchFamily="49" charset="0"/>
            </a:endParaRPr>
          </a:p>
          <a:p>
            <a:pPr algn="l" eaLnBrk="0" hangingPunct="0"/>
            <a:r>
              <a:rPr lang="de-DE" sz="1200" dirty="0">
                <a:latin typeface="Courier New" pitchFamily="49" charset="0"/>
              </a:rPr>
              <a:t>Non-</a:t>
            </a:r>
            <a:r>
              <a:rPr lang="de-DE" sz="1200" dirty="0" err="1">
                <a:latin typeface="Courier New" pitchFamily="49" charset="0"/>
              </a:rPr>
              <a:t>authoritative</a:t>
            </a:r>
            <a:r>
              <a:rPr lang="de-DE" sz="1200" dirty="0">
                <a:latin typeface="Courier New" pitchFamily="49" charset="0"/>
              </a:rPr>
              <a:t> </a:t>
            </a:r>
            <a:r>
              <a:rPr lang="de-DE" sz="1200" dirty="0" err="1">
                <a:latin typeface="Courier New" pitchFamily="49" charset="0"/>
              </a:rPr>
              <a:t>answer</a:t>
            </a:r>
            <a:r>
              <a:rPr lang="de-DE" sz="1200" dirty="0">
                <a:latin typeface="Courier New" pitchFamily="49" charset="0"/>
              </a:rPr>
              <a:t>:</a:t>
            </a:r>
          </a:p>
          <a:p>
            <a:pPr algn="l" eaLnBrk="0" hangingPunct="0"/>
            <a:r>
              <a:rPr lang="de-DE" sz="1200" dirty="0">
                <a:latin typeface="Courier New" pitchFamily="49" charset="0"/>
              </a:rPr>
              <a:t>ieee.org        MX </a:t>
            </a:r>
            <a:r>
              <a:rPr lang="de-DE" sz="1200" dirty="0" err="1">
                <a:latin typeface="Courier New" pitchFamily="49" charset="0"/>
              </a:rPr>
              <a:t>preference</a:t>
            </a:r>
            <a:r>
              <a:rPr lang="de-DE" sz="1200" dirty="0">
                <a:latin typeface="Courier New" pitchFamily="49" charset="0"/>
              </a:rPr>
              <a:t> = 100, mail </a:t>
            </a:r>
            <a:r>
              <a:rPr lang="de-DE" sz="1200" dirty="0" err="1">
                <a:latin typeface="Courier New" pitchFamily="49" charset="0"/>
              </a:rPr>
              <a:t>exchanger</a:t>
            </a:r>
            <a:r>
              <a:rPr lang="de-DE" sz="1200" dirty="0">
                <a:latin typeface="Courier New" pitchFamily="49" charset="0"/>
              </a:rPr>
              <a:t> = aspmx2.googlemail.com</a:t>
            </a:r>
          </a:p>
          <a:p>
            <a:pPr algn="l" eaLnBrk="0" hangingPunct="0"/>
            <a:r>
              <a:rPr lang="de-DE" sz="1200" dirty="0">
                <a:latin typeface="Courier New" pitchFamily="49" charset="0"/>
              </a:rPr>
              <a:t>ieee.org        MX </a:t>
            </a:r>
            <a:r>
              <a:rPr lang="de-DE" sz="1200" dirty="0" err="1">
                <a:latin typeface="Courier New" pitchFamily="49" charset="0"/>
              </a:rPr>
              <a:t>preference</a:t>
            </a:r>
            <a:r>
              <a:rPr lang="de-DE" sz="1200" dirty="0">
                <a:latin typeface="Courier New" pitchFamily="49" charset="0"/>
              </a:rPr>
              <a:t> = 50, mail </a:t>
            </a:r>
            <a:r>
              <a:rPr lang="de-DE" sz="1200" dirty="0" err="1">
                <a:latin typeface="Courier New" pitchFamily="49" charset="0"/>
              </a:rPr>
              <a:t>exchanger</a:t>
            </a:r>
            <a:r>
              <a:rPr lang="de-DE" sz="1200" dirty="0">
                <a:latin typeface="Courier New" pitchFamily="49" charset="0"/>
              </a:rPr>
              <a:t> = alt1.aspmx.l.google.com</a:t>
            </a:r>
          </a:p>
          <a:p>
            <a:pPr algn="l" eaLnBrk="0" hangingPunct="0"/>
            <a:r>
              <a:rPr lang="de-DE" sz="1200" dirty="0">
                <a:latin typeface="Courier New" pitchFamily="49" charset="0"/>
              </a:rPr>
              <a:t>ieee.org        MX </a:t>
            </a:r>
            <a:r>
              <a:rPr lang="de-DE" sz="1200" dirty="0" err="1">
                <a:latin typeface="Courier New" pitchFamily="49" charset="0"/>
              </a:rPr>
              <a:t>preference</a:t>
            </a:r>
            <a:r>
              <a:rPr lang="de-DE" sz="1200" dirty="0">
                <a:latin typeface="Courier New" pitchFamily="49" charset="0"/>
              </a:rPr>
              <a:t> = 50, mail </a:t>
            </a:r>
            <a:r>
              <a:rPr lang="de-DE" sz="1200" dirty="0" err="1">
                <a:latin typeface="Courier New" pitchFamily="49" charset="0"/>
              </a:rPr>
              <a:t>exchanger</a:t>
            </a:r>
            <a:r>
              <a:rPr lang="de-DE" sz="1200" dirty="0">
                <a:latin typeface="Courier New" pitchFamily="49" charset="0"/>
              </a:rPr>
              <a:t> = alt2.aspmx.l.google.com</a:t>
            </a:r>
          </a:p>
          <a:p>
            <a:pPr algn="l" eaLnBrk="0" hangingPunct="0"/>
            <a:r>
              <a:rPr lang="de-DE" sz="1200" dirty="0">
                <a:latin typeface="Courier New" pitchFamily="49" charset="0"/>
              </a:rPr>
              <a:t>ieee.org        MX </a:t>
            </a:r>
            <a:r>
              <a:rPr lang="de-DE" sz="1200" dirty="0" err="1">
                <a:latin typeface="Courier New" pitchFamily="49" charset="0"/>
              </a:rPr>
              <a:t>preference</a:t>
            </a:r>
            <a:r>
              <a:rPr lang="de-DE" sz="1200" dirty="0">
                <a:latin typeface="Courier New" pitchFamily="49" charset="0"/>
              </a:rPr>
              <a:t> = 10, mail </a:t>
            </a:r>
            <a:r>
              <a:rPr lang="de-DE" sz="1200" dirty="0" err="1">
                <a:latin typeface="Courier New" pitchFamily="49" charset="0"/>
              </a:rPr>
              <a:t>exchanger</a:t>
            </a:r>
            <a:r>
              <a:rPr lang="de-DE" sz="1200" dirty="0">
                <a:latin typeface="Courier New" pitchFamily="49" charset="0"/>
              </a:rPr>
              <a:t> = aspmx.l.google.com</a:t>
            </a:r>
          </a:p>
          <a:p>
            <a:pPr algn="l" eaLnBrk="0" hangingPunct="0"/>
            <a:r>
              <a:rPr lang="de-DE" sz="1200" dirty="0">
                <a:latin typeface="Courier New" pitchFamily="49" charset="0"/>
              </a:rPr>
              <a:t>ieee.org        MX </a:t>
            </a:r>
            <a:r>
              <a:rPr lang="de-DE" sz="1200" dirty="0" err="1">
                <a:latin typeface="Courier New" pitchFamily="49" charset="0"/>
              </a:rPr>
              <a:t>preference</a:t>
            </a:r>
            <a:r>
              <a:rPr lang="de-DE" sz="1200" dirty="0">
                <a:latin typeface="Courier New" pitchFamily="49" charset="0"/>
              </a:rPr>
              <a:t> = 100, mail </a:t>
            </a:r>
            <a:r>
              <a:rPr lang="de-DE" sz="1200" dirty="0" err="1">
                <a:latin typeface="Courier New" pitchFamily="49" charset="0"/>
              </a:rPr>
              <a:t>exchanger</a:t>
            </a:r>
            <a:r>
              <a:rPr lang="de-DE" sz="1200" dirty="0">
                <a:latin typeface="Courier New" pitchFamily="49" charset="0"/>
              </a:rPr>
              <a:t> = aspmx3.googlemail.com</a:t>
            </a:r>
          </a:p>
          <a:p>
            <a:pPr algn="l" eaLnBrk="0" hangingPunct="0"/>
            <a:endParaRPr lang="de-DE" sz="1200" dirty="0">
              <a:latin typeface="Courier New" pitchFamily="49" charset="0"/>
            </a:endParaRPr>
          </a:p>
          <a:p>
            <a:pPr algn="l" eaLnBrk="0" hangingPunct="0"/>
            <a:r>
              <a:rPr lang="de-DE" sz="1200" dirty="0">
                <a:latin typeface="Courier New" pitchFamily="49" charset="0"/>
              </a:rPr>
              <a:t>aspmx2.googlemail.com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74.125.130.27</a:t>
            </a:r>
          </a:p>
          <a:p>
            <a:pPr algn="l" eaLnBrk="0" hangingPunct="0"/>
            <a:r>
              <a:rPr lang="de-DE" sz="1200" dirty="0">
                <a:latin typeface="Courier New" pitchFamily="49" charset="0"/>
              </a:rPr>
              <a:t>aspmx2.googlemail.com   AAAA IPv6 </a:t>
            </a:r>
            <a:r>
              <a:rPr lang="de-DE" sz="1200" dirty="0" err="1">
                <a:latin typeface="Courier New" pitchFamily="49" charset="0"/>
              </a:rPr>
              <a:t>address</a:t>
            </a:r>
            <a:r>
              <a:rPr lang="de-DE" sz="1200" dirty="0">
                <a:latin typeface="Courier New" pitchFamily="49" charset="0"/>
              </a:rPr>
              <a:t> = 2404:6800:4003:c01::1b</a:t>
            </a:r>
          </a:p>
          <a:p>
            <a:pPr algn="l" eaLnBrk="0" hangingPunct="0"/>
            <a:r>
              <a:rPr lang="de-DE" sz="1200" dirty="0">
                <a:latin typeface="Courier New" pitchFamily="49" charset="0"/>
              </a:rPr>
              <a:t>alt1.aspmx.l.google.com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74.125.130.27</a:t>
            </a:r>
          </a:p>
          <a:p>
            <a:pPr algn="l" eaLnBrk="0" hangingPunct="0"/>
            <a:r>
              <a:rPr lang="de-DE" sz="1200" dirty="0">
                <a:latin typeface="Courier New" pitchFamily="49" charset="0"/>
              </a:rPr>
              <a:t>alt1.aspmx.l.google.com AAAA IPv6 </a:t>
            </a:r>
            <a:r>
              <a:rPr lang="de-DE" sz="1200" dirty="0" err="1">
                <a:latin typeface="Courier New" pitchFamily="49" charset="0"/>
              </a:rPr>
              <a:t>address</a:t>
            </a:r>
            <a:r>
              <a:rPr lang="de-DE" sz="1200" dirty="0">
                <a:latin typeface="Courier New" pitchFamily="49" charset="0"/>
              </a:rPr>
              <a:t> = 2404:6800:4003:c01::1b</a:t>
            </a:r>
          </a:p>
          <a:p>
            <a:pPr algn="l" eaLnBrk="0" hangingPunct="0"/>
            <a:r>
              <a:rPr lang="de-DE" sz="1200" dirty="0">
                <a:latin typeface="Courier New" pitchFamily="49" charset="0"/>
              </a:rPr>
              <a:t>alt2.aspmx.l.google.com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64.233.188.26</a:t>
            </a:r>
          </a:p>
          <a:p>
            <a:pPr algn="l" eaLnBrk="0" hangingPunct="0"/>
            <a:r>
              <a:rPr lang="de-DE" sz="1200" dirty="0">
                <a:latin typeface="Courier New" pitchFamily="49" charset="0"/>
              </a:rPr>
              <a:t>alt2.aspmx.l.google.com AAAA IPv6 </a:t>
            </a:r>
            <a:r>
              <a:rPr lang="de-DE" sz="1200" dirty="0" err="1">
                <a:latin typeface="Courier New" pitchFamily="49" charset="0"/>
              </a:rPr>
              <a:t>address</a:t>
            </a:r>
            <a:r>
              <a:rPr lang="de-DE" sz="1200" dirty="0">
                <a:latin typeface="Courier New" pitchFamily="49" charset="0"/>
              </a:rPr>
              <a:t> = 2404:6800:4008:c06::1b</a:t>
            </a:r>
          </a:p>
          <a:p>
            <a:pPr algn="l" eaLnBrk="0" hangingPunct="0"/>
            <a:r>
              <a:rPr lang="de-DE" sz="1200" dirty="0">
                <a:latin typeface="Courier New" pitchFamily="49" charset="0"/>
              </a:rPr>
              <a:t>aspmx.l.google.com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74.125.136.27</a:t>
            </a:r>
          </a:p>
          <a:p>
            <a:pPr algn="l" eaLnBrk="0" hangingPunct="0"/>
            <a:r>
              <a:rPr lang="de-DE" sz="1200" dirty="0">
                <a:latin typeface="Courier New" pitchFamily="49" charset="0"/>
              </a:rPr>
              <a:t>aspmx.l.google.com      AAAA IPv6 </a:t>
            </a:r>
            <a:r>
              <a:rPr lang="de-DE" sz="1200" dirty="0" err="1">
                <a:latin typeface="Courier New" pitchFamily="49" charset="0"/>
              </a:rPr>
              <a:t>address</a:t>
            </a:r>
            <a:r>
              <a:rPr lang="de-DE" sz="1200" dirty="0">
                <a:latin typeface="Courier New" pitchFamily="49" charset="0"/>
              </a:rPr>
              <a:t> = 2a00:1450:4013:c01::1b</a:t>
            </a:r>
          </a:p>
          <a:p>
            <a:pPr algn="l" eaLnBrk="0" hangingPunct="0"/>
            <a:r>
              <a:rPr lang="de-DE" sz="1200" dirty="0">
                <a:latin typeface="Courier New" pitchFamily="49" charset="0"/>
              </a:rPr>
              <a:t>aspmx3.googlemail.com   </a:t>
            </a:r>
            <a:r>
              <a:rPr lang="de-DE" sz="1200" dirty="0" err="1">
                <a:latin typeface="Courier New" pitchFamily="49" charset="0"/>
              </a:rPr>
              <a:t>internet</a:t>
            </a:r>
            <a:r>
              <a:rPr lang="de-DE" sz="1200" dirty="0">
                <a:latin typeface="Courier New" pitchFamily="49" charset="0"/>
              </a:rPr>
              <a:t> </a:t>
            </a:r>
            <a:r>
              <a:rPr lang="de-DE" sz="1200" dirty="0" err="1">
                <a:latin typeface="Courier New" pitchFamily="49" charset="0"/>
              </a:rPr>
              <a:t>address</a:t>
            </a:r>
            <a:r>
              <a:rPr lang="de-DE" sz="1200" dirty="0">
                <a:latin typeface="Courier New" pitchFamily="49" charset="0"/>
              </a:rPr>
              <a:t> = 64.233.188.27</a:t>
            </a:r>
          </a:p>
          <a:p>
            <a:pPr algn="l" eaLnBrk="0" hangingPunct="0"/>
            <a:r>
              <a:rPr lang="de-DE" sz="1200" dirty="0">
                <a:latin typeface="Courier New" pitchFamily="49" charset="0"/>
              </a:rPr>
              <a:t>aspmx3.googlemail.com   AAAA IPv6 </a:t>
            </a:r>
            <a:r>
              <a:rPr lang="de-DE" sz="1200" dirty="0" err="1">
                <a:latin typeface="Courier New" pitchFamily="49" charset="0"/>
              </a:rPr>
              <a:t>address</a:t>
            </a:r>
            <a:r>
              <a:rPr lang="de-DE" sz="1200" dirty="0">
                <a:latin typeface="Courier New" pitchFamily="49" charset="0"/>
              </a:rPr>
              <a:t> = 2404:6800:4008:c06::1a</a:t>
            </a:r>
          </a:p>
        </p:txBody>
      </p:sp>
    </p:spTree>
    <p:extLst>
      <p:ext uri="{BB962C8B-B14F-4D97-AF65-F5344CB8AC3E}">
        <p14:creationId xmlns:p14="http://schemas.microsoft.com/office/powerpoint/2010/main" val="9593620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a:lstStyle/>
          <a:p>
            <a:pPr eaLnBrk="1" hangingPunct="1"/>
            <a:r>
              <a:rPr lang="en-US"/>
              <a:t>Architecture of DNS</a:t>
            </a:r>
          </a:p>
        </p:txBody>
      </p:sp>
      <p:sp>
        <p:nvSpPr>
          <p:cNvPr id="15364" name="Rectangle 6"/>
          <p:cNvSpPr>
            <a:spLocks noGrp="1" noChangeArrowheads="1"/>
          </p:cNvSpPr>
          <p:nvPr>
            <p:ph idx="1"/>
          </p:nvPr>
        </p:nvSpPr>
        <p:spPr/>
        <p:txBody>
          <a:bodyPr/>
          <a:lstStyle/>
          <a:p>
            <a:pPr eaLnBrk="1" hangingPunct="1"/>
            <a:r>
              <a:rPr lang="en-US" dirty="0"/>
              <a:t>DNS maps names to addresses</a:t>
            </a:r>
          </a:p>
          <a:p>
            <a:pPr lvl="1" eaLnBrk="1" hangingPunct="1"/>
            <a:r>
              <a:rPr lang="en-US" dirty="0"/>
              <a:t>Actually, maps names to multi-valued resource records</a:t>
            </a:r>
          </a:p>
          <a:p>
            <a:pPr eaLnBrk="1" hangingPunct="1"/>
            <a:r>
              <a:rPr lang="en-US" dirty="0"/>
              <a:t>Names are structured hierarchically into a name space</a:t>
            </a:r>
          </a:p>
          <a:p>
            <a:pPr lvl="1" eaLnBrk="1" hangingPunct="1"/>
            <a:r>
              <a:rPr lang="en-US" dirty="0"/>
              <a:t>Max. 63 characters per component</a:t>
            </a:r>
          </a:p>
          <a:p>
            <a:pPr lvl="1" eaLnBrk="1" hangingPunct="1"/>
            <a:r>
              <a:rPr lang="en-US" dirty="0"/>
              <a:t>Max. 255 characters total</a:t>
            </a:r>
          </a:p>
          <a:p>
            <a:pPr lvl="1" eaLnBrk="1" hangingPunct="1"/>
            <a:r>
              <a:rPr lang="en-US" dirty="0"/>
              <a:t>Domains, each domain owner controls name space below it:</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eaLnBrk="1" hangingPunct="1"/>
            <a:r>
              <a:rPr lang="en-US" dirty="0"/>
              <a:t>Mapping done by well known, hierarchical name servers</a:t>
            </a:r>
          </a:p>
        </p:txBody>
      </p:sp>
      <p:sp>
        <p:nvSpPr>
          <p:cNvPr id="15362" name="Fußzeilenplatzhalter 3"/>
          <p:cNvSpPr>
            <a:spLocks noGrp="1"/>
          </p:cNvSpPr>
          <p:nvPr>
            <p:ph type="ftr" sz="quarter" idx="10"/>
          </p:nvPr>
        </p:nvSpPr>
        <p:spPr>
          <a:noFill/>
        </p:spPr>
        <p:txBody>
          <a:bodyPr/>
          <a:lstStyle/>
          <a:p>
            <a:r>
              <a:rPr lang="en-US"/>
              <a:t>TI 3: Operating Systems and Computer Networks</a:t>
            </a:r>
          </a:p>
        </p:txBody>
      </p:sp>
      <p:pic>
        <p:nvPicPr>
          <p:cNvPr id="15365" name="Picture 4" descr="7-01"/>
          <p:cNvPicPr>
            <a:picLocks noChangeAspect="1" noChangeArrowheads="1"/>
          </p:cNvPicPr>
          <p:nvPr/>
        </p:nvPicPr>
        <p:blipFill>
          <a:blip r:embed="rId3" cstate="print"/>
          <a:srcRect/>
          <a:stretch>
            <a:fillRect/>
          </a:stretch>
        </p:blipFill>
        <p:spPr bwMode="auto">
          <a:xfrm>
            <a:off x="4079776" y="3356992"/>
            <a:ext cx="6165850" cy="236855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p:txBody>
          <a:bodyPr/>
          <a:lstStyle/>
          <a:p>
            <a:pPr eaLnBrk="1" hangingPunct="1"/>
            <a:r>
              <a:rPr lang="en-US"/>
              <a:t>DNS Name Servers</a:t>
            </a:r>
          </a:p>
        </p:txBody>
      </p:sp>
      <p:sp>
        <p:nvSpPr>
          <p:cNvPr id="16388" name="Rectangle 6"/>
          <p:cNvSpPr>
            <a:spLocks noGrp="1" noChangeArrowheads="1"/>
          </p:cNvSpPr>
          <p:nvPr>
            <p:ph idx="1"/>
          </p:nvPr>
        </p:nvSpPr>
        <p:spPr/>
        <p:txBody>
          <a:bodyPr/>
          <a:lstStyle/>
          <a:p>
            <a:pPr eaLnBrk="1" hangingPunct="1">
              <a:lnSpc>
                <a:spcPct val="90000"/>
              </a:lnSpc>
            </a:pPr>
            <a:r>
              <a:rPr lang="en-US" dirty="0"/>
              <a:t>Name space divided into zones with one primary name server with authoritative information per zone</a:t>
            </a:r>
          </a:p>
          <a:p>
            <a:pPr lvl="1" eaLnBrk="1" hangingPunct="1">
              <a:lnSpc>
                <a:spcPct val="90000"/>
              </a:lnSpc>
            </a:pPr>
            <a:r>
              <a:rPr lang="en-US" dirty="0"/>
              <a:t>Also secondary name server for dependability</a:t>
            </a:r>
          </a:p>
          <a:p>
            <a:pPr eaLnBrk="1" hangingPunct="1">
              <a:lnSpc>
                <a:spcPct val="90000"/>
              </a:lnSpc>
            </a:pPr>
            <a:r>
              <a:rPr lang="en-US" dirty="0"/>
              <a:t>Each name server holds information about:</a:t>
            </a:r>
          </a:p>
          <a:p>
            <a:pPr lvl="1" eaLnBrk="1" hangingPunct="1">
              <a:lnSpc>
                <a:spcPct val="90000"/>
              </a:lnSpc>
            </a:pPr>
            <a:r>
              <a:rPr lang="en-US" dirty="0"/>
              <a:t>Mappings in its own zone</a:t>
            </a:r>
          </a:p>
          <a:p>
            <a:pPr lvl="1" eaLnBrk="1" hangingPunct="1">
              <a:lnSpc>
                <a:spcPct val="90000"/>
              </a:lnSpc>
            </a:pPr>
            <a:r>
              <a:rPr lang="en-US" dirty="0"/>
              <a:t>Addresses of name servers of all its children zones</a:t>
            </a:r>
          </a:p>
          <a:p>
            <a:pPr lvl="2" eaLnBrk="1" hangingPunct="1">
              <a:lnSpc>
                <a:spcPct val="90000"/>
              </a:lnSpc>
            </a:pPr>
            <a:r>
              <a:rPr lang="en-US" sz="1600" dirty="0"/>
              <a:t>Their siblings or about some server that knows about the siblings</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buFont typeface="Wingdings" pitchFamily="2" charset="2"/>
              <a:buChar char="Ø"/>
            </a:pPr>
            <a:r>
              <a:rPr lang="en-US" sz="2000" dirty="0"/>
              <a:t>DNS is a distributed database with weak consistency</a:t>
            </a:r>
          </a:p>
        </p:txBody>
      </p:sp>
      <p:sp>
        <p:nvSpPr>
          <p:cNvPr id="16386" name="Fußzeilenplatzhalter 3"/>
          <p:cNvSpPr>
            <a:spLocks noGrp="1"/>
          </p:cNvSpPr>
          <p:nvPr>
            <p:ph type="ftr" sz="quarter" idx="10"/>
          </p:nvPr>
        </p:nvSpPr>
        <p:spPr>
          <a:noFill/>
        </p:spPr>
        <p:txBody>
          <a:bodyPr/>
          <a:lstStyle/>
          <a:p>
            <a:r>
              <a:rPr lang="en-US"/>
              <a:t>TI 3: Operating Systems and Computer Networks</a:t>
            </a:r>
          </a:p>
        </p:txBody>
      </p:sp>
      <p:pic>
        <p:nvPicPr>
          <p:cNvPr id="16389" name="Picture 4" descr="7-04"/>
          <p:cNvPicPr>
            <a:picLocks noChangeAspect="1" noChangeArrowheads="1"/>
          </p:cNvPicPr>
          <p:nvPr/>
        </p:nvPicPr>
        <p:blipFill>
          <a:blip r:embed="rId3" cstate="print"/>
          <a:srcRect/>
          <a:stretch>
            <a:fillRect/>
          </a:stretch>
        </p:blipFill>
        <p:spPr bwMode="auto">
          <a:xfrm>
            <a:off x="3935760" y="3212976"/>
            <a:ext cx="6480175" cy="2640013"/>
          </a:xfrm>
          <a:prstGeom prst="rect">
            <a:avLst/>
          </a:prstGeom>
          <a:noFill/>
          <a:ln w="9525">
            <a:noFill/>
            <a:miter lim="800000"/>
            <a:headEnd/>
            <a:tailEnd/>
          </a:ln>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5.8|9.9|18|49|10.8|59.2|9.2|3.3|16.6"/>
</p:tagLst>
</file>

<file path=ppt/theme/theme1.xml><?xml version="1.0" encoding="utf-8"?>
<a:theme xmlns:a="http://schemas.openxmlformats.org/drawingml/2006/main" name="FU Berlin 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16zu9" id="{6A0AA7C1-154F-415F-9E59-73336D9E052C}" vid="{314C15C1-1F9B-42D9-AFEB-D535BD0AE86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6053</Words>
  <Application>Microsoft Office PowerPoint</Application>
  <PresentationFormat>Widescreen</PresentationFormat>
  <Paragraphs>786</Paragraphs>
  <Slides>39</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Courier New</vt:lpstr>
      <vt:lpstr>Times New Roman</vt:lpstr>
      <vt:lpstr>Verdana</vt:lpstr>
      <vt:lpstr>Wingdings</vt:lpstr>
      <vt:lpstr>FU Berlin 16zu9</vt:lpstr>
      <vt:lpstr>Clip</vt:lpstr>
      <vt:lpstr>TI III: Operating Systems &amp; Computer Networks Applications</vt:lpstr>
      <vt:lpstr>Content</vt:lpstr>
      <vt:lpstr>Application</vt:lpstr>
      <vt:lpstr>Goals of this Chapter</vt:lpstr>
      <vt:lpstr>Domain Name System (DNS)</vt:lpstr>
      <vt:lpstr>Example: DNS Query</vt:lpstr>
      <vt:lpstr>Example: DNS Query - redone</vt:lpstr>
      <vt:lpstr>Architecture of DNS</vt:lpstr>
      <vt:lpstr>DNS Name Servers</vt:lpstr>
      <vt:lpstr>DNS Query Resolution</vt:lpstr>
      <vt:lpstr>Example: DNS A-/MX-Records</vt:lpstr>
      <vt:lpstr>DNS Root Servers</vt:lpstr>
      <vt:lpstr>Root Name Server: Many Replications – over 1000 servers in 2020</vt:lpstr>
      <vt:lpstr>DNS Security Issues</vt:lpstr>
      <vt:lpstr>Questions &amp; Tasks</vt:lpstr>
      <vt:lpstr>Email – Architecture and Services</vt:lpstr>
      <vt:lpstr>Email: System Model</vt:lpstr>
      <vt:lpstr>Email: Transmission Format (RFC 5322, was 2822, updated by 6854…)</vt:lpstr>
      <vt:lpstr>Simple Mail Transfer Protocol (SMTP, RFC 5321, updated by 7504)</vt:lpstr>
      <vt:lpstr>Example: SMTP Session</vt:lpstr>
      <vt:lpstr>Multipurpose Internet Mail Extensions</vt:lpstr>
      <vt:lpstr>Example Email Header: The Trail of MTAs</vt:lpstr>
      <vt:lpstr>Example Email Header: Continued</vt:lpstr>
      <vt:lpstr>Example Email Header: Continued</vt:lpstr>
      <vt:lpstr>Example Email Header: MIME Parts</vt:lpstr>
      <vt:lpstr>Management of Emails</vt:lpstr>
      <vt:lpstr>Questions &amp; Tasks</vt:lpstr>
      <vt:lpstr>World Wide Web (WWW) – Development</vt:lpstr>
      <vt:lpstr>WWW: Client/Server Architecture</vt:lpstr>
      <vt:lpstr>Addressing of Web Resources</vt:lpstr>
      <vt:lpstr>HyperText Transfer Protocol (HTTP)</vt:lpstr>
      <vt:lpstr>HTTP Request / Response</vt:lpstr>
      <vt:lpstr>Example: HTTP Request / Response</vt:lpstr>
      <vt:lpstr>HyperText Markup Language  (HTML)</vt:lpstr>
      <vt:lpstr>Example Webpage</vt:lpstr>
      <vt:lpstr>Example Webpage – and what is going on in the background I</vt:lpstr>
      <vt:lpstr>Example Webpage – and what is going on in the background II</vt:lpstr>
      <vt:lpstr>Content</vt:lpstr>
      <vt:lpstr>Questions &amp; Tasks</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Applications</dc:subject>
  <dc:creator>Georg Wittenburg</dc:creator>
  <cp:lastModifiedBy>Schiller, Jochen</cp:lastModifiedBy>
  <cp:revision>516</cp:revision>
  <dcterms:created xsi:type="dcterms:W3CDTF">2003-07-01T08:37:13Z</dcterms:created>
  <dcterms:modified xsi:type="dcterms:W3CDTF">2020-06-27T11:30:21Z</dcterms:modified>
</cp:coreProperties>
</file>