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2.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9" r:id="rId1"/>
  </p:sldMasterIdLst>
  <p:notesMasterIdLst>
    <p:notesMasterId r:id="rId115"/>
  </p:notesMasterIdLst>
  <p:handoutMasterIdLst>
    <p:handoutMasterId r:id="rId116"/>
  </p:handoutMasterIdLst>
  <p:sldIdLst>
    <p:sldId id="342" r:id="rId2"/>
    <p:sldId id="535" r:id="rId3"/>
    <p:sldId id="466" r:id="rId4"/>
    <p:sldId id="538" r:id="rId5"/>
    <p:sldId id="539" r:id="rId6"/>
    <p:sldId id="432" r:id="rId7"/>
    <p:sldId id="541" r:id="rId8"/>
    <p:sldId id="546" r:id="rId9"/>
    <p:sldId id="547" r:id="rId10"/>
    <p:sldId id="540" r:id="rId11"/>
    <p:sldId id="542" r:id="rId12"/>
    <p:sldId id="548" r:id="rId13"/>
    <p:sldId id="421" r:id="rId14"/>
    <p:sldId id="463" r:id="rId15"/>
    <p:sldId id="388" r:id="rId16"/>
    <p:sldId id="390" r:id="rId17"/>
    <p:sldId id="391" r:id="rId18"/>
    <p:sldId id="433" r:id="rId19"/>
    <p:sldId id="434" r:id="rId20"/>
    <p:sldId id="435" r:id="rId21"/>
    <p:sldId id="464" r:id="rId22"/>
    <p:sldId id="436" r:id="rId23"/>
    <p:sldId id="437" r:id="rId24"/>
    <p:sldId id="438" r:id="rId25"/>
    <p:sldId id="439" r:id="rId26"/>
    <p:sldId id="441" r:id="rId27"/>
    <p:sldId id="442" r:id="rId28"/>
    <p:sldId id="443" r:id="rId29"/>
    <p:sldId id="444" r:id="rId30"/>
    <p:sldId id="445" r:id="rId31"/>
    <p:sldId id="446" r:id="rId32"/>
    <p:sldId id="447" r:id="rId33"/>
    <p:sldId id="449" r:id="rId34"/>
    <p:sldId id="450" r:id="rId35"/>
    <p:sldId id="451" r:id="rId36"/>
    <p:sldId id="452" r:id="rId37"/>
    <p:sldId id="467" r:id="rId38"/>
    <p:sldId id="465" r:id="rId39"/>
    <p:sldId id="454" r:id="rId40"/>
    <p:sldId id="456" r:id="rId41"/>
    <p:sldId id="428" r:id="rId42"/>
    <p:sldId id="429" r:id="rId43"/>
    <p:sldId id="430" r:id="rId44"/>
    <p:sldId id="431" r:id="rId45"/>
    <p:sldId id="549" r:id="rId46"/>
    <p:sldId id="468" r:id="rId47"/>
    <p:sldId id="469" r:id="rId48"/>
    <p:sldId id="470" r:id="rId49"/>
    <p:sldId id="471" r:id="rId50"/>
    <p:sldId id="472" r:id="rId51"/>
    <p:sldId id="473" r:id="rId52"/>
    <p:sldId id="474" r:id="rId53"/>
    <p:sldId id="475" r:id="rId54"/>
    <p:sldId id="476" r:id="rId55"/>
    <p:sldId id="477" r:id="rId56"/>
    <p:sldId id="478" r:id="rId57"/>
    <p:sldId id="550" r:id="rId58"/>
    <p:sldId id="479" r:id="rId59"/>
    <p:sldId id="480" r:id="rId60"/>
    <p:sldId id="481" r:id="rId61"/>
    <p:sldId id="482" r:id="rId62"/>
    <p:sldId id="483" r:id="rId63"/>
    <p:sldId id="484" r:id="rId64"/>
    <p:sldId id="485" r:id="rId65"/>
    <p:sldId id="486" r:id="rId66"/>
    <p:sldId id="487" r:id="rId67"/>
    <p:sldId id="551" r:id="rId68"/>
    <p:sldId id="488" r:id="rId69"/>
    <p:sldId id="489" r:id="rId70"/>
    <p:sldId id="490" r:id="rId71"/>
    <p:sldId id="491" r:id="rId72"/>
    <p:sldId id="492" r:id="rId73"/>
    <p:sldId id="493" r:id="rId74"/>
    <p:sldId id="496" r:id="rId75"/>
    <p:sldId id="497" r:id="rId76"/>
    <p:sldId id="498" r:id="rId77"/>
    <p:sldId id="499" r:id="rId78"/>
    <p:sldId id="500" r:id="rId79"/>
    <p:sldId id="501" r:id="rId80"/>
    <p:sldId id="502" r:id="rId81"/>
    <p:sldId id="503" r:id="rId82"/>
    <p:sldId id="504" r:id="rId83"/>
    <p:sldId id="505" r:id="rId84"/>
    <p:sldId id="506" r:id="rId85"/>
    <p:sldId id="507" r:id="rId86"/>
    <p:sldId id="508" r:id="rId87"/>
    <p:sldId id="552" r:id="rId88"/>
    <p:sldId id="509" r:id="rId89"/>
    <p:sldId id="510" r:id="rId90"/>
    <p:sldId id="511" r:id="rId91"/>
    <p:sldId id="512" r:id="rId92"/>
    <p:sldId id="513" r:id="rId93"/>
    <p:sldId id="514" r:id="rId94"/>
    <p:sldId id="515" r:id="rId95"/>
    <p:sldId id="516" r:id="rId96"/>
    <p:sldId id="517" r:id="rId97"/>
    <p:sldId id="518" r:id="rId98"/>
    <p:sldId id="519" r:id="rId99"/>
    <p:sldId id="520" r:id="rId100"/>
    <p:sldId id="521" r:id="rId101"/>
    <p:sldId id="522" r:id="rId102"/>
    <p:sldId id="523" r:id="rId103"/>
    <p:sldId id="524" r:id="rId104"/>
    <p:sldId id="525" r:id="rId105"/>
    <p:sldId id="526" r:id="rId106"/>
    <p:sldId id="527" r:id="rId107"/>
    <p:sldId id="529" r:id="rId108"/>
    <p:sldId id="530" r:id="rId109"/>
    <p:sldId id="531" r:id="rId110"/>
    <p:sldId id="532" r:id="rId111"/>
    <p:sldId id="533" r:id="rId112"/>
    <p:sldId id="536" r:id="rId113"/>
    <p:sldId id="554" r:id="rId114"/>
  </p:sldIdLst>
  <p:sldSz cx="12192000" cy="6858000"/>
  <p:notesSz cx="7099300" cy="10234613"/>
  <p:defaultTextStyle>
    <a:defPPr>
      <a:defRPr lang="de-DE"/>
    </a:defPPr>
    <a:lvl1pPr algn="ctr" rtl="0" fontAlgn="base">
      <a:spcBef>
        <a:spcPct val="0"/>
      </a:spcBef>
      <a:spcAft>
        <a:spcPct val="0"/>
      </a:spcAft>
      <a:defRPr kern="1200">
        <a:solidFill>
          <a:schemeClr val="tx1"/>
        </a:solidFill>
        <a:latin typeface="Verdana" pitchFamily="34" charset="0"/>
        <a:ea typeface="+mn-ea"/>
        <a:cs typeface="+mn-cs"/>
      </a:defRPr>
    </a:lvl1pPr>
    <a:lvl2pPr marL="457200" algn="ctr" rtl="0" fontAlgn="base">
      <a:spcBef>
        <a:spcPct val="0"/>
      </a:spcBef>
      <a:spcAft>
        <a:spcPct val="0"/>
      </a:spcAft>
      <a:defRPr kern="1200">
        <a:solidFill>
          <a:schemeClr val="tx1"/>
        </a:solidFill>
        <a:latin typeface="Verdana" pitchFamily="34" charset="0"/>
        <a:ea typeface="+mn-ea"/>
        <a:cs typeface="+mn-cs"/>
      </a:defRPr>
    </a:lvl2pPr>
    <a:lvl3pPr marL="914400" algn="ctr" rtl="0" fontAlgn="base">
      <a:spcBef>
        <a:spcPct val="0"/>
      </a:spcBef>
      <a:spcAft>
        <a:spcPct val="0"/>
      </a:spcAft>
      <a:defRPr kern="1200">
        <a:solidFill>
          <a:schemeClr val="tx1"/>
        </a:solidFill>
        <a:latin typeface="Verdana" pitchFamily="34" charset="0"/>
        <a:ea typeface="+mn-ea"/>
        <a:cs typeface="+mn-cs"/>
      </a:defRPr>
    </a:lvl3pPr>
    <a:lvl4pPr marL="1371600" algn="ctr" rtl="0" fontAlgn="base">
      <a:spcBef>
        <a:spcPct val="0"/>
      </a:spcBef>
      <a:spcAft>
        <a:spcPct val="0"/>
      </a:spcAft>
      <a:defRPr kern="1200">
        <a:solidFill>
          <a:schemeClr val="tx1"/>
        </a:solidFill>
        <a:latin typeface="Verdana" pitchFamily="34" charset="0"/>
        <a:ea typeface="+mn-ea"/>
        <a:cs typeface="+mn-cs"/>
      </a:defRPr>
    </a:lvl4pPr>
    <a:lvl5pPr marL="1828800" algn="ctr" rtl="0" fontAlgn="base">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224">
          <p15:clr>
            <a:srgbClr val="A4A3A4"/>
          </p15:clr>
        </p15:guide>
        <p15:guide id="2" pos="223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33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AAD432"/>
    <a:srgbClr val="0099FF"/>
    <a:srgbClr val="33CCFF"/>
    <a:srgbClr val="003366"/>
    <a:srgbClr val="003399"/>
    <a:srgbClr val="FF9900"/>
    <a:srgbClr val="FF3300"/>
    <a:srgbClr val="DDDD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398" autoAdjust="0"/>
    <p:restoredTop sz="84796" autoAdjust="0"/>
  </p:normalViewPr>
  <p:slideViewPr>
    <p:cSldViewPr>
      <p:cViewPr varScale="1">
        <p:scale>
          <a:sx n="108" d="100"/>
          <a:sy n="108" d="100"/>
        </p:scale>
        <p:origin x="492" y="96"/>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50" d="100"/>
        <a:sy n="150" d="100"/>
      </p:scale>
      <p:origin x="0" y="-65412"/>
    </p:cViewPr>
  </p:sorterViewPr>
  <p:notesViewPr>
    <p:cSldViewPr>
      <p:cViewPr varScale="1">
        <p:scale>
          <a:sx n="78" d="100"/>
          <a:sy n="78" d="100"/>
        </p:scale>
        <p:origin x="-2124" y="-78"/>
      </p:cViewPr>
      <p:guideLst>
        <p:guide orient="horz" pos="3224"/>
        <p:guide pos="2237"/>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presProps" Target="presProps.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viewProps" Target="viewProps.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notesMaster" Target="notesMasters/notesMaster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wmf"/><Relationship Id="rId1" Type="http://schemas.openxmlformats.org/officeDocument/2006/relationships/image" Target="../media/image7.wmf"/><Relationship Id="rId4" Type="http://schemas.openxmlformats.org/officeDocument/2006/relationships/image" Target="../media/image10.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image" Target="../media/image15.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6.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42.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4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6674" name="Rectangle 2"/>
          <p:cNvSpPr>
            <a:spLocks noGrp="1" noChangeArrowheads="1"/>
          </p:cNvSpPr>
          <p:nvPr>
            <p:ph type="hdr" sz="quarter"/>
          </p:nvPr>
        </p:nvSpPr>
        <p:spPr bwMode="auto">
          <a:xfrm>
            <a:off x="0" y="0"/>
            <a:ext cx="3074988" cy="511175"/>
          </a:xfrm>
          <a:prstGeom prst="rect">
            <a:avLst/>
          </a:prstGeom>
          <a:noFill/>
          <a:ln w="9525">
            <a:noFill/>
            <a:miter lim="800000"/>
            <a:headEnd/>
            <a:tailEnd/>
          </a:ln>
          <a:effectLst/>
        </p:spPr>
        <p:txBody>
          <a:bodyPr vert="horz" wrap="square" lIns="93387" tIns="46693" rIns="93387" bIns="46693" numCol="1" anchor="t" anchorCtr="0" compatLnSpc="1">
            <a:prstTxWarp prst="textNoShape">
              <a:avLst/>
            </a:prstTxWarp>
          </a:bodyPr>
          <a:lstStyle>
            <a:lvl1pPr algn="l" defTabSz="933450">
              <a:defRPr sz="1200" smtClean="0">
                <a:latin typeface="Arial" charset="0"/>
              </a:defRPr>
            </a:lvl1pPr>
          </a:lstStyle>
          <a:p>
            <a:pPr>
              <a:defRPr/>
            </a:pPr>
            <a:endParaRPr lang="de-DE"/>
          </a:p>
        </p:txBody>
      </p:sp>
      <p:sp>
        <p:nvSpPr>
          <p:cNvPr id="156675" name="Rectangle 3"/>
          <p:cNvSpPr>
            <a:spLocks noGrp="1" noChangeArrowheads="1"/>
          </p:cNvSpPr>
          <p:nvPr>
            <p:ph type="dt" sz="quarter" idx="1"/>
          </p:nvPr>
        </p:nvSpPr>
        <p:spPr bwMode="auto">
          <a:xfrm>
            <a:off x="4022725" y="0"/>
            <a:ext cx="3074988" cy="511175"/>
          </a:xfrm>
          <a:prstGeom prst="rect">
            <a:avLst/>
          </a:prstGeom>
          <a:noFill/>
          <a:ln w="9525">
            <a:noFill/>
            <a:miter lim="800000"/>
            <a:headEnd/>
            <a:tailEnd/>
          </a:ln>
          <a:effectLst/>
        </p:spPr>
        <p:txBody>
          <a:bodyPr vert="horz" wrap="square" lIns="93387" tIns="46693" rIns="93387" bIns="46693" numCol="1" anchor="t" anchorCtr="0" compatLnSpc="1">
            <a:prstTxWarp prst="textNoShape">
              <a:avLst/>
            </a:prstTxWarp>
          </a:bodyPr>
          <a:lstStyle>
            <a:lvl1pPr algn="r" defTabSz="933450">
              <a:defRPr sz="1200" smtClean="0">
                <a:latin typeface="Arial" charset="0"/>
              </a:defRPr>
            </a:lvl1pPr>
          </a:lstStyle>
          <a:p>
            <a:pPr>
              <a:defRPr/>
            </a:pPr>
            <a:endParaRPr lang="de-DE"/>
          </a:p>
        </p:txBody>
      </p:sp>
      <p:sp>
        <p:nvSpPr>
          <p:cNvPr id="156676" name="Rectangle 4"/>
          <p:cNvSpPr>
            <a:spLocks noGrp="1" noChangeArrowheads="1"/>
          </p:cNvSpPr>
          <p:nvPr>
            <p:ph type="ftr" sz="quarter" idx="2"/>
          </p:nvPr>
        </p:nvSpPr>
        <p:spPr bwMode="auto">
          <a:xfrm>
            <a:off x="0" y="9721850"/>
            <a:ext cx="3074988" cy="511175"/>
          </a:xfrm>
          <a:prstGeom prst="rect">
            <a:avLst/>
          </a:prstGeom>
          <a:noFill/>
          <a:ln w="9525">
            <a:noFill/>
            <a:miter lim="800000"/>
            <a:headEnd/>
            <a:tailEnd/>
          </a:ln>
          <a:effectLst/>
        </p:spPr>
        <p:txBody>
          <a:bodyPr vert="horz" wrap="square" lIns="93387" tIns="46693" rIns="93387" bIns="46693" numCol="1" anchor="b" anchorCtr="0" compatLnSpc="1">
            <a:prstTxWarp prst="textNoShape">
              <a:avLst/>
            </a:prstTxWarp>
          </a:bodyPr>
          <a:lstStyle>
            <a:lvl1pPr algn="l" defTabSz="933450">
              <a:defRPr sz="1200" smtClean="0">
                <a:latin typeface="Arial" charset="0"/>
              </a:defRPr>
            </a:lvl1pPr>
          </a:lstStyle>
          <a:p>
            <a:pPr>
              <a:defRPr/>
            </a:pPr>
            <a:endParaRPr lang="de-DE"/>
          </a:p>
        </p:txBody>
      </p:sp>
      <p:sp>
        <p:nvSpPr>
          <p:cNvPr id="156677" name="Rectangle 5"/>
          <p:cNvSpPr>
            <a:spLocks noGrp="1" noChangeArrowheads="1"/>
          </p:cNvSpPr>
          <p:nvPr>
            <p:ph type="sldNum" sz="quarter" idx="3"/>
          </p:nvPr>
        </p:nvSpPr>
        <p:spPr bwMode="auto">
          <a:xfrm>
            <a:off x="4022725" y="9721850"/>
            <a:ext cx="3074988" cy="511175"/>
          </a:xfrm>
          <a:prstGeom prst="rect">
            <a:avLst/>
          </a:prstGeom>
          <a:noFill/>
          <a:ln w="9525">
            <a:noFill/>
            <a:miter lim="800000"/>
            <a:headEnd/>
            <a:tailEnd/>
          </a:ln>
          <a:effectLst/>
        </p:spPr>
        <p:txBody>
          <a:bodyPr vert="horz" wrap="square" lIns="93387" tIns="46693" rIns="93387" bIns="46693" numCol="1" anchor="b" anchorCtr="0" compatLnSpc="1">
            <a:prstTxWarp prst="textNoShape">
              <a:avLst/>
            </a:prstTxWarp>
          </a:bodyPr>
          <a:lstStyle>
            <a:lvl1pPr algn="r" defTabSz="933450">
              <a:defRPr sz="1200" smtClean="0">
                <a:latin typeface="Arial" charset="0"/>
              </a:defRPr>
            </a:lvl1pPr>
          </a:lstStyle>
          <a:p>
            <a:pPr>
              <a:defRPr/>
            </a:pPr>
            <a:fld id="{38B76985-5738-4379-9E85-177D03CD8A52}" type="slidenum">
              <a:rPr lang="de-DE"/>
              <a:pPr>
                <a:defRPr/>
              </a:pPr>
              <a:t>‹#›</a:t>
            </a:fld>
            <a:endParaRPr lang="de-DE"/>
          </a:p>
        </p:txBody>
      </p:sp>
    </p:spTree>
    <p:extLst>
      <p:ext uri="{BB962C8B-B14F-4D97-AF65-F5344CB8AC3E}">
        <p14:creationId xmlns:p14="http://schemas.microsoft.com/office/powerpoint/2010/main" val="89126676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426" name="Rectangle 2"/>
          <p:cNvSpPr>
            <a:spLocks noGrp="1" noChangeArrowheads="1"/>
          </p:cNvSpPr>
          <p:nvPr>
            <p:ph type="hdr" sz="quarter"/>
          </p:nvPr>
        </p:nvSpPr>
        <p:spPr bwMode="auto">
          <a:xfrm>
            <a:off x="0" y="0"/>
            <a:ext cx="3074988" cy="511175"/>
          </a:xfrm>
          <a:prstGeom prst="rect">
            <a:avLst/>
          </a:prstGeom>
          <a:noFill/>
          <a:ln w="9525">
            <a:noFill/>
            <a:miter lim="800000"/>
            <a:headEnd/>
            <a:tailEnd/>
          </a:ln>
          <a:effectLst/>
        </p:spPr>
        <p:txBody>
          <a:bodyPr vert="horz" wrap="square" lIns="93387" tIns="46693" rIns="93387" bIns="46693" numCol="1" anchor="t" anchorCtr="0" compatLnSpc="1">
            <a:prstTxWarp prst="textNoShape">
              <a:avLst/>
            </a:prstTxWarp>
          </a:bodyPr>
          <a:lstStyle>
            <a:lvl1pPr algn="l" defTabSz="933450">
              <a:defRPr sz="1200" smtClean="0">
                <a:latin typeface="Arial" charset="0"/>
              </a:defRPr>
            </a:lvl1pPr>
          </a:lstStyle>
          <a:p>
            <a:pPr>
              <a:defRPr/>
            </a:pPr>
            <a:endParaRPr lang="de-DE"/>
          </a:p>
        </p:txBody>
      </p:sp>
      <p:sp>
        <p:nvSpPr>
          <p:cNvPr id="103427" name="Rectangle 3"/>
          <p:cNvSpPr>
            <a:spLocks noGrp="1" noChangeArrowheads="1"/>
          </p:cNvSpPr>
          <p:nvPr>
            <p:ph type="dt" idx="1"/>
          </p:nvPr>
        </p:nvSpPr>
        <p:spPr bwMode="auto">
          <a:xfrm>
            <a:off x="4022725" y="0"/>
            <a:ext cx="3074988" cy="511175"/>
          </a:xfrm>
          <a:prstGeom prst="rect">
            <a:avLst/>
          </a:prstGeom>
          <a:noFill/>
          <a:ln w="9525">
            <a:noFill/>
            <a:miter lim="800000"/>
            <a:headEnd/>
            <a:tailEnd/>
          </a:ln>
          <a:effectLst/>
        </p:spPr>
        <p:txBody>
          <a:bodyPr vert="horz" wrap="square" lIns="93387" tIns="46693" rIns="93387" bIns="46693" numCol="1" anchor="t" anchorCtr="0" compatLnSpc="1">
            <a:prstTxWarp prst="textNoShape">
              <a:avLst/>
            </a:prstTxWarp>
          </a:bodyPr>
          <a:lstStyle>
            <a:lvl1pPr algn="r" defTabSz="933450">
              <a:defRPr sz="1200" smtClean="0">
                <a:latin typeface="Arial" charset="0"/>
              </a:defRPr>
            </a:lvl1pPr>
          </a:lstStyle>
          <a:p>
            <a:pPr>
              <a:defRPr/>
            </a:pPr>
            <a:endParaRPr lang="de-DE"/>
          </a:p>
        </p:txBody>
      </p:sp>
      <p:sp>
        <p:nvSpPr>
          <p:cNvPr id="40964" name="Rectangle 4"/>
          <p:cNvSpPr>
            <a:spLocks noGrp="1" noRot="1" noChangeAspect="1" noChangeArrowheads="1" noTextEdit="1"/>
          </p:cNvSpPr>
          <p:nvPr>
            <p:ph type="sldImg" idx="2"/>
          </p:nvPr>
        </p:nvSpPr>
        <p:spPr bwMode="auto">
          <a:xfrm>
            <a:off x="141288" y="769938"/>
            <a:ext cx="6818312" cy="3835400"/>
          </a:xfrm>
          <a:prstGeom prst="rect">
            <a:avLst/>
          </a:prstGeom>
          <a:noFill/>
          <a:ln w="9525">
            <a:solidFill>
              <a:srgbClr val="000000"/>
            </a:solidFill>
            <a:miter lim="800000"/>
            <a:headEnd/>
            <a:tailEnd/>
          </a:ln>
        </p:spPr>
      </p:sp>
      <p:sp>
        <p:nvSpPr>
          <p:cNvPr id="103429" name="Rectangle 5"/>
          <p:cNvSpPr>
            <a:spLocks noGrp="1" noChangeArrowheads="1"/>
          </p:cNvSpPr>
          <p:nvPr>
            <p:ph type="body" sz="quarter" idx="3"/>
          </p:nvPr>
        </p:nvSpPr>
        <p:spPr bwMode="auto">
          <a:xfrm>
            <a:off x="709613" y="4860925"/>
            <a:ext cx="5680075" cy="4605338"/>
          </a:xfrm>
          <a:prstGeom prst="rect">
            <a:avLst/>
          </a:prstGeom>
          <a:noFill/>
          <a:ln w="9525">
            <a:noFill/>
            <a:miter lim="800000"/>
            <a:headEnd/>
            <a:tailEnd/>
          </a:ln>
          <a:effectLst/>
        </p:spPr>
        <p:txBody>
          <a:bodyPr vert="horz" wrap="square" lIns="93387" tIns="46693" rIns="93387" bIns="46693" numCol="1" anchor="t" anchorCtr="0" compatLnSpc="1">
            <a:prstTxWarp prst="textNoShape">
              <a:avLst/>
            </a:prstTxWarp>
          </a:bodyPr>
          <a:lstStyle/>
          <a:p>
            <a:pPr lvl="0"/>
            <a:r>
              <a:rPr lang="de-DE" noProof="0" smtClean="0"/>
              <a:t>Textmasterformate durch Klicken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p>
        </p:txBody>
      </p:sp>
      <p:sp>
        <p:nvSpPr>
          <p:cNvPr id="103430" name="Rectangle 6"/>
          <p:cNvSpPr>
            <a:spLocks noGrp="1" noChangeArrowheads="1"/>
          </p:cNvSpPr>
          <p:nvPr>
            <p:ph type="ftr" sz="quarter" idx="4"/>
          </p:nvPr>
        </p:nvSpPr>
        <p:spPr bwMode="auto">
          <a:xfrm>
            <a:off x="0" y="9721850"/>
            <a:ext cx="3074988" cy="511175"/>
          </a:xfrm>
          <a:prstGeom prst="rect">
            <a:avLst/>
          </a:prstGeom>
          <a:noFill/>
          <a:ln w="9525">
            <a:noFill/>
            <a:miter lim="800000"/>
            <a:headEnd/>
            <a:tailEnd/>
          </a:ln>
          <a:effectLst/>
        </p:spPr>
        <p:txBody>
          <a:bodyPr vert="horz" wrap="square" lIns="93387" tIns="46693" rIns="93387" bIns="46693" numCol="1" anchor="b" anchorCtr="0" compatLnSpc="1">
            <a:prstTxWarp prst="textNoShape">
              <a:avLst/>
            </a:prstTxWarp>
          </a:bodyPr>
          <a:lstStyle>
            <a:lvl1pPr algn="l" defTabSz="933450">
              <a:defRPr sz="1200" smtClean="0">
                <a:latin typeface="Arial" charset="0"/>
              </a:defRPr>
            </a:lvl1pPr>
          </a:lstStyle>
          <a:p>
            <a:pPr>
              <a:defRPr/>
            </a:pPr>
            <a:endParaRPr lang="de-DE"/>
          </a:p>
        </p:txBody>
      </p:sp>
      <p:sp>
        <p:nvSpPr>
          <p:cNvPr id="103431" name="Rectangle 7"/>
          <p:cNvSpPr>
            <a:spLocks noGrp="1" noChangeArrowheads="1"/>
          </p:cNvSpPr>
          <p:nvPr>
            <p:ph type="sldNum" sz="quarter" idx="5"/>
          </p:nvPr>
        </p:nvSpPr>
        <p:spPr bwMode="auto">
          <a:xfrm>
            <a:off x="4022725" y="9721850"/>
            <a:ext cx="3074988" cy="511175"/>
          </a:xfrm>
          <a:prstGeom prst="rect">
            <a:avLst/>
          </a:prstGeom>
          <a:noFill/>
          <a:ln w="9525">
            <a:noFill/>
            <a:miter lim="800000"/>
            <a:headEnd/>
            <a:tailEnd/>
          </a:ln>
          <a:effectLst/>
        </p:spPr>
        <p:txBody>
          <a:bodyPr vert="horz" wrap="square" lIns="93387" tIns="46693" rIns="93387" bIns="46693" numCol="1" anchor="b" anchorCtr="0" compatLnSpc="1">
            <a:prstTxWarp prst="textNoShape">
              <a:avLst/>
            </a:prstTxWarp>
          </a:bodyPr>
          <a:lstStyle>
            <a:lvl1pPr algn="r" defTabSz="933450">
              <a:defRPr sz="1200" smtClean="0">
                <a:latin typeface="Arial" charset="0"/>
              </a:defRPr>
            </a:lvl1pPr>
          </a:lstStyle>
          <a:p>
            <a:pPr>
              <a:defRPr/>
            </a:pPr>
            <a:fld id="{FE22995D-6934-43F4-8C39-3B8A553C6317}" type="slidenum">
              <a:rPr lang="de-DE"/>
              <a:pPr>
                <a:defRPr/>
              </a:pPr>
              <a:t>‹#›</a:t>
            </a:fld>
            <a:endParaRPr lang="de-DE"/>
          </a:p>
        </p:txBody>
      </p:sp>
    </p:spTree>
    <p:extLst>
      <p:ext uri="{BB962C8B-B14F-4D97-AF65-F5344CB8AC3E}">
        <p14:creationId xmlns:p14="http://schemas.microsoft.com/office/powerpoint/2010/main" val="932265418"/>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0B176B9D-A736-425A-B121-D36C58D51A4C}" type="slidenum">
              <a:rPr lang="de-DE"/>
              <a:pPr/>
              <a:t>1</a:t>
            </a:fld>
            <a:endParaRPr lang="de-DE"/>
          </a:p>
        </p:txBody>
      </p:sp>
      <p:sp>
        <p:nvSpPr>
          <p:cNvPr id="41987" name="Rectangle 2"/>
          <p:cNvSpPr>
            <a:spLocks noGrp="1" noRot="1" noChangeAspect="1" noChangeArrowheads="1" noTextEdit="1"/>
          </p:cNvSpPr>
          <p:nvPr>
            <p:ph type="sldImg"/>
          </p:nvPr>
        </p:nvSpPr>
        <p:spPr>
          <a:xfrm>
            <a:off x="73025" y="728663"/>
            <a:ext cx="6919913" cy="3892550"/>
          </a:xfrm>
          <a:ln/>
        </p:spPr>
      </p:sp>
      <p:sp>
        <p:nvSpPr>
          <p:cNvPr id="41988" name="Rectangle 3"/>
          <p:cNvSpPr>
            <a:spLocks noGrp="1" noChangeArrowheads="1"/>
          </p:cNvSpPr>
          <p:nvPr>
            <p:ph type="body" idx="1"/>
          </p:nvPr>
        </p:nvSpPr>
        <p:spPr>
          <a:xfrm>
            <a:off x="944563" y="4860925"/>
            <a:ext cx="5181600" cy="4621213"/>
          </a:xfrm>
          <a:noFill/>
          <a:ln/>
        </p:spPr>
        <p:txBody>
          <a:bodyPr/>
          <a:lstStyle/>
          <a:p>
            <a:pPr eaLnBrk="1" hangingPunct="1"/>
            <a:endParaRPr lang="en-US" sz="1000" smtClean="0"/>
          </a:p>
        </p:txBody>
      </p:sp>
    </p:spTree>
    <p:extLst>
      <p:ext uri="{BB962C8B-B14F-4D97-AF65-F5344CB8AC3E}">
        <p14:creationId xmlns:p14="http://schemas.microsoft.com/office/powerpoint/2010/main" val="14173050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74DE36CF-B7A9-457F-BD8C-50B8C91D4B86}" type="slidenum">
              <a:rPr lang="de-DE"/>
              <a:pPr/>
              <a:t>16</a:t>
            </a:fld>
            <a:endParaRPr lang="de-DE"/>
          </a:p>
        </p:txBody>
      </p:sp>
      <p:sp>
        <p:nvSpPr>
          <p:cNvPr id="47107" name="Rectangle 2"/>
          <p:cNvSpPr>
            <a:spLocks noGrp="1" noRot="1" noChangeAspect="1" noChangeArrowheads="1" noTextEdit="1"/>
          </p:cNvSpPr>
          <p:nvPr>
            <p:ph type="sldImg"/>
          </p:nvPr>
        </p:nvSpPr>
        <p:spPr>
          <a:xfrm>
            <a:off x="141288" y="769938"/>
            <a:ext cx="6818312" cy="3835400"/>
          </a:xfrm>
          <a:ln/>
        </p:spPr>
      </p:sp>
      <p:sp>
        <p:nvSpPr>
          <p:cNvPr id="47108"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40103987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7691D52C-8034-4280-8FD1-9AEBD9A06C87}" type="slidenum">
              <a:rPr lang="de-DE"/>
              <a:pPr/>
              <a:t>17</a:t>
            </a:fld>
            <a:endParaRPr lang="de-DE"/>
          </a:p>
        </p:txBody>
      </p:sp>
      <p:sp>
        <p:nvSpPr>
          <p:cNvPr id="48131" name="Rectangle 2"/>
          <p:cNvSpPr>
            <a:spLocks noGrp="1" noRot="1" noChangeAspect="1" noChangeArrowheads="1" noTextEdit="1"/>
          </p:cNvSpPr>
          <p:nvPr>
            <p:ph type="sldImg"/>
          </p:nvPr>
        </p:nvSpPr>
        <p:spPr>
          <a:xfrm>
            <a:off x="141288" y="769938"/>
            <a:ext cx="6818312" cy="3835400"/>
          </a:xfrm>
          <a:ln/>
        </p:spPr>
      </p:sp>
      <p:sp>
        <p:nvSpPr>
          <p:cNvPr id="48132" name="Rectangle 3"/>
          <p:cNvSpPr>
            <a:spLocks noGrp="1" noChangeArrowheads="1"/>
          </p:cNvSpPr>
          <p:nvPr>
            <p:ph type="body" idx="1"/>
          </p:nvPr>
        </p:nvSpPr>
        <p:spPr>
          <a:noFill/>
          <a:ln/>
        </p:spPr>
        <p:txBody>
          <a:bodyPr/>
          <a:lstStyle/>
          <a:p>
            <a:pPr eaLnBrk="1" hangingPunct="1"/>
            <a:r>
              <a:rPr lang="en-US" dirty="0" smtClean="0"/>
              <a:t>Attenuation ➙ </a:t>
            </a:r>
            <a:r>
              <a:rPr lang="en-US" dirty="0" err="1" smtClean="0"/>
              <a:t>Dämpfung</a:t>
            </a:r>
            <a:endParaRPr lang="en-US" dirty="0" smtClean="0"/>
          </a:p>
          <a:p>
            <a:pPr eaLnBrk="1" hangingPunct="1"/>
            <a:r>
              <a:rPr lang="en-US" dirty="0" smtClean="0"/>
              <a:t>Dispersion ➙ </a:t>
            </a:r>
            <a:r>
              <a:rPr lang="en-US" dirty="0" err="1" smtClean="0"/>
              <a:t>Streuung</a:t>
            </a:r>
            <a:endParaRPr lang="en-US" dirty="0" smtClean="0"/>
          </a:p>
          <a:p>
            <a:pPr eaLnBrk="1" hangingPunct="1"/>
            <a:r>
              <a:rPr lang="en-US" dirty="0" smtClean="0"/>
              <a:t>Refraction</a:t>
            </a:r>
            <a:r>
              <a:rPr lang="en-US" baseline="0" dirty="0" smtClean="0"/>
              <a:t> ➙</a:t>
            </a:r>
            <a:r>
              <a:rPr lang="en-US" baseline="0" dirty="0" err="1" smtClean="0"/>
              <a:t>Brechung</a:t>
            </a:r>
            <a:endParaRPr lang="en-US" baseline="0" smtClean="0"/>
          </a:p>
          <a:p>
            <a:pPr eaLnBrk="1" hangingPunct="1"/>
            <a:endParaRPr lang="en-US" smtClean="0"/>
          </a:p>
          <a:p>
            <a:pPr eaLnBrk="1" hangingPunct="1"/>
            <a:endParaRPr lang="en-US" dirty="0" smtClean="0"/>
          </a:p>
        </p:txBody>
      </p:sp>
    </p:spTree>
    <p:extLst>
      <p:ext uri="{BB962C8B-B14F-4D97-AF65-F5344CB8AC3E}">
        <p14:creationId xmlns:p14="http://schemas.microsoft.com/office/powerpoint/2010/main" val="34294904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CBDC8EEA-62A8-4D43-81DA-E73550BDDF8F}" type="slidenum">
              <a:rPr lang="de-DE"/>
              <a:pPr/>
              <a:t>18</a:t>
            </a:fld>
            <a:endParaRPr lang="de-DE"/>
          </a:p>
        </p:txBody>
      </p:sp>
      <p:sp>
        <p:nvSpPr>
          <p:cNvPr id="50179" name="Rectangle 2"/>
          <p:cNvSpPr>
            <a:spLocks noGrp="1" noRot="1" noChangeAspect="1" noChangeArrowheads="1" noTextEdit="1"/>
          </p:cNvSpPr>
          <p:nvPr>
            <p:ph type="sldImg"/>
          </p:nvPr>
        </p:nvSpPr>
        <p:spPr>
          <a:xfrm>
            <a:off x="138113" y="766763"/>
            <a:ext cx="6824662" cy="3840162"/>
          </a:xfrm>
          <a:ln/>
        </p:spPr>
      </p:sp>
      <p:sp>
        <p:nvSpPr>
          <p:cNvPr id="50180" name="Rectangle 3"/>
          <p:cNvSpPr>
            <a:spLocks noGrp="1" noChangeArrowheads="1"/>
          </p:cNvSpPr>
          <p:nvPr>
            <p:ph type="body" idx="1"/>
          </p:nvPr>
        </p:nvSpPr>
        <p:spPr>
          <a:xfrm>
            <a:off x="158750" y="5105400"/>
            <a:ext cx="6881813" cy="4795838"/>
          </a:xfrm>
          <a:noFill/>
          <a:ln/>
        </p:spPr>
        <p:txBody>
          <a:bodyPr/>
          <a:lstStyle/>
          <a:p>
            <a:pPr eaLnBrk="1" hangingPunct="1"/>
            <a:r>
              <a:rPr lang="de-DE" i="1" smtClean="0"/>
              <a:t>Verwendete physikalische Medien</a:t>
            </a:r>
            <a:endParaRPr lang="de-DE" smtClean="0"/>
          </a:p>
          <a:p>
            <a:pPr eaLnBrk="1" hangingPunct="1"/>
            <a:r>
              <a:rPr lang="de-DE" smtClean="0"/>
              <a:t>Kupferdoppeladern (UTP - Unshielded Twisted Pair): Zwei Kupferdrähte,</a:t>
            </a:r>
            <a:r>
              <a:rPr lang="de-DE" i="1" smtClean="0"/>
              <a:t> </a:t>
            </a:r>
            <a:r>
              <a:rPr lang="de-DE" smtClean="0"/>
              <a:t>die verdrillt sind, um Störeinflüsse abzuschwächen. Diese Medienform ist sehr billig und meist schon (aufgrund von Telekommunikationsanlagen) verlegt. Neben UTP gibt es auch noch die teureren, abgeschirmten Kabel mit Kupferdoppeladern, die sinngemäß STP (Shielded Twisted Pair) genannt werden.</a:t>
            </a:r>
          </a:p>
          <a:p>
            <a:pPr eaLnBrk="1" hangingPunct="1"/>
            <a:r>
              <a:rPr lang="de-DE" smtClean="0"/>
              <a:t>Derzeit sind UTP Kabel weit verbreitet, die in unterschiedliche Kategorien aufgeteilt werden: UTP 1 bis UTP 5 (häufig auch als CAT 1 bis CAT 5 bezeichnet), wobei UTP 3 (16 MHz), UTP 4 (20 MHz), UTP 5 (100 MHz) und UTP 6 (200 MHz) für aktuelle Netzwerke interessant sind. Derzeit wird UTP 7 standardisiert, wobei für die Spezifikation eine maximle Frequenz von 600 MHz vorgeschlagen wurde (Damit wäre es durchaus möglich, ATM mit 622 Mbit/s zu realisieren!). UTP 5 Kabel sind derzeit wohl am weitesten verbreitet. Damit ist es möglich, Übertragungsraten von bis zu 155 MBit/s zu erreichen.</a:t>
            </a:r>
          </a:p>
          <a:p>
            <a:pPr eaLnBrk="1" hangingPunct="1"/>
            <a:r>
              <a:rPr lang="de-DE" smtClean="0"/>
              <a:t>Koaxialkabel: Besser abgeschirmte Kupferkabel, die allerdings ziemlich unflexibel sind.</a:t>
            </a:r>
          </a:p>
          <a:p>
            <a:pPr eaLnBrk="1" hangingPunct="1"/>
            <a:r>
              <a:rPr lang="de-DE" smtClean="0"/>
              <a:t>Lichtwellenleiter: Glaskern, in dem sich die Lichtwellen ausbreiten. Darum befindet sich ein Mantel mit einer größeren optischen Dichte als der Glaskern, so dass es zur Totalreflexion kommt und die Lichtwellen sich nur innerhalb des Glaskerns ausbreiten. Vorteilhaft ist die immense Bandbreite (bis TerraHz), gute Abhörsicherheit und die sehr niedrige Dämpfung. Man unterscheidet die folgenden Arten von Glasfasern:</a:t>
            </a:r>
          </a:p>
          <a:p>
            <a:pPr lvl="1" eaLnBrk="1" hangingPunct="1">
              <a:lnSpc>
                <a:spcPct val="120000"/>
              </a:lnSpc>
              <a:spcBef>
                <a:spcPct val="50000"/>
              </a:spcBef>
            </a:pPr>
            <a:r>
              <a:rPr lang="de-DE" smtClean="0"/>
              <a:t>Multimode mit Stufenindex</a:t>
            </a:r>
          </a:p>
          <a:p>
            <a:pPr lvl="1" eaLnBrk="1" hangingPunct="1">
              <a:lnSpc>
                <a:spcPct val="120000"/>
              </a:lnSpc>
              <a:spcBef>
                <a:spcPct val="50000"/>
              </a:spcBef>
            </a:pPr>
            <a:r>
              <a:rPr lang="de-DE" smtClean="0"/>
              <a:t>Multimode mit Gradientenindex</a:t>
            </a:r>
          </a:p>
          <a:p>
            <a:pPr lvl="1" eaLnBrk="1" hangingPunct="1">
              <a:lnSpc>
                <a:spcPct val="120000"/>
              </a:lnSpc>
              <a:spcBef>
                <a:spcPct val="50000"/>
              </a:spcBef>
            </a:pPr>
            <a:r>
              <a:rPr lang="de-DE" smtClean="0"/>
              <a:t>Monomode</a:t>
            </a:r>
          </a:p>
          <a:p>
            <a:pPr eaLnBrk="1" hangingPunct="1"/>
            <a:r>
              <a:rPr lang="de-DE" smtClean="0"/>
              <a:t>Auch im Bereich der Glasfasern lassen sich unterschiedliche Reichweiten erzielen: Sie reichen von etwa 2 km bei Multimodefasern bis zu 40 km bei Monomode Glasfasern.</a:t>
            </a:r>
          </a:p>
        </p:txBody>
      </p:sp>
      <p:grpSp>
        <p:nvGrpSpPr>
          <p:cNvPr id="50181" name="Group 4"/>
          <p:cNvGrpSpPr>
            <a:grpSpLocks/>
          </p:cNvGrpSpPr>
          <p:nvPr/>
        </p:nvGrpSpPr>
        <p:grpSpPr bwMode="auto">
          <a:xfrm>
            <a:off x="2474913" y="8247063"/>
            <a:ext cx="1076325" cy="779462"/>
            <a:chOff x="1806" y="4179"/>
            <a:chExt cx="645" cy="475"/>
          </a:xfrm>
        </p:grpSpPr>
        <p:sp>
          <p:nvSpPr>
            <p:cNvPr id="50182" name="Line 5"/>
            <p:cNvSpPr>
              <a:spLocks noChangeShapeType="1"/>
            </p:cNvSpPr>
            <p:nvPr/>
          </p:nvSpPr>
          <p:spPr bwMode="auto">
            <a:xfrm>
              <a:off x="1824" y="4182"/>
              <a:ext cx="620" cy="1"/>
            </a:xfrm>
            <a:prstGeom prst="line">
              <a:avLst/>
            </a:prstGeom>
            <a:noFill/>
            <a:ln w="11113">
              <a:solidFill>
                <a:srgbClr val="000000"/>
              </a:solidFill>
              <a:round/>
              <a:headEnd/>
              <a:tailEnd/>
            </a:ln>
          </p:spPr>
          <p:txBody>
            <a:bodyPr/>
            <a:lstStyle/>
            <a:p>
              <a:endParaRPr lang="en-US"/>
            </a:p>
          </p:txBody>
        </p:sp>
        <p:sp>
          <p:nvSpPr>
            <p:cNvPr id="50183" name="Line 6"/>
            <p:cNvSpPr>
              <a:spLocks noChangeShapeType="1"/>
            </p:cNvSpPr>
            <p:nvPr/>
          </p:nvSpPr>
          <p:spPr bwMode="auto">
            <a:xfrm>
              <a:off x="1831" y="4179"/>
              <a:ext cx="137" cy="138"/>
            </a:xfrm>
            <a:prstGeom prst="line">
              <a:avLst/>
            </a:prstGeom>
            <a:noFill/>
            <a:ln w="11113">
              <a:solidFill>
                <a:srgbClr val="000000"/>
              </a:solidFill>
              <a:round/>
              <a:headEnd/>
              <a:tailEnd/>
            </a:ln>
          </p:spPr>
          <p:txBody>
            <a:bodyPr/>
            <a:lstStyle/>
            <a:p>
              <a:endParaRPr lang="en-US"/>
            </a:p>
          </p:txBody>
        </p:sp>
        <p:sp>
          <p:nvSpPr>
            <p:cNvPr id="50184" name="Line 7"/>
            <p:cNvSpPr>
              <a:spLocks noChangeShapeType="1"/>
            </p:cNvSpPr>
            <p:nvPr/>
          </p:nvSpPr>
          <p:spPr bwMode="auto">
            <a:xfrm flipV="1">
              <a:off x="1968" y="4179"/>
              <a:ext cx="138" cy="138"/>
            </a:xfrm>
            <a:prstGeom prst="line">
              <a:avLst/>
            </a:prstGeom>
            <a:noFill/>
            <a:ln w="11113">
              <a:solidFill>
                <a:srgbClr val="000000"/>
              </a:solidFill>
              <a:round/>
              <a:headEnd/>
              <a:tailEnd/>
            </a:ln>
          </p:spPr>
          <p:txBody>
            <a:bodyPr/>
            <a:lstStyle/>
            <a:p>
              <a:endParaRPr lang="en-US"/>
            </a:p>
          </p:txBody>
        </p:sp>
        <p:sp>
          <p:nvSpPr>
            <p:cNvPr id="50185" name="Line 8"/>
            <p:cNvSpPr>
              <a:spLocks noChangeShapeType="1"/>
            </p:cNvSpPr>
            <p:nvPr/>
          </p:nvSpPr>
          <p:spPr bwMode="auto">
            <a:xfrm>
              <a:off x="2106" y="4179"/>
              <a:ext cx="138" cy="138"/>
            </a:xfrm>
            <a:prstGeom prst="line">
              <a:avLst/>
            </a:prstGeom>
            <a:noFill/>
            <a:ln w="11113">
              <a:solidFill>
                <a:srgbClr val="000000"/>
              </a:solidFill>
              <a:round/>
              <a:headEnd/>
              <a:tailEnd/>
            </a:ln>
          </p:spPr>
          <p:txBody>
            <a:bodyPr/>
            <a:lstStyle/>
            <a:p>
              <a:endParaRPr lang="en-US"/>
            </a:p>
          </p:txBody>
        </p:sp>
        <p:sp>
          <p:nvSpPr>
            <p:cNvPr id="50186" name="Line 9"/>
            <p:cNvSpPr>
              <a:spLocks noChangeShapeType="1"/>
            </p:cNvSpPr>
            <p:nvPr/>
          </p:nvSpPr>
          <p:spPr bwMode="auto">
            <a:xfrm flipV="1">
              <a:off x="2244" y="4179"/>
              <a:ext cx="138" cy="138"/>
            </a:xfrm>
            <a:prstGeom prst="line">
              <a:avLst/>
            </a:prstGeom>
            <a:noFill/>
            <a:ln w="11113">
              <a:solidFill>
                <a:srgbClr val="000000"/>
              </a:solidFill>
              <a:round/>
              <a:headEnd/>
              <a:tailEnd/>
            </a:ln>
          </p:spPr>
          <p:txBody>
            <a:bodyPr/>
            <a:lstStyle/>
            <a:p>
              <a:endParaRPr lang="en-US"/>
            </a:p>
          </p:txBody>
        </p:sp>
        <p:sp>
          <p:nvSpPr>
            <p:cNvPr id="50187" name="Line 10"/>
            <p:cNvSpPr>
              <a:spLocks noChangeShapeType="1"/>
            </p:cNvSpPr>
            <p:nvPr/>
          </p:nvSpPr>
          <p:spPr bwMode="auto">
            <a:xfrm flipV="1">
              <a:off x="1831" y="4179"/>
              <a:ext cx="413" cy="138"/>
            </a:xfrm>
            <a:prstGeom prst="line">
              <a:avLst/>
            </a:prstGeom>
            <a:noFill/>
            <a:ln w="11113">
              <a:solidFill>
                <a:srgbClr val="000000"/>
              </a:solidFill>
              <a:round/>
              <a:headEnd/>
              <a:tailEnd/>
            </a:ln>
          </p:spPr>
          <p:txBody>
            <a:bodyPr/>
            <a:lstStyle/>
            <a:p>
              <a:endParaRPr lang="en-US"/>
            </a:p>
          </p:txBody>
        </p:sp>
        <p:sp>
          <p:nvSpPr>
            <p:cNvPr id="50188" name="Line 11"/>
            <p:cNvSpPr>
              <a:spLocks noChangeShapeType="1"/>
            </p:cNvSpPr>
            <p:nvPr/>
          </p:nvSpPr>
          <p:spPr bwMode="auto">
            <a:xfrm>
              <a:off x="2244" y="4179"/>
              <a:ext cx="206" cy="69"/>
            </a:xfrm>
            <a:prstGeom prst="line">
              <a:avLst/>
            </a:prstGeom>
            <a:noFill/>
            <a:ln w="11113">
              <a:solidFill>
                <a:srgbClr val="000000"/>
              </a:solidFill>
              <a:round/>
              <a:headEnd/>
              <a:tailEnd/>
            </a:ln>
          </p:spPr>
          <p:txBody>
            <a:bodyPr/>
            <a:lstStyle/>
            <a:p>
              <a:endParaRPr lang="en-US"/>
            </a:p>
          </p:txBody>
        </p:sp>
        <p:sp>
          <p:nvSpPr>
            <p:cNvPr id="50189" name="Line 12"/>
            <p:cNvSpPr>
              <a:spLocks noChangeShapeType="1"/>
            </p:cNvSpPr>
            <p:nvPr/>
          </p:nvSpPr>
          <p:spPr bwMode="auto">
            <a:xfrm>
              <a:off x="1824" y="4339"/>
              <a:ext cx="620" cy="1"/>
            </a:xfrm>
            <a:prstGeom prst="line">
              <a:avLst/>
            </a:prstGeom>
            <a:noFill/>
            <a:ln w="11113">
              <a:solidFill>
                <a:srgbClr val="000000"/>
              </a:solidFill>
              <a:round/>
              <a:headEnd/>
              <a:tailEnd/>
            </a:ln>
          </p:spPr>
          <p:txBody>
            <a:bodyPr/>
            <a:lstStyle/>
            <a:p>
              <a:endParaRPr lang="en-US"/>
            </a:p>
          </p:txBody>
        </p:sp>
        <p:sp>
          <p:nvSpPr>
            <p:cNvPr id="50190" name="Line 13"/>
            <p:cNvSpPr>
              <a:spLocks noChangeShapeType="1"/>
            </p:cNvSpPr>
            <p:nvPr/>
          </p:nvSpPr>
          <p:spPr bwMode="auto">
            <a:xfrm>
              <a:off x="1824" y="4477"/>
              <a:ext cx="620" cy="1"/>
            </a:xfrm>
            <a:prstGeom prst="line">
              <a:avLst/>
            </a:prstGeom>
            <a:noFill/>
            <a:ln w="11113">
              <a:solidFill>
                <a:srgbClr val="000000"/>
              </a:solidFill>
              <a:round/>
              <a:headEnd/>
              <a:tailEnd/>
            </a:ln>
          </p:spPr>
          <p:txBody>
            <a:bodyPr/>
            <a:lstStyle/>
            <a:p>
              <a:endParaRPr lang="en-US"/>
            </a:p>
          </p:txBody>
        </p:sp>
        <p:sp>
          <p:nvSpPr>
            <p:cNvPr id="50191" name="Freeform 14"/>
            <p:cNvSpPr>
              <a:spLocks/>
            </p:cNvSpPr>
            <p:nvPr/>
          </p:nvSpPr>
          <p:spPr bwMode="auto">
            <a:xfrm>
              <a:off x="1830" y="4339"/>
              <a:ext cx="551" cy="138"/>
            </a:xfrm>
            <a:custGeom>
              <a:avLst/>
              <a:gdLst>
                <a:gd name="T0" fmla="*/ 0 w 552"/>
                <a:gd name="T1" fmla="*/ 0 h 138"/>
                <a:gd name="T2" fmla="*/ 17 w 552"/>
                <a:gd name="T3" fmla="*/ 25 h 138"/>
                <a:gd name="T4" fmla="*/ 34 w 552"/>
                <a:gd name="T5" fmla="*/ 50 h 138"/>
                <a:gd name="T6" fmla="*/ 51 w 552"/>
                <a:gd name="T7" fmla="*/ 73 h 138"/>
                <a:gd name="T8" fmla="*/ 69 w 552"/>
                <a:gd name="T9" fmla="*/ 95 h 138"/>
                <a:gd name="T10" fmla="*/ 86 w 552"/>
                <a:gd name="T11" fmla="*/ 113 h 138"/>
                <a:gd name="T12" fmla="*/ 95 w 552"/>
                <a:gd name="T13" fmla="*/ 119 h 138"/>
                <a:gd name="T14" fmla="*/ 103 w 552"/>
                <a:gd name="T15" fmla="*/ 126 h 138"/>
                <a:gd name="T16" fmla="*/ 112 w 552"/>
                <a:gd name="T17" fmla="*/ 131 h 138"/>
                <a:gd name="T18" fmla="*/ 120 w 552"/>
                <a:gd name="T19" fmla="*/ 134 h 138"/>
                <a:gd name="T20" fmla="*/ 130 w 552"/>
                <a:gd name="T21" fmla="*/ 137 h 138"/>
                <a:gd name="T22" fmla="*/ 138 w 552"/>
                <a:gd name="T23" fmla="*/ 138 h 138"/>
                <a:gd name="T24" fmla="*/ 147 w 552"/>
                <a:gd name="T25" fmla="*/ 137 h 138"/>
                <a:gd name="T26" fmla="*/ 155 w 552"/>
                <a:gd name="T27" fmla="*/ 132 h 138"/>
                <a:gd name="T28" fmla="*/ 164 w 552"/>
                <a:gd name="T29" fmla="*/ 125 h 138"/>
                <a:gd name="T30" fmla="*/ 172 w 552"/>
                <a:gd name="T31" fmla="*/ 116 h 138"/>
                <a:gd name="T32" fmla="*/ 181 w 552"/>
                <a:gd name="T33" fmla="*/ 106 h 138"/>
                <a:gd name="T34" fmla="*/ 189 w 552"/>
                <a:gd name="T35" fmla="*/ 94 h 138"/>
                <a:gd name="T36" fmla="*/ 207 w 552"/>
                <a:gd name="T37" fmla="*/ 69 h 138"/>
                <a:gd name="T38" fmla="*/ 224 w 552"/>
                <a:gd name="T39" fmla="*/ 44 h 138"/>
                <a:gd name="T40" fmla="*/ 233 w 552"/>
                <a:gd name="T41" fmla="*/ 32 h 138"/>
                <a:gd name="T42" fmla="*/ 241 w 552"/>
                <a:gd name="T43" fmla="*/ 22 h 138"/>
                <a:gd name="T44" fmla="*/ 250 w 552"/>
                <a:gd name="T45" fmla="*/ 12 h 138"/>
                <a:gd name="T46" fmla="*/ 258 w 552"/>
                <a:gd name="T47" fmla="*/ 6 h 138"/>
                <a:gd name="T48" fmla="*/ 268 w 552"/>
                <a:gd name="T49" fmla="*/ 1 h 138"/>
                <a:gd name="T50" fmla="*/ 276 w 552"/>
                <a:gd name="T51" fmla="*/ 0 h 138"/>
                <a:gd name="T52" fmla="*/ 285 w 552"/>
                <a:gd name="T53" fmla="*/ 1 h 138"/>
                <a:gd name="T54" fmla="*/ 293 w 552"/>
                <a:gd name="T55" fmla="*/ 6 h 138"/>
                <a:gd name="T56" fmla="*/ 302 w 552"/>
                <a:gd name="T57" fmla="*/ 12 h 138"/>
                <a:gd name="T58" fmla="*/ 310 w 552"/>
                <a:gd name="T59" fmla="*/ 22 h 138"/>
                <a:gd name="T60" fmla="*/ 319 w 552"/>
                <a:gd name="T61" fmla="*/ 32 h 138"/>
                <a:gd name="T62" fmla="*/ 328 w 552"/>
                <a:gd name="T63" fmla="*/ 44 h 138"/>
                <a:gd name="T64" fmla="*/ 345 w 552"/>
                <a:gd name="T65" fmla="*/ 69 h 138"/>
                <a:gd name="T66" fmla="*/ 362 w 552"/>
                <a:gd name="T67" fmla="*/ 94 h 138"/>
                <a:gd name="T68" fmla="*/ 371 w 552"/>
                <a:gd name="T69" fmla="*/ 106 h 138"/>
                <a:gd name="T70" fmla="*/ 379 w 552"/>
                <a:gd name="T71" fmla="*/ 116 h 138"/>
                <a:gd name="T72" fmla="*/ 389 w 552"/>
                <a:gd name="T73" fmla="*/ 125 h 138"/>
                <a:gd name="T74" fmla="*/ 397 w 552"/>
                <a:gd name="T75" fmla="*/ 132 h 138"/>
                <a:gd name="T76" fmla="*/ 406 w 552"/>
                <a:gd name="T77" fmla="*/ 137 h 138"/>
                <a:gd name="T78" fmla="*/ 414 w 552"/>
                <a:gd name="T79" fmla="*/ 138 h 138"/>
                <a:gd name="T80" fmla="*/ 423 w 552"/>
                <a:gd name="T81" fmla="*/ 137 h 138"/>
                <a:gd name="T82" fmla="*/ 431 w 552"/>
                <a:gd name="T83" fmla="*/ 134 h 138"/>
                <a:gd name="T84" fmla="*/ 440 w 552"/>
                <a:gd name="T85" fmla="*/ 131 h 138"/>
                <a:gd name="T86" fmla="*/ 448 w 552"/>
                <a:gd name="T87" fmla="*/ 126 h 138"/>
                <a:gd name="T88" fmla="*/ 458 w 552"/>
                <a:gd name="T89" fmla="*/ 119 h 138"/>
                <a:gd name="T90" fmla="*/ 466 w 552"/>
                <a:gd name="T91" fmla="*/ 113 h 138"/>
                <a:gd name="T92" fmla="*/ 483 w 552"/>
                <a:gd name="T93" fmla="*/ 95 h 138"/>
                <a:gd name="T94" fmla="*/ 500 w 552"/>
                <a:gd name="T95" fmla="*/ 73 h 138"/>
                <a:gd name="T96" fmla="*/ 517 w 552"/>
                <a:gd name="T97" fmla="*/ 50 h 138"/>
                <a:gd name="T98" fmla="*/ 535 w 552"/>
                <a:gd name="T99" fmla="*/ 25 h 138"/>
                <a:gd name="T100" fmla="*/ 552 w 552"/>
                <a:gd name="T101" fmla="*/ 0 h 13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552"/>
                <a:gd name="T154" fmla="*/ 0 h 138"/>
                <a:gd name="T155" fmla="*/ 552 w 552"/>
                <a:gd name="T156" fmla="*/ 138 h 13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552" h="138">
                  <a:moveTo>
                    <a:pt x="0" y="0"/>
                  </a:moveTo>
                  <a:lnTo>
                    <a:pt x="17" y="25"/>
                  </a:lnTo>
                  <a:lnTo>
                    <a:pt x="34" y="50"/>
                  </a:lnTo>
                  <a:lnTo>
                    <a:pt x="51" y="73"/>
                  </a:lnTo>
                  <a:lnTo>
                    <a:pt x="69" y="95"/>
                  </a:lnTo>
                  <a:lnTo>
                    <a:pt x="86" y="113"/>
                  </a:lnTo>
                  <a:lnTo>
                    <a:pt x="95" y="119"/>
                  </a:lnTo>
                  <a:lnTo>
                    <a:pt x="103" y="126"/>
                  </a:lnTo>
                  <a:lnTo>
                    <a:pt x="112" y="131"/>
                  </a:lnTo>
                  <a:lnTo>
                    <a:pt x="120" y="134"/>
                  </a:lnTo>
                  <a:lnTo>
                    <a:pt x="130" y="137"/>
                  </a:lnTo>
                  <a:lnTo>
                    <a:pt x="138" y="138"/>
                  </a:lnTo>
                  <a:lnTo>
                    <a:pt x="147" y="137"/>
                  </a:lnTo>
                  <a:lnTo>
                    <a:pt x="155" y="132"/>
                  </a:lnTo>
                  <a:lnTo>
                    <a:pt x="164" y="125"/>
                  </a:lnTo>
                  <a:lnTo>
                    <a:pt x="172" y="116"/>
                  </a:lnTo>
                  <a:lnTo>
                    <a:pt x="181" y="106"/>
                  </a:lnTo>
                  <a:lnTo>
                    <a:pt x="189" y="94"/>
                  </a:lnTo>
                  <a:lnTo>
                    <a:pt x="207" y="69"/>
                  </a:lnTo>
                  <a:lnTo>
                    <a:pt x="224" y="44"/>
                  </a:lnTo>
                  <a:lnTo>
                    <a:pt x="233" y="32"/>
                  </a:lnTo>
                  <a:lnTo>
                    <a:pt x="241" y="22"/>
                  </a:lnTo>
                  <a:lnTo>
                    <a:pt x="250" y="12"/>
                  </a:lnTo>
                  <a:lnTo>
                    <a:pt x="258" y="6"/>
                  </a:lnTo>
                  <a:lnTo>
                    <a:pt x="268" y="1"/>
                  </a:lnTo>
                  <a:lnTo>
                    <a:pt x="276" y="0"/>
                  </a:lnTo>
                  <a:lnTo>
                    <a:pt x="285" y="1"/>
                  </a:lnTo>
                  <a:lnTo>
                    <a:pt x="293" y="6"/>
                  </a:lnTo>
                  <a:lnTo>
                    <a:pt x="302" y="12"/>
                  </a:lnTo>
                  <a:lnTo>
                    <a:pt x="310" y="22"/>
                  </a:lnTo>
                  <a:lnTo>
                    <a:pt x="319" y="32"/>
                  </a:lnTo>
                  <a:lnTo>
                    <a:pt x="328" y="44"/>
                  </a:lnTo>
                  <a:lnTo>
                    <a:pt x="345" y="69"/>
                  </a:lnTo>
                  <a:lnTo>
                    <a:pt x="362" y="94"/>
                  </a:lnTo>
                  <a:lnTo>
                    <a:pt x="371" y="106"/>
                  </a:lnTo>
                  <a:lnTo>
                    <a:pt x="379" y="116"/>
                  </a:lnTo>
                  <a:lnTo>
                    <a:pt x="389" y="125"/>
                  </a:lnTo>
                  <a:lnTo>
                    <a:pt x="397" y="132"/>
                  </a:lnTo>
                  <a:lnTo>
                    <a:pt x="406" y="137"/>
                  </a:lnTo>
                  <a:lnTo>
                    <a:pt x="414" y="138"/>
                  </a:lnTo>
                  <a:lnTo>
                    <a:pt x="423" y="137"/>
                  </a:lnTo>
                  <a:lnTo>
                    <a:pt x="431" y="134"/>
                  </a:lnTo>
                  <a:lnTo>
                    <a:pt x="440" y="131"/>
                  </a:lnTo>
                  <a:lnTo>
                    <a:pt x="448" y="126"/>
                  </a:lnTo>
                  <a:lnTo>
                    <a:pt x="458" y="119"/>
                  </a:lnTo>
                  <a:lnTo>
                    <a:pt x="466" y="113"/>
                  </a:lnTo>
                  <a:lnTo>
                    <a:pt x="483" y="95"/>
                  </a:lnTo>
                  <a:lnTo>
                    <a:pt x="500" y="73"/>
                  </a:lnTo>
                  <a:lnTo>
                    <a:pt x="517" y="50"/>
                  </a:lnTo>
                  <a:lnTo>
                    <a:pt x="535" y="25"/>
                  </a:lnTo>
                  <a:lnTo>
                    <a:pt x="552" y="0"/>
                  </a:lnTo>
                </a:path>
              </a:pathLst>
            </a:custGeom>
            <a:noFill/>
            <a:ln w="11113">
              <a:solidFill>
                <a:srgbClr val="000000"/>
              </a:solidFill>
              <a:round/>
              <a:headEnd/>
              <a:tailEnd/>
            </a:ln>
          </p:spPr>
          <p:txBody>
            <a:bodyPr/>
            <a:lstStyle/>
            <a:p>
              <a:endParaRPr lang="en-US"/>
            </a:p>
          </p:txBody>
        </p:sp>
        <p:sp>
          <p:nvSpPr>
            <p:cNvPr id="50192" name="Freeform 15"/>
            <p:cNvSpPr>
              <a:spLocks/>
            </p:cNvSpPr>
            <p:nvPr/>
          </p:nvSpPr>
          <p:spPr bwMode="auto">
            <a:xfrm>
              <a:off x="1830" y="4374"/>
              <a:ext cx="551" cy="70"/>
            </a:xfrm>
            <a:custGeom>
              <a:avLst/>
              <a:gdLst>
                <a:gd name="T0" fmla="*/ 0 w 552"/>
                <a:gd name="T1" fmla="*/ 0 h 70"/>
                <a:gd name="T2" fmla="*/ 34 w 552"/>
                <a:gd name="T3" fmla="*/ 26 h 70"/>
                <a:gd name="T4" fmla="*/ 51 w 552"/>
                <a:gd name="T5" fmla="*/ 37 h 70"/>
                <a:gd name="T6" fmla="*/ 69 w 552"/>
                <a:gd name="T7" fmla="*/ 48 h 70"/>
                <a:gd name="T8" fmla="*/ 86 w 552"/>
                <a:gd name="T9" fmla="*/ 57 h 70"/>
                <a:gd name="T10" fmla="*/ 103 w 552"/>
                <a:gd name="T11" fmla="*/ 64 h 70"/>
                <a:gd name="T12" fmla="*/ 120 w 552"/>
                <a:gd name="T13" fmla="*/ 68 h 70"/>
                <a:gd name="T14" fmla="*/ 138 w 552"/>
                <a:gd name="T15" fmla="*/ 70 h 70"/>
                <a:gd name="T16" fmla="*/ 147 w 552"/>
                <a:gd name="T17" fmla="*/ 68 h 70"/>
                <a:gd name="T18" fmla="*/ 155 w 552"/>
                <a:gd name="T19" fmla="*/ 66 h 70"/>
                <a:gd name="T20" fmla="*/ 164 w 552"/>
                <a:gd name="T21" fmla="*/ 63 h 70"/>
                <a:gd name="T22" fmla="*/ 172 w 552"/>
                <a:gd name="T23" fmla="*/ 59 h 70"/>
                <a:gd name="T24" fmla="*/ 190 w 552"/>
                <a:gd name="T25" fmla="*/ 48 h 70"/>
                <a:gd name="T26" fmla="*/ 207 w 552"/>
                <a:gd name="T27" fmla="*/ 35 h 70"/>
                <a:gd name="T28" fmla="*/ 224 w 552"/>
                <a:gd name="T29" fmla="*/ 22 h 70"/>
                <a:gd name="T30" fmla="*/ 241 w 552"/>
                <a:gd name="T31" fmla="*/ 11 h 70"/>
                <a:gd name="T32" fmla="*/ 251 w 552"/>
                <a:gd name="T33" fmla="*/ 7 h 70"/>
                <a:gd name="T34" fmla="*/ 259 w 552"/>
                <a:gd name="T35" fmla="*/ 4 h 70"/>
                <a:gd name="T36" fmla="*/ 268 w 552"/>
                <a:gd name="T37" fmla="*/ 2 h 70"/>
                <a:gd name="T38" fmla="*/ 276 w 552"/>
                <a:gd name="T39" fmla="*/ 0 h 70"/>
                <a:gd name="T40" fmla="*/ 285 w 552"/>
                <a:gd name="T41" fmla="*/ 2 h 70"/>
                <a:gd name="T42" fmla="*/ 293 w 552"/>
                <a:gd name="T43" fmla="*/ 4 h 70"/>
                <a:gd name="T44" fmla="*/ 302 w 552"/>
                <a:gd name="T45" fmla="*/ 7 h 70"/>
                <a:gd name="T46" fmla="*/ 310 w 552"/>
                <a:gd name="T47" fmla="*/ 11 h 70"/>
                <a:gd name="T48" fmla="*/ 328 w 552"/>
                <a:gd name="T49" fmla="*/ 22 h 70"/>
                <a:gd name="T50" fmla="*/ 345 w 552"/>
                <a:gd name="T51" fmla="*/ 35 h 70"/>
                <a:gd name="T52" fmla="*/ 362 w 552"/>
                <a:gd name="T53" fmla="*/ 48 h 70"/>
                <a:gd name="T54" fmla="*/ 379 w 552"/>
                <a:gd name="T55" fmla="*/ 59 h 70"/>
                <a:gd name="T56" fmla="*/ 389 w 552"/>
                <a:gd name="T57" fmla="*/ 63 h 70"/>
                <a:gd name="T58" fmla="*/ 397 w 552"/>
                <a:gd name="T59" fmla="*/ 66 h 70"/>
                <a:gd name="T60" fmla="*/ 406 w 552"/>
                <a:gd name="T61" fmla="*/ 68 h 70"/>
                <a:gd name="T62" fmla="*/ 414 w 552"/>
                <a:gd name="T63" fmla="*/ 70 h 70"/>
                <a:gd name="T64" fmla="*/ 431 w 552"/>
                <a:gd name="T65" fmla="*/ 68 h 70"/>
                <a:gd name="T66" fmla="*/ 448 w 552"/>
                <a:gd name="T67" fmla="*/ 64 h 70"/>
                <a:gd name="T68" fmla="*/ 466 w 552"/>
                <a:gd name="T69" fmla="*/ 57 h 70"/>
                <a:gd name="T70" fmla="*/ 483 w 552"/>
                <a:gd name="T71" fmla="*/ 48 h 70"/>
                <a:gd name="T72" fmla="*/ 500 w 552"/>
                <a:gd name="T73" fmla="*/ 37 h 70"/>
                <a:gd name="T74" fmla="*/ 518 w 552"/>
                <a:gd name="T75" fmla="*/ 26 h 70"/>
                <a:gd name="T76" fmla="*/ 552 w 552"/>
                <a:gd name="T77" fmla="*/ 0 h 7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52"/>
                <a:gd name="T118" fmla="*/ 0 h 70"/>
                <a:gd name="T119" fmla="*/ 552 w 552"/>
                <a:gd name="T120" fmla="*/ 70 h 7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52" h="70">
                  <a:moveTo>
                    <a:pt x="0" y="0"/>
                  </a:moveTo>
                  <a:lnTo>
                    <a:pt x="34" y="26"/>
                  </a:lnTo>
                  <a:lnTo>
                    <a:pt x="51" y="37"/>
                  </a:lnTo>
                  <a:lnTo>
                    <a:pt x="69" y="48"/>
                  </a:lnTo>
                  <a:lnTo>
                    <a:pt x="86" y="57"/>
                  </a:lnTo>
                  <a:lnTo>
                    <a:pt x="103" y="64"/>
                  </a:lnTo>
                  <a:lnTo>
                    <a:pt x="120" y="68"/>
                  </a:lnTo>
                  <a:lnTo>
                    <a:pt x="138" y="70"/>
                  </a:lnTo>
                  <a:lnTo>
                    <a:pt x="147" y="68"/>
                  </a:lnTo>
                  <a:lnTo>
                    <a:pt x="155" y="66"/>
                  </a:lnTo>
                  <a:lnTo>
                    <a:pt x="164" y="63"/>
                  </a:lnTo>
                  <a:lnTo>
                    <a:pt x="172" y="59"/>
                  </a:lnTo>
                  <a:lnTo>
                    <a:pt x="190" y="48"/>
                  </a:lnTo>
                  <a:lnTo>
                    <a:pt x="207" y="35"/>
                  </a:lnTo>
                  <a:lnTo>
                    <a:pt x="224" y="22"/>
                  </a:lnTo>
                  <a:lnTo>
                    <a:pt x="241" y="11"/>
                  </a:lnTo>
                  <a:lnTo>
                    <a:pt x="251" y="7"/>
                  </a:lnTo>
                  <a:lnTo>
                    <a:pt x="259" y="4"/>
                  </a:lnTo>
                  <a:lnTo>
                    <a:pt x="268" y="2"/>
                  </a:lnTo>
                  <a:lnTo>
                    <a:pt x="276" y="0"/>
                  </a:lnTo>
                  <a:lnTo>
                    <a:pt x="285" y="2"/>
                  </a:lnTo>
                  <a:lnTo>
                    <a:pt x="293" y="4"/>
                  </a:lnTo>
                  <a:lnTo>
                    <a:pt x="302" y="7"/>
                  </a:lnTo>
                  <a:lnTo>
                    <a:pt x="310" y="11"/>
                  </a:lnTo>
                  <a:lnTo>
                    <a:pt x="328" y="22"/>
                  </a:lnTo>
                  <a:lnTo>
                    <a:pt x="345" y="35"/>
                  </a:lnTo>
                  <a:lnTo>
                    <a:pt x="362" y="48"/>
                  </a:lnTo>
                  <a:lnTo>
                    <a:pt x="379" y="59"/>
                  </a:lnTo>
                  <a:lnTo>
                    <a:pt x="389" y="63"/>
                  </a:lnTo>
                  <a:lnTo>
                    <a:pt x="397" y="66"/>
                  </a:lnTo>
                  <a:lnTo>
                    <a:pt x="406" y="68"/>
                  </a:lnTo>
                  <a:lnTo>
                    <a:pt x="414" y="70"/>
                  </a:lnTo>
                  <a:lnTo>
                    <a:pt x="431" y="68"/>
                  </a:lnTo>
                  <a:lnTo>
                    <a:pt x="448" y="64"/>
                  </a:lnTo>
                  <a:lnTo>
                    <a:pt x="466" y="57"/>
                  </a:lnTo>
                  <a:lnTo>
                    <a:pt x="483" y="48"/>
                  </a:lnTo>
                  <a:lnTo>
                    <a:pt x="500" y="37"/>
                  </a:lnTo>
                  <a:lnTo>
                    <a:pt x="518" y="26"/>
                  </a:lnTo>
                  <a:lnTo>
                    <a:pt x="552" y="0"/>
                  </a:lnTo>
                </a:path>
              </a:pathLst>
            </a:custGeom>
            <a:noFill/>
            <a:ln w="11113">
              <a:solidFill>
                <a:srgbClr val="000000"/>
              </a:solidFill>
              <a:round/>
              <a:headEnd/>
              <a:tailEnd/>
            </a:ln>
          </p:spPr>
          <p:txBody>
            <a:bodyPr/>
            <a:lstStyle/>
            <a:p>
              <a:endParaRPr lang="en-US"/>
            </a:p>
          </p:txBody>
        </p:sp>
        <p:sp>
          <p:nvSpPr>
            <p:cNvPr id="50193" name="Line 16"/>
            <p:cNvSpPr>
              <a:spLocks noChangeShapeType="1"/>
            </p:cNvSpPr>
            <p:nvPr/>
          </p:nvSpPr>
          <p:spPr bwMode="auto">
            <a:xfrm>
              <a:off x="1820" y="4509"/>
              <a:ext cx="631" cy="1"/>
            </a:xfrm>
            <a:prstGeom prst="line">
              <a:avLst/>
            </a:prstGeom>
            <a:noFill/>
            <a:ln w="11113">
              <a:solidFill>
                <a:srgbClr val="000000"/>
              </a:solidFill>
              <a:round/>
              <a:headEnd/>
              <a:tailEnd/>
            </a:ln>
          </p:spPr>
          <p:txBody>
            <a:bodyPr/>
            <a:lstStyle/>
            <a:p>
              <a:endParaRPr lang="en-US"/>
            </a:p>
          </p:txBody>
        </p:sp>
        <p:sp>
          <p:nvSpPr>
            <p:cNvPr id="50194" name="Line 17"/>
            <p:cNvSpPr>
              <a:spLocks noChangeShapeType="1"/>
            </p:cNvSpPr>
            <p:nvPr/>
          </p:nvSpPr>
          <p:spPr bwMode="auto">
            <a:xfrm>
              <a:off x="1806" y="4653"/>
              <a:ext cx="645" cy="1"/>
            </a:xfrm>
            <a:prstGeom prst="line">
              <a:avLst/>
            </a:prstGeom>
            <a:noFill/>
            <a:ln w="11113">
              <a:solidFill>
                <a:srgbClr val="000000"/>
              </a:solidFill>
              <a:round/>
              <a:headEnd/>
              <a:tailEnd/>
            </a:ln>
          </p:spPr>
          <p:txBody>
            <a:bodyPr/>
            <a:lstStyle/>
            <a:p>
              <a:endParaRPr lang="en-US"/>
            </a:p>
          </p:txBody>
        </p:sp>
        <p:sp>
          <p:nvSpPr>
            <p:cNvPr id="50195" name="Rectangle 18"/>
            <p:cNvSpPr>
              <a:spLocks noChangeArrowheads="1"/>
            </p:cNvSpPr>
            <p:nvPr/>
          </p:nvSpPr>
          <p:spPr bwMode="auto">
            <a:xfrm>
              <a:off x="1835" y="4575"/>
              <a:ext cx="609" cy="14"/>
            </a:xfrm>
            <a:prstGeom prst="rect">
              <a:avLst/>
            </a:prstGeom>
            <a:solidFill>
              <a:srgbClr val="000000"/>
            </a:solidFill>
            <a:ln w="9525">
              <a:noFill/>
              <a:miter lim="800000"/>
              <a:headEnd/>
              <a:tailEnd/>
            </a:ln>
          </p:spPr>
          <p:txBody>
            <a:bodyPr/>
            <a:lstStyle/>
            <a:p>
              <a:endParaRPr lang="en-US"/>
            </a:p>
          </p:txBody>
        </p:sp>
        <p:sp>
          <p:nvSpPr>
            <p:cNvPr id="50196" name="Line 19"/>
            <p:cNvSpPr>
              <a:spLocks noChangeShapeType="1"/>
            </p:cNvSpPr>
            <p:nvPr/>
          </p:nvSpPr>
          <p:spPr bwMode="auto">
            <a:xfrm>
              <a:off x="1824" y="4320"/>
              <a:ext cx="620" cy="1"/>
            </a:xfrm>
            <a:prstGeom prst="line">
              <a:avLst/>
            </a:prstGeom>
            <a:noFill/>
            <a:ln w="11113">
              <a:solidFill>
                <a:srgbClr val="000000"/>
              </a:solidFill>
              <a:round/>
              <a:headEnd/>
              <a:tailEnd/>
            </a:ln>
          </p:spPr>
          <p:txBody>
            <a:bodyPr/>
            <a:lstStyle/>
            <a:p>
              <a:endParaRPr lang="en-US"/>
            </a:p>
          </p:txBody>
        </p:sp>
      </p:grpSp>
    </p:spTree>
    <p:extLst>
      <p:ext uri="{BB962C8B-B14F-4D97-AF65-F5344CB8AC3E}">
        <p14:creationId xmlns:p14="http://schemas.microsoft.com/office/powerpoint/2010/main" val="8744204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8BA9C01A-903A-4AAC-9503-6A60364B500B}" type="slidenum">
              <a:rPr lang="de-DE"/>
              <a:pPr/>
              <a:t>19</a:t>
            </a:fld>
            <a:endParaRPr lang="de-DE"/>
          </a:p>
        </p:txBody>
      </p:sp>
      <p:sp>
        <p:nvSpPr>
          <p:cNvPr id="51203" name="Rectangle 2"/>
          <p:cNvSpPr>
            <a:spLocks noGrp="1" noRot="1" noChangeAspect="1" noChangeArrowheads="1" noTextEdit="1"/>
          </p:cNvSpPr>
          <p:nvPr>
            <p:ph type="sldImg"/>
          </p:nvPr>
        </p:nvSpPr>
        <p:spPr>
          <a:xfrm>
            <a:off x="138113" y="766763"/>
            <a:ext cx="6824662" cy="3840162"/>
          </a:xfrm>
          <a:ln/>
        </p:spPr>
      </p:sp>
      <p:sp>
        <p:nvSpPr>
          <p:cNvPr id="51204" name="Rectangle 3"/>
          <p:cNvSpPr>
            <a:spLocks noGrp="1" noChangeArrowheads="1"/>
          </p:cNvSpPr>
          <p:nvPr>
            <p:ph type="body" idx="1"/>
          </p:nvPr>
        </p:nvSpPr>
        <p:spPr>
          <a:xfrm>
            <a:off x="158750" y="5105400"/>
            <a:ext cx="6881813" cy="4795838"/>
          </a:xfrm>
          <a:noFill/>
          <a:ln/>
        </p:spPr>
        <p:txBody>
          <a:bodyPr/>
          <a:lstStyle/>
          <a:p>
            <a:pPr lvl="1" eaLnBrk="1" hangingPunct="1"/>
            <a:r>
              <a:rPr lang="de-DE" smtClean="0"/>
              <a:t>Funktechnik: Keine Kosten für das Medium, allerdings geringe Reichweite und Bandbreite, sowie Störeinflüsse, die von der örtlichen Gegebenheit abhängen.</a:t>
            </a:r>
          </a:p>
          <a:p>
            <a:pPr lvl="1" eaLnBrk="1" hangingPunct="1"/>
            <a:r>
              <a:rPr lang="de-DE" smtClean="0"/>
              <a:t>Auch bei der Funk- und Satellitentechnik gilt es zu differenzieren. Beispielsweise bietet die Satellitenkommunikation hohe Bandbreiten, die jedoch auf die Nutzer aufgeteilt werden müssen. Im terrestrischen Bereich gibt es beispielsweise das GSM-System zur mobilen Kommunikation, welches derzeit Datenraten bis 9.600 kbit/s erlaubt. Allerdings kann der Benutzer sich dabei quer durch Europa bewegen.</a:t>
            </a:r>
          </a:p>
          <a:p>
            <a:pPr lvl="1" eaLnBrk="1" hangingPunct="1"/>
            <a:r>
              <a:rPr lang="de-DE" smtClean="0"/>
              <a:t>Im lokalen Umfeld, beispielsweise auf einem Stockwerk, gibt es die Möglichkeit, mittels der Funktechnik höhere Übertragungsraten zu erreichen. Erste Systeme sind bereits verfügbar, beispielsweise erreichen die WaveLAN II Adapter der Firma Lucent bereits heute Übertragungsraten bis 11 Mbit/s.</a:t>
            </a:r>
          </a:p>
          <a:p>
            <a:pPr eaLnBrk="1" hangingPunct="1"/>
            <a:endParaRPr lang="de-DE" smtClean="0"/>
          </a:p>
          <a:p>
            <a:pPr eaLnBrk="1" hangingPunct="1"/>
            <a:endParaRPr lang="de-DE" smtClean="0"/>
          </a:p>
        </p:txBody>
      </p:sp>
    </p:spTree>
    <p:extLst>
      <p:ext uri="{BB962C8B-B14F-4D97-AF65-F5344CB8AC3E}">
        <p14:creationId xmlns:p14="http://schemas.microsoft.com/office/powerpoint/2010/main" val="3449405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42958F65-8E99-464E-8095-01768230C17F}" type="slidenum">
              <a:rPr lang="de-DE"/>
              <a:pPr/>
              <a:t>20</a:t>
            </a:fld>
            <a:endParaRPr lang="de-DE"/>
          </a:p>
        </p:txBody>
      </p:sp>
      <p:sp>
        <p:nvSpPr>
          <p:cNvPr id="52227" name="Rectangle 2"/>
          <p:cNvSpPr>
            <a:spLocks noGrp="1" noRot="1" noChangeAspect="1" noChangeArrowheads="1" noTextEdit="1"/>
          </p:cNvSpPr>
          <p:nvPr>
            <p:ph type="sldImg"/>
          </p:nvPr>
        </p:nvSpPr>
        <p:spPr>
          <a:xfrm>
            <a:off x="138113" y="766763"/>
            <a:ext cx="6824662" cy="3840162"/>
          </a:xfrm>
          <a:ln/>
        </p:spPr>
      </p:sp>
      <p:sp>
        <p:nvSpPr>
          <p:cNvPr id="52228" name="Rectangle 3"/>
          <p:cNvSpPr>
            <a:spLocks noGrp="1" noChangeArrowheads="1"/>
          </p:cNvSpPr>
          <p:nvPr>
            <p:ph type="body" idx="1"/>
          </p:nvPr>
        </p:nvSpPr>
        <p:spPr>
          <a:xfrm>
            <a:off x="158750" y="5105400"/>
            <a:ext cx="6881813" cy="4795838"/>
          </a:xfrm>
          <a:noFill/>
          <a:ln/>
        </p:spPr>
        <p:txBody>
          <a:bodyPr/>
          <a:lstStyle/>
          <a:p>
            <a:pPr eaLnBrk="1" hangingPunct="1"/>
            <a:r>
              <a:rPr lang="de-DE" i="1" smtClean="0"/>
              <a:t>Geteilte Medien</a:t>
            </a:r>
            <a:endParaRPr lang="de-DE" smtClean="0"/>
          </a:p>
          <a:p>
            <a:pPr eaLnBrk="1" hangingPunct="1"/>
            <a:r>
              <a:rPr lang="de-DE" smtClean="0"/>
              <a:t>Oft hat man ein Medium mit einer hohen Bandbreite, die von einem Sender alleine nicht ausgenutzt wird. Zusätzlich hat man mehrere Sender, die das Medium benutzen wollen. Also müssen sich diese Sender das Medium teilen. Dieses Teilen nennt man auch </a:t>
            </a:r>
            <a:r>
              <a:rPr lang="de-DE" i="1" smtClean="0"/>
              <a:t>Multiplexen</a:t>
            </a:r>
            <a:r>
              <a:rPr lang="de-DE" smtClean="0"/>
              <a:t>  (Bündelung) des physikalischen Mediums. Man bezeichnet das ganze Medium, welches von allen benutzt wird als Übertragungsweg. Die einzelnen virtuellen Kanäle, die durch Multiplexen entstehen, werden als </a:t>
            </a:r>
            <a:r>
              <a:rPr lang="de-DE" i="1" smtClean="0"/>
              <a:t>Übertragungskanal</a:t>
            </a:r>
            <a:r>
              <a:rPr lang="de-DE" smtClean="0"/>
              <a:t> bezeichnet. Somit besteht ein Übertragungsweg aus mehreren Übertragungskanälen, die man wie folgt erhalten kann:</a:t>
            </a:r>
          </a:p>
          <a:p>
            <a:pPr lvl="1" eaLnBrk="1" hangingPunct="1"/>
            <a:r>
              <a:rPr lang="de-DE" i="1" smtClean="0"/>
              <a:t>Raummultiplex</a:t>
            </a:r>
            <a:r>
              <a:rPr lang="de-DE" smtClean="0"/>
              <a:t>: Die Mehrfachnutzung des Mediums wird beim Raummultiplex dadurch realisiert, dass mehrere physikalische Leitungen (Adern(paare)) zusammengefasst werden.</a:t>
            </a:r>
            <a:endParaRPr lang="de-DE" i="1" smtClean="0"/>
          </a:p>
          <a:p>
            <a:pPr lvl="1" eaLnBrk="1" hangingPunct="1"/>
            <a:r>
              <a:rPr lang="de-DE" i="1" smtClean="0"/>
              <a:t>Zeitmultiplex</a:t>
            </a:r>
            <a:r>
              <a:rPr lang="de-DE" smtClean="0"/>
              <a:t>: Bei diesem Multiplexverfahren bekommt ein Sender/Empfänger-Paar das Medium nur für eine gewisse Zeitperiode zugeteilt, besitzt aber in dieser Zeitspanne die volle Bandbreite des Mediums. Zwischen den einzelnen Zuteilungen des Mediums liegt meist noch eine kleine Schutzzeit, um die einzelnen Zeitschlitze vor Störungen zu schützen. Das Zeitmultiplex-Verfahren eignet sich nur für die Übertragung von zeitdiskreten Signalen, d.h. vor allem für Basisband-Übertragungsverfahren. </a:t>
            </a:r>
          </a:p>
          <a:p>
            <a:pPr lvl="1" eaLnBrk="1" hangingPunct="1"/>
            <a:r>
              <a:rPr lang="de-DE" smtClean="0"/>
              <a:t>Beim Zeitmultiplexen ist keine echte Gleichzeitigkeit oder Parallelität der Übertragung mehr gegeben, da zu jedem Zeitpunkt immer nur ein Teilnehmer-Paar kommunizieren kann. Zusätzlich lässt sich unterscheiden zwischen starrem Zeitmultiplex, d.h. die Reihenfolge der Sender bei der Zuteilung bleibt immer gleich, und anforderungsgesteuertem Zeitmultiplex, bei dem derjenige einen Zeitschlitz bekommt, der gerade etwas zu senden hat.</a:t>
            </a:r>
          </a:p>
        </p:txBody>
      </p:sp>
    </p:spTree>
    <p:extLst>
      <p:ext uri="{BB962C8B-B14F-4D97-AF65-F5344CB8AC3E}">
        <p14:creationId xmlns:p14="http://schemas.microsoft.com/office/powerpoint/2010/main" val="6949116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42958F65-8E99-464E-8095-01768230C17F}" type="slidenum">
              <a:rPr lang="de-DE"/>
              <a:pPr/>
              <a:t>21</a:t>
            </a:fld>
            <a:endParaRPr lang="de-DE"/>
          </a:p>
        </p:txBody>
      </p:sp>
      <p:sp>
        <p:nvSpPr>
          <p:cNvPr id="52227" name="Rectangle 2"/>
          <p:cNvSpPr>
            <a:spLocks noGrp="1" noRot="1" noChangeAspect="1" noChangeArrowheads="1" noTextEdit="1"/>
          </p:cNvSpPr>
          <p:nvPr>
            <p:ph type="sldImg"/>
          </p:nvPr>
        </p:nvSpPr>
        <p:spPr>
          <a:xfrm>
            <a:off x="138113" y="766763"/>
            <a:ext cx="6824662" cy="3840162"/>
          </a:xfrm>
          <a:ln/>
        </p:spPr>
      </p:sp>
      <p:sp>
        <p:nvSpPr>
          <p:cNvPr id="52228" name="Rectangle 3"/>
          <p:cNvSpPr>
            <a:spLocks noGrp="1" noChangeArrowheads="1"/>
          </p:cNvSpPr>
          <p:nvPr>
            <p:ph type="body" idx="1"/>
          </p:nvPr>
        </p:nvSpPr>
        <p:spPr>
          <a:xfrm>
            <a:off x="158750" y="5105400"/>
            <a:ext cx="6881813" cy="4795838"/>
          </a:xfrm>
          <a:noFill/>
          <a:ln/>
        </p:spPr>
        <p:txBody>
          <a:bodyPr/>
          <a:lstStyle/>
          <a:p>
            <a:pPr eaLnBrk="1" hangingPunct="1"/>
            <a:r>
              <a:rPr lang="de-DE" i="1" smtClean="0"/>
              <a:t>Geteilte Medien</a:t>
            </a:r>
            <a:endParaRPr lang="de-DE" smtClean="0"/>
          </a:p>
          <a:p>
            <a:pPr eaLnBrk="1" hangingPunct="1"/>
            <a:r>
              <a:rPr lang="de-DE" smtClean="0"/>
              <a:t>Oft hat man ein Medium mit einer hohen Bandbreite, die von einem Sender alleine nicht ausgenutzt wird. Zusätzlich hat man mehrere Sender, die das Medium benutzen wollen. Also müssen sich diese Sender das Medium teilen. Dieses Teilen nennt man auch </a:t>
            </a:r>
            <a:r>
              <a:rPr lang="de-DE" i="1" smtClean="0"/>
              <a:t>Multiplexen</a:t>
            </a:r>
            <a:r>
              <a:rPr lang="de-DE" smtClean="0"/>
              <a:t>  (Bündelung) des physikalischen Mediums. Man bezeichnet das ganze Medium, welches von allen benutzt wird als Übertragungsweg. Die einzelnen virtuellen Kanäle, die durch Multiplexen entstehen, werden als </a:t>
            </a:r>
            <a:r>
              <a:rPr lang="de-DE" i="1" smtClean="0"/>
              <a:t>Übertragungskanal</a:t>
            </a:r>
            <a:r>
              <a:rPr lang="de-DE" smtClean="0"/>
              <a:t> bezeichnet. Somit besteht ein Übertragungsweg aus mehreren Übertragungskanälen, die man wie folgt erhalten kann:</a:t>
            </a:r>
          </a:p>
          <a:p>
            <a:pPr lvl="1" eaLnBrk="1" hangingPunct="1"/>
            <a:r>
              <a:rPr lang="de-DE" i="1" smtClean="0"/>
              <a:t>Raummultiplex</a:t>
            </a:r>
            <a:r>
              <a:rPr lang="de-DE" smtClean="0"/>
              <a:t>: Die Mehrfachnutzung des Mediums wird beim Raummultiplex dadurch realisiert, dass mehrere physikalische Leitungen (Adern(paare)) zusammengefasst werden.</a:t>
            </a:r>
            <a:endParaRPr lang="de-DE" i="1" smtClean="0"/>
          </a:p>
          <a:p>
            <a:pPr lvl="1" eaLnBrk="1" hangingPunct="1"/>
            <a:r>
              <a:rPr lang="de-DE" i="1" smtClean="0"/>
              <a:t>Zeitmultiplex</a:t>
            </a:r>
            <a:r>
              <a:rPr lang="de-DE" smtClean="0"/>
              <a:t>: Bei diesem Multiplexverfahren bekommt ein Sender/Empfänger-Paar das Medium nur für eine gewisse Zeitperiode zugeteilt, besitzt aber in dieser Zeitspanne die volle Bandbreite des Mediums. Zwischen den einzelnen Zuteilungen des Mediums liegt meist noch eine kleine Schutzzeit, um die einzelnen Zeitschlitze vor Störungen zu schützen. Das Zeitmultiplex-Verfahren eignet sich nur für die Übertragung von zeitdiskreten Signalen, d.h. vor allem für Basisband-Übertragungsverfahren. </a:t>
            </a:r>
          </a:p>
          <a:p>
            <a:pPr lvl="1" eaLnBrk="1" hangingPunct="1"/>
            <a:r>
              <a:rPr lang="de-DE" smtClean="0"/>
              <a:t>Beim Zeitmultiplexen ist keine echte Gleichzeitigkeit oder Parallelität der Übertragung mehr gegeben, da zu jedem Zeitpunkt immer nur ein Teilnehmer-Paar kommunizieren kann. Zusätzlich lässt sich unterscheiden zwischen starrem Zeitmultiplex, d.h. die Reihenfolge der Sender bei der Zuteilung bleibt immer gleich, und anforderungsgesteuertem Zeitmultiplex, bei dem derjenige einen Zeitschlitz bekommt, der gerade etwas zu senden hat.</a:t>
            </a:r>
          </a:p>
        </p:txBody>
      </p:sp>
    </p:spTree>
    <p:extLst>
      <p:ext uri="{BB962C8B-B14F-4D97-AF65-F5344CB8AC3E}">
        <p14:creationId xmlns:p14="http://schemas.microsoft.com/office/powerpoint/2010/main" val="2391731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C902B479-FEC5-4F88-BB81-49789222205E}" type="slidenum">
              <a:rPr lang="de-DE"/>
              <a:pPr/>
              <a:t>22</a:t>
            </a:fld>
            <a:endParaRPr lang="de-DE"/>
          </a:p>
        </p:txBody>
      </p:sp>
      <p:sp>
        <p:nvSpPr>
          <p:cNvPr id="53251" name="Rectangle 2"/>
          <p:cNvSpPr>
            <a:spLocks noGrp="1" noRot="1" noChangeAspect="1" noChangeArrowheads="1" noTextEdit="1"/>
          </p:cNvSpPr>
          <p:nvPr>
            <p:ph type="sldImg"/>
          </p:nvPr>
        </p:nvSpPr>
        <p:spPr>
          <a:xfrm>
            <a:off x="138113" y="766763"/>
            <a:ext cx="6824662" cy="3840162"/>
          </a:xfrm>
          <a:ln/>
        </p:spPr>
      </p:sp>
      <p:sp>
        <p:nvSpPr>
          <p:cNvPr id="53252" name="Rectangle 3"/>
          <p:cNvSpPr>
            <a:spLocks noGrp="1" noChangeArrowheads="1"/>
          </p:cNvSpPr>
          <p:nvPr>
            <p:ph type="body" idx="1"/>
          </p:nvPr>
        </p:nvSpPr>
        <p:spPr>
          <a:xfrm>
            <a:off x="158750" y="5105400"/>
            <a:ext cx="6881813" cy="4795838"/>
          </a:xfrm>
          <a:noFill/>
          <a:ln/>
        </p:spPr>
        <p:txBody>
          <a:bodyPr/>
          <a:lstStyle/>
          <a:p>
            <a:pPr lvl="1" eaLnBrk="1" hangingPunct="1"/>
            <a:r>
              <a:rPr lang="de-DE" i="1" smtClean="0"/>
              <a:t>Frequenzmultiplex</a:t>
            </a:r>
            <a:r>
              <a:rPr lang="de-DE" smtClean="0"/>
              <a:t>: Bei einer breitbandigen Übertragung kann man das Frequenzspektrum in mehrere Frequenzbereiche aufspalten und jeden dieser Frequenzbereiche zu einem neuen Kanal machen. Diese Kanäle können dann unabhängig von den anderen benutzt werden. Sie besitzen natürlich nur einen Bruchteil der ursprünglichen Bandbreite. Meist ist deren Summe sogar kleiner, da man zwischen den Kanälen kleine Bereiche frei lässt, um gegenseitige Störungen der einzelnen Bänder zu verhindern. Dieses Verfahren eignet sich nicht direkt für die Übertragung im Basisband (Aufmodulierung ist jedoch möglich), aber es eignet sich für die Übertragung zeitkontinuierlicher Signale. Beim Frequenzmultiplex werden zur Verringerung des Nebensprechens zwischen den Teilbändern entsprechende Sicherheitsabstände gelassen.</a:t>
            </a:r>
          </a:p>
          <a:p>
            <a:pPr lvl="1" eaLnBrk="1" hangingPunct="1"/>
            <a:endParaRPr lang="de-DE" smtClean="0"/>
          </a:p>
          <a:p>
            <a:pPr lvl="1" eaLnBrk="1" hangingPunct="1"/>
            <a:r>
              <a:rPr lang="de-DE" i="1" smtClean="0"/>
              <a:t>Wellenlängenmultiplex: </a:t>
            </a:r>
            <a:r>
              <a:rPr lang="de-DE" smtClean="0"/>
              <a:t>Beim Wellenlängenmultiplex handelt es sich physikalisch betrachtet um eine spezielle Variante des Frequenzmultiplex (Frequenz </a:t>
            </a:r>
            <a:r>
              <a:rPr lang="de-DE" i="1" smtClean="0"/>
              <a:t>f</a:t>
            </a:r>
            <a:r>
              <a:rPr lang="de-DE" smtClean="0"/>
              <a:t> und Wellenlänge </a:t>
            </a:r>
            <a:r>
              <a:rPr lang="de-DE" i="1" smtClean="0">
                <a:sym typeface="Symbol" pitchFamily="18" charset="2"/>
              </a:rPr>
              <a:t></a:t>
            </a:r>
            <a:r>
              <a:rPr lang="de-DE" smtClean="0">
                <a:sym typeface="Symbol" pitchFamily="18" charset="2"/>
              </a:rPr>
              <a:t> besitzen eine feste Beziehung,   Lichtgeschwindigkeit im Vakuum </a:t>
            </a:r>
            <a:r>
              <a:rPr lang="de-DE" i="1" smtClean="0">
                <a:sym typeface="Symbol" pitchFamily="18" charset="2"/>
              </a:rPr>
              <a:t>c </a:t>
            </a:r>
            <a:r>
              <a:rPr lang="de-DE" smtClean="0">
                <a:sym typeface="Symbol" pitchFamily="18" charset="2"/>
              </a:rPr>
              <a:t>= </a:t>
            </a:r>
            <a:r>
              <a:rPr lang="de-DE" i="1" smtClean="0">
                <a:sym typeface="Symbol" pitchFamily="18" charset="2"/>
              </a:rPr>
              <a:t></a:t>
            </a:r>
            <a:r>
              <a:rPr lang="de-DE" smtClean="0">
                <a:sym typeface="Symbol" pitchFamily="18" charset="2"/>
              </a:rPr>
              <a:t>*</a:t>
            </a:r>
            <a:r>
              <a:rPr lang="de-DE" i="1" smtClean="0">
                <a:sym typeface="Symbol" pitchFamily="18" charset="2"/>
              </a:rPr>
              <a:t>f</a:t>
            </a:r>
            <a:r>
              <a:rPr lang="de-DE" smtClean="0">
                <a:sym typeface="Symbol" pitchFamily="18" charset="2"/>
              </a:rPr>
              <a:t> und sind daher begrifflich austauschbar)</a:t>
            </a:r>
            <a:r>
              <a:rPr lang="de-DE" smtClean="0"/>
              <a:t>, bei der verschiedene Wellenlängen über eine einzelne Glasfaser übertragen werden – dies ist möglich, da sich die einzelnen Wellenlängen kaum oder nicht beeinflussen. Da hierbei aber die Frequenzen im optischen Bereich liegen und außerdem eine völlig neuartige Technik erforderlich ist, hat sich jedoch der Begriff Wellenlängenmultiplex (WDM, Wavelength Division Multiplex) durchgesetzt.</a:t>
            </a:r>
            <a:r>
              <a:rPr lang="de-DE" smtClean="0">
                <a:sym typeface="Symbol" pitchFamily="18" charset="2"/>
              </a:rPr>
              <a:t> Einzelne Kanäle sind beim Wellenlängenmultiplex bzgl. Bitrate und Übertragungsformat vollkommen unabhängig voneinander.</a:t>
            </a:r>
            <a:endParaRPr lang="de-DE" smtClean="0"/>
          </a:p>
          <a:p>
            <a:pPr eaLnBrk="1" hangingPunct="1"/>
            <a:endParaRPr lang="de-DE" smtClean="0"/>
          </a:p>
        </p:txBody>
      </p:sp>
    </p:spTree>
    <p:extLst>
      <p:ext uri="{BB962C8B-B14F-4D97-AF65-F5344CB8AC3E}">
        <p14:creationId xmlns:p14="http://schemas.microsoft.com/office/powerpoint/2010/main" val="2008988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A37402D3-7597-4754-97F6-D947C083E002}" type="slidenum">
              <a:rPr lang="de-DE"/>
              <a:pPr/>
              <a:t>23</a:t>
            </a:fld>
            <a:endParaRPr lang="de-DE"/>
          </a:p>
        </p:txBody>
      </p:sp>
      <p:sp>
        <p:nvSpPr>
          <p:cNvPr id="54275" name="Rectangle 2"/>
          <p:cNvSpPr>
            <a:spLocks noGrp="1" noRot="1" noChangeAspect="1" noChangeArrowheads="1" noTextEdit="1"/>
          </p:cNvSpPr>
          <p:nvPr>
            <p:ph type="sldImg"/>
          </p:nvPr>
        </p:nvSpPr>
        <p:spPr>
          <a:xfrm>
            <a:off x="138113" y="766763"/>
            <a:ext cx="6824662" cy="3840162"/>
          </a:xfrm>
          <a:ln/>
        </p:spPr>
      </p:sp>
      <p:sp>
        <p:nvSpPr>
          <p:cNvPr id="54276" name="Rectangle 3"/>
          <p:cNvSpPr>
            <a:spLocks noGrp="1" noChangeArrowheads="1"/>
          </p:cNvSpPr>
          <p:nvPr>
            <p:ph type="body" idx="1"/>
          </p:nvPr>
        </p:nvSpPr>
        <p:spPr>
          <a:xfrm>
            <a:off x="158750" y="5105400"/>
            <a:ext cx="6881813" cy="4795838"/>
          </a:xfrm>
          <a:noFill/>
          <a:ln/>
        </p:spPr>
        <p:txBody>
          <a:bodyPr/>
          <a:lstStyle/>
          <a:p>
            <a:pPr eaLnBrk="1" hangingPunct="1"/>
            <a:r>
              <a:rPr lang="de-DE" smtClean="0"/>
              <a:t>Die Dämpfung, die das Signal während des Transports auf  dem jeweiligen Medium erfährt, bestimmt letztendlich auch die Bandbreite dieses Mediums. Der Zusammenhang zwischen Dämpfung und Bandbreite ergibt sich aufgrund folgender Eigenschaft der Dämpfung:</a:t>
            </a:r>
          </a:p>
          <a:p>
            <a:pPr lvl="1" eaLnBrk="1" hangingPunct="1"/>
            <a:r>
              <a:rPr lang="de-DE" smtClean="0"/>
              <a:t>Die Dämpfung ist frequenzabhängig. Es lässt sich ein Frequenzspektrum angeben, außerhalb dessen die Dämpfung keine Auswertung des Ausgabesignals mehr zulässt.</a:t>
            </a:r>
          </a:p>
          <a:p>
            <a:pPr eaLnBrk="1" hangingPunct="1"/>
            <a:r>
              <a:rPr lang="de-DE" smtClean="0"/>
              <a:t>Die Dämpfung ist eine zentrale Kenngröße für medienbedingte Abweichungen. Aus der Bandbreite lässt sich auf die maximale Schrittgeschwindigkeit schließen, mit der ein Kanal betrieben werden kann. </a:t>
            </a:r>
          </a:p>
          <a:p>
            <a:pPr eaLnBrk="1" hangingPunct="1"/>
            <a:r>
              <a:rPr lang="de-DE" smtClean="0"/>
              <a:t>Zwei weitere Kenngrößen neben der Bandbreite sind die Dämpfungsverzerrung und Laufzeitverzerrung. Diese Verzerrungen drücken die Schwankungen der Amplitude, der Frequenz und der Phase bei ein und derselben Frequenz im Verlauf der Zeit aus.</a:t>
            </a:r>
          </a:p>
          <a:p>
            <a:pPr eaLnBrk="1" hangingPunct="1"/>
            <a:r>
              <a:rPr lang="de-DE" i="1" smtClean="0"/>
              <a:t>Hinweis:</a:t>
            </a:r>
            <a:r>
              <a:rPr lang="de-DE" smtClean="0"/>
              <a:t> Bei der physikalischen Einheit Dezibel handelt es sich um eine logarithmische Größe, die durch den sog. Signal-Rausch-Abstand definiert wird. Dieser wird mit </a:t>
            </a:r>
            <a:r>
              <a:rPr lang="de-DE" i="1" smtClean="0"/>
              <a:t>S</a:t>
            </a:r>
            <a:r>
              <a:rPr lang="de-DE" smtClean="0"/>
              <a:t>/</a:t>
            </a:r>
            <a:r>
              <a:rPr lang="de-DE" i="1" smtClean="0"/>
              <a:t>N</a:t>
            </a:r>
            <a:r>
              <a:rPr lang="de-DE" smtClean="0"/>
              <a:t> bezeichnet (</a:t>
            </a:r>
            <a:r>
              <a:rPr lang="de-DE" i="1" smtClean="0"/>
              <a:t>N</a:t>
            </a:r>
            <a:r>
              <a:rPr lang="de-DE" smtClean="0"/>
              <a:t> für noise). Die Einheit dB errechnet sich wie folgt:</a:t>
            </a:r>
          </a:p>
          <a:p>
            <a:pPr lvl="1" eaLnBrk="1" hangingPunct="1"/>
            <a:r>
              <a:rPr lang="de-DE" smtClean="0"/>
              <a:t>[dB] = 10 · log</a:t>
            </a:r>
            <a:r>
              <a:rPr lang="de-DE" baseline="-25000" smtClean="0"/>
              <a:t>10</a:t>
            </a:r>
            <a:r>
              <a:rPr lang="de-DE" smtClean="0"/>
              <a:t>(</a:t>
            </a:r>
            <a:r>
              <a:rPr lang="de-DE" i="1" smtClean="0"/>
              <a:t>S</a:t>
            </a:r>
            <a:r>
              <a:rPr lang="de-DE" smtClean="0"/>
              <a:t>/</a:t>
            </a:r>
            <a:r>
              <a:rPr lang="de-DE" i="1" smtClean="0"/>
              <a:t>N</a:t>
            </a:r>
            <a:r>
              <a:rPr lang="de-DE" smtClean="0"/>
              <a:t>)</a:t>
            </a:r>
          </a:p>
          <a:p>
            <a:pPr eaLnBrk="1" hangingPunct="1"/>
            <a:r>
              <a:rPr lang="de-DE" smtClean="0"/>
              <a:t>Insbesondere ist dabei darauf zu achten, dass es auch eine negative Dämpfung geben kann!</a:t>
            </a:r>
          </a:p>
        </p:txBody>
      </p:sp>
    </p:spTree>
    <p:extLst>
      <p:ext uri="{BB962C8B-B14F-4D97-AF65-F5344CB8AC3E}">
        <p14:creationId xmlns:p14="http://schemas.microsoft.com/office/powerpoint/2010/main" val="15355780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25B246C6-2E09-410F-8DB7-AB3D2786A22F}" type="slidenum">
              <a:rPr lang="de-DE"/>
              <a:pPr/>
              <a:t>24</a:t>
            </a:fld>
            <a:endParaRPr lang="de-DE"/>
          </a:p>
        </p:txBody>
      </p:sp>
      <p:sp>
        <p:nvSpPr>
          <p:cNvPr id="55299" name="Rectangle 2"/>
          <p:cNvSpPr>
            <a:spLocks noGrp="1" noRot="1" noChangeAspect="1" noChangeArrowheads="1" noTextEdit="1"/>
          </p:cNvSpPr>
          <p:nvPr>
            <p:ph type="sldImg"/>
          </p:nvPr>
        </p:nvSpPr>
        <p:spPr>
          <a:xfrm>
            <a:off x="138113" y="766763"/>
            <a:ext cx="6824662" cy="3840162"/>
          </a:xfrm>
          <a:ln/>
        </p:spPr>
      </p:sp>
      <p:sp>
        <p:nvSpPr>
          <p:cNvPr id="55300" name="Rectangle 3"/>
          <p:cNvSpPr>
            <a:spLocks noGrp="1" noChangeArrowheads="1"/>
          </p:cNvSpPr>
          <p:nvPr>
            <p:ph type="body" idx="1"/>
          </p:nvPr>
        </p:nvSpPr>
        <p:spPr>
          <a:xfrm>
            <a:off x="158750" y="5105400"/>
            <a:ext cx="6881813" cy="4795838"/>
          </a:xfrm>
          <a:noFill/>
          <a:ln/>
        </p:spPr>
        <p:txBody>
          <a:bodyPr/>
          <a:lstStyle/>
          <a:p>
            <a:pPr eaLnBrk="1" hangingPunct="1"/>
            <a:r>
              <a:rPr lang="de-DE" smtClean="0"/>
              <a:t>Störeinflüsse sind folgendermaßen charakterisiert:</a:t>
            </a:r>
          </a:p>
          <a:p>
            <a:pPr eaLnBrk="1" hangingPunct="1"/>
            <a:r>
              <a:rPr lang="de-DE" smtClean="0"/>
              <a:t>Die Störeinflüsse (im Modell unter </a:t>
            </a:r>
            <a:r>
              <a:rPr lang="de-DE" i="1" smtClean="0"/>
              <a:t>z</a:t>
            </a:r>
            <a:r>
              <a:rPr lang="de-DE" smtClean="0"/>
              <a:t>(</a:t>
            </a:r>
            <a:r>
              <a:rPr lang="de-DE" i="1" smtClean="0"/>
              <a:t>t</a:t>
            </a:r>
            <a:r>
              <a:rPr lang="de-DE" smtClean="0"/>
              <a:t>) zusammengefasst) sind additive Komponenten zu den medienbedingten Abweichungen, die in ihrem genauen Verlauf nicht vorab bestimmbar sind.</a:t>
            </a:r>
          </a:p>
          <a:p>
            <a:pPr eaLnBrk="1" hangingPunct="1"/>
            <a:r>
              <a:rPr lang="de-DE" smtClean="0"/>
              <a:t>Bei den oben angegebenen Arten von Störeinflüssen lassen sich solche feststellen, die im Grundsatz ständig vorhanden sind, wie das weiße Rauschen (Grundstöranteil) oder auch die Brummsignale (niederfrequente Störungen - Beispiel: 50 Hz, die von Stromversorgungsleitungen stammen). Andere Störeinflüsse können von anderen benachbart verlaufenden Medien erzeugt werden, wie etwa das Nebensprechen (Störungen von nebenliegenden Leitungen). Man kann aber auch quasi sich selbst stören, nämlich dann, wenn Echo-Bildungen von den eigenen Signalen entstehen. Die letzte Art, die Störimpulse, fasst alle weiteren Störungen zusammen, deren Ursache häufig gar nicht genau festgestellt werden kann (z.B. ein Umschaltvorgang im Medium, der kurzfristig zu Störimpulsen führen kann).</a:t>
            </a:r>
          </a:p>
          <a:p>
            <a:pPr eaLnBrk="1" hangingPunct="1"/>
            <a:r>
              <a:rPr lang="de-DE" smtClean="0"/>
              <a:t>Störeinflüsse können sowohl kurzfristig als auch langfristig auftreten. Kurzfristige Störungen können beispielsweise durch transiente, stochastische Prozesse oder Impulsstörungen auftreten. Lange anhaltende Störungen werden beispielsweise durch Bündelfehler (Echobildung, Nebensprechen, (thermisches) Rauschen, Anschalten von induktiven Lasten (z.B. Motor)), aber auch durch Synchronisationsfehler hervorgerufen, wie auf der übernächsten Folie zu sehen ist. </a:t>
            </a:r>
          </a:p>
          <a:p>
            <a:pPr eaLnBrk="1" hangingPunct="1"/>
            <a:endParaRPr lang="de-DE" smtClean="0"/>
          </a:p>
          <a:p>
            <a:pPr eaLnBrk="1" hangingPunct="1"/>
            <a:endParaRPr lang="de-DE" smtClean="0"/>
          </a:p>
          <a:p>
            <a:pPr eaLnBrk="1" hangingPunct="1"/>
            <a:endParaRPr lang="de-DE" smtClean="0"/>
          </a:p>
        </p:txBody>
      </p:sp>
    </p:spTree>
    <p:extLst>
      <p:ext uri="{BB962C8B-B14F-4D97-AF65-F5344CB8AC3E}">
        <p14:creationId xmlns:p14="http://schemas.microsoft.com/office/powerpoint/2010/main" val="9908662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44819203-298F-49A1-9CEB-3CC45D407E4E}" type="slidenum">
              <a:rPr lang="de-DE"/>
              <a:pPr/>
              <a:t>25</a:t>
            </a:fld>
            <a:endParaRPr lang="de-DE"/>
          </a:p>
        </p:txBody>
      </p:sp>
      <p:sp>
        <p:nvSpPr>
          <p:cNvPr id="56323" name="Rectangle 2"/>
          <p:cNvSpPr>
            <a:spLocks noGrp="1" noRot="1" noChangeAspect="1" noChangeArrowheads="1" noTextEdit="1"/>
          </p:cNvSpPr>
          <p:nvPr>
            <p:ph type="sldImg"/>
          </p:nvPr>
        </p:nvSpPr>
        <p:spPr>
          <a:xfrm>
            <a:off x="138113" y="766763"/>
            <a:ext cx="6824662" cy="3840162"/>
          </a:xfrm>
          <a:ln/>
        </p:spPr>
      </p:sp>
      <p:sp>
        <p:nvSpPr>
          <p:cNvPr id="56324" name="Rectangle 3"/>
          <p:cNvSpPr>
            <a:spLocks noGrp="1" noChangeArrowheads="1"/>
          </p:cNvSpPr>
          <p:nvPr>
            <p:ph type="body" idx="1"/>
          </p:nvPr>
        </p:nvSpPr>
        <p:spPr>
          <a:xfrm>
            <a:off x="158750" y="5105400"/>
            <a:ext cx="6881813" cy="4795838"/>
          </a:xfrm>
          <a:noFill/>
          <a:ln/>
        </p:spPr>
        <p:txBody>
          <a:bodyPr/>
          <a:lstStyle/>
          <a:p>
            <a:pPr eaLnBrk="1" hangingPunct="1"/>
            <a:r>
              <a:rPr lang="de-DE" smtClean="0"/>
              <a:t>Die besprochenen Störeinflüsse wirken sich derart aus, dass das empfangene Signal nicht mehr korrekt interpretiert werden kann. Im Beispiel wird ein Rechtecksignal angenommen, bei dem die „0“ durch einen niedrigen Pegel und die „1“ durch einen hohen Pegel codiert ist. Diesem Signal wird ein Störsignal überlagert, welches zwei Spitzen aufweist. Diese Spitzen bewirken, dass der Empfänger anstelle eines niedrigen Pegels einen hohen detektiert (wie im ersten Fehler) beziehungsweise umgekehrt (im zweiten Fehler). Durch diese falsche Interpretation wird die ursprünglich gesendete Bitfolge fehlerhaft weitergegeben.</a:t>
            </a:r>
          </a:p>
          <a:p>
            <a:pPr eaLnBrk="1" hangingPunct="1"/>
            <a:endParaRPr lang="de-DE" smtClean="0"/>
          </a:p>
        </p:txBody>
      </p:sp>
    </p:spTree>
    <p:extLst>
      <p:ext uri="{BB962C8B-B14F-4D97-AF65-F5344CB8AC3E}">
        <p14:creationId xmlns:p14="http://schemas.microsoft.com/office/powerpoint/2010/main" val="725124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430A488A-1FB4-47E6-A683-A4EE334AB546}" type="slidenum">
              <a:rPr lang="de-DE">
                <a:latin typeface="Arial" pitchFamily="34" charset="0"/>
              </a:rPr>
              <a:pPr/>
              <a:t>2</a:t>
            </a:fld>
            <a:endParaRPr lang="de-DE">
              <a:latin typeface="Arial" pitchFamily="34" charset="0"/>
            </a:endParaRPr>
          </a:p>
        </p:txBody>
      </p:sp>
      <p:sp>
        <p:nvSpPr>
          <p:cNvPr id="34819" name="Rectangle 2"/>
          <p:cNvSpPr>
            <a:spLocks noGrp="1" noRot="1" noChangeAspect="1" noChangeArrowheads="1" noTextEdit="1"/>
          </p:cNvSpPr>
          <p:nvPr>
            <p:ph type="sldImg"/>
          </p:nvPr>
        </p:nvSpPr>
        <p:spPr>
          <a:xfrm>
            <a:off x="139700" y="768350"/>
            <a:ext cx="6823075" cy="3838575"/>
          </a:xfrm>
          <a:ln/>
        </p:spPr>
      </p:sp>
      <p:sp>
        <p:nvSpPr>
          <p:cNvPr id="34820" name="Rectangle 3"/>
          <p:cNvSpPr>
            <a:spLocks noGrp="1" noChangeArrowheads="1"/>
          </p:cNvSpPr>
          <p:nvPr>
            <p:ph type="body" idx="1"/>
          </p:nvPr>
        </p:nvSpPr>
        <p:spPr>
          <a:xfrm>
            <a:off x="709613" y="4862513"/>
            <a:ext cx="5680075" cy="4603750"/>
          </a:xfrm>
          <a:noFill/>
          <a:ln/>
        </p:spPr>
        <p:txBody>
          <a:bodyPr/>
          <a:lstStyle/>
          <a:p>
            <a:pPr eaLnBrk="1" hangingPunct="1"/>
            <a:endParaRPr lang="en-US" smtClean="0">
              <a:latin typeface="Arial" pitchFamily="34" charset="0"/>
            </a:endParaRPr>
          </a:p>
        </p:txBody>
      </p:sp>
    </p:spTree>
    <p:extLst>
      <p:ext uri="{BB962C8B-B14F-4D97-AF65-F5344CB8AC3E}">
        <p14:creationId xmlns:p14="http://schemas.microsoft.com/office/powerpoint/2010/main" val="37084477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56BB33F7-3259-48AF-9FD5-DE500A244D6E}" type="slidenum">
              <a:rPr lang="de-DE"/>
              <a:pPr/>
              <a:t>26</a:t>
            </a:fld>
            <a:endParaRPr lang="de-DE"/>
          </a:p>
        </p:txBody>
      </p:sp>
      <p:sp>
        <p:nvSpPr>
          <p:cNvPr id="57347" name="Rectangle 2"/>
          <p:cNvSpPr>
            <a:spLocks noGrp="1" noRot="1" noChangeAspect="1" noChangeArrowheads="1" noTextEdit="1"/>
          </p:cNvSpPr>
          <p:nvPr>
            <p:ph type="sldImg"/>
          </p:nvPr>
        </p:nvSpPr>
        <p:spPr>
          <a:xfrm>
            <a:off x="128588" y="787400"/>
            <a:ext cx="6837362" cy="3846513"/>
          </a:xfrm>
          <a:ln/>
        </p:spPr>
      </p:sp>
      <p:sp>
        <p:nvSpPr>
          <p:cNvPr id="57348" name="Rectangle 3"/>
          <p:cNvSpPr>
            <a:spLocks noGrp="1" noChangeArrowheads="1"/>
          </p:cNvSpPr>
          <p:nvPr>
            <p:ph type="body" idx="1"/>
          </p:nvPr>
        </p:nvSpPr>
        <p:spPr>
          <a:xfrm>
            <a:off x="955675" y="4870450"/>
            <a:ext cx="5173663" cy="4635500"/>
          </a:xfrm>
          <a:noFill/>
          <a:ln/>
        </p:spPr>
        <p:txBody>
          <a:bodyPr/>
          <a:lstStyle/>
          <a:p>
            <a:pPr eaLnBrk="1" hangingPunct="1"/>
            <a:endParaRPr lang="en-US" smtClean="0"/>
          </a:p>
        </p:txBody>
      </p:sp>
    </p:spTree>
    <p:extLst>
      <p:ext uri="{BB962C8B-B14F-4D97-AF65-F5344CB8AC3E}">
        <p14:creationId xmlns:p14="http://schemas.microsoft.com/office/powerpoint/2010/main" val="14075154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1119188C-7C77-41A9-A025-DEF0396CA328}" type="slidenum">
              <a:rPr lang="de-DE"/>
              <a:pPr/>
              <a:t>27</a:t>
            </a:fld>
            <a:endParaRPr lang="de-DE"/>
          </a:p>
        </p:txBody>
      </p:sp>
      <p:sp>
        <p:nvSpPr>
          <p:cNvPr id="58371" name="Rectangle 2"/>
          <p:cNvSpPr>
            <a:spLocks noGrp="1" noRot="1" noChangeAspect="1" noChangeArrowheads="1" noTextEdit="1"/>
          </p:cNvSpPr>
          <p:nvPr>
            <p:ph type="sldImg"/>
          </p:nvPr>
        </p:nvSpPr>
        <p:spPr>
          <a:xfrm>
            <a:off x="128588" y="787400"/>
            <a:ext cx="6837362" cy="3846513"/>
          </a:xfrm>
          <a:ln/>
        </p:spPr>
      </p:sp>
      <p:sp>
        <p:nvSpPr>
          <p:cNvPr id="58372" name="Rectangle 3"/>
          <p:cNvSpPr>
            <a:spLocks noGrp="1" noChangeArrowheads="1"/>
          </p:cNvSpPr>
          <p:nvPr>
            <p:ph type="body" idx="1"/>
          </p:nvPr>
        </p:nvSpPr>
        <p:spPr>
          <a:xfrm>
            <a:off x="955675" y="4870450"/>
            <a:ext cx="5173663" cy="4635500"/>
          </a:xfrm>
          <a:noFill/>
          <a:ln/>
        </p:spPr>
        <p:txBody>
          <a:bodyPr/>
          <a:lstStyle/>
          <a:p>
            <a:pPr eaLnBrk="1" hangingPunct="1"/>
            <a:endParaRPr lang="en-US" smtClean="0"/>
          </a:p>
        </p:txBody>
      </p:sp>
    </p:spTree>
    <p:extLst>
      <p:ext uri="{BB962C8B-B14F-4D97-AF65-F5344CB8AC3E}">
        <p14:creationId xmlns:p14="http://schemas.microsoft.com/office/powerpoint/2010/main" val="2765369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586EA2CE-054A-4A94-AA8D-F881FD7920BB}" type="slidenum">
              <a:rPr lang="de-DE"/>
              <a:pPr/>
              <a:t>28</a:t>
            </a:fld>
            <a:endParaRPr lang="de-DE"/>
          </a:p>
        </p:txBody>
      </p:sp>
      <p:sp>
        <p:nvSpPr>
          <p:cNvPr id="59395" name="Rectangle 2"/>
          <p:cNvSpPr>
            <a:spLocks noGrp="1" noRot="1" noChangeAspect="1" noChangeArrowheads="1" noTextEdit="1"/>
          </p:cNvSpPr>
          <p:nvPr>
            <p:ph type="sldImg"/>
          </p:nvPr>
        </p:nvSpPr>
        <p:spPr>
          <a:xfrm>
            <a:off x="128588" y="787400"/>
            <a:ext cx="6837362" cy="3846513"/>
          </a:xfrm>
          <a:ln/>
        </p:spPr>
      </p:sp>
      <p:sp>
        <p:nvSpPr>
          <p:cNvPr id="59396" name="Rectangle 3"/>
          <p:cNvSpPr>
            <a:spLocks noGrp="1" noChangeArrowheads="1"/>
          </p:cNvSpPr>
          <p:nvPr>
            <p:ph type="body" idx="1"/>
          </p:nvPr>
        </p:nvSpPr>
        <p:spPr>
          <a:xfrm>
            <a:off x="955675" y="4870450"/>
            <a:ext cx="5173663" cy="4635500"/>
          </a:xfrm>
          <a:noFill/>
          <a:ln/>
        </p:spPr>
        <p:txBody>
          <a:bodyPr/>
          <a:lstStyle/>
          <a:p>
            <a:pPr eaLnBrk="1" hangingPunct="1"/>
            <a:endParaRPr lang="en-US" smtClean="0"/>
          </a:p>
        </p:txBody>
      </p:sp>
    </p:spTree>
    <p:extLst>
      <p:ext uri="{BB962C8B-B14F-4D97-AF65-F5344CB8AC3E}">
        <p14:creationId xmlns:p14="http://schemas.microsoft.com/office/powerpoint/2010/main" val="699497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B18C4414-E67F-4993-9126-C146213E8E34}" type="slidenum">
              <a:rPr lang="de-DE"/>
              <a:pPr/>
              <a:t>29</a:t>
            </a:fld>
            <a:endParaRPr lang="de-DE"/>
          </a:p>
        </p:txBody>
      </p:sp>
      <p:sp>
        <p:nvSpPr>
          <p:cNvPr id="60419" name="Rectangle 2"/>
          <p:cNvSpPr>
            <a:spLocks noGrp="1" noRot="1" noChangeAspect="1" noChangeArrowheads="1" noTextEdit="1"/>
          </p:cNvSpPr>
          <p:nvPr>
            <p:ph type="sldImg"/>
          </p:nvPr>
        </p:nvSpPr>
        <p:spPr>
          <a:xfrm>
            <a:off x="128588" y="787400"/>
            <a:ext cx="6837362" cy="3846513"/>
          </a:xfrm>
          <a:ln/>
        </p:spPr>
      </p:sp>
      <p:sp>
        <p:nvSpPr>
          <p:cNvPr id="60420" name="Rectangle 3"/>
          <p:cNvSpPr>
            <a:spLocks noGrp="1" noChangeArrowheads="1"/>
          </p:cNvSpPr>
          <p:nvPr>
            <p:ph type="body" idx="1"/>
          </p:nvPr>
        </p:nvSpPr>
        <p:spPr>
          <a:xfrm>
            <a:off x="955675" y="4870450"/>
            <a:ext cx="5173663" cy="4635500"/>
          </a:xfrm>
          <a:noFill/>
          <a:ln/>
        </p:spPr>
        <p:txBody>
          <a:bodyPr/>
          <a:lstStyle/>
          <a:p>
            <a:pPr eaLnBrk="1" hangingPunct="1"/>
            <a:endParaRPr lang="en-US" smtClean="0"/>
          </a:p>
        </p:txBody>
      </p:sp>
    </p:spTree>
    <p:extLst>
      <p:ext uri="{BB962C8B-B14F-4D97-AF65-F5344CB8AC3E}">
        <p14:creationId xmlns:p14="http://schemas.microsoft.com/office/powerpoint/2010/main" val="41293140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7C28E29C-CF90-472B-AFAF-A91EBDB77E70}" type="slidenum">
              <a:rPr lang="de-DE"/>
              <a:pPr/>
              <a:t>30</a:t>
            </a:fld>
            <a:endParaRPr lang="de-DE"/>
          </a:p>
        </p:txBody>
      </p:sp>
      <p:sp>
        <p:nvSpPr>
          <p:cNvPr id="61443" name="Rectangle 2"/>
          <p:cNvSpPr>
            <a:spLocks noGrp="1" noRot="1" noChangeAspect="1" noChangeArrowheads="1" noTextEdit="1"/>
          </p:cNvSpPr>
          <p:nvPr>
            <p:ph type="sldImg"/>
          </p:nvPr>
        </p:nvSpPr>
        <p:spPr>
          <a:xfrm>
            <a:off x="128588" y="787400"/>
            <a:ext cx="6837362" cy="3846513"/>
          </a:xfrm>
          <a:ln/>
        </p:spPr>
      </p:sp>
      <p:sp>
        <p:nvSpPr>
          <p:cNvPr id="61444" name="Rectangle 3"/>
          <p:cNvSpPr>
            <a:spLocks noGrp="1" noChangeArrowheads="1"/>
          </p:cNvSpPr>
          <p:nvPr>
            <p:ph type="body" idx="1"/>
          </p:nvPr>
        </p:nvSpPr>
        <p:spPr>
          <a:xfrm>
            <a:off x="955675" y="4870450"/>
            <a:ext cx="5173663" cy="4635500"/>
          </a:xfrm>
          <a:noFill/>
          <a:ln/>
        </p:spPr>
        <p:txBody>
          <a:bodyPr/>
          <a:lstStyle/>
          <a:p>
            <a:pPr eaLnBrk="1" hangingPunct="1"/>
            <a:endParaRPr lang="en-US" smtClean="0"/>
          </a:p>
        </p:txBody>
      </p:sp>
    </p:spTree>
    <p:extLst>
      <p:ext uri="{BB962C8B-B14F-4D97-AF65-F5344CB8AC3E}">
        <p14:creationId xmlns:p14="http://schemas.microsoft.com/office/powerpoint/2010/main" val="288395869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041B9898-BBFE-4240-B21D-9F2991022BD6}" type="slidenum">
              <a:rPr lang="de-DE"/>
              <a:pPr/>
              <a:t>31</a:t>
            </a:fld>
            <a:endParaRPr lang="de-DE"/>
          </a:p>
        </p:txBody>
      </p:sp>
      <p:sp>
        <p:nvSpPr>
          <p:cNvPr id="62467" name="Rectangle 2"/>
          <p:cNvSpPr>
            <a:spLocks noGrp="1" noRot="1" noChangeAspect="1" noChangeArrowheads="1" noTextEdit="1"/>
          </p:cNvSpPr>
          <p:nvPr>
            <p:ph type="sldImg"/>
          </p:nvPr>
        </p:nvSpPr>
        <p:spPr>
          <a:xfrm>
            <a:off x="128588" y="787400"/>
            <a:ext cx="6837362" cy="3846513"/>
          </a:xfrm>
          <a:ln/>
        </p:spPr>
      </p:sp>
      <p:sp>
        <p:nvSpPr>
          <p:cNvPr id="62468" name="Rectangle 3"/>
          <p:cNvSpPr>
            <a:spLocks noGrp="1" noChangeArrowheads="1"/>
          </p:cNvSpPr>
          <p:nvPr>
            <p:ph type="body" idx="1"/>
          </p:nvPr>
        </p:nvSpPr>
        <p:spPr>
          <a:xfrm>
            <a:off x="955675" y="4870450"/>
            <a:ext cx="5173663" cy="4635500"/>
          </a:xfrm>
          <a:noFill/>
          <a:ln/>
        </p:spPr>
        <p:txBody>
          <a:bodyPr/>
          <a:lstStyle/>
          <a:p>
            <a:pPr eaLnBrk="1" hangingPunct="1"/>
            <a:endParaRPr lang="en-US" smtClean="0"/>
          </a:p>
        </p:txBody>
      </p:sp>
    </p:spTree>
    <p:extLst>
      <p:ext uri="{BB962C8B-B14F-4D97-AF65-F5344CB8AC3E}">
        <p14:creationId xmlns:p14="http://schemas.microsoft.com/office/powerpoint/2010/main" val="322362467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E6B51CC9-1C49-4BEF-A8A5-5230C681F36A}" type="slidenum">
              <a:rPr lang="de-DE"/>
              <a:pPr/>
              <a:t>32</a:t>
            </a:fld>
            <a:endParaRPr lang="de-DE"/>
          </a:p>
        </p:txBody>
      </p:sp>
      <p:sp>
        <p:nvSpPr>
          <p:cNvPr id="63491" name="Rectangle 2"/>
          <p:cNvSpPr>
            <a:spLocks noGrp="1" noRot="1" noChangeAspect="1" noChangeArrowheads="1" noTextEdit="1"/>
          </p:cNvSpPr>
          <p:nvPr>
            <p:ph type="sldImg"/>
          </p:nvPr>
        </p:nvSpPr>
        <p:spPr>
          <a:xfrm>
            <a:off x="128588" y="787400"/>
            <a:ext cx="6837362" cy="3846513"/>
          </a:xfrm>
          <a:ln/>
        </p:spPr>
      </p:sp>
      <p:sp>
        <p:nvSpPr>
          <p:cNvPr id="63492" name="Rectangle 3"/>
          <p:cNvSpPr>
            <a:spLocks noGrp="1" noChangeArrowheads="1"/>
          </p:cNvSpPr>
          <p:nvPr>
            <p:ph type="body" idx="1"/>
          </p:nvPr>
        </p:nvSpPr>
        <p:spPr>
          <a:xfrm>
            <a:off x="955675" y="4870450"/>
            <a:ext cx="5173663" cy="4635500"/>
          </a:xfrm>
          <a:noFill/>
          <a:ln/>
        </p:spPr>
        <p:txBody>
          <a:bodyPr/>
          <a:lstStyle/>
          <a:p>
            <a:pPr eaLnBrk="1" hangingPunct="1"/>
            <a:endParaRPr lang="en-US" smtClean="0"/>
          </a:p>
        </p:txBody>
      </p:sp>
    </p:spTree>
    <p:extLst>
      <p:ext uri="{BB962C8B-B14F-4D97-AF65-F5344CB8AC3E}">
        <p14:creationId xmlns:p14="http://schemas.microsoft.com/office/powerpoint/2010/main" val="22205506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3C464124-A708-4812-9B33-DE9323CB2A3A}" type="slidenum">
              <a:rPr lang="de-DE"/>
              <a:pPr/>
              <a:t>33</a:t>
            </a:fld>
            <a:endParaRPr lang="de-DE"/>
          </a:p>
        </p:txBody>
      </p:sp>
      <p:sp>
        <p:nvSpPr>
          <p:cNvPr id="64515" name="Rectangle 2"/>
          <p:cNvSpPr>
            <a:spLocks noGrp="1" noRot="1" noChangeAspect="1" noChangeArrowheads="1" noTextEdit="1"/>
          </p:cNvSpPr>
          <p:nvPr>
            <p:ph type="sldImg"/>
          </p:nvPr>
        </p:nvSpPr>
        <p:spPr>
          <a:xfrm>
            <a:off x="128588" y="787400"/>
            <a:ext cx="6837362" cy="3846513"/>
          </a:xfrm>
          <a:ln/>
        </p:spPr>
      </p:sp>
      <p:sp>
        <p:nvSpPr>
          <p:cNvPr id="64516" name="Rectangle 3"/>
          <p:cNvSpPr>
            <a:spLocks noGrp="1" noChangeArrowheads="1"/>
          </p:cNvSpPr>
          <p:nvPr>
            <p:ph type="body" idx="1"/>
          </p:nvPr>
        </p:nvSpPr>
        <p:spPr>
          <a:xfrm>
            <a:off x="955675" y="4870450"/>
            <a:ext cx="5173663" cy="4635500"/>
          </a:xfrm>
          <a:noFill/>
          <a:ln/>
        </p:spPr>
        <p:txBody>
          <a:bodyPr/>
          <a:lstStyle/>
          <a:p>
            <a:pPr eaLnBrk="1" hangingPunct="1"/>
            <a:endParaRPr lang="en-US" smtClean="0"/>
          </a:p>
        </p:txBody>
      </p:sp>
    </p:spTree>
    <p:extLst>
      <p:ext uri="{BB962C8B-B14F-4D97-AF65-F5344CB8AC3E}">
        <p14:creationId xmlns:p14="http://schemas.microsoft.com/office/powerpoint/2010/main" val="298499689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AA0F3D8C-0CCB-44D6-8D64-37CA6FC40920}" type="slidenum">
              <a:rPr lang="de-DE"/>
              <a:pPr/>
              <a:t>34</a:t>
            </a:fld>
            <a:endParaRPr lang="de-DE"/>
          </a:p>
        </p:txBody>
      </p:sp>
      <p:sp>
        <p:nvSpPr>
          <p:cNvPr id="65539" name="Rectangle 2"/>
          <p:cNvSpPr>
            <a:spLocks noGrp="1" noRot="1" noChangeAspect="1" noChangeArrowheads="1" noTextEdit="1"/>
          </p:cNvSpPr>
          <p:nvPr>
            <p:ph type="sldImg"/>
          </p:nvPr>
        </p:nvSpPr>
        <p:spPr>
          <a:xfrm>
            <a:off x="128588" y="787400"/>
            <a:ext cx="6837362" cy="3846513"/>
          </a:xfrm>
          <a:ln/>
        </p:spPr>
      </p:sp>
      <p:sp>
        <p:nvSpPr>
          <p:cNvPr id="65540" name="Rectangle 3"/>
          <p:cNvSpPr>
            <a:spLocks noGrp="1" noChangeArrowheads="1"/>
          </p:cNvSpPr>
          <p:nvPr>
            <p:ph type="body" idx="1"/>
          </p:nvPr>
        </p:nvSpPr>
        <p:spPr>
          <a:xfrm>
            <a:off x="955675" y="4870450"/>
            <a:ext cx="5173663" cy="4635500"/>
          </a:xfrm>
          <a:noFill/>
          <a:ln/>
        </p:spPr>
        <p:txBody>
          <a:bodyPr/>
          <a:lstStyle/>
          <a:p>
            <a:pPr eaLnBrk="1" hangingPunct="1"/>
            <a:endParaRPr lang="en-US" smtClean="0"/>
          </a:p>
        </p:txBody>
      </p:sp>
    </p:spTree>
    <p:extLst>
      <p:ext uri="{BB962C8B-B14F-4D97-AF65-F5344CB8AC3E}">
        <p14:creationId xmlns:p14="http://schemas.microsoft.com/office/powerpoint/2010/main" val="241113766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452593AC-E972-475A-BEBF-33708769F821}" type="slidenum">
              <a:rPr lang="de-DE"/>
              <a:pPr/>
              <a:t>35</a:t>
            </a:fld>
            <a:endParaRPr lang="de-DE"/>
          </a:p>
        </p:txBody>
      </p:sp>
      <p:sp>
        <p:nvSpPr>
          <p:cNvPr id="66563" name="Rectangle 2"/>
          <p:cNvSpPr>
            <a:spLocks noGrp="1" noRot="1" noChangeAspect="1" noChangeArrowheads="1" noTextEdit="1"/>
          </p:cNvSpPr>
          <p:nvPr>
            <p:ph type="sldImg"/>
          </p:nvPr>
        </p:nvSpPr>
        <p:spPr>
          <a:xfrm>
            <a:off x="128588" y="787400"/>
            <a:ext cx="6837362" cy="3846513"/>
          </a:xfrm>
          <a:ln/>
        </p:spPr>
      </p:sp>
      <p:sp>
        <p:nvSpPr>
          <p:cNvPr id="66564" name="Rectangle 3"/>
          <p:cNvSpPr>
            <a:spLocks noGrp="1" noChangeArrowheads="1"/>
          </p:cNvSpPr>
          <p:nvPr>
            <p:ph type="body" idx="1"/>
          </p:nvPr>
        </p:nvSpPr>
        <p:spPr>
          <a:xfrm>
            <a:off x="955675" y="4870450"/>
            <a:ext cx="5173663" cy="4635500"/>
          </a:xfrm>
          <a:noFill/>
          <a:ln/>
        </p:spPr>
        <p:txBody>
          <a:bodyPr/>
          <a:lstStyle/>
          <a:p>
            <a:pPr eaLnBrk="1" hangingPunct="1"/>
            <a:endParaRPr lang="en-US" smtClean="0"/>
          </a:p>
        </p:txBody>
      </p:sp>
    </p:spTree>
    <p:extLst>
      <p:ext uri="{BB962C8B-B14F-4D97-AF65-F5344CB8AC3E}">
        <p14:creationId xmlns:p14="http://schemas.microsoft.com/office/powerpoint/2010/main" val="35219754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52BE379A-3727-422F-9E16-34EFCFE0A929}" type="slidenum">
              <a:rPr lang="de-DE"/>
              <a:pPr/>
              <a:t>3</a:t>
            </a:fld>
            <a:endParaRPr lang="de-DE"/>
          </a:p>
        </p:txBody>
      </p:sp>
      <p:sp>
        <p:nvSpPr>
          <p:cNvPr id="44035" name="Rectangle 2"/>
          <p:cNvSpPr>
            <a:spLocks noGrp="1" noRot="1" noChangeAspect="1" noChangeArrowheads="1" noTextEdit="1"/>
          </p:cNvSpPr>
          <p:nvPr>
            <p:ph type="sldImg"/>
          </p:nvPr>
        </p:nvSpPr>
        <p:spPr>
          <a:xfrm>
            <a:off x="141288" y="769938"/>
            <a:ext cx="6818312" cy="3835400"/>
          </a:xfrm>
          <a:ln/>
        </p:spPr>
      </p:sp>
      <p:sp>
        <p:nvSpPr>
          <p:cNvPr id="44036"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79116939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8015B840-C3AD-4876-A32D-F08421C017A6}" type="slidenum">
              <a:rPr lang="de-DE"/>
              <a:pPr/>
              <a:t>36</a:t>
            </a:fld>
            <a:endParaRPr lang="de-DE"/>
          </a:p>
        </p:txBody>
      </p:sp>
      <p:sp>
        <p:nvSpPr>
          <p:cNvPr id="67587" name="Rectangle 2"/>
          <p:cNvSpPr>
            <a:spLocks noGrp="1" noRot="1" noChangeAspect="1" noChangeArrowheads="1" noTextEdit="1"/>
          </p:cNvSpPr>
          <p:nvPr>
            <p:ph type="sldImg"/>
          </p:nvPr>
        </p:nvSpPr>
        <p:spPr>
          <a:xfrm>
            <a:off x="128588" y="787400"/>
            <a:ext cx="6837362" cy="3846513"/>
          </a:xfrm>
          <a:ln/>
        </p:spPr>
      </p:sp>
      <p:sp>
        <p:nvSpPr>
          <p:cNvPr id="67588" name="Rectangle 3"/>
          <p:cNvSpPr>
            <a:spLocks noGrp="1" noChangeArrowheads="1"/>
          </p:cNvSpPr>
          <p:nvPr>
            <p:ph type="body" idx="1"/>
          </p:nvPr>
        </p:nvSpPr>
        <p:spPr>
          <a:xfrm>
            <a:off x="955675" y="4870450"/>
            <a:ext cx="5173663" cy="4635500"/>
          </a:xfrm>
          <a:noFill/>
          <a:ln/>
        </p:spPr>
        <p:txBody>
          <a:bodyPr/>
          <a:lstStyle/>
          <a:p>
            <a:pPr eaLnBrk="1" hangingPunct="1"/>
            <a:endParaRPr lang="en-US" smtClean="0"/>
          </a:p>
        </p:txBody>
      </p:sp>
    </p:spTree>
    <p:extLst>
      <p:ext uri="{BB962C8B-B14F-4D97-AF65-F5344CB8AC3E}">
        <p14:creationId xmlns:p14="http://schemas.microsoft.com/office/powerpoint/2010/main" val="339498829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B3456068-8692-4EA3-9102-212ACCC15DF9}" type="slidenum">
              <a:rPr lang="de-DE"/>
              <a:pPr/>
              <a:t>37</a:t>
            </a:fld>
            <a:endParaRPr lang="de-DE"/>
          </a:p>
        </p:txBody>
      </p:sp>
      <p:sp>
        <p:nvSpPr>
          <p:cNvPr id="68611" name="Rectangle 2"/>
          <p:cNvSpPr>
            <a:spLocks noGrp="1" noRot="1" noChangeAspect="1" noChangeArrowheads="1" noTextEdit="1"/>
          </p:cNvSpPr>
          <p:nvPr>
            <p:ph type="sldImg"/>
          </p:nvPr>
        </p:nvSpPr>
        <p:spPr>
          <a:xfrm>
            <a:off x="128588" y="787400"/>
            <a:ext cx="6837362" cy="3846513"/>
          </a:xfrm>
          <a:ln/>
        </p:spPr>
      </p:sp>
      <p:sp>
        <p:nvSpPr>
          <p:cNvPr id="68612" name="Rectangle 3"/>
          <p:cNvSpPr>
            <a:spLocks noGrp="1" noChangeArrowheads="1"/>
          </p:cNvSpPr>
          <p:nvPr>
            <p:ph type="body" idx="1"/>
          </p:nvPr>
        </p:nvSpPr>
        <p:spPr>
          <a:xfrm>
            <a:off x="955675" y="4870450"/>
            <a:ext cx="5173663" cy="4635500"/>
          </a:xfrm>
          <a:noFill/>
          <a:ln/>
        </p:spPr>
        <p:txBody>
          <a:bodyPr/>
          <a:lstStyle/>
          <a:p>
            <a:pPr eaLnBrk="1" hangingPunct="1"/>
            <a:endParaRPr lang="en-US" smtClean="0"/>
          </a:p>
        </p:txBody>
      </p:sp>
    </p:spTree>
    <p:extLst>
      <p:ext uri="{BB962C8B-B14F-4D97-AF65-F5344CB8AC3E}">
        <p14:creationId xmlns:p14="http://schemas.microsoft.com/office/powerpoint/2010/main" val="189420599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B3456068-8692-4EA3-9102-212ACCC15DF9}" type="slidenum">
              <a:rPr lang="de-DE"/>
              <a:pPr/>
              <a:t>38</a:t>
            </a:fld>
            <a:endParaRPr lang="de-DE"/>
          </a:p>
        </p:txBody>
      </p:sp>
      <p:sp>
        <p:nvSpPr>
          <p:cNvPr id="68611" name="Rectangle 2"/>
          <p:cNvSpPr>
            <a:spLocks noGrp="1" noRot="1" noChangeAspect="1" noChangeArrowheads="1" noTextEdit="1"/>
          </p:cNvSpPr>
          <p:nvPr>
            <p:ph type="sldImg"/>
          </p:nvPr>
        </p:nvSpPr>
        <p:spPr>
          <a:xfrm>
            <a:off x="128588" y="787400"/>
            <a:ext cx="6837362" cy="3846513"/>
          </a:xfrm>
          <a:ln/>
        </p:spPr>
      </p:sp>
      <p:sp>
        <p:nvSpPr>
          <p:cNvPr id="68612" name="Rectangle 3"/>
          <p:cNvSpPr>
            <a:spLocks noGrp="1" noChangeArrowheads="1"/>
          </p:cNvSpPr>
          <p:nvPr>
            <p:ph type="body" idx="1"/>
          </p:nvPr>
        </p:nvSpPr>
        <p:spPr>
          <a:xfrm>
            <a:off x="955675" y="4870450"/>
            <a:ext cx="5173663" cy="4635500"/>
          </a:xfrm>
          <a:noFill/>
          <a:ln/>
        </p:spPr>
        <p:txBody>
          <a:bodyPr/>
          <a:lstStyle/>
          <a:p>
            <a:pPr eaLnBrk="1" hangingPunct="1"/>
            <a:endParaRPr lang="en-US" smtClean="0"/>
          </a:p>
        </p:txBody>
      </p:sp>
    </p:spTree>
    <p:extLst>
      <p:ext uri="{BB962C8B-B14F-4D97-AF65-F5344CB8AC3E}">
        <p14:creationId xmlns:p14="http://schemas.microsoft.com/office/powerpoint/2010/main" val="203723459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DB07348D-66E7-4571-8308-DEE58B121D13}" type="slidenum">
              <a:rPr lang="de-DE"/>
              <a:pPr/>
              <a:t>39</a:t>
            </a:fld>
            <a:endParaRPr lang="de-DE"/>
          </a:p>
        </p:txBody>
      </p:sp>
      <p:sp>
        <p:nvSpPr>
          <p:cNvPr id="69635" name="Rectangle 2"/>
          <p:cNvSpPr>
            <a:spLocks noGrp="1" noRot="1" noChangeAspect="1" noChangeArrowheads="1" noTextEdit="1"/>
          </p:cNvSpPr>
          <p:nvPr>
            <p:ph type="sldImg"/>
          </p:nvPr>
        </p:nvSpPr>
        <p:spPr>
          <a:xfrm>
            <a:off x="128588" y="787400"/>
            <a:ext cx="6837362" cy="3846513"/>
          </a:xfrm>
          <a:ln/>
        </p:spPr>
      </p:sp>
      <p:sp>
        <p:nvSpPr>
          <p:cNvPr id="69636" name="Rectangle 3"/>
          <p:cNvSpPr>
            <a:spLocks noGrp="1" noChangeArrowheads="1"/>
          </p:cNvSpPr>
          <p:nvPr>
            <p:ph type="body" idx="1"/>
          </p:nvPr>
        </p:nvSpPr>
        <p:spPr>
          <a:xfrm>
            <a:off x="955675" y="4870450"/>
            <a:ext cx="5173663" cy="4635500"/>
          </a:xfrm>
          <a:noFill/>
          <a:ln/>
        </p:spPr>
        <p:txBody>
          <a:bodyPr/>
          <a:lstStyle/>
          <a:p>
            <a:pPr eaLnBrk="1" hangingPunct="1"/>
            <a:r>
              <a:rPr lang="en-US" smtClean="0"/>
              <a:t>Übungsaufgabe: Bei unednlicher kanalkapazität, kein rauschen, kann man dann die datenrate unednlich hoch wählen? Nein, wegen intersymbolinterferenz durch frequenzselektives unterschiedlich schnelle ausbreitung im kanal, dispersion</a:t>
            </a:r>
          </a:p>
        </p:txBody>
      </p:sp>
    </p:spTree>
    <p:extLst>
      <p:ext uri="{BB962C8B-B14F-4D97-AF65-F5344CB8AC3E}">
        <p14:creationId xmlns:p14="http://schemas.microsoft.com/office/powerpoint/2010/main" val="276284755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83C53705-9D0B-44FD-96E1-41507B57EE11}" type="slidenum">
              <a:rPr lang="de-DE"/>
              <a:pPr/>
              <a:t>40</a:t>
            </a:fld>
            <a:endParaRPr lang="de-DE"/>
          </a:p>
        </p:txBody>
      </p:sp>
      <p:sp>
        <p:nvSpPr>
          <p:cNvPr id="70659" name="Rectangle 2"/>
          <p:cNvSpPr>
            <a:spLocks noGrp="1" noRot="1" noChangeAspect="1" noChangeArrowheads="1" noTextEdit="1"/>
          </p:cNvSpPr>
          <p:nvPr>
            <p:ph type="sldImg"/>
          </p:nvPr>
        </p:nvSpPr>
        <p:spPr>
          <a:xfrm>
            <a:off x="128588" y="787400"/>
            <a:ext cx="6837362" cy="3846513"/>
          </a:xfrm>
          <a:ln/>
        </p:spPr>
      </p:sp>
      <p:sp>
        <p:nvSpPr>
          <p:cNvPr id="70660" name="Rectangle 3"/>
          <p:cNvSpPr>
            <a:spLocks noGrp="1" noChangeArrowheads="1"/>
          </p:cNvSpPr>
          <p:nvPr>
            <p:ph type="body" idx="1"/>
          </p:nvPr>
        </p:nvSpPr>
        <p:spPr>
          <a:xfrm>
            <a:off x="955675" y="4870450"/>
            <a:ext cx="5173663" cy="4635500"/>
          </a:xfrm>
          <a:noFill/>
          <a:ln/>
        </p:spPr>
        <p:txBody>
          <a:bodyPr/>
          <a:lstStyle/>
          <a:p>
            <a:pPr eaLnBrk="1" hangingPunct="1"/>
            <a:endParaRPr lang="en-US" smtClean="0"/>
          </a:p>
        </p:txBody>
      </p:sp>
    </p:spTree>
    <p:extLst>
      <p:ext uri="{BB962C8B-B14F-4D97-AF65-F5344CB8AC3E}">
        <p14:creationId xmlns:p14="http://schemas.microsoft.com/office/powerpoint/2010/main" val="341015879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0F231D9B-E6D9-409D-BD6C-7FD29F02F7AF}" type="slidenum">
              <a:rPr lang="de-DE"/>
              <a:pPr/>
              <a:t>41</a:t>
            </a:fld>
            <a:endParaRPr lang="de-DE"/>
          </a:p>
        </p:txBody>
      </p:sp>
      <p:sp>
        <p:nvSpPr>
          <p:cNvPr id="73731" name="Rectangle 2"/>
          <p:cNvSpPr>
            <a:spLocks noGrp="1" noRot="1" noChangeAspect="1" noChangeArrowheads="1" noTextEdit="1"/>
          </p:cNvSpPr>
          <p:nvPr>
            <p:ph type="sldImg"/>
          </p:nvPr>
        </p:nvSpPr>
        <p:spPr>
          <a:xfrm>
            <a:off x="-863600" y="304800"/>
            <a:ext cx="8753475" cy="4924425"/>
          </a:xfrm>
          <a:ln/>
        </p:spPr>
      </p:sp>
      <p:sp>
        <p:nvSpPr>
          <p:cNvPr id="73732" name="Rectangle 3"/>
          <p:cNvSpPr>
            <a:spLocks noGrp="1" noChangeArrowheads="1"/>
          </p:cNvSpPr>
          <p:nvPr>
            <p:ph type="body" idx="1"/>
          </p:nvPr>
        </p:nvSpPr>
        <p:spPr>
          <a:xfrm>
            <a:off x="238125" y="5340350"/>
            <a:ext cx="6623050" cy="4383088"/>
          </a:xfrm>
          <a:noFill/>
          <a:ln/>
        </p:spPr>
        <p:txBody>
          <a:bodyPr/>
          <a:lstStyle/>
          <a:p>
            <a:pPr eaLnBrk="1" hangingPunct="1"/>
            <a:r>
              <a:rPr lang="de-DE" smtClean="0"/>
              <a:t>In Deutschland haben die DSL-Systeme einen klaren Siegeszug angetreten. In den USA sind zusätzlich Kabelmodems recht erfolgreich. Hochgelobt am Anfang kamen die Powerline-Systeme nie richtig in Schwung – nicht zuletzt aufgrund regulatorischer Schwierigkeiten und Probleme mit der Abstrahlung. Allerdings machen Interferenzen auch DSL-Systemen Probleme: zwar hat jeder Teilnehmer ein getrenntes Kabel, jedoch beschränken die Interferenzen die nutzbare Bandbreite – d.h., auch hier ist im Prinzip das Medium geteilt…</a:t>
            </a:r>
            <a:endParaRPr lang="en-US" smtClean="0"/>
          </a:p>
        </p:txBody>
      </p:sp>
    </p:spTree>
    <p:extLst>
      <p:ext uri="{BB962C8B-B14F-4D97-AF65-F5344CB8AC3E}">
        <p14:creationId xmlns:p14="http://schemas.microsoft.com/office/powerpoint/2010/main" val="75240435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76CE62C7-0978-48DD-B4B2-CDB2A9079F35}" type="slidenum">
              <a:rPr lang="de-DE"/>
              <a:pPr/>
              <a:t>42</a:t>
            </a:fld>
            <a:endParaRPr lang="de-DE"/>
          </a:p>
        </p:txBody>
      </p:sp>
      <p:sp>
        <p:nvSpPr>
          <p:cNvPr id="74755" name="Rectangle 2"/>
          <p:cNvSpPr>
            <a:spLocks noGrp="1" noRot="1" noChangeAspect="1" noChangeArrowheads="1" noTextEdit="1"/>
          </p:cNvSpPr>
          <p:nvPr>
            <p:ph type="sldImg"/>
          </p:nvPr>
        </p:nvSpPr>
        <p:spPr>
          <a:xfrm>
            <a:off x="-863600" y="304800"/>
            <a:ext cx="8753475" cy="4924425"/>
          </a:xfrm>
          <a:ln/>
        </p:spPr>
      </p:sp>
      <p:sp>
        <p:nvSpPr>
          <p:cNvPr id="74756" name="Rectangle 3"/>
          <p:cNvSpPr>
            <a:spLocks noGrp="1" noChangeArrowheads="1"/>
          </p:cNvSpPr>
          <p:nvPr>
            <p:ph type="body" idx="1"/>
          </p:nvPr>
        </p:nvSpPr>
        <p:spPr>
          <a:xfrm>
            <a:off x="238125" y="5340350"/>
            <a:ext cx="6623050" cy="4383088"/>
          </a:xfrm>
          <a:noFill/>
          <a:ln/>
        </p:spPr>
        <p:txBody>
          <a:bodyPr/>
          <a:lstStyle/>
          <a:p>
            <a:pPr eaLnBrk="1" hangingPunct="1"/>
            <a:r>
              <a:rPr lang="de-DE" smtClean="0"/>
              <a:t> </a:t>
            </a:r>
            <a:endParaRPr lang="en-US" smtClean="0"/>
          </a:p>
        </p:txBody>
      </p:sp>
    </p:spTree>
    <p:extLst>
      <p:ext uri="{BB962C8B-B14F-4D97-AF65-F5344CB8AC3E}">
        <p14:creationId xmlns:p14="http://schemas.microsoft.com/office/powerpoint/2010/main" val="335140304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C440868F-0657-47FA-B407-1B05576A814D}" type="slidenum">
              <a:rPr lang="de-DE"/>
              <a:pPr/>
              <a:t>43</a:t>
            </a:fld>
            <a:endParaRPr lang="de-DE"/>
          </a:p>
        </p:txBody>
      </p:sp>
      <p:sp>
        <p:nvSpPr>
          <p:cNvPr id="75779" name="Rectangle 2"/>
          <p:cNvSpPr>
            <a:spLocks noGrp="1" noRot="1" noChangeAspect="1" noChangeArrowheads="1" noTextEdit="1"/>
          </p:cNvSpPr>
          <p:nvPr>
            <p:ph type="sldImg"/>
          </p:nvPr>
        </p:nvSpPr>
        <p:spPr>
          <a:xfrm>
            <a:off x="-863600" y="304800"/>
            <a:ext cx="8753475" cy="4924425"/>
          </a:xfrm>
          <a:ln/>
        </p:spPr>
      </p:sp>
      <p:sp>
        <p:nvSpPr>
          <p:cNvPr id="75780" name="Rectangle 3"/>
          <p:cNvSpPr>
            <a:spLocks noGrp="1" noChangeArrowheads="1"/>
          </p:cNvSpPr>
          <p:nvPr>
            <p:ph type="body" idx="1"/>
          </p:nvPr>
        </p:nvSpPr>
        <p:spPr>
          <a:xfrm>
            <a:off x="238125" y="5340350"/>
            <a:ext cx="6623050" cy="4383088"/>
          </a:xfrm>
          <a:noFill/>
          <a:ln/>
        </p:spPr>
        <p:txBody>
          <a:bodyPr/>
          <a:lstStyle/>
          <a:p>
            <a:pPr eaLnBrk="1" hangingPunct="1"/>
            <a:r>
              <a:rPr lang="de-DE" smtClean="0"/>
              <a:t> </a:t>
            </a:r>
            <a:endParaRPr lang="en-US" smtClean="0"/>
          </a:p>
        </p:txBody>
      </p:sp>
    </p:spTree>
    <p:extLst>
      <p:ext uri="{BB962C8B-B14F-4D97-AF65-F5344CB8AC3E}">
        <p14:creationId xmlns:p14="http://schemas.microsoft.com/office/powerpoint/2010/main" val="188149017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37FC840C-4D07-4707-BE14-3499BC619D72}" type="slidenum">
              <a:rPr lang="de-DE"/>
              <a:pPr/>
              <a:t>44</a:t>
            </a:fld>
            <a:endParaRPr lang="de-DE"/>
          </a:p>
        </p:txBody>
      </p:sp>
      <p:sp>
        <p:nvSpPr>
          <p:cNvPr id="76803" name="Rectangle 2"/>
          <p:cNvSpPr>
            <a:spLocks noGrp="1" noRot="1" noChangeAspect="1" noChangeArrowheads="1" noTextEdit="1"/>
          </p:cNvSpPr>
          <p:nvPr>
            <p:ph type="sldImg"/>
          </p:nvPr>
        </p:nvSpPr>
        <p:spPr>
          <a:xfrm>
            <a:off x="-863600" y="304800"/>
            <a:ext cx="8753475" cy="4924425"/>
          </a:xfrm>
          <a:ln/>
        </p:spPr>
      </p:sp>
      <p:sp>
        <p:nvSpPr>
          <p:cNvPr id="76804" name="Rectangle 3"/>
          <p:cNvSpPr>
            <a:spLocks noGrp="1" noChangeArrowheads="1"/>
          </p:cNvSpPr>
          <p:nvPr>
            <p:ph type="body" idx="1"/>
          </p:nvPr>
        </p:nvSpPr>
        <p:spPr>
          <a:xfrm>
            <a:off x="238125" y="5340350"/>
            <a:ext cx="6623050" cy="4383088"/>
          </a:xfrm>
          <a:noFill/>
          <a:ln/>
        </p:spPr>
        <p:txBody>
          <a:bodyPr/>
          <a:lstStyle/>
          <a:p>
            <a:pPr eaLnBrk="1" hangingPunct="1"/>
            <a:r>
              <a:rPr lang="en-US" b="1" smtClean="0"/>
              <a:t>HDSL2:</a:t>
            </a:r>
            <a:r>
              <a:rPr lang="en-US" smtClean="0"/>
              <a:t> </a:t>
            </a:r>
            <a:r>
              <a:rPr lang="en-US" i="1" smtClean="0"/>
              <a:t>(2nd generation HDSL)</a:t>
            </a:r>
            <a:r>
              <a:rPr lang="en-US" smtClean="0"/>
              <a:t> This variant delivers 1.5 Mbps service each way, supporting voice, data, and video using either ATM (asynchronous transfer mode), private-line service or frame relay over a single copper pair. This ANSI (American National Standards Institute) standard for this symmetric service gives a fixed 1.5 Mbps rate both up and downstream. HDSL2 does not provide standard voice telephone service on the same wire pair. HSDL2 differs from HDSL in that HDSL2 uses one pair of wires to convey 1.5 Mbps whereas ANSI HDSL uses two wire pairs. </a:t>
            </a:r>
          </a:p>
          <a:p>
            <a:pPr eaLnBrk="1" hangingPunct="1"/>
            <a:r>
              <a:rPr lang="en-US" b="1" smtClean="0"/>
              <a:t>IDSL:</a:t>
            </a:r>
            <a:r>
              <a:rPr lang="en-US" smtClean="0"/>
              <a:t> </a:t>
            </a:r>
            <a:r>
              <a:rPr lang="en-US" i="1" smtClean="0"/>
              <a:t>(integrated services digital network DSL) </a:t>
            </a:r>
            <a:r>
              <a:rPr lang="en-US" smtClean="0"/>
              <a:t>This is a form of DSL that supports symmetric data rates of up to 144 Kbps using existing phone lines. It is unique in that it has the ability to deliver services through a DLC (Digital Loop Carrier: a remote device often placed in newer neighborhoods to simplify the distribution of cable and wiring from the phone company). While DLCs provide a means of simplifying the delivery of traditional voice services to newer neighborhoods, they also provide a unique challenge in delivering DSL into those same neighborhoods. IDSL addresses this market along with ADSL and G.lite as they are implemented directly into those DLCs. IDSL differs from its relative ISDN (integrated services digital network) in that it is an "always-available" service, but capable of using the same terminal adapter, or modem, used for ISDN. </a:t>
            </a:r>
          </a:p>
        </p:txBody>
      </p:sp>
    </p:spTree>
    <p:extLst>
      <p:ext uri="{BB962C8B-B14F-4D97-AF65-F5344CB8AC3E}">
        <p14:creationId xmlns:p14="http://schemas.microsoft.com/office/powerpoint/2010/main" val="159011546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4BC6C07A-183E-40D5-A8CF-F74DF161E658}" type="slidenum">
              <a:rPr lang="de-DE"/>
              <a:pPr/>
              <a:t>46</a:t>
            </a:fld>
            <a:endParaRPr lang="de-DE"/>
          </a:p>
        </p:txBody>
      </p:sp>
      <p:sp>
        <p:nvSpPr>
          <p:cNvPr id="47107" name="Rectangle 2"/>
          <p:cNvSpPr>
            <a:spLocks noGrp="1" noRot="1" noChangeAspect="1" noChangeArrowheads="1" noTextEdit="1"/>
          </p:cNvSpPr>
          <p:nvPr>
            <p:ph type="sldImg"/>
          </p:nvPr>
        </p:nvSpPr>
        <p:spPr>
          <a:xfrm>
            <a:off x="141288" y="769938"/>
            <a:ext cx="6818312" cy="3835400"/>
          </a:xfrm>
          <a:ln/>
        </p:spPr>
      </p:sp>
      <p:sp>
        <p:nvSpPr>
          <p:cNvPr id="47108"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40498025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do not discuss Planck units here ;-)</a:t>
            </a:r>
            <a:endParaRPr lang="en-US" dirty="0"/>
          </a:p>
        </p:txBody>
      </p:sp>
      <p:sp>
        <p:nvSpPr>
          <p:cNvPr id="4" name="Slide Number Placeholder 3"/>
          <p:cNvSpPr>
            <a:spLocks noGrp="1"/>
          </p:cNvSpPr>
          <p:nvPr>
            <p:ph type="sldNum" sz="quarter" idx="10"/>
          </p:nvPr>
        </p:nvSpPr>
        <p:spPr/>
        <p:txBody>
          <a:bodyPr/>
          <a:lstStyle/>
          <a:p>
            <a:pPr>
              <a:defRPr/>
            </a:pPr>
            <a:fld id="{FE22995D-6934-43F4-8C39-3B8A553C6317}" type="slidenum">
              <a:rPr lang="de-DE" smtClean="0"/>
              <a:pPr>
                <a:defRPr/>
              </a:pPr>
              <a:t>4</a:t>
            </a:fld>
            <a:endParaRPr lang="de-DE"/>
          </a:p>
        </p:txBody>
      </p:sp>
    </p:spTree>
    <p:extLst>
      <p:ext uri="{BB962C8B-B14F-4D97-AF65-F5344CB8AC3E}">
        <p14:creationId xmlns:p14="http://schemas.microsoft.com/office/powerpoint/2010/main" val="184375805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BBAAE465-B70A-4B74-826C-290604404A24}" type="slidenum">
              <a:rPr lang="de-DE"/>
              <a:pPr/>
              <a:t>47</a:t>
            </a:fld>
            <a:endParaRPr lang="de-DE"/>
          </a:p>
        </p:txBody>
      </p:sp>
      <p:sp>
        <p:nvSpPr>
          <p:cNvPr id="48131" name="Rectangle 2"/>
          <p:cNvSpPr>
            <a:spLocks noGrp="1" noRot="1" noChangeAspect="1" noChangeArrowheads="1" noTextEdit="1"/>
          </p:cNvSpPr>
          <p:nvPr>
            <p:ph type="sldImg"/>
          </p:nvPr>
        </p:nvSpPr>
        <p:spPr>
          <a:xfrm>
            <a:off x="127000" y="785813"/>
            <a:ext cx="6838950" cy="3848100"/>
          </a:xfrm>
          <a:ln/>
        </p:spPr>
      </p:sp>
      <p:sp>
        <p:nvSpPr>
          <p:cNvPr id="48132" name="Rectangle 3"/>
          <p:cNvSpPr>
            <a:spLocks noGrp="1" noChangeArrowheads="1"/>
          </p:cNvSpPr>
          <p:nvPr>
            <p:ph type="body" idx="1"/>
          </p:nvPr>
        </p:nvSpPr>
        <p:spPr>
          <a:xfrm>
            <a:off x="955675" y="4870450"/>
            <a:ext cx="5172075" cy="4633913"/>
          </a:xfrm>
          <a:noFill/>
          <a:ln/>
        </p:spPr>
        <p:txBody>
          <a:bodyPr/>
          <a:lstStyle/>
          <a:p>
            <a:pPr eaLnBrk="1" hangingPunct="1"/>
            <a:endParaRPr lang="en-US" smtClean="0"/>
          </a:p>
        </p:txBody>
      </p:sp>
    </p:spTree>
    <p:extLst>
      <p:ext uri="{BB962C8B-B14F-4D97-AF65-F5344CB8AC3E}">
        <p14:creationId xmlns:p14="http://schemas.microsoft.com/office/powerpoint/2010/main" val="189393066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E0EA34CF-9DFB-4C1F-9458-D7918BA38B14}" type="slidenum">
              <a:rPr lang="de-DE"/>
              <a:pPr/>
              <a:t>48</a:t>
            </a:fld>
            <a:endParaRPr lang="de-DE"/>
          </a:p>
        </p:txBody>
      </p:sp>
      <p:sp>
        <p:nvSpPr>
          <p:cNvPr id="49155" name="Rectangle 2"/>
          <p:cNvSpPr>
            <a:spLocks noGrp="1" noRot="1" noChangeAspect="1" noChangeArrowheads="1" noTextEdit="1"/>
          </p:cNvSpPr>
          <p:nvPr>
            <p:ph type="sldImg"/>
          </p:nvPr>
        </p:nvSpPr>
        <p:spPr>
          <a:xfrm>
            <a:off x="127000" y="785813"/>
            <a:ext cx="6838950" cy="3848100"/>
          </a:xfrm>
          <a:ln/>
        </p:spPr>
      </p:sp>
      <p:sp>
        <p:nvSpPr>
          <p:cNvPr id="49156" name="Rectangle 3"/>
          <p:cNvSpPr>
            <a:spLocks noGrp="1" noChangeArrowheads="1"/>
          </p:cNvSpPr>
          <p:nvPr>
            <p:ph type="body" idx="1"/>
          </p:nvPr>
        </p:nvSpPr>
        <p:spPr>
          <a:xfrm>
            <a:off x="955675" y="4870450"/>
            <a:ext cx="5172075" cy="4633913"/>
          </a:xfrm>
          <a:noFill/>
          <a:ln/>
        </p:spPr>
        <p:txBody>
          <a:bodyPr/>
          <a:lstStyle/>
          <a:p>
            <a:pPr eaLnBrk="1" hangingPunct="1"/>
            <a:endParaRPr lang="en-US" smtClean="0"/>
          </a:p>
        </p:txBody>
      </p:sp>
    </p:spTree>
    <p:extLst>
      <p:ext uri="{BB962C8B-B14F-4D97-AF65-F5344CB8AC3E}">
        <p14:creationId xmlns:p14="http://schemas.microsoft.com/office/powerpoint/2010/main" val="250120838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4F3DC80A-DE66-453A-BACE-806261478B48}" type="slidenum">
              <a:rPr lang="de-DE"/>
              <a:pPr/>
              <a:t>50</a:t>
            </a:fld>
            <a:endParaRPr lang="de-DE"/>
          </a:p>
        </p:txBody>
      </p:sp>
      <p:sp>
        <p:nvSpPr>
          <p:cNvPr id="50179" name="Rectangle 2"/>
          <p:cNvSpPr>
            <a:spLocks noGrp="1" noRot="1" noChangeAspect="1" noChangeArrowheads="1" noTextEdit="1"/>
          </p:cNvSpPr>
          <p:nvPr>
            <p:ph type="sldImg"/>
          </p:nvPr>
        </p:nvSpPr>
        <p:spPr>
          <a:xfrm>
            <a:off x="127000" y="785813"/>
            <a:ext cx="6838950" cy="3848100"/>
          </a:xfrm>
          <a:ln/>
        </p:spPr>
      </p:sp>
      <p:sp>
        <p:nvSpPr>
          <p:cNvPr id="50180" name="Rectangle 3"/>
          <p:cNvSpPr>
            <a:spLocks noGrp="1" noChangeArrowheads="1"/>
          </p:cNvSpPr>
          <p:nvPr>
            <p:ph type="body" idx="1"/>
          </p:nvPr>
        </p:nvSpPr>
        <p:spPr>
          <a:xfrm>
            <a:off x="955675" y="4870450"/>
            <a:ext cx="5172075" cy="4633913"/>
          </a:xfrm>
          <a:noFill/>
          <a:ln/>
        </p:spPr>
        <p:txBody>
          <a:bodyPr/>
          <a:lstStyle/>
          <a:p>
            <a:pPr eaLnBrk="1" hangingPunct="1"/>
            <a:endParaRPr lang="en-US" smtClean="0"/>
          </a:p>
        </p:txBody>
      </p:sp>
    </p:spTree>
    <p:extLst>
      <p:ext uri="{BB962C8B-B14F-4D97-AF65-F5344CB8AC3E}">
        <p14:creationId xmlns:p14="http://schemas.microsoft.com/office/powerpoint/2010/main" val="119527669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ECF51A20-D98E-4F1C-ACCB-5FEDBED04D40}" type="slidenum">
              <a:rPr lang="de-DE"/>
              <a:pPr/>
              <a:t>51</a:t>
            </a:fld>
            <a:endParaRPr lang="de-DE"/>
          </a:p>
        </p:txBody>
      </p:sp>
      <p:sp>
        <p:nvSpPr>
          <p:cNvPr id="51203" name="Rectangle 2"/>
          <p:cNvSpPr>
            <a:spLocks noGrp="1" noRot="1" noChangeAspect="1" noChangeArrowheads="1" noTextEdit="1"/>
          </p:cNvSpPr>
          <p:nvPr>
            <p:ph type="sldImg"/>
          </p:nvPr>
        </p:nvSpPr>
        <p:spPr>
          <a:xfrm>
            <a:off x="127000" y="785813"/>
            <a:ext cx="6838950" cy="3848100"/>
          </a:xfrm>
          <a:ln/>
        </p:spPr>
      </p:sp>
      <p:sp>
        <p:nvSpPr>
          <p:cNvPr id="51204" name="Rectangle 3"/>
          <p:cNvSpPr>
            <a:spLocks noGrp="1" noChangeArrowheads="1"/>
          </p:cNvSpPr>
          <p:nvPr>
            <p:ph type="body" idx="1"/>
          </p:nvPr>
        </p:nvSpPr>
        <p:spPr>
          <a:xfrm>
            <a:off x="955675" y="4870450"/>
            <a:ext cx="5172075" cy="4633913"/>
          </a:xfrm>
          <a:noFill/>
          <a:ln/>
        </p:spPr>
        <p:txBody>
          <a:bodyPr/>
          <a:lstStyle/>
          <a:p>
            <a:pPr eaLnBrk="1" hangingPunct="1"/>
            <a:endParaRPr lang="en-US" smtClean="0"/>
          </a:p>
        </p:txBody>
      </p:sp>
    </p:spTree>
    <p:extLst>
      <p:ext uri="{BB962C8B-B14F-4D97-AF65-F5344CB8AC3E}">
        <p14:creationId xmlns:p14="http://schemas.microsoft.com/office/powerpoint/2010/main" val="334252855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FDAF3A15-6432-4E74-8820-8B421F1A8C22}" type="slidenum">
              <a:rPr lang="de-DE"/>
              <a:pPr/>
              <a:t>52</a:t>
            </a:fld>
            <a:endParaRPr lang="de-DE"/>
          </a:p>
        </p:txBody>
      </p:sp>
      <p:sp>
        <p:nvSpPr>
          <p:cNvPr id="52227" name="Rectangle 2"/>
          <p:cNvSpPr>
            <a:spLocks noGrp="1" noRot="1" noChangeAspect="1" noChangeArrowheads="1" noTextEdit="1"/>
          </p:cNvSpPr>
          <p:nvPr>
            <p:ph type="sldImg"/>
          </p:nvPr>
        </p:nvSpPr>
        <p:spPr>
          <a:xfrm>
            <a:off x="127000" y="785813"/>
            <a:ext cx="6838950" cy="3848100"/>
          </a:xfrm>
          <a:ln/>
        </p:spPr>
      </p:sp>
      <p:sp>
        <p:nvSpPr>
          <p:cNvPr id="52228" name="Rectangle 3"/>
          <p:cNvSpPr>
            <a:spLocks noGrp="1" noChangeArrowheads="1"/>
          </p:cNvSpPr>
          <p:nvPr>
            <p:ph type="body" idx="1"/>
          </p:nvPr>
        </p:nvSpPr>
        <p:spPr>
          <a:xfrm>
            <a:off x="955675" y="4870450"/>
            <a:ext cx="5172075" cy="4633913"/>
          </a:xfrm>
          <a:noFill/>
          <a:ln/>
        </p:spPr>
        <p:txBody>
          <a:bodyPr/>
          <a:lstStyle/>
          <a:p>
            <a:pPr eaLnBrk="1" hangingPunct="1"/>
            <a:endParaRPr lang="en-US" smtClean="0"/>
          </a:p>
        </p:txBody>
      </p:sp>
    </p:spTree>
    <p:extLst>
      <p:ext uri="{BB962C8B-B14F-4D97-AF65-F5344CB8AC3E}">
        <p14:creationId xmlns:p14="http://schemas.microsoft.com/office/powerpoint/2010/main" val="376397245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F19C39C2-FBA3-41CF-B440-9F9AD9DA77A8}" type="slidenum">
              <a:rPr lang="de-DE"/>
              <a:pPr/>
              <a:t>53</a:t>
            </a:fld>
            <a:endParaRPr lang="de-DE"/>
          </a:p>
        </p:txBody>
      </p:sp>
      <p:sp>
        <p:nvSpPr>
          <p:cNvPr id="53251" name="Rectangle 2"/>
          <p:cNvSpPr>
            <a:spLocks noGrp="1" noRot="1" noChangeAspect="1" noChangeArrowheads="1" noTextEdit="1"/>
          </p:cNvSpPr>
          <p:nvPr>
            <p:ph type="sldImg"/>
          </p:nvPr>
        </p:nvSpPr>
        <p:spPr>
          <a:xfrm>
            <a:off x="127000" y="785813"/>
            <a:ext cx="6838950" cy="3848100"/>
          </a:xfrm>
          <a:ln/>
        </p:spPr>
      </p:sp>
      <p:sp>
        <p:nvSpPr>
          <p:cNvPr id="53252" name="Rectangle 3"/>
          <p:cNvSpPr>
            <a:spLocks noGrp="1" noChangeArrowheads="1"/>
          </p:cNvSpPr>
          <p:nvPr>
            <p:ph type="body" idx="1"/>
          </p:nvPr>
        </p:nvSpPr>
        <p:spPr>
          <a:xfrm>
            <a:off x="955675" y="4870450"/>
            <a:ext cx="5172075" cy="4633913"/>
          </a:xfrm>
          <a:noFill/>
          <a:ln/>
        </p:spPr>
        <p:txBody>
          <a:bodyPr/>
          <a:lstStyle/>
          <a:p>
            <a:pPr eaLnBrk="1" hangingPunct="1"/>
            <a:r>
              <a:rPr lang="en-US" smtClean="0"/>
              <a:t>Übung: draw header matroschka. </a:t>
            </a:r>
          </a:p>
        </p:txBody>
      </p:sp>
    </p:spTree>
    <p:extLst>
      <p:ext uri="{BB962C8B-B14F-4D97-AF65-F5344CB8AC3E}">
        <p14:creationId xmlns:p14="http://schemas.microsoft.com/office/powerpoint/2010/main" val="127925950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75ABD9B2-08BA-458A-BFC6-DBD75BE5CA46}" type="slidenum">
              <a:rPr lang="de-DE"/>
              <a:pPr/>
              <a:t>54</a:t>
            </a:fld>
            <a:endParaRPr lang="de-DE"/>
          </a:p>
        </p:txBody>
      </p:sp>
      <p:sp>
        <p:nvSpPr>
          <p:cNvPr id="54275" name="Rectangle 2"/>
          <p:cNvSpPr>
            <a:spLocks noGrp="1" noRot="1" noChangeAspect="1" noChangeArrowheads="1" noTextEdit="1"/>
          </p:cNvSpPr>
          <p:nvPr>
            <p:ph type="sldImg"/>
          </p:nvPr>
        </p:nvSpPr>
        <p:spPr>
          <a:xfrm>
            <a:off x="127000" y="785813"/>
            <a:ext cx="6838950" cy="3848100"/>
          </a:xfrm>
          <a:ln/>
        </p:spPr>
      </p:sp>
      <p:sp>
        <p:nvSpPr>
          <p:cNvPr id="54276" name="Rectangle 3"/>
          <p:cNvSpPr>
            <a:spLocks noGrp="1" noChangeArrowheads="1"/>
          </p:cNvSpPr>
          <p:nvPr>
            <p:ph type="body" idx="1"/>
          </p:nvPr>
        </p:nvSpPr>
        <p:spPr>
          <a:xfrm>
            <a:off x="955675" y="4870450"/>
            <a:ext cx="5172075" cy="4633913"/>
          </a:xfrm>
          <a:noFill/>
          <a:ln/>
        </p:spPr>
        <p:txBody>
          <a:bodyPr/>
          <a:lstStyle/>
          <a:p>
            <a:pPr eaLnBrk="1" hangingPunct="1"/>
            <a:r>
              <a:rPr lang="en-US" smtClean="0"/>
              <a:t>Übung: Was passiert, wenn hier Fehler auftauchen? </a:t>
            </a:r>
          </a:p>
        </p:txBody>
      </p:sp>
    </p:spTree>
    <p:extLst>
      <p:ext uri="{BB962C8B-B14F-4D97-AF65-F5344CB8AC3E}">
        <p14:creationId xmlns:p14="http://schemas.microsoft.com/office/powerpoint/2010/main" val="406076055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A2F55036-77D6-4372-AA8B-E41D8AAA1EF4}" type="slidenum">
              <a:rPr lang="de-DE"/>
              <a:pPr/>
              <a:t>55</a:t>
            </a:fld>
            <a:endParaRPr lang="de-DE"/>
          </a:p>
        </p:txBody>
      </p:sp>
      <p:sp>
        <p:nvSpPr>
          <p:cNvPr id="55299" name="Rectangle 2"/>
          <p:cNvSpPr>
            <a:spLocks noGrp="1" noRot="1" noChangeAspect="1" noChangeArrowheads="1" noTextEdit="1"/>
          </p:cNvSpPr>
          <p:nvPr>
            <p:ph type="sldImg"/>
          </p:nvPr>
        </p:nvSpPr>
        <p:spPr>
          <a:xfrm>
            <a:off x="127000" y="785813"/>
            <a:ext cx="6838950" cy="3848100"/>
          </a:xfrm>
          <a:ln/>
        </p:spPr>
      </p:sp>
      <p:sp>
        <p:nvSpPr>
          <p:cNvPr id="55300" name="Rectangle 3"/>
          <p:cNvSpPr>
            <a:spLocks noGrp="1" noChangeArrowheads="1"/>
          </p:cNvSpPr>
          <p:nvPr>
            <p:ph type="body" idx="1"/>
          </p:nvPr>
        </p:nvSpPr>
        <p:spPr>
          <a:xfrm>
            <a:off x="955675" y="4870450"/>
            <a:ext cx="5172075" cy="4633913"/>
          </a:xfrm>
          <a:noFill/>
          <a:ln/>
        </p:spPr>
        <p:txBody>
          <a:bodyPr/>
          <a:lstStyle/>
          <a:p>
            <a:pPr eaLnBrk="1" hangingPunct="1"/>
            <a:endParaRPr lang="en-US" smtClean="0"/>
          </a:p>
        </p:txBody>
      </p:sp>
    </p:spTree>
    <p:extLst>
      <p:ext uri="{BB962C8B-B14F-4D97-AF65-F5344CB8AC3E}">
        <p14:creationId xmlns:p14="http://schemas.microsoft.com/office/powerpoint/2010/main" val="51583012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E256277E-6062-4069-A1A8-D4F3F988DB96}" type="slidenum">
              <a:rPr lang="de-DE"/>
              <a:pPr/>
              <a:t>56</a:t>
            </a:fld>
            <a:endParaRPr lang="de-DE"/>
          </a:p>
        </p:txBody>
      </p:sp>
      <p:sp>
        <p:nvSpPr>
          <p:cNvPr id="56323" name="Rectangle 2"/>
          <p:cNvSpPr>
            <a:spLocks noGrp="1" noRot="1" noChangeAspect="1" noChangeArrowheads="1" noTextEdit="1"/>
          </p:cNvSpPr>
          <p:nvPr>
            <p:ph type="sldImg"/>
          </p:nvPr>
        </p:nvSpPr>
        <p:spPr>
          <a:xfrm>
            <a:off x="127000" y="785813"/>
            <a:ext cx="6838950" cy="3848100"/>
          </a:xfrm>
          <a:ln/>
        </p:spPr>
      </p:sp>
      <p:sp>
        <p:nvSpPr>
          <p:cNvPr id="56324" name="Rectangle 3"/>
          <p:cNvSpPr>
            <a:spLocks noGrp="1" noChangeArrowheads="1"/>
          </p:cNvSpPr>
          <p:nvPr>
            <p:ph type="body" idx="1"/>
          </p:nvPr>
        </p:nvSpPr>
        <p:spPr>
          <a:xfrm>
            <a:off x="955675" y="4870450"/>
            <a:ext cx="5172075" cy="4633913"/>
          </a:xfrm>
          <a:noFill/>
          <a:ln/>
        </p:spPr>
        <p:txBody>
          <a:bodyPr/>
          <a:lstStyle/>
          <a:p>
            <a:pPr eaLnBrk="1" hangingPunct="1"/>
            <a:endParaRPr lang="en-US" smtClean="0"/>
          </a:p>
        </p:txBody>
      </p:sp>
    </p:spTree>
    <p:extLst>
      <p:ext uri="{BB962C8B-B14F-4D97-AF65-F5344CB8AC3E}">
        <p14:creationId xmlns:p14="http://schemas.microsoft.com/office/powerpoint/2010/main" val="324342872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F8B6661F-C38D-4934-A5F4-506C4DD8E4C9}" type="slidenum">
              <a:rPr lang="de-DE"/>
              <a:pPr/>
              <a:t>59</a:t>
            </a:fld>
            <a:endParaRPr lang="de-DE"/>
          </a:p>
        </p:txBody>
      </p:sp>
      <p:sp>
        <p:nvSpPr>
          <p:cNvPr id="57347" name="Rectangle 2"/>
          <p:cNvSpPr>
            <a:spLocks noGrp="1" noRot="1" noChangeAspect="1" noChangeArrowheads="1" noTextEdit="1"/>
          </p:cNvSpPr>
          <p:nvPr>
            <p:ph type="sldImg"/>
          </p:nvPr>
        </p:nvSpPr>
        <p:spPr>
          <a:xfrm>
            <a:off x="127000" y="785813"/>
            <a:ext cx="6838950" cy="3848100"/>
          </a:xfrm>
          <a:ln/>
        </p:spPr>
      </p:sp>
      <p:sp>
        <p:nvSpPr>
          <p:cNvPr id="57348" name="Rectangle 3"/>
          <p:cNvSpPr>
            <a:spLocks noGrp="1" noChangeArrowheads="1"/>
          </p:cNvSpPr>
          <p:nvPr>
            <p:ph type="body" idx="1"/>
          </p:nvPr>
        </p:nvSpPr>
        <p:spPr>
          <a:xfrm>
            <a:off x="955675" y="4870450"/>
            <a:ext cx="5172075" cy="4633913"/>
          </a:xfrm>
          <a:noFill/>
          <a:ln/>
        </p:spPr>
        <p:txBody>
          <a:bodyPr/>
          <a:lstStyle/>
          <a:p>
            <a:pPr eaLnBrk="1" hangingPunct="1"/>
            <a:endParaRPr lang="en-US" smtClean="0"/>
          </a:p>
        </p:txBody>
      </p:sp>
    </p:spTree>
    <p:extLst>
      <p:ext uri="{BB962C8B-B14F-4D97-AF65-F5344CB8AC3E}">
        <p14:creationId xmlns:p14="http://schemas.microsoft.com/office/powerpoint/2010/main" val="17802361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5056C6B7-B8C9-4543-8F32-066E1D0955A3}" type="slidenum">
              <a:rPr lang="de-DE"/>
              <a:pPr/>
              <a:t>6</a:t>
            </a:fld>
            <a:endParaRPr lang="de-DE"/>
          </a:p>
        </p:txBody>
      </p:sp>
      <p:sp>
        <p:nvSpPr>
          <p:cNvPr id="49155" name="Rectangle 2"/>
          <p:cNvSpPr>
            <a:spLocks noGrp="1" noRot="1" noChangeAspect="1" noChangeArrowheads="1" noTextEdit="1"/>
          </p:cNvSpPr>
          <p:nvPr>
            <p:ph type="sldImg"/>
          </p:nvPr>
        </p:nvSpPr>
        <p:spPr>
          <a:xfrm>
            <a:off x="138113" y="766763"/>
            <a:ext cx="6824662" cy="3840162"/>
          </a:xfrm>
          <a:ln/>
        </p:spPr>
      </p:sp>
      <p:sp>
        <p:nvSpPr>
          <p:cNvPr id="49156" name="Rectangle 3"/>
          <p:cNvSpPr>
            <a:spLocks noGrp="1" noChangeArrowheads="1"/>
          </p:cNvSpPr>
          <p:nvPr>
            <p:ph type="body" idx="1"/>
          </p:nvPr>
        </p:nvSpPr>
        <p:spPr>
          <a:xfrm>
            <a:off x="158750" y="5105400"/>
            <a:ext cx="6881813" cy="4795838"/>
          </a:xfrm>
          <a:noFill/>
          <a:ln/>
        </p:spPr>
        <p:txBody>
          <a:bodyPr/>
          <a:lstStyle/>
          <a:p>
            <a:pPr eaLnBrk="1" hangingPunct="1"/>
            <a:r>
              <a:rPr lang="de-DE" smtClean="0"/>
              <a:t> </a:t>
            </a:r>
          </a:p>
        </p:txBody>
      </p:sp>
    </p:spTree>
    <p:extLst>
      <p:ext uri="{BB962C8B-B14F-4D97-AF65-F5344CB8AC3E}">
        <p14:creationId xmlns:p14="http://schemas.microsoft.com/office/powerpoint/2010/main" val="186102204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CD0D5665-E7DD-4C05-9444-C5E94E480DD4}" type="slidenum">
              <a:rPr lang="de-DE"/>
              <a:pPr/>
              <a:t>60</a:t>
            </a:fld>
            <a:endParaRPr lang="de-DE"/>
          </a:p>
        </p:txBody>
      </p:sp>
      <p:sp>
        <p:nvSpPr>
          <p:cNvPr id="58371" name="Rectangle 2"/>
          <p:cNvSpPr>
            <a:spLocks noGrp="1" noRot="1" noChangeAspect="1" noChangeArrowheads="1" noTextEdit="1"/>
          </p:cNvSpPr>
          <p:nvPr>
            <p:ph type="sldImg"/>
          </p:nvPr>
        </p:nvSpPr>
        <p:spPr>
          <a:xfrm>
            <a:off x="-898525" y="255588"/>
            <a:ext cx="8901113" cy="5008562"/>
          </a:xfrm>
          <a:ln/>
        </p:spPr>
      </p:sp>
      <p:sp>
        <p:nvSpPr>
          <p:cNvPr id="58372" name="Rectangle 3"/>
          <p:cNvSpPr>
            <a:spLocks noGrp="1" noChangeArrowheads="1"/>
          </p:cNvSpPr>
          <p:nvPr>
            <p:ph type="body" idx="1"/>
          </p:nvPr>
        </p:nvSpPr>
        <p:spPr>
          <a:xfrm>
            <a:off x="306388" y="5340350"/>
            <a:ext cx="6486525" cy="4346575"/>
          </a:xfrm>
          <a:noFill/>
          <a:ln/>
        </p:spPr>
        <p:txBody>
          <a:bodyPr/>
          <a:lstStyle/>
          <a:p>
            <a:pPr eaLnBrk="1" hangingPunct="1"/>
            <a:r>
              <a:rPr lang="de-DE" smtClean="0"/>
              <a:t> </a:t>
            </a:r>
          </a:p>
        </p:txBody>
      </p:sp>
    </p:spTree>
    <p:extLst>
      <p:ext uri="{BB962C8B-B14F-4D97-AF65-F5344CB8AC3E}">
        <p14:creationId xmlns:p14="http://schemas.microsoft.com/office/powerpoint/2010/main" val="158808464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CD0D5665-E7DD-4C05-9444-C5E94E480DD4}" type="slidenum">
              <a:rPr lang="de-DE"/>
              <a:pPr/>
              <a:t>61</a:t>
            </a:fld>
            <a:endParaRPr lang="de-DE"/>
          </a:p>
        </p:txBody>
      </p:sp>
      <p:sp>
        <p:nvSpPr>
          <p:cNvPr id="58371" name="Rectangle 2"/>
          <p:cNvSpPr>
            <a:spLocks noGrp="1" noRot="1" noChangeAspect="1" noChangeArrowheads="1" noTextEdit="1"/>
          </p:cNvSpPr>
          <p:nvPr>
            <p:ph type="sldImg"/>
          </p:nvPr>
        </p:nvSpPr>
        <p:spPr>
          <a:xfrm>
            <a:off x="-898525" y="255588"/>
            <a:ext cx="8901113" cy="5008562"/>
          </a:xfrm>
          <a:ln/>
        </p:spPr>
      </p:sp>
      <p:sp>
        <p:nvSpPr>
          <p:cNvPr id="58372" name="Rectangle 3"/>
          <p:cNvSpPr>
            <a:spLocks noGrp="1" noChangeArrowheads="1"/>
          </p:cNvSpPr>
          <p:nvPr>
            <p:ph type="body" idx="1"/>
          </p:nvPr>
        </p:nvSpPr>
        <p:spPr>
          <a:xfrm>
            <a:off x="306388" y="5340350"/>
            <a:ext cx="6486525" cy="4346575"/>
          </a:xfrm>
          <a:noFill/>
          <a:ln/>
        </p:spPr>
        <p:txBody>
          <a:bodyPr/>
          <a:lstStyle/>
          <a:p>
            <a:pPr eaLnBrk="1" hangingPunct="1"/>
            <a:r>
              <a:rPr lang="de-DE" smtClean="0"/>
              <a:t> </a:t>
            </a:r>
          </a:p>
        </p:txBody>
      </p:sp>
    </p:spTree>
    <p:extLst>
      <p:ext uri="{BB962C8B-B14F-4D97-AF65-F5344CB8AC3E}">
        <p14:creationId xmlns:p14="http://schemas.microsoft.com/office/powerpoint/2010/main" val="361850981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C339A5CC-15EC-422F-8C04-3A93E594BDB1}" type="slidenum">
              <a:rPr lang="de-DE"/>
              <a:pPr/>
              <a:t>62</a:t>
            </a:fld>
            <a:endParaRPr lang="de-DE"/>
          </a:p>
        </p:txBody>
      </p:sp>
      <p:sp>
        <p:nvSpPr>
          <p:cNvPr id="59395" name="Rectangle 2"/>
          <p:cNvSpPr>
            <a:spLocks noGrp="1" noRot="1" noChangeAspect="1" noChangeArrowheads="1" noTextEdit="1"/>
          </p:cNvSpPr>
          <p:nvPr>
            <p:ph type="sldImg"/>
          </p:nvPr>
        </p:nvSpPr>
        <p:spPr>
          <a:xfrm>
            <a:off x="-898525" y="255588"/>
            <a:ext cx="8901113" cy="5008562"/>
          </a:xfrm>
          <a:ln/>
        </p:spPr>
      </p:sp>
      <p:sp>
        <p:nvSpPr>
          <p:cNvPr id="59396" name="Rectangle 3"/>
          <p:cNvSpPr>
            <a:spLocks noGrp="1" noChangeArrowheads="1"/>
          </p:cNvSpPr>
          <p:nvPr>
            <p:ph type="body" idx="1"/>
          </p:nvPr>
        </p:nvSpPr>
        <p:spPr>
          <a:xfrm>
            <a:off x="306388" y="5340350"/>
            <a:ext cx="6486525" cy="4346575"/>
          </a:xfrm>
          <a:noFill/>
          <a:ln/>
        </p:spPr>
        <p:txBody>
          <a:bodyPr/>
          <a:lstStyle/>
          <a:p>
            <a:pPr eaLnBrk="1" hangingPunct="1"/>
            <a:r>
              <a:rPr lang="de-DE" smtClean="0"/>
              <a:t> </a:t>
            </a:r>
            <a:endParaRPr lang="en-US" smtClean="0"/>
          </a:p>
        </p:txBody>
      </p:sp>
    </p:spTree>
    <p:extLst>
      <p:ext uri="{BB962C8B-B14F-4D97-AF65-F5344CB8AC3E}">
        <p14:creationId xmlns:p14="http://schemas.microsoft.com/office/powerpoint/2010/main" val="81331108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C53BE4BD-4195-4519-A389-8D71865EB940}" type="slidenum">
              <a:rPr lang="de-DE"/>
              <a:pPr/>
              <a:t>63</a:t>
            </a:fld>
            <a:endParaRPr lang="de-DE"/>
          </a:p>
        </p:txBody>
      </p:sp>
      <p:sp>
        <p:nvSpPr>
          <p:cNvPr id="60419" name="Rectangle 2"/>
          <p:cNvSpPr>
            <a:spLocks noGrp="1" noRot="1" noChangeAspect="1" noChangeArrowheads="1" noTextEdit="1"/>
          </p:cNvSpPr>
          <p:nvPr>
            <p:ph type="sldImg"/>
          </p:nvPr>
        </p:nvSpPr>
        <p:spPr>
          <a:xfrm>
            <a:off x="-898525" y="255588"/>
            <a:ext cx="8901113" cy="5008562"/>
          </a:xfrm>
          <a:ln/>
        </p:spPr>
      </p:sp>
      <p:sp>
        <p:nvSpPr>
          <p:cNvPr id="60420" name="Rectangle 3"/>
          <p:cNvSpPr>
            <a:spLocks noGrp="1" noChangeArrowheads="1"/>
          </p:cNvSpPr>
          <p:nvPr>
            <p:ph type="body" idx="1"/>
          </p:nvPr>
        </p:nvSpPr>
        <p:spPr>
          <a:xfrm>
            <a:off x="306388" y="5340350"/>
            <a:ext cx="6486525" cy="4346575"/>
          </a:xfrm>
          <a:noFill/>
          <a:ln/>
        </p:spPr>
        <p:txBody>
          <a:bodyPr/>
          <a:lstStyle/>
          <a:p>
            <a:pPr eaLnBrk="1" hangingPunct="1"/>
            <a:r>
              <a:rPr lang="de-DE" smtClean="0"/>
              <a:t> </a:t>
            </a:r>
            <a:endParaRPr lang="en-US" smtClean="0"/>
          </a:p>
        </p:txBody>
      </p:sp>
    </p:spTree>
    <p:extLst>
      <p:ext uri="{BB962C8B-B14F-4D97-AF65-F5344CB8AC3E}">
        <p14:creationId xmlns:p14="http://schemas.microsoft.com/office/powerpoint/2010/main" val="171133291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10E1C94F-8176-475A-9C59-37A154722D2C}" type="slidenum">
              <a:rPr lang="de-DE"/>
              <a:pPr/>
              <a:t>64</a:t>
            </a:fld>
            <a:endParaRPr lang="de-DE"/>
          </a:p>
        </p:txBody>
      </p:sp>
      <p:sp>
        <p:nvSpPr>
          <p:cNvPr id="61443" name="Rectangle 2"/>
          <p:cNvSpPr>
            <a:spLocks noGrp="1" noRot="1" noChangeAspect="1" noChangeArrowheads="1" noTextEdit="1"/>
          </p:cNvSpPr>
          <p:nvPr>
            <p:ph type="sldImg"/>
          </p:nvPr>
        </p:nvSpPr>
        <p:spPr>
          <a:xfrm>
            <a:off x="-898525" y="255588"/>
            <a:ext cx="8901113" cy="5008562"/>
          </a:xfrm>
          <a:ln/>
        </p:spPr>
      </p:sp>
      <p:sp>
        <p:nvSpPr>
          <p:cNvPr id="61444" name="Rectangle 3"/>
          <p:cNvSpPr>
            <a:spLocks noGrp="1" noChangeArrowheads="1"/>
          </p:cNvSpPr>
          <p:nvPr>
            <p:ph type="body" idx="1"/>
          </p:nvPr>
        </p:nvSpPr>
        <p:spPr>
          <a:xfrm>
            <a:off x="306388" y="5340350"/>
            <a:ext cx="6486525" cy="4346575"/>
          </a:xfrm>
          <a:noFill/>
          <a:ln/>
        </p:spPr>
        <p:txBody>
          <a:bodyPr/>
          <a:lstStyle/>
          <a:p>
            <a:pPr eaLnBrk="1" hangingPunct="1"/>
            <a:r>
              <a:rPr lang="de-DE" smtClean="0"/>
              <a:t> </a:t>
            </a:r>
            <a:endParaRPr lang="en-US" smtClean="0"/>
          </a:p>
        </p:txBody>
      </p:sp>
    </p:spTree>
    <p:extLst>
      <p:ext uri="{BB962C8B-B14F-4D97-AF65-F5344CB8AC3E}">
        <p14:creationId xmlns:p14="http://schemas.microsoft.com/office/powerpoint/2010/main" val="348557773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BF24C715-8318-40C4-8112-378108CAB045}" type="slidenum">
              <a:rPr lang="de-DE"/>
              <a:pPr/>
              <a:t>65</a:t>
            </a:fld>
            <a:endParaRPr lang="de-DE"/>
          </a:p>
        </p:txBody>
      </p:sp>
      <p:sp>
        <p:nvSpPr>
          <p:cNvPr id="62467" name="Rectangle 2"/>
          <p:cNvSpPr>
            <a:spLocks noGrp="1" noRot="1" noChangeAspect="1" noChangeArrowheads="1" noTextEdit="1"/>
          </p:cNvSpPr>
          <p:nvPr>
            <p:ph type="sldImg"/>
          </p:nvPr>
        </p:nvSpPr>
        <p:spPr>
          <a:xfrm>
            <a:off x="-898525" y="255588"/>
            <a:ext cx="8901113" cy="5008562"/>
          </a:xfrm>
          <a:ln/>
        </p:spPr>
      </p:sp>
      <p:sp>
        <p:nvSpPr>
          <p:cNvPr id="62468" name="Rectangle 3"/>
          <p:cNvSpPr>
            <a:spLocks noGrp="1" noChangeArrowheads="1"/>
          </p:cNvSpPr>
          <p:nvPr>
            <p:ph type="body" idx="1"/>
          </p:nvPr>
        </p:nvSpPr>
        <p:spPr>
          <a:xfrm>
            <a:off x="306388" y="5340350"/>
            <a:ext cx="6486525" cy="4346575"/>
          </a:xfrm>
          <a:noFill/>
          <a:ln/>
        </p:spPr>
        <p:txBody>
          <a:bodyPr/>
          <a:lstStyle/>
          <a:p>
            <a:pPr eaLnBrk="1" hangingPunct="1"/>
            <a:r>
              <a:rPr lang="de-DE" smtClean="0"/>
              <a:t> </a:t>
            </a:r>
            <a:endParaRPr lang="en-US" smtClean="0"/>
          </a:p>
        </p:txBody>
      </p:sp>
    </p:spTree>
    <p:extLst>
      <p:ext uri="{BB962C8B-B14F-4D97-AF65-F5344CB8AC3E}">
        <p14:creationId xmlns:p14="http://schemas.microsoft.com/office/powerpoint/2010/main" val="324253834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70D5B23F-9988-4EDD-AFB0-2AF83A272926}" type="slidenum">
              <a:rPr lang="de-DE"/>
              <a:pPr/>
              <a:t>66</a:t>
            </a:fld>
            <a:endParaRPr lang="de-DE"/>
          </a:p>
        </p:txBody>
      </p:sp>
      <p:sp>
        <p:nvSpPr>
          <p:cNvPr id="63491" name="Rectangle 2"/>
          <p:cNvSpPr>
            <a:spLocks noGrp="1" noRot="1" noChangeAspect="1" noChangeArrowheads="1" noTextEdit="1"/>
          </p:cNvSpPr>
          <p:nvPr>
            <p:ph type="sldImg"/>
          </p:nvPr>
        </p:nvSpPr>
        <p:spPr>
          <a:xfrm>
            <a:off x="-898525" y="255588"/>
            <a:ext cx="8901113" cy="5008562"/>
          </a:xfrm>
          <a:ln/>
        </p:spPr>
      </p:sp>
      <p:sp>
        <p:nvSpPr>
          <p:cNvPr id="63492" name="Rectangle 3"/>
          <p:cNvSpPr>
            <a:spLocks noGrp="1" noChangeArrowheads="1"/>
          </p:cNvSpPr>
          <p:nvPr>
            <p:ph type="body" idx="1"/>
          </p:nvPr>
        </p:nvSpPr>
        <p:spPr>
          <a:xfrm>
            <a:off x="306388" y="5340350"/>
            <a:ext cx="6486525" cy="4346575"/>
          </a:xfrm>
          <a:noFill/>
          <a:ln/>
        </p:spPr>
        <p:txBody>
          <a:bodyPr/>
          <a:lstStyle/>
          <a:p>
            <a:pPr eaLnBrk="1" hangingPunct="1"/>
            <a:r>
              <a:rPr lang="de-DE" smtClean="0"/>
              <a:t> </a:t>
            </a:r>
            <a:endParaRPr lang="en-US" smtClean="0"/>
          </a:p>
        </p:txBody>
      </p:sp>
    </p:spTree>
    <p:extLst>
      <p:ext uri="{BB962C8B-B14F-4D97-AF65-F5344CB8AC3E}">
        <p14:creationId xmlns:p14="http://schemas.microsoft.com/office/powerpoint/2010/main" val="343858087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9A849D98-90FF-4F87-BD45-AF54B5447509}" type="slidenum">
              <a:rPr lang="de-DE">
                <a:latin typeface="Arial" pitchFamily="34" charset="0"/>
              </a:rPr>
              <a:pPr/>
              <a:t>75</a:t>
            </a:fld>
            <a:endParaRPr lang="de-DE">
              <a:latin typeface="Arial" pitchFamily="34" charset="0"/>
            </a:endParaRPr>
          </a:p>
        </p:txBody>
      </p:sp>
      <p:sp>
        <p:nvSpPr>
          <p:cNvPr id="66563" name="Rectangle 2"/>
          <p:cNvSpPr>
            <a:spLocks noGrp="1" noRot="1" noChangeAspect="1" noChangeArrowheads="1" noTextEdit="1"/>
          </p:cNvSpPr>
          <p:nvPr>
            <p:ph type="sldImg"/>
          </p:nvPr>
        </p:nvSpPr>
        <p:spPr>
          <a:xfrm>
            <a:off x="127000" y="787400"/>
            <a:ext cx="6837363" cy="3846513"/>
          </a:xfrm>
          <a:ln/>
        </p:spPr>
      </p:sp>
      <p:sp>
        <p:nvSpPr>
          <p:cNvPr id="66564" name="Rectangle 3"/>
          <p:cNvSpPr>
            <a:spLocks noGrp="1" noChangeArrowheads="1"/>
          </p:cNvSpPr>
          <p:nvPr>
            <p:ph type="body" idx="1"/>
          </p:nvPr>
        </p:nvSpPr>
        <p:spPr>
          <a:xfrm>
            <a:off x="955675" y="4870450"/>
            <a:ext cx="5173663" cy="4635500"/>
          </a:xfrm>
          <a:noFill/>
          <a:ln/>
        </p:spPr>
        <p:txBody>
          <a:bodyPr/>
          <a:lstStyle/>
          <a:p>
            <a:pPr eaLnBrk="1" hangingPunct="1"/>
            <a:endParaRPr lang="en-US" smtClean="0">
              <a:latin typeface="Arial" pitchFamily="34" charset="0"/>
            </a:endParaRPr>
          </a:p>
        </p:txBody>
      </p:sp>
    </p:spTree>
    <p:extLst>
      <p:ext uri="{BB962C8B-B14F-4D97-AF65-F5344CB8AC3E}">
        <p14:creationId xmlns:p14="http://schemas.microsoft.com/office/powerpoint/2010/main" val="290777670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DDAD7247-5FF9-424A-A0E2-3BAD184D4826}" type="slidenum">
              <a:rPr lang="de-DE">
                <a:latin typeface="Arial" pitchFamily="34" charset="0"/>
              </a:rPr>
              <a:pPr/>
              <a:t>76</a:t>
            </a:fld>
            <a:endParaRPr lang="de-DE">
              <a:latin typeface="Arial" pitchFamily="34" charset="0"/>
            </a:endParaRPr>
          </a:p>
        </p:txBody>
      </p:sp>
      <p:sp>
        <p:nvSpPr>
          <p:cNvPr id="67587" name="Rectangle 2"/>
          <p:cNvSpPr>
            <a:spLocks noGrp="1" noRot="1" noChangeAspect="1" noChangeArrowheads="1" noTextEdit="1"/>
          </p:cNvSpPr>
          <p:nvPr>
            <p:ph type="sldImg"/>
          </p:nvPr>
        </p:nvSpPr>
        <p:spPr>
          <a:xfrm>
            <a:off x="-898525" y="255588"/>
            <a:ext cx="8901113" cy="5008562"/>
          </a:xfrm>
          <a:ln/>
        </p:spPr>
      </p:sp>
      <p:sp>
        <p:nvSpPr>
          <p:cNvPr id="67588" name="Rectangle 3"/>
          <p:cNvSpPr>
            <a:spLocks noGrp="1" noChangeArrowheads="1"/>
          </p:cNvSpPr>
          <p:nvPr>
            <p:ph type="body" idx="1"/>
          </p:nvPr>
        </p:nvSpPr>
        <p:spPr>
          <a:xfrm>
            <a:off x="304800" y="5340350"/>
            <a:ext cx="6489700" cy="4348163"/>
          </a:xfrm>
          <a:noFill/>
          <a:ln/>
        </p:spPr>
        <p:txBody>
          <a:bodyPr/>
          <a:lstStyle/>
          <a:p>
            <a:pPr eaLnBrk="1" hangingPunct="1"/>
            <a:r>
              <a:rPr lang="de-DE" smtClean="0">
                <a:latin typeface="Arial" pitchFamily="34" charset="0"/>
              </a:rPr>
              <a:t>Bei der kreditbasierten Flusssteuerung darf der Sender eine bestimmte Anzahl Pakete oder Bytes senden, ohne dass er auf eine Quittung warten muss. Im Beispiel sind dies vier Pakete. Wann immer eine Bestätigung vom Empfänger über eingegangene Pakete kommt, wird der Kredit entsprechend weitergeschaltet. Im Beispielablauf bestätigt der Empfänger das Paket mit Nummer 0 (das nächste erwartete Paket muss die Sendenummer 1 enthalten), so dass der Sender jetzt die Pakete 1, 2, 3 und 4  schicken darf. Wie im Beispiel angedeutet, ist zu diesem Zeitpunkt Paket 1 schon geschickt worden, so dass der Sender nur noch die Pakete 2, 3 und 4 schicken kann (für das Paket mit der Nummer 1 bestand noch vor Erhalt der Bestätigung ausreichend Kredit), ohne auf eine Quittung zu warten.</a:t>
            </a:r>
          </a:p>
        </p:txBody>
      </p:sp>
    </p:spTree>
    <p:extLst>
      <p:ext uri="{BB962C8B-B14F-4D97-AF65-F5344CB8AC3E}">
        <p14:creationId xmlns:p14="http://schemas.microsoft.com/office/powerpoint/2010/main" val="341851033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51CD38D0-6437-4422-8297-3A4F0506C0E0}" type="slidenum">
              <a:rPr lang="de-DE">
                <a:latin typeface="Arial" pitchFamily="34" charset="0"/>
              </a:rPr>
              <a:pPr/>
              <a:t>77</a:t>
            </a:fld>
            <a:endParaRPr lang="de-DE">
              <a:latin typeface="Arial" pitchFamily="34" charset="0"/>
            </a:endParaRPr>
          </a:p>
        </p:txBody>
      </p:sp>
      <p:sp>
        <p:nvSpPr>
          <p:cNvPr id="68611" name="Rectangle 2"/>
          <p:cNvSpPr>
            <a:spLocks noGrp="1" noRot="1" noChangeAspect="1" noChangeArrowheads="1" noTextEdit="1"/>
          </p:cNvSpPr>
          <p:nvPr>
            <p:ph type="sldImg"/>
          </p:nvPr>
        </p:nvSpPr>
        <p:spPr>
          <a:xfrm>
            <a:off x="127000" y="787400"/>
            <a:ext cx="6837363" cy="3846513"/>
          </a:xfrm>
          <a:ln/>
        </p:spPr>
      </p:sp>
      <p:sp>
        <p:nvSpPr>
          <p:cNvPr id="68612" name="Rectangle 3"/>
          <p:cNvSpPr>
            <a:spLocks noGrp="1" noChangeArrowheads="1"/>
          </p:cNvSpPr>
          <p:nvPr>
            <p:ph type="body" idx="1"/>
          </p:nvPr>
        </p:nvSpPr>
        <p:spPr>
          <a:xfrm>
            <a:off x="955675" y="4870450"/>
            <a:ext cx="5173663" cy="4635500"/>
          </a:xfrm>
          <a:noFill/>
          <a:ln/>
        </p:spPr>
        <p:txBody>
          <a:bodyPr/>
          <a:lstStyle/>
          <a:p>
            <a:pPr eaLnBrk="1" hangingPunct="1"/>
            <a:endParaRPr lang="en-US" smtClean="0">
              <a:latin typeface="Arial" pitchFamily="34" charset="0"/>
            </a:endParaRPr>
          </a:p>
        </p:txBody>
      </p:sp>
    </p:spTree>
    <p:extLst>
      <p:ext uri="{BB962C8B-B14F-4D97-AF65-F5344CB8AC3E}">
        <p14:creationId xmlns:p14="http://schemas.microsoft.com/office/powerpoint/2010/main" val="15474048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Universität Karlsruhe</a:t>
            </a:r>
          </a:p>
          <a:p>
            <a:r>
              <a:rPr lang="en-US"/>
              <a:t>Institut für Telematik</a:t>
            </a:r>
          </a:p>
        </p:txBody>
      </p:sp>
      <p:sp>
        <p:nvSpPr>
          <p:cNvPr id="5" name="Rectangle 3"/>
          <p:cNvSpPr>
            <a:spLocks noGrp="1" noChangeArrowheads="1"/>
          </p:cNvSpPr>
          <p:nvPr>
            <p:ph type="dt" idx="1"/>
          </p:nvPr>
        </p:nvSpPr>
        <p:spPr>
          <a:ln/>
        </p:spPr>
        <p:txBody>
          <a:bodyPr/>
          <a:lstStyle/>
          <a:p>
            <a:r>
              <a:rPr lang="en-US"/>
              <a:t>Mobilkommunikation</a:t>
            </a:r>
          </a:p>
          <a:p>
            <a:r>
              <a:rPr lang="en-US"/>
              <a:t>SS 1998</a:t>
            </a:r>
          </a:p>
        </p:txBody>
      </p:sp>
      <p:sp>
        <p:nvSpPr>
          <p:cNvPr id="6" name="Rectangle 6"/>
          <p:cNvSpPr>
            <a:spLocks noGrp="1" noChangeArrowheads="1"/>
          </p:cNvSpPr>
          <p:nvPr>
            <p:ph type="ftr" sz="quarter" idx="4"/>
          </p:nvPr>
        </p:nvSpPr>
        <p:spPr>
          <a:ln/>
        </p:spPr>
        <p:txBody>
          <a:bodyPr/>
          <a:lstStyle/>
          <a:p>
            <a:r>
              <a:rPr lang="en-US"/>
              <a:t>Prof. Dr. Dr. h.c. G. Krüger</a:t>
            </a:r>
          </a:p>
          <a:p>
            <a:r>
              <a:rPr lang="en-US"/>
              <a:t>E. Dorner / Dr. J. Schiller</a:t>
            </a:r>
          </a:p>
        </p:txBody>
      </p:sp>
      <p:sp>
        <p:nvSpPr>
          <p:cNvPr id="7" name="Rectangle 7"/>
          <p:cNvSpPr>
            <a:spLocks noGrp="1" noChangeArrowheads="1"/>
          </p:cNvSpPr>
          <p:nvPr>
            <p:ph type="sldNum" sz="quarter" idx="5"/>
          </p:nvPr>
        </p:nvSpPr>
        <p:spPr>
          <a:ln/>
        </p:spPr>
        <p:txBody>
          <a:bodyPr/>
          <a:lstStyle/>
          <a:p>
            <a:fld id="{F813C5D3-B535-4251-BF24-14E9CF701C83}" type="slidenum">
              <a:rPr lang="en-US"/>
              <a:pPr/>
              <a:t>9</a:t>
            </a:fld>
            <a:endParaRPr lang="en-US"/>
          </a:p>
        </p:txBody>
      </p:sp>
      <p:sp>
        <p:nvSpPr>
          <p:cNvPr id="124930" name="Rectangle 2"/>
          <p:cNvSpPr>
            <a:spLocks noGrp="1" noRot="1" noChangeAspect="1" noChangeArrowheads="1" noTextEdit="1"/>
          </p:cNvSpPr>
          <p:nvPr>
            <p:ph type="sldImg"/>
          </p:nvPr>
        </p:nvSpPr>
        <p:spPr>
          <a:xfrm>
            <a:off x="31750" y="704850"/>
            <a:ext cx="6699250" cy="3768725"/>
          </a:xfrm>
          <a:ln/>
        </p:spPr>
      </p:sp>
      <p:sp>
        <p:nvSpPr>
          <p:cNvPr id="12493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05769457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460DC005-0ADC-4936-87C3-73A1F4CCB870}" type="slidenum">
              <a:rPr lang="de-DE">
                <a:latin typeface="Arial" pitchFamily="34" charset="0"/>
              </a:rPr>
              <a:pPr/>
              <a:t>78</a:t>
            </a:fld>
            <a:endParaRPr lang="de-DE">
              <a:latin typeface="Arial" pitchFamily="34" charset="0"/>
            </a:endParaRPr>
          </a:p>
        </p:txBody>
      </p:sp>
      <p:sp>
        <p:nvSpPr>
          <p:cNvPr id="69635" name="Rectangle 2"/>
          <p:cNvSpPr>
            <a:spLocks noGrp="1" noRot="1" noChangeAspect="1" noChangeArrowheads="1" noTextEdit="1"/>
          </p:cNvSpPr>
          <p:nvPr>
            <p:ph type="sldImg"/>
          </p:nvPr>
        </p:nvSpPr>
        <p:spPr>
          <a:xfrm>
            <a:off x="127000" y="787400"/>
            <a:ext cx="6837363" cy="3846513"/>
          </a:xfrm>
          <a:ln/>
        </p:spPr>
      </p:sp>
      <p:sp>
        <p:nvSpPr>
          <p:cNvPr id="69636" name="Rectangle 3"/>
          <p:cNvSpPr>
            <a:spLocks noGrp="1" noChangeArrowheads="1"/>
          </p:cNvSpPr>
          <p:nvPr>
            <p:ph type="body" idx="1"/>
          </p:nvPr>
        </p:nvSpPr>
        <p:spPr>
          <a:xfrm>
            <a:off x="955675" y="4870450"/>
            <a:ext cx="5173663" cy="4635500"/>
          </a:xfrm>
          <a:noFill/>
          <a:ln/>
        </p:spPr>
        <p:txBody>
          <a:bodyPr/>
          <a:lstStyle/>
          <a:p>
            <a:pPr eaLnBrk="1" hangingPunct="1"/>
            <a:endParaRPr lang="en-US" smtClean="0">
              <a:latin typeface="Arial" pitchFamily="34" charset="0"/>
            </a:endParaRPr>
          </a:p>
        </p:txBody>
      </p:sp>
    </p:spTree>
    <p:extLst>
      <p:ext uri="{BB962C8B-B14F-4D97-AF65-F5344CB8AC3E}">
        <p14:creationId xmlns:p14="http://schemas.microsoft.com/office/powerpoint/2010/main" val="169635760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2AE8EBD1-BFD0-47D8-97C5-41A7D0299F06}" type="slidenum">
              <a:rPr lang="de-DE">
                <a:latin typeface="Arial" pitchFamily="34" charset="0"/>
              </a:rPr>
              <a:pPr/>
              <a:t>79</a:t>
            </a:fld>
            <a:endParaRPr lang="de-DE">
              <a:latin typeface="Arial" pitchFamily="34" charset="0"/>
            </a:endParaRPr>
          </a:p>
        </p:txBody>
      </p:sp>
      <p:sp>
        <p:nvSpPr>
          <p:cNvPr id="70659" name="Rectangle 2"/>
          <p:cNvSpPr>
            <a:spLocks noGrp="1" noRot="1" noChangeAspect="1" noChangeArrowheads="1" noTextEdit="1"/>
          </p:cNvSpPr>
          <p:nvPr>
            <p:ph type="sldImg"/>
          </p:nvPr>
        </p:nvSpPr>
        <p:spPr>
          <a:xfrm>
            <a:off x="127000" y="787400"/>
            <a:ext cx="6837363" cy="3846513"/>
          </a:xfrm>
          <a:ln/>
        </p:spPr>
      </p:sp>
      <p:sp>
        <p:nvSpPr>
          <p:cNvPr id="70660" name="Rectangle 3"/>
          <p:cNvSpPr>
            <a:spLocks noGrp="1" noChangeArrowheads="1"/>
          </p:cNvSpPr>
          <p:nvPr>
            <p:ph type="body" idx="1"/>
          </p:nvPr>
        </p:nvSpPr>
        <p:spPr>
          <a:xfrm>
            <a:off x="955675" y="4870450"/>
            <a:ext cx="5173663" cy="4635500"/>
          </a:xfrm>
          <a:noFill/>
          <a:ln/>
        </p:spPr>
        <p:txBody>
          <a:bodyPr/>
          <a:lstStyle/>
          <a:p>
            <a:pPr eaLnBrk="1" hangingPunct="1"/>
            <a:endParaRPr lang="en-US" smtClean="0">
              <a:latin typeface="Arial" pitchFamily="34" charset="0"/>
            </a:endParaRPr>
          </a:p>
        </p:txBody>
      </p:sp>
    </p:spTree>
    <p:extLst>
      <p:ext uri="{BB962C8B-B14F-4D97-AF65-F5344CB8AC3E}">
        <p14:creationId xmlns:p14="http://schemas.microsoft.com/office/powerpoint/2010/main" val="195797540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59050676-B581-4675-B8F0-B414125A0AE7}" type="slidenum">
              <a:rPr lang="de-DE"/>
              <a:pPr/>
              <a:t>83</a:t>
            </a:fld>
            <a:endParaRPr lang="de-DE"/>
          </a:p>
        </p:txBody>
      </p:sp>
      <p:sp>
        <p:nvSpPr>
          <p:cNvPr id="44035" name="Rectangle 2"/>
          <p:cNvSpPr>
            <a:spLocks noGrp="1" noRot="1" noChangeAspect="1" noChangeArrowheads="1" noTextEdit="1"/>
          </p:cNvSpPr>
          <p:nvPr>
            <p:ph type="sldImg"/>
          </p:nvPr>
        </p:nvSpPr>
        <p:spPr>
          <a:xfrm>
            <a:off x="73025" y="765175"/>
            <a:ext cx="6878638" cy="3870325"/>
          </a:xfrm>
          <a:ln/>
        </p:spPr>
      </p:sp>
      <p:sp>
        <p:nvSpPr>
          <p:cNvPr id="44036" name="Rectangle 3"/>
          <p:cNvSpPr>
            <a:spLocks noGrp="1" noChangeArrowheads="1"/>
          </p:cNvSpPr>
          <p:nvPr>
            <p:ph type="body" idx="1"/>
          </p:nvPr>
        </p:nvSpPr>
        <p:spPr>
          <a:xfrm>
            <a:off x="320675" y="5106988"/>
            <a:ext cx="6559550" cy="5002212"/>
          </a:xfrm>
          <a:noFill/>
          <a:ln/>
        </p:spPr>
        <p:txBody>
          <a:bodyPr lIns="95162" tIns="47581" rIns="95162" bIns="47581"/>
          <a:lstStyle/>
          <a:p>
            <a:pPr lvl="1" eaLnBrk="1" hangingPunct="1"/>
            <a:r>
              <a:rPr lang="de-DE" i="1" smtClean="0"/>
              <a:t>LAN</a:t>
            </a:r>
            <a:r>
              <a:rPr lang="de-DE" smtClean="0"/>
              <a:t> – </a:t>
            </a:r>
            <a:r>
              <a:rPr lang="de-DE" i="1" smtClean="0"/>
              <a:t>Local Area Network</a:t>
            </a:r>
            <a:r>
              <a:rPr lang="de-DE" smtClean="0"/>
              <a:t>: LANs, d.h. lokale Netze, haben nur eine geringe Ausdehnung von wenigen Kilometern. Dadurch sind aber sehr große Übertragungsraten im Bereich von 10 Mbit/s bis Gbit/s möglich. LANs werden meist von privaten Firmen und Privatleuten betrieben, da sie nicht unter die Fernmeldehoheit fallen. Ihre Ausdehnung ist deshalb meist auf ein (Privat-) Grundstück beschränkt. Man verwendet meist Busse, Sterne oder Ringe.</a:t>
            </a:r>
          </a:p>
          <a:p>
            <a:pPr lvl="1" eaLnBrk="1" hangingPunct="1"/>
            <a:r>
              <a:rPr lang="de-DE" i="1" smtClean="0"/>
              <a:t>MAN</a:t>
            </a:r>
            <a:r>
              <a:rPr lang="de-DE" smtClean="0"/>
              <a:t> – </a:t>
            </a:r>
            <a:r>
              <a:rPr lang="de-DE" i="1" smtClean="0"/>
              <a:t>Metropolitan Area Network</a:t>
            </a:r>
            <a:r>
              <a:rPr lang="de-DE" smtClean="0"/>
              <a:t>: Ein MAN, zu deutsch Nahverkehrsnetz, erstreckt sich meist über das Gebiet einer Stadt. Ein MAN soll bei sehr vielen angeschlossenen Knoten auch eine sehr hohe Übertragungsrate und sehr geringe Ausfallzeiten garantieren. Eingesetzt werden meist Busse und Ringe.</a:t>
            </a:r>
          </a:p>
          <a:p>
            <a:pPr lvl="1" eaLnBrk="1" hangingPunct="1"/>
            <a:r>
              <a:rPr lang="de-DE" i="1" smtClean="0"/>
              <a:t>WAN</a:t>
            </a:r>
            <a:r>
              <a:rPr lang="de-DE" smtClean="0"/>
              <a:t> – </a:t>
            </a:r>
            <a:r>
              <a:rPr lang="de-DE" i="1" smtClean="0"/>
              <a:t>Wide Area Network</a:t>
            </a:r>
            <a:r>
              <a:rPr lang="de-DE" smtClean="0"/>
              <a:t>: Weitverkehrsnetze sind in ihrer Ausdehnung nicht begrenzt. Sie werden meist von staatlichen Posteinrichtungen oder TK-Gesellschaften betrieben. Man kann sagen, dass die einzelnen WANs meist auf Staatsgrenzen beschränkt sind, da jeder den allgemeinen Standard etwas anders benutzt. Trotzdem ist es möglich, länderübergreifend zu kommunizieren (über Gateways, beispielweise bei GSM, Telefon, X.25, ...). Ein WAN besteht meist aus einem teilvermaschten Netz.</a:t>
            </a:r>
          </a:p>
          <a:p>
            <a:pPr lvl="1" eaLnBrk="1" hangingPunct="1"/>
            <a:r>
              <a:rPr lang="de-DE" i="1" smtClean="0"/>
              <a:t>GAN</a:t>
            </a:r>
            <a:r>
              <a:rPr lang="de-DE" smtClean="0"/>
              <a:t> – </a:t>
            </a:r>
            <a:r>
              <a:rPr lang="de-DE" i="1" smtClean="0"/>
              <a:t>Global Area Network</a:t>
            </a:r>
            <a:r>
              <a:rPr lang="de-DE" smtClean="0"/>
              <a:t>: Als weltumspannende Netze bezeichnet man im Allgemeinen interkontinentale Satellitenverbindungen. Als GAN kann man auch Netzverbunde bezeichnen, wie bspw. das Internet, welches aus vielen WANs, MANs und LANs besteht. GANs sind meist irreguläre oder teilvermaschte Netze.</a:t>
            </a:r>
          </a:p>
          <a:p>
            <a:pPr eaLnBrk="1" hangingPunct="1"/>
            <a:endParaRPr lang="de-DE" smtClean="0"/>
          </a:p>
          <a:p>
            <a:pPr eaLnBrk="1" hangingPunct="1"/>
            <a:endParaRPr lang="de-DE" smtClean="0"/>
          </a:p>
        </p:txBody>
      </p:sp>
    </p:spTree>
    <p:extLst>
      <p:ext uri="{BB962C8B-B14F-4D97-AF65-F5344CB8AC3E}">
        <p14:creationId xmlns:p14="http://schemas.microsoft.com/office/powerpoint/2010/main" val="413277063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D822DBF9-2170-4B21-A81A-141FBCA23464}" type="slidenum">
              <a:rPr lang="de-DE"/>
              <a:pPr/>
              <a:t>84</a:t>
            </a:fld>
            <a:endParaRPr lang="de-DE"/>
          </a:p>
        </p:txBody>
      </p:sp>
      <p:sp>
        <p:nvSpPr>
          <p:cNvPr id="45059" name="Rectangle 2"/>
          <p:cNvSpPr>
            <a:spLocks noGrp="1" noRot="1" noChangeAspect="1" noChangeArrowheads="1" noTextEdit="1"/>
          </p:cNvSpPr>
          <p:nvPr>
            <p:ph type="sldImg"/>
          </p:nvPr>
        </p:nvSpPr>
        <p:spPr>
          <a:xfrm>
            <a:off x="-900113" y="255588"/>
            <a:ext cx="8901113" cy="5008562"/>
          </a:xfrm>
          <a:ln/>
        </p:spPr>
      </p:sp>
      <p:sp>
        <p:nvSpPr>
          <p:cNvPr id="45060" name="Rectangle 3"/>
          <p:cNvSpPr>
            <a:spLocks noGrp="1" noChangeArrowheads="1"/>
          </p:cNvSpPr>
          <p:nvPr>
            <p:ph type="body" idx="1"/>
          </p:nvPr>
        </p:nvSpPr>
        <p:spPr>
          <a:xfrm>
            <a:off x="304800" y="5340350"/>
            <a:ext cx="6489700" cy="4348163"/>
          </a:xfrm>
          <a:noFill/>
          <a:ln/>
        </p:spPr>
        <p:txBody>
          <a:bodyPr/>
          <a:lstStyle/>
          <a:p>
            <a:pPr eaLnBrk="1" hangingPunct="1"/>
            <a:r>
              <a:rPr lang="de-DE" smtClean="0"/>
              <a:t> </a:t>
            </a:r>
            <a:endParaRPr lang="en-US" smtClean="0"/>
          </a:p>
        </p:txBody>
      </p:sp>
    </p:spTree>
    <p:extLst>
      <p:ext uri="{BB962C8B-B14F-4D97-AF65-F5344CB8AC3E}">
        <p14:creationId xmlns:p14="http://schemas.microsoft.com/office/powerpoint/2010/main" val="7271478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14BB6E5D-ABCF-4ECB-96FC-17212B8AC726}" type="slidenum">
              <a:rPr lang="de-DE"/>
              <a:pPr/>
              <a:t>85</a:t>
            </a:fld>
            <a:endParaRPr lang="de-DE"/>
          </a:p>
        </p:txBody>
      </p:sp>
      <p:sp>
        <p:nvSpPr>
          <p:cNvPr id="57347" name="Rectangle 2"/>
          <p:cNvSpPr>
            <a:spLocks noGrp="1" noRot="1" noChangeAspect="1" noChangeArrowheads="1" noTextEdit="1"/>
          </p:cNvSpPr>
          <p:nvPr>
            <p:ph type="sldImg"/>
          </p:nvPr>
        </p:nvSpPr>
        <p:spPr>
          <a:xfrm>
            <a:off x="-900113" y="255588"/>
            <a:ext cx="8901113" cy="5008562"/>
          </a:xfrm>
          <a:ln/>
        </p:spPr>
      </p:sp>
      <p:sp>
        <p:nvSpPr>
          <p:cNvPr id="57348" name="Rectangle 3"/>
          <p:cNvSpPr>
            <a:spLocks noGrp="1" noChangeArrowheads="1"/>
          </p:cNvSpPr>
          <p:nvPr>
            <p:ph type="body" idx="1"/>
          </p:nvPr>
        </p:nvSpPr>
        <p:spPr>
          <a:xfrm>
            <a:off x="304800" y="5340350"/>
            <a:ext cx="6489700" cy="4348163"/>
          </a:xfrm>
          <a:noFill/>
          <a:ln/>
        </p:spPr>
        <p:txBody>
          <a:bodyPr/>
          <a:lstStyle/>
          <a:p>
            <a:pPr eaLnBrk="1" hangingPunct="1"/>
            <a:r>
              <a:rPr lang="de-DE" smtClean="0"/>
              <a:t> </a:t>
            </a:r>
            <a:endParaRPr lang="en-US" smtClean="0"/>
          </a:p>
        </p:txBody>
      </p:sp>
    </p:spTree>
    <p:extLst>
      <p:ext uri="{BB962C8B-B14F-4D97-AF65-F5344CB8AC3E}">
        <p14:creationId xmlns:p14="http://schemas.microsoft.com/office/powerpoint/2010/main" val="189659142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1AEA08CB-C015-47FD-B2B7-0860A2E012AB}" type="slidenum">
              <a:rPr lang="de-DE"/>
              <a:pPr/>
              <a:t>86</a:t>
            </a:fld>
            <a:endParaRPr lang="de-DE"/>
          </a:p>
        </p:txBody>
      </p:sp>
      <p:sp>
        <p:nvSpPr>
          <p:cNvPr id="58371" name="Rectangle 2"/>
          <p:cNvSpPr>
            <a:spLocks noGrp="1" noRot="1" noChangeAspect="1" noChangeArrowheads="1" noTextEdit="1"/>
          </p:cNvSpPr>
          <p:nvPr>
            <p:ph type="sldImg"/>
          </p:nvPr>
        </p:nvSpPr>
        <p:spPr>
          <a:xfrm>
            <a:off x="-900113" y="255588"/>
            <a:ext cx="8901113" cy="5008562"/>
          </a:xfrm>
          <a:ln/>
        </p:spPr>
      </p:sp>
      <p:sp>
        <p:nvSpPr>
          <p:cNvPr id="58372" name="Rectangle 3"/>
          <p:cNvSpPr>
            <a:spLocks noGrp="1" noChangeArrowheads="1"/>
          </p:cNvSpPr>
          <p:nvPr>
            <p:ph type="body" idx="1"/>
          </p:nvPr>
        </p:nvSpPr>
        <p:spPr>
          <a:xfrm>
            <a:off x="304800" y="5340350"/>
            <a:ext cx="6489700" cy="4348163"/>
          </a:xfrm>
          <a:noFill/>
          <a:ln/>
        </p:spPr>
        <p:txBody>
          <a:bodyPr/>
          <a:lstStyle/>
          <a:p>
            <a:pPr eaLnBrk="1" hangingPunct="1"/>
            <a:r>
              <a:rPr lang="de-DE" smtClean="0"/>
              <a:t> </a:t>
            </a:r>
          </a:p>
        </p:txBody>
      </p:sp>
    </p:spTree>
    <p:extLst>
      <p:ext uri="{BB962C8B-B14F-4D97-AF65-F5344CB8AC3E}">
        <p14:creationId xmlns:p14="http://schemas.microsoft.com/office/powerpoint/2010/main" val="95825042"/>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16EA95ED-206B-4B3E-96E9-AB704B38B4B0}" type="slidenum">
              <a:rPr lang="de-DE"/>
              <a:pPr/>
              <a:t>89</a:t>
            </a:fld>
            <a:endParaRPr lang="de-DE"/>
          </a:p>
        </p:txBody>
      </p:sp>
      <p:sp>
        <p:nvSpPr>
          <p:cNvPr id="46083" name="Rectangle 2"/>
          <p:cNvSpPr>
            <a:spLocks noGrp="1" noRot="1" noChangeAspect="1" noChangeArrowheads="1" noTextEdit="1"/>
          </p:cNvSpPr>
          <p:nvPr>
            <p:ph type="sldImg"/>
          </p:nvPr>
        </p:nvSpPr>
        <p:spPr>
          <a:xfrm>
            <a:off x="-900113" y="255588"/>
            <a:ext cx="8901113" cy="5008562"/>
          </a:xfrm>
          <a:ln/>
        </p:spPr>
      </p:sp>
      <p:sp>
        <p:nvSpPr>
          <p:cNvPr id="46084" name="Rectangle 3"/>
          <p:cNvSpPr>
            <a:spLocks noGrp="1" noChangeArrowheads="1"/>
          </p:cNvSpPr>
          <p:nvPr>
            <p:ph type="body" idx="1"/>
          </p:nvPr>
        </p:nvSpPr>
        <p:spPr>
          <a:xfrm>
            <a:off x="304800" y="5340350"/>
            <a:ext cx="6489700" cy="4348163"/>
          </a:xfrm>
          <a:noFill/>
          <a:ln/>
        </p:spPr>
        <p:txBody>
          <a:bodyPr/>
          <a:lstStyle/>
          <a:p>
            <a:pPr eaLnBrk="1" hangingPunct="1"/>
            <a:r>
              <a:rPr lang="de-DE" smtClean="0"/>
              <a:t> </a:t>
            </a:r>
            <a:endParaRPr lang="en-US" smtClean="0"/>
          </a:p>
        </p:txBody>
      </p:sp>
    </p:spTree>
    <p:extLst>
      <p:ext uri="{BB962C8B-B14F-4D97-AF65-F5344CB8AC3E}">
        <p14:creationId xmlns:p14="http://schemas.microsoft.com/office/powerpoint/2010/main" val="283634420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16D0FB81-BF4F-452D-AE70-EFA366B2C0C0}" type="slidenum">
              <a:rPr lang="de-DE"/>
              <a:pPr/>
              <a:t>90</a:t>
            </a:fld>
            <a:endParaRPr lang="de-DE"/>
          </a:p>
        </p:txBody>
      </p:sp>
      <p:sp>
        <p:nvSpPr>
          <p:cNvPr id="47107" name="Rectangle 2"/>
          <p:cNvSpPr>
            <a:spLocks noGrp="1" noRot="1" noChangeAspect="1" noChangeArrowheads="1" noTextEdit="1"/>
          </p:cNvSpPr>
          <p:nvPr>
            <p:ph type="sldImg"/>
          </p:nvPr>
        </p:nvSpPr>
        <p:spPr>
          <a:xfrm>
            <a:off x="-900113" y="255588"/>
            <a:ext cx="8901113" cy="5008562"/>
          </a:xfrm>
          <a:ln/>
        </p:spPr>
      </p:sp>
      <p:sp>
        <p:nvSpPr>
          <p:cNvPr id="47108" name="Rectangle 3"/>
          <p:cNvSpPr>
            <a:spLocks noGrp="1" noChangeArrowheads="1"/>
          </p:cNvSpPr>
          <p:nvPr>
            <p:ph type="body" idx="1"/>
          </p:nvPr>
        </p:nvSpPr>
        <p:spPr>
          <a:xfrm>
            <a:off x="304800" y="5340350"/>
            <a:ext cx="6489700" cy="4348163"/>
          </a:xfrm>
          <a:noFill/>
          <a:ln/>
        </p:spPr>
        <p:txBody>
          <a:bodyPr/>
          <a:lstStyle/>
          <a:p>
            <a:pPr eaLnBrk="1" hangingPunct="1"/>
            <a:r>
              <a:rPr lang="de-DE" dirty="0" smtClean="0"/>
              <a:t>Sind mehrere Stationen an ein physikalisches Medium angeschlossen (z.B. </a:t>
            </a:r>
            <a:r>
              <a:rPr lang="de-DE" dirty="0" err="1" smtClean="0"/>
              <a:t>Twisted</a:t>
            </a:r>
            <a:r>
              <a:rPr lang="de-DE" dirty="0" smtClean="0"/>
              <a:t> Pair, </a:t>
            </a:r>
            <a:r>
              <a:rPr lang="de-DE" dirty="0" err="1" smtClean="0"/>
              <a:t>Koax</a:t>
            </a:r>
            <a:r>
              <a:rPr lang="de-DE" dirty="0" smtClean="0"/>
              <a:t>), muss geregelt werden, wer das Medium zu einem bestimmten Zeitpunkt belegen darf. Die Grundlagen der Verfahren Frequenzmultiplex (FDM) und Zeitmultiplex (TDM) wurden schon in Kapitel 2 (Bitübertragungsschicht) vorgestellt. </a:t>
            </a:r>
          </a:p>
          <a:p>
            <a:pPr eaLnBrk="1" hangingPunct="1"/>
            <a:r>
              <a:rPr lang="de-DE" dirty="0" smtClean="0"/>
              <a:t>Vor allem für LANs und MANs existieren eine Reihe von Varianten des asynchronen Zeitmultiplex (asynchron=keine feste Einteilung in </a:t>
            </a:r>
            <a:r>
              <a:rPr lang="de-DE" dirty="0" err="1" smtClean="0"/>
              <a:t>framestruktur</a:t>
            </a:r>
            <a:r>
              <a:rPr lang="de-DE" dirty="0" smtClean="0"/>
              <a:t> bzw. Zeitschlitze wie z.B. bei PCM), die im Folgenden beschrieben werden sollen.</a:t>
            </a:r>
          </a:p>
          <a:p>
            <a:pPr eaLnBrk="1" hangingPunct="1"/>
            <a:endParaRPr lang="de-DE" dirty="0" smtClean="0"/>
          </a:p>
          <a:p>
            <a:pPr eaLnBrk="1" hangingPunct="1"/>
            <a:r>
              <a:rPr lang="de-DE" dirty="0" smtClean="0"/>
              <a:t>Grundsätzlich lassen sich die Verfahren in zwei Gruppen einteilen:</a:t>
            </a:r>
          </a:p>
          <a:p>
            <a:pPr eaLnBrk="1" hangingPunct="1"/>
            <a:r>
              <a:rPr lang="de-DE" dirty="0" smtClean="0"/>
              <a:t> Kontrollierte Zuteilung: Bei der kontrollierten Zuteilung gibt es keine Kollisionen und 		dadurch bedingte Wiederholungen. Die Stationen teilen unter sich die 	Sendberechtigung auf. Es existieren wiederum zwei Möglichkeiten: </a:t>
            </a:r>
          </a:p>
          <a:p>
            <a:pPr lvl="1" eaLnBrk="1" hangingPunct="1"/>
            <a:r>
              <a:rPr lang="de-DE" dirty="0" smtClean="0"/>
              <a:t>Bei der zyklischen Zuteilung wandert das Senderecht (Token) von einer Station zur nächsten. Möchte eine Station senden, so muss sie warten, bis sie das Token erhält, dann kann sie eine gewisse Datenmenge senden (z.B. bei Token Bus, Token Ring und  FDDI).</a:t>
            </a:r>
          </a:p>
          <a:p>
            <a:pPr lvl="1" eaLnBrk="1" hangingPunct="1"/>
            <a:r>
              <a:rPr lang="de-DE" dirty="0" smtClean="0"/>
              <a:t>Die Zuteilung kann auch zentral durch Aufforderung erfolgen, wie am Beispiel HDLC erläutert wird.</a:t>
            </a:r>
          </a:p>
          <a:p>
            <a:pPr eaLnBrk="1" hangingPunct="1"/>
            <a:r>
              <a:rPr lang="de-DE" dirty="0" smtClean="0"/>
              <a:t> Konkurrenzbetrieb: Hier gibt es keine spezielle Zuteilung, d.h. wenn eine Station senden 	will, so prüft sie gegebenenfalls, ob das Medium frei ist, und sendet dann. Es kann 	natürlich zu Kollisionen kommen, die dann aufgelöst werden müssen.</a:t>
            </a:r>
          </a:p>
        </p:txBody>
      </p:sp>
    </p:spTree>
    <p:extLst>
      <p:ext uri="{BB962C8B-B14F-4D97-AF65-F5344CB8AC3E}">
        <p14:creationId xmlns:p14="http://schemas.microsoft.com/office/powerpoint/2010/main" val="2308841917"/>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EA7005D9-CDCB-4516-9357-8E9DDC439B72}" type="slidenum">
              <a:rPr lang="de-DE"/>
              <a:pPr/>
              <a:t>91</a:t>
            </a:fld>
            <a:endParaRPr lang="de-DE"/>
          </a:p>
        </p:txBody>
      </p:sp>
      <p:sp>
        <p:nvSpPr>
          <p:cNvPr id="48131" name="Rectangle 2"/>
          <p:cNvSpPr>
            <a:spLocks noGrp="1" noRot="1" noChangeAspect="1" noChangeArrowheads="1" noTextEdit="1"/>
          </p:cNvSpPr>
          <p:nvPr>
            <p:ph type="sldImg"/>
          </p:nvPr>
        </p:nvSpPr>
        <p:spPr>
          <a:xfrm>
            <a:off x="-900113" y="255588"/>
            <a:ext cx="8901113" cy="5008562"/>
          </a:xfrm>
          <a:ln/>
        </p:spPr>
      </p:sp>
      <p:sp>
        <p:nvSpPr>
          <p:cNvPr id="48132" name="Rectangle 3"/>
          <p:cNvSpPr>
            <a:spLocks noGrp="1" noChangeArrowheads="1"/>
          </p:cNvSpPr>
          <p:nvPr>
            <p:ph type="body" idx="1"/>
          </p:nvPr>
        </p:nvSpPr>
        <p:spPr>
          <a:xfrm>
            <a:off x="304800" y="5340350"/>
            <a:ext cx="6489700" cy="4348163"/>
          </a:xfrm>
          <a:noFill/>
          <a:ln/>
        </p:spPr>
        <p:txBody>
          <a:bodyPr/>
          <a:lstStyle/>
          <a:p>
            <a:pPr eaLnBrk="1" hangingPunct="1"/>
            <a:r>
              <a:rPr lang="de-DE" smtClean="0"/>
              <a:t> </a:t>
            </a:r>
            <a:endParaRPr lang="en-US" smtClean="0"/>
          </a:p>
        </p:txBody>
      </p:sp>
    </p:spTree>
    <p:extLst>
      <p:ext uri="{BB962C8B-B14F-4D97-AF65-F5344CB8AC3E}">
        <p14:creationId xmlns:p14="http://schemas.microsoft.com/office/powerpoint/2010/main" val="75918325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DBF62BCC-10B2-468E-8A84-302880A0FA4D}" type="slidenum">
              <a:rPr lang="de-DE"/>
              <a:pPr/>
              <a:t>92</a:t>
            </a:fld>
            <a:endParaRPr lang="de-DE"/>
          </a:p>
        </p:txBody>
      </p:sp>
      <p:sp>
        <p:nvSpPr>
          <p:cNvPr id="49155" name="Rectangle 2"/>
          <p:cNvSpPr>
            <a:spLocks noGrp="1" noRot="1" noChangeAspect="1" noChangeArrowheads="1" noTextEdit="1"/>
          </p:cNvSpPr>
          <p:nvPr>
            <p:ph type="sldImg"/>
          </p:nvPr>
        </p:nvSpPr>
        <p:spPr>
          <a:xfrm>
            <a:off x="-900113" y="255588"/>
            <a:ext cx="8901113" cy="5008562"/>
          </a:xfrm>
          <a:ln/>
        </p:spPr>
      </p:sp>
      <p:sp>
        <p:nvSpPr>
          <p:cNvPr id="49156" name="Rectangle 3"/>
          <p:cNvSpPr>
            <a:spLocks noGrp="1" noChangeArrowheads="1"/>
          </p:cNvSpPr>
          <p:nvPr>
            <p:ph type="body" idx="1"/>
          </p:nvPr>
        </p:nvSpPr>
        <p:spPr>
          <a:xfrm>
            <a:off x="304800" y="5340350"/>
            <a:ext cx="6489700" cy="4348163"/>
          </a:xfrm>
          <a:noFill/>
          <a:ln/>
        </p:spPr>
        <p:txBody>
          <a:bodyPr/>
          <a:lstStyle/>
          <a:p>
            <a:pPr eaLnBrk="1" hangingPunct="1"/>
            <a:r>
              <a:rPr lang="de-DE" smtClean="0"/>
              <a:t> </a:t>
            </a:r>
            <a:endParaRPr lang="en-US" smtClean="0"/>
          </a:p>
        </p:txBody>
      </p:sp>
    </p:spTree>
    <p:extLst>
      <p:ext uri="{BB962C8B-B14F-4D97-AF65-F5344CB8AC3E}">
        <p14:creationId xmlns:p14="http://schemas.microsoft.com/office/powerpoint/2010/main" val="2301705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D0B2C82F-7AA2-48A4-82FD-99ED6E74B764}" type="slidenum">
              <a:rPr lang="de-DE"/>
              <a:pPr/>
              <a:t>13</a:t>
            </a:fld>
            <a:endParaRPr lang="de-DE"/>
          </a:p>
        </p:txBody>
      </p:sp>
      <p:sp>
        <p:nvSpPr>
          <p:cNvPr id="45059" name="Rectangle 2"/>
          <p:cNvSpPr>
            <a:spLocks noGrp="1" noRot="1" noChangeAspect="1" noChangeArrowheads="1" noTextEdit="1"/>
          </p:cNvSpPr>
          <p:nvPr>
            <p:ph type="sldImg"/>
          </p:nvPr>
        </p:nvSpPr>
        <p:spPr>
          <a:xfrm>
            <a:off x="128588" y="787400"/>
            <a:ext cx="6837362" cy="3846513"/>
          </a:xfrm>
          <a:ln/>
        </p:spPr>
      </p:sp>
      <p:sp>
        <p:nvSpPr>
          <p:cNvPr id="45060" name="Rectangle 3"/>
          <p:cNvSpPr>
            <a:spLocks noGrp="1" noChangeArrowheads="1"/>
          </p:cNvSpPr>
          <p:nvPr>
            <p:ph type="body" idx="1"/>
          </p:nvPr>
        </p:nvSpPr>
        <p:spPr>
          <a:xfrm>
            <a:off x="955675" y="4870450"/>
            <a:ext cx="5173663" cy="4635500"/>
          </a:xfrm>
          <a:noFill/>
          <a:ln/>
        </p:spPr>
        <p:txBody>
          <a:bodyPr/>
          <a:lstStyle/>
          <a:p>
            <a:pPr eaLnBrk="1" hangingPunct="1"/>
            <a:endParaRPr lang="en-US" smtClean="0"/>
          </a:p>
        </p:txBody>
      </p:sp>
    </p:spTree>
    <p:extLst>
      <p:ext uri="{BB962C8B-B14F-4D97-AF65-F5344CB8AC3E}">
        <p14:creationId xmlns:p14="http://schemas.microsoft.com/office/powerpoint/2010/main" val="1972349992"/>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C37E5D4C-E12B-4EF2-A1CA-00F91BF9AF44}" type="slidenum">
              <a:rPr lang="de-DE"/>
              <a:pPr/>
              <a:t>93</a:t>
            </a:fld>
            <a:endParaRPr lang="de-DE"/>
          </a:p>
        </p:txBody>
      </p:sp>
      <p:sp>
        <p:nvSpPr>
          <p:cNvPr id="50179" name="Rectangle 2"/>
          <p:cNvSpPr>
            <a:spLocks noGrp="1" noRot="1" noChangeAspect="1" noChangeArrowheads="1" noTextEdit="1"/>
          </p:cNvSpPr>
          <p:nvPr>
            <p:ph type="sldImg"/>
          </p:nvPr>
        </p:nvSpPr>
        <p:spPr>
          <a:xfrm>
            <a:off x="-900113" y="255588"/>
            <a:ext cx="8901113" cy="5008562"/>
          </a:xfrm>
          <a:ln/>
        </p:spPr>
      </p:sp>
      <p:sp>
        <p:nvSpPr>
          <p:cNvPr id="50180" name="Rectangle 3"/>
          <p:cNvSpPr>
            <a:spLocks noGrp="1" noChangeArrowheads="1"/>
          </p:cNvSpPr>
          <p:nvPr>
            <p:ph type="body" idx="1"/>
          </p:nvPr>
        </p:nvSpPr>
        <p:spPr>
          <a:xfrm>
            <a:off x="304800" y="5340350"/>
            <a:ext cx="6489700" cy="4348163"/>
          </a:xfrm>
          <a:noFill/>
          <a:ln/>
        </p:spPr>
        <p:txBody>
          <a:bodyPr/>
          <a:lstStyle/>
          <a:p>
            <a:pPr eaLnBrk="1" hangingPunct="1"/>
            <a:r>
              <a:rPr lang="de-DE" smtClean="0"/>
              <a:t> </a:t>
            </a:r>
            <a:endParaRPr lang="en-US" smtClean="0"/>
          </a:p>
        </p:txBody>
      </p:sp>
    </p:spTree>
    <p:extLst>
      <p:ext uri="{BB962C8B-B14F-4D97-AF65-F5344CB8AC3E}">
        <p14:creationId xmlns:p14="http://schemas.microsoft.com/office/powerpoint/2010/main" val="3155752912"/>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84C930DA-1F75-45B5-B6AE-7EA89E1871B3}" type="slidenum">
              <a:rPr lang="de-DE"/>
              <a:pPr/>
              <a:t>98</a:t>
            </a:fld>
            <a:endParaRPr lang="de-DE"/>
          </a:p>
        </p:txBody>
      </p:sp>
      <p:sp>
        <p:nvSpPr>
          <p:cNvPr id="51203" name="Rectangle 2"/>
          <p:cNvSpPr>
            <a:spLocks noGrp="1" noRot="1" noChangeAspect="1" noChangeArrowheads="1" noTextEdit="1"/>
          </p:cNvSpPr>
          <p:nvPr>
            <p:ph type="sldImg"/>
          </p:nvPr>
        </p:nvSpPr>
        <p:spPr>
          <a:xfrm>
            <a:off x="-900113" y="255588"/>
            <a:ext cx="8901113" cy="5008562"/>
          </a:xfrm>
          <a:ln/>
        </p:spPr>
      </p:sp>
      <p:sp>
        <p:nvSpPr>
          <p:cNvPr id="51204" name="Rectangle 3"/>
          <p:cNvSpPr>
            <a:spLocks noGrp="1" noChangeArrowheads="1"/>
          </p:cNvSpPr>
          <p:nvPr>
            <p:ph type="body" idx="1"/>
          </p:nvPr>
        </p:nvSpPr>
        <p:spPr>
          <a:xfrm>
            <a:off x="304800" y="5340350"/>
            <a:ext cx="6489700" cy="4348163"/>
          </a:xfrm>
          <a:noFill/>
          <a:ln/>
        </p:spPr>
        <p:txBody>
          <a:bodyPr/>
          <a:lstStyle/>
          <a:p>
            <a:pPr eaLnBrk="1" hangingPunct="1"/>
            <a:r>
              <a:rPr lang="de-DE" smtClean="0"/>
              <a:t>Aufrufbetrieb (Poll/Select – Roll call polling)</a:t>
            </a:r>
          </a:p>
          <a:p>
            <a:pPr eaLnBrk="1" hangingPunct="1"/>
            <a:r>
              <a:rPr lang="de-DE" smtClean="0"/>
              <a:t>Hier unterscheidet man einen zentralen Rechner (Leitstation) und viele Stationen (Folgestationen). Der zentrale Rechner entscheidet, welche Station das Senderecht bekommt. Man unterscheidet:</a:t>
            </a:r>
          </a:p>
          <a:p>
            <a:pPr lvl="1" eaLnBrk="1" hangingPunct="1"/>
            <a:r>
              <a:rPr lang="de-DE" smtClean="0"/>
              <a:t>Go-Ahead-Polling: Hier gibt der Master immer einer Station (nach festgelegter Reihenfolge) das Senderecht. Möchte diese senden, so kann sie es, wenn nicht, gibt der Master das Senderecht an die nächste Station. Dieser Zyklus wird immer gleich durchlaufen. Hat eine Station eine höhere Priorität, so kann man sie öfters in der Abfragetabelle aufführen.</a:t>
            </a:r>
          </a:p>
          <a:p>
            <a:pPr lvl="1" eaLnBrk="1" hangingPunct="1"/>
            <a:r>
              <a:rPr lang="de-DE" smtClean="0"/>
              <a:t>Abfragen mit gemeinsamer Busleitung: Es gibt hier eine gemeinsame Leitung, auf der Stationen der Leitstation einen Sendewunsch mitteilen können. Eine bekannte Variante ist das Daisy-Chaining.</a:t>
            </a:r>
          </a:p>
          <a:p>
            <a:pPr lvl="1" eaLnBrk="1" hangingPunct="1"/>
            <a:endParaRPr lang="de-DE" smtClean="0"/>
          </a:p>
          <a:p>
            <a:pPr eaLnBrk="1" hangingPunct="1"/>
            <a:r>
              <a:rPr lang="de-DE" smtClean="0"/>
              <a:t>Go-Ahead Polling findet z.B. im Universal Serial Bus (USB) Verwendung, der den einfachen Anschluss von Peripheriegeräten an den PC erlaubt und eine Übertragungsrate von bis zu 12 Mbit/s bietet. Auch HDLC (siehe nächste Folie) verwendet im Aufforderungsbetrieb (auch Normal Response Mode genannt) diese Art des Medienzugriffs.</a:t>
            </a:r>
          </a:p>
          <a:p>
            <a:pPr eaLnBrk="1" hangingPunct="1"/>
            <a:endParaRPr lang="de-DE" smtClean="0"/>
          </a:p>
        </p:txBody>
      </p:sp>
    </p:spTree>
    <p:extLst>
      <p:ext uri="{BB962C8B-B14F-4D97-AF65-F5344CB8AC3E}">
        <p14:creationId xmlns:p14="http://schemas.microsoft.com/office/powerpoint/2010/main" val="428437986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94AA4F7B-F32D-4D7B-844C-5651FD14A56C}" type="slidenum">
              <a:rPr lang="de-DE"/>
              <a:pPr/>
              <a:t>99</a:t>
            </a:fld>
            <a:endParaRPr lang="de-DE"/>
          </a:p>
        </p:txBody>
      </p:sp>
      <p:sp>
        <p:nvSpPr>
          <p:cNvPr id="52227" name="Rectangle 2"/>
          <p:cNvSpPr>
            <a:spLocks noGrp="1" noRot="1" noChangeAspect="1" noChangeArrowheads="1" noTextEdit="1"/>
          </p:cNvSpPr>
          <p:nvPr>
            <p:ph type="sldImg"/>
          </p:nvPr>
        </p:nvSpPr>
        <p:spPr>
          <a:xfrm>
            <a:off x="-900113" y="255588"/>
            <a:ext cx="8901113" cy="5008562"/>
          </a:xfrm>
          <a:ln/>
        </p:spPr>
      </p:sp>
      <p:sp>
        <p:nvSpPr>
          <p:cNvPr id="52228" name="Rectangle 3"/>
          <p:cNvSpPr>
            <a:spLocks noGrp="1" noChangeArrowheads="1"/>
          </p:cNvSpPr>
          <p:nvPr>
            <p:ph type="body" idx="1"/>
          </p:nvPr>
        </p:nvSpPr>
        <p:spPr>
          <a:xfrm>
            <a:off x="304800" y="5340350"/>
            <a:ext cx="6489700" cy="4348163"/>
          </a:xfrm>
          <a:noFill/>
          <a:ln/>
        </p:spPr>
        <p:txBody>
          <a:bodyPr/>
          <a:lstStyle/>
          <a:p>
            <a:pPr eaLnBrk="1" hangingPunct="1"/>
            <a:r>
              <a:rPr lang="de-DE" smtClean="0"/>
              <a:t>ALOHA</a:t>
            </a:r>
          </a:p>
          <a:p>
            <a:pPr eaLnBrk="1" hangingPunct="1"/>
            <a:r>
              <a:rPr lang="de-DE" smtClean="0"/>
              <a:t>Dieses Protokoll wurde eigentlich für die Rechner-Host-Kommunikation mit Funknetzen auf Hawaii entwickelt. Man sendet hier Pakete mit fester Länge. Wenn ein Sender etwas zu senden hat, so sendet er einfach los. Dies kann natürlich zu Kollisionen führen, welche der Sender nicht sofort bemerkt, da sich die verschiedenen Sender gegenseitig zum Teil nicht hören können.</a:t>
            </a:r>
          </a:p>
          <a:p>
            <a:pPr eaLnBrk="1" hangingPunct="1"/>
            <a:r>
              <a:rPr lang="de-DE" smtClean="0"/>
              <a:t>Im schlimmsten Fall überlappen sich die Pakete in nur einem Bit und beide sind trotzdem unbrauchbar – damit ist die maximale Kollisionszeit also zweimal so groß wie die maximale Paketlänge. Der maximale Durchsatz liegt hier etwa bei 18% (nicht sehr effektiv). Damit man bei Kollisionen wenigstens nur die Übertragungszeit eines Pakets (im schlechtesten Fall) verliert, hat man Slotted Aloha konzipiert.</a:t>
            </a:r>
          </a:p>
          <a:p>
            <a:pPr lvl="1" eaLnBrk="1" hangingPunct="1"/>
            <a:endParaRPr lang="de-DE" smtClean="0"/>
          </a:p>
        </p:txBody>
      </p:sp>
    </p:spTree>
    <p:extLst>
      <p:ext uri="{BB962C8B-B14F-4D97-AF65-F5344CB8AC3E}">
        <p14:creationId xmlns:p14="http://schemas.microsoft.com/office/powerpoint/2010/main" val="1524725962"/>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A9253E54-0C1C-48E2-8559-35AAC3F7E8BB}" type="slidenum">
              <a:rPr lang="de-DE"/>
              <a:pPr/>
              <a:t>100</a:t>
            </a:fld>
            <a:endParaRPr lang="de-DE"/>
          </a:p>
        </p:txBody>
      </p:sp>
      <p:sp>
        <p:nvSpPr>
          <p:cNvPr id="53251" name="Rectangle 2"/>
          <p:cNvSpPr>
            <a:spLocks noGrp="1" noRot="1" noChangeAspect="1" noChangeArrowheads="1" noTextEdit="1"/>
          </p:cNvSpPr>
          <p:nvPr>
            <p:ph type="sldImg"/>
          </p:nvPr>
        </p:nvSpPr>
        <p:spPr>
          <a:xfrm>
            <a:off x="-900113" y="255588"/>
            <a:ext cx="8901113" cy="5008562"/>
          </a:xfrm>
          <a:ln/>
        </p:spPr>
      </p:sp>
      <p:sp>
        <p:nvSpPr>
          <p:cNvPr id="53252" name="Rectangle 3"/>
          <p:cNvSpPr>
            <a:spLocks noGrp="1" noChangeArrowheads="1"/>
          </p:cNvSpPr>
          <p:nvPr>
            <p:ph type="body" idx="1"/>
          </p:nvPr>
        </p:nvSpPr>
        <p:spPr>
          <a:xfrm>
            <a:off x="304800" y="5340350"/>
            <a:ext cx="6489700" cy="4348163"/>
          </a:xfrm>
          <a:noFill/>
          <a:ln/>
        </p:spPr>
        <p:txBody>
          <a:bodyPr/>
          <a:lstStyle/>
          <a:p>
            <a:pPr eaLnBrk="1" hangingPunct="1"/>
            <a:r>
              <a:rPr lang="de-DE" smtClean="0"/>
              <a:t>Slotted Aloha</a:t>
            </a:r>
          </a:p>
          <a:p>
            <a:pPr eaLnBrk="1" hangingPunct="1"/>
            <a:r>
              <a:rPr lang="de-DE" smtClean="0"/>
              <a:t>Durch die Vorgehensweise, Zeit in sogenannte Slots fester Länge einzuteilen und das Senden eines Paketes nur zu Beginn eines Slots zu gestatten, wird die maximale Kanalauslastung auf 36% gesteigert.</a:t>
            </a:r>
          </a:p>
        </p:txBody>
      </p:sp>
    </p:spTree>
    <p:extLst>
      <p:ext uri="{BB962C8B-B14F-4D97-AF65-F5344CB8AC3E}">
        <p14:creationId xmlns:p14="http://schemas.microsoft.com/office/powerpoint/2010/main" val="1647817505"/>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FFE4F2C1-CA13-4558-AC25-C3ECDC8F771A}" type="slidenum">
              <a:rPr lang="de-DE"/>
              <a:pPr/>
              <a:t>107</a:t>
            </a:fld>
            <a:endParaRPr lang="de-DE"/>
          </a:p>
        </p:txBody>
      </p:sp>
      <p:sp>
        <p:nvSpPr>
          <p:cNvPr id="55299" name="Rectangle 2"/>
          <p:cNvSpPr>
            <a:spLocks noChangeArrowheads="1"/>
          </p:cNvSpPr>
          <p:nvPr/>
        </p:nvSpPr>
        <p:spPr bwMode="auto">
          <a:xfrm>
            <a:off x="4019550" y="-1588"/>
            <a:ext cx="3081338" cy="511176"/>
          </a:xfrm>
          <a:prstGeom prst="rect">
            <a:avLst/>
          </a:prstGeom>
          <a:noFill/>
          <a:ln w="9525">
            <a:noFill/>
            <a:miter lim="800000"/>
            <a:headEnd/>
            <a:tailEnd/>
          </a:ln>
        </p:spPr>
        <p:txBody>
          <a:bodyPr wrap="none" anchor="ctr"/>
          <a:lstStyle/>
          <a:p>
            <a:endParaRPr lang="en-US"/>
          </a:p>
        </p:txBody>
      </p:sp>
      <p:sp>
        <p:nvSpPr>
          <p:cNvPr id="55300" name="Rectangle 3"/>
          <p:cNvSpPr>
            <a:spLocks noChangeArrowheads="1"/>
          </p:cNvSpPr>
          <p:nvPr/>
        </p:nvSpPr>
        <p:spPr bwMode="auto">
          <a:xfrm>
            <a:off x="-1588" y="9720263"/>
            <a:ext cx="3076576" cy="512762"/>
          </a:xfrm>
          <a:prstGeom prst="rect">
            <a:avLst/>
          </a:prstGeom>
          <a:noFill/>
          <a:ln w="9525">
            <a:noFill/>
            <a:miter lim="800000"/>
            <a:headEnd/>
            <a:tailEnd/>
          </a:ln>
        </p:spPr>
        <p:txBody>
          <a:bodyPr wrap="none" lIns="97886" tIns="48942" rIns="97886" bIns="48942" anchor="ctr"/>
          <a:lstStyle/>
          <a:p>
            <a:pPr defTabSz="979488" eaLnBrk="0" hangingPunct="0"/>
            <a:endParaRPr lang="en-US" sz="1700">
              <a:latin typeface="Arial" charset="0"/>
            </a:endParaRPr>
          </a:p>
        </p:txBody>
      </p:sp>
      <p:sp>
        <p:nvSpPr>
          <p:cNvPr id="55301" name="Rectangle 4"/>
          <p:cNvSpPr>
            <a:spLocks noChangeArrowheads="1"/>
          </p:cNvSpPr>
          <p:nvPr/>
        </p:nvSpPr>
        <p:spPr bwMode="auto">
          <a:xfrm>
            <a:off x="-1588" y="-1588"/>
            <a:ext cx="3076576" cy="511176"/>
          </a:xfrm>
          <a:prstGeom prst="rect">
            <a:avLst/>
          </a:prstGeom>
          <a:noFill/>
          <a:ln w="9525">
            <a:noFill/>
            <a:miter lim="800000"/>
            <a:headEnd/>
            <a:tailEnd/>
          </a:ln>
        </p:spPr>
        <p:txBody>
          <a:bodyPr wrap="none" anchor="ctr"/>
          <a:lstStyle/>
          <a:p>
            <a:endParaRPr lang="en-US"/>
          </a:p>
        </p:txBody>
      </p:sp>
      <p:sp>
        <p:nvSpPr>
          <p:cNvPr id="55302" name="Rectangle 5"/>
          <p:cNvSpPr>
            <a:spLocks noGrp="1" noRot="1" noChangeAspect="1" noChangeArrowheads="1" noTextEdit="1"/>
          </p:cNvSpPr>
          <p:nvPr>
            <p:ph type="sldImg"/>
          </p:nvPr>
        </p:nvSpPr>
        <p:spPr>
          <a:xfrm>
            <a:off x="-900113" y="255588"/>
            <a:ext cx="8901113" cy="5008562"/>
          </a:xfrm>
          <a:ln/>
        </p:spPr>
      </p:sp>
      <p:sp>
        <p:nvSpPr>
          <p:cNvPr id="55303" name="Rectangle 6"/>
          <p:cNvSpPr>
            <a:spLocks noGrp="1" noChangeArrowheads="1"/>
          </p:cNvSpPr>
          <p:nvPr>
            <p:ph type="body" idx="1"/>
          </p:nvPr>
        </p:nvSpPr>
        <p:spPr>
          <a:xfrm>
            <a:off x="304800" y="5340350"/>
            <a:ext cx="6489700" cy="4348163"/>
          </a:xfrm>
          <a:noFill/>
          <a:ln/>
        </p:spPr>
        <p:txBody>
          <a:bodyPr/>
          <a:lstStyle/>
          <a:p>
            <a:pPr eaLnBrk="1" hangingPunct="1"/>
            <a:r>
              <a:rPr lang="de-DE" sz="1100" smtClean="0"/>
              <a:t>Die IEEE wurde bereits als die zentrale Standardisierungsorganisation im Bereich der lokalen Netze erwähnt. Weitere Aspekte, die von IEEE durch Standards abgedeckt werden, sind die Sicherheits-Problematik (802.10) oder die drahtlosen lokalen Netze (802.11).</a:t>
            </a:r>
          </a:p>
          <a:p>
            <a:pPr eaLnBrk="1" hangingPunct="1"/>
            <a:r>
              <a:rPr lang="de-DE" sz="1100" smtClean="0"/>
              <a:t>Wichtiger Hinweis: Der Standard IEEE 802.2 definiert drei unterschiedliche Betriebsarten (verbindungsloser Dienst ohne/mit Bestätigung, verbindungsorientierter Dienst mit Bestätigung) und mehr als 10 verschiedene PDU-Typen (z.B. RR-Receive Ready, DISC-Disconnect, I-Information) – im Wesentlichen analog zu HDLC. Der Aufbau der Standard-LLC-PDU (Übertragung im Nutzdatenfeld der MAC-PDU) sieht folgendermaßen aus:</a:t>
            </a:r>
          </a:p>
          <a:p>
            <a:pPr eaLnBrk="1" hangingPunct="1"/>
            <a:r>
              <a:rPr lang="de-DE" sz="1100" smtClean="0"/>
              <a:t>Quell- und Ziel-SAP (jeweils ein Byte) identifizieren dabei den Typ des Protokolls der höheren Schicht, für welches das Datenpaket bestimmt ist (z.B. IP = 0x60). Die Adressierung mittels eines einzelnen Bytes stellte sich schnell als nicht ausreichend heraus, weshalb mit dem Sub Network Access Protocol (SNAP, RFC 1042) eine Erweiterung auf insgesamt 5 Byte vorgenommen wurde:</a:t>
            </a:r>
          </a:p>
          <a:p>
            <a:pPr eaLnBrk="1" hangingPunct="1"/>
            <a:r>
              <a:rPr lang="de-DE" sz="1100" smtClean="0"/>
              <a:t>Die Festlegung des Kontrollfeldes auf den Wert 3 bedingt dabei, dass nur UI (Unnumbered Information) Frames übertragen werden (verbindungsloser Datagrammdienst). OUI (Organization Unique Identifier) und  PID (Protocol Identifier) bestimmen das Protokoll der darüber liegenden Schicht (z.B. OUI= 0 („IETF Protokolle“) und PID=2048 (IP) bzw. PID=2054 (ARP) – diese Werte haben nichts mit den Festlegungen für Quell/Ziel-SAP zu tun!).</a:t>
            </a:r>
          </a:p>
          <a:p>
            <a:pPr eaLnBrk="1" hangingPunct="1"/>
            <a:r>
              <a:rPr lang="de-DE" sz="1100" smtClean="0"/>
              <a:t>Neben IEEE 802.3 existiert noch eine weitere CSMA/CD-Variante, das „eigentliche“ Ethernet (mittlerweile Version 2), welches von Xerox, Intel und DEC spezifiziert wurde und sich in Details von IEEE 802.3 unterscheidet (siehe Folie „Paketformat CSMA/CD“). Wichtigster Unterschied ist die Tatsache, dass das Längenfeld von IEEE 802.3 durch ein 2 Byte langes Typ-Feld ersetzt wird, in dem die PID direkt eingetragen ist. Eine weitere LLC-Unterstützung existiert nicht (es wird also implizit vorausgesetzt, dass ein UI-Frame übertragen werden soll).</a:t>
            </a:r>
          </a:p>
          <a:p>
            <a:pPr eaLnBrk="1" hangingPunct="1"/>
            <a:r>
              <a:rPr lang="de-DE" sz="1100" smtClean="0"/>
              <a:t>Informationen zu weiteren Standards der 802-Serie: http://grouper.ieee.org/groups/802/</a:t>
            </a:r>
            <a:endParaRPr lang="en-US" sz="1100" smtClean="0"/>
          </a:p>
        </p:txBody>
      </p:sp>
    </p:spTree>
    <p:extLst>
      <p:ext uri="{BB962C8B-B14F-4D97-AF65-F5344CB8AC3E}">
        <p14:creationId xmlns:p14="http://schemas.microsoft.com/office/powerpoint/2010/main" val="2693668046"/>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0ED0D427-9EEF-4560-9873-48797376247C}" type="slidenum">
              <a:rPr lang="de-DE"/>
              <a:pPr/>
              <a:t>109</a:t>
            </a:fld>
            <a:endParaRPr lang="de-DE"/>
          </a:p>
        </p:txBody>
      </p:sp>
      <p:sp>
        <p:nvSpPr>
          <p:cNvPr id="56323" name="Rectangle 2"/>
          <p:cNvSpPr>
            <a:spLocks noGrp="1" noRot="1" noChangeAspect="1" noChangeArrowheads="1" noTextEdit="1"/>
          </p:cNvSpPr>
          <p:nvPr>
            <p:ph type="sldImg"/>
          </p:nvPr>
        </p:nvSpPr>
        <p:spPr>
          <a:xfrm>
            <a:off x="-900113" y="255588"/>
            <a:ext cx="8901113" cy="5008562"/>
          </a:xfrm>
          <a:ln/>
        </p:spPr>
      </p:sp>
      <p:sp>
        <p:nvSpPr>
          <p:cNvPr id="56324" name="Rectangle 3"/>
          <p:cNvSpPr>
            <a:spLocks noGrp="1" noChangeArrowheads="1"/>
          </p:cNvSpPr>
          <p:nvPr>
            <p:ph type="body" idx="1"/>
          </p:nvPr>
        </p:nvSpPr>
        <p:spPr>
          <a:xfrm>
            <a:off x="304800" y="5340350"/>
            <a:ext cx="6489700" cy="4348163"/>
          </a:xfrm>
          <a:noFill/>
          <a:ln/>
        </p:spPr>
        <p:txBody>
          <a:bodyPr/>
          <a:lstStyle/>
          <a:p>
            <a:pPr eaLnBrk="1" hangingPunct="1"/>
            <a:r>
              <a:rPr lang="de-DE" sz="1100" smtClean="0"/>
              <a:t>CSMA/CD - frameformat</a:t>
            </a:r>
          </a:p>
          <a:p>
            <a:pPr lvl="1" eaLnBrk="1" hangingPunct="1"/>
            <a:r>
              <a:rPr lang="de-DE" sz="1100" smtClean="0"/>
              <a:t>Präambel: Dient zur Synchronisation. Sie ist so lang, weil sich viele Stationen synchronisieren müssen: 010101010101010</a:t>
            </a:r>
          </a:p>
          <a:p>
            <a:pPr lvl="1" eaLnBrk="1" hangingPunct="1"/>
            <a:r>
              <a:rPr lang="de-DE" sz="1100" smtClean="0"/>
              <a:t>Start Delimiter: zeigt den Beginn eines frames an: 10101011</a:t>
            </a:r>
          </a:p>
          <a:p>
            <a:pPr lvl="1" eaLnBrk="1" hangingPunct="1"/>
            <a:r>
              <a:rPr lang="de-DE" sz="1100" smtClean="0"/>
              <a:t>Zieladresse, Absenderadresse: im 2 oder 6 Byte-Format</a:t>
            </a:r>
          </a:p>
          <a:p>
            <a:pPr lvl="1" eaLnBrk="1" hangingPunct="1"/>
            <a:r>
              <a:rPr lang="de-DE" sz="1100" smtClean="0"/>
              <a:t>Längenfeld: gibt die Länge des Datenfelds (in Byte) an. Dieses Feld wird in anderen CSMA/CD-Typen als Typ-Feld eingesetzt, welches das Schicht-3-Protokoll angibt. Man erkennt dies daran, dass die Zahl größer als 1500 ist.</a:t>
            </a:r>
          </a:p>
          <a:p>
            <a:pPr lvl="1" eaLnBrk="1" hangingPunct="1"/>
            <a:r>
              <a:rPr lang="de-DE" sz="1100" smtClean="0"/>
              <a:t>Datenfeld: Die Daten stehen hier, ohne Bitstopfen o.ä. Bei Verwendung des Längenfelds für den Typ erhält man die Datenfeldlänge aus dem Überprüfen der FCS und dem Interframe Spacing.</a:t>
            </a:r>
          </a:p>
          <a:p>
            <a:pPr lvl="1" eaLnBrk="1" hangingPunct="1"/>
            <a:r>
              <a:rPr lang="de-DE" sz="1100" smtClean="0"/>
              <a:t>PAD: Dieses Feld ist für Padding zuständig, d.h. kurze Datenfelder werden aufgestockt, damit die Paketlänge (ohne Präambel) mindestens 64 Byte umfasst und somit ein Paket mindestens eine Slot-Time dauert.</a:t>
            </a:r>
          </a:p>
          <a:p>
            <a:pPr lvl="1" eaLnBrk="1" hangingPunct="1"/>
            <a:r>
              <a:rPr lang="de-DE" sz="1100" smtClean="0"/>
              <a:t>FCS: Dieses Feld dient zur Fehlererkennung: CRC-Verfahren mit 32 Bit-Polynom</a:t>
            </a:r>
          </a:p>
          <a:p>
            <a:pPr eaLnBrk="1" hangingPunct="1"/>
            <a:r>
              <a:rPr lang="de-DE" sz="1100" smtClean="0"/>
              <a:t>Als Leitungscodierung verwendet CSMA/CD den Manchester-II-Code. Er hat immer in der Taktmitte einen Übergang. Die Vorteile dieses Codes sind die Selbstsynchronisation und dass es bei Überlagerung von Signalen zu Codeverletzungen kommt.</a:t>
            </a:r>
          </a:p>
          <a:p>
            <a:pPr eaLnBrk="1" hangingPunct="1"/>
            <a:endParaRPr lang="de-DE" sz="1100" smtClean="0"/>
          </a:p>
          <a:p>
            <a:pPr eaLnBrk="1" hangingPunct="1"/>
            <a:r>
              <a:rPr lang="de-DE" sz="1100" smtClean="0"/>
              <a:t>Im Gegensatz zu IEEE 802.3 wird bei EthernetV2 das Längenfeld durch ein Typ-Feld ersetzt, welches die Nutzdaten eindeutig einem Protokoll der höheren Schicht zuordnet (bei IEEE 802.3 wird dies durch LLC/SNAP vorgenommen). Der Start-Delimiter wird zudem der Präambel zugeordnet:</a:t>
            </a:r>
          </a:p>
          <a:p>
            <a:pPr eaLnBrk="1" hangingPunct="1"/>
            <a:endParaRPr lang="de-DE" sz="1100" smtClean="0"/>
          </a:p>
          <a:p>
            <a:pPr eaLnBrk="1" hangingPunct="1"/>
            <a:endParaRPr lang="de-DE" sz="1100" smtClean="0"/>
          </a:p>
        </p:txBody>
      </p:sp>
    </p:spTree>
    <p:extLst>
      <p:ext uri="{BB962C8B-B14F-4D97-AF65-F5344CB8AC3E}">
        <p14:creationId xmlns:p14="http://schemas.microsoft.com/office/powerpoint/2010/main" val="697704945"/>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2543C734-D583-42A7-9BB6-1D217B76B609}" type="slidenum">
              <a:rPr lang="de-DE"/>
              <a:pPr/>
              <a:t>110</a:t>
            </a:fld>
            <a:endParaRPr lang="de-DE"/>
          </a:p>
        </p:txBody>
      </p:sp>
      <p:sp>
        <p:nvSpPr>
          <p:cNvPr id="61443" name="Rectangle 2"/>
          <p:cNvSpPr>
            <a:spLocks noGrp="1" noRot="1" noChangeAspect="1" noChangeArrowheads="1" noTextEdit="1"/>
          </p:cNvSpPr>
          <p:nvPr>
            <p:ph type="sldImg"/>
          </p:nvPr>
        </p:nvSpPr>
        <p:spPr>
          <a:xfrm>
            <a:off x="74613" y="730250"/>
            <a:ext cx="6913562" cy="3889375"/>
          </a:xfrm>
          <a:ln/>
        </p:spPr>
      </p:sp>
      <p:sp>
        <p:nvSpPr>
          <p:cNvPr id="61444" name="Rectangle 3"/>
          <p:cNvSpPr>
            <a:spLocks noGrp="1" noChangeArrowheads="1"/>
          </p:cNvSpPr>
          <p:nvPr>
            <p:ph type="body" idx="1"/>
          </p:nvPr>
        </p:nvSpPr>
        <p:spPr>
          <a:xfrm>
            <a:off x="941388" y="4862513"/>
            <a:ext cx="5184775" cy="4619625"/>
          </a:xfrm>
          <a:noFill/>
          <a:ln/>
        </p:spPr>
        <p:txBody>
          <a:bodyPr/>
          <a:lstStyle/>
          <a:p>
            <a:pPr eaLnBrk="1" hangingPunct="1"/>
            <a:endParaRPr lang="en-US" smtClean="0"/>
          </a:p>
        </p:txBody>
      </p:sp>
    </p:spTree>
    <p:extLst>
      <p:ext uri="{BB962C8B-B14F-4D97-AF65-F5344CB8AC3E}">
        <p14:creationId xmlns:p14="http://schemas.microsoft.com/office/powerpoint/2010/main" val="282528891"/>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430A488A-1FB4-47E6-A683-A4EE334AB546}" type="slidenum">
              <a:rPr lang="de-DE">
                <a:latin typeface="Arial" pitchFamily="34" charset="0"/>
              </a:rPr>
              <a:pPr/>
              <a:t>112</a:t>
            </a:fld>
            <a:endParaRPr lang="de-DE">
              <a:latin typeface="Arial" pitchFamily="34" charset="0"/>
            </a:endParaRPr>
          </a:p>
        </p:txBody>
      </p:sp>
      <p:sp>
        <p:nvSpPr>
          <p:cNvPr id="34819" name="Rectangle 2"/>
          <p:cNvSpPr>
            <a:spLocks noGrp="1" noRot="1" noChangeAspect="1" noChangeArrowheads="1" noTextEdit="1"/>
          </p:cNvSpPr>
          <p:nvPr>
            <p:ph type="sldImg"/>
          </p:nvPr>
        </p:nvSpPr>
        <p:spPr>
          <a:xfrm>
            <a:off x="139700" y="768350"/>
            <a:ext cx="6823075" cy="3838575"/>
          </a:xfrm>
          <a:ln/>
        </p:spPr>
      </p:sp>
      <p:sp>
        <p:nvSpPr>
          <p:cNvPr id="34820" name="Rectangle 3"/>
          <p:cNvSpPr>
            <a:spLocks noGrp="1" noChangeArrowheads="1"/>
          </p:cNvSpPr>
          <p:nvPr>
            <p:ph type="body" idx="1"/>
          </p:nvPr>
        </p:nvSpPr>
        <p:spPr>
          <a:xfrm>
            <a:off x="709613" y="4862513"/>
            <a:ext cx="5680075" cy="4603750"/>
          </a:xfrm>
          <a:noFill/>
          <a:ln/>
        </p:spPr>
        <p:txBody>
          <a:bodyPr/>
          <a:lstStyle/>
          <a:p>
            <a:pPr eaLnBrk="1" hangingPunct="1"/>
            <a:endParaRPr lang="en-US" smtClean="0">
              <a:latin typeface="Arial" pitchFamily="34" charset="0"/>
            </a:endParaRPr>
          </a:p>
        </p:txBody>
      </p:sp>
    </p:spTree>
    <p:extLst>
      <p:ext uri="{BB962C8B-B14F-4D97-AF65-F5344CB8AC3E}">
        <p14:creationId xmlns:p14="http://schemas.microsoft.com/office/powerpoint/2010/main" val="10060432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D0B2C82F-7AA2-48A4-82FD-99ED6E74B764}" type="slidenum">
              <a:rPr lang="de-DE"/>
              <a:pPr/>
              <a:t>14</a:t>
            </a:fld>
            <a:endParaRPr lang="de-DE"/>
          </a:p>
        </p:txBody>
      </p:sp>
      <p:sp>
        <p:nvSpPr>
          <p:cNvPr id="45059" name="Rectangle 2"/>
          <p:cNvSpPr>
            <a:spLocks noGrp="1" noRot="1" noChangeAspect="1" noChangeArrowheads="1" noTextEdit="1"/>
          </p:cNvSpPr>
          <p:nvPr>
            <p:ph type="sldImg"/>
          </p:nvPr>
        </p:nvSpPr>
        <p:spPr>
          <a:xfrm>
            <a:off x="128588" y="787400"/>
            <a:ext cx="6837362" cy="3846513"/>
          </a:xfrm>
          <a:ln/>
        </p:spPr>
      </p:sp>
      <p:sp>
        <p:nvSpPr>
          <p:cNvPr id="45060" name="Rectangle 3"/>
          <p:cNvSpPr>
            <a:spLocks noGrp="1" noChangeArrowheads="1"/>
          </p:cNvSpPr>
          <p:nvPr>
            <p:ph type="body" idx="1"/>
          </p:nvPr>
        </p:nvSpPr>
        <p:spPr>
          <a:xfrm>
            <a:off x="955675" y="4870450"/>
            <a:ext cx="5173663" cy="4635500"/>
          </a:xfrm>
          <a:noFill/>
          <a:ln/>
        </p:spPr>
        <p:txBody>
          <a:bodyPr/>
          <a:lstStyle/>
          <a:p>
            <a:pPr eaLnBrk="1" hangingPunct="1"/>
            <a:endParaRPr lang="en-US" smtClean="0"/>
          </a:p>
        </p:txBody>
      </p:sp>
    </p:spTree>
    <p:extLst>
      <p:ext uri="{BB962C8B-B14F-4D97-AF65-F5344CB8AC3E}">
        <p14:creationId xmlns:p14="http://schemas.microsoft.com/office/powerpoint/2010/main" val="11722782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C7C24DF4-2715-4581-B6DC-EE609C0137D9}" type="slidenum">
              <a:rPr lang="de-DE"/>
              <a:pPr/>
              <a:t>15</a:t>
            </a:fld>
            <a:endParaRPr lang="de-DE"/>
          </a:p>
        </p:txBody>
      </p:sp>
      <p:sp>
        <p:nvSpPr>
          <p:cNvPr id="46083" name="Rectangle 2"/>
          <p:cNvSpPr>
            <a:spLocks noGrp="1" noRot="1" noChangeAspect="1" noChangeArrowheads="1" noTextEdit="1"/>
          </p:cNvSpPr>
          <p:nvPr>
            <p:ph type="sldImg"/>
          </p:nvPr>
        </p:nvSpPr>
        <p:spPr>
          <a:xfrm>
            <a:off x="141288" y="769938"/>
            <a:ext cx="6818312" cy="3835400"/>
          </a:xfrm>
          <a:ln/>
        </p:spPr>
      </p:sp>
      <p:sp>
        <p:nvSpPr>
          <p:cNvPr id="46084"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76602240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45059" name="Rectangle 2"/>
          <p:cNvSpPr>
            <a:spLocks noGrp="1" noChangeArrowheads="1"/>
          </p:cNvSpPr>
          <p:nvPr>
            <p:ph type="subTitle" idx="1"/>
          </p:nvPr>
        </p:nvSpPr>
        <p:spPr>
          <a:xfrm>
            <a:off x="3213103" y="4616455"/>
            <a:ext cx="8623300" cy="1057275"/>
          </a:xfrm>
        </p:spPr>
        <p:txBody>
          <a:bodyPr lIns="360000"/>
          <a:lstStyle>
            <a:lvl1pPr>
              <a:defRPr sz="1500" b="1" smtClean="0">
                <a:solidFill>
                  <a:srgbClr val="0066CC"/>
                </a:solidFill>
              </a:defRPr>
            </a:lvl1pPr>
          </a:lstStyle>
          <a:p>
            <a:r>
              <a:rPr lang="de-DE" smtClean="0"/>
              <a:t>Formatvorlage des Untertitelmasters durch Klicken bearbeiten</a:t>
            </a:r>
          </a:p>
        </p:txBody>
      </p:sp>
      <p:sp>
        <p:nvSpPr>
          <p:cNvPr id="45060" name="Rectangle 5"/>
          <p:cNvSpPr>
            <a:spLocks noGrp="1" noChangeArrowheads="1"/>
          </p:cNvSpPr>
          <p:nvPr>
            <p:ph type="ctrTitle"/>
          </p:nvPr>
        </p:nvSpPr>
        <p:spPr>
          <a:xfrm>
            <a:off x="3213100" y="2579693"/>
            <a:ext cx="8636000" cy="1470025"/>
          </a:xfrm>
        </p:spPr>
        <p:txBody>
          <a:bodyPr lIns="360000" anchor="t"/>
          <a:lstStyle>
            <a:lvl1pPr>
              <a:lnSpc>
                <a:spcPct val="100000"/>
              </a:lnSpc>
              <a:defRPr sz="2700" smtClean="0"/>
            </a:lvl1pPr>
          </a:lstStyle>
          <a:p>
            <a:r>
              <a:rPr lang="de-DE" smtClean="0"/>
              <a:t>Titelmasterformat durch Klicken bearbeiten</a:t>
            </a:r>
          </a:p>
        </p:txBody>
      </p:sp>
      <p:sp>
        <p:nvSpPr>
          <p:cNvPr id="11" name="Rectangle 13"/>
          <p:cNvSpPr>
            <a:spLocks noChangeArrowheads="1"/>
          </p:cNvSpPr>
          <p:nvPr/>
        </p:nvSpPr>
        <p:spPr bwMode="auto">
          <a:xfrm>
            <a:off x="0" y="6665918"/>
            <a:ext cx="12192000" cy="192087"/>
          </a:xfrm>
          <a:prstGeom prst="rect">
            <a:avLst/>
          </a:prstGeom>
          <a:solidFill>
            <a:schemeClr val="accent1"/>
          </a:solidFill>
          <a:ln w="9525">
            <a:noFill/>
            <a:miter lim="800000"/>
            <a:headEnd/>
            <a:tailEnd/>
          </a:ln>
        </p:spPr>
        <p:txBody>
          <a:bodyPr wrap="none" anchor="ctr"/>
          <a:lstStyle/>
          <a:p>
            <a:pPr eaLnBrk="0" hangingPunct="0">
              <a:defRPr/>
            </a:pPr>
            <a:endParaRPr lang="de-DE">
              <a:latin typeface="Verdana" pitchFamily="34" charset="0"/>
            </a:endParaRPr>
          </a:p>
        </p:txBody>
      </p:sp>
      <p:pic>
        <p:nvPicPr>
          <p:cNvPr id="8" name="Picture 24" descr="Logo_RGB_300dpi"/>
          <p:cNvPicPr>
            <a:picLocks noChangeAspect="1" noChangeArrowheads="1"/>
          </p:cNvPicPr>
          <p:nvPr/>
        </p:nvPicPr>
        <p:blipFill>
          <a:blip r:embed="rId2" cstate="print"/>
          <a:srcRect/>
          <a:stretch>
            <a:fillRect/>
          </a:stretch>
        </p:blipFill>
        <p:spPr bwMode="auto">
          <a:xfrm>
            <a:off x="9645121" y="60522"/>
            <a:ext cx="2138363" cy="566737"/>
          </a:xfrm>
          <a:prstGeom prst="rect">
            <a:avLst/>
          </a:prstGeom>
          <a:noFill/>
          <a:ln w="9525">
            <a:noFill/>
            <a:miter lim="800000"/>
            <a:headEnd/>
            <a:tailEnd/>
          </a:ln>
        </p:spPr>
      </p:pic>
      <p:sp>
        <p:nvSpPr>
          <p:cNvPr id="14" name="Rectangle 6"/>
          <p:cNvSpPr>
            <a:spLocks noChangeArrowheads="1"/>
          </p:cNvSpPr>
          <p:nvPr userDrawn="1"/>
        </p:nvSpPr>
        <p:spPr bwMode="auto">
          <a:xfrm>
            <a:off x="10147300" y="6656399"/>
            <a:ext cx="1636184" cy="211127"/>
          </a:xfrm>
          <a:prstGeom prst="rect">
            <a:avLst/>
          </a:prstGeom>
          <a:noFill/>
          <a:ln w="9525">
            <a:noFill/>
            <a:miter lim="800000"/>
            <a:headEnd/>
            <a:tailEnd/>
          </a:ln>
          <a:effectLst/>
        </p:spPr>
        <p:txBody>
          <a:bodyPr/>
          <a:lstStyle/>
          <a:p>
            <a:pPr algn="r">
              <a:defRPr/>
            </a:pPr>
            <a:r>
              <a:rPr lang="de-DE" sz="563" b="1" dirty="0" smtClean="0">
                <a:solidFill>
                  <a:srgbClr val="5F5F5F"/>
                </a:solidFill>
              </a:rPr>
              <a:t>9.</a:t>
            </a:r>
            <a:fld id="{53965218-A59B-4292-9C98-79B58A46A890}" type="slidenum">
              <a:rPr lang="de-DE" sz="563" b="1" smtClean="0">
                <a:solidFill>
                  <a:srgbClr val="5F5F5F"/>
                </a:solidFill>
              </a:rPr>
              <a:pPr algn="r">
                <a:defRPr/>
              </a:pPr>
              <a:t>‹#›</a:t>
            </a:fld>
            <a:endParaRPr lang="de-DE" sz="563" b="1" dirty="0">
              <a:solidFill>
                <a:srgbClr val="5F5F5F"/>
              </a:solidFill>
            </a:endParaRPr>
          </a:p>
        </p:txBody>
      </p:sp>
      <p:sp>
        <p:nvSpPr>
          <p:cNvPr id="9" name="Text Box 8"/>
          <p:cNvSpPr txBox="1">
            <a:spLocks noChangeArrowheads="1"/>
          </p:cNvSpPr>
          <p:nvPr userDrawn="1"/>
        </p:nvSpPr>
        <p:spPr bwMode="auto">
          <a:xfrm>
            <a:off x="347138" y="295280"/>
            <a:ext cx="5761567" cy="167162"/>
          </a:xfrm>
          <a:prstGeom prst="rect">
            <a:avLst/>
          </a:prstGeom>
          <a:noFill/>
          <a:ln w="9525">
            <a:noFill/>
            <a:miter lim="800000"/>
            <a:headEnd/>
            <a:tailEnd/>
          </a:ln>
          <a:effectLst/>
        </p:spPr>
        <p:txBody>
          <a:bodyPr lIns="0" tIns="0" rIns="0" bIns="0">
            <a:spAutoFit/>
          </a:bodyPr>
          <a:lstStyle/>
          <a:p>
            <a:pPr algn="l" eaLnBrk="0" hangingPunct="0">
              <a:lnSpc>
                <a:spcPct val="65000"/>
              </a:lnSpc>
              <a:spcBef>
                <a:spcPct val="50000"/>
              </a:spcBef>
            </a:pPr>
            <a:r>
              <a:rPr lang="de-DE" sz="600" b="1" dirty="0" smtClean="0">
                <a:solidFill>
                  <a:srgbClr val="5F5F5F"/>
                </a:solidFill>
                <a:cs typeface="Arial" charset="0"/>
              </a:rPr>
              <a:t>Prof. Dr.-Ing. Jochen Schiller</a:t>
            </a:r>
          </a:p>
          <a:p>
            <a:pPr algn="l" eaLnBrk="0" hangingPunct="0">
              <a:lnSpc>
                <a:spcPct val="65000"/>
              </a:lnSpc>
              <a:spcBef>
                <a:spcPct val="50000"/>
              </a:spcBef>
            </a:pPr>
            <a:r>
              <a:rPr lang="de-DE" sz="600" b="1" dirty="0" smtClean="0">
                <a:solidFill>
                  <a:srgbClr val="5F5F5F"/>
                </a:solidFill>
                <a:cs typeface="Arial" charset="0"/>
              </a:rPr>
              <a:t>Computer</a:t>
            </a:r>
            <a:r>
              <a:rPr lang="de-DE" sz="600" b="1" baseline="0" dirty="0" smtClean="0">
                <a:solidFill>
                  <a:srgbClr val="5F5F5F"/>
                </a:solidFill>
                <a:cs typeface="Arial" charset="0"/>
              </a:rPr>
              <a:t> Systems &amp; </a:t>
            </a:r>
            <a:r>
              <a:rPr lang="de-DE" sz="600" b="1" baseline="0" dirty="0" err="1" smtClean="0">
                <a:solidFill>
                  <a:srgbClr val="5F5F5F"/>
                </a:solidFill>
                <a:cs typeface="Arial" charset="0"/>
              </a:rPr>
              <a:t>Telematics</a:t>
            </a:r>
            <a:endParaRPr lang="de-DE" sz="600" b="1" dirty="0" smtClean="0">
              <a:solidFill>
                <a:srgbClr val="5F5F5F"/>
              </a:solidFill>
              <a:cs typeface="Arial" charset="0"/>
            </a:endParaRPr>
          </a:p>
        </p:txBody>
      </p:sp>
      <p:sp>
        <p:nvSpPr>
          <p:cNvPr id="12" name="Footer Placeholder 2"/>
          <p:cNvSpPr>
            <a:spLocks noGrp="1"/>
          </p:cNvSpPr>
          <p:nvPr>
            <p:ph type="ftr" sz="quarter" idx="3"/>
          </p:nvPr>
        </p:nvSpPr>
        <p:spPr>
          <a:xfrm>
            <a:off x="334433" y="6656398"/>
            <a:ext cx="7969251" cy="201602"/>
          </a:xfrm>
        </p:spPr>
        <p:txBody>
          <a:bodyPr/>
          <a:lstStyle/>
          <a:p>
            <a:r>
              <a:rPr lang="en-US" sz="750" dirty="0" smtClean="0"/>
              <a:t>TI 3: Operating Systems and Computer Networks</a:t>
            </a:r>
            <a:endParaRPr lang="de-DE" sz="750" dirty="0"/>
          </a:p>
        </p:txBody>
      </p:sp>
    </p:spTree>
    <p:extLst>
      <p:ext uri="{BB962C8B-B14F-4D97-AF65-F5344CB8AC3E}">
        <p14:creationId xmlns:p14="http://schemas.microsoft.com/office/powerpoint/2010/main" val="2994407929"/>
      </p:ext>
    </p:extLst>
  </p:cSld>
  <p:clrMapOvr>
    <a:masterClrMapping/>
  </p:clrMapOvr>
  <p:transition spd="slow"/>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0"/>
            <a:ext cx="7315200" cy="566738"/>
          </a:xfrm>
        </p:spPr>
        <p:txBody>
          <a:bodyPr/>
          <a:lstStyle>
            <a:lvl1pPr algn="l">
              <a:defRPr sz="1500" b="1"/>
            </a:lvl1pPr>
          </a:lstStyle>
          <a:p>
            <a:r>
              <a:rPr lang="de-DE" smtClean="0"/>
              <a:t>Titelmasterformat durch Klicken bearbeiten</a:t>
            </a:r>
            <a:endParaRPr lang="de-DE"/>
          </a:p>
        </p:txBody>
      </p:sp>
      <p:sp>
        <p:nvSpPr>
          <p:cNvPr id="3" name="Bildplatzhalter 2"/>
          <p:cNvSpPr>
            <a:spLocks noGrp="1"/>
          </p:cNvSpPr>
          <p:nvPr>
            <p:ph type="pic" idx="1"/>
          </p:nvPr>
        </p:nvSpPr>
        <p:spPr>
          <a:xfrm>
            <a:off x="2389717" y="612775"/>
            <a:ext cx="73152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de-DE" noProof="0" smtClean="0"/>
              <a:t>Bild durch Klicken auf Symbol hinzufügen</a:t>
            </a:r>
          </a:p>
        </p:txBody>
      </p:sp>
      <p:sp>
        <p:nvSpPr>
          <p:cNvPr id="4" name="Textplatzhalter 3"/>
          <p:cNvSpPr>
            <a:spLocks noGrp="1"/>
          </p:cNvSpPr>
          <p:nvPr>
            <p:ph type="body" sz="half" idx="2"/>
          </p:nvPr>
        </p:nvSpPr>
        <p:spPr>
          <a:xfrm>
            <a:off x="2389717" y="5367338"/>
            <a:ext cx="73152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de-DE" smtClean="0"/>
              <a:t>Textmasterformat bearbeiten</a:t>
            </a:r>
          </a:p>
        </p:txBody>
      </p:sp>
      <p:sp>
        <p:nvSpPr>
          <p:cNvPr id="6" name="Footer Placeholder 2"/>
          <p:cNvSpPr>
            <a:spLocks noGrp="1"/>
          </p:cNvSpPr>
          <p:nvPr>
            <p:ph type="ftr" sz="quarter" idx="3"/>
          </p:nvPr>
        </p:nvSpPr>
        <p:spPr>
          <a:xfrm>
            <a:off x="334433" y="6656398"/>
            <a:ext cx="7969251" cy="201602"/>
          </a:xfrm>
        </p:spPr>
        <p:txBody>
          <a:bodyPr/>
          <a:lstStyle/>
          <a:p>
            <a:r>
              <a:rPr lang="en-US" sz="750" dirty="0" smtClean="0"/>
              <a:t>TI 3: Operating Systems and Computer Networks</a:t>
            </a:r>
            <a:endParaRPr lang="de-DE" sz="750" dirty="0"/>
          </a:p>
        </p:txBody>
      </p:sp>
    </p:spTree>
    <p:extLst>
      <p:ext uri="{BB962C8B-B14F-4D97-AF65-F5344CB8AC3E}">
        <p14:creationId xmlns:p14="http://schemas.microsoft.com/office/powerpoint/2010/main" val="1032574592"/>
      </p:ext>
    </p:extLst>
  </p:cSld>
  <p:clrMapOvr>
    <a:masterClrMapping/>
  </p:clrMapOvr>
  <p:transition spd="slow"/>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Footer Placeholder 2"/>
          <p:cNvSpPr>
            <a:spLocks noGrp="1"/>
          </p:cNvSpPr>
          <p:nvPr>
            <p:ph type="ftr" sz="quarter" idx="3"/>
          </p:nvPr>
        </p:nvSpPr>
        <p:spPr>
          <a:xfrm>
            <a:off x="334433" y="6656398"/>
            <a:ext cx="7969251" cy="201602"/>
          </a:xfrm>
        </p:spPr>
        <p:txBody>
          <a:bodyPr/>
          <a:lstStyle/>
          <a:p>
            <a:r>
              <a:rPr lang="en-US" sz="750" dirty="0" smtClean="0"/>
              <a:t>TI 3: Operating Systems and Computer Networks</a:t>
            </a:r>
            <a:endParaRPr lang="de-DE" sz="750" dirty="0"/>
          </a:p>
        </p:txBody>
      </p:sp>
    </p:spTree>
    <p:extLst>
      <p:ext uri="{BB962C8B-B14F-4D97-AF65-F5344CB8AC3E}">
        <p14:creationId xmlns:p14="http://schemas.microsoft.com/office/powerpoint/2010/main" val="895044860"/>
      </p:ext>
    </p:extLst>
  </p:cSld>
  <p:clrMapOvr>
    <a:masterClrMapping/>
  </p:clrMapOvr>
  <p:transition spd="slow"/>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976787" y="838200"/>
            <a:ext cx="2880783" cy="5478463"/>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334437" y="838200"/>
            <a:ext cx="8439151" cy="5478463"/>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Footer Placeholder 2"/>
          <p:cNvSpPr>
            <a:spLocks noGrp="1"/>
          </p:cNvSpPr>
          <p:nvPr>
            <p:ph type="ftr" sz="quarter" idx="3"/>
          </p:nvPr>
        </p:nvSpPr>
        <p:spPr>
          <a:xfrm>
            <a:off x="334433" y="6656398"/>
            <a:ext cx="7969251" cy="201602"/>
          </a:xfrm>
        </p:spPr>
        <p:txBody>
          <a:bodyPr/>
          <a:lstStyle/>
          <a:p>
            <a:r>
              <a:rPr lang="en-US" sz="750" dirty="0" smtClean="0"/>
              <a:t>TI 3: Operating Systems and Computer Networks</a:t>
            </a:r>
            <a:endParaRPr lang="de-DE" sz="750" dirty="0"/>
          </a:p>
        </p:txBody>
      </p:sp>
    </p:spTree>
    <p:extLst>
      <p:ext uri="{BB962C8B-B14F-4D97-AF65-F5344CB8AC3E}">
        <p14:creationId xmlns:p14="http://schemas.microsoft.com/office/powerpoint/2010/main" val="1341663228"/>
      </p:ext>
    </p:extLst>
  </p:cSld>
  <p:clrMapOvr>
    <a:masterClrMapping/>
  </p:clrMapOvr>
  <p:transition spd="slow"/>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ooter Placeholder 2"/>
          <p:cNvSpPr>
            <a:spLocks noGrp="1"/>
          </p:cNvSpPr>
          <p:nvPr>
            <p:ph type="ftr" sz="quarter" idx="3"/>
          </p:nvPr>
        </p:nvSpPr>
        <p:spPr>
          <a:xfrm>
            <a:off x="334433" y="6656398"/>
            <a:ext cx="7969251" cy="201602"/>
          </a:xfrm>
        </p:spPr>
        <p:txBody>
          <a:bodyPr/>
          <a:lstStyle/>
          <a:p>
            <a:r>
              <a:rPr lang="en-US" sz="750" dirty="0" smtClean="0"/>
              <a:t>TI 3: Operating Systems and Computer Networks</a:t>
            </a:r>
            <a:endParaRPr lang="de-DE" sz="750" dirty="0"/>
          </a:p>
        </p:txBody>
      </p:sp>
    </p:spTree>
    <p:extLst>
      <p:ext uri="{BB962C8B-B14F-4D97-AF65-F5344CB8AC3E}">
        <p14:creationId xmlns:p14="http://schemas.microsoft.com/office/powerpoint/2010/main" val="2277041029"/>
      </p:ext>
    </p:extLst>
  </p:cSld>
  <p:clrMapOvr>
    <a:masterClrMapping/>
  </p:clrMapOvr>
  <p:transition spd="slow"/>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963084" y="4406905"/>
            <a:ext cx="10363200" cy="1362075"/>
          </a:xfrm>
        </p:spPr>
        <p:txBody>
          <a:bodyPr anchor="t"/>
          <a:lstStyle>
            <a:lvl1pPr algn="l">
              <a:defRPr sz="3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963084" y="2906713"/>
            <a:ext cx="103632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de-DE" smtClean="0"/>
              <a:t>Textmasterformat bearbeiten</a:t>
            </a:r>
          </a:p>
        </p:txBody>
      </p:sp>
      <p:sp>
        <p:nvSpPr>
          <p:cNvPr id="6" name="Footer Placeholder 2"/>
          <p:cNvSpPr>
            <a:spLocks noGrp="1"/>
          </p:cNvSpPr>
          <p:nvPr>
            <p:ph type="ftr" sz="quarter" idx="3"/>
          </p:nvPr>
        </p:nvSpPr>
        <p:spPr>
          <a:xfrm>
            <a:off x="334433" y="6656398"/>
            <a:ext cx="7969251" cy="201602"/>
          </a:xfrm>
        </p:spPr>
        <p:txBody>
          <a:bodyPr/>
          <a:lstStyle/>
          <a:p>
            <a:r>
              <a:rPr lang="en-US" sz="750" dirty="0" smtClean="0"/>
              <a:t>TI 3: Operating Systems and Computer Networks</a:t>
            </a:r>
            <a:endParaRPr lang="de-DE" sz="750" dirty="0"/>
          </a:p>
        </p:txBody>
      </p:sp>
    </p:spTree>
    <p:extLst>
      <p:ext uri="{BB962C8B-B14F-4D97-AF65-F5344CB8AC3E}">
        <p14:creationId xmlns:p14="http://schemas.microsoft.com/office/powerpoint/2010/main" val="3849708550"/>
      </p:ext>
    </p:extLst>
  </p:cSld>
  <p:clrMapOvr>
    <a:masterClrMapping/>
  </p:clrMapOvr>
  <p:transition spd="slow"/>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334437" y="1808163"/>
            <a:ext cx="5659967" cy="45085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6197603" y="1808163"/>
            <a:ext cx="5659967" cy="45085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Footer Placeholder 2"/>
          <p:cNvSpPr>
            <a:spLocks noGrp="1"/>
          </p:cNvSpPr>
          <p:nvPr>
            <p:ph type="ftr" sz="quarter" idx="3"/>
          </p:nvPr>
        </p:nvSpPr>
        <p:spPr>
          <a:xfrm>
            <a:off x="334433" y="6656398"/>
            <a:ext cx="7969251" cy="201602"/>
          </a:xfrm>
        </p:spPr>
        <p:txBody>
          <a:bodyPr/>
          <a:lstStyle/>
          <a:p>
            <a:r>
              <a:rPr lang="en-US" sz="750" dirty="0" smtClean="0"/>
              <a:t>TI 3: Operating Systems and Computer Networks</a:t>
            </a:r>
            <a:endParaRPr lang="de-DE" sz="750" dirty="0"/>
          </a:p>
        </p:txBody>
      </p:sp>
    </p:spTree>
    <p:extLst>
      <p:ext uri="{BB962C8B-B14F-4D97-AF65-F5344CB8AC3E}">
        <p14:creationId xmlns:p14="http://schemas.microsoft.com/office/powerpoint/2010/main" val="982062966"/>
      </p:ext>
    </p:extLst>
  </p:cSld>
  <p:clrMapOvr>
    <a:masterClrMapping/>
  </p:clrMapOvr>
  <p:transition spd="slow"/>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609600" y="274638"/>
            <a:ext cx="10972800" cy="1143000"/>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609600" y="1535113"/>
            <a:ext cx="5386917"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e-DE" smtClean="0"/>
              <a:t>Textmasterformat bearbeiten</a:t>
            </a:r>
          </a:p>
        </p:txBody>
      </p:sp>
      <p:sp>
        <p:nvSpPr>
          <p:cNvPr id="4" name="Inhaltsplatzhalter 3"/>
          <p:cNvSpPr>
            <a:spLocks noGrp="1"/>
          </p:cNvSpPr>
          <p:nvPr>
            <p:ph sz="half" idx="2"/>
          </p:nvPr>
        </p:nvSpPr>
        <p:spPr>
          <a:xfrm>
            <a:off x="609600" y="2174875"/>
            <a:ext cx="5386917"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6193370" y="1535113"/>
            <a:ext cx="5389033"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e-DE" smtClean="0"/>
              <a:t>Textmasterformat bearbeiten</a:t>
            </a:r>
          </a:p>
        </p:txBody>
      </p:sp>
      <p:sp>
        <p:nvSpPr>
          <p:cNvPr id="6" name="Inhaltsplatzhalter 5"/>
          <p:cNvSpPr>
            <a:spLocks noGrp="1"/>
          </p:cNvSpPr>
          <p:nvPr>
            <p:ph sz="quarter" idx="4"/>
          </p:nvPr>
        </p:nvSpPr>
        <p:spPr>
          <a:xfrm>
            <a:off x="6193370" y="2174875"/>
            <a:ext cx="5389033"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8" name="Footer Placeholder 2"/>
          <p:cNvSpPr>
            <a:spLocks noGrp="1"/>
          </p:cNvSpPr>
          <p:nvPr>
            <p:ph type="ftr" sz="quarter" idx="10"/>
          </p:nvPr>
        </p:nvSpPr>
        <p:spPr>
          <a:xfrm>
            <a:off x="334433" y="6656398"/>
            <a:ext cx="7969251" cy="201602"/>
          </a:xfrm>
          <a:prstGeom prst="rect">
            <a:avLst/>
          </a:prstGeom>
        </p:spPr>
        <p:txBody>
          <a:bodyPr/>
          <a:lstStyle/>
          <a:p>
            <a:r>
              <a:rPr lang="en-US" sz="750" dirty="0" smtClean="0"/>
              <a:t>TI 3: Operating Systems and Computer Networks</a:t>
            </a:r>
            <a:endParaRPr lang="de-DE" sz="750" dirty="0"/>
          </a:p>
        </p:txBody>
      </p:sp>
    </p:spTree>
    <p:extLst>
      <p:ext uri="{BB962C8B-B14F-4D97-AF65-F5344CB8AC3E}">
        <p14:creationId xmlns:p14="http://schemas.microsoft.com/office/powerpoint/2010/main" val="399119641"/>
      </p:ext>
    </p:extLst>
  </p:cSld>
  <p:clrMapOvr>
    <a:masterClrMapping/>
  </p:clrMapOvr>
  <p:transition spd="slow"/>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5" name="Footer Placeholder 2"/>
          <p:cNvSpPr>
            <a:spLocks noGrp="1"/>
          </p:cNvSpPr>
          <p:nvPr>
            <p:ph type="ftr" sz="quarter" idx="3"/>
          </p:nvPr>
        </p:nvSpPr>
        <p:spPr>
          <a:xfrm>
            <a:off x="334433" y="6656398"/>
            <a:ext cx="7969251" cy="201602"/>
          </a:xfrm>
        </p:spPr>
        <p:txBody>
          <a:bodyPr/>
          <a:lstStyle/>
          <a:p>
            <a:r>
              <a:rPr lang="en-US" sz="750" dirty="0" smtClean="0"/>
              <a:t>TI 3: Operating Systems and Computer Networks</a:t>
            </a:r>
            <a:endParaRPr lang="de-DE" sz="750" dirty="0"/>
          </a:p>
        </p:txBody>
      </p:sp>
    </p:spTree>
    <p:extLst>
      <p:ext uri="{BB962C8B-B14F-4D97-AF65-F5344CB8AC3E}">
        <p14:creationId xmlns:p14="http://schemas.microsoft.com/office/powerpoint/2010/main" val="1240770518"/>
      </p:ext>
    </p:extLst>
  </p:cSld>
  <p:clrMapOvr>
    <a:masterClrMapping/>
  </p:clrMapOvr>
  <p:transition spd="slow"/>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1_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5" name="Footer Placeholder 2"/>
          <p:cNvSpPr>
            <a:spLocks noGrp="1"/>
          </p:cNvSpPr>
          <p:nvPr>
            <p:ph type="ftr" sz="quarter" idx="3"/>
          </p:nvPr>
        </p:nvSpPr>
        <p:spPr>
          <a:xfrm>
            <a:off x="334433" y="6656398"/>
            <a:ext cx="7969251" cy="201602"/>
          </a:xfrm>
        </p:spPr>
        <p:txBody>
          <a:bodyPr/>
          <a:lstStyle/>
          <a:p>
            <a:r>
              <a:rPr lang="en-US" sz="750" dirty="0" smtClean="0"/>
              <a:t>TI 3: Operating Systems and Computer Networks</a:t>
            </a:r>
            <a:endParaRPr lang="de-DE" sz="750" dirty="0"/>
          </a:p>
        </p:txBody>
      </p:sp>
    </p:spTree>
    <p:extLst>
      <p:ext uri="{BB962C8B-B14F-4D97-AF65-F5344CB8AC3E}">
        <p14:creationId xmlns:p14="http://schemas.microsoft.com/office/powerpoint/2010/main" val="538666472"/>
      </p:ext>
    </p:extLst>
  </p:cSld>
  <p:clrMapOvr>
    <a:masterClrMapping/>
  </p:clrMapOvr>
  <p:transition spd="slow"/>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3" name="Footer Placeholder 2"/>
          <p:cNvSpPr>
            <a:spLocks noGrp="1"/>
          </p:cNvSpPr>
          <p:nvPr>
            <p:ph type="ftr" sz="quarter" idx="3"/>
          </p:nvPr>
        </p:nvSpPr>
        <p:spPr>
          <a:xfrm>
            <a:off x="334433" y="6656398"/>
            <a:ext cx="7969251" cy="201602"/>
          </a:xfrm>
        </p:spPr>
        <p:txBody>
          <a:bodyPr/>
          <a:lstStyle/>
          <a:p>
            <a:r>
              <a:rPr lang="en-US" sz="750" dirty="0" smtClean="0"/>
              <a:t>TI 3: Operating Systems and Computer Networks</a:t>
            </a:r>
            <a:endParaRPr lang="de-DE" sz="750" dirty="0"/>
          </a:p>
        </p:txBody>
      </p:sp>
    </p:spTree>
    <p:extLst>
      <p:ext uri="{BB962C8B-B14F-4D97-AF65-F5344CB8AC3E}">
        <p14:creationId xmlns:p14="http://schemas.microsoft.com/office/powerpoint/2010/main" val="1479290227"/>
      </p:ext>
    </p:extLst>
  </p:cSld>
  <p:clrMapOvr>
    <a:masterClrMapping/>
  </p:clrMapOvr>
  <p:transition spd="slow"/>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09603" y="273050"/>
            <a:ext cx="4011084" cy="1162050"/>
          </a:xfrm>
        </p:spPr>
        <p:txBody>
          <a:bodyPr/>
          <a:lstStyle>
            <a:lvl1pPr algn="l">
              <a:defRPr sz="1500" b="1"/>
            </a:lvl1pPr>
          </a:lstStyle>
          <a:p>
            <a:r>
              <a:rPr lang="de-DE" smtClean="0"/>
              <a:t>Titelmasterformat durch Klicken bearbeiten</a:t>
            </a:r>
            <a:endParaRPr lang="de-DE"/>
          </a:p>
        </p:txBody>
      </p:sp>
      <p:sp>
        <p:nvSpPr>
          <p:cNvPr id="3" name="Inhaltsplatzhalter 2"/>
          <p:cNvSpPr>
            <a:spLocks noGrp="1"/>
          </p:cNvSpPr>
          <p:nvPr>
            <p:ph idx="1"/>
          </p:nvPr>
        </p:nvSpPr>
        <p:spPr>
          <a:xfrm>
            <a:off x="4766733" y="273055"/>
            <a:ext cx="6815667"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609603" y="1435103"/>
            <a:ext cx="4011084"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de-DE" smtClean="0"/>
              <a:t>Textmasterformat bearbeiten</a:t>
            </a:r>
          </a:p>
        </p:txBody>
      </p:sp>
      <p:sp>
        <p:nvSpPr>
          <p:cNvPr id="6" name="Footer Placeholder 2"/>
          <p:cNvSpPr>
            <a:spLocks noGrp="1"/>
          </p:cNvSpPr>
          <p:nvPr>
            <p:ph type="ftr" sz="quarter" idx="3"/>
          </p:nvPr>
        </p:nvSpPr>
        <p:spPr>
          <a:xfrm>
            <a:off x="334433" y="6656398"/>
            <a:ext cx="7969251" cy="201602"/>
          </a:xfrm>
        </p:spPr>
        <p:txBody>
          <a:bodyPr/>
          <a:lstStyle/>
          <a:p>
            <a:r>
              <a:rPr lang="en-US" sz="750" dirty="0" smtClean="0"/>
              <a:t>TI 3: Operating Systems and Computer Networks</a:t>
            </a:r>
            <a:endParaRPr lang="de-DE" sz="750" dirty="0"/>
          </a:p>
        </p:txBody>
      </p:sp>
    </p:spTree>
    <p:extLst>
      <p:ext uri="{BB962C8B-B14F-4D97-AF65-F5344CB8AC3E}">
        <p14:creationId xmlns:p14="http://schemas.microsoft.com/office/powerpoint/2010/main" val="2343895394"/>
      </p:ext>
    </p:extLst>
  </p:cSld>
  <p:clrMapOvr>
    <a:masterClrMapping/>
  </p:clrMapOvr>
  <p:transition spd="slow"/>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 name="Rectangle 13"/>
          <p:cNvSpPr>
            <a:spLocks noChangeArrowheads="1"/>
          </p:cNvSpPr>
          <p:nvPr userDrawn="1"/>
        </p:nvSpPr>
        <p:spPr bwMode="auto">
          <a:xfrm>
            <a:off x="0" y="6665918"/>
            <a:ext cx="12192000" cy="192087"/>
          </a:xfrm>
          <a:prstGeom prst="rect">
            <a:avLst/>
          </a:prstGeom>
          <a:solidFill>
            <a:schemeClr val="accent1"/>
          </a:solidFill>
          <a:ln w="9525">
            <a:noFill/>
            <a:miter lim="800000"/>
            <a:headEnd/>
            <a:tailEnd/>
          </a:ln>
        </p:spPr>
        <p:txBody>
          <a:bodyPr wrap="none" anchor="ctr"/>
          <a:lstStyle/>
          <a:p>
            <a:pPr eaLnBrk="0" hangingPunct="0">
              <a:defRPr/>
            </a:pPr>
            <a:endParaRPr lang="de-DE">
              <a:latin typeface="Verdana" pitchFamily="34" charset="0"/>
            </a:endParaRPr>
          </a:p>
        </p:txBody>
      </p:sp>
      <p:sp>
        <p:nvSpPr>
          <p:cNvPr id="2051" name="Rectangle 2"/>
          <p:cNvSpPr>
            <a:spLocks noGrp="1" noChangeArrowheads="1"/>
          </p:cNvSpPr>
          <p:nvPr>
            <p:ph type="body" idx="1"/>
          </p:nvPr>
        </p:nvSpPr>
        <p:spPr bwMode="auto">
          <a:xfrm>
            <a:off x="334436" y="1232355"/>
            <a:ext cx="11523133" cy="524941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e-DE" dirty="0" smtClean="0"/>
              <a:t>Mastertextformat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
        <p:nvSpPr>
          <p:cNvPr id="2052" name="Rectangle 5"/>
          <p:cNvSpPr>
            <a:spLocks noGrp="1" noChangeArrowheads="1"/>
          </p:cNvSpPr>
          <p:nvPr>
            <p:ph type="title"/>
          </p:nvPr>
        </p:nvSpPr>
        <p:spPr bwMode="auto">
          <a:xfrm>
            <a:off x="334436" y="715494"/>
            <a:ext cx="11523133" cy="428625"/>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de-DE" smtClean="0"/>
              <a:t>Mastertitelformat bearbeiten</a:t>
            </a:r>
          </a:p>
        </p:txBody>
      </p:sp>
      <p:pic>
        <p:nvPicPr>
          <p:cNvPr id="8" name="Picture 24" descr="Logo_RGB_300dpi"/>
          <p:cNvPicPr>
            <a:picLocks noChangeAspect="1" noChangeArrowheads="1"/>
          </p:cNvPicPr>
          <p:nvPr/>
        </p:nvPicPr>
        <p:blipFill>
          <a:blip r:embed="rId14" cstate="print"/>
          <a:srcRect/>
          <a:stretch>
            <a:fillRect/>
          </a:stretch>
        </p:blipFill>
        <p:spPr bwMode="auto">
          <a:xfrm>
            <a:off x="9645121" y="60522"/>
            <a:ext cx="2138363" cy="566737"/>
          </a:xfrm>
          <a:prstGeom prst="rect">
            <a:avLst/>
          </a:prstGeom>
          <a:noFill/>
          <a:ln w="9525">
            <a:noFill/>
            <a:miter lim="800000"/>
            <a:headEnd/>
            <a:tailEnd/>
          </a:ln>
        </p:spPr>
      </p:pic>
      <p:sp>
        <p:nvSpPr>
          <p:cNvPr id="10" name="Rectangle 6"/>
          <p:cNvSpPr>
            <a:spLocks noChangeArrowheads="1"/>
          </p:cNvSpPr>
          <p:nvPr userDrawn="1"/>
        </p:nvSpPr>
        <p:spPr bwMode="auto">
          <a:xfrm>
            <a:off x="10147300" y="6656399"/>
            <a:ext cx="1636184" cy="211127"/>
          </a:xfrm>
          <a:prstGeom prst="rect">
            <a:avLst/>
          </a:prstGeom>
          <a:noFill/>
          <a:ln w="9525">
            <a:noFill/>
            <a:miter lim="800000"/>
            <a:headEnd/>
            <a:tailEnd/>
          </a:ln>
          <a:effectLst/>
        </p:spPr>
        <p:txBody>
          <a:bodyPr/>
          <a:lstStyle/>
          <a:p>
            <a:pPr algn="r">
              <a:defRPr/>
            </a:pPr>
            <a:r>
              <a:rPr lang="de-DE" sz="563" b="1" dirty="0" smtClean="0">
                <a:solidFill>
                  <a:srgbClr val="5F5F5F"/>
                </a:solidFill>
              </a:rPr>
              <a:t>9.</a:t>
            </a:r>
            <a:fld id="{53965218-A59B-4292-9C98-79B58A46A890}" type="slidenum">
              <a:rPr lang="de-DE" sz="563" b="1" smtClean="0">
                <a:solidFill>
                  <a:srgbClr val="5F5F5F"/>
                </a:solidFill>
              </a:rPr>
              <a:pPr algn="r">
                <a:defRPr/>
              </a:pPr>
              <a:t>‹#›</a:t>
            </a:fld>
            <a:endParaRPr lang="de-DE" sz="563" b="1" dirty="0">
              <a:solidFill>
                <a:srgbClr val="5F5F5F"/>
              </a:solidFill>
            </a:endParaRPr>
          </a:p>
        </p:txBody>
      </p:sp>
      <p:sp>
        <p:nvSpPr>
          <p:cNvPr id="9" name="Footer Placeholder 2"/>
          <p:cNvSpPr>
            <a:spLocks noGrp="1"/>
          </p:cNvSpPr>
          <p:nvPr>
            <p:ph type="ftr" sz="quarter" idx="3"/>
          </p:nvPr>
        </p:nvSpPr>
        <p:spPr>
          <a:xfrm>
            <a:off x="334433" y="6656398"/>
            <a:ext cx="7969251" cy="201602"/>
          </a:xfrm>
          <a:prstGeom prst="rect">
            <a:avLst/>
          </a:prstGeom>
        </p:spPr>
        <p:txBody>
          <a:bodyPr/>
          <a:lstStyle>
            <a:lvl1pPr algn="l">
              <a:defRPr/>
            </a:lvl1pPr>
          </a:lstStyle>
          <a:p>
            <a:r>
              <a:rPr lang="en-US" sz="750" smtClean="0"/>
              <a:t>TI 3: Operating Systems and Computer Networks</a:t>
            </a:r>
            <a:endParaRPr lang="de-DE" sz="750" dirty="0"/>
          </a:p>
        </p:txBody>
      </p:sp>
    </p:spTree>
    <p:extLst>
      <p:ext uri="{BB962C8B-B14F-4D97-AF65-F5344CB8AC3E}">
        <p14:creationId xmlns:p14="http://schemas.microsoft.com/office/powerpoint/2010/main" val="303751419"/>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11" r:id="rId7"/>
    <p:sldLayoutId id="2147483706" r:id="rId8"/>
    <p:sldLayoutId id="2147483707" r:id="rId9"/>
    <p:sldLayoutId id="2147483708" r:id="rId10"/>
    <p:sldLayoutId id="2147483709" r:id="rId11"/>
    <p:sldLayoutId id="2147483710" r:id="rId12"/>
  </p:sldLayoutIdLst>
  <p:transition spd="slow"/>
  <p:timing>
    <p:tnLst>
      <p:par>
        <p:cTn id="1" dur="indefinite" restart="never" nodeType="tmRoot"/>
      </p:par>
    </p:tnLst>
  </p:timing>
  <p:hf sldNum="0" hdr="0" dt="0"/>
  <p:txStyles>
    <p:titleStyle>
      <a:lvl1pPr algn="l" rtl="0" eaLnBrk="1" fontAlgn="base" hangingPunct="1">
        <a:lnSpc>
          <a:spcPct val="85000"/>
        </a:lnSpc>
        <a:spcBef>
          <a:spcPct val="0"/>
        </a:spcBef>
        <a:spcAft>
          <a:spcPct val="0"/>
        </a:spcAft>
        <a:defRPr sz="2250" b="1">
          <a:solidFill>
            <a:srgbClr val="003366"/>
          </a:solidFill>
          <a:latin typeface="+mj-lt"/>
          <a:ea typeface="+mj-ea"/>
          <a:cs typeface="+mj-cs"/>
        </a:defRPr>
      </a:lvl1pPr>
      <a:lvl2pPr algn="l" rtl="0" eaLnBrk="1" fontAlgn="base" hangingPunct="1">
        <a:lnSpc>
          <a:spcPct val="85000"/>
        </a:lnSpc>
        <a:spcBef>
          <a:spcPct val="0"/>
        </a:spcBef>
        <a:spcAft>
          <a:spcPct val="0"/>
        </a:spcAft>
        <a:defRPr sz="2250" b="1">
          <a:solidFill>
            <a:srgbClr val="003366"/>
          </a:solidFill>
          <a:latin typeface="Arial" charset="0"/>
        </a:defRPr>
      </a:lvl2pPr>
      <a:lvl3pPr algn="l" rtl="0" eaLnBrk="1" fontAlgn="base" hangingPunct="1">
        <a:lnSpc>
          <a:spcPct val="85000"/>
        </a:lnSpc>
        <a:spcBef>
          <a:spcPct val="0"/>
        </a:spcBef>
        <a:spcAft>
          <a:spcPct val="0"/>
        </a:spcAft>
        <a:defRPr sz="2250" b="1">
          <a:solidFill>
            <a:srgbClr val="003366"/>
          </a:solidFill>
          <a:latin typeface="Arial" charset="0"/>
        </a:defRPr>
      </a:lvl3pPr>
      <a:lvl4pPr algn="l" rtl="0" eaLnBrk="1" fontAlgn="base" hangingPunct="1">
        <a:lnSpc>
          <a:spcPct val="85000"/>
        </a:lnSpc>
        <a:spcBef>
          <a:spcPct val="0"/>
        </a:spcBef>
        <a:spcAft>
          <a:spcPct val="0"/>
        </a:spcAft>
        <a:defRPr sz="2250" b="1">
          <a:solidFill>
            <a:srgbClr val="003366"/>
          </a:solidFill>
          <a:latin typeface="Arial" charset="0"/>
        </a:defRPr>
      </a:lvl4pPr>
      <a:lvl5pPr algn="l" rtl="0" eaLnBrk="1" fontAlgn="base" hangingPunct="1">
        <a:lnSpc>
          <a:spcPct val="85000"/>
        </a:lnSpc>
        <a:spcBef>
          <a:spcPct val="0"/>
        </a:spcBef>
        <a:spcAft>
          <a:spcPct val="0"/>
        </a:spcAft>
        <a:defRPr sz="2250" b="1">
          <a:solidFill>
            <a:srgbClr val="003366"/>
          </a:solidFill>
          <a:latin typeface="Arial" charset="0"/>
        </a:defRPr>
      </a:lvl5pPr>
      <a:lvl6pPr marL="342900" algn="l" rtl="0" eaLnBrk="1" fontAlgn="base" hangingPunct="1">
        <a:lnSpc>
          <a:spcPct val="85000"/>
        </a:lnSpc>
        <a:spcBef>
          <a:spcPct val="0"/>
        </a:spcBef>
        <a:spcAft>
          <a:spcPct val="0"/>
        </a:spcAft>
        <a:defRPr sz="2250" b="1">
          <a:solidFill>
            <a:srgbClr val="003366"/>
          </a:solidFill>
          <a:latin typeface="Arial" charset="0"/>
        </a:defRPr>
      </a:lvl6pPr>
      <a:lvl7pPr marL="685800" algn="l" rtl="0" eaLnBrk="1" fontAlgn="base" hangingPunct="1">
        <a:lnSpc>
          <a:spcPct val="85000"/>
        </a:lnSpc>
        <a:spcBef>
          <a:spcPct val="0"/>
        </a:spcBef>
        <a:spcAft>
          <a:spcPct val="0"/>
        </a:spcAft>
        <a:defRPr sz="2250" b="1">
          <a:solidFill>
            <a:srgbClr val="003366"/>
          </a:solidFill>
          <a:latin typeface="Arial" charset="0"/>
        </a:defRPr>
      </a:lvl7pPr>
      <a:lvl8pPr marL="1028700" algn="l" rtl="0" eaLnBrk="1" fontAlgn="base" hangingPunct="1">
        <a:lnSpc>
          <a:spcPct val="85000"/>
        </a:lnSpc>
        <a:spcBef>
          <a:spcPct val="0"/>
        </a:spcBef>
        <a:spcAft>
          <a:spcPct val="0"/>
        </a:spcAft>
        <a:defRPr sz="2250" b="1">
          <a:solidFill>
            <a:srgbClr val="003366"/>
          </a:solidFill>
          <a:latin typeface="Arial" charset="0"/>
        </a:defRPr>
      </a:lvl8pPr>
      <a:lvl9pPr marL="1371600" algn="l" rtl="0" eaLnBrk="1" fontAlgn="base" hangingPunct="1">
        <a:lnSpc>
          <a:spcPct val="85000"/>
        </a:lnSpc>
        <a:spcBef>
          <a:spcPct val="0"/>
        </a:spcBef>
        <a:spcAft>
          <a:spcPct val="0"/>
        </a:spcAft>
        <a:defRPr sz="2250" b="1">
          <a:solidFill>
            <a:srgbClr val="003366"/>
          </a:solidFill>
          <a:latin typeface="Arial" charset="0"/>
        </a:defRPr>
      </a:lvl9pPr>
    </p:titleStyle>
    <p:bodyStyle>
      <a:lvl1pPr algn="l" rtl="0" eaLnBrk="1" fontAlgn="base" hangingPunct="1">
        <a:lnSpc>
          <a:spcPct val="102000"/>
        </a:lnSpc>
        <a:spcBef>
          <a:spcPts val="375"/>
        </a:spcBef>
        <a:spcAft>
          <a:spcPct val="0"/>
        </a:spcAft>
        <a:buClr>
          <a:srgbClr val="000000"/>
        </a:buClr>
        <a:defRPr>
          <a:solidFill>
            <a:srgbClr val="000000"/>
          </a:solidFill>
          <a:latin typeface="+mn-lt"/>
          <a:ea typeface="+mn-ea"/>
          <a:cs typeface="+mn-cs"/>
        </a:defRPr>
      </a:lvl1pPr>
      <a:lvl2pPr marL="266700" indent="-132160" algn="l" rtl="0" eaLnBrk="1" fontAlgn="base" hangingPunct="1">
        <a:lnSpc>
          <a:spcPct val="102000"/>
        </a:lnSpc>
        <a:spcBef>
          <a:spcPts val="375"/>
        </a:spcBef>
        <a:spcAft>
          <a:spcPct val="0"/>
        </a:spcAft>
        <a:buClr>
          <a:srgbClr val="000000"/>
        </a:buClr>
        <a:buChar char="-"/>
        <a:defRPr>
          <a:solidFill>
            <a:srgbClr val="000000"/>
          </a:solidFill>
          <a:latin typeface="+mn-lt"/>
        </a:defRPr>
      </a:lvl2pPr>
      <a:lvl3pPr marL="542925" indent="-141685" algn="l" rtl="0" eaLnBrk="1" fontAlgn="base" hangingPunct="1">
        <a:lnSpc>
          <a:spcPct val="102000"/>
        </a:lnSpc>
        <a:spcBef>
          <a:spcPts val="375"/>
        </a:spcBef>
        <a:spcAft>
          <a:spcPct val="0"/>
        </a:spcAft>
        <a:buClr>
          <a:srgbClr val="000000"/>
        </a:buClr>
        <a:buChar char="-"/>
        <a:defRPr>
          <a:solidFill>
            <a:srgbClr val="000000"/>
          </a:solidFill>
          <a:latin typeface="+mn-lt"/>
        </a:defRPr>
      </a:lvl3pPr>
      <a:lvl4pPr marL="809625" indent="-132160" algn="l" rtl="0" eaLnBrk="1" fontAlgn="base" hangingPunct="1">
        <a:lnSpc>
          <a:spcPct val="102000"/>
        </a:lnSpc>
        <a:spcBef>
          <a:spcPts val="375"/>
        </a:spcBef>
        <a:spcAft>
          <a:spcPct val="0"/>
        </a:spcAft>
        <a:buClr>
          <a:srgbClr val="000000"/>
        </a:buClr>
        <a:buChar char="-"/>
        <a:defRPr>
          <a:solidFill>
            <a:srgbClr val="000000"/>
          </a:solidFill>
          <a:latin typeface="+mn-lt"/>
        </a:defRPr>
      </a:lvl4pPr>
      <a:lvl5pPr marL="1076325" indent="-132160" algn="l" rtl="0" eaLnBrk="1" fontAlgn="base" hangingPunct="1">
        <a:lnSpc>
          <a:spcPct val="102000"/>
        </a:lnSpc>
        <a:spcBef>
          <a:spcPts val="375"/>
        </a:spcBef>
        <a:spcAft>
          <a:spcPct val="0"/>
        </a:spcAft>
        <a:buClr>
          <a:srgbClr val="000000"/>
        </a:buClr>
        <a:buChar char="-"/>
        <a:defRPr>
          <a:solidFill>
            <a:srgbClr val="000000"/>
          </a:solidFill>
          <a:latin typeface="+mn-lt"/>
        </a:defRPr>
      </a:lvl5pPr>
      <a:lvl6pPr marL="1419225" indent="-132160" algn="l" rtl="0" eaLnBrk="1" fontAlgn="base" hangingPunct="1">
        <a:lnSpc>
          <a:spcPct val="102000"/>
        </a:lnSpc>
        <a:spcBef>
          <a:spcPts val="375"/>
        </a:spcBef>
        <a:spcAft>
          <a:spcPct val="0"/>
        </a:spcAft>
        <a:buClr>
          <a:schemeClr val="tx1"/>
        </a:buClr>
        <a:buSzPct val="90000"/>
        <a:buChar char="-"/>
        <a:defRPr>
          <a:solidFill>
            <a:schemeClr val="tx1"/>
          </a:solidFill>
          <a:latin typeface="+mn-lt"/>
        </a:defRPr>
      </a:lvl6pPr>
      <a:lvl7pPr marL="1762125" indent="-132160" algn="l" rtl="0" eaLnBrk="1" fontAlgn="base" hangingPunct="1">
        <a:lnSpc>
          <a:spcPct val="102000"/>
        </a:lnSpc>
        <a:spcBef>
          <a:spcPts val="375"/>
        </a:spcBef>
        <a:spcAft>
          <a:spcPct val="0"/>
        </a:spcAft>
        <a:buClr>
          <a:schemeClr val="tx1"/>
        </a:buClr>
        <a:buSzPct val="90000"/>
        <a:buChar char="-"/>
        <a:defRPr>
          <a:solidFill>
            <a:schemeClr val="tx1"/>
          </a:solidFill>
          <a:latin typeface="+mn-lt"/>
        </a:defRPr>
      </a:lvl7pPr>
      <a:lvl8pPr marL="2105025" indent="-132160" algn="l" rtl="0" eaLnBrk="1" fontAlgn="base" hangingPunct="1">
        <a:lnSpc>
          <a:spcPct val="102000"/>
        </a:lnSpc>
        <a:spcBef>
          <a:spcPts val="375"/>
        </a:spcBef>
        <a:spcAft>
          <a:spcPct val="0"/>
        </a:spcAft>
        <a:buClr>
          <a:schemeClr val="tx1"/>
        </a:buClr>
        <a:buSzPct val="90000"/>
        <a:buChar char="-"/>
        <a:defRPr>
          <a:solidFill>
            <a:schemeClr val="tx1"/>
          </a:solidFill>
          <a:latin typeface="+mn-lt"/>
        </a:defRPr>
      </a:lvl8pPr>
      <a:lvl9pPr marL="2447925" indent="-132160" algn="l" rtl="0" eaLnBrk="1" fontAlgn="base" hangingPunct="1">
        <a:lnSpc>
          <a:spcPct val="102000"/>
        </a:lnSpc>
        <a:spcBef>
          <a:spcPts val="375"/>
        </a:spcBef>
        <a:spcAft>
          <a:spcPct val="0"/>
        </a:spcAft>
        <a:buClr>
          <a:schemeClr val="tx1"/>
        </a:buClr>
        <a:buSzPct val="90000"/>
        <a:buChar char="-"/>
        <a:defRPr>
          <a:solidFill>
            <a:schemeClr val="tx1"/>
          </a:solidFill>
          <a:latin typeface="+mn-lt"/>
        </a:defRPr>
      </a:lvl9pPr>
    </p:bodyStyle>
    <p:other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8.bin"/><Relationship Id="rId3" Type="http://schemas.openxmlformats.org/officeDocument/2006/relationships/oleObject" Target="../embeddings/oleObject6.bin"/><Relationship Id="rId7" Type="http://schemas.openxmlformats.org/officeDocument/2006/relationships/image" Target="../media/image8.wmf"/><Relationship Id="rId12"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7.bin"/><Relationship Id="rId11" Type="http://schemas.openxmlformats.org/officeDocument/2006/relationships/image" Target="../media/image10.wmf"/><Relationship Id="rId5" Type="http://schemas.openxmlformats.org/officeDocument/2006/relationships/image" Target="../media/image11.png"/><Relationship Id="rId10" Type="http://schemas.openxmlformats.org/officeDocument/2006/relationships/oleObject" Target="../embeddings/oleObject9.bin"/><Relationship Id="rId4" Type="http://schemas.openxmlformats.org/officeDocument/2006/relationships/image" Target="../media/image7.wmf"/><Relationship Id="rId9" Type="http://schemas.openxmlformats.org/officeDocument/2006/relationships/image" Target="../media/image9.wmf"/></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4.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hyperlink" Target="http://www.ieee802.org/" TargetMode="External"/><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hyperlink" Target="http://www.ieee802.org/"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8" Type="http://schemas.openxmlformats.org/officeDocument/2006/relationships/image" Target="../media/image17.emf"/><Relationship Id="rId3" Type="http://schemas.openxmlformats.org/officeDocument/2006/relationships/notesSlide" Target="../notesSlides/notesSlide13.xml"/><Relationship Id="rId7" Type="http://schemas.openxmlformats.org/officeDocument/2006/relationships/image" Target="../media/image16.wmf"/><Relationship Id="rId2" Type="http://schemas.openxmlformats.org/officeDocument/2006/relationships/slideLayout" Target="../slideLayouts/slideLayout4.xml"/><Relationship Id="rId1" Type="http://schemas.openxmlformats.org/officeDocument/2006/relationships/vmlDrawing" Target="../drawings/vmlDrawing4.vml"/><Relationship Id="rId6" Type="http://schemas.openxmlformats.org/officeDocument/2006/relationships/oleObject" Target="../embeddings/oleObject11.bin"/><Relationship Id="rId5" Type="http://schemas.openxmlformats.org/officeDocument/2006/relationships/image" Target="../media/image15.png"/><Relationship Id="rId4" Type="http://schemas.openxmlformats.org/officeDocument/2006/relationships/oleObject" Target="../embeddings/oleObject10.bin"/><Relationship Id="rId9" Type="http://schemas.openxmlformats.org/officeDocument/2006/relationships/image" Target="../media/image18.e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6.xml"/><Relationship Id="rId1" Type="http://schemas.openxmlformats.org/officeDocument/2006/relationships/tags" Target="../tags/tag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6.xml"/><Relationship Id="rId1" Type="http://schemas.openxmlformats.org/officeDocument/2006/relationships/tags" Target="../tags/tag1.xml"/><Relationship Id="rId4" Type="http://schemas.openxmlformats.org/officeDocument/2006/relationships/image" Target="../media/image2.jpeg"/></Relationships>
</file>

<file path=ppt/slides/_rels/slide30.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2.wmf"/><Relationship Id="rId7" Type="http://schemas.openxmlformats.org/officeDocument/2006/relationships/image" Target="../media/image26.wmf"/><Relationship Id="rId2" Type="http://schemas.openxmlformats.org/officeDocument/2006/relationships/notesSlide" Target="../notesSlides/notesSlide36.xml"/><Relationship Id="rId1" Type="http://schemas.openxmlformats.org/officeDocument/2006/relationships/slideLayout" Target="../slideLayouts/slideLayout6.xml"/><Relationship Id="rId6" Type="http://schemas.openxmlformats.org/officeDocument/2006/relationships/image" Target="../media/image25.wmf"/><Relationship Id="rId5" Type="http://schemas.openxmlformats.org/officeDocument/2006/relationships/image" Target="../media/image24.wmf"/><Relationship Id="rId4" Type="http://schemas.openxmlformats.org/officeDocument/2006/relationships/image" Target="../media/image23.wmf"/></Relationships>
</file>

<file path=ppt/slides/_rels/slide4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4.emf"/><Relationship Id="rId5" Type="http://schemas.openxmlformats.org/officeDocument/2006/relationships/oleObject" Target="../embeddings/oleObject2.bin"/><Relationship Id="rId4" Type="http://schemas.openxmlformats.org/officeDocument/2006/relationships/image" Target="../media/image3.emf"/><Relationship Id="rId9" Type="http://schemas.openxmlformats.org/officeDocument/2006/relationships/image" Target="../media/image5.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32.gif"/><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33.wmf"/><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33.wmf"/><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8" Type="http://schemas.openxmlformats.org/officeDocument/2006/relationships/image" Target="../media/image36.wmf"/><Relationship Id="rId3" Type="http://schemas.openxmlformats.org/officeDocument/2006/relationships/notesSlide" Target="../notesSlides/notesSlide64.xml"/><Relationship Id="rId7"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39.wmf"/><Relationship Id="rId5" Type="http://schemas.openxmlformats.org/officeDocument/2006/relationships/image" Target="../media/image38.wmf"/><Relationship Id="rId10" Type="http://schemas.openxmlformats.org/officeDocument/2006/relationships/oleObject" Target="../embeddings/oleObject14.bin"/><Relationship Id="rId4" Type="http://schemas.openxmlformats.org/officeDocument/2006/relationships/image" Target="../media/image37.wmf"/><Relationship Id="rId9" Type="http://schemas.openxmlformats.org/officeDocument/2006/relationships/oleObject" Target="../embeddings/oleObject13.bin"/></Relationships>
</file>

<file path=ppt/slides/_rels/slide8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65.xml"/><Relationship Id="rId1" Type="http://schemas.openxmlformats.org/officeDocument/2006/relationships/slideLayout" Target="../slideLayouts/slideLayout2.xml"/><Relationship Id="rId4" Type="http://schemas.openxmlformats.org/officeDocument/2006/relationships/image" Target="../media/image41.jpeg"/></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9.xml.rels><?xml version="1.0" encoding="UTF-8" standalone="yes"?>
<Relationships xmlns="http://schemas.openxmlformats.org/package/2006/relationships"><Relationship Id="rId3" Type="http://schemas.openxmlformats.org/officeDocument/2006/relationships/notesSlide" Target="../notesSlides/notesSlide66.xml"/><Relationship Id="rId2" Type="http://schemas.openxmlformats.org/officeDocument/2006/relationships/slideLayout" Target="../slideLayouts/slideLayout6.xml"/><Relationship Id="rId1" Type="http://schemas.openxmlformats.org/officeDocument/2006/relationships/vmlDrawing" Target="../drawings/vmlDrawing6.vml"/><Relationship Id="rId5" Type="http://schemas.openxmlformats.org/officeDocument/2006/relationships/image" Target="../media/image42.wmf"/><Relationship Id="rId4" Type="http://schemas.openxmlformats.org/officeDocument/2006/relationships/oleObject" Target="../embeddings/oleObject15.bin"/></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6.xml"/><Relationship Id="rId1" Type="http://schemas.openxmlformats.org/officeDocument/2006/relationships/vmlDrawing" Target="../drawings/vmlDrawing2.vml"/><Relationship Id="rId5" Type="http://schemas.openxmlformats.org/officeDocument/2006/relationships/image" Target="../media/image6.wmf"/><Relationship Id="rId4" Type="http://schemas.openxmlformats.org/officeDocument/2006/relationships/oleObject" Target="../embeddings/oleObject5.bin"/></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notesSlide" Target="../notesSlides/notesSlide70.xml"/><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image" Target="../media/image42.wmf"/><Relationship Id="rId4" Type="http://schemas.openxmlformats.org/officeDocument/2006/relationships/oleObject" Target="../embeddings/oleObject16.bin"/></Relationships>
</file>

<file path=ppt/slides/_rels/slide94.xml.rels><?xml version="1.0" encoding="UTF-8" standalone="yes"?>
<Relationships xmlns="http://schemas.openxmlformats.org/package/2006/relationships"><Relationship Id="rId3" Type="http://schemas.openxmlformats.org/officeDocument/2006/relationships/image" Target="../media/image44.wmf"/><Relationship Id="rId2" Type="http://schemas.openxmlformats.org/officeDocument/2006/relationships/image" Target="../media/image43.wmf"/><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53"/>
          <p:cNvSpPr>
            <a:spLocks noGrp="1" noChangeArrowheads="1"/>
          </p:cNvSpPr>
          <p:nvPr>
            <p:ph type="subTitle" idx="1"/>
          </p:nvPr>
        </p:nvSpPr>
        <p:spPr/>
        <p:txBody>
          <a:bodyPr/>
          <a:lstStyle/>
          <a:p>
            <a:r>
              <a:rPr lang="de-DE" sz="1400" dirty="0"/>
              <a:t>Prof. Dr.-Ing. Jochen Schiller</a:t>
            </a:r>
          </a:p>
          <a:p>
            <a:r>
              <a:rPr lang="de-DE" sz="1400" dirty="0"/>
              <a:t>Computer Systems &amp; </a:t>
            </a:r>
            <a:r>
              <a:rPr lang="de-DE" sz="1400" dirty="0" err="1"/>
              <a:t>Telematics</a:t>
            </a:r>
            <a:endParaRPr lang="de-DE" sz="1400" dirty="0"/>
          </a:p>
          <a:p>
            <a:r>
              <a:rPr lang="de-DE" sz="1400" dirty="0"/>
              <a:t>Freie Universität Berlin, Germany</a:t>
            </a:r>
          </a:p>
        </p:txBody>
      </p:sp>
      <p:sp>
        <p:nvSpPr>
          <p:cNvPr id="6147" name="Rectangle 52"/>
          <p:cNvSpPr>
            <a:spLocks noGrp="1" noChangeArrowheads="1"/>
          </p:cNvSpPr>
          <p:nvPr>
            <p:ph type="ctrTitle"/>
          </p:nvPr>
        </p:nvSpPr>
        <p:spPr>
          <a:xfrm>
            <a:off x="2209801" y="2130426"/>
            <a:ext cx="8566719" cy="1470025"/>
          </a:xfrm>
        </p:spPr>
        <p:txBody>
          <a:bodyPr/>
          <a:lstStyle/>
          <a:p>
            <a:pPr eaLnBrk="1" hangingPunct="1"/>
            <a:r>
              <a:rPr lang="en-US" dirty="0" smtClean="0"/>
              <a:t>TI III: Operating Systems &amp; Computer Networks </a:t>
            </a:r>
            <a:br>
              <a:rPr lang="en-US" dirty="0" smtClean="0"/>
            </a:br>
            <a:r>
              <a:rPr lang="en-US" b="0" dirty="0" smtClean="0"/>
              <a:t>Host-to-Network</a:t>
            </a:r>
          </a:p>
        </p:txBody>
      </p:sp>
      <p:sp>
        <p:nvSpPr>
          <p:cNvPr id="6149" name="Line 77"/>
          <p:cNvSpPr>
            <a:spLocks noChangeShapeType="1"/>
          </p:cNvSpPr>
          <p:nvPr/>
        </p:nvSpPr>
        <p:spPr bwMode="auto">
          <a:xfrm>
            <a:off x="8795320" y="5675575"/>
            <a:ext cx="0" cy="304800"/>
          </a:xfrm>
          <a:prstGeom prst="line">
            <a:avLst/>
          </a:prstGeom>
          <a:noFill/>
          <a:ln w="19050">
            <a:solidFill>
              <a:schemeClr val="tx1"/>
            </a:solidFill>
            <a:round/>
            <a:headEnd type="none" w="sm" len="sm"/>
            <a:tailEnd type="none" w="sm" len="sm"/>
          </a:ln>
        </p:spPr>
        <p:txBody>
          <a:bodyPr wrap="none" anchor="ctr"/>
          <a:lstStyle/>
          <a:p>
            <a:endParaRPr lang="en-US"/>
          </a:p>
        </p:txBody>
      </p:sp>
      <p:sp>
        <p:nvSpPr>
          <p:cNvPr id="6150" name="Line 78"/>
          <p:cNvSpPr>
            <a:spLocks noChangeShapeType="1"/>
          </p:cNvSpPr>
          <p:nvPr/>
        </p:nvSpPr>
        <p:spPr bwMode="auto">
          <a:xfrm>
            <a:off x="10319320" y="5675575"/>
            <a:ext cx="0" cy="304800"/>
          </a:xfrm>
          <a:prstGeom prst="line">
            <a:avLst/>
          </a:prstGeom>
          <a:noFill/>
          <a:ln w="19050">
            <a:solidFill>
              <a:schemeClr val="tx1"/>
            </a:solidFill>
            <a:round/>
            <a:headEnd type="none" w="sm" len="sm"/>
            <a:tailEnd type="none" w="sm" len="sm"/>
          </a:ln>
        </p:spPr>
        <p:txBody>
          <a:bodyPr wrap="none" anchor="ctr"/>
          <a:lstStyle/>
          <a:p>
            <a:endParaRPr lang="en-US"/>
          </a:p>
        </p:txBody>
      </p:sp>
      <p:sp>
        <p:nvSpPr>
          <p:cNvPr id="6151" name="Line 79"/>
          <p:cNvSpPr>
            <a:spLocks noChangeShapeType="1"/>
          </p:cNvSpPr>
          <p:nvPr/>
        </p:nvSpPr>
        <p:spPr bwMode="auto">
          <a:xfrm>
            <a:off x="8795320" y="5980375"/>
            <a:ext cx="1524000" cy="0"/>
          </a:xfrm>
          <a:prstGeom prst="line">
            <a:avLst/>
          </a:prstGeom>
          <a:noFill/>
          <a:ln w="19050">
            <a:solidFill>
              <a:schemeClr val="tx1"/>
            </a:solidFill>
            <a:round/>
            <a:headEnd type="none" w="sm" len="sm"/>
            <a:tailEnd type="none" w="sm" len="sm"/>
          </a:ln>
        </p:spPr>
        <p:txBody>
          <a:bodyPr wrap="none" anchor="ctr"/>
          <a:lstStyle/>
          <a:p>
            <a:endParaRPr lang="en-US"/>
          </a:p>
        </p:txBody>
      </p:sp>
      <p:sp>
        <p:nvSpPr>
          <p:cNvPr id="394320" name="Rectangle 80"/>
          <p:cNvSpPr>
            <a:spLocks noChangeArrowheads="1"/>
          </p:cNvSpPr>
          <p:nvPr/>
        </p:nvSpPr>
        <p:spPr bwMode="auto">
          <a:xfrm>
            <a:off x="9862120" y="3541975"/>
            <a:ext cx="914400" cy="304800"/>
          </a:xfrm>
          <a:prstGeom prst="rect">
            <a:avLst/>
          </a:prstGeom>
          <a:solidFill>
            <a:schemeClr val="bg1"/>
          </a:solidFill>
          <a:ln w="12700">
            <a:solidFill>
              <a:schemeClr val="tx1"/>
            </a:solidFill>
            <a:miter lim="800000"/>
            <a:headEnd type="none" w="sm" len="sm"/>
            <a:tailEnd type="none" w="sm" len="sm"/>
          </a:ln>
          <a:effectLst>
            <a:outerShdw dist="71842" dir="2700000" algn="ctr" rotWithShape="0">
              <a:schemeClr val="accent1"/>
            </a:outerShdw>
          </a:effectLst>
        </p:spPr>
        <p:txBody>
          <a:bodyPr wrap="none" anchor="ctr"/>
          <a:lstStyle/>
          <a:p>
            <a:pPr eaLnBrk="0" hangingPunct="0">
              <a:defRPr/>
            </a:pPr>
            <a:r>
              <a:rPr lang="de-DE" sz="1400" b="1"/>
              <a:t>7</a:t>
            </a:r>
          </a:p>
        </p:txBody>
      </p:sp>
      <p:sp>
        <p:nvSpPr>
          <p:cNvPr id="394321" name="Rectangle 81"/>
          <p:cNvSpPr>
            <a:spLocks noChangeArrowheads="1"/>
          </p:cNvSpPr>
          <p:nvPr/>
        </p:nvSpPr>
        <p:spPr bwMode="auto">
          <a:xfrm>
            <a:off x="9862120" y="3846775"/>
            <a:ext cx="914400" cy="304800"/>
          </a:xfrm>
          <a:prstGeom prst="rect">
            <a:avLst/>
          </a:prstGeom>
          <a:solidFill>
            <a:schemeClr val="bg1"/>
          </a:solidFill>
          <a:ln w="12700">
            <a:solidFill>
              <a:schemeClr val="tx1"/>
            </a:solidFill>
            <a:miter lim="800000"/>
            <a:headEnd type="none" w="sm" len="sm"/>
            <a:tailEnd type="none" w="sm" len="sm"/>
          </a:ln>
          <a:effectLst>
            <a:outerShdw dist="71842" dir="2700000" algn="ctr" rotWithShape="0">
              <a:schemeClr val="accent1"/>
            </a:outerShdw>
          </a:effectLst>
        </p:spPr>
        <p:txBody>
          <a:bodyPr wrap="none" anchor="ctr"/>
          <a:lstStyle/>
          <a:p>
            <a:pPr eaLnBrk="0" hangingPunct="0">
              <a:defRPr/>
            </a:pPr>
            <a:r>
              <a:rPr lang="de-DE" sz="1400" b="1"/>
              <a:t>6</a:t>
            </a:r>
          </a:p>
        </p:txBody>
      </p:sp>
      <p:sp>
        <p:nvSpPr>
          <p:cNvPr id="394322" name="Rectangle 82"/>
          <p:cNvSpPr>
            <a:spLocks noChangeArrowheads="1"/>
          </p:cNvSpPr>
          <p:nvPr/>
        </p:nvSpPr>
        <p:spPr bwMode="auto">
          <a:xfrm>
            <a:off x="9862120" y="4151575"/>
            <a:ext cx="914400" cy="304800"/>
          </a:xfrm>
          <a:prstGeom prst="rect">
            <a:avLst/>
          </a:prstGeom>
          <a:solidFill>
            <a:schemeClr val="bg1"/>
          </a:solidFill>
          <a:ln w="12700">
            <a:solidFill>
              <a:schemeClr val="tx1"/>
            </a:solidFill>
            <a:miter lim="800000"/>
            <a:headEnd type="none" w="sm" len="sm"/>
            <a:tailEnd type="none" w="sm" len="sm"/>
          </a:ln>
          <a:effectLst>
            <a:outerShdw dist="71842" dir="2700000" algn="ctr" rotWithShape="0">
              <a:schemeClr val="accent1"/>
            </a:outerShdw>
          </a:effectLst>
        </p:spPr>
        <p:txBody>
          <a:bodyPr wrap="none" anchor="ctr"/>
          <a:lstStyle/>
          <a:p>
            <a:pPr eaLnBrk="0" hangingPunct="0">
              <a:defRPr/>
            </a:pPr>
            <a:r>
              <a:rPr lang="de-DE" sz="1400" b="1"/>
              <a:t>5</a:t>
            </a:r>
          </a:p>
        </p:txBody>
      </p:sp>
      <p:sp>
        <p:nvSpPr>
          <p:cNvPr id="394323" name="Rectangle 83"/>
          <p:cNvSpPr>
            <a:spLocks noChangeArrowheads="1"/>
          </p:cNvSpPr>
          <p:nvPr/>
        </p:nvSpPr>
        <p:spPr bwMode="auto">
          <a:xfrm>
            <a:off x="9862120" y="4456375"/>
            <a:ext cx="914400" cy="304800"/>
          </a:xfrm>
          <a:prstGeom prst="rect">
            <a:avLst/>
          </a:prstGeom>
          <a:solidFill>
            <a:schemeClr val="bg1"/>
          </a:solidFill>
          <a:ln w="12700">
            <a:solidFill>
              <a:schemeClr val="tx1"/>
            </a:solidFill>
            <a:miter lim="800000"/>
            <a:headEnd type="none" w="sm" len="sm"/>
            <a:tailEnd type="none" w="sm" len="sm"/>
          </a:ln>
          <a:effectLst>
            <a:outerShdw dist="71842" dir="2700000" algn="ctr" rotWithShape="0">
              <a:schemeClr val="accent1"/>
            </a:outerShdw>
          </a:effectLst>
        </p:spPr>
        <p:txBody>
          <a:bodyPr wrap="none" anchor="ctr"/>
          <a:lstStyle/>
          <a:p>
            <a:pPr eaLnBrk="0" hangingPunct="0">
              <a:defRPr/>
            </a:pPr>
            <a:r>
              <a:rPr lang="de-DE" sz="1400" b="1"/>
              <a:t>4</a:t>
            </a:r>
          </a:p>
        </p:txBody>
      </p:sp>
      <p:sp>
        <p:nvSpPr>
          <p:cNvPr id="394324" name="Rectangle 84"/>
          <p:cNvSpPr>
            <a:spLocks noChangeArrowheads="1"/>
          </p:cNvSpPr>
          <p:nvPr/>
        </p:nvSpPr>
        <p:spPr bwMode="auto">
          <a:xfrm>
            <a:off x="9862120" y="4761175"/>
            <a:ext cx="914400" cy="304800"/>
          </a:xfrm>
          <a:prstGeom prst="rect">
            <a:avLst/>
          </a:prstGeom>
          <a:solidFill>
            <a:schemeClr val="bg1"/>
          </a:solidFill>
          <a:ln w="12700">
            <a:solidFill>
              <a:schemeClr val="tx1"/>
            </a:solidFill>
            <a:miter lim="800000"/>
            <a:headEnd type="none" w="sm" len="sm"/>
            <a:tailEnd type="none" w="sm" len="sm"/>
          </a:ln>
          <a:effectLst>
            <a:outerShdw dist="71842" dir="2700000" algn="ctr" rotWithShape="0">
              <a:schemeClr val="accent1"/>
            </a:outerShdw>
          </a:effectLst>
        </p:spPr>
        <p:txBody>
          <a:bodyPr wrap="none" anchor="ctr"/>
          <a:lstStyle/>
          <a:p>
            <a:pPr eaLnBrk="0" hangingPunct="0">
              <a:defRPr/>
            </a:pPr>
            <a:r>
              <a:rPr lang="de-DE" sz="1400" b="1"/>
              <a:t>3</a:t>
            </a:r>
          </a:p>
        </p:txBody>
      </p:sp>
      <p:sp>
        <p:nvSpPr>
          <p:cNvPr id="394325" name="Rectangle 85"/>
          <p:cNvSpPr>
            <a:spLocks noChangeArrowheads="1"/>
          </p:cNvSpPr>
          <p:nvPr/>
        </p:nvSpPr>
        <p:spPr bwMode="auto">
          <a:xfrm>
            <a:off x="9862120" y="5065975"/>
            <a:ext cx="914400" cy="304800"/>
          </a:xfrm>
          <a:prstGeom prst="rect">
            <a:avLst/>
          </a:prstGeom>
          <a:solidFill>
            <a:srgbClr val="007BC6"/>
          </a:solidFill>
          <a:ln w="12700">
            <a:solidFill>
              <a:schemeClr val="tx1"/>
            </a:solidFill>
            <a:miter lim="800000"/>
            <a:headEnd type="none" w="sm" len="sm"/>
            <a:tailEnd type="none" w="sm" len="sm"/>
          </a:ln>
          <a:effectLst>
            <a:outerShdw dist="71842" dir="2700000" algn="ctr" rotWithShape="0">
              <a:schemeClr val="accent1"/>
            </a:outerShdw>
          </a:effectLst>
        </p:spPr>
        <p:txBody>
          <a:bodyPr wrap="none" anchor="ctr"/>
          <a:lstStyle/>
          <a:p>
            <a:pPr eaLnBrk="0" hangingPunct="0"/>
            <a:r>
              <a:rPr lang="de-DE" sz="1400" b="1"/>
              <a:t>2</a:t>
            </a:r>
          </a:p>
        </p:txBody>
      </p:sp>
      <p:sp>
        <p:nvSpPr>
          <p:cNvPr id="394326" name="Rectangle 86"/>
          <p:cNvSpPr>
            <a:spLocks noChangeArrowheads="1"/>
          </p:cNvSpPr>
          <p:nvPr/>
        </p:nvSpPr>
        <p:spPr bwMode="auto">
          <a:xfrm>
            <a:off x="9862120" y="5370775"/>
            <a:ext cx="914400" cy="304800"/>
          </a:xfrm>
          <a:prstGeom prst="rect">
            <a:avLst/>
          </a:prstGeom>
          <a:solidFill>
            <a:srgbClr val="007BC6"/>
          </a:solidFill>
          <a:ln w="12700">
            <a:solidFill>
              <a:schemeClr val="tx1"/>
            </a:solidFill>
            <a:miter lim="800000"/>
            <a:headEnd type="none" w="sm" len="sm"/>
            <a:tailEnd type="none" w="sm" len="sm"/>
          </a:ln>
          <a:effectLst>
            <a:outerShdw dist="71842" dir="2700000" algn="ctr" rotWithShape="0">
              <a:schemeClr val="accent1"/>
            </a:outerShdw>
          </a:effectLst>
        </p:spPr>
        <p:txBody>
          <a:bodyPr wrap="none" anchor="ctr"/>
          <a:lstStyle/>
          <a:p>
            <a:pPr eaLnBrk="0" hangingPunct="0">
              <a:defRPr/>
            </a:pPr>
            <a:r>
              <a:rPr lang="de-DE" sz="1400" b="1"/>
              <a:t>1</a:t>
            </a:r>
          </a:p>
        </p:txBody>
      </p:sp>
      <p:sp>
        <p:nvSpPr>
          <p:cNvPr id="394327" name="Rectangle 87"/>
          <p:cNvSpPr>
            <a:spLocks noChangeArrowheads="1"/>
          </p:cNvSpPr>
          <p:nvPr/>
        </p:nvSpPr>
        <p:spPr bwMode="auto">
          <a:xfrm>
            <a:off x="8338120" y="3541975"/>
            <a:ext cx="914400" cy="304800"/>
          </a:xfrm>
          <a:prstGeom prst="rect">
            <a:avLst/>
          </a:prstGeom>
          <a:solidFill>
            <a:schemeClr val="bg1"/>
          </a:solidFill>
          <a:ln w="12700">
            <a:solidFill>
              <a:schemeClr val="tx1"/>
            </a:solidFill>
            <a:miter lim="800000"/>
            <a:headEnd type="none" w="sm" len="sm"/>
            <a:tailEnd type="none" w="sm" len="sm"/>
          </a:ln>
          <a:effectLst>
            <a:outerShdw dist="71842" dir="2700000" algn="ctr" rotWithShape="0">
              <a:schemeClr val="accent1"/>
            </a:outerShdw>
          </a:effectLst>
        </p:spPr>
        <p:txBody>
          <a:bodyPr wrap="none" anchor="ctr"/>
          <a:lstStyle/>
          <a:p>
            <a:pPr eaLnBrk="0" hangingPunct="0">
              <a:defRPr/>
            </a:pPr>
            <a:r>
              <a:rPr lang="de-DE" sz="1400" b="1"/>
              <a:t>7</a:t>
            </a:r>
          </a:p>
        </p:txBody>
      </p:sp>
      <p:sp>
        <p:nvSpPr>
          <p:cNvPr id="394328" name="Rectangle 88"/>
          <p:cNvSpPr>
            <a:spLocks noChangeArrowheads="1"/>
          </p:cNvSpPr>
          <p:nvPr/>
        </p:nvSpPr>
        <p:spPr bwMode="auto">
          <a:xfrm>
            <a:off x="8338120" y="3846775"/>
            <a:ext cx="914400" cy="304800"/>
          </a:xfrm>
          <a:prstGeom prst="rect">
            <a:avLst/>
          </a:prstGeom>
          <a:solidFill>
            <a:schemeClr val="bg1"/>
          </a:solidFill>
          <a:ln w="12700">
            <a:solidFill>
              <a:schemeClr val="tx1"/>
            </a:solidFill>
            <a:miter lim="800000"/>
            <a:headEnd type="none" w="sm" len="sm"/>
            <a:tailEnd type="none" w="sm" len="sm"/>
          </a:ln>
          <a:effectLst>
            <a:outerShdw dist="71842" dir="2700000" algn="ctr" rotWithShape="0">
              <a:schemeClr val="accent1"/>
            </a:outerShdw>
          </a:effectLst>
        </p:spPr>
        <p:txBody>
          <a:bodyPr wrap="none" anchor="ctr"/>
          <a:lstStyle/>
          <a:p>
            <a:pPr eaLnBrk="0" hangingPunct="0">
              <a:defRPr/>
            </a:pPr>
            <a:r>
              <a:rPr lang="de-DE" sz="1400" b="1"/>
              <a:t>6</a:t>
            </a:r>
          </a:p>
        </p:txBody>
      </p:sp>
      <p:sp>
        <p:nvSpPr>
          <p:cNvPr id="394329" name="Rectangle 89"/>
          <p:cNvSpPr>
            <a:spLocks noChangeArrowheads="1"/>
          </p:cNvSpPr>
          <p:nvPr/>
        </p:nvSpPr>
        <p:spPr bwMode="auto">
          <a:xfrm>
            <a:off x="8338120" y="4151575"/>
            <a:ext cx="914400" cy="304800"/>
          </a:xfrm>
          <a:prstGeom prst="rect">
            <a:avLst/>
          </a:prstGeom>
          <a:solidFill>
            <a:schemeClr val="bg1"/>
          </a:solidFill>
          <a:ln w="12700">
            <a:solidFill>
              <a:schemeClr val="tx1"/>
            </a:solidFill>
            <a:miter lim="800000"/>
            <a:headEnd type="none" w="sm" len="sm"/>
            <a:tailEnd type="none" w="sm" len="sm"/>
          </a:ln>
          <a:effectLst>
            <a:outerShdw dist="71842" dir="2700000" algn="ctr" rotWithShape="0">
              <a:schemeClr val="accent1"/>
            </a:outerShdw>
          </a:effectLst>
        </p:spPr>
        <p:txBody>
          <a:bodyPr wrap="none" anchor="ctr"/>
          <a:lstStyle/>
          <a:p>
            <a:pPr eaLnBrk="0" hangingPunct="0">
              <a:defRPr/>
            </a:pPr>
            <a:r>
              <a:rPr lang="de-DE" sz="1400" b="1"/>
              <a:t>5</a:t>
            </a:r>
          </a:p>
        </p:txBody>
      </p:sp>
      <p:sp>
        <p:nvSpPr>
          <p:cNvPr id="394330" name="Rectangle 90"/>
          <p:cNvSpPr>
            <a:spLocks noChangeArrowheads="1"/>
          </p:cNvSpPr>
          <p:nvPr/>
        </p:nvSpPr>
        <p:spPr bwMode="auto">
          <a:xfrm>
            <a:off x="8338120" y="4456375"/>
            <a:ext cx="914400" cy="304800"/>
          </a:xfrm>
          <a:prstGeom prst="rect">
            <a:avLst/>
          </a:prstGeom>
          <a:solidFill>
            <a:schemeClr val="bg1"/>
          </a:solidFill>
          <a:ln w="12700">
            <a:solidFill>
              <a:schemeClr val="tx1"/>
            </a:solidFill>
            <a:miter lim="800000"/>
            <a:headEnd type="none" w="sm" len="sm"/>
            <a:tailEnd type="none" w="sm" len="sm"/>
          </a:ln>
          <a:effectLst>
            <a:outerShdw dist="71842" dir="2700000" algn="ctr" rotWithShape="0">
              <a:schemeClr val="accent1"/>
            </a:outerShdw>
          </a:effectLst>
        </p:spPr>
        <p:txBody>
          <a:bodyPr wrap="none" anchor="ctr"/>
          <a:lstStyle/>
          <a:p>
            <a:pPr eaLnBrk="0" hangingPunct="0">
              <a:defRPr/>
            </a:pPr>
            <a:r>
              <a:rPr lang="de-DE" sz="1400" b="1"/>
              <a:t>4</a:t>
            </a:r>
          </a:p>
        </p:txBody>
      </p:sp>
      <p:sp>
        <p:nvSpPr>
          <p:cNvPr id="394331" name="Rectangle 91"/>
          <p:cNvSpPr>
            <a:spLocks noChangeArrowheads="1"/>
          </p:cNvSpPr>
          <p:nvPr/>
        </p:nvSpPr>
        <p:spPr bwMode="auto">
          <a:xfrm>
            <a:off x="8338120" y="4761175"/>
            <a:ext cx="914400" cy="304800"/>
          </a:xfrm>
          <a:prstGeom prst="rect">
            <a:avLst/>
          </a:prstGeom>
          <a:solidFill>
            <a:schemeClr val="bg1"/>
          </a:solidFill>
          <a:ln w="12700">
            <a:solidFill>
              <a:schemeClr val="tx1"/>
            </a:solidFill>
            <a:miter lim="800000"/>
            <a:headEnd type="none" w="sm" len="sm"/>
            <a:tailEnd type="none" w="sm" len="sm"/>
          </a:ln>
          <a:effectLst>
            <a:outerShdw dist="71842" dir="2700000" algn="ctr" rotWithShape="0">
              <a:schemeClr val="accent1"/>
            </a:outerShdw>
          </a:effectLst>
        </p:spPr>
        <p:txBody>
          <a:bodyPr wrap="none" anchor="ctr"/>
          <a:lstStyle/>
          <a:p>
            <a:pPr eaLnBrk="0" hangingPunct="0">
              <a:defRPr/>
            </a:pPr>
            <a:r>
              <a:rPr lang="de-DE" sz="1400" b="1"/>
              <a:t>3</a:t>
            </a:r>
          </a:p>
        </p:txBody>
      </p:sp>
      <p:sp>
        <p:nvSpPr>
          <p:cNvPr id="394332" name="Rectangle 92"/>
          <p:cNvSpPr>
            <a:spLocks noChangeArrowheads="1"/>
          </p:cNvSpPr>
          <p:nvPr/>
        </p:nvSpPr>
        <p:spPr bwMode="auto">
          <a:xfrm>
            <a:off x="8338120" y="5065975"/>
            <a:ext cx="914400" cy="304800"/>
          </a:xfrm>
          <a:prstGeom prst="rect">
            <a:avLst/>
          </a:prstGeom>
          <a:solidFill>
            <a:srgbClr val="007BC6"/>
          </a:solidFill>
          <a:ln w="12700">
            <a:solidFill>
              <a:schemeClr val="tx1"/>
            </a:solidFill>
            <a:miter lim="800000"/>
            <a:headEnd type="none" w="sm" len="sm"/>
            <a:tailEnd type="none" w="sm" len="sm"/>
          </a:ln>
          <a:effectLst>
            <a:outerShdw dist="71842" dir="2700000" algn="ctr" rotWithShape="0">
              <a:schemeClr val="accent1"/>
            </a:outerShdw>
          </a:effectLst>
        </p:spPr>
        <p:txBody>
          <a:bodyPr wrap="none" anchor="ctr"/>
          <a:lstStyle/>
          <a:p>
            <a:pPr eaLnBrk="0" hangingPunct="0"/>
            <a:r>
              <a:rPr lang="de-DE" sz="1400" b="1"/>
              <a:t>2</a:t>
            </a:r>
          </a:p>
        </p:txBody>
      </p:sp>
      <p:sp>
        <p:nvSpPr>
          <p:cNvPr id="394333" name="Rectangle 93"/>
          <p:cNvSpPr>
            <a:spLocks noChangeArrowheads="1"/>
          </p:cNvSpPr>
          <p:nvPr/>
        </p:nvSpPr>
        <p:spPr bwMode="auto">
          <a:xfrm>
            <a:off x="8338120" y="5370775"/>
            <a:ext cx="914400" cy="304800"/>
          </a:xfrm>
          <a:prstGeom prst="rect">
            <a:avLst/>
          </a:prstGeom>
          <a:solidFill>
            <a:srgbClr val="007BC6"/>
          </a:solidFill>
          <a:ln w="12700">
            <a:solidFill>
              <a:schemeClr val="tx1"/>
            </a:solidFill>
            <a:miter lim="800000"/>
            <a:headEnd type="none" w="sm" len="sm"/>
            <a:tailEnd type="none" w="sm" len="sm"/>
          </a:ln>
          <a:effectLst>
            <a:outerShdw dist="71842" dir="2700000" algn="ctr" rotWithShape="0">
              <a:schemeClr val="accent1"/>
            </a:outerShdw>
          </a:effectLst>
        </p:spPr>
        <p:txBody>
          <a:bodyPr wrap="none" anchor="ctr"/>
          <a:lstStyle/>
          <a:p>
            <a:pPr eaLnBrk="0" hangingPunct="0">
              <a:defRPr/>
            </a:pPr>
            <a:r>
              <a:rPr lang="de-DE" sz="1400" b="1"/>
              <a:t>1</a:t>
            </a:r>
          </a:p>
        </p:txBody>
      </p:sp>
      <p:sp>
        <p:nvSpPr>
          <p:cNvPr id="6166" name="Line 94"/>
          <p:cNvSpPr>
            <a:spLocks noChangeShapeType="1"/>
          </p:cNvSpPr>
          <p:nvPr/>
        </p:nvSpPr>
        <p:spPr bwMode="auto">
          <a:xfrm>
            <a:off x="9252521" y="5523175"/>
            <a:ext cx="612775" cy="0"/>
          </a:xfrm>
          <a:prstGeom prst="line">
            <a:avLst/>
          </a:prstGeom>
          <a:noFill/>
          <a:ln w="19050">
            <a:solidFill>
              <a:schemeClr val="tx1"/>
            </a:solidFill>
            <a:round/>
            <a:headEnd type="stealth" w="sm" len="med"/>
            <a:tailEnd type="stealth" w="sm" len="med"/>
          </a:ln>
        </p:spPr>
        <p:txBody>
          <a:bodyPr wrap="none" anchor="ctr"/>
          <a:lstStyle/>
          <a:p>
            <a:endParaRPr lang="en-US"/>
          </a:p>
        </p:txBody>
      </p:sp>
      <p:sp>
        <p:nvSpPr>
          <p:cNvPr id="23" name="Line 94"/>
          <p:cNvSpPr>
            <a:spLocks noChangeShapeType="1"/>
          </p:cNvSpPr>
          <p:nvPr/>
        </p:nvSpPr>
        <p:spPr bwMode="auto">
          <a:xfrm>
            <a:off x="9249345" y="5229200"/>
            <a:ext cx="612775" cy="0"/>
          </a:xfrm>
          <a:prstGeom prst="line">
            <a:avLst/>
          </a:prstGeom>
          <a:noFill/>
          <a:ln w="19050">
            <a:solidFill>
              <a:schemeClr val="tx1"/>
            </a:solidFill>
            <a:round/>
            <a:headEnd type="stealth" w="sm" len="med"/>
            <a:tailEnd type="stealth" w="sm" len="med"/>
          </a:ln>
        </p:spPr>
        <p:txBody>
          <a:bodyPr wrap="none" anchor="ctr"/>
          <a:lstStyle/>
          <a:p>
            <a:endParaRPr lang="en-US"/>
          </a:p>
        </p:txBody>
      </p:sp>
      <p:sp>
        <p:nvSpPr>
          <p:cNvPr id="2" name="Footer Placeholder 1"/>
          <p:cNvSpPr>
            <a:spLocks noGrp="1"/>
          </p:cNvSpPr>
          <p:nvPr>
            <p:ph type="ftr" sz="quarter" idx="3"/>
          </p:nvPr>
        </p:nvSpPr>
        <p:spPr/>
        <p:txBody>
          <a:bodyPr/>
          <a:lstStyle/>
          <a:p>
            <a:r>
              <a:rPr lang="en-US" sz="750" smtClean="0"/>
              <a:t>TI 3: Operating Systems and Computer Networks</a:t>
            </a:r>
            <a:endParaRPr lang="de-DE" sz="750" dirty="0"/>
          </a:p>
        </p:txBody>
      </p:sp>
    </p:spTree>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Composing periodic signals</a:t>
            </a:r>
            <a:endParaRPr lang="de-DE" dirty="0"/>
          </a:p>
        </p:txBody>
      </p:sp>
      <p:sp>
        <p:nvSpPr>
          <p:cNvPr id="32" name="Inhaltsplatzhalter 5"/>
          <p:cNvSpPr>
            <a:spLocks noGrp="1"/>
          </p:cNvSpPr>
          <p:nvPr>
            <p:ph idx="1"/>
          </p:nvPr>
        </p:nvSpPr>
        <p:spPr/>
        <p:txBody>
          <a:bodyPr/>
          <a:lstStyle/>
          <a:p>
            <a:r>
              <a:rPr lang="en-US" noProof="0" dirty="0" smtClean="0"/>
              <a:t>Composing multiple frequencies:</a:t>
            </a:r>
          </a:p>
          <a:p>
            <a:pPr lvl="1"/>
            <a:r>
              <a:rPr lang="en-US" noProof="0" dirty="0" smtClean="0"/>
              <a:t>Example:</a:t>
            </a:r>
          </a:p>
          <a:p>
            <a:pPr lvl="1"/>
            <a:endParaRPr lang="en-US" noProof="0" dirty="0"/>
          </a:p>
          <a:p>
            <a:pPr lvl="1"/>
            <a:endParaRPr lang="en-US" noProof="0" dirty="0" smtClean="0"/>
          </a:p>
          <a:p>
            <a:pPr lvl="1"/>
            <a:endParaRPr lang="en-US" noProof="0" dirty="0"/>
          </a:p>
          <a:p>
            <a:pPr lvl="1"/>
            <a:endParaRPr lang="en-US" noProof="0" dirty="0" smtClean="0"/>
          </a:p>
          <a:p>
            <a:pPr lvl="1"/>
            <a:endParaRPr lang="en-US" noProof="0" dirty="0" smtClean="0"/>
          </a:p>
          <a:p>
            <a:pPr lvl="1"/>
            <a:r>
              <a:rPr lang="en-US" noProof="0" dirty="0" smtClean="0"/>
              <a:t>Components </a:t>
            </a:r>
            <a:r>
              <a:rPr lang="en-US" noProof="0" dirty="0"/>
              <a:t>of the signal are sine </a:t>
            </a:r>
            <a:r>
              <a:rPr lang="en-US" noProof="0" dirty="0" smtClean="0"/>
              <a:t/>
            </a:r>
            <a:br>
              <a:rPr lang="en-US" noProof="0" dirty="0" smtClean="0"/>
            </a:br>
            <a:r>
              <a:rPr lang="en-US" noProof="0" dirty="0" smtClean="0"/>
              <a:t>waves </a:t>
            </a:r>
            <a:r>
              <a:rPr lang="en-US" noProof="0" dirty="0"/>
              <a:t>of frequencies </a:t>
            </a:r>
            <a:r>
              <a:rPr lang="en-US" i="1" noProof="0" dirty="0">
                <a:latin typeface="Times New Roman" pitchFamily="18" charset="0"/>
                <a:cs typeface="Times New Roman" pitchFamily="18" charset="0"/>
              </a:rPr>
              <a:t>f</a:t>
            </a:r>
            <a:r>
              <a:rPr lang="en-US" noProof="0" dirty="0"/>
              <a:t> and </a:t>
            </a:r>
            <a:r>
              <a:rPr lang="en-US" noProof="0" dirty="0" smtClean="0">
                <a:latin typeface="Times New Roman" pitchFamily="18" charset="0"/>
                <a:cs typeface="Times New Roman" pitchFamily="18" charset="0"/>
              </a:rPr>
              <a:t>3</a:t>
            </a:r>
            <a:r>
              <a:rPr lang="en-US" i="1" noProof="0" dirty="0" smtClean="0">
                <a:latin typeface="Times New Roman" pitchFamily="18" charset="0"/>
                <a:cs typeface="Times New Roman" pitchFamily="18" charset="0"/>
              </a:rPr>
              <a:t>f</a:t>
            </a:r>
            <a:endParaRPr lang="en-US" noProof="0" dirty="0" smtClean="0"/>
          </a:p>
          <a:p>
            <a:pPr lvl="1"/>
            <a:endParaRPr lang="en-US" noProof="0" dirty="0" smtClean="0"/>
          </a:p>
          <a:p>
            <a:pPr lvl="1"/>
            <a:r>
              <a:rPr lang="en-US" dirty="0"/>
              <a:t>Composing a lot of different frequencies generates a variety of signals </a:t>
            </a:r>
          </a:p>
          <a:p>
            <a:pPr lvl="2"/>
            <a:endParaRPr lang="en-US" dirty="0"/>
          </a:p>
          <a:p>
            <a:pPr lvl="1"/>
            <a:endParaRPr lang="en-US" dirty="0"/>
          </a:p>
          <a:p>
            <a:pPr lvl="1"/>
            <a:endParaRPr lang="en-US" noProof="0" dirty="0"/>
          </a:p>
        </p:txBody>
      </p:sp>
      <p:sp>
        <p:nvSpPr>
          <p:cNvPr id="3" name="Footer Placeholder 2"/>
          <p:cNvSpPr>
            <a:spLocks noGrp="1"/>
          </p:cNvSpPr>
          <p:nvPr>
            <p:ph type="ftr" sz="quarter" idx="3"/>
          </p:nvPr>
        </p:nvSpPr>
        <p:spPr>
          <a:xfrm>
            <a:off x="334433" y="6656398"/>
            <a:ext cx="7969251" cy="201602"/>
          </a:xfrm>
        </p:spPr>
        <p:txBody>
          <a:bodyPr/>
          <a:lstStyle/>
          <a:p>
            <a:r>
              <a:rPr lang="en-US" sz="750" smtClean="0"/>
              <a:t>TI 3: Operating Systems and Computer Networks</a:t>
            </a:r>
            <a:endParaRPr lang="de-DE" sz="750" dirty="0"/>
          </a:p>
        </p:txBody>
      </p:sp>
      <p:sp>
        <p:nvSpPr>
          <p:cNvPr id="4" name="Inhaltsplatzhalter 4"/>
          <p:cNvSpPr txBox="1">
            <a:spLocks/>
          </p:cNvSpPr>
          <p:nvPr/>
        </p:nvSpPr>
        <p:spPr>
          <a:xfrm>
            <a:off x="332164" y="1346486"/>
            <a:ext cx="11523133" cy="5249412"/>
          </a:xfrm>
          <a:prstGeom prst="rect">
            <a:avLst/>
          </a:prstGeom>
        </p:spPr>
        <p:txBody>
          <a:bodyPr/>
          <a:lstStyle>
            <a:lvl1pPr algn="l" rtl="0" eaLnBrk="1" fontAlgn="base" hangingPunct="1">
              <a:lnSpc>
                <a:spcPct val="102000"/>
              </a:lnSpc>
              <a:spcBef>
                <a:spcPts val="375"/>
              </a:spcBef>
              <a:spcAft>
                <a:spcPct val="0"/>
              </a:spcAft>
              <a:buClr>
                <a:srgbClr val="000000"/>
              </a:buClr>
              <a:defRPr>
                <a:solidFill>
                  <a:srgbClr val="000000"/>
                </a:solidFill>
                <a:latin typeface="+mn-lt"/>
                <a:ea typeface="+mn-ea"/>
                <a:cs typeface="+mn-cs"/>
              </a:defRPr>
            </a:lvl1pPr>
            <a:lvl2pPr marL="266700" indent="-132160" algn="l" rtl="0" eaLnBrk="1" fontAlgn="base" hangingPunct="1">
              <a:lnSpc>
                <a:spcPct val="102000"/>
              </a:lnSpc>
              <a:spcBef>
                <a:spcPts val="375"/>
              </a:spcBef>
              <a:spcAft>
                <a:spcPct val="0"/>
              </a:spcAft>
              <a:buClr>
                <a:srgbClr val="000000"/>
              </a:buClr>
              <a:buChar char="-"/>
              <a:defRPr>
                <a:solidFill>
                  <a:srgbClr val="000000"/>
                </a:solidFill>
                <a:latin typeface="+mn-lt"/>
              </a:defRPr>
            </a:lvl2pPr>
            <a:lvl3pPr marL="542925" indent="-141685" algn="l" rtl="0" eaLnBrk="1" fontAlgn="base" hangingPunct="1">
              <a:lnSpc>
                <a:spcPct val="102000"/>
              </a:lnSpc>
              <a:spcBef>
                <a:spcPts val="375"/>
              </a:spcBef>
              <a:spcAft>
                <a:spcPct val="0"/>
              </a:spcAft>
              <a:buClr>
                <a:srgbClr val="000000"/>
              </a:buClr>
              <a:buChar char="-"/>
              <a:defRPr>
                <a:solidFill>
                  <a:srgbClr val="000000"/>
                </a:solidFill>
                <a:latin typeface="+mn-lt"/>
              </a:defRPr>
            </a:lvl3pPr>
            <a:lvl4pPr marL="809625" indent="-132160" algn="l" rtl="0" eaLnBrk="1" fontAlgn="base" hangingPunct="1">
              <a:lnSpc>
                <a:spcPct val="102000"/>
              </a:lnSpc>
              <a:spcBef>
                <a:spcPts val="375"/>
              </a:spcBef>
              <a:spcAft>
                <a:spcPct val="0"/>
              </a:spcAft>
              <a:buClr>
                <a:srgbClr val="000000"/>
              </a:buClr>
              <a:buChar char="-"/>
              <a:defRPr>
                <a:solidFill>
                  <a:srgbClr val="000000"/>
                </a:solidFill>
                <a:latin typeface="+mn-lt"/>
              </a:defRPr>
            </a:lvl4pPr>
            <a:lvl5pPr marL="1076325" indent="-132160" algn="l" rtl="0" eaLnBrk="1" fontAlgn="base" hangingPunct="1">
              <a:lnSpc>
                <a:spcPct val="102000"/>
              </a:lnSpc>
              <a:spcBef>
                <a:spcPts val="375"/>
              </a:spcBef>
              <a:spcAft>
                <a:spcPct val="0"/>
              </a:spcAft>
              <a:buClr>
                <a:srgbClr val="000000"/>
              </a:buClr>
              <a:buChar char="-"/>
              <a:defRPr>
                <a:solidFill>
                  <a:srgbClr val="000000"/>
                </a:solidFill>
                <a:latin typeface="+mn-lt"/>
              </a:defRPr>
            </a:lvl5pPr>
            <a:lvl6pPr marL="1419225" indent="-132160" algn="l" rtl="0" eaLnBrk="1" fontAlgn="base" hangingPunct="1">
              <a:lnSpc>
                <a:spcPct val="102000"/>
              </a:lnSpc>
              <a:spcBef>
                <a:spcPts val="375"/>
              </a:spcBef>
              <a:spcAft>
                <a:spcPct val="0"/>
              </a:spcAft>
              <a:buClr>
                <a:schemeClr val="tx1"/>
              </a:buClr>
              <a:buSzPct val="90000"/>
              <a:buChar char="-"/>
              <a:defRPr>
                <a:solidFill>
                  <a:schemeClr val="tx1"/>
                </a:solidFill>
                <a:latin typeface="+mn-lt"/>
              </a:defRPr>
            </a:lvl6pPr>
            <a:lvl7pPr marL="1762125" indent="-132160" algn="l" rtl="0" eaLnBrk="1" fontAlgn="base" hangingPunct="1">
              <a:lnSpc>
                <a:spcPct val="102000"/>
              </a:lnSpc>
              <a:spcBef>
                <a:spcPts val="375"/>
              </a:spcBef>
              <a:spcAft>
                <a:spcPct val="0"/>
              </a:spcAft>
              <a:buClr>
                <a:schemeClr val="tx1"/>
              </a:buClr>
              <a:buSzPct val="90000"/>
              <a:buChar char="-"/>
              <a:defRPr>
                <a:solidFill>
                  <a:schemeClr val="tx1"/>
                </a:solidFill>
                <a:latin typeface="+mn-lt"/>
              </a:defRPr>
            </a:lvl7pPr>
            <a:lvl8pPr marL="2105025" indent="-132160" algn="l" rtl="0" eaLnBrk="1" fontAlgn="base" hangingPunct="1">
              <a:lnSpc>
                <a:spcPct val="102000"/>
              </a:lnSpc>
              <a:spcBef>
                <a:spcPts val="375"/>
              </a:spcBef>
              <a:spcAft>
                <a:spcPct val="0"/>
              </a:spcAft>
              <a:buClr>
                <a:schemeClr val="tx1"/>
              </a:buClr>
              <a:buSzPct val="90000"/>
              <a:buChar char="-"/>
              <a:defRPr>
                <a:solidFill>
                  <a:schemeClr val="tx1"/>
                </a:solidFill>
                <a:latin typeface="+mn-lt"/>
              </a:defRPr>
            </a:lvl8pPr>
            <a:lvl9pPr marL="2447925" indent="-132160" algn="l" rtl="0" eaLnBrk="1" fontAlgn="base" hangingPunct="1">
              <a:lnSpc>
                <a:spcPct val="102000"/>
              </a:lnSpc>
              <a:spcBef>
                <a:spcPts val="375"/>
              </a:spcBef>
              <a:spcAft>
                <a:spcPct val="0"/>
              </a:spcAft>
              <a:buClr>
                <a:schemeClr val="tx1"/>
              </a:buClr>
              <a:buSzPct val="90000"/>
              <a:buChar char="-"/>
              <a:defRPr>
                <a:solidFill>
                  <a:schemeClr val="tx1"/>
                </a:solidFill>
                <a:latin typeface="+mn-lt"/>
              </a:defRPr>
            </a:lvl9pPr>
          </a:lstStyle>
          <a:p>
            <a:endParaRPr lang="en-US" dirty="0"/>
          </a:p>
        </p:txBody>
      </p:sp>
      <p:sp>
        <p:nvSpPr>
          <p:cNvPr id="33" name="Inhaltsplatzhalter 5"/>
          <p:cNvSpPr txBox="1">
            <a:spLocks/>
          </p:cNvSpPr>
          <p:nvPr/>
        </p:nvSpPr>
        <p:spPr>
          <a:xfrm>
            <a:off x="191344" y="4464094"/>
            <a:ext cx="8856476" cy="477862"/>
          </a:xfrm>
          <a:prstGeom prst="rect">
            <a:avLst/>
          </a:prstGeom>
        </p:spPr>
        <p:txBody>
          <a:bodyPr/>
          <a:lstStyle>
            <a:lvl1pPr algn="l" rtl="0" eaLnBrk="1" fontAlgn="base" hangingPunct="1">
              <a:lnSpc>
                <a:spcPct val="102000"/>
              </a:lnSpc>
              <a:spcBef>
                <a:spcPts val="375"/>
              </a:spcBef>
              <a:spcAft>
                <a:spcPct val="0"/>
              </a:spcAft>
              <a:buClr>
                <a:srgbClr val="000000"/>
              </a:buClr>
              <a:defRPr>
                <a:solidFill>
                  <a:srgbClr val="000000"/>
                </a:solidFill>
                <a:latin typeface="+mn-lt"/>
                <a:ea typeface="+mn-ea"/>
                <a:cs typeface="+mn-cs"/>
              </a:defRPr>
            </a:lvl1pPr>
            <a:lvl2pPr marL="266700" indent="-132160" algn="l" rtl="0" eaLnBrk="1" fontAlgn="base" hangingPunct="1">
              <a:lnSpc>
                <a:spcPct val="102000"/>
              </a:lnSpc>
              <a:spcBef>
                <a:spcPts val="375"/>
              </a:spcBef>
              <a:spcAft>
                <a:spcPct val="0"/>
              </a:spcAft>
              <a:buClr>
                <a:srgbClr val="000000"/>
              </a:buClr>
              <a:buChar char="-"/>
              <a:defRPr>
                <a:solidFill>
                  <a:srgbClr val="000000"/>
                </a:solidFill>
                <a:latin typeface="+mn-lt"/>
              </a:defRPr>
            </a:lvl2pPr>
            <a:lvl3pPr marL="542925" indent="-141685" algn="l" rtl="0" eaLnBrk="1" fontAlgn="base" hangingPunct="1">
              <a:lnSpc>
                <a:spcPct val="102000"/>
              </a:lnSpc>
              <a:spcBef>
                <a:spcPts val="375"/>
              </a:spcBef>
              <a:spcAft>
                <a:spcPct val="0"/>
              </a:spcAft>
              <a:buClr>
                <a:srgbClr val="000000"/>
              </a:buClr>
              <a:buChar char="-"/>
              <a:defRPr>
                <a:solidFill>
                  <a:srgbClr val="000000"/>
                </a:solidFill>
                <a:latin typeface="+mn-lt"/>
              </a:defRPr>
            </a:lvl3pPr>
            <a:lvl4pPr marL="809625" indent="-132160" algn="l" rtl="0" eaLnBrk="1" fontAlgn="base" hangingPunct="1">
              <a:lnSpc>
                <a:spcPct val="102000"/>
              </a:lnSpc>
              <a:spcBef>
                <a:spcPts val="375"/>
              </a:spcBef>
              <a:spcAft>
                <a:spcPct val="0"/>
              </a:spcAft>
              <a:buClr>
                <a:srgbClr val="000000"/>
              </a:buClr>
              <a:buChar char="-"/>
              <a:defRPr>
                <a:solidFill>
                  <a:srgbClr val="000000"/>
                </a:solidFill>
                <a:latin typeface="+mn-lt"/>
              </a:defRPr>
            </a:lvl4pPr>
            <a:lvl5pPr marL="1076325" indent="-132160" algn="l" rtl="0" eaLnBrk="1" fontAlgn="base" hangingPunct="1">
              <a:lnSpc>
                <a:spcPct val="102000"/>
              </a:lnSpc>
              <a:spcBef>
                <a:spcPts val="375"/>
              </a:spcBef>
              <a:spcAft>
                <a:spcPct val="0"/>
              </a:spcAft>
              <a:buClr>
                <a:srgbClr val="000000"/>
              </a:buClr>
              <a:buChar char="-"/>
              <a:defRPr>
                <a:solidFill>
                  <a:srgbClr val="000000"/>
                </a:solidFill>
                <a:latin typeface="+mn-lt"/>
              </a:defRPr>
            </a:lvl5pPr>
            <a:lvl6pPr marL="1419225" indent="-132160" algn="l" rtl="0" eaLnBrk="1" fontAlgn="base" hangingPunct="1">
              <a:lnSpc>
                <a:spcPct val="102000"/>
              </a:lnSpc>
              <a:spcBef>
                <a:spcPts val="375"/>
              </a:spcBef>
              <a:spcAft>
                <a:spcPct val="0"/>
              </a:spcAft>
              <a:buClr>
                <a:schemeClr val="tx1"/>
              </a:buClr>
              <a:buSzPct val="90000"/>
              <a:buChar char="-"/>
              <a:defRPr>
                <a:solidFill>
                  <a:schemeClr val="tx1"/>
                </a:solidFill>
                <a:latin typeface="+mn-lt"/>
              </a:defRPr>
            </a:lvl6pPr>
            <a:lvl7pPr marL="1762125" indent="-132160" algn="l" rtl="0" eaLnBrk="1" fontAlgn="base" hangingPunct="1">
              <a:lnSpc>
                <a:spcPct val="102000"/>
              </a:lnSpc>
              <a:spcBef>
                <a:spcPts val="375"/>
              </a:spcBef>
              <a:spcAft>
                <a:spcPct val="0"/>
              </a:spcAft>
              <a:buClr>
                <a:schemeClr val="tx1"/>
              </a:buClr>
              <a:buSzPct val="90000"/>
              <a:buChar char="-"/>
              <a:defRPr>
                <a:solidFill>
                  <a:schemeClr val="tx1"/>
                </a:solidFill>
                <a:latin typeface="+mn-lt"/>
              </a:defRPr>
            </a:lvl7pPr>
            <a:lvl8pPr marL="2105025" indent="-132160" algn="l" rtl="0" eaLnBrk="1" fontAlgn="base" hangingPunct="1">
              <a:lnSpc>
                <a:spcPct val="102000"/>
              </a:lnSpc>
              <a:spcBef>
                <a:spcPts val="375"/>
              </a:spcBef>
              <a:spcAft>
                <a:spcPct val="0"/>
              </a:spcAft>
              <a:buClr>
                <a:schemeClr val="tx1"/>
              </a:buClr>
              <a:buSzPct val="90000"/>
              <a:buChar char="-"/>
              <a:defRPr>
                <a:solidFill>
                  <a:schemeClr val="tx1"/>
                </a:solidFill>
                <a:latin typeface="+mn-lt"/>
              </a:defRPr>
            </a:lvl8pPr>
            <a:lvl9pPr marL="2447925" indent="-132160" algn="l" rtl="0" eaLnBrk="1" fontAlgn="base" hangingPunct="1">
              <a:lnSpc>
                <a:spcPct val="102000"/>
              </a:lnSpc>
              <a:spcBef>
                <a:spcPts val="375"/>
              </a:spcBef>
              <a:spcAft>
                <a:spcPct val="0"/>
              </a:spcAft>
              <a:buClr>
                <a:schemeClr val="tx1"/>
              </a:buClr>
              <a:buSzPct val="90000"/>
              <a:buChar char="-"/>
              <a:defRPr>
                <a:solidFill>
                  <a:schemeClr val="tx1"/>
                </a:solidFill>
                <a:latin typeface="+mn-lt"/>
              </a:defRPr>
            </a:lvl9pPr>
          </a:lstStyle>
          <a:p>
            <a:pPr lvl="1"/>
            <a:endParaRPr lang="en-US" kern="0" dirty="0"/>
          </a:p>
        </p:txBody>
      </p:sp>
      <p:graphicFrame>
        <p:nvGraphicFramePr>
          <p:cNvPr id="34" name="Objekt 7"/>
          <p:cNvGraphicFramePr>
            <a:graphicFrameLocks noChangeAspect="1"/>
          </p:cNvGraphicFramePr>
          <p:nvPr>
            <p:extLst/>
          </p:nvPr>
        </p:nvGraphicFramePr>
        <p:xfrm>
          <a:off x="1987387" y="1612824"/>
          <a:ext cx="2516461" cy="500066"/>
        </p:xfrm>
        <a:graphic>
          <a:graphicData uri="http://schemas.openxmlformats.org/presentationml/2006/ole">
            <mc:AlternateContent xmlns:mc="http://schemas.openxmlformats.org/markup-compatibility/2006">
              <mc:Choice xmlns:v="urn:schemas-microsoft-com:vml" Requires="v">
                <p:oleObj spid="_x0000_s7206" name="Formel" r:id="rId3" imgW="1981080" imgH="393480" progId="Equation.3">
                  <p:embed/>
                </p:oleObj>
              </mc:Choice>
              <mc:Fallback>
                <p:oleObj name="Formel" r:id="rId3" imgW="1981080" imgH="393480" progId="Equation.3">
                  <p:embed/>
                  <p:pic>
                    <p:nvPicPr>
                      <p:cNvPr id="8" name="Objek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7387" y="1612824"/>
                        <a:ext cx="2516461" cy="50006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35" name="Gruppieren 11"/>
          <p:cNvGrpSpPr/>
          <p:nvPr/>
        </p:nvGrpSpPr>
        <p:grpSpPr>
          <a:xfrm>
            <a:off x="5106567" y="934370"/>
            <a:ext cx="3941761" cy="1530360"/>
            <a:chOff x="4987957" y="928670"/>
            <a:chExt cx="3941761" cy="1530360"/>
          </a:xfrm>
        </p:grpSpPr>
        <p:pic>
          <p:nvPicPr>
            <p:cNvPr id="36" name="Picture 4"/>
            <p:cNvPicPr preferRelativeResize="0">
              <a:picLocks noChangeAspect="1" noChangeArrowheads="1"/>
            </p:cNvPicPr>
            <p:nvPr/>
          </p:nvPicPr>
          <p:blipFill>
            <a:blip r:embed="rId5" cstate="print"/>
            <a:srcRect t="2557" b="70656"/>
            <a:stretch>
              <a:fillRect/>
            </a:stretch>
          </p:blipFill>
          <p:spPr bwMode="auto">
            <a:xfrm>
              <a:off x="4987957" y="958365"/>
              <a:ext cx="3941761" cy="1500665"/>
            </a:xfrm>
            <a:prstGeom prst="rect">
              <a:avLst/>
            </a:prstGeom>
            <a:noFill/>
            <a:ln w="9525">
              <a:noFill/>
              <a:miter lim="800000"/>
              <a:headEnd/>
              <a:tailEnd/>
            </a:ln>
            <a:effectLst/>
          </p:spPr>
        </p:pic>
        <p:graphicFrame>
          <p:nvGraphicFramePr>
            <p:cNvPr id="37" name="Objekt 10"/>
            <p:cNvGraphicFramePr>
              <a:graphicFrameLocks noChangeAspect="1"/>
            </p:cNvGraphicFramePr>
            <p:nvPr/>
          </p:nvGraphicFramePr>
          <p:xfrm>
            <a:off x="8001024" y="928670"/>
            <a:ext cx="888508" cy="315914"/>
          </p:xfrm>
          <a:graphic>
            <a:graphicData uri="http://schemas.openxmlformats.org/presentationml/2006/ole">
              <mc:AlternateContent xmlns:mc="http://schemas.openxmlformats.org/markup-compatibility/2006">
                <mc:Choice xmlns:v="urn:schemas-microsoft-com:vml" Requires="v">
                  <p:oleObj spid="_x0000_s7207" name="Formel" r:id="rId6" imgW="571320" imgH="203040" progId="Equation.3">
                    <p:embed/>
                  </p:oleObj>
                </mc:Choice>
                <mc:Fallback>
                  <p:oleObj name="Formel" r:id="rId6" imgW="571320" imgH="203040" progId="Equation.3">
                    <p:embed/>
                    <p:pic>
                      <p:nvPicPr>
                        <p:cNvPr id="11" name="Objekt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001024" y="928670"/>
                          <a:ext cx="888508" cy="315914"/>
                        </a:xfrm>
                        <a:prstGeom prst="rect">
                          <a:avLst/>
                        </a:prstGeom>
                        <a:solidFill>
                          <a:schemeClr val="bg1"/>
                        </a:solidFill>
                      </p:spPr>
                    </p:pic>
                  </p:oleObj>
                </mc:Fallback>
              </mc:AlternateContent>
            </a:graphicData>
          </a:graphic>
        </p:graphicFrame>
      </p:grpSp>
      <p:grpSp>
        <p:nvGrpSpPr>
          <p:cNvPr id="38" name="Gruppieren 12"/>
          <p:cNvGrpSpPr/>
          <p:nvPr/>
        </p:nvGrpSpPr>
        <p:grpSpPr>
          <a:xfrm>
            <a:off x="5106567" y="2466324"/>
            <a:ext cx="3941761" cy="1682757"/>
            <a:chOff x="4987957" y="2460623"/>
            <a:chExt cx="3941761" cy="1682757"/>
          </a:xfrm>
        </p:grpSpPr>
        <p:pic>
          <p:nvPicPr>
            <p:cNvPr id="39" name="Picture 4"/>
            <p:cNvPicPr preferRelativeResize="0">
              <a:picLocks noChangeAspect="1" noChangeArrowheads="1"/>
            </p:cNvPicPr>
            <p:nvPr/>
          </p:nvPicPr>
          <p:blipFill>
            <a:blip r:embed="rId5" cstate="print"/>
            <a:srcRect t="33161" b="38785"/>
            <a:stretch>
              <a:fillRect/>
            </a:stretch>
          </p:blipFill>
          <p:spPr bwMode="auto">
            <a:xfrm>
              <a:off x="4987957" y="2571744"/>
              <a:ext cx="3941761" cy="1571636"/>
            </a:xfrm>
            <a:prstGeom prst="rect">
              <a:avLst/>
            </a:prstGeom>
            <a:noFill/>
            <a:ln w="9525">
              <a:noFill/>
              <a:miter lim="800000"/>
              <a:headEnd/>
              <a:tailEnd/>
            </a:ln>
            <a:effectLst/>
          </p:spPr>
        </p:pic>
        <p:graphicFrame>
          <p:nvGraphicFramePr>
            <p:cNvPr id="40" name="Object 4"/>
            <p:cNvGraphicFramePr>
              <a:graphicFrameLocks noChangeAspect="1"/>
            </p:cNvGraphicFramePr>
            <p:nvPr/>
          </p:nvGraphicFramePr>
          <p:xfrm>
            <a:off x="7286644" y="2460623"/>
            <a:ext cx="1481137" cy="611187"/>
          </p:xfrm>
          <a:graphic>
            <a:graphicData uri="http://schemas.openxmlformats.org/presentationml/2006/ole">
              <mc:AlternateContent xmlns:mc="http://schemas.openxmlformats.org/markup-compatibility/2006">
                <mc:Choice xmlns:v="urn:schemas-microsoft-com:vml" Requires="v">
                  <p:oleObj spid="_x0000_s7208" name="Formel" r:id="rId8" imgW="952200" imgH="393480" progId="Equation.3">
                    <p:embed/>
                  </p:oleObj>
                </mc:Choice>
                <mc:Fallback>
                  <p:oleObj name="Formel" r:id="rId8" imgW="952200" imgH="393480" progId="Equation.3">
                    <p:embed/>
                    <p:pic>
                      <p:nvPicPr>
                        <p:cNvPr id="232452" name="Object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286644" y="2460623"/>
                          <a:ext cx="1481137" cy="611187"/>
                        </a:xfrm>
                        <a:prstGeom prst="rect">
                          <a:avLst/>
                        </a:prstGeom>
                        <a:solidFill>
                          <a:schemeClr val="bg1"/>
                        </a:solidFill>
                      </p:spPr>
                    </p:pic>
                  </p:oleObj>
                </mc:Fallback>
              </mc:AlternateContent>
            </a:graphicData>
          </a:graphic>
        </p:graphicFrame>
      </p:grpSp>
      <p:pic>
        <p:nvPicPr>
          <p:cNvPr id="41" name="Picture 4"/>
          <p:cNvPicPr preferRelativeResize="0">
            <a:picLocks noChangeAspect="1" noChangeArrowheads="1"/>
          </p:cNvPicPr>
          <p:nvPr/>
        </p:nvPicPr>
        <p:blipFill>
          <a:blip r:embed="rId5" cstate="print"/>
          <a:srcRect t="65040" b="6906"/>
          <a:stretch>
            <a:fillRect/>
          </a:stretch>
        </p:blipFill>
        <p:spPr bwMode="auto">
          <a:xfrm>
            <a:off x="813098" y="2132856"/>
            <a:ext cx="3453759" cy="1377063"/>
          </a:xfrm>
          <a:prstGeom prst="rect">
            <a:avLst/>
          </a:prstGeom>
          <a:noFill/>
          <a:ln w="9525">
            <a:noFill/>
            <a:miter lim="800000"/>
            <a:headEnd/>
            <a:tailEnd/>
          </a:ln>
          <a:effectLst/>
        </p:spPr>
      </p:pic>
      <p:grpSp>
        <p:nvGrpSpPr>
          <p:cNvPr id="42" name="Grouper 85"/>
          <p:cNvGrpSpPr/>
          <p:nvPr/>
        </p:nvGrpSpPr>
        <p:grpSpPr>
          <a:xfrm>
            <a:off x="6276020" y="4817996"/>
            <a:ext cx="4932548" cy="1804328"/>
            <a:chOff x="4752020" y="4817996"/>
            <a:chExt cx="4932548" cy="1804328"/>
          </a:xfrm>
        </p:grpSpPr>
        <p:grpSp>
          <p:nvGrpSpPr>
            <p:cNvPr id="43" name="Grouper 6"/>
            <p:cNvGrpSpPr/>
            <p:nvPr/>
          </p:nvGrpSpPr>
          <p:grpSpPr>
            <a:xfrm>
              <a:off x="4752020" y="4817996"/>
              <a:ext cx="4171038" cy="1527328"/>
              <a:chOff x="4752020" y="4817996"/>
              <a:chExt cx="4171038" cy="1527328"/>
            </a:xfrm>
          </p:grpSpPr>
          <p:sp>
            <p:nvSpPr>
              <p:cNvPr id="45" name="Line 10"/>
              <p:cNvSpPr>
                <a:spLocks noChangeShapeType="1"/>
              </p:cNvSpPr>
              <p:nvPr/>
            </p:nvSpPr>
            <p:spPr bwMode="auto">
              <a:xfrm>
                <a:off x="5220072" y="5877272"/>
                <a:ext cx="3603349" cy="0"/>
              </a:xfrm>
              <a:prstGeom prst="line">
                <a:avLst/>
              </a:prstGeom>
              <a:noFill/>
              <a:ln w="12700">
                <a:solidFill>
                  <a:schemeClr val="tx1"/>
                </a:solidFill>
                <a:round/>
                <a:headEnd type="none" w="sm" len="sm"/>
                <a:tailEnd type="stealth" w="med" len="lg"/>
              </a:ln>
              <a:effectLst/>
            </p:spPr>
            <p:txBody>
              <a:bodyPr wrap="none" anchor="ctr"/>
              <a:lstStyle/>
              <a:p>
                <a:endParaRPr lang="en-US"/>
              </a:p>
            </p:txBody>
          </p:sp>
          <p:sp>
            <p:nvSpPr>
              <p:cNvPr id="46" name="Freeform 11"/>
              <p:cNvSpPr>
                <a:spLocks/>
              </p:cNvSpPr>
              <p:nvPr/>
            </p:nvSpPr>
            <p:spPr bwMode="auto">
              <a:xfrm>
                <a:off x="5260466" y="5265204"/>
                <a:ext cx="3451994" cy="1080120"/>
              </a:xfrm>
              <a:custGeom>
                <a:avLst/>
                <a:gdLst/>
                <a:ahLst/>
                <a:cxnLst>
                  <a:cxn ang="0">
                    <a:pos x="39" y="423"/>
                  </a:cxn>
                  <a:cxn ang="0">
                    <a:pos x="214" y="360"/>
                  </a:cxn>
                  <a:cxn ang="0">
                    <a:pos x="380" y="279"/>
                  </a:cxn>
                  <a:cxn ang="0">
                    <a:pos x="507" y="207"/>
                  </a:cxn>
                  <a:cxn ang="0">
                    <a:pos x="682" y="198"/>
                  </a:cxn>
                  <a:cxn ang="0">
                    <a:pos x="716" y="37"/>
                  </a:cxn>
                  <a:cxn ang="0">
                    <a:pos x="799" y="108"/>
                  </a:cxn>
                  <a:cxn ang="0">
                    <a:pos x="877" y="108"/>
                  </a:cxn>
                  <a:cxn ang="0">
                    <a:pos x="955" y="126"/>
                  </a:cxn>
                  <a:cxn ang="0">
                    <a:pos x="1014" y="144"/>
                  </a:cxn>
                  <a:cxn ang="0">
                    <a:pos x="1072" y="270"/>
                  </a:cxn>
                  <a:cxn ang="0">
                    <a:pos x="1141" y="315"/>
                  </a:cxn>
                  <a:cxn ang="0">
                    <a:pos x="1209" y="360"/>
                  </a:cxn>
                  <a:cxn ang="0">
                    <a:pos x="1287" y="450"/>
                  </a:cxn>
                  <a:cxn ang="0">
                    <a:pos x="1345" y="549"/>
                  </a:cxn>
                  <a:cxn ang="0">
                    <a:pos x="1404" y="675"/>
                  </a:cxn>
                  <a:cxn ang="0">
                    <a:pos x="1423" y="783"/>
                  </a:cxn>
                  <a:cxn ang="0">
                    <a:pos x="1501" y="855"/>
                  </a:cxn>
                  <a:cxn ang="0">
                    <a:pos x="1601" y="911"/>
                  </a:cxn>
                  <a:cxn ang="0">
                    <a:pos x="1667" y="747"/>
                  </a:cxn>
                  <a:cxn ang="0">
                    <a:pos x="1667" y="585"/>
                  </a:cxn>
                  <a:cxn ang="0">
                    <a:pos x="1696" y="459"/>
                  </a:cxn>
                  <a:cxn ang="0">
                    <a:pos x="1774" y="450"/>
                  </a:cxn>
                  <a:cxn ang="0">
                    <a:pos x="1862" y="423"/>
                  </a:cxn>
                  <a:cxn ang="0">
                    <a:pos x="1979" y="396"/>
                  </a:cxn>
                  <a:cxn ang="0">
                    <a:pos x="2067" y="279"/>
                  </a:cxn>
                  <a:cxn ang="0">
                    <a:pos x="2135" y="198"/>
                  </a:cxn>
                  <a:cxn ang="0">
                    <a:pos x="2184" y="99"/>
                  </a:cxn>
                  <a:cxn ang="0">
                    <a:pos x="2252" y="117"/>
                  </a:cxn>
                  <a:cxn ang="0">
                    <a:pos x="2301" y="90"/>
                  </a:cxn>
                  <a:cxn ang="0">
                    <a:pos x="2379" y="63"/>
                  </a:cxn>
                  <a:cxn ang="0">
                    <a:pos x="2467" y="0"/>
                  </a:cxn>
                  <a:cxn ang="0">
                    <a:pos x="2495" y="88"/>
                  </a:cxn>
                  <a:cxn ang="0">
                    <a:pos x="2574" y="99"/>
                  </a:cxn>
                  <a:cxn ang="0">
                    <a:pos x="2610" y="73"/>
                  </a:cxn>
                  <a:cxn ang="0">
                    <a:pos x="2674" y="123"/>
                  </a:cxn>
                  <a:cxn ang="0">
                    <a:pos x="2694" y="249"/>
                  </a:cxn>
                  <a:cxn ang="0">
                    <a:pos x="2724" y="451"/>
                  </a:cxn>
                  <a:cxn ang="0">
                    <a:pos x="2788" y="441"/>
                  </a:cxn>
                  <a:cxn ang="0">
                    <a:pos x="2857" y="441"/>
                  </a:cxn>
                  <a:cxn ang="0">
                    <a:pos x="2876" y="612"/>
                  </a:cxn>
                  <a:cxn ang="0">
                    <a:pos x="2932" y="685"/>
                  </a:cxn>
                  <a:cxn ang="0">
                    <a:pos x="2993" y="648"/>
                  </a:cxn>
                  <a:cxn ang="0">
                    <a:pos x="3091" y="765"/>
                  </a:cxn>
                  <a:cxn ang="0">
                    <a:pos x="3208" y="756"/>
                  </a:cxn>
                  <a:cxn ang="0">
                    <a:pos x="3286" y="846"/>
                  </a:cxn>
                  <a:cxn ang="0">
                    <a:pos x="3364" y="684"/>
                  </a:cxn>
                  <a:cxn ang="0">
                    <a:pos x="3403" y="504"/>
                  </a:cxn>
                  <a:cxn ang="0">
                    <a:pos x="3539" y="495"/>
                  </a:cxn>
                  <a:cxn ang="0">
                    <a:pos x="3617" y="378"/>
                  </a:cxn>
                  <a:cxn ang="0">
                    <a:pos x="3763" y="360"/>
                  </a:cxn>
                </a:cxnLst>
                <a:rect l="0" t="0" r="r" b="b"/>
                <a:pathLst>
                  <a:path w="3786" h="918">
                    <a:moveTo>
                      <a:pt x="0" y="537"/>
                    </a:moveTo>
                    <a:lnTo>
                      <a:pt x="10" y="468"/>
                    </a:lnTo>
                    <a:lnTo>
                      <a:pt x="16" y="445"/>
                    </a:lnTo>
                    <a:lnTo>
                      <a:pt x="39" y="423"/>
                    </a:lnTo>
                    <a:lnTo>
                      <a:pt x="68" y="396"/>
                    </a:lnTo>
                    <a:lnTo>
                      <a:pt x="88" y="369"/>
                    </a:lnTo>
                    <a:lnTo>
                      <a:pt x="117" y="360"/>
                    </a:lnTo>
                    <a:lnTo>
                      <a:pt x="214" y="360"/>
                    </a:lnTo>
                    <a:lnTo>
                      <a:pt x="292" y="351"/>
                    </a:lnTo>
                    <a:lnTo>
                      <a:pt x="331" y="333"/>
                    </a:lnTo>
                    <a:lnTo>
                      <a:pt x="351" y="306"/>
                    </a:lnTo>
                    <a:lnTo>
                      <a:pt x="380" y="279"/>
                    </a:lnTo>
                    <a:lnTo>
                      <a:pt x="409" y="252"/>
                    </a:lnTo>
                    <a:lnTo>
                      <a:pt x="448" y="225"/>
                    </a:lnTo>
                    <a:lnTo>
                      <a:pt x="478" y="198"/>
                    </a:lnTo>
                    <a:lnTo>
                      <a:pt x="507" y="207"/>
                    </a:lnTo>
                    <a:lnTo>
                      <a:pt x="565" y="216"/>
                    </a:lnTo>
                    <a:lnTo>
                      <a:pt x="624" y="225"/>
                    </a:lnTo>
                    <a:lnTo>
                      <a:pt x="653" y="225"/>
                    </a:lnTo>
                    <a:lnTo>
                      <a:pt x="682" y="198"/>
                    </a:lnTo>
                    <a:lnTo>
                      <a:pt x="702" y="171"/>
                    </a:lnTo>
                    <a:lnTo>
                      <a:pt x="702" y="117"/>
                    </a:lnTo>
                    <a:lnTo>
                      <a:pt x="706" y="71"/>
                    </a:lnTo>
                    <a:lnTo>
                      <a:pt x="716" y="37"/>
                    </a:lnTo>
                    <a:lnTo>
                      <a:pt x="736" y="17"/>
                    </a:lnTo>
                    <a:lnTo>
                      <a:pt x="760" y="77"/>
                    </a:lnTo>
                    <a:lnTo>
                      <a:pt x="778" y="135"/>
                    </a:lnTo>
                    <a:lnTo>
                      <a:pt x="799" y="108"/>
                    </a:lnTo>
                    <a:lnTo>
                      <a:pt x="809" y="81"/>
                    </a:lnTo>
                    <a:lnTo>
                      <a:pt x="829" y="54"/>
                    </a:lnTo>
                    <a:lnTo>
                      <a:pt x="858" y="81"/>
                    </a:lnTo>
                    <a:lnTo>
                      <a:pt x="877" y="108"/>
                    </a:lnTo>
                    <a:lnTo>
                      <a:pt x="907" y="117"/>
                    </a:lnTo>
                    <a:lnTo>
                      <a:pt x="916" y="90"/>
                    </a:lnTo>
                    <a:lnTo>
                      <a:pt x="936" y="63"/>
                    </a:lnTo>
                    <a:lnTo>
                      <a:pt x="955" y="126"/>
                    </a:lnTo>
                    <a:lnTo>
                      <a:pt x="955" y="180"/>
                    </a:lnTo>
                    <a:lnTo>
                      <a:pt x="985" y="198"/>
                    </a:lnTo>
                    <a:lnTo>
                      <a:pt x="994" y="171"/>
                    </a:lnTo>
                    <a:lnTo>
                      <a:pt x="1014" y="144"/>
                    </a:lnTo>
                    <a:lnTo>
                      <a:pt x="1033" y="171"/>
                    </a:lnTo>
                    <a:lnTo>
                      <a:pt x="1040" y="203"/>
                    </a:lnTo>
                    <a:lnTo>
                      <a:pt x="1053" y="234"/>
                    </a:lnTo>
                    <a:lnTo>
                      <a:pt x="1072" y="270"/>
                    </a:lnTo>
                    <a:lnTo>
                      <a:pt x="1092" y="243"/>
                    </a:lnTo>
                    <a:lnTo>
                      <a:pt x="1111" y="216"/>
                    </a:lnTo>
                    <a:lnTo>
                      <a:pt x="1131" y="288"/>
                    </a:lnTo>
                    <a:lnTo>
                      <a:pt x="1141" y="315"/>
                    </a:lnTo>
                    <a:lnTo>
                      <a:pt x="1150" y="351"/>
                    </a:lnTo>
                    <a:lnTo>
                      <a:pt x="1180" y="342"/>
                    </a:lnTo>
                    <a:lnTo>
                      <a:pt x="1189" y="306"/>
                    </a:lnTo>
                    <a:lnTo>
                      <a:pt x="1209" y="360"/>
                    </a:lnTo>
                    <a:lnTo>
                      <a:pt x="1219" y="387"/>
                    </a:lnTo>
                    <a:lnTo>
                      <a:pt x="1228" y="459"/>
                    </a:lnTo>
                    <a:lnTo>
                      <a:pt x="1258" y="468"/>
                    </a:lnTo>
                    <a:lnTo>
                      <a:pt x="1287" y="450"/>
                    </a:lnTo>
                    <a:lnTo>
                      <a:pt x="1316" y="432"/>
                    </a:lnTo>
                    <a:lnTo>
                      <a:pt x="1326" y="468"/>
                    </a:lnTo>
                    <a:lnTo>
                      <a:pt x="1336" y="522"/>
                    </a:lnTo>
                    <a:lnTo>
                      <a:pt x="1345" y="549"/>
                    </a:lnTo>
                    <a:lnTo>
                      <a:pt x="1384" y="522"/>
                    </a:lnTo>
                    <a:lnTo>
                      <a:pt x="1394" y="576"/>
                    </a:lnTo>
                    <a:lnTo>
                      <a:pt x="1404" y="648"/>
                    </a:lnTo>
                    <a:lnTo>
                      <a:pt x="1404" y="675"/>
                    </a:lnTo>
                    <a:lnTo>
                      <a:pt x="1414" y="702"/>
                    </a:lnTo>
                    <a:lnTo>
                      <a:pt x="1414" y="729"/>
                    </a:lnTo>
                    <a:lnTo>
                      <a:pt x="1423" y="756"/>
                    </a:lnTo>
                    <a:lnTo>
                      <a:pt x="1423" y="783"/>
                    </a:lnTo>
                    <a:lnTo>
                      <a:pt x="1443" y="855"/>
                    </a:lnTo>
                    <a:lnTo>
                      <a:pt x="1462" y="882"/>
                    </a:lnTo>
                    <a:lnTo>
                      <a:pt x="1472" y="846"/>
                    </a:lnTo>
                    <a:lnTo>
                      <a:pt x="1501" y="855"/>
                    </a:lnTo>
                    <a:lnTo>
                      <a:pt x="1511" y="882"/>
                    </a:lnTo>
                    <a:lnTo>
                      <a:pt x="1540" y="855"/>
                    </a:lnTo>
                    <a:lnTo>
                      <a:pt x="1550" y="828"/>
                    </a:lnTo>
                    <a:lnTo>
                      <a:pt x="1601" y="911"/>
                    </a:lnTo>
                    <a:lnTo>
                      <a:pt x="1648" y="918"/>
                    </a:lnTo>
                    <a:lnTo>
                      <a:pt x="1657" y="828"/>
                    </a:lnTo>
                    <a:lnTo>
                      <a:pt x="1657" y="774"/>
                    </a:lnTo>
                    <a:lnTo>
                      <a:pt x="1667" y="747"/>
                    </a:lnTo>
                    <a:lnTo>
                      <a:pt x="1667" y="720"/>
                    </a:lnTo>
                    <a:lnTo>
                      <a:pt x="1677" y="666"/>
                    </a:lnTo>
                    <a:lnTo>
                      <a:pt x="1677" y="612"/>
                    </a:lnTo>
                    <a:lnTo>
                      <a:pt x="1667" y="585"/>
                    </a:lnTo>
                    <a:lnTo>
                      <a:pt x="1667" y="549"/>
                    </a:lnTo>
                    <a:lnTo>
                      <a:pt x="1667" y="522"/>
                    </a:lnTo>
                    <a:lnTo>
                      <a:pt x="1687" y="495"/>
                    </a:lnTo>
                    <a:lnTo>
                      <a:pt x="1696" y="459"/>
                    </a:lnTo>
                    <a:lnTo>
                      <a:pt x="1716" y="432"/>
                    </a:lnTo>
                    <a:lnTo>
                      <a:pt x="1735" y="405"/>
                    </a:lnTo>
                    <a:lnTo>
                      <a:pt x="1765" y="396"/>
                    </a:lnTo>
                    <a:lnTo>
                      <a:pt x="1774" y="450"/>
                    </a:lnTo>
                    <a:lnTo>
                      <a:pt x="1833" y="504"/>
                    </a:lnTo>
                    <a:lnTo>
                      <a:pt x="1843" y="477"/>
                    </a:lnTo>
                    <a:lnTo>
                      <a:pt x="1843" y="450"/>
                    </a:lnTo>
                    <a:lnTo>
                      <a:pt x="1862" y="423"/>
                    </a:lnTo>
                    <a:lnTo>
                      <a:pt x="1872" y="396"/>
                    </a:lnTo>
                    <a:lnTo>
                      <a:pt x="1882" y="342"/>
                    </a:lnTo>
                    <a:lnTo>
                      <a:pt x="1921" y="342"/>
                    </a:lnTo>
                    <a:lnTo>
                      <a:pt x="1979" y="396"/>
                    </a:lnTo>
                    <a:lnTo>
                      <a:pt x="2038" y="468"/>
                    </a:lnTo>
                    <a:lnTo>
                      <a:pt x="2057" y="387"/>
                    </a:lnTo>
                    <a:lnTo>
                      <a:pt x="2057" y="333"/>
                    </a:lnTo>
                    <a:lnTo>
                      <a:pt x="2067" y="279"/>
                    </a:lnTo>
                    <a:lnTo>
                      <a:pt x="2076" y="251"/>
                    </a:lnTo>
                    <a:lnTo>
                      <a:pt x="2090" y="283"/>
                    </a:lnTo>
                    <a:lnTo>
                      <a:pt x="2106" y="225"/>
                    </a:lnTo>
                    <a:lnTo>
                      <a:pt x="2135" y="198"/>
                    </a:lnTo>
                    <a:lnTo>
                      <a:pt x="2145" y="225"/>
                    </a:lnTo>
                    <a:lnTo>
                      <a:pt x="2164" y="162"/>
                    </a:lnTo>
                    <a:lnTo>
                      <a:pt x="2164" y="126"/>
                    </a:lnTo>
                    <a:lnTo>
                      <a:pt x="2184" y="99"/>
                    </a:lnTo>
                    <a:lnTo>
                      <a:pt x="2203" y="162"/>
                    </a:lnTo>
                    <a:lnTo>
                      <a:pt x="2213" y="198"/>
                    </a:lnTo>
                    <a:lnTo>
                      <a:pt x="2242" y="171"/>
                    </a:lnTo>
                    <a:lnTo>
                      <a:pt x="2252" y="117"/>
                    </a:lnTo>
                    <a:lnTo>
                      <a:pt x="2272" y="90"/>
                    </a:lnTo>
                    <a:lnTo>
                      <a:pt x="2281" y="117"/>
                    </a:lnTo>
                    <a:lnTo>
                      <a:pt x="2291" y="144"/>
                    </a:lnTo>
                    <a:lnTo>
                      <a:pt x="2301" y="90"/>
                    </a:lnTo>
                    <a:lnTo>
                      <a:pt x="2320" y="63"/>
                    </a:lnTo>
                    <a:lnTo>
                      <a:pt x="2330" y="99"/>
                    </a:lnTo>
                    <a:lnTo>
                      <a:pt x="2359" y="90"/>
                    </a:lnTo>
                    <a:lnTo>
                      <a:pt x="2379" y="63"/>
                    </a:lnTo>
                    <a:lnTo>
                      <a:pt x="2389" y="90"/>
                    </a:lnTo>
                    <a:lnTo>
                      <a:pt x="2418" y="27"/>
                    </a:lnTo>
                    <a:lnTo>
                      <a:pt x="2437" y="54"/>
                    </a:lnTo>
                    <a:lnTo>
                      <a:pt x="2467" y="0"/>
                    </a:lnTo>
                    <a:lnTo>
                      <a:pt x="2476" y="27"/>
                    </a:lnTo>
                    <a:lnTo>
                      <a:pt x="2479" y="45"/>
                    </a:lnTo>
                    <a:lnTo>
                      <a:pt x="2483" y="69"/>
                    </a:lnTo>
                    <a:lnTo>
                      <a:pt x="2495" y="88"/>
                    </a:lnTo>
                    <a:lnTo>
                      <a:pt x="2506" y="108"/>
                    </a:lnTo>
                    <a:lnTo>
                      <a:pt x="2525" y="153"/>
                    </a:lnTo>
                    <a:lnTo>
                      <a:pt x="2554" y="126"/>
                    </a:lnTo>
                    <a:lnTo>
                      <a:pt x="2574" y="99"/>
                    </a:lnTo>
                    <a:lnTo>
                      <a:pt x="2584" y="45"/>
                    </a:lnTo>
                    <a:lnTo>
                      <a:pt x="2593" y="72"/>
                    </a:lnTo>
                    <a:lnTo>
                      <a:pt x="2600" y="115"/>
                    </a:lnTo>
                    <a:lnTo>
                      <a:pt x="2610" y="73"/>
                    </a:lnTo>
                    <a:lnTo>
                      <a:pt x="2630" y="49"/>
                    </a:lnTo>
                    <a:lnTo>
                      <a:pt x="2642" y="99"/>
                    </a:lnTo>
                    <a:lnTo>
                      <a:pt x="2670" y="69"/>
                    </a:lnTo>
                    <a:lnTo>
                      <a:pt x="2674" y="123"/>
                    </a:lnTo>
                    <a:lnTo>
                      <a:pt x="2678" y="153"/>
                    </a:lnTo>
                    <a:lnTo>
                      <a:pt x="2684" y="183"/>
                    </a:lnTo>
                    <a:lnTo>
                      <a:pt x="2690" y="219"/>
                    </a:lnTo>
                    <a:lnTo>
                      <a:pt x="2694" y="249"/>
                    </a:lnTo>
                    <a:lnTo>
                      <a:pt x="2700" y="277"/>
                    </a:lnTo>
                    <a:lnTo>
                      <a:pt x="2706" y="317"/>
                    </a:lnTo>
                    <a:lnTo>
                      <a:pt x="2712" y="353"/>
                    </a:lnTo>
                    <a:lnTo>
                      <a:pt x="2724" y="451"/>
                    </a:lnTo>
                    <a:lnTo>
                      <a:pt x="2740" y="378"/>
                    </a:lnTo>
                    <a:lnTo>
                      <a:pt x="2759" y="432"/>
                    </a:lnTo>
                    <a:lnTo>
                      <a:pt x="2779" y="486"/>
                    </a:lnTo>
                    <a:lnTo>
                      <a:pt x="2788" y="441"/>
                    </a:lnTo>
                    <a:lnTo>
                      <a:pt x="2808" y="369"/>
                    </a:lnTo>
                    <a:lnTo>
                      <a:pt x="2818" y="414"/>
                    </a:lnTo>
                    <a:lnTo>
                      <a:pt x="2827" y="468"/>
                    </a:lnTo>
                    <a:lnTo>
                      <a:pt x="2857" y="441"/>
                    </a:lnTo>
                    <a:lnTo>
                      <a:pt x="2866" y="468"/>
                    </a:lnTo>
                    <a:lnTo>
                      <a:pt x="2866" y="531"/>
                    </a:lnTo>
                    <a:lnTo>
                      <a:pt x="2866" y="585"/>
                    </a:lnTo>
                    <a:lnTo>
                      <a:pt x="2876" y="612"/>
                    </a:lnTo>
                    <a:lnTo>
                      <a:pt x="2876" y="684"/>
                    </a:lnTo>
                    <a:lnTo>
                      <a:pt x="2896" y="720"/>
                    </a:lnTo>
                    <a:lnTo>
                      <a:pt x="2915" y="747"/>
                    </a:lnTo>
                    <a:lnTo>
                      <a:pt x="2932" y="685"/>
                    </a:lnTo>
                    <a:lnTo>
                      <a:pt x="2935" y="630"/>
                    </a:lnTo>
                    <a:lnTo>
                      <a:pt x="2954" y="684"/>
                    </a:lnTo>
                    <a:lnTo>
                      <a:pt x="2974" y="711"/>
                    </a:lnTo>
                    <a:lnTo>
                      <a:pt x="2993" y="648"/>
                    </a:lnTo>
                    <a:lnTo>
                      <a:pt x="3013" y="729"/>
                    </a:lnTo>
                    <a:lnTo>
                      <a:pt x="3032" y="756"/>
                    </a:lnTo>
                    <a:lnTo>
                      <a:pt x="3071" y="729"/>
                    </a:lnTo>
                    <a:lnTo>
                      <a:pt x="3091" y="765"/>
                    </a:lnTo>
                    <a:lnTo>
                      <a:pt x="3130" y="693"/>
                    </a:lnTo>
                    <a:lnTo>
                      <a:pt x="3169" y="765"/>
                    </a:lnTo>
                    <a:lnTo>
                      <a:pt x="3188" y="819"/>
                    </a:lnTo>
                    <a:lnTo>
                      <a:pt x="3208" y="756"/>
                    </a:lnTo>
                    <a:lnTo>
                      <a:pt x="3217" y="828"/>
                    </a:lnTo>
                    <a:lnTo>
                      <a:pt x="3227" y="882"/>
                    </a:lnTo>
                    <a:lnTo>
                      <a:pt x="3256" y="864"/>
                    </a:lnTo>
                    <a:lnTo>
                      <a:pt x="3286" y="846"/>
                    </a:lnTo>
                    <a:lnTo>
                      <a:pt x="3305" y="873"/>
                    </a:lnTo>
                    <a:lnTo>
                      <a:pt x="3325" y="810"/>
                    </a:lnTo>
                    <a:lnTo>
                      <a:pt x="3344" y="756"/>
                    </a:lnTo>
                    <a:lnTo>
                      <a:pt x="3364" y="684"/>
                    </a:lnTo>
                    <a:lnTo>
                      <a:pt x="3364" y="630"/>
                    </a:lnTo>
                    <a:lnTo>
                      <a:pt x="3373" y="603"/>
                    </a:lnTo>
                    <a:lnTo>
                      <a:pt x="3393" y="531"/>
                    </a:lnTo>
                    <a:lnTo>
                      <a:pt x="3403" y="504"/>
                    </a:lnTo>
                    <a:lnTo>
                      <a:pt x="3442" y="468"/>
                    </a:lnTo>
                    <a:lnTo>
                      <a:pt x="3461" y="441"/>
                    </a:lnTo>
                    <a:lnTo>
                      <a:pt x="3500" y="414"/>
                    </a:lnTo>
                    <a:lnTo>
                      <a:pt x="3539" y="495"/>
                    </a:lnTo>
                    <a:lnTo>
                      <a:pt x="3548" y="439"/>
                    </a:lnTo>
                    <a:lnTo>
                      <a:pt x="3559" y="378"/>
                    </a:lnTo>
                    <a:lnTo>
                      <a:pt x="3588" y="396"/>
                    </a:lnTo>
                    <a:lnTo>
                      <a:pt x="3617" y="378"/>
                    </a:lnTo>
                    <a:lnTo>
                      <a:pt x="3656" y="387"/>
                    </a:lnTo>
                    <a:lnTo>
                      <a:pt x="3695" y="360"/>
                    </a:lnTo>
                    <a:lnTo>
                      <a:pt x="3734" y="423"/>
                    </a:lnTo>
                    <a:lnTo>
                      <a:pt x="3763" y="360"/>
                    </a:lnTo>
                    <a:lnTo>
                      <a:pt x="3773" y="288"/>
                    </a:lnTo>
                    <a:lnTo>
                      <a:pt x="3786" y="263"/>
                    </a:lnTo>
                  </a:path>
                </a:pathLst>
              </a:custGeom>
              <a:noFill/>
              <a:ln w="28575" cap="rnd" cmpd="sng">
                <a:solidFill>
                  <a:srgbClr val="C00000"/>
                </a:solidFill>
                <a:prstDash val="solid"/>
                <a:round/>
                <a:headEnd type="none" w="sm" len="sm"/>
                <a:tailEnd type="none" w="sm" len="sm"/>
              </a:ln>
              <a:effectLst/>
            </p:spPr>
            <p:txBody>
              <a:bodyPr/>
              <a:lstStyle/>
              <a:p>
                <a:endParaRPr lang="en-US"/>
              </a:p>
            </p:txBody>
          </p:sp>
          <p:sp>
            <p:nvSpPr>
              <p:cNvPr id="47" name="Rectangle 14"/>
              <p:cNvSpPr>
                <a:spLocks noChangeArrowheads="1"/>
              </p:cNvSpPr>
              <p:nvPr/>
            </p:nvSpPr>
            <p:spPr bwMode="auto">
              <a:xfrm>
                <a:off x="8784468" y="5733256"/>
                <a:ext cx="138590" cy="339196"/>
              </a:xfrm>
              <a:prstGeom prst="rect">
                <a:avLst/>
              </a:prstGeom>
              <a:noFill/>
              <a:ln w="9525">
                <a:noFill/>
                <a:miter lim="800000"/>
                <a:headEnd/>
                <a:tailEnd/>
              </a:ln>
              <a:effectLst/>
            </p:spPr>
            <p:txBody>
              <a:bodyPr wrap="square" lIns="92075" tIns="46038" rIns="92075" bIns="46038">
                <a:spAutoFit/>
              </a:bodyPr>
              <a:lstStyle/>
              <a:p>
                <a:pPr algn="l" eaLnBrk="0" hangingPunct="0"/>
                <a:r>
                  <a:rPr lang="en-US" sz="1600" i="1" dirty="0">
                    <a:latin typeface="Times New Roman" pitchFamily="18" charset="0"/>
                  </a:rPr>
                  <a:t>t</a:t>
                </a:r>
                <a:endParaRPr lang="en-US" sz="1600" dirty="0">
                  <a:latin typeface="Times New Roman" pitchFamily="18" charset="0"/>
                </a:endParaRPr>
              </a:p>
            </p:txBody>
          </p:sp>
          <p:sp>
            <p:nvSpPr>
              <p:cNvPr id="48" name="Line 39"/>
              <p:cNvSpPr>
                <a:spLocks noChangeShapeType="1"/>
              </p:cNvSpPr>
              <p:nvPr/>
            </p:nvSpPr>
            <p:spPr bwMode="auto">
              <a:xfrm>
                <a:off x="5220072" y="5013176"/>
                <a:ext cx="0" cy="1332148"/>
              </a:xfrm>
              <a:prstGeom prst="line">
                <a:avLst/>
              </a:prstGeom>
              <a:noFill/>
              <a:ln w="12700">
                <a:solidFill>
                  <a:schemeClr val="tx1"/>
                </a:solidFill>
                <a:round/>
                <a:headEnd type="stealth" w="med" len="lg"/>
                <a:tailEnd type="none" w="sm" len="sm"/>
              </a:ln>
              <a:effectLst/>
            </p:spPr>
            <p:txBody>
              <a:bodyPr wrap="none" anchor="ctr"/>
              <a:lstStyle/>
              <a:p>
                <a:endParaRPr lang="en-US"/>
              </a:p>
            </p:txBody>
          </p:sp>
          <p:sp>
            <p:nvSpPr>
              <p:cNvPr id="49" name="Rectangle 53"/>
              <p:cNvSpPr>
                <a:spLocks noChangeArrowheads="1"/>
              </p:cNvSpPr>
              <p:nvPr/>
            </p:nvSpPr>
            <p:spPr bwMode="auto">
              <a:xfrm>
                <a:off x="4752020" y="4817996"/>
                <a:ext cx="484107" cy="339196"/>
              </a:xfrm>
              <a:prstGeom prst="rect">
                <a:avLst/>
              </a:prstGeom>
              <a:noFill/>
              <a:ln w="9525">
                <a:noFill/>
                <a:miter lim="800000"/>
                <a:headEnd/>
                <a:tailEnd/>
              </a:ln>
              <a:effectLst/>
            </p:spPr>
            <p:txBody>
              <a:bodyPr wrap="none" lIns="92075" tIns="46038" rIns="92075" bIns="46038">
                <a:spAutoFit/>
              </a:bodyPr>
              <a:lstStyle/>
              <a:p>
                <a:pPr algn="l" eaLnBrk="0" hangingPunct="0"/>
                <a:r>
                  <a:rPr lang="en-US" sz="1600" i="1" dirty="0">
                    <a:latin typeface="Times New Roman" pitchFamily="18" charset="0"/>
                    <a:cs typeface="Times New Roman" pitchFamily="18" charset="0"/>
                  </a:rPr>
                  <a:t>S</a:t>
                </a:r>
                <a:r>
                  <a:rPr lang="en-US" sz="1600" dirty="0">
                    <a:latin typeface="Times New Roman" pitchFamily="18" charset="0"/>
                    <a:cs typeface="Times New Roman" pitchFamily="18" charset="0"/>
                  </a:rPr>
                  <a:t>(</a:t>
                </a:r>
                <a:r>
                  <a:rPr lang="en-US" sz="1600" i="1" dirty="0">
                    <a:latin typeface="Times New Roman" pitchFamily="18" charset="0"/>
                    <a:cs typeface="Times New Roman" pitchFamily="18" charset="0"/>
                  </a:rPr>
                  <a:t>t</a:t>
                </a:r>
                <a:r>
                  <a:rPr lang="en-US" sz="1600" dirty="0">
                    <a:latin typeface="Times New Roman" pitchFamily="18" charset="0"/>
                    <a:cs typeface="Times New Roman" pitchFamily="18" charset="0"/>
                  </a:rPr>
                  <a:t>)</a:t>
                </a:r>
              </a:p>
            </p:txBody>
          </p:sp>
        </p:grpSp>
        <p:sp>
          <p:nvSpPr>
            <p:cNvPr id="44" name="Rectangle 43"/>
            <p:cNvSpPr/>
            <p:nvPr/>
          </p:nvSpPr>
          <p:spPr>
            <a:xfrm>
              <a:off x="5472608" y="6345325"/>
              <a:ext cx="4211960" cy="276999"/>
            </a:xfrm>
            <a:prstGeom prst="rect">
              <a:avLst/>
            </a:prstGeom>
          </p:spPr>
          <p:txBody>
            <a:bodyPr wrap="square">
              <a:spAutoFit/>
            </a:bodyPr>
            <a:lstStyle/>
            <a:p>
              <a:r>
                <a:rPr lang="en-US" sz="1200" dirty="0">
                  <a:latin typeface="Arial" charset="0"/>
                </a:rPr>
                <a:t>Voice signal (mixed frequencies &amp; amplitudes)</a:t>
              </a:r>
            </a:p>
          </p:txBody>
        </p:sp>
      </p:grpSp>
      <p:grpSp>
        <p:nvGrpSpPr>
          <p:cNvPr id="50" name="Grouper 128"/>
          <p:cNvGrpSpPr/>
          <p:nvPr/>
        </p:nvGrpSpPr>
        <p:grpSpPr>
          <a:xfrm>
            <a:off x="2027548" y="4869160"/>
            <a:ext cx="4572508" cy="1764196"/>
            <a:chOff x="503548" y="4869160"/>
            <a:chExt cx="4572508" cy="1764196"/>
          </a:xfrm>
        </p:grpSpPr>
        <p:grpSp>
          <p:nvGrpSpPr>
            <p:cNvPr id="51" name="Group 41"/>
            <p:cNvGrpSpPr>
              <a:grpSpLocks/>
            </p:cNvGrpSpPr>
            <p:nvPr/>
          </p:nvGrpSpPr>
          <p:grpSpPr bwMode="auto">
            <a:xfrm>
              <a:off x="960748" y="5478760"/>
              <a:ext cx="3059113" cy="762000"/>
              <a:chOff x="3168" y="3456"/>
              <a:chExt cx="1927" cy="480"/>
            </a:xfrm>
          </p:grpSpPr>
          <p:sp>
            <p:nvSpPr>
              <p:cNvPr id="58" name="Line 42"/>
              <p:cNvSpPr>
                <a:spLocks noChangeShapeType="1"/>
              </p:cNvSpPr>
              <p:nvPr/>
            </p:nvSpPr>
            <p:spPr bwMode="auto">
              <a:xfrm>
                <a:off x="3168" y="3456"/>
                <a:ext cx="489" cy="0"/>
              </a:xfrm>
              <a:prstGeom prst="line">
                <a:avLst/>
              </a:prstGeom>
              <a:noFill/>
              <a:ln w="28575">
                <a:solidFill>
                  <a:srgbClr val="C00000"/>
                </a:solidFill>
                <a:round/>
                <a:headEnd type="none" w="sm" len="sm"/>
                <a:tailEnd type="none" w="sm" len="sm"/>
              </a:ln>
              <a:effectLst/>
            </p:spPr>
            <p:txBody>
              <a:bodyPr wrap="none" anchor="ctr"/>
              <a:lstStyle/>
              <a:p>
                <a:endParaRPr lang="de-DE"/>
              </a:p>
            </p:txBody>
          </p:sp>
          <p:sp>
            <p:nvSpPr>
              <p:cNvPr id="59" name="Line 43"/>
              <p:cNvSpPr>
                <a:spLocks noChangeShapeType="1"/>
              </p:cNvSpPr>
              <p:nvPr/>
            </p:nvSpPr>
            <p:spPr bwMode="auto">
              <a:xfrm>
                <a:off x="4119" y="3456"/>
                <a:ext cx="495" cy="0"/>
              </a:xfrm>
              <a:prstGeom prst="line">
                <a:avLst/>
              </a:prstGeom>
              <a:noFill/>
              <a:ln w="28575">
                <a:solidFill>
                  <a:srgbClr val="C00000"/>
                </a:solidFill>
                <a:round/>
                <a:headEnd type="none" w="sm" len="sm"/>
                <a:tailEnd type="none" w="sm" len="sm"/>
              </a:ln>
              <a:effectLst/>
            </p:spPr>
            <p:txBody>
              <a:bodyPr wrap="none" anchor="ctr"/>
              <a:lstStyle/>
              <a:p>
                <a:endParaRPr lang="de-DE"/>
              </a:p>
            </p:txBody>
          </p:sp>
          <p:sp>
            <p:nvSpPr>
              <p:cNvPr id="60" name="Line 44"/>
              <p:cNvSpPr>
                <a:spLocks noChangeShapeType="1"/>
              </p:cNvSpPr>
              <p:nvPr/>
            </p:nvSpPr>
            <p:spPr bwMode="auto">
              <a:xfrm>
                <a:off x="4600" y="3936"/>
                <a:ext cx="495" cy="0"/>
              </a:xfrm>
              <a:prstGeom prst="line">
                <a:avLst/>
              </a:prstGeom>
              <a:noFill/>
              <a:ln w="28575">
                <a:solidFill>
                  <a:srgbClr val="C00000"/>
                </a:solidFill>
                <a:round/>
                <a:headEnd type="none" w="sm" len="sm"/>
                <a:tailEnd type="none" w="sm" len="sm"/>
              </a:ln>
              <a:effectLst/>
            </p:spPr>
            <p:txBody>
              <a:bodyPr wrap="none" anchor="ctr"/>
              <a:lstStyle/>
              <a:p>
                <a:endParaRPr lang="de-DE"/>
              </a:p>
            </p:txBody>
          </p:sp>
          <p:sp>
            <p:nvSpPr>
              <p:cNvPr id="61" name="Line 45"/>
              <p:cNvSpPr>
                <a:spLocks noChangeShapeType="1"/>
              </p:cNvSpPr>
              <p:nvPr/>
            </p:nvSpPr>
            <p:spPr bwMode="auto">
              <a:xfrm>
                <a:off x="3639" y="3936"/>
                <a:ext cx="496" cy="0"/>
              </a:xfrm>
              <a:prstGeom prst="line">
                <a:avLst/>
              </a:prstGeom>
              <a:noFill/>
              <a:ln w="28575">
                <a:solidFill>
                  <a:srgbClr val="C00000"/>
                </a:solidFill>
                <a:round/>
                <a:headEnd type="none" w="sm" len="sm"/>
                <a:tailEnd type="none" w="sm" len="sm"/>
              </a:ln>
              <a:effectLst/>
            </p:spPr>
            <p:txBody>
              <a:bodyPr wrap="none" anchor="ctr"/>
              <a:lstStyle/>
              <a:p>
                <a:endParaRPr lang="de-DE"/>
              </a:p>
            </p:txBody>
          </p:sp>
          <p:grpSp>
            <p:nvGrpSpPr>
              <p:cNvPr id="62" name="Group 46"/>
              <p:cNvGrpSpPr>
                <a:grpSpLocks/>
              </p:cNvGrpSpPr>
              <p:nvPr/>
            </p:nvGrpSpPr>
            <p:grpSpPr bwMode="auto">
              <a:xfrm>
                <a:off x="3648" y="3456"/>
                <a:ext cx="1440" cy="480"/>
                <a:chOff x="3648" y="3456"/>
                <a:chExt cx="1440" cy="480"/>
              </a:xfrm>
            </p:grpSpPr>
            <p:sp>
              <p:nvSpPr>
                <p:cNvPr id="63" name="Line 47"/>
                <p:cNvSpPr>
                  <a:spLocks noChangeShapeType="1"/>
                </p:cNvSpPr>
                <p:nvPr/>
              </p:nvSpPr>
              <p:spPr bwMode="auto">
                <a:xfrm>
                  <a:off x="3648" y="3456"/>
                  <a:ext cx="0" cy="480"/>
                </a:xfrm>
                <a:prstGeom prst="line">
                  <a:avLst/>
                </a:prstGeom>
                <a:noFill/>
                <a:ln w="28575">
                  <a:solidFill>
                    <a:srgbClr val="C00000"/>
                  </a:solidFill>
                  <a:round/>
                  <a:headEnd type="none" w="sm" len="sm"/>
                  <a:tailEnd type="none" w="sm" len="sm"/>
                </a:ln>
                <a:effectLst/>
              </p:spPr>
              <p:txBody>
                <a:bodyPr wrap="none" anchor="ctr"/>
                <a:lstStyle/>
                <a:p>
                  <a:endParaRPr lang="de-DE"/>
                </a:p>
              </p:txBody>
            </p:sp>
            <p:sp>
              <p:nvSpPr>
                <p:cNvPr id="64" name="Line 48"/>
                <p:cNvSpPr>
                  <a:spLocks noChangeShapeType="1"/>
                </p:cNvSpPr>
                <p:nvPr/>
              </p:nvSpPr>
              <p:spPr bwMode="auto">
                <a:xfrm>
                  <a:off x="5088" y="3456"/>
                  <a:ext cx="0" cy="480"/>
                </a:xfrm>
                <a:prstGeom prst="line">
                  <a:avLst/>
                </a:prstGeom>
                <a:noFill/>
                <a:ln w="28575">
                  <a:solidFill>
                    <a:srgbClr val="C00000"/>
                  </a:solidFill>
                  <a:round/>
                  <a:headEnd type="none" w="sm" len="sm"/>
                  <a:tailEnd type="none" w="sm" len="sm"/>
                </a:ln>
                <a:effectLst/>
              </p:spPr>
              <p:txBody>
                <a:bodyPr wrap="none" anchor="ctr"/>
                <a:lstStyle/>
                <a:p>
                  <a:endParaRPr lang="de-DE"/>
                </a:p>
              </p:txBody>
            </p:sp>
            <p:sp>
              <p:nvSpPr>
                <p:cNvPr id="65" name="Line 49"/>
                <p:cNvSpPr>
                  <a:spLocks noChangeShapeType="1"/>
                </p:cNvSpPr>
                <p:nvPr/>
              </p:nvSpPr>
              <p:spPr bwMode="auto">
                <a:xfrm>
                  <a:off x="4608" y="3456"/>
                  <a:ext cx="0" cy="480"/>
                </a:xfrm>
                <a:prstGeom prst="line">
                  <a:avLst/>
                </a:prstGeom>
                <a:noFill/>
                <a:ln w="28575">
                  <a:solidFill>
                    <a:srgbClr val="C00000"/>
                  </a:solidFill>
                  <a:round/>
                  <a:headEnd type="none" w="sm" len="sm"/>
                  <a:tailEnd type="none" w="sm" len="sm"/>
                </a:ln>
                <a:effectLst/>
              </p:spPr>
              <p:txBody>
                <a:bodyPr wrap="none" anchor="ctr"/>
                <a:lstStyle/>
                <a:p>
                  <a:endParaRPr lang="de-DE"/>
                </a:p>
              </p:txBody>
            </p:sp>
            <p:sp>
              <p:nvSpPr>
                <p:cNvPr id="66" name="Line 50"/>
                <p:cNvSpPr>
                  <a:spLocks noChangeShapeType="1"/>
                </p:cNvSpPr>
                <p:nvPr/>
              </p:nvSpPr>
              <p:spPr bwMode="auto">
                <a:xfrm>
                  <a:off x="4128" y="3456"/>
                  <a:ext cx="0" cy="480"/>
                </a:xfrm>
                <a:prstGeom prst="line">
                  <a:avLst/>
                </a:prstGeom>
                <a:noFill/>
                <a:ln w="28575">
                  <a:solidFill>
                    <a:srgbClr val="C00000"/>
                  </a:solidFill>
                  <a:round/>
                  <a:headEnd type="none" w="sm" len="sm"/>
                  <a:tailEnd type="none" w="sm" len="sm"/>
                </a:ln>
                <a:effectLst/>
              </p:spPr>
              <p:txBody>
                <a:bodyPr wrap="none" anchor="ctr"/>
                <a:lstStyle/>
                <a:p>
                  <a:endParaRPr lang="de-DE"/>
                </a:p>
              </p:txBody>
            </p:sp>
          </p:grpSp>
        </p:grpSp>
        <p:grpSp>
          <p:nvGrpSpPr>
            <p:cNvPr id="52" name="Gruppieren 100"/>
            <p:cNvGrpSpPr/>
            <p:nvPr/>
          </p:nvGrpSpPr>
          <p:grpSpPr>
            <a:xfrm>
              <a:off x="503548" y="4869160"/>
              <a:ext cx="3898900" cy="1440160"/>
              <a:chOff x="4984750" y="4614863"/>
              <a:chExt cx="3898900" cy="1440160"/>
            </a:xfrm>
          </p:grpSpPr>
          <p:sp>
            <p:nvSpPr>
              <p:cNvPr id="54" name="Line 38"/>
              <p:cNvSpPr>
                <a:spLocks noChangeShapeType="1"/>
              </p:cNvSpPr>
              <p:nvPr/>
            </p:nvSpPr>
            <p:spPr bwMode="auto">
              <a:xfrm>
                <a:off x="5441950" y="5605463"/>
                <a:ext cx="3276600" cy="0"/>
              </a:xfrm>
              <a:prstGeom prst="line">
                <a:avLst/>
              </a:prstGeom>
              <a:noFill/>
              <a:ln w="12700">
                <a:solidFill>
                  <a:schemeClr val="tx1"/>
                </a:solidFill>
                <a:round/>
                <a:headEnd type="none" w="sm" len="sm"/>
                <a:tailEnd type="stealth" w="med" len="lg"/>
              </a:ln>
              <a:effectLst/>
            </p:spPr>
            <p:txBody>
              <a:bodyPr wrap="none" anchor="ctr"/>
              <a:lstStyle/>
              <a:p>
                <a:endParaRPr lang="en-US"/>
              </a:p>
            </p:txBody>
          </p:sp>
          <p:sp>
            <p:nvSpPr>
              <p:cNvPr id="55" name="Line 39"/>
              <p:cNvSpPr>
                <a:spLocks noChangeShapeType="1"/>
              </p:cNvSpPr>
              <p:nvPr/>
            </p:nvSpPr>
            <p:spPr bwMode="auto">
              <a:xfrm>
                <a:off x="5441950" y="4843463"/>
                <a:ext cx="10852" cy="1211560"/>
              </a:xfrm>
              <a:prstGeom prst="line">
                <a:avLst/>
              </a:prstGeom>
              <a:noFill/>
              <a:ln w="12700">
                <a:solidFill>
                  <a:schemeClr val="tx1"/>
                </a:solidFill>
                <a:round/>
                <a:headEnd type="stealth" w="med" len="lg"/>
                <a:tailEnd type="none" w="sm" len="sm"/>
              </a:ln>
              <a:effectLst/>
            </p:spPr>
            <p:txBody>
              <a:bodyPr wrap="none" anchor="ctr"/>
              <a:lstStyle/>
              <a:p>
                <a:endParaRPr lang="en-US"/>
              </a:p>
            </p:txBody>
          </p:sp>
          <p:sp>
            <p:nvSpPr>
              <p:cNvPr id="56" name="Rectangle 40"/>
              <p:cNvSpPr>
                <a:spLocks noChangeArrowheads="1"/>
              </p:cNvSpPr>
              <p:nvPr/>
            </p:nvSpPr>
            <p:spPr bwMode="auto">
              <a:xfrm>
                <a:off x="8642350" y="5529263"/>
                <a:ext cx="241300" cy="336550"/>
              </a:xfrm>
              <a:prstGeom prst="rect">
                <a:avLst/>
              </a:prstGeom>
              <a:noFill/>
              <a:ln w="9525">
                <a:noFill/>
                <a:miter lim="800000"/>
                <a:headEnd/>
                <a:tailEnd/>
              </a:ln>
              <a:effectLst/>
            </p:spPr>
            <p:txBody>
              <a:bodyPr wrap="none" lIns="92075" tIns="46038" rIns="92075" bIns="46038">
                <a:spAutoFit/>
              </a:bodyPr>
              <a:lstStyle/>
              <a:p>
                <a:pPr algn="l" eaLnBrk="0" hangingPunct="0"/>
                <a:r>
                  <a:rPr lang="en-US" sz="1600" i="1" dirty="0">
                    <a:latin typeface="Times New Roman" pitchFamily="18" charset="0"/>
                    <a:cs typeface="Times New Roman" pitchFamily="18" charset="0"/>
                  </a:rPr>
                  <a:t>t</a:t>
                </a:r>
              </a:p>
            </p:txBody>
          </p:sp>
          <p:sp>
            <p:nvSpPr>
              <p:cNvPr id="57" name="Rectangle 53"/>
              <p:cNvSpPr>
                <a:spLocks noChangeArrowheads="1"/>
              </p:cNvSpPr>
              <p:nvPr/>
            </p:nvSpPr>
            <p:spPr bwMode="auto">
              <a:xfrm>
                <a:off x="4984750" y="4614863"/>
                <a:ext cx="484107" cy="339196"/>
              </a:xfrm>
              <a:prstGeom prst="rect">
                <a:avLst/>
              </a:prstGeom>
              <a:noFill/>
              <a:ln w="9525">
                <a:noFill/>
                <a:miter lim="800000"/>
                <a:headEnd/>
                <a:tailEnd/>
              </a:ln>
              <a:effectLst/>
            </p:spPr>
            <p:txBody>
              <a:bodyPr wrap="none" lIns="92075" tIns="46038" rIns="92075" bIns="46038">
                <a:spAutoFit/>
              </a:bodyPr>
              <a:lstStyle/>
              <a:p>
                <a:pPr algn="l" eaLnBrk="0" hangingPunct="0"/>
                <a:r>
                  <a:rPr lang="en-US" sz="1600" i="1" dirty="0">
                    <a:latin typeface="Times New Roman" pitchFamily="18" charset="0"/>
                    <a:cs typeface="Times New Roman" pitchFamily="18" charset="0"/>
                  </a:rPr>
                  <a:t>S</a:t>
                </a:r>
                <a:r>
                  <a:rPr lang="en-US" sz="1600" dirty="0">
                    <a:latin typeface="Times New Roman" pitchFamily="18" charset="0"/>
                    <a:cs typeface="Times New Roman" pitchFamily="18" charset="0"/>
                  </a:rPr>
                  <a:t>(</a:t>
                </a:r>
                <a:r>
                  <a:rPr lang="en-US" sz="1600" i="1" dirty="0">
                    <a:latin typeface="Times New Roman" pitchFamily="18" charset="0"/>
                    <a:cs typeface="Times New Roman" pitchFamily="18" charset="0"/>
                  </a:rPr>
                  <a:t>t</a:t>
                </a:r>
                <a:r>
                  <a:rPr lang="en-US" sz="1600" dirty="0">
                    <a:latin typeface="Times New Roman" pitchFamily="18" charset="0"/>
                    <a:cs typeface="Times New Roman" pitchFamily="18" charset="0"/>
                  </a:rPr>
                  <a:t>)</a:t>
                </a:r>
              </a:p>
            </p:txBody>
          </p:sp>
        </p:grpSp>
        <p:sp>
          <p:nvSpPr>
            <p:cNvPr id="53" name="Rectangle 52"/>
            <p:cNvSpPr/>
            <p:nvPr/>
          </p:nvSpPr>
          <p:spPr>
            <a:xfrm>
              <a:off x="935596" y="6345324"/>
              <a:ext cx="4140460" cy="288032"/>
            </a:xfrm>
            <a:prstGeom prst="rect">
              <a:avLst/>
            </a:prstGeom>
          </p:spPr>
          <p:txBody>
            <a:bodyPr wrap="square">
              <a:spAutoFit/>
            </a:bodyPr>
            <a:lstStyle/>
            <a:p>
              <a:r>
                <a:rPr lang="en-US" sz="1200" dirty="0">
                  <a:latin typeface="Arial" charset="0"/>
                </a:rPr>
                <a:t>Digital signal (mixed frequencies &amp; amplitudes)</a:t>
              </a:r>
            </a:p>
          </p:txBody>
        </p:sp>
      </p:grpSp>
      <p:graphicFrame>
        <p:nvGraphicFramePr>
          <p:cNvPr id="67" name="Object 4"/>
          <p:cNvGraphicFramePr>
            <a:graphicFrameLocks noChangeAspect="1"/>
          </p:cNvGraphicFramePr>
          <p:nvPr>
            <p:extLst/>
          </p:nvPr>
        </p:nvGraphicFramePr>
        <p:xfrm>
          <a:off x="3411408" y="4928294"/>
          <a:ext cx="2144533" cy="480927"/>
        </p:xfrm>
        <a:graphic>
          <a:graphicData uri="http://schemas.openxmlformats.org/presentationml/2006/ole">
            <mc:AlternateContent xmlns:mc="http://schemas.openxmlformats.org/markup-compatibility/2006">
              <mc:Choice xmlns:v="urn:schemas-microsoft-com:vml" Requires="v">
                <p:oleObj spid="_x0000_s7209" name="Formel" r:id="rId10" imgW="1981080" imgH="444240" progId="Equation.3">
                  <p:embed/>
                </p:oleObj>
              </mc:Choice>
              <mc:Fallback>
                <p:oleObj name="Formel" r:id="rId10" imgW="1981080" imgH="444240" progId="Equation.3">
                  <p:embed/>
                  <p:pic>
                    <p:nvPicPr>
                      <p:cNvPr id="132" name="Object 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411408" y="4928294"/>
                        <a:ext cx="2144533" cy="480927"/>
                      </a:xfrm>
                      <a:prstGeom prst="rect">
                        <a:avLst/>
                      </a:prstGeom>
                      <a:noFill/>
                    </p:spPr>
                  </p:pic>
                </p:oleObj>
              </mc:Fallback>
            </mc:AlternateContent>
          </a:graphicData>
        </a:graphic>
      </p:graphicFrame>
      <p:pic>
        <p:nvPicPr>
          <p:cNvPr id="68" name="Picture 67"/>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9320306" y="980728"/>
            <a:ext cx="2324577" cy="4134216"/>
          </a:xfrm>
          <a:prstGeom prst="rect">
            <a:avLst/>
          </a:prstGeom>
        </p:spPr>
      </p:pic>
    </p:spTree>
    <p:extLst>
      <p:ext uri="{BB962C8B-B14F-4D97-AF65-F5344CB8AC3E}">
        <p14:creationId xmlns:p14="http://schemas.microsoft.com/office/powerpoint/2010/main" val="968268678"/>
      </p:ext>
    </p:extLst>
  </p:cSld>
  <p:clrMapOvr>
    <a:masterClrMapping/>
  </p:clrMapOvr>
  <p:transition spd="slow"/>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2"/>
          <p:cNvSpPr>
            <a:spLocks noGrp="1" noChangeArrowheads="1"/>
          </p:cNvSpPr>
          <p:nvPr>
            <p:ph type="title"/>
          </p:nvPr>
        </p:nvSpPr>
        <p:spPr/>
        <p:txBody>
          <a:bodyPr/>
          <a:lstStyle/>
          <a:p>
            <a:pPr eaLnBrk="1" hangingPunct="1"/>
            <a:r>
              <a:rPr lang="en-US" sz="2200"/>
              <a:t>Dynamic/Contention MAC: Slotted ALOHA</a:t>
            </a:r>
          </a:p>
        </p:txBody>
      </p:sp>
      <p:sp>
        <p:nvSpPr>
          <p:cNvPr id="23556" name="Rectangle 3"/>
          <p:cNvSpPr>
            <a:spLocks noGrp="1" noChangeArrowheads="1"/>
          </p:cNvSpPr>
          <p:nvPr>
            <p:ph idx="1"/>
          </p:nvPr>
        </p:nvSpPr>
        <p:spPr/>
        <p:txBody>
          <a:bodyPr/>
          <a:lstStyle/>
          <a:p>
            <a:pPr eaLnBrk="1" hangingPunct="1"/>
            <a:r>
              <a:rPr lang="en-US" sz="2000" dirty="0"/>
              <a:t>Send packets of fixed length within fixed time-slots</a:t>
            </a:r>
          </a:p>
          <a:p>
            <a:pPr lvl="1" eaLnBrk="1" hangingPunct="1">
              <a:buFont typeface="Wingdings" pitchFamily="2" charset="2"/>
              <a:buChar char="Ø"/>
            </a:pPr>
            <a:r>
              <a:rPr lang="en-US" dirty="0"/>
              <a:t>Requires common time-base for synchronization</a:t>
            </a:r>
          </a:p>
          <a:p>
            <a:pPr eaLnBrk="1" hangingPunct="1"/>
            <a:r>
              <a:rPr lang="en-US" sz="2000" dirty="0"/>
              <a:t>Transmission starts at begin of slot only, thus only complete collisions may occur</a:t>
            </a:r>
          </a:p>
          <a:p>
            <a:pPr eaLnBrk="1" hangingPunct="1"/>
            <a:endParaRPr lang="en-US" sz="2000" dirty="0"/>
          </a:p>
          <a:p>
            <a:pPr eaLnBrk="1" hangingPunct="1"/>
            <a:endParaRPr lang="en-US" sz="2000" dirty="0"/>
          </a:p>
          <a:p>
            <a:pPr eaLnBrk="1" hangingPunct="1"/>
            <a:endParaRPr lang="en-US" sz="2000" dirty="0"/>
          </a:p>
          <a:p>
            <a:pPr eaLnBrk="1" hangingPunct="1"/>
            <a:endParaRPr lang="en-US" sz="2000" dirty="0"/>
          </a:p>
          <a:p>
            <a:pPr eaLnBrk="1" hangingPunct="1"/>
            <a:endParaRPr lang="en-US" sz="2000" dirty="0"/>
          </a:p>
          <a:p>
            <a:pPr eaLnBrk="1" hangingPunct="1"/>
            <a:endParaRPr lang="en-US" sz="2000" dirty="0"/>
          </a:p>
          <a:p>
            <a:pPr eaLnBrk="1" hangingPunct="1"/>
            <a:endParaRPr lang="en-US" sz="2000" dirty="0" smtClean="0"/>
          </a:p>
          <a:p>
            <a:pPr eaLnBrk="1" hangingPunct="1"/>
            <a:endParaRPr lang="en-US" sz="2000" dirty="0"/>
          </a:p>
          <a:p>
            <a:pPr eaLnBrk="1" hangingPunct="1"/>
            <a:endParaRPr lang="en-US" sz="2000" dirty="0"/>
          </a:p>
          <a:p>
            <a:pPr eaLnBrk="1" hangingPunct="1">
              <a:buFont typeface="Wingdings" pitchFamily="2" charset="2"/>
              <a:buChar char="Ø"/>
            </a:pPr>
            <a:r>
              <a:rPr lang="en-US" sz="2000" dirty="0"/>
              <a:t>Best option without carrier sensing (but sync required)</a:t>
            </a:r>
          </a:p>
          <a:p>
            <a:pPr eaLnBrk="1" hangingPunct="1">
              <a:buFont typeface="Wingdings" pitchFamily="2" charset="2"/>
              <a:buChar char="Ø"/>
            </a:pPr>
            <a:r>
              <a:rPr lang="en-US" sz="2000" dirty="0"/>
              <a:t>Example: Initial medium access of GSM control channel</a:t>
            </a:r>
          </a:p>
        </p:txBody>
      </p:sp>
      <p:grpSp>
        <p:nvGrpSpPr>
          <p:cNvPr id="23557" name="Group 4"/>
          <p:cNvGrpSpPr>
            <a:grpSpLocks/>
          </p:cNvGrpSpPr>
          <p:nvPr/>
        </p:nvGrpSpPr>
        <p:grpSpPr bwMode="auto">
          <a:xfrm>
            <a:off x="2063751" y="2492376"/>
            <a:ext cx="6704013" cy="2627313"/>
            <a:chOff x="480" y="2273"/>
            <a:chExt cx="4660" cy="1827"/>
          </a:xfrm>
        </p:grpSpPr>
        <p:sp>
          <p:nvSpPr>
            <p:cNvPr id="23559" name="Line 5"/>
            <p:cNvSpPr>
              <a:spLocks noChangeShapeType="1"/>
            </p:cNvSpPr>
            <p:nvPr/>
          </p:nvSpPr>
          <p:spPr bwMode="auto">
            <a:xfrm>
              <a:off x="930" y="2612"/>
              <a:ext cx="4210" cy="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23560" name="Line 6"/>
            <p:cNvSpPr>
              <a:spLocks noChangeShapeType="1"/>
            </p:cNvSpPr>
            <p:nvPr/>
          </p:nvSpPr>
          <p:spPr bwMode="auto">
            <a:xfrm>
              <a:off x="930" y="2900"/>
              <a:ext cx="4210" cy="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23561" name="Line 7"/>
            <p:cNvSpPr>
              <a:spLocks noChangeShapeType="1"/>
            </p:cNvSpPr>
            <p:nvPr/>
          </p:nvSpPr>
          <p:spPr bwMode="auto">
            <a:xfrm>
              <a:off x="930" y="3188"/>
              <a:ext cx="4210" cy="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23562" name="Line 8"/>
            <p:cNvSpPr>
              <a:spLocks noChangeShapeType="1"/>
            </p:cNvSpPr>
            <p:nvPr/>
          </p:nvSpPr>
          <p:spPr bwMode="auto">
            <a:xfrm>
              <a:off x="930" y="3476"/>
              <a:ext cx="4210" cy="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23563" name="Line 9"/>
            <p:cNvSpPr>
              <a:spLocks noChangeShapeType="1"/>
            </p:cNvSpPr>
            <p:nvPr/>
          </p:nvSpPr>
          <p:spPr bwMode="auto">
            <a:xfrm>
              <a:off x="930" y="3764"/>
              <a:ext cx="4210" cy="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23564" name="Line 10"/>
            <p:cNvSpPr>
              <a:spLocks noChangeShapeType="1"/>
            </p:cNvSpPr>
            <p:nvPr/>
          </p:nvSpPr>
          <p:spPr bwMode="auto">
            <a:xfrm>
              <a:off x="930" y="4052"/>
              <a:ext cx="4210" cy="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23565" name="Text Box 11"/>
            <p:cNvSpPr txBox="1">
              <a:spLocks noChangeArrowheads="1"/>
            </p:cNvSpPr>
            <p:nvPr/>
          </p:nvSpPr>
          <p:spPr bwMode="auto">
            <a:xfrm>
              <a:off x="480" y="2273"/>
              <a:ext cx="693" cy="1786"/>
            </a:xfrm>
            <a:prstGeom prst="rect">
              <a:avLst/>
            </a:prstGeom>
            <a:noFill/>
            <a:ln w="12700">
              <a:noFill/>
              <a:miter lim="800000"/>
              <a:headEnd type="none" w="sm" len="sm"/>
              <a:tailEnd type="none" w="sm" len="sm"/>
            </a:ln>
          </p:spPr>
          <p:txBody>
            <a:bodyPr wrap="none">
              <a:spAutoFit/>
            </a:bodyPr>
            <a:lstStyle/>
            <a:p>
              <a:pPr eaLnBrk="0" hangingPunct="0">
                <a:lnSpc>
                  <a:spcPct val="150000"/>
                </a:lnSpc>
              </a:pPr>
              <a:r>
                <a:rPr lang="de-DE"/>
                <a:t>Sender</a:t>
              </a:r>
            </a:p>
            <a:p>
              <a:pPr eaLnBrk="0" hangingPunct="0">
                <a:lnSpc>
                  <a:spcPct val="150000"/>
                </a:lnSpc>
              </a:pPr>
              <a:r>
                <a:rPr lang="de-DE"/>
                <a:t>A</a:t>
              </a:r>
            </a:p>
            <a:p>
              <a:pPr eaLnBrk="0" hangingPunct="0">
                <a:lnSpc>
                  <a:spcPct val="150000"/>
                </a:lnSpc>
              </a:pPr>
              <a:r>
                <a:rPr lang="de-DE"/>
                <a:t>B</a:t>
              </a:r>
            </a:p>
            <a:p>
              <a:pPr eaLnBrk="0" hangingPunct="0">
                <a:lnSpc>
                  <a:spcPct val="150000"/>
                </a:lnSpc>
              </a:pPr>
              <a:r>
                <a:rPr lang="de-DE"/>
                <a:t>C</a:t>
              </a:r>
            </a:p>
            <a:p>
              <a:pPr eaLnBrk="0" hangingPunct="0">
                <a:lnSpc>
                  <a:spcPct val="150000"/>
                </a:lnSpc>
              </a:pPr>
              <a:r>
                <a:rPr lang="de-DE"/>
                <a:t>D</a:t>
              </a:r>
            </a:p>
            <a:p>
              <a:pPr eaLnBrk="0" hangingPunct="0">
                <a:lnSpc>
                  <a:spcPct val="150000"/>
                </a:lnSpc>
              </a:pPr>
              <a:r>
                <a:rPr lang="de-DE"/>
                <a:t>E</a:t>
              </a:r>
            </a:p>
          </p:txBody>
        </p:sp>
        <p:sp>
          <p:nvSpPr>
            <p:cNvPr id="23566" name="Rectangle 12"/>
            <p:cNvSpPr>
              <a:spLocks noChangeArrowheads="1"/>
            </p:cNvSpPr>
            <p:nvPr/>
          </p:nvSpPr>
          <p:spPr bwMode="auto">
            <a:xfrm>
              <a:off x="1772" y="3236"/>
              <a:ext cx="399" cy="192"/>
            </a:xfrm>
            <a:prstGeom prst="rect">
              <a:avLst/>
            </a:prstGeom>
            <a:solidFill>
              <a:srgbClr val="C1E6FB"/>
            </a:solidFill>
            <a:ln w="12700">
              <a:solidFill>
                <a:schemeClr val="tx1"/>
              </a:solidFill>
              <a:miter lim="800000"/>
              <a:headEnd type="none" w="sm" len="sm"/>
              <a:tailEnd type="none" w="sm" len="sm"/>
            </a:ln>
          </p:spPr>
          <p:txBody>
            <a:bodyPr wrap="none" anchor="ctr"/>
            <a:lstStyle/>
            <a:p>
              <a:endParaRPr lang="en-US"/>
            </a:p>
          </p:txBody>
        </p:sp>
        <p:sp>
          <p:nvSpPr>
            <p:cNvPr id="23567" name="Rectangle 13"/>
            <p:cNvSpPr>
              <a:spLocks noChangeArrowheads="1"/>
            </p:cNvSpPr>
            <p:nvPr/>
          </p:nvSpPr>
          <p:spPr bwMode="auto">
            <a:xfrm>
              <a:off x="1374" y="3524"/>
              <a:ext cx="398" cy="192"/>
            </a:xfrm>
            <a:prstGeom prst="rect">
              <a:avLst/>
            </a:prstGeom>
            <a:solidFill>
              <a:srgbClr val="FF5050"/>
            </a:solidFill>
            <a:ln w="12700">
              <a:solidFill>
                <a:schemeClr val="tx1"/>
              </a:solidFill>
              <a:miter lim="800000"/>
              <a:headEnd type="none" w="sm" len="sm"/>
              <a:tailEnd type="none" w="sm" len="sm"/>
            </a:ln>
          </p:spPr>
          <p:txBody>
            <a:bodyPr wrap="none" anchor="ctr"/>
            <a:lstStyle/>
            <a:p>
              <a:endParaRPr lang="en-US"/>
            </a:p>
          </p:txBody>
        </p:sp>
        <p:sp>
          <p:nvSpPr>
            <p:cNvPr id="23568" name="Line 14"/>
            <p:cNvSpPr>
              <a:spLocks noChangeShapeType="1"/>
            </p:cNvSpPr>
            <p:nvPr/>
          </p:nvSpPr>
          <p:spPr bwMode="auto">
            <a:xfrm>
              <a:off x="1374" y="2276"/>
              <a:ext cx="0" cy="1824"/>
            </a:xfrm>
            <a:prstGeom prst="line">
              <a:avLst/>
            </a:prstGeom>
            <a:noFill/>
            <a:ln w="12700">
              <a:solidFill>
                <a:schemeClr val="tx1"/>
              </a:solidFill>
              <a:prstDash val="sysDot"/>
              <a:round/>
              <a:headEnd type="none" w="sm" len="sm"/>
              <a:tailEnd type="none" w="sm" len="sm"/>
            </a:ln>
          </p:spPr>
          <p:txBody>
            <a:bodyPr wrap="none" anchor="ctr"/>
            <a:lstStyle/>
            <a:p>
              <a:endParaRPr lang="en-US"/>
            </a:p>
          </p:txBody>
        </p:sp>
        <p:sp>
          <p:nvSpPr>
            <p:cNvPr id="23569" name="Line 15"/>
            <p:cNvSpPr>
              <a:spLocks noChangeShapeType="1"/>
            </p:cNvSpPr>
            <p:nvPr/>
          </p:nvSpPr>
          <p:spPr bwMode="auto">
            <a:xfrm>
              <a:off x="1772" y="2276"/>
              <a:ext cx="0" cy="1824"/>
            </a:xfrm>
            <a:prstGeom prst="line">
              <a:avLst/>
            </a:prstGeom>
            <a:noFill/>
            <a:ln w="12700">
              <a:solidFill>
                <a:schemeClr val="tx1"/>
              </a:solidFill>
              <a:prstDash val="sysDot"/>
              <a:round/>
              <a:headEnd type="none" w="sm" len="sm"/>
              <a:tailEnd type="none" w="sm" len="sm"/>
            </a:ln>
          </p:spPr>
          <p:txBody>
            <a:bodyPr wrap="none" anchor="ctr"/>
            <a:lstStyle/>
            <a:p>
              <a:endParaRPr lang="en-US"/>
            </a:p>
          </p:txBody>
        </p:sp>
        <p:sp>
          <p:nvSpPr>
            <p:cNvPr id="23570" name="Rectangle 16"/>
            <p:cNvSpPr>
              <a:spLocks noChangeArrowheads="1"/>
            </p:cNvSpPr>
            <p:nvPr/>
          </p:nvSpPr>
          <p:spPr bwMode="auto">
            <a:xfrm>
              <a:off x="1374" y="2660"/>
              <a:ext cx="398" cy="192"/>
            </a:xfrm>
            <a:prstGeom prst="rect">
              <a:avLst/>
            </a:prstGeom>
            <a:solidFill>
              <a:srgbClr val="FF5050"/>
            </a:solidFill>
            <a:ln w="12700">
              <a:solidFill>
                <a:schemeClr val="tx1"/>
              </a:solidFill>
              <a:miter lim="800000"/>
              <a:headEnd type="none" w="sm" len="sm"/>
              <a:tailEnd type="none" w="sm" len="sm"/>
            </a:ln>
          </p:spPr>
          <p:txBody>
            <a:bodyPr wrap="none" anchor="ctr"/>
            <a:lstStyle/>
            <a:p>
              <a:endParaRPr lang="en-US"/>
            </a:p>
          </p:txBody>
        </p:sp>
        <p:sp>
          <p:nvSpPr>
            <p:cNvPr id="23571" name="Rectangle 17"/>
            <p:cNvSpPr>
              <a:spLocks noChangeArrowheads="1"/>
            </p:cNvSpPr>
            <p:nvPr/>
          </p:nvSpPr>
          <p:spPr bwMode="auto">
            <a:xfrm>
              <a:off x="975" y="2660"/>
              <a:ext cx="399" cy="192"/>
            </a:xfrm>
            <a:prstGeom prst="rect">
              <a:avLst/>
            </a:prstGeom>
            <a:solidFill>
              <a:srgbClr val="C1E6FB"/>
            </a:solidFill>
            <a:ln w="12700">
              <a:solidFill>
                <a:schemeClr val="tx1"/>
              </a:solidFill>
              <a:miter lim="800000"/>
              <a:headEnd type="none" w="sm" len="sm"/>
              <a:tailEnd type="none" w="sm" len="sm"/>
            </a:ln>
          </p:spPr>
          <p:txBody>
            <a:bodyPr wrap="none" anchor="ctr"/>
            <a:lstStyle/>
            <a:p>
              <a:endParaRPr lang="en-US"/>
            </a:p>
          </p:txBody>
        </p:sp>
        <p:sp>
          <p:nvSpPr>
            <p:cNvPr id="23572" name="Rectangle 18"/>
            <p:cNvSpPr>
              <a:spLocks noChangeArrowheads="1"/>
            </p:cNvSpPr>
            <p:nvPr/>
          </p:nvSpPr>
          <p:spPr bwMode="auto">
            <a:xfrm>
              <a:off x="2171" y="2948"/>
              <a:ext cx="399" cy="192"/>
            </a:xfrm>
            <a:prstGeom prst="rect">
              <a:avLst/>
            </a:prstGeom>
            <a:solidFill>
              <a:srgbClr val="C1E6FB"/>
            </a:solidFill>
            <a:ln w="12700">
              <a:solidFill>
                <a:schemeClr val="tx1"/>
              </a:solidFill>
              <a:miter lim="800000"/>
              <a:headEnd type="none" w="sm" len="sm"/>
              <a:tailEnd type="none" w="sm" len="sm"/>
            </a:ln>
          </p:spPr>
          <p:txBody>
            <a:bodyPr wrap="none" anchor="ctr"/>
            <a:lstStyle/>
            <a:p>
              <a:endParaRPr lang="en-US"/>
            </a:p>
          </p:txBody>
        </p:sp>
        <p:sp>
          <p:nvSpPr>
            <p:cNvPr id="23573" name="Rectangle 19"/>
            <p:cNvSpPr>
              <a:spLocks noChangeArrowheads="1"/>
            </p:cNvSpPr>
            <p:nvPr/>
          </p:nvSpPr>
          <p:spPr bwMode="auto">
            <a:xfrm>
              <a:off x="2969" y="3524"/>
              <a:ext cx="398" cy="192"/>
            </a:xfrm>
            <a:prstGeom prst="rect">
              <a:avLst/>
            </a:prstGeom>
            <a:solidFill>
              <a:srgbClr val="C1E6FB"/>
            </a:solidFill>
            <a:ln w="12700">
              <a:solidFill>
                <a:schemeClr val="tx1"/>
              </a:solidFill>
              <a:miter lim="800000"/>
              <a:headEnd type="none" w="sm" len="sm"/>
              <a:tailEnd type="none" w="sm" len="sm"/>
            </a:ln>
          </p:spPr>
          <p:txBody>
            <a:bodyPr wrap="none" anchor="ctr"/>
            <a:lstStyle/>
            <a:p>
              <a:endParaRPr lang="en-US"/>
            </a:p>
          </p:txBody>
        </p:sp>
        <p:sp>
          <p:nvSpPr>
            <p:cNvPr id="23574" name="Rectangle 20"/>
            <p:cNvSpPr>
              <a:spLocks noChangeArrowheads="1"/>
            </p:cNvSpPr>
            <p:nvPr/>
          </p:nvSpPr>
          <p:spPr bwMode="auto">
            <a:xfrm>
              <a:off x="2570" y="2948"/>
              <a:ext cx="399" cy="192"/>
            </a:xfrm>
            <a:prstGeom prst="rect">
              <a:avLst/>
            </a:prstGeom>
            <a:solidFill>
              <a:srgbClr val="FF5050"/>
            </a:solidFill>
            <a:ln w="12700">
              <a:solidFill>
                <a:schemeClr val="tx1"/>
              </a:solidFill>
              <a:miter lim="800000"/>
              <a:headEnd type="none" w="sm" len="sm"/>
              <a:tailEnd type="none" w="sm" len="sm"/>
            </a:ln>
          </p:spPr>
          <p:txBody>
            <a:bodyPr wrap="none" anchor="ctr"/>
            <a:lstStyle/>
            <a:p>
              <a:endParaRPr lang="en-US"/>
            </a:p>
          </p:txBody>
        </p:sp>
        <p:sp>
          <p:nvSpPr>
            <p:cNvPr id="23575" name="Rectangle 21"/>
            <p:cNvSpPr>
              <a:spLocks noChangeArrowheads="1"/>
            </p:cNvSpPr>
            <p:nvPr/>
          </p:nvSpPr>
          <p:spPr bwMode="auto">
            <a:xfrm>
              <a:off x="2570" y="3524"/>
              <a:ext cx="399" cy="192"/>
            </a:xfrm>
            <a:prstGeom prst="rect">
              <a:avLst/>
            </a:prstGeom>
            <a:solidFill>
              <a:srgbClr val="FF5050"/>
            </a:solidFill>
            <a:ln w="12700">
              <a:solidFill>
                <a:schemeClr val="tx1"/>
              </a:solidFill>
              <a:miter lim="800000"/>
              <a:headEnd type="none" w="sm" len="sm"/>
              <a:tailEnd type="none" w="sm" len="sm"/>
            </a:ln>
          </p:spPr>
          <p:txBody>
            <a:bodyPr wrap="none" anchor="ctr"/>
            <a:lstStyle/>
            <a:p>
              <a:endParaRPr lang="en-US"/>
            </a:p>
          </p:txBody>
        </p:sp>
        <p:sp>
          <p:nvSpPr>
            <p:cNvPr id="23576" name="Rectangle 22"/>
            <p:cNvSpPr>
              <a:spLocks noChangeArrowheads="1"/>
            </p:cNvSpPr>
            <p:nvPr/>
          </p:nvSpPr>
          <p:spPr bwMode="auto">
            <a:xfrm>
              <a:off x="3367" y="2660"/>
              <a:ext cx="399" cy="192"/>
            </a:xfrm>
            <a:prstGeom prst="rect">
              <a:avLst/>
            </a:prstGeom>
            <a:solidFill>
              <a:srgbClr val="FF5050"/>
            </a:solidFill>
            <a:ln w="12700">
              <a:solidFill>
                <a:schemeClr val="tx1"/>
              </a:solidFill>
              <a:miter lim="800000"/>
              <a:headEnd type="none" w="sm" len="sm"/>
              <a:tailEnd type="none" w="sm" len="sm"/>
            </a:ln>
          </p:spPr>
          <p:txBody>
            <a:bodyPr wrap="none" anchor="ctr"/>
            <a:lstStyle/>
            <a:p>
              <a:endParaRPr lang="en-US"/>
            </a:p>
          </p:txBody>
        </p:sp>
        <p:sp>
          <p:nvSpPr>
            <p:cNvPr id="23577" name="Rectangle 23"/>
            <p:cNvSpPr>
              <a:spLocks noChangeArrowheads="1"/>
            </p:cNvSpPr>
            <p:nvPr/>
          </p:nvSpPr>
          <p:spPr bwMode="auto">
            <a:xfrm>
              <a:off x="3367" y="2948"/>
              <a:ext cx="399" cy="192"/>
            </a:xfrm>
            <a:prstGeom prst="rect">
              <a:avLst/>
            </a:prstGeom>
            <a:solidFill>
              <a:srgbClr val="FF5050"/>
            </a:solidFill>
            <a:ln w="12700">
              <a:solidFill>
                <a:schemeClr val="tx1"/>
              </a:solidFill>
              <a:miter lim="800000"/>
              <a:headEnd type="none" w="sm" len="sm"/>
              <a:tailEnd type="none" w="sm" len="sm"/>
            </a:ln>
          </p:spPr>
          <p:txBody>
            <a:bodyPr wrap="none" anchor="ctr"/>
            <a:lstStyle/>
            <a:p>
              <a:endParaRPr lang="en-US"/>
            </a:p>
          </p:txBody>
        </p:sp>
        <p:sp>
          <p:nvSpPr>
            <p:cNvPr id="23578" name="Rectangle 24"/>
            <p:cNvSpPr>
              <a:spLocks noChangeArrowheads="1"/>
            </p:cNvSpPr>
            <p:nvPr/>
          </p:nvSpPr>
          <p:spPr bwMode="auto">
            <a:xfrm>
              <a:off x="3766" y="2660"/>
              <a:ext cx="399" cy="192"/>
            </a:xfrm>
            <a:prstGeom prst="rect">
              <a:avLst/>
            </a:prstGeom>
            <a:solidFill>
              <a:srgbClr val="C1E6FB"/>
            </a:solidFill>
            <a:ln w="12700">
              <a:solidFill>
                <a:schemeClr val="tx1"/>
              </a:solidFill>
              <a:miter lim="800000"/>
              <a:headEnd type="none" w="sm" len="sm"/>
              <a:tailEnd type="none" w="sm" len="sm"/>
            </a:ln>
          </p:spPr>
          <p:txBody>
            <a:bodyPr wrap="none" anchor="ctr"/>
            <a:lstStyle/>
            <a:p>
              <a:endParaRPr lang="en-US"/>
            </a:p>
          </p:txBody>
        </p:sp>
        <p:sp>
          <p:nvSpPr>
            <p:cNvPr id="23579" name="Line 25"/>
            <p:cNvSpPr>
              <a:spLocks noChangeShapeType="1"/>
            </p:cNvSpPr>
            <p:nvPr/>
          </p:nvSpPr>
          <p:spPr bwMode="auto">
            <a:xfrm>
              <a:off x="2171" y="2276"/>
              <a:ext cx="0" cy="1824"/>
            </a:xfrm>
            <a:prstGeom prst="line">
              <a:avLst/>
            </a:prstGeom>
            <a:noFill/>
            <a:ln w="12700">
              <a:solidFill>
                <a:schemeClr val="tx1"/>
              </a:solidFill>
              <a:prstDash val="sysDot"/>
              <a:round/>
              <a:headEnd type="none" w="sm" len="sm"/>
              <a:tailEnd type="none" w="sm" len="sm"/>
            </a:ln>
          </p:spPr>
          <p:txBody>
            <a:bodyPr wrap="none" anchor="ctr"/>
            <a:lstStyle/>
            <a:p>
              <a:endParaRPr lang="en-US"/>
            </a:p>
          </p:txBody>
        </p:sp>
        <p:sp>
          <p:nvSpPr>
            <p:cNvPr id="23580" name="Line 26"/>
            <p:cNvSpPr>
              <a:spLocks noChangeShapeType="1"/>
            </p:cNvSpPr>
            <p:nvPr/>
          </p:nvSpPr>
          <p:spPr bwMode="auto">
            <a:xfrm>
              <a:off x="2570" y="2276"/>
              <a:ext cx="0" cy="1824"/>
            </a:xfrm>
            <a:prstGeom prst="line">
              <a:avLst/>
            </a:prstGeom>
            <a:noFill/>
            <a:ln w="12700">
              <a:solidFill>
                <a:schemeClr val="tx1"/>
              </a:solidFill>
              <a:prstDash val="sysDot"/>
              <a:round/>
              <a:headEnd type="none" w="sm" len="sm"/>
              <a:tailEnd type="none" w="sm" len="sm"/>
            </a:ln>
          </p:spPr>
          <p:txBody>
            <a:bodyPr wrap="none" anchor="ctr"/>
            <a:lstStyle/>
            <a:p>
              <a:endParaRPr lang="en-US"/>
            </a:p>
          </p:txBody>
        </p:sp>
        <p:sp>
          <p:nvSpPr>
            <p:cNvPr id="23581" name="Line 27"/>
            <p:cNvSpPr>
              <a:spLocks noChangeShapeType="1"/>
            </p:cNvSpPr>
            <p:nvPr/>
          </p:nvSpPr>
          <p:spPr bwMode="auto">
            <a:xfrm>
              <a:off x="2969" y="2276"/>
              <a:ext cx="0" cy="1824"/>
            </a:xfrm>
            <a:prstGeom prst="line">
              <a:avLst/>
            </a:prstGeom>
            <a:noFill/>
            <a:ln w="12700">
              <a:solidFill>
                <a:schemeClr val="tx1"/>
              </a:solidFill>
              <a:prstDash val="sysDot"/>
              <a:round/>
              <a:headEnd type="none" w="sm" len="sm"/>
              <a:tailEnd type="none" w="sm" len="sm"/>
            </a:ln>
          </p:spPr>
          <p:txBody>
            <a:bodyPr wrap="none" anchor="ctr"/>
            <a:lstStyle/>
            <a:p>
              <a:endParaRPr lang="en-US"/>
            </a:p>
          </p:txBody>
        </p:sp>
        <p:sp>
          <p:nvSpPr>
            <p:cNvPr id="23582" name="Line 28"/>
            <p:cNvSpPr>
              <a:spLocks noChangeShapeType="1"/>
            </p:cNvSpPr>
            <p:nvPr/>
          </p:nvSpPr>
          <p:spPr bwMode="auto">
            <a:xfrm>
              <a:off x="3367" y="2276"/>
              <a:ext cx="0" cy="1824"/>
            </a:xfrm>
            <a:prstGeom prst="line">
              <a:avLst/>
            </a:prstGeom>
            <a:noFill/>
            <a:ln w="12700">
              <a:solidFill>
                <a:schemeClr val="tx1"/>
              </a:solidFill>
              <a:prstDash val="sysDot"/>
              <a:round/>
              <a:headEnd type="none" w="sm" len="sm"/>
              <a:tailEnd type="none" w="sm" len="sm"/>
            </a:ln>
          </p:spPr>
          <p:txBody>
            <a:bodyPr wrap="none" anchor="ctr"/>
            <a:lstStyle/>
            <a:p>
              <a:endParaRPr lang="en-US"/>
            </a:p>
          </p:txBody>
        </p:sp>
        <p:sp>
          <p:nvSpPr>
            <p:cNvPr id="23583" name="Line 29"/>
            <p:cNvSpPr>
              <a:spLocks noChangeShapeType="1"/>
            </p:cNvSpPr>
            <p:nvPr/>
          </p:nvSpPr>
          <p:spPr bwMode="auto">
            <a:xfrm>
              <a:off x="3766" y="2276"/>
              <a:ext cx="0" cy="1824"/>
            </a:xfrm>
            <a:prstGeom prst="line">
              <a:avLst/>
            </a:prstGeom>
            <a:noFill/>
            <a:ln w="12700">
              <a:solidFill>
                <a:schemeClr val="tx1"/>
              </a:solidFill>
              <a:prstDash val="sysDot"/>
              <a:round/>
              <a:headEnd type="none" w="sm" len="sm"/>
              <a:tailEnd type="none" w="sm" len="sm"/>
            </a:ln>
          </p:spPr>
          <p:txBody>
            <a:bodyPr wrap="none" anchor="ctr"/>
            <a:lstStyle/>
            <a:p>
              <a:endParaRPr lang="en-US"/>
            </a:p>
          </p:txBody>
        </p:sp>
      </p:grpSp>
      <p:sp>
        <p:nvSpPr>
          <p:cNvPr id="23558" name="Text Box 30"/>
          <p:cNvSpPr txBox="1">
            <a:spLocks noChangeArrowheads="1"/>
          </p:cNvSpPr>
          <p:nvPr/>
        </p:nvSpPr>
        <p:spPr bwMode="auto">
          <a:xfrm>
            <a:off x="8778875" y="4292600"/>
            <a:ext cx="1832746" cy="738664"/>
          </a:xfrm>
          <a:prstGeom prst="rect">
            <a:avLst/>
          </a:prstGeom>
          <a:noFill/>
          <a:ln w="25400" algn="ctr">
            <a:noFill/>
            <a:miter lim="800000"/>
            <a:headEnd/>
            <a:tailEnd/>
          </a:ln>
        </p:spPr>
        <p:txBody>
          <a:bodyPr wrap="none">
            <a:spAutoFit/>
          </a:bodyPr>
          <a:lstStyle/>
          <a:p>
            <a:pPr algn="l"/>
            <a:r>
              <a:rPr lang="en-US" sz="1400"/>
              <a:t>Delay: &lt; slot time</a:t>
            </a:r>
          </a:p>
          <a:p>
            <a:pPr algn="l"/>
            <a:r>
              <a:rPr lang="en-US" sz="1400"/>
              <a:t>Throughput: 45%</a:t>
            </a:r>
          </a:p>
          <a:p>
            <a:pPr algn="l"/>
            <a:r>
              <a:rPr lang="en-US" sz="1400"/>
              <a:t>No fairness</a:t>
            </a:r>
          </a:p>
        </p:txBody>
      </p:sp>
      <p:sp>
        <p:nvSpPr>
          <p:cNvPr id="32" name="Footer Placeholder 2"/>
          <p:cNvSpPr>
            <a:spLocks noGrp="1"/>
          </p:cNvSpPr>
          <p:nvPr>
            <p:ph type="ftr" sz="quarter" idx="3"/>
          </p:nvPr>
        </p:nvSpPr>
        <p:spPr>
          <a:xfrm>
            <a:off x="334433" y="6656398"/>
            <a:ext cx="7969251" cy="201602"/>
          </a:xfrm>
        </p:spPr>
        <p:txBody>
          <a:bodyPr/>
          <a:lstStyle/>
          <a:p>
            <a:r>
              <a:rPr lang="en-US" sz="750" dirty="0" smtClean="0"/>
              <a:t>TI 3: Operating Systems and Computer Networks</a:t>
            </a:r>
            <a:endParaRPr lang="de-DE" sz="750" dirty="0"/>
          </a:p>
        </p:txBody>
      </p:sp>
    </p:spTree>
    <p:extLst>
      <p:ext uri="{BB962C8B-B14F-4D97-AF65-F5344CB8AC3E}">
        <p14:creationId xmlns:p14="http://schemas.microsoft.com/office/powerpoint/2010/main" val="3448906002"/>
      </p:ext>
    </p:extLst>
  </p:cSld>
  <p:clrMapOvr>
    <a:masterClrMapping/>
  </p:clrMapOvr>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4579" name="Rectangle 2"/>
          <p:cNvSpPr>
            <a:spLocks noGrp="1" noChangeArrowheads="1"/>
          </p:cNvSpPr>
          <p:nvPr>
            <p:ph type="title"/>
          </p:nvPr>
        </p:nvSpPr>
        <p:spPr/>
        <p:txBody>
          <a:bodyPr/>
          <a:lstStyle/>
          <a:p>
            <a:pPr eaLnBrk="1" hangingPunct="1"/>
            <a:r>
              <a:rPr lang="en-US" sz="2200"/>
              <a:t>Performance Dependence on Offered Load</a:t>
            </a:r>
          </a:p>
        </p:txBody>
      </p:sp>
      <p:sp>
        <p:nvSpPr>
          <p:cNvPr id="24580" name="Rectangle 3"/>
          <p:cNvSpPr>
            <a:spLocks noGrp="1" noChangeArrowheads="1"/>
          </p:cNvSpPr>
          <p:nvPr>
            <p:ph idx="1"/>
          </p:nvPr>
        </p:nvSpPr>
        <p:spPr/>
        <p:txBody>
          <a:bodyPr/>
          <a:lstStyle/>
          <a:p>
            <a:pPr eaLnBrk="1" hangingPunct="1"/>
            <a:r>
              <a:rPr lang="en-US" dirty="0" smtClean="0"/>
              <a:t>Closed form analysis (queuing theory) of throughput S as function of offered load G for (slotted) ALOHA:</a:t>
            </a:r>
          </a:p>
          <a:p>
            <a:pPr eaLnBrk="1" hangingPunct="1"/>
            <a:endParaRPr lang="en-US" dirty="0" smtClean="0"/>
          </a:p>
          <a:p>
            <a:pPr eaLnBrk="1" hangingPunct="1"/>
            <a:endParaRPr lang="en-US" dirty="0" smtClean="0"/>
          </a:p>
          <a:p>
            <a:pPr eaLnBrk="1" hangingPunct="1"/>
            <a:endParaRPr lang="en-US" dirty="0" smtClean="0"/>
          </a:p>
          <a:p>
            <a:pPr eaLnBrk="1" hangingPunct="1"/>
            <a:endParaRPr lang="en-US" dirty="0" smtClean="0"/>
          </a:p>
          <a:p>
            <a:pPr eaLnBrk="1" hangingPunct="1"/>
            <a:endParaRPr lang="en-US" dirty="0" smtClean="0"/>
          </a:p>
          <a:p>
            <a:pPr eaLnBrk="1" hangingPunct="1"/>
            <a:endParaRPr lang="en-US" dirty="0" smtClean="0"/>
          </a:p>
          <a:p>
            <a:pPr eaLnBrk="1" hangingPunct="1"/>
            <a:endParaRPr lang="en-US" dirty="0" smtClean="0"/>
          </a:p>
          <a:p>
            <a:pPr eaLnBrk="1" hangingPunct="1"/>
            <a:endParaRPr lang="en-US" dirty="0"/>
          </a:p>
          <a:p>
            <a:pPr eaLnBrk="1" hangingPunct="1"/>
            <a:endParaRPr lang="en-US" dirty="0" smtClean="0"/>
          </a:p>
          <a:p>
            <a:pPr eaLnBrk="1" hangingPunct="1"/>
            <a:endParaRPr lang="en-US" dirty="0" smtClean="0"/>
          </a:p>
          <a:p>
            <a:pPr eaLnBrk="1" hangingPunct="1"/>
            <a:endParaRPr lang="en-US" dirty="0" smtClean="0"/>
          </a:p>
          <a:p>
            <a:pPr eaLnBrk="1" hangingPunct="1">
              <a:buFontTx/>
              <a:buNone/>
            </a:pPr>
            <a:endParaRPr lang="en-US" dirty="0" smtClean="0">
              <a:latin typeface="cmsy10" pitchFamily="34" charset="0"/>
              <a:sym typeface="Wingdings" pitchFamily="2" charset="2"/>
            </a:endParaRPr>
          </a:p>
          <a:p>
            <a:pPr eaLnBrk="1" hangingPunct="1">
              <a:buFont typeface="Wingdings" pitchFamily="2" charset="2"/>
              <a:buChar char="Ø"/>
            </a:pPr>
            <a:r>
              <a:rPr lang="en-US" dirty="0" smtClean="0"/>
              <a:t>Anything but a high-performance protocol</a:t>
            </a:r>
          </a:p>
          <a:p>
            <a:pPr lvl="1" eaLnBrk="1" hangingPunct="1"/>
            <a:r>
              <a:rPr lang="en-US" dirty="0" smtClean="0"/>
              <a:t>Throughput collapses as offered load increases</a:t>
            </a:r>
          </a:p>
        </p:txBody>
      </p:sp>
      <p:pic>
        <p:nvPicPr>
          <p:cNvPr id="24581" name="Picture 4" descr="4-03"/>
          <p:cNvPicPr>
            <a:picLocks noChangeAspect="1" noChangeArrowheads="1"/>
          </p:cNvPicPr>
          <p:nvPr/>
        </p:nvPicPr>
        <p:blipFill>
          <a:blip r:embed="rId2" cstate="print"/>
          <a:srcRect/>
          <a:stretch>
            <a:fillRect/>
          </a:stretch>
        </p:blipFill>
        <p:spPr bwMode="auto">
          <a:xfrm>
            <a:off x="1774826" y="1989138"/>
            <a:ext cx="7312025" cy="3340100"/>
          </a:xfrm>
          <a:prstGeom prst="rect">
            <a:avLst/>
          </a:prstGeom>
          <a:noFill/>
          <a:ln w="9525">
            <a:noFill/>
            <a:miter lim="800000"/>
            <a:headEnd/>
            <a:tailEnd/>
          </a:ln>
        </p:spPr>
      </p:pic>
      <p:grpSp>
        <p:nvGrpSpPr>
          <p:cNvPr id="2" name="Gruppierung 1"/>
          <p:cNvGrpSpPr/>
          <p:nvPr/>
        </p:nvGrpSpPr>
        <p:grpSpPr>
          <a:xfrm>
            <a:off x="8724436" y="1412777"/>
            <a:ext cx="1836061" cy="1751343"/>
            <a:chOff x="7112686" y="1542933"/>
            <a:chExt cx="1836061" cy="1751343"/>
          </a:xfrm>
        </p:grpSpPr>
        <p:grpSp>
          <p:nvGrpSpPr>
            <p:cNvPr id="24582" name="Group 5"/>
            <p:cNvGrpSpPr>
              <a:grpSpLocks/>
            </p:cNvGrpSpPr>
            <p:nvPr/>
          </p:nvGrpSpPr>
          <p:grpSpPr bwMode="auto">
            <a:xfrm>
              <a:off x="7112686" y="1542933"/>
              <a:ext cx="1836061" cy="1525517"/>
              <a:chOff x="2626" y="2513"/>
              <a:chExt cx="1582" cy="1313"/>
            </a:xfrm>
          </p:grpSpPr>
          <p:sp>
            <p:nvSpPr>
              <p:cNvPr id="24584" name="Line 6"/>
              <p:cNvSpPr>
                <a:spLocks noChangeShapeType="1"/>
              </p:cNvSpPr>
              <p:nvPr/>
            </p:nvSpPr>
            <p:spPr bwMode="auto">
              <a:xfrm flipV="1">
                <a:off x="2880" y="2726"/>
                <a:ext cx="0" cy="944"/>
              </a:xfrm>
              <a:prstGeom prst="line">
                <a:avLst/>
              </a:prstGeom>
              <a:noFill/>
              <a:ln w="12700">
                <a:solidFill>
                  <a:srgbClr val="003065"/>
                </a:solidFill>
                <a:round/>
                <a:headEnd/>
                <a:tailEnd type="triangle" w="med" len="med"/>
              </a:ln>
            </p:spPr>
            <p:txBody>
              <a:bodyPr>
                <a:spAutoFit/>
              </a:bodyPr>
              <a:lstStyle/>
              <a:p>
                <a:endParaRPr lang="en-US"/>
              </a:p>
            </p:txBody>
          </p:sp>
          <p:sp>
            <p:nvSpPr>
              <p:cNvPr id="24585" name="Line 7"/>
              <p:cNvSpPr>
                <a:spLocks noChangeShapeType="1"/>
              </p:cNvSpPr>
              <p:nvPr/>
            </p:nvSpPr>
            <p:spPr bwMode="auto">
              <a:xfrm>
                <a:off x="2744" y="3527"/>
                <a:ext cx="1241" cy="0"/>
              </a:xfrm>
              <a:prstGeom prst="line">
                <a:avLst/>
              </a:prstGeom>
              <a:noFill/>
              <a:ln w="12700">
                <a:solidFill>
                  <a:srgbClr val="003065"/>
                </a:solidFill>
                <a:round/>
                <a:headEnd/>
                <a:tailEnd type="triangle" w="med" len="med"/>
              </a:ln>
            </p:spPr>
            <p:txBody>
              <a:bodyPr>
                <a:spAutoFit/>
              </a:bodyPr>
              <a:lstStyle/>
              <a:p>
                <a:endParaRPr lang="en-US"/>
              </a:p>
            </p:txBody>
          </p:sp>
          <p:sp>
            <p:nvSpPr>
              <p:cNvPr id="24586" name="Line 8"/>
              <p:cNvSpPr>
                <a:spLocks noChangeShapeType="1"/>
              </p:cNvSpPr>
              <p:nvPr/>
            </p:nvSpPr>
            <p:spPr bwMode="auto">
              <a:xfrm>
                <a:off x="3469" y="3462"/>
                <a:ext cx="0" cy="136"/>
              </a:xfrm>
              <a:prstGeom prst="line">
                <a:avLst/>
              </a:prstGeom>
              <a:noFill/>
              <a:ln w="12700">
                <a:solidFill>
                  <a:srgbClr val="003065"/>
                </a:solidFill>
                <a:round/>
                <a:headEnd/>
                <a:tailEnd/>
              </a:ln>
            </p:spPr>
            <p:txBody>
              <a:bodyPr wrap="none">
                <a:spAutoFit/>
              </a:bodyPr>
              <a:lstStyle/>
              <a:p>
                <a:endParaRPr lang="en-US"/>
              </a:p>
            </p:txBody>
          </p:sp>
          <p:sp>
            <p:nvSpPr>
              <p:cNvPr id="24587" name="Text Box 9"/>
              <p:cNvSpPr txBox="1">
                <a:spLocks noChangeArrowheads="1"/>
              </p:cNvSpPr>
              <p:nvPr/>
            </p:nvSpPr>
            <p:spPr bwMode="auto">
              <a:xfrm>
                <a:off x="3335" y="3535"/>
                <a:ext cx="257" cy="291"/>
              </a:xfrm>
              <a:prstGeom prst="rect">
                <a:avLst/>
              </a:prstGeom>
              <a:noFill/>
              <a:ln w="12700" algn="ctr">
                <a:noFill/>
                <a:miter lim="800000"/>
                <a:headEnd/>
                <a:tailEnd/>
              </a:ln>
            </p:spPr>
            <p:txBody>
              <a:bodyPr wrap="none">
                <a:spAutoFit/>
              </a:bodyPr>
              <a:lstStyle/>
              <a:p>
                <a:r>
                  <a:rPr lang="en-US" sz="1600" dirty="0">
                    <a:latin typeface="Arial" charset="0"/>
                  </a:rPr>
                  <a:t>1</a:t>
                </a:r>
              </a:p>
            </p:txBody>
          </p:sp>
          <p:sp>
            <p:nvSpPr>
              <p:cNvPr id="24588" name="Text Box 10"/>
              <p:cNvSpPr txBox="1">
                <a:spLocks noChangeArrowheads="1"/>
              </p:cNvSpPr>
              <p:nvPr/>
            </p:nvSpPr>
            <p:spPr bwMode="auto">
              <a:xfrm>
                <a:off x="3929" y="3393"/>
                <a:ext cx="279" cy="265"/>
              </a:xfrm>
              <a:prstGeom prst="rect">
                <a:avLst/>
              </a:prstGeom>
              <a:noFill/>
              <a:ln w="12700" algn="ctr">
                <a:noFill/>
                <a:miter lim="800000"/>
                <a:headEnd/>
                <a:tailEnd/>
              </a:ln>
            </p:spPr>
            <p:txBody>
              <a:bodyPr wrap="none">
                <a:spAutoFit/>
              </a:bodyPr>
              <a:lstStyle/>
              <a:p>
                <a:r>
                  <a:rPr lang="en-US" sz="1400" dirty="0">
                    <a:latin typeface="Arial" charset="0"/>
                  </a:rPr>
                  <a:t>G</a:t>
                </a:r>
              </a:p>
            </p:txBody>
          </p:sp>
          <p:sp>
            <p:nvSpPr>
              <p:cNvPr id="24589" name="Text Box 11"/>
              <p:cNvSpPr txBox="1">
                <a:spLocks noChangeArrowheads="1"/>
              </p:cNvSpPr>
              <p:nvPr/>
            </p:nvSpPr>
            <p:spPr bwMode="auto">
              <a:xfrm>
                <a:off x="2745" y="2513"/>
                <a:ext cx="262" cy="265"/>
              </a:xfrm>
              <a:prstGeom prst="rect">
                <a:avLst/>
              </a:prstGeom>
              <a:noFill/>
              <a:ln w="12700" algn="ctr">
                <a:noFill/>
                <a:miter lim="800000"/>
                <a:headEnd/>
                <a:tailEnd/>
              </a:ln>
            </p:spPr>
            <p:txBody>
              <a:bodyPr wrap="none">
                <a:spAutoFit/>
              </a:bodyPr>
              <a:lstStyle/>
              <a:p>
                <a:r>
                  <a:rPr lang="en-US" sz="1400" dirty="0">
                    <a:latin typeface="Arial" charset="0"/>
                  </a:rPr>
                  <a:t>S</a:t>
                </a:r>
              </a:p>
            </p:txBody>
          </p:sp>
          <p:sp>
            <p:nvSpPr>
              <p:cNvPr id="24590" name="Line 12"/>
              <p:cNvSpPr>
                <a:spLocks noChangeShapeType="1"/>
              </p:cNvSpPr>
              <p:nvPr/>
            </p:nvSpPr>
            <p:spPr bwMode="auto">
              <a:xfrm flipV="1">
                <a:off x="2880" y="2932"/>
                <a:ext cx="589" cy="589"/>
              </a:xfrm>
              <a:prstGeom prst="line">
                <a:avLst/>
              </a:prstGeom>
              <a:noFill/>
              <a:ln w="12700">
                <a:solidFill>
                  <a:srgbClr val="003065"/>
                </a:solidFill>
                <a:round/>
                <a:headEnd/>
                <a:tailEnd/>
              </a:ln>
            </p:spPr>
            <p:txBody>
              <a:bodyPr>
                <a:spAutoFit/>
              </a:bodyPr>
              <a:lstStyle/>
              <a:p>
                <a:endParaRPr lang="en-US"/>
              </a:p>
            </p:txBody>
          </p:sp>
          <p:sp>
            <p:nvSpPr>
              <p:cNvPr id="24591" name="Line 13"/>
              <p:cNvSpPr>
                <a:spLocks noChangeShapeType="1"/>
              </p:cNvSpPr>
              <p:nvPr/>
            </p:nvSpPr>
            <p:spPr bwMode="auto">
              <a:xfrm>
                <a:off x="3469" y="2933"/>
                <a:ext cx="372" cy="0"/>
              </a:xfrm>
              <a:prstGeom prst="line">
                <a:avLst/>
              </a:prstGeom>
              <a:noFill/>
              <a:ln w="12700">
                <a:solidFill>
                  <a:srgbClr val="003065"/>
                </a:solidFill>
                <a:round/>
                <a:headEnd/>
                <a:tailEnd/>
              </a:ln>
            </p:spPr>
            <p:txBody>
              <a:bodyPr>
                <a:spAutoFit/>
              </a:bodyPr>
              <a:lstStyle/>
              <a:p>
                <a:endParaRPr lang="en-US"/>
              </a:p>
            </p:txBody>
          </p:sp>
          <p:sp>
            <p:nvSpPr>
              <p:cNvPr id="24592" name="Line 14"/>
              <p:cNvSpPr>
                <a:spLocks noChangeShapeType="1"/>
              </p:cNvSpPr>
              <p:nvPr/>
            </p:nvSpPr>
            <p:spPr bwMode="auto">
              <a:xfrm flipH="1">
                <a:off x="2846" y="2931"/>
                <a:ext cx="65" cy="0"/>
              </a:xfrm>
              <a:prstGeom prst="line">
                <a:avLst/>
              </a:prstGeom>
              <a:noFill/>
              <a:ln w="12700">
                <a:solidFill>
                  <a:srgbClr val="003065"/>
                </a:solidFill>
                <a:round/>
                <a:headEnd/>
                <a:tailEnd/>
              </a:ln>
            </p:spPr>
            <p:txBody>
              <a:bodyPr>
                <a:spAutoFit/>
              </a:bodyPr>
              <a:lstStyle/>
              <a:p>
                <a:endParaRPr lang="en-US"/>
              </a:p>
            </p:txBody>
          </p:sp>
          <p:sp>
            <p:nvSpPr>
              <p:cNvPr id="24593" name="Text Box 15"/>
              <p:cNvSpPr txBox="1">
                <a:spLocks noChangeArrowheads="1"/>
              </p:cNvSpPr>
              <p:nvPr/>
            </p:nvSpPr>
            <p:spPr bwMode="auto">
              <a:xfrm>
                <a:off x="2626" y="2773"/>
                <a:ext cx="270" cy="318"/>
              </a:xfrm>
              <a:prstGeom prst="rect">
                <a:avLst/>
              </a:prstGeom>
              <a:noFill/>
              <a:ln w="12700" algn="ctr">
                <a:noFill/>
                <a:miter lim="800000"/>
                <a:headEnd/>
                <a:tailEnd/>
              </a:ln>
            </p:spPr>
            <p:txBody>
              <a:bodyPr wrap="none">
                <a:spAutoFit/>
              </a:bodyPr>
              <a:lstStyle/>
              <a:p>
                <a:r>
                  <a:rPr lang="en-US" dirty="0">
                    <a:latin typeface="Arial" charset="0"/>
                  </a:rPr>
                  <a:t>1</a:t>
                </a:r>
              </a:p>
            </p:txBody>
          </p:sp>
        </p:grpSp>
        <p:sp>
          <p:nvSpPr>
            <p:cNvPr id="24583" name="Text Box 16"/>
            <p:cNvSpPr txBox="1">
              <a:spLocks noChangeArrowheads="1"/>
            </p:cNvSpPr>
            <p:nvPr/>
          </p:nvSpPr>
          <p:spPr bwMode="auto">
            <a:xfrm>
              <a:off x="7745852" y="2924944"/>
              <a:ext cx="685216" cy="369332"/>
            </a:xfrm>
            <a:prstGeom prst="rect">
              <a:avLst/>
            </a:prstGeom>
            <a:noFill/>
            <a:ln w="12700" algn="ctr">
              <a:noFill/>
              <a:miter lim="800000"/>
              <a:headEnd/>
              <a:tailEnd/>
            </a:ln>
          </p:spPr>
          <p:txBody>
            <a:bodyPr wrap="none">
              <a:spAutoFit/>
            </a:bodyPr>
            <a:lstStyle/>
            <a:p>
              <a:r>
                <a:rPr lang="en-US" dirty="0">
                  <a:latin typeface="Arial" charset="0"/>
                </a:rPr>
                <a:t>Ideal</a:t>
              </a:r>
            </a:p>
          </p:txBody>
        </p:sp>
      </p:grpSp>
      <p:sp>
        <p:nvSpPr>
          <p:cNvPr id="19" name="Footer Placeholder 2"/>
          <p:cNvSpPr>
            <a:spLocks noGrp="1"/>
          </p:cNvSpPr>
          <p:nvPr>
            <p:ph type="ftr" sz="quarter" idx="3"/>
          </p:nvPr>
        </p:nvSpPr>
        <p:spPr>
          <a:xfrm>
            <a:off x="334433" y="6656398"/>
            <a:ext cx="7969251" cy="201602"/>
          </a:xfrm>
        </p:spPr>
        <p:txBody>
          <a:bodyPr/>
          <a:lstStyle/>
          <a:p>
            <a:r>
              <a:rPr lang="en-US" sz="750" dirty="0" smtClean="0"/>
              <a:t>TI 3: Operating Systems and Computer Networks</a:t>
            </a:r>
            <a:endParaRPr lang="de-DE" sz="750" dirty="0"/>
          </a:p>
        </p:txBody>
      </p:sp>
    </p:spTree>
    <p:extLst>
      <p:ext uri="{BB962C8B-B14F-4D97-AF65-F5344CB8AC3E}">
        <p14:creationId xmlns:p14="http://schemas.microsoft.com/office/powerpoint/2010/main" val="134042265"/>
      </p:ext>
    </p:extLst>
  </p:cSld>
  <p:clrMapOvr>
    <a:masterClrMapping/>
  </p:clrMapOvr>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2"/>
          <p:cNvSpPr>
            <a:spLocks noGrp="1" noChangeArrowheads="1"/>
          </p:cNvSpPr>
          <p:nvPr>
            <p:ph type="title"/>
          </p:nvPr>
        </p:nvSpPr>
        <p:spPr/>
        <p:txBody>
          <a:bodyPr/>
          <a:lstStyle/>
          <a:p>
            <a:pPr eaLnBrk="1" hangingPunct="1"/>
            <a:r>
              <a:rPr lang="en-US" sz="2600"/>
              <a:t>Performance – Intuition</a:t>
            </a:r>
            <a:endParaRPr lang="de-DE" sz="2600"/>
          </a:p>
        </p:txBody>
      </p:sp>
      <p:sp>
        <p:nvSpPr>
          <p:cNvPr id="25604" name="Rectangle 4"/>
          <p:cNvSpPr>
            <a:spLocks noGrp="1" noChangeArrowheads="1"/>
          </p:cNvSpPr>
          <p:nvPr>
            <p:ph sz="half" idx="1"/>
          </p:nvPr>
        </p:nvSpPr>
        <p:spPr/>
        <p:txBody>
          <a:bodyPr/>
          <a:lstStyle/>
          <a:p>
            <a:pPr eaLnBrk="1" hangingPunct="1"/>
            <a:r>
              <a:rPr lang="en-US" sz="2000" dirty="0" smtClean="0"/>
              <a:t>Aloha</a:t>
            </a:r>
            <a:endParaRPr lang="en-US" sz="2000" dirty="0"/>
          </a:p>
        </p:txBody>
      </p:sp>
      <p:sp>
        <p:nvSpPr>
          <p:cNvPr id="25605" name="Rectangle 5"/>
          <p:cNvSpPr>
            <a:spLocks noGrp="1" noChangeArrowheads="1"/>
          </p:cNvSpPr>
          <p:nvPr>
            <p:ph sz="half" idx="2"/>
          </p:nvPr>
        </p:nvSpPr>
        <p:spPr/>
        <p:txBody>
          <a:bodyPr/>
          <a:lstStyle/>
          <a:p>
            <a:pPr eaLnBrk="1" hangingPunct="1"/>
            <a:r>
              <a:rPr lang="en-US" sz="2000" dirty="0" smtClean="0"/>
              <a:t>Slotted </a:t>
            </a:r>
            <a:r>
              <a:rPr lang="en-US" sz="2000" dirty="0"/>
              <a:t>Aloha</a:t>
            </a:r>
          </a:p>
        </p:txBody>
      </p:sp>
      <p:pic>
        <p:nvPicPr>
          <p:cNvPr id="25606" name="Picture 6" descr="DSC00024"/>
          <p:cNvPicPr>
            <a:picLocks noChangeAspect="1" noChangeArrowheads="1"/>
          </p:cNvPicPr>
          <p:nvPr/>
        </p:nvPicPr>
        <p:blipFill>
          <a:blip r:embed="rId2" cstate="print"/>
          <a:srcRect/>
          <a:stretch>
            <a:fillRect/>
          </a:stretch>
        </p:blipFill>
        <p:spPr bwMode="auto">
          <a:xfrm>
            <a:off x="6650669" y="3225675"/>
            <a:ext cx="3816350" cy="2862263"/>
          </a:xfrm>
          <a:prstGeom prst="rect">
            <a:avLst/>
          </a:prstGeom>
          <a:noFill/>
          <a:ln w="9525">
            <a:noFill/>
            <a:miter lim="800000"/>
            <a:headEnd/>
            <a:tailEnd/>
          </a:ln>
        </p:spPr>
      </p:pic>
      <p:pic>
        <p:nvPicPr>
          <p:cNvPr id="25607" name="Picture 7" descr="DSC00025"/>
          <p:cNvPicPr>
            <a:picLocks noChangeAspect="1" noChangeArrowheads="1"/>
          </p:cNvPicPr>
          <p:nvPr/>
        </p:nvPicPr>
        <p:blipFill>
          <a:blip r:embed="rId3" cstate="print"/>
          <a:srcRect/>
          <a:stretch>
            <a:fillRect/>
          </a:stretch>
        </p:blipFill>
        <p:spPr bwMode="auto">
          <a:xfrm>
            <a:off x="990702" y="3212976"/>
            <a:ext cx="3849688" cy="2887663"/>
          </a:xfrm>
          <a:prstGeom prst="rect">
            <a:avLst/>
          </a:prstGeom>
          <a:noFill/>
          <a:ln w="9525">
            <a:noFill/>
            <a:miter lim="800000"/>
            <a:headEnd/>
            <a:tailEnd/>
          </a:ln>
        </p:spPr>
      </p:pic>
      <p:sp>
        <p:nvSpPr>
          <p:cNvPr id="8" name="Footer Placeholder 2"/>
          <p:cNvSpPr>
            <a:spLocks noGrp="1"/>
          </p:cNvSpPr>
          <p:nvPr>
            <p:ph type="ftr" sz="quarter" idx="3"/>
          </p:nvPr>
        </p:nvSpPr>
        <p:spPr>
          <a:xfrm>
            <a:off x="334433" y="6656398"/>
            <a:ext cx="7969251" cy="201602"/>
          </a:xfrm>
        </p:spPr>
        <p:txBody>
          <a:bodyPr/>
          <a:lstStyle/>
          <a:p>
            <a:r>
              <a:rPr lang="en-US" sz="750" dirty="0" smtClean="0"/>
              <a:t>TI 3: Operating Systems and Computer Networks</a:t>
            </a:r>
            <a:endParaRPr lang="de-DE" sz="750" dirty="0"/>
          </a:p>
        </p:txBody>
      </p:sp>
    </p:spTree>
    <p:extLst>
      <p:ext uri="{BB962C8B-B14F-4D97-AF65-F5344CB8AC3E}">
        <p14:creationId xmlns:p14="http://schemas.microsoft.com/office/powerpoint/2010/main" val="2380242435"/>
      </p:ext>
    </p:extLst>
  </p:cSld>
  <p:clrMapOvr>
    <a:masterClrMapping/>
  </p:clrMapOvr>
  <p:transition spd="slow"/>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6627" name="Rectangle 2"/>
          <p:cNvSpPr>
            <a:spLocks noGrp="1" noChangeArrowheads="1"/>
          </p:cNvSpPr>
          <p:nvPr>
            <p:ph type="title"/>
          </p:nvPr>
        </p:nvSpPr>
        <p:spPr/>
        <p:txBody>
          <a:bodyPr/>
          <a:lstStyle/>
          <a:p>
            <a:pPr eaLnBrk="1" hangingPunct="1"/>
            <a:r>
              <a:rPr lang="en-US" smtClean="0"/>
              <a:t>Carrier Sensing</a:t>
            </a:r>
          </a:p>
        </p:txBody>
      </p:sp>
      <p:sp>
        <p:nvSpPr>
          <p:cNvPr id="26628" name="Rectangle 3"/>
          <p:cNvSpPr>
            <a:spLocks noGrp="1" noChangeArrowheads="1"/>
          </p:cNvSpPr>
          <p:nvPr>
            <p:ph idx="1"/>
          </p:nvPr>
        </p:nvSpPr>
        <p:spPr/>
        <p:txBody>
          <a:bodyPr/>
          <a:lstStyle/>
          <a:p>
            <a:pPr eaLnBrk="1" hangingPunct="1"/>
            <a:r>
              <a:rPr lang="en-US" dirty="0" smtClean="0"/>
              <a:t>(Slotted) ALOHA is simple, but not satisfactory</a:t>
            </a:r>
          </a:p>
          <a:p>
            <a:pPr lvl="1" eaLnBrk="1" hangingPunct="1"/>
            <a:r>
              <a:rPr lang="en-US" dirty="0" smtClean="0"/>
              <a:t>Does not scale over offered load</a:t>
            </a:r>
          </a:p>
          <a:p>
            <a:pPr eaLnBrk="1" hangingPunct="1"/>
            <a:endParaRPr lang="en-US" dirty="0" smtClean="0"/>
          </a:p>
          <a:p>
            <a:pPr eaLnBrk="1" hangingPunct="1">
              <a:buFont typeface="Wingdings" pitchFamily="2" charset="2"/>
              <a:buChar char="Ø"/>
            </a:pPr>
            <a:r>
              <a:rPr lang="en-US" dirty="0" smtClean="0"/>
              <a:t>New Approach: Be a bit more polite – </a:t>
            </a:r>
            <a:r>
              <a:rPr lang="en-US" b="1" dirty="0" smtClean="0"/>
              <a:t>Listen before talk</a:t>
            </a:r>
          </a:p>
          <a:p>
            <a:pPr lvl="1" eaLnBrk="1" hangingPunct="1"/>
            <a:r>
              <a:rPr lang="en-US" dirty="0" smtClean="0"/>
              <a:t>Sense carrier to check whether medium is idle before transmitting</a:t>
            </a:r>
          </a:p>
          <a:p>
            <a:pPr lvl="1" eaLnBrk="1" hangingPunct="1"/>
            <a:r>
              <a:rPr lang="en-US" dirty="0" smtClean="0"/>
              <a:t>Do not transmit if medium is busy (some other sender is currently transmitting)</a:t>
            </a:r>
          </a:p>
          <a:p>
            <a:pPr lvl="1" eaLnBrk="1" hangingPunct="1">
              <a:buFont typeface="Wingdings" pitchFamily="2" charset="2"/>
              <a:buChar char="Ø"/>
            </a:pPr>
            <a:r>
              <a:rPr lang="en-US" b="1" dirty="0" smtClean="0"/>
              <a:t>Carrier Sense Multiple Access (CSMA)</a:t>
            </a:r>
          </a:p>
          <a:p>
            <a:pPr eaLnBrk="1" hangingPunct="1"/>
            <a:endParaRPr lang="en-US" dirty="0" smtClean="0"/>
          </a:p>
          <a:p>
            <a:pPr eaLnBrk="1" hangingPunct="1">
              <a:buSzTx/>
              <a:buFont typeface="Wingdings" pitchFamily="2" charset="2"/>
              <a:buChar char="Ø"/>
            </a:pPr>
            <a:r>
              <a:rPr lang="en-US" dirty="0" smtClean="0"/>
              <a:t>But: How to behave in detail when carrier is busy?</a:t>
            </a:r>
          </a:p>
          <a:p>
            <a:pPr lvl="1" eaLnBrk="1" hangingPunct="1"/>
            <a:r>
              <a:rPr lang="en-US" dirty="0" smtClean="0"/>
              <a:t>How long to wait before retrying a transmission?</a:t>
            </a:r>
          </a:p>
        </p:txBody>
      </p:sp>
      <p:sp>
        <p:nvSpPr>
          <p:cNvPr id="5" name="Footer Placeholder 2"/>
          <p:cNvSpPr>
            <a:spLocks noGrp="1"/>
          </p:cNvSpPr>
          <p:nvPr>
            <p:ph type="ftr" sz="quarter" idx="3"/>
          </p:nvPr>
        </p:nvSpPr>
        <p:spPr>
          <a:xfrm>
            <a:off x="334433" y="6656398"/>
            <a:ext cx="7969251" cy="201602"/>
          </a:xfrm>
        </p:spPr>
        <p:txBody>
          <a:bodyPr/>
          <a:lstStyle/>
          <a:p>
            <a:r>
              <a:rPr lang="en-US" sz="750" dirty="0" smtClean="0"/>
              <a:t>TI 3: Operating Systems and Computer Networks</a:t>
            </a:r>
            <a:endParaRPr lang="de-DE" sz="750" dirty="0"/>
          </a:p>
        </p:txBody>
      </p:sp>
    </p:spTree>
    <p:extLst>
      <p:ext uri="{BB962C8B-B14F-4D97-AF65-F5344CB8AC3E}">
        <p14:creationId xmlns:p14="http://schemas.microsoft.com/office/powerpoint/2010/main" val="3564851886"/>
      </p:ext>
    </p:extLst>
  </p:cSld>
  <p:clrMapOvr>
    <a:masterClrMapping/>
  </p:clrMapOvr>
  <p:transition/>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7651" name="Rectangle 2"/>
          <p:cNvSpPr>
            <a:spLocks noGrp="1" noChangeArrowheads="1"/>
          </p:cNvSpPr>
          <p:nvPr>
            <p:ph type="title"/>
          </p:nvPr>
        </p:nvSpPr>
        <p:spPr/>
        <p:txBody>
          <a:bodyPr/>
          <a:lstStyle/>
          <a:p>
            <a:pPr eaLnBrk="1" hangingPunct="1"/>
            <a:r>
              <a:rPr lang="en-US" dirty="0" smtClean="0"/>
              <a:t>CSMA Strategies</a:t>
            </a:r>
          </a:p>
        </p:txBody>
      </p:sp>
      <p:sp>
        <p:nvSpPr>
          <p:cNvPr id="27652" name="Rectangle 3"/>
          <p:cNvSpPr>
            <a:spLocks noGrp="1" noChangeArrowheads="1"/>
          </p:cNvSpPr>
          <p:nvPr>
            <p:ph idx="1"/>
          </p:nvPr>
        </p:nvSpPr>
        <p:spPr/>
        <p:txBody>
          <a:bodyPr/>
          <a:lstStyle/>
          <a:p>
            <a:pPr marL="419100" indent="-419100">
              <a:lnSpc>
                <a:spcPct val="80000"/>
              </a:lnSpc>
            </a:pPr>
            <a:endParaRPr lang="en-US" sz="1100" dirty="0"/>
          </a:p>
          <a:p>
            <a:pPr marL="419100" indent="-419100"/>
            <a:r>
              <a:rPr lang="en-US" sz="2000" b="1" dirty="0"/>
              <a:t>1-persistent CSMA:</a:t>
            </a:r>
          </a:p>
          <a:p>
            <a:pPr marL="419100" indent="-419100"/>
            <a:endParaRPr lang="en-US" sz="1100" b="1" dirty="0"/>
          </a:p>
          <a:p>
            <a:pPr marL="819150" lvl="1" indent="-419100"/>
            <a:r>
              <a:rPr lang="de-DE" dirty="0"/>
              <a:t>M</a:t>
            </a:r>
            <a:r>
              <a:rPr lang="en-US" dirty="0"/>
              <a:t>edium is busy: keep listening until it becomes idle</a:t>
            </a:r>
          </a:p>
          <a:p>
            <a:pPr marL="819150" lvl="1" indent="-419100"/>
            <a:r>
              <a:rPr lang="en-US" dirty="0"/>
              <a:t>Medium is idle: transmit the frame immediately</a:t>
            </a:r>
            <a:endParaRPr lang="en-US" sz="300" dirty="0"/>
          </a:p>
          <a:p>
            <a:pPr marL="819150" lvl="1" indent="-419100">
              <a:buFont typeface="Wingdings" pitchFamily="2" charset="2"/>
              <a:buChar char="Ø"/>
            </a:pPr>
            <a:r>
              <a:rPr lang="en-US" dirty="0"/>
              <a:t>Problem: if more than one station wants to transmit, they are guaranteed to collide</a:t>
            </a:r>
            <a:endParaRPr lang="de-DE" dirty="0"/>
          </a:p>
          <a:p>
            <a:pPr marL="838200" lvl="1" indent="-381000">
              <a:buNone/>
            </a:pPr>
            <a:endParaRPr lang="de-DE" dirty="0" smtClean="0"/>
          </a:p>
          <a:p>
            <a:pPr marL="419100" indent="-419100"/>
            <a:r>
              <a:rPr lang="en-US" sz="2000" b="1" dirty="0"/>
              <a:t>p-persistent CSMA:</a:t>
            </a:r>
          </a:p>
          <a:p>
            <a:pPr marL="419100" indent="-419100"/>
            <a:endParaRPr lang="en-US" sz="1100" b="1" dirty="0"/>
          </a:p>
          <a:p>
            <a:pPr marL="819150" lvl="1" indent="-419100"/>
            <a:r>
              <a:rPr lang="de-DE" dirty="0"/>
              <a:t>M</a:t>
            </a:r>
            <a:r>
              <a:rPr lang="en-US" dirty="0"/>
              <a:t>edium is busy: keep</a:t>
            </a:r>
            <a:r>
              <a:rPr lang="en-US" dirty="0">
                <a:solidFill>
                  <a:schemeClr val="tx1"/>
                </a:solidFill>
              </a:rPr>
              <a:t> listening until it becomes idle</a:t>
            </a:r>
            <a:endParaRPr lang="en-US" dirty="0"/>
          </a:p>
          <a:p>
            <a:pPr marL="819150" lvl="1" indent="-419100"/>
            <a:r>
              <a:rPr lang="en-US" dirty="0"/>
              <a:t>Medium is idle: “flip a coin”</a:t>
            </a:r>
          </a:p>
          <a:p>
            <a:pPr marL="1257300" lvl="2" indent="-342900"/>
            <a:r>
              <a:rPr lang="en-US" sz="1600" dirty="0"/>
              <a:t>With probability p, transmit </a:t>
            </a:r>
            <a:r>
              <a:rPr lang="en-US" sz="1600" dirty="0">
                <a:solidFill>
                  <a:schemeClr val="tx1"/>
                </a:solidFill>
              </a:rPr>
              <a:t>the frame</a:t>
            </a:r>
            <a:endParaRPr lang="en-US" sz="1600" dirty="0"/>
          </a:p>
          <a:p>
            <a:pPr marL="1257300" lvl="2" indent="-342900"/>
            <a:r>
              <a:rPr lang="en-US" sz="1600" dirty="0"/>
              <a:t>With probability 1-p, wait until next time slot </a:t>
            </a:r>
            <a:r>
              <a:rPr lang="de-DE" sz="1600" dirty="0"/>
              <a:t>and then sense the medium again (if next slot idle, flip a coin again)</a:t>
            </a:r>
            <a:endParaRPr lang="en-US" dirty="0" smtClean="0"/>
          </a:p>
          <a:p>
            <a:pPr marL="838200" lvl="1" indent="-381000">
              <a:lnSpc>
                <a:spcPct val="80000"/>
              </a:lnSpc>
              <a:buFont typeface="Wingdings" pitchFamily="2" charset="2"/>
              <a:buChar char="Ø"/>
            </a:pPr>
            <a:endParaRPr lang="en-US" dirty="0"/>
          </a:p>
          <a:p>
            <a:pPr marL="1257300" lvl="2" indent="-342900">
              <a:lnSpc>
                <a:spcPct val="80000"/>
              </a:lnSpc>
            </a:pPr>
            <a:endParaRPr lang="en-US" sz="1600" dirty="0"/>
          </a:p>
        </p:txBody>
      </p:sp>
      <p:sp>
        <p:nvSpPr>
          <p:cNvPr id="5" name="Footer Placeholder 2"/>
          <p:cNvSpPr>
            <a:spLocks noGrp="1"/>
          </p:cNvSpPr>
          <p:nvPr>
            <p:ph type="ftr" sz="quarter" idx="3"/>
          </p:nvPr>
        </p:nvSpPr>
        <p:spPr>
          <a:xfrm>
            <a:off x="334433" y="6656398"/>
            <a:ext cx="7969251" cy="201602"/>
          </a:xfrm>
        </p:spPr>
        <p:txBody>
          <a:bodyPr/>
          <a:lstStyle/>
          <a:p>
            <a:r>
              <a:rPr lang="en-US" sz="750" dirty="0" smtClean="0"/>
              <a:t>TI 3: Operating Systems and Computer Networks</a:t>
            </a:r>
            <a:endParaRPr lang="de-DE" sz="750" dirty="0"/>
          </a:p>
        </p:txBody>
      </p:sp>
    </p:spTree>
    <p:extLst>
      <p:ext uri="{BB962C8B-B14F-4D97-AF65-F5344CB8AC3E}">
        <p14:creationId xmlns:p14="http://schemas.microsoft.com/office/powerpoint/2010/main" val="2930100301"/>
      </p:ext>
    </p:extLst>
  </p:cSld>
  <p:clrMapOvr>
    <a:masterClrMapping/>
  </p:clrMapOvr>
  <p:transition/>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7651" name="Rectangle 2"/>
          <p:cNvSpPr>
            <a:spLocks noGrp="1" noChangeArrowheads="1"/>
          </p:cNvSpPr>
          <p:nvPr>
            <p:ph type="title"/>
          </p:nvPr>
        </p:nvSpPr>
        <p:spPr/>
        <p:txBody>
          <a:bodyPr/>
          <a:lstStyle/>
          <a:p>
            <a:pPr eaLnBrk="1" hangingPunct="1"/>
            <a:r>
              <a:rPr lang="en-US" smtClean="0"/>
              <a:t>CSMA Strategies</a:t>
            </a:r>
          </a:p>
        </p:txBody>
      </p:sp>
      <p:sp>
        <p:nvSpPr>
          <p:cNvPr id="27652" name="Rectangle 3"/>
          <p:cNvSpPr>
            <a:spLocks noGrp="1" noChangeArrowheads="1"/>
          </p:cNvSpPr>
          <p:nvPr>
            <p:ph idx="1"/>
          </p:nvPr>
        </p:nvSpPr>
        <p:spPr/>
        <p:txBody>
          <a:bodyPr/>
          <a:lstStyle/>
          <a:p>
            <a:pPr marL="419100" indent="-419100">
              <a:lnSpc>
                <a:spcPts val="1800"/>
              </a:lnSpc>
            </a:pPr>
            <a:endParaRPr lang="en-US" sz="1100" b="1" dirty="0"/>
          </a:p>
          <a:p>
            <a:pPr marL="419100" indent="-419100"/>
            <a:r>
              <a:rPr lang="en-US" sz="2000" b="1" dirty="0"/>
              <a:t>Non-persistent CSMA:</a:t>
            </a:r>
          </a:p>
          <a:p>
            <a:pPr marL="419100" indent="-419100"/>
            <a:endParaRPr lang="en-US" sz="1100" b="1" dirty="0"/>
          </a:p>
          <a:p>
            <a:pPr marL="819150" lvl="1" indent="-419100"/>
            <a:r>
              <a:rPr lang="en-US" dirty="0"/>
              <a:t>M</a:t>
            </a:r>
            <a:r>
              <a:rPr lang="en-US" dirty="0">
                <a:solidFill>
                  <a:schemeClr val="tx1"/>
                </a:solidFill>
              </a:rPr>
              <a:t>edium is busy: wait a random amount of time</a:t>
            </a:r>
            <a:r>
              <a:rPr lang="en-US" dirty="0"/>
              <a:t>, before sensing the medium again (don’t be greedy)</a:t>
            </a:r>
          </a:p>
          <a:p>
            <a:pPr marL="819150" lvl="1" indent="-419100"/>
            <a:r>
              <a:rPr lang="en-US" dirty="0"/>
              <a:t>Medium is idle: transmit the frame immediately</a:t>
            </a:r>
          </a:p>
          <a:p>
            <a:pPr marL="838200" lvl="1" indent="-381000">
              <a:buNone/>
            </a:pPr>
            <a:endParaRPr lang="en-US" sz="1200" i="1" dirty="0"/>
          </a:p>
          <a:p>
            <a:pPr marL="838200" lvl="1" indent="-381000">
              <a:buFont typeface="Wingdings" pitchFamily="2" charset="2"/>
              <a:buChar char="Ø"/>
            </a:pPr>
            <a:r>
              <a:rPr lang="en-US" dirty="0"/>
              <a:t>Performance depends on random distribution used for waiting time</a:t>
            </a:r>
          </a:p>
          <a:p>
            <a:pPr marL="1257300" lvl="2" indent="-342900"/>
            <a:r>
              <a:rPr lang="en-US" sz="1600" dirty="0"/>
              <a:t>In general, better throughput than persistent CSMA for higher loads</a:t>
            </a:r>
          </a:p>
          <a:p>
            <a:pPr marL="1257300" lvl="2" indent="-342900"/>
            <a:r>
              <a:rPr lang="en-US" sz="1600" dirty="0"/>
              <a:t>At low loads, random waiting is not necessary and wasteful</a:t>
            </a:r>
          </a:p>
        </p:txBody>
      </p:sp>
      <p:sp>
        <p:nvSpPr>
          <p:cNvPr id="5" name="Footer Placeholder 2"/>
          <p:cNvSpPr>
            <a:spLocks noGrp="1"/>
          </p:cNvSpPr>
          <p:nvPr>
            <p:ph type="ftr" sz="quarter" idx="3"/>
          </p:nvPr>
        </p:nvSpPr>
        <p:spPr>
          <a:xfrm>
            <a:off x="334433" y="6656398"/>
            <a:ext cx="7969251" cy="201602"/>
          </a:xfrm>
        </p:spPr>
        <p:txBody>
          <a:bodyPr/>
          <a:lstStyle/>
          <a:p>
            <a:r>
              <a:rPr lang="en-US" sz="750" dirty="0" smtClean="0"/>
              <a:t>TI 3: Operating Systems and Computer Networks</a:t>
            </a:r>
            <a:endParaRPr lang="de-DE" sz="750" dirty="0"/>
          </a:p>
        </p:txBody>
      </p:sp>
    </p:spTree>
    <p:extLst>
      <p:ext uri="{BB962C8B-B14F-4D97-AF65-F5344CB8AC3E}">
        <p14:creationId xmlns:p14="http://schemas.microsoft.com/office/powerpoint/2010/main" val="3188600509"/>
      </p:ext>
    </p:extLst>
  </p:cSld>
  <p:clrMapOvr>
    <a:masterClrMapping/>
  </p:clrMapOvr>
  <p:transition/>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8675" name="Rectangle 2"/>
          <p:cNvSpPr>
            <a:spLocks noGrp="1" noChangeArrowheads="1"/>
          </p:cNvSpPr>
          <p:nvPr>
            <p:ph type="title"/>
          </p:nvPr>
        </p:nvSpPr>
        <p:spPr/>
        <p:txBody>
          <a:bodyPr/>
          <a:lstStyle/>
          <a:p>
            <a:pPr eaLnBrk="1" hangingPunct="1"/>
            <a:r>
              <a:rPr lang="en-US" smtClean="0"/>
              <a:t>Performance of CSMA</a:t>
            </a:r>
          </a:p>
        </p:txBody>
      </p:sp>
      <p:sp>
        <p:nvSpPr>
          <p:cNvPr id="28676" name="Rectangle 5"/>
          <p:cNvSpPr>
            <a:spLocks noGrp="1" noChangeArrowheads="1"/>
          </p:cNvSpPr>
          <p:nvPr>
            <p:ph idx="1"/>
          </p:nvPr>
        </p:nvSpPr>
        <p:spPr/>
        <p:txBody>
          <a:bodyPr/>
          <a:lstStyle/>
          <a:p>
            <a:pPr eaLnBrk="1" hangingPunct="1"/>
            <a:endParaRPr lang="en-US" dirty="0" smtClean="0"/>
          </a:p>
          <a:p>
            <a:pPr eaLnBrk="1" hangingPunct="1"/>
            <a:endParaRPr lang="en-US" dirty="0" smtClean="0"/>
          </a:p>
          <a:p>
            <a:pPr eaLnBrk="1" hangingPunct="1"/>
            <a:endParaRPr lang="en-US" dirty="0" smtClean="0"/>
          </a:p>
          <a:p>
            <a:pPr eaLnBrk="1" hangingPunct="1"/>
            <a:endParaRPr lang="en-US" dirty="0" smtClean="0"/>
          </a:p>
          <a:p>
            <a:pPr eaLnBrk="1" hangingPunct="1"/>
            <a:endParaRPr lang="en-US" dirty="0" smtClean="0"/>
          </a:p>
          <a:p>
            <a:pPr eaLnBrk="1" hangingPunct="1"/>
            <a:endParaRPr lang="en-US" dirty="0" smtClean="0"/>
          </a:p>
          <a:p>
            <a:pPr eaLnBrk="1" hangingPunct="1"/>
            <a:endParaRPr lang="en-US" dirty="0" smtClean="0"/>
          </a:p>
          <a:p>
            <a:pPr eaLnBrk="1" hangingPunct="1"/>
            <a:endParaRPr lang="en-US" dirty="0" smtClean="0"/>
          </a:p>
          <a:p>
            <a:pPr eaLnBrk="1" hangingPunct="1"/>
            <a:endParaRPr lang="en-US" dirty="0" smtClean="0"/>
          </a:p>
          <a:p>
            <a:pPr eaLnBrk="1" hangingPunct="1"/>
            <a:endParaRPr lang="en-US" dirty="0" smtClean="0"/>
          </a:p>
          <a:p>
            <a:pPr eaLnBrk="1" hangingPunct="1"/>
            <a:endParaRPr lang="en-US" dirty="0"/>
          </a:p>
          <a:p>
            <a:pPr eaLnBrk="1" hangingPunct="1"/>
            <a:endParaRPr lang="en-US" dirty="0" smtClean="0"/>
          </a:p>
          <a:p>
            <a:pPr eaLnBrk="1" hangingPunct="1"/>
            <a:endParaRPr lang="en-US" dirty="0" smtClean="0"/>
          </a:p>
          <a:p>
            <a:pPr eaLnBrk="1" hangingPunct="1">
              <a:buFont typeface="Wingdings" pitchFamily="2" charset="2"/>
              <a:buChar char="Ø"/>
            </a:pPr>
            <a:r>
              <a:rPr lang="en-US" dirty="0" smtClean="0"/>
              <a:t>Throughput characteristic increases as p decreases</a:t>
            </a:r>
          </a:p>
          <a:p>
            <a:pPr eaLnBrk="1" hangingPunct="1">
              <a:buFont typeface="Wingdings" pitchFamily="2" charset="2"/>
              <a:buChar char="Ø"/>
            </a:pPr>
            <a:r>
              <a:rPr lang="en-US" dirty="0" smtClean="0"/>
              <a:t>Potentially long delay before transmission starts</a:t>
            </a:r>
          </a:p>
        </p:txBody>
      </p:sp>
      <p:pic>
        <p:nvPicPr>
          <p:cNvPr id="28677" name="Picture 4" descr="4-04"/>
          <p:cNvPicPr>
            <a:picLocks noChangeAspect="1" noChangeArrowheads="1"/>
          </p:cNvPicPr>
          <p:nvPr/>
        </p:nvPicPr>
        <p:blipFill>
          <a:blip r:embed="rId2" cstate="print"/>
          <a:srcRect/>
          <a:stretch>
            <a:fillRect/>
          </a:stretch>
        </p:blipFill>
        <p:spPr bwMode="auto">
          <a:xfrm>
            <a:off x="1739900" y="1082676"/>
            <a:ext cx="8712200" cy="4149725"/>
          </a:xfrm>
          <a:prstGeom prst="rect">
            <a:avLst/>
          </a:prstGeom>
          <a:noFill/>
          <a:ln w="9525">
            <a:noFill/>
            <a:miter lim="800000"/>
            <a:headEnd/>
            <a:tailEnd/>
          </a:ln>
        </p:spPr>
      </p:pic>
      <p:sp>
        <p:nvSpPr>
          <p:cNvPr id="6" name="Footer Placeholder 2"/>
          <p:cNvSpPr>
            <a:spLocks noGrp="1"/>
          </p:cNvSpPr>
          <p:nvPr>
            <p:ph type="ftr" sz="quarter" idx="3"/>
          </p:nvPr>
        </p:nvSpPr>
        <p:spPr>
          <a:xfrm>
            <a:off x="334433" y="6656398"/>
            <a:ext cx="7969251" cy="201602"/>
          </a:xfrm>
        </p:spPr>
        <p:txBody>
          <a:bodyPr/>
          <a:lstStyle/>
          <a:p>
            <a:r>
              <a:rPr lang="en-US" sz="750" dirty="0" smtClean="0"/>
              <a:t>TI 3: Operating Systems and Computer Networks</a:t>
            </a:r>
            <a:endParaRPr lang="de-DE" sz="750" dirty="0"/>
          </a:p>
        </p:txBody>
      </p:sp>
    </p:spTree>
    <p:extLst>
      <p:ext uri="{BB962C8B-B14F-4D97-AF65-F5344CB8AC3E}">
        <p14:creationId xmlns:p14="http://schemas.microsoft.com/office/powerpoint/2010/main" val="293864657"/>
      </p:ext>
    </p:extLst>
  </p:cSld>
  <p:clrMapOvr>
    <a:masterClrMapping/>
  </p:clrMapOvr>
  <p:transition/>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2"/>
          <p:cNvSpPr>
            <a:spLocks noGrp="1" noChangeArrowheads="1"/>
          </p:cNvSpPr>
          <p:nvPr>
            <p:ph type="title"/>
          </p:nvPr>
        </p:nvSpPr>
        <p:spPr>
          <a:noFill/>
        </p:spPr>
        <p:txBody>
          <a:bodyPr vert="horz" wrap="square" lIns="92075" tIns="46038" rIns="92075" bIns="46038" numCol="1" anchor="ctr" anchorCtr="0" compatLnSpc="1">
            <a:prstTxWarp prst="textNoShape">
              <a:avLst/>
            </a:prstTxWarp>
          </a:bodyPr>
          <a:lstStyle/>
          <a:p>
            <a:pPr eaLnBrk="1" hangingPunct="1"/>
            <a:r>
              <a:rPr lang="en-US" dirty="0" smtClean="0"/>
              <a:t>Example: LANs According to IEEE 802</a:t>
            </a:r>
          </a:p>
        </p:txBody>
      </p:sp>
      <p:graphicFrame>
        <p:nvGraphicFramePr>
          <p:cNvPr id="22" name="Table 21"/>
          <p:cNvGraphicFramePr>
            <a:graphicFrameLocks noGrp="1"/>
          </p:cNvGraphicFramePr>
          <p:nvPr>
            <p:extLst>
              <p:ext uri="{D42A27DB-BD31-4B8C-83A1-F6EECF244321}">
                <p14:modId xmlns:p14="http://schemas.microsoft.com/office/powerpoint/2010/main" val="3242572326"/>
              </p:ext>
            </p:extLst>
          </p:nvPr>
        </p:nvGraphicFramePr>
        <p:xfrm>
          <a:off x="1703512" y="1844824"/>
          <a:ext cx="8496945" cy="2967064"/>
        </p:xfrm>
        <a:graphic>
          <a:graphicData uri="http://schemas.openxmlformats.org/drawingml/2006/table">
            <a:tbl>
              <a:tblPr firstRow="1" bandRow="1">
                <a:tableStyleId>{073A0DAA-6AF3-43AB-8588-CEC1D06C72B9}</a:tableStyleId>
              </a:tblPr>
              <a:tblGrid>
                <a:gridCol w="1080121">
                  <a:extLst>
                    <a:ext uri="{9D8B030D-6E8A-4147-A177-3AD203B41FA5}">
                      <a16:colId xmlns:a16="http://schemas.microsoft.com/office/drawing/2014/main" val="20000"/>
                    </a:ext>
                  </a:extLst>
                </a:gridCol>
                <a:gridCol w="4824535">
                  <a:extLst>
                    <a:ext uri="{9D8B030D-6E8A-4147-A177-3AD203B41FA5}">
                      <a16:colId xmlns:a16="http://schemas.microsoft.com/office/drawing/2014/main" val="20001"/>
                    </a:ext>
                  </a:extLst>
                </a:gridCol>
                <a:gridCol w="2592289">
                  <a:extLst>
                    <a:ext uri="{9D8B030D-6E8A-4147-A177-3AD203B41FA5}">
                      <a16:colId xmlns:a16="http://schemas.microsoft.com/office/drawing/2014/main" val="20002"/>
                    </a:ext>
                  </a:extLst>
                </a:gridCol>
              </a:tblGrid>
              <a:tr h="370883">
                <a:tc gridSpan="2">
                  <a:txBody>
                    <a:bodyPr/>
                    <a:lstStyle/>
                    <a:p>
                      <a:r>
                        <a:rPr lang="en-US" sz="1400" dirty="0" smtClean="0"/>
                        <a:t>Active Working Groups and Study Groups</a:t>
                      </a:r>
                      <a:endParaRPr lang="en-US" sz="1400" dirty="0">
                        <a:solidFill>
                          <a:schemeClr val="tx1"/>
                        </a:solidFill>
                      </a:endParaRPr>
                    </a:p>
                  </a:txBody>
                  <a:tcPr/>
                </a:tc>
                <a:tc hMerge="1">
                  <a:txBody>
                    <a:bodyPr/>
                    <a:lstStyle/>
                    <a:p>
                      <a:endParaRPr lang="en-US" sz="1600" dirty="0"/>
                    </a:p>
                  </a:txBody>
                  <a:tcPr/>
                </a:tc>
                <a:tc>
                  <a:txBody>
                    <a:bodyPr/>
                    <a:lstStyle/>
                    <a:p>
                      <a:r>
                        <a:rPr lang="en-US" sz="1400" dirty="0" smtClean="0"/>
                        <a:t>Industrial Alliance</a:t>
                      </a:r>
                      <a:endParaRPr lang="en-US" sz="1400" dirty="0">
                        <a:solidFill>
                          <a:schemeClr val="tx1"/>
                        </a:solidFill>
                      </a:endParaRPr>
                    </a:p>
                  </a:txBody>
                  <a:tcPr/>
                </a:tc>
                <a:extLst>
                  <a:ext uri="{0D108BD9-81ED-4DB2-BD59-A6C34878D82A}">
                    <a16:rowId xmlns:a16="http://schemas.microsoft.com/office/drawing/2014/main" val="10000"/>
                  </a:ext>
                </a:extLst>
              </a:tr>
              <a:tr h="370883">
                <a:tc>
                  <a:txBody>
                    <a:bodyPr/>
                    <a:lstStyle/>
                    <a:p>
                      <a:pPr algn="r"/>
                      <a:r>
                        <a:rPr lang="en-US" sz="1400" dirty="0" smtClean="0"/>
                        <a:t>802.1</a:t>
                      </a:r>
                      <a:endParaRPr lang="en-US" sz="1400" dirty="0"/>
                    </a:p>
                  </a:txBody>
                  <a:tcPr/>
                </a:tc>
                <a:tc>
                  <a:txBody>
                    <a:bodyPr/>
                    <a:lstStyle/>
                    <a:p>
                      <a:r>
                        <a:rPr lang="en-US" sz="1400" dirty="0" smtClean="0"/>
                        <a:t>Higher Layer LAN Protocols</a:t>
                      </a:r>
                      <a:endParaRPr lang="en-US" sz="1400" dirty="0"/>
                    </a:p>
                  </a:txBody>
                  <a:tcPr/>
                </a:tc>
                <a:tc>
                  <a:txBody>
                    <a:bodyPr/>
                    <a:lstStyle/>
                    <a:p>
                      <a:endParaRPr lang="en-US" sz="1400" dirty="0"/>
                    </a:p>
                  </a:txBody>
                  <a:tcPr/>
                </a:tc>
                <a:extLst>
                  <a:ext uri="{0D108BD9-81ED-4DB2-BD59-A6C34878D82A}">
                    <a16:rowId xmlns:a16="http://schemas.microsoft.com/office/drawing/2014/main" val="10001"/>
                  </a:ext>
                </a:extLst>
              </a:tr>
              <a:tr h="370883">
                <a:tc>
                  <a:txBody>
                    <a:bodyPr/>
                    <a:lstStyle/>
                    <a:p>
                      <a:pPr algn="r"/>
                      <a:r>
                        <a:rPr lang="en-US" sz="1400" dirty="0" smtClean="0"/>
                        <a:t>802.3</a:t>
                      </a:r>
                      <a:endParaRPr lang="en-US" sz="1400" dirty="0"/>
                    </a:p>
                  </a:txBody>
                  <a:tcPr/>
                </a:tc>
                <a:tc>
                  <a:txBody>
                    <a:bodyPr/>
                    <a:lstStyle/>
                    <a:p>
                      <a:r>
                        <a:rPr lang="en-US" sz="1400" dirty="0" smtClean="0"/>
                        <a:t>Ethernet</a:t>
                      </a:r>
                      <a:endParaRPr lang="en-US" sz="1400" dirty="0"/>
                    </a:p>
                  </a:txBody>
                  <a:tcPr/>
                </a:tc>
                <a:tc>
                  <a:txBody>
                    <a:bodyPr/>
                    <a:lstStyle/>
                    <a:p>
                      <a:r>
                        <a:rPr lang="en-US" sz="1400" dirty="0" smtClean="0"/>
                        <a:t>Ethernet</a:t>
                      </a:r>
                      <a:endParaRPr lang="en-US" sz="1400" dirty="0"/>
                    </a:p>
                  </a:txBody>
                  <a:tcPr/>
                </a:tc>
                <a:extLst>
                  <a:ext uri="{0D108BD9-81ED-4DB2-BD59-A6C34878D82A}">
                    <a16:rowId xmlns:a16="http://schemas.microsoft.com/office/drawing/2014/main" val="10002"/>
                  </a:ext>
                </a:extLst>
              </a:tr>
              <a:tr h="370883">
                <a:tc>
                  <a:txBody>
                    <a:bodyPr/>
                    <a:lstStyle/>
                    <a:p>
                      <a:pPr algn="r"/>
                      <a:r>
                        <a:rPr lang="en-US" sz="1400" dirty="0" smtClean="0"/>
                        <a:t>802.11</a:t>
                      </a:r>
                      <a:endParaRPr lang="en-US" sz="1400" dirty="0"/>
                    </a:p>
                  </a:txBody>
                  <a:tcPr/>
                </a:tc>
                <a:tc>
                  <a:txBody>
                    <a:bodyPr/>
                    <a:lstStyle/>
                    <a:p>
                      <a:r>
                        <a:rPr lang="en-US" sz="1400" dirty="0" smtClean="0"/>
                        <a:t>Wireless LAN </a:t>
                      </a:r>
                      <a:endParaRPr lang="en-US" sz="1400" dirty="0"/>
                    </a:p>
                  </a:txBody>
                  <a:tcPr/>
                </a:tc>
                <a:tc>
                  <a:txBody>
                    <a:bodyPr/>
                    <a:lstStyle/>
                    <a:p>
                      <a:r>
                        <a:rPr lang="en-US" sz="1400" dirty="0" err="1" smtClean="0"/>
                        <a:t>WiFi</a:t>
                      </a:r>
                      <a:endParaRPr lang="en-US" sz="1400" dirty="0"/>
                    </a:p>
                  </a:txBody>
                  <a:tcPr/>
                </a:tc>
                <a:extLst>
                  <a:ext uri="{0D108BD9-81ED-4DB2-BD59-A6C34878D82A}">
                    <a16:rowId xmlns:a16="http://schemas.microsoft.com/office/drawing/2014/main" val="10003"/>
                  </a:ext>
                </a:extLst>
              </a:tr>
              <a:tr h="370883">
                <a:tc>
                  <a:txBody>
                    <a:bodyPr/>
                    <a:lstStyle/>
                    <a:p>
                      <a:pPr algn="r"/>
                      <a:r>
                        <a:rPr lang="en-US" sz="1400" dirty="0" smtClean="0"/>
                        <a:t>802.15</a:t>
                      </a:r>
                      <a:endParaRPr lang="en-US" sz="1400" dirty="0"/>
                    </a:p>
                  </a:txBody>
                  <a:tcPr/>
                </a:tc>
                <a:tc>
                  <a:txBody>
                    <a:bodyPr/>
                    <a:lstStyle/>
                    <a:p>
                      <a:r>
                        <a:rPr lang="en-US" sz="1400" dirty="0" smtClean="0"/>
                        <a:t>Wireless Personal Area Network (WPAN) </a:t>
                      </a:r>
                      <a:endParaRPr lang="en-US" sz="1400" dirty="0"/>
                    </a:p>
                  </a:txBody>
                  <a:tcPr/>
                </a:tc>
                <a:tc>
                  <a:txBody>
                    <a:bodyPr/>
                    <a:lstStyle/>
                    <a:p>
                      <a:r>
                        <a:rPr lang="en-US" sz="1400" dirty="0" smtClean="0"/>
                        <a:t>Bluetooth, </a:t>
                      </a:r>
                      <a:r>
                        <a:rPr lang="en-US" sz="1400" dirty="0" err="1" smtClean="0"/>
                        <a:t>ZigBee</a:t>
                      </a:r>
                      <a:endParaRPr lang="en-US" sz="1400" dirty="0"/>
                    </a:p>
                  </a:txBody>
                  <a:tcPr/>
                </a:tc>
                <a:extLst>
                  <a:ext uri="{0D108BD9-81ED-4DB2-BD59-A6C34878D82A}">
                    <a16:rowId xmlns:a16="http://schemas.microsoft.com/office/drawing/2014/main" val="10004"/>
                  </a:ext>
                </a:extLst>
              </a:tr>
              <a:tr h="370883">
                <a:tc>
                  <a:txBody>
                    <a:bodyPr/>
                    <a:lstStyle/>
                    <a:p>
                      <a:pPr algn="r"/>
                      <a:r>
                        <a:rPr lang="en-US" sz="1400" dirty="0" smtClean="0"/>
                        <a:t>802.18</a:t>
                      </a:r>
                      <a:endParaRPr lang="en-US" sz="1400" dirty="0"/>
                    </a:p>
                  </a:txBody>
                  <a:tcPr/>
                </a:tc>
                <a:tc>
                  <a:txBody>
                    <a:bodyPr/>
                    <a:lstStyle/>
                    <a:p>
                      <a:r>
                        <a:rPr lang="en-US" sz="1400" dirty="0" smtClean="0"/>
                        <a:t>Radio Regulatory</a:t>
                      </a:r>
                      <a:endParaRPr lang="en-US" sz="1400" dirty="0"/>
                    </a:p>
                  </a:txBody>
                  <a:tcPr/>
                </a:tc>
                <a:tc>
                  <a:txBody>
                    <a:bodyPr/>
                    <a:lstStyle/>
                    <a:p>
                      <a:endParaRPr lang="en-US" sz="1400" dirty="0"/>
                    </a:p>
                  </a:txBody>
                  <a:tcPr/>
                </a:tc>
                <a:extLst>
                  <a:ext uri="{0D108BD9-81ED-4DB2-BD59-A6C34878D82A}">
                    <a16:rowId xmlns:a16="http://schemas.microsoft.com/office/drawing/2014/main" val="10006"/>
                  </a:ext>
                </a:extLst>
              </a:tr>
              <a:tr h="370883">
                <a:tc>
                  <a:txBody>
                    <a:bodyPr/>
                    <a:lstStyle/>
                    <a:p>
                      <a:pPr algn="r"/>
                      <a:r>
                        <a:rPr lang="en-US" sz="1400" dirty="0" smtClean="0"/>
                        <a:t>802.19</a:t>
                      </a:r>
                      <a:endParaRPr lang="en-US" sz="1400" dirty="0"/>
                    </a:p>
                  </a:txBody>
                  <a:tcPr/>
                </a:tc>
                <a:tc>
                  <a:txBody>
                    <a:bodyPr/>
                    <a:lstStyle/>
                    <a:p>
                      <a:r>
                        <a:rPr lang="en-US" sz="1400" dirty="0" smtClean="0"/>
                        <a:t>Wireless Coexistence</a:t>
                      </a:r>
                      <a:endParaRPr lang="en-US" sz="1400" dirty="0"/>
                    </a:p>
                  </a:txBody>
                  <a:tcPr/>
                </a:tc>
                <a:tc>
                  <a:txBody>
                    <a:bodyPr/>
                    <a:lstStyle/>
                    <a:p>
                      <a:endParaRPr lang="en-US" sz="1400" dirty="0"/>
                    </a:p>
                  </a:txBody>
                  <a:tcPr/>
                </a:tc>
                <a:extLst>
                  <a:ext uri="{0D108BD9-81ED-4DB2-BD59-A6C34878D82A}">
                    <a16:rowId xmlns:a16="http://schemas.microsoft.com/office/drawing/2014/main" val="10007"/>
                  </a:ext>
                </a:extLst>
              </a:tr>
              <a:tr h="370883">
                <a:tc>
                  <a:txBody>
                    <a:bodyPr/>
                    <a:lstStyle/>
                    <a:p>
                      <a:pPr marL="0" algn="r" defTabSz="914400" rtl="0" eaLnBrk="1" latinLnBrk="0" hangingPunct="1"/>
                      <a:r>
                        <a:rPr lang="de-DE" sz="1400" kern="1200" dirty="0" smtClean="0"/>
                        <a:t>802.24</a:t>
                      </a:r>
                      <a:endParaRPr lang="de-DE" sz="1400" kern="1200" dirty="0">
                        <a:solidFill>
                          <a:schemeClr val="dk1"/>
                        </a:solidFill>
                        <a:latin typeface="+mn-lt"/>
                        <a:ea typeface="+mn-ea"/>
                        <a:cs typeface="+mn-cs"/>
                      </a:endParaRPr>
                    </a:p>
                  </a:txBody>
                  <a:tcPr/>
                </a:tc>
                <a:tc>
                  <a:txBody>
                    <a:bodyPr/>
                    <a:lstStyle/>
                    <a:p>
                      <a:pPr marL="0" algn="l" defTabSz="914400" rtl="0" eaLnBrk="1" latinLnBrk="0" hangingPunct="1"/>
                      <a:r>
                        <a:rPr lang="de-DE" sz="1400" kern="1200" dirty="0" err="1" smtClean="0"/>
                        <a:t>Vertical</a:t>
                      </a:r>
                      <a:r>
                        <a:rPr lang="de-DE" sz="1400" kern="1200" dirty="0" smtClean="0"/>
                        <a:t> </a:t>
                      </a:r>
                      <a:r>
                        <a:rPr lang="de-DE" sz="1400" kern="1200" dirty="0" err="1" smtClean="0"/>
                        <a:t>Applications</a:t>
                      </a:r>
                      <a:r>
                        <a:rPr lang="de-DE" sz="1400" kern="1200" dirty="0" smtClean="0"/>
                        <a:t> TAG</a:t>
                      </a:r>
                      <a:endParaRPr lang="de-DE" sz="1400" kern="1200" dirty="0">
                        <a:solidFill>
                          <a:schemeClr val="dk1"/>
                        </a:solidFill>
                        <a:latin typeface="+mn-lt"/>
                        <a:ea typeface="+mn-ea"/>
                        <a:cs typeface="+mn-cs"/>
                      </a:endParaRPr>
                    </a:p>
                  </a:txBody>
                  <a:tcPr/>
                </a:tc>
                <a:tc>
                  <a:txBody>
                    <a:bodyPr/>
                    <a:lstStyle/>
                    <a:p>
                      <a:endParaRPr lang="en-US" sz="1400" dirty="0"/>
                    </a:p>
                  </a:txBody>
                  <a:tcPr/>
                </a:tc>
                <a:extLst>
                  <a:ext uri="{0D108BD9-81ED-4DB2-BD59-A6C34878D82A}">
                    <a16:rowId xmlns:a16="http://schemas.microsoft.com/office/drawing/2014/main" val="10010"/>
                  </a:ext>
                </a:extLst>
              </a:tr>
            </a:tbl>
          </a:graphicData>
        </a:graphic>
      </p:graphicFrame>
      <p:sp>
        <p:nvSpPr>
          <p:cNvPr id="2" name="TextBox 1"/>
          <p:cNvSpPr txBox="1"/>
          <p:nvPr/>
        </p:nvSpPr>
        <p:spPr>
          <a:xfrm>
            <a:off x="1631504" y="5712483"/>
            <a:ext cx="3698578" cy="369332"/>
          </a:xfrm>
          <a:prstGeom prst="rect">
            <a:avLst/>
          </a:prstGeom>
          <a:noFill/>
        </p:spPr>
        <p:txBody>
          <a:bodyPr wrap="none" rtlCol="0">
            <a:spAutoFit/>
          </a:bodyPr>
          <a:lstStyle/>
          <a:p>
            <a:r>
              <a:rPr lang="de-DE" dirty="0"/>
              <a:t>See </a:t>
            </a:r>
            <a:r>
              <a:rPr lang="de-DE" dirty="0">
                <a:hlinkClick r:id="rId3"/>
              </a:rPr>
              <a:t>http://www.ieee802.org</a:t>
            </a:r>
            <a:r>
              <a:rPr lang="de-DE" dirty="0" smtClean="0">
                <a:hlinkClick r:id="rId3"/>
              </a:rPr>
              <a:t>/</a:t>
            </a:r>
            <a:r>
              <a:rPr lang="de-DE" dirty="0" smtClean="0"/>
              <a:t> </a:t>
            </a:r>
            <a:endParaRPr lang="de-DE" dirty="0"/>
          </a:p>
        </p:txBody>
      </p:sp>
      <p:sp>
        <p:nvSpPr>
          <p:cNvPr id="6" name="Footer Placeholder 2"/>
          <p:cNvSpPr>
            <a:spLocks noGrp="1"/>
          </p:cNvSpPr>
          <p:nvPr>
            <p:ph type="ftr" sz="quarter" idx="3"/>
          </p:nvPr>
        </p:nvSpPr>
        <p:spPr>
          <a:xfrm>
            <a:off x="334433" y="6656398"/>
            <a:ext cx="7969251" cy="201602"/>
          </a:xfrm>
        </p:spPr>
        <p:txBody>
          <a:bodyPr/>
          <a:lstStyle/>
          <a:p>
            <a:r>
              <a:rPr lang="en-US" sz="750" dirty="0" smtClean="0"/>
              <a:t>TI 3: Operating Systems and Computer Networks</a:t>
            </a:r>
            <a:endParaRPr lang="de-DE" sz="750" dirty="0"/>
          </a:p>
        </p:txBody>
      </p:sp>
    </p:spTree>
    <p:extLst>
      <p:ext uri="{BB962C8B-B14F-4D97-AF65-F5344CB8AC3E}">
        <p14:creationId xmlns:p14="http://schemas.microsoft.com/office/powerpoint/2010/main" val="3339916289"/>
      </p:ext>
    </p:extLst>
  </p:cSld>
  <p:clrMapOvr>
    <a:masterClrMapping/>
  </p:clrMapOvr>
  <p:transition/>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8675" name="Rectangle 2"/>
          <p:cNvSpPr>
            <a:spLocks noGrp="1" noChangeArrowheads="1"/>
          </p:cNvSpPr>
          <p:nvPr>
            <p:ph type="title"/>
          </p:nvPr>
        </p:nvSpPr>
        <p:spPr/>
        <p:txBody>
          <a:bodyPr/>
          <a:lstStyle/>
          <a:p>
            <a:pPr eaLnBrk="1" hangingPunct="1"/>
            <a:r>
              <a:rPr lang="en-US" dirty="0" smtClean="0"/>
              <a:t>CSMA/CD</a:t>
            </a:r>
          </a:p>
        </p:txBody>
      </p:sp>
      <p:sp>
        <p:nvSpPr>
          <p:cNvPr id="28676" name="Rectangle 5"/>
          <p:cNvSpPr>
            <a:spLocks noGrp="1" noChangeArrowheads="1"/>
          </p:cNvSpPr>
          <p:nvPr>
            <p:ph idx="1"/>
          </p:nvPr>
        </p:nvSpPr>
        <p:spPr/>
        <p:txBody>
          <a:bodyPr/>
          <a:lstStyle/>
          <a:p>
            <a:pPr eaLnBrk="1" hangingPunct="1"/>
            <a:r>
              <a:rPr lang="de-DE" sz="2000" dirty="0" err="1"/>
              <a:t>Collision</a:t>
            </a:r>
            <a:r>
              <a:rPr lang="de-DE" sz="2000" dirty="0"/>
              <a:t> </a:t>
            </a:r>
            <a:r>
              <a:rPr lang="de-DE" sz="2000" dirty="0" err="1"/>
              <a:t>Detection</a:t>
            </a:r>
            <a:r>
              <a:rPr lang="de-DE" sz="2000" dirty="0"/>
              <a:t>:</a:t>
            </a:r>
          </a:p>
          <a:p>
            <a:pPr lvl="1"/>
            <a:r>
              <a:rPr lang="en-US" dirty="0">
                <a:solidFill>
                  <a:schemeClr val="tx1"/>
                </a:solidFill>
                <a:ea typeface="+mn-ea"/>
                <a:cs typeface="+mn-cs"/>
              </a:rPr>
              <a:t>During transmission, keep sensing the medium to detect collisions</a:t>
            </a:r>
          </a:p>
          <a:p>
            <a:pPr lvl="1"/>
            <a:r>
              <a:rPr lang="en-US" dirty="0">
                <a:ea typeface="+mn-ea"/>
                <a:cs typeface="+mn-cs"/>
              </a:rPr>
              <a:t>If</a:t>
            </a:r>
            <a:r>
              <a:rPr lang="en-US" dirty="0">
                <a:solidFill>
                  <a:schemeClr val="tx1"/>
                </a:solidFill>
                <a:ea typeface="+mn-ea"/>
                <a:cs typeface="+mn-cs"/>
              </a:rPr>
              <a:t> collision detected, </a:t>
            </a:r>
            <a:r>
              <a:rPr lang="en-US" dirty="0">
                <a:ea typeface="+mn-ea"/>
                <a:cs typeface="+mn-cs"/>
              </a:rPr>
              <a:t>stop</a:t>
            </a:r>
            <a:r>
              <a:rPr lang="en-US" dirty="0">
                <a:solidFill>
                  <a:schemeClr val="tx1"/>
                </a:solidFill>
                <a:ea typeface="+mn-ea"/>
                <a:cs typeface="+mn-cs"/>
              </a:rPr>
              <a:t> frame transmission and send a JAM signal to guarantee that everyone detects the collision</a:t>
            </a:r>
          </a:p>
          <a:p>
            <a:pPr lvl="2"/>
            <a:r>
              <a:rPr lang="en-US" sz="1600" dirty="0">
                <a:solidFill>
                  <a:schemeClr val="tx1"/>
                </a:solidFill>
              </a:rPr>
              <a:t>Time wasted on collisions is reduced </a:t>
            </a:r>
          </a:p>
          <a:p>
            <a:pPr lvl="1"/>
            <a:r>
              <a:rPr lang="en-US" dirty="0"/>
              <a:t>W</a:t>
            </a:r>
            <a:r>
              <a:rPr lang="en-US" dirty="0">
                <a:solidFill>
                  <a:schemeClr val="tx1"/>
                </a:solidFill>
              </a:rPr>
              <a:t>ait a random amount of time before transmitting again</a:t>
            </a:r>
          </a:p>
          <a:p>
            <a:pPr lvl="2"/>
            <a:r>
              <a:rPr lang="en-US" sz="1600" dirty="0">
                <a:solidFill>
                  <a:schemeClr val="tx1"/>
                </a:solidFill>
                <a:ea typeface="+mn-ea"/>
                <a:cs typeface="+mn-cs"/>
              </a:rPr>
              <a:t>Waiting time is determined by how many collisions have occurred before </a:t>
            </a:r>
            <a:r>
              <a:rPr lang="en-US" sz="1600" dirty="0">
                <a:solidFill>
                  <a:schemeClr val="tx1"/>
                </a:solidFill>
              </a:rPr>
              <a:t>(exponential </a:t>
            </a:r>
            <a:r>
              <a:rPr lang="en-US" sz="1600" dirty="0" err="1"/>
              <a:t>backoff</a:t>
            </a:r>
            <a:r>
              <a:rPr lang="en-US" sz="1600" dirty="0"/>
              <a:t> algorithm</a:t>
            </a:r>
            <a:r>
              <a:rPr lang="en-US" sz="1600" dirty="0">
                <a:solidFill>
                  <a:schemeClr val="tx1"/>
                </a:solidFill>
              </a:rPr>
              <a:t>) </a:t>
            </a:r>
          </a:p>
          <a:p>
            <a:pPr lvl="1"/>
            <a:endParaRPr lang="en-US" dirty="0">
              <a:solidFill>
                <a:schemeClr val="tx1"/>
              </a:solidFill>
              <a:ea typeface="+mn-ea"/>
              <a:cs typeface="+mn-cs"/>
            </a:endParaRPr>
          </a:p>
          <a:p>
            <a:r>
              <a:rPr lang="de-DE" sz="2000" dirty="0" err="1"/>
              <a:t>Example</a:t>
            </a:r>
            <a:r>
              <a:rPr lang="de-DE" sz="2000" dirty="0"/>
              <a:t>: Ethernet (</a:t>
            </a:r>
            <a:r>
              <a:rPr lang="de-DE" sz="2000" dirty="0" err="1"/>
              <a:t>with</a:t>
            </a:r>
            <a:r>
              <a:rPr lang="de-DE" sz="2000" dirty="0"/>
              <a:t> </a:t>
            </a:r>
            <a:r>
              <a:rPr lang="de-DE" sz="2000" dirty="0" err="1"/>
              <a:t>hubs</a:t>
            </a:r>
            <a:r>
              <a:rPr lang="de-DE" sz="2000" dirty="0"/>
              <a:t>)</a:t>
            </a:r>
          </a:p>
          <a:p>
            <a:pPr lvl="1"/>
            <a:r>
              <a:rPr lang="de-DE" dirty="0" err="1"/>
              <a:t>When</a:t>
            </a:r>
            <a:r>
              <a:rPr lang="de-DE" dirty="0"/>
              <a:t> </a:t>
            </a:r>
            <a:r>
              <a:rPr lang="de-DE" dirty="0" err="1"/>
              <a:t>using</a:t>
            </a:r>
            <a:r>
              <a:rPr lang="de-DE" dirty="0"/>
              <a:t> </a:t>
            </a:r>
            <a:r>
              <a:rPr lang="de-DE" dirty="0" err="1"/>
              <a:t>switches</a:t>
            </a:r>
            <a:r>
              <a:rPr lang="de-DE" dirty="0"/>
              <a:t>, </a:t>
            </a:r>
            <a:r>
              <a:rPr lang="de-DE" dirty="0" err="1"/>
              <a:t>there</a:t>
            </a:r>
            <a:r>
              <a:rPr lang="de-DE" dirty="0"/>
              <a:t> </a:t>
            </a:r>
            <a:r>
              <a:rPr lang="de-DE" dirty="0" err="1"/>
              <a:t>is</a:t>
            </a:r>
            <a:r>
              <a:rPr lang="de-DE" dirty="0"/>
              <a:t> </a:t>
            </a:r>
            <a:r>
              <a:rPr lang="de-DE" dirty="0" err="1"/>
              <a:t>no</a:t>
            </a:r>
            <a:r>
              <a:rPr lang="de-DE" dirty="0"/>
              <a:t> </a:t>
            </a:r>
            <a:r>
              <a:rPr lang="de-DE" dirty="0" err="1"/>
              <a:t>need</a:t>
            </a:r>
            <a:r>
              <a:rPr lang="de-DE" dirty="0"/>
              <a:t> </a:t>
            </a:r>
            <a:r>
              <a:rPr lang="de-DE" dirty="0" err="1"/>
              <a:t>to</a:t>
            </a:r>
            <a:r>
              <a:rPr lang="de-DE" dirty="0"/>
              <a:t> </a:t>
            </a:r>
            <a:r>
              <a:rPr lang="de-DE" dirty="0" err="1"/>
              <a:t>use</a:t>
            </a:r>
            <a:r>
              <a:rPr lang="de-DE" dirty="0"/>
              <a:t> </a:t>
            </a:r>
            <a:r>
              <a:rPr lang="de-DE" dirty="0" smtClean="0"/>
              <a:t>CSMA/CD</a:t>
            </a:r>
          </a:p>
          <a:p>
            <a:pPr lvl="1"/>
            <a:r>
              <a:rPr lang="de-DE" dirty="0" err="1" smtClean="0"/>
              <a:t>Only</a:t>
            </a:r>
            <a:r>
              <a:rPr lang="de-DE" dirty="0" smtClean="0"/>
              <a:t> </a:t>
            </a:r>
            <a:r>
              <a:rPr lang="de-DE" dirty="0" err="1" smtClean="0"/>
              <a:t>applicable</a:t>
            </a:r>
            <a:r>
              <a:rPr lang="de-DE" dirty="0" smtClean="0"/>
              <a:t> </a:t>
            </a:r>
            <a:r>
              <a:rPr lang="de-DE" dirty="0" err="1" smtClean="0"/>
              <a:t>if</a:t>
            </a:r>
            <a:r>
              <a:rPr lang="de-DE" dirty="0" smtClean="0"/>
              <a:t> </a:t>
            </a:r>
            <a:r>
              <a:rPr lang="en-US" dirty="0" smtClean="0"/>
              <a:t>nodes are able to detect collisions</a:t>
            </a:r>
          </a:p>
          <a:p>
            <a:endParaRPr lang="en-US" dirty="0" smtClean="0"/>
          </a:p>
        </p:txBody>
      </p:sp>
      <p:sp>
        <p:nvSpPr>
          <p:cNvPr id="5" name="Footer Placeholder 2"/>
          <p:cNvSpPr>
            <a:spLocks noGrp="1"/>
          </p:cNvSpPr>
          <p:nvPr>
            <p:ph type="ftr" sz="quarter" idx="3"/>
          </p:nvPr>
        </p:nvSpPr>
        <p:spPr>
          <a:xfrm>
            <a:off x="334433" y="6656398"/>
            <a:ext cx="7969251" cy="201602"/>
          </a:xfrm>
        </p:spPr>
        <p:txBody>
          <a:bodyPr/>
          <a:lstStyle/>
          <a:p>
            <a:r>
              <a:rPr lang="en-US" sz="750" dirty="0" smtClean="0"/>
              <a:t>TI 3: Operating Systems and Computer Networks</a:t>
            </a:r>
            <a:endParaRPr lang="de-DE" sz="750" dirty="0"/>
          </a:p>
        </p:txBody>
      </p:sp>
    </p:spTree>
    <p:extLst>
      <p:ext uri="{BB962C8B-B14F-4D97-AF65-F5344CB8AC3E}">
        <p14:creationId xmlns:p14="http://schemas.microsoft.com/office/powerpoint/2010/main" val="3297608114"/>
      </p:ext>
    </p:extLst>
  </p:cSld>
  <p:clrMapOvr>
    <a:masterClrMapping/>
  </p:clrMapOvr>
  <p:transition/>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a:spLocks noGrp="1" noChangeArrowheads="1"/>
          </p:cNvSpPr>
          <p:nvPr>
            <p:ph type="title"/>
          </p:nvPr>
        </p:nvSpPr>
        <p:spPr/>
        <p:txBody>
          <a:bodyPr/>
          <a:lstStyle/>
          <a:p>
            <a:pPr eaLnBrk="1" hangingPunct="1"/>
            <a:r>
              <a:rPr lang="en-US" smtClean="0"/>
              <a:t>IEEE 802.3/Ethernet Frame Format</a:t>
            </a:r>
          </a:p>
        </p:txBody>
      </p:sp>
      <p:sp>
        <p:nvSpPr>
          <p:cNvPr id="33796" name="Rectangle 3"/>
          <p:cNvSpPr>
            <a:spLocks noGrp="1" noChangeArrowheads="1"/>
          </p:cNvSpPr>
          <p:nvPr>
            <p:ph idx="1"/>
          </p:nvPr>
        </p:nvSpPr>
        <p:spPr/>
        <p:txBody>
          <a:bodyPr/>
          <a:lstStyle/>
          <a:p>
            <a:pPr eaLnBrk="1" hangingPunct="1"/>
            <a:r>
              <a:rPr lang="en-US" sz="2000" dirty="0"/>
              <a:t>Common frame format</a:t>
            </a:r>
          </a:p>
        </p:txBody>
      </p:sp>
      <p:sp>
        <p:nvSpPr>
          <p:cNvPr id="33797" name="Rectangle 4"/>
          <p:cNvSpPr>
            <a:spLocks noChangeArrowheads="1"/>
          </p:cNvSpPr>
          <p:nvPr/>
        </p:nvSpPr>
        <p:spPr bwMode="auto">
          <a:xfrm>
            <a:off x="1738412" y="1827355"/>
            <a:ext cx="1152525" cy="520700"/>
          </a:xfrm>
          <a:prstGeom prst="rect">
            <a:avLst/>
          </a:prstGeom>
          <a:solidFill>
            <a:srgbClr val="CCECFF"/>
          </a:solidFill>
          <a:ln w="12700">
            <a:solidFill>
              <a:schemeClr val="tx1"/>
            </a:solidFill>
            <a:miter lim="800000"/>
            <a:headEnd/>
            <a:tailEnd/>
          </a:ln>
        </p:spPr>
        <p:txBody>
          <a:bodyPr wrap="none" lIns="92075" tIns="46038" rIns="92075" bIns="46038" anchor="ctr"/>
          <a:lstStyle/>
          <a:p>
            <a:pPr eaLnBrk="0" hangingPunct="0"/>
            <a:r>
              <a:rPr lang="de-DE" sz="1600">
                <a:latin typeface="+mn-lt"/>
              </a:rPr>
              <a:t>PR</a:t>
            </a:r>
          </a:p>
          <a:p>
            <a:pPr eaLnBrk="0" hangingPunct="0"/>
            <a:r>
              <a:rPr lang="de-DE" sz="1600">
                <a:latin typeface="+mn-lt"/>
              </a:rPr>
              <a:t>7</a:t>
            </a:r>
          </a:p>
        </p:txBody>
      </p:sp>
      <p:sp>
        <p:nvSpPr>
          <p:cNvPr id="33798" name="Rectangle 5"/>
          <p:cNvSpPr>
            <a:spLocks noChangeArrowheads="1"/>
          </p:cNvSpPr>
          <p:nvPr/>
        </p:nvSpPr>
        <p:spPr bwMode="auto">
          <a:xfrm>
            <a:off x="2890937" y="1827355"/>
            <a:ext cx="612775" cy="520700"/>
          </a:xfrm>
          <a:prstGeom prst="rect">
            <a:avLst/>
          </a:prstGeom>
          <a:solidFill>
            <a:srgbClr val="CCECFF"/>
          </a:solidFill>
          <a:ln w="12700">
            <a:solidFill>
              <a:schemeClr val="tx1"/>
            </a:solidFill>
            <a:miter lim="800000"/>
            <a:headEnd/>
            <a:tailEnd/>
          </a:ln>
        </p:spPr>
        <p:txBody>
          <a:bodyPr wrap="none" lIns="92075" tIns="46038" rIns="92075" bIns="46038" anchor="ctr"/>
          <a:lstStyle/>
          <a:p>
            <a:pPr eaLnBrk="0" hangingPunct="0"/>
            <a:r>
              <a:rPr lang="de-DE" sz="1600">
                <a:latin typeface="+mn-lt"/>
              </a:rPr>
              <a:t>SD</a:t>
            </a:r>
          </a:p>
          <a:p>
            <a:pPr eaLnBrk="0" hangingPunct="0"/>
            <a:r>
              <a:rPr lang="de-DE" sz="1600">
                <a:latin typeface="+mn-lt"/>
              </a:rPr>
              <a:t>1</a:t>
            </a:r>
          </a:p>
        </p:txBody>
      </p:sp>
      <p:sp>
        <p:nvSpPr>
          <p:cNvPr id="33799" name="Rectangle 6"/>
          <p:cNvSpPr>
            <a:spLocks noChangeArrowheads="1"/>
          </p:cNvSpPr>
          <p:nvPr/>
        </p:nvSpPr>
        <p:spPr bwMode="auto">
          <a:xfrm>
            <a:off x="3503712" y="1827355"/>
            <a:ext cx="969963" cy="520700"/>
          </a:xfrm>
          <a:prstGeom prst="rect">
            <a:avLst/>
          </a:prstGeom>
          <a:solidFill>
            <a:srgbClr val="CCECFF"/>
          </a:solidFill>
          <a:ln w="12700">
            <a:solidFill>
              <a:schemeClr val="tx1"/>
            </a:solidFill>
            <a:miter lim="800000"/>
            <a:headEnd/>
            <a:tailEnd/>
          </a:ln>
        </p:spPr>
        <p:txBody>
          <a:bodyPr wrap="none" lIns="92075" tIns="46038" rIns="92075" bIns="46038" anchor="ctr"/>
          <a:lstStyle/>
          <a:p>
            <a:pPr eaLnBrk="0" hangingPunct="0"/>
            <a:r>
              <a:rPr lang="de-DE" sz="1600">
                <a:latin typeface="+mn-lt"/>
              </a:rPr>
              <a:t>DA</a:t>
            </a:r>
          </a:p>
          <a:p>
            <a:pPr eaLnBrk="0" hangingPunct="0"/>
            <a:r>
              <a:rPr lang="de-DE" sz="1600">
                <a:latin typeface="+mn-lt"/>
              </a:rPr>
              <a:t>6</a:t>
            </a:r>
          </a:p>
        </p:txBody>
      </p:sp>
      <p:sp>
        <p:nvSpPr>
          <p:cNvPr id="33800" name="Rectangle 7"/>
          <p:cNvSpPr>
            <a:spLocks noChangeArrowheads="1"/>
          </p:cNvSpPr>
          <p:nvPr/>
        </p:nvSpPr>
        <p:spPr bwMode="auto">
          <a:xfrm>
            <a:off x="4475261" y="1827355"/>
            <a:ext cx="863600" cy="520700"/>
          </a:xfrm>
          <a:prstGeom prst="rect">
            <a:avLst/>
          </a:prstGeom>
          <a:solidFill>
            <a:srgbClr val="CCECFF"/>
          </a:solidFill>
          <a:ln w="12700">
            <a:solidFill>
              <a:schemeClr val="tx1"/>
            </a:solidFill>
            <a:miter lim="800000"/>
            <a:headEnd/>
            <a:tailEnd/>
          </a:ln>
        </p:spPr>
        <p:txBody>
          <a:bodyPr wrap="none" lIns="92075" tIns="46038" rIns="92075" bIns="46038" anchor="ctr"/>
          <a:lstStyle/>
          <a:p>
            <a:pPr eaLnBrk="0" hangingPunct="0"/>
            <a:r>
              <a:rPr lang="de-DE" sz="1600">
                <a:latin typeface="+mn-lt"/>
              </a:rPr>
              <a:t>SA</a:t>
            </a:r>
          </a:p>
          <a:p>
            <a:pPr eaLnBrk="0" hangingPunct="0"/>
            <a:r>
              <a:rPr lang="de-DE" sz="1600">
                <a:latin typeface="+mn-lt"/>
              </a:rPr>
              <a:t>6</a:t>
            </a:r>
          </a:p>
        </p:txBody>
      </p:sp>
      <p:sp>
        <p:nvSpPr>
          <p:cNvPr id="33801" name="Rectangle 8"/>
          <p:cNvSpPr>
            <a:spLocks noChangeArrowheads="1"/>
          </p:cNvSpPr>
          <p:nvPr/>
        </p:nvSpPr>
        <p:spPr bwMode="auto">
          <a:xfrm>
            <a:off x="6275487" y="1827355"/>
            <a:ext cx="792163" cy="520700"/>
          </a:xfrm>
          <a:prstGeom prst="rect">
            <a:avLst/>
          </a:prstGeom>
          <a:solidFill>
            <a:srgbClr val="CCECFF"/>
          </a:solidFill>
          <a:ln w="12700">
            <a:solidFill>
              <a:schemeClr val="tx1"/>
            </a:solidFill>
            <a:miter lim="800000"/>
            <a:headEnd/>
            <a:tailEnd/>
          </a:ln>
        </p:spPr>
        <p:txBody>
          <a:bodyPr wrap="none" lIns="92075" tIns="46038" rIns="92075" bIns="46038" anchor="ctr"/>
          <a:lstStyle/>
          <a:p>
            <a:pPr eaLnBrk="0" hangingPunct="0"/>
            <a:r>
              <a:rPr lang="de-DE" sz="1600">
                <a:latin typeface="+mn-lt"/>
              </a:rPr>
              <a:t>Type</a:t>
            </a:r>
          </a:p>
          <a:p>
            <a:pPr eaLnBrk="0" hangingPunct="0"/>
            <a:r>
              <a:rPr lang="de-DE" sz="1600">
                <a:latin typeface="+mn-lt"/>
              </a:rPr>
              <a:t>2</a:t>
            </a:r>
          </a:p>
        </p:txBody>
      </p:sp>
      <p:sp>
        <p:nvSpPr>
          <p:cNvPr id="33802" name="Rectangle 9"/>
          <p:cNvSpPr>
            <a:spLocks noChangeArrowheads="1"/>
          </p:cNvSpPr>
          <p:nvPr/>
        </p:nvSpPr>
        <p:spPr bwMode="auto">
          <a:xfrm>
            <a:off x="7067649" y="1827355"/>
            <a:ext cx="1511300" cy="520700"/>
          </a:xfrm>
          <a:prstGeom prst="rect">
            <a:avLst/>
          </a:prstGeom>
          <a:solidFill>
            <a:srgbClr val="CCFFCC"/>
          </a:solidFill>
          <a:ln w="12700">
            <a:solidFill>
              <a:schemeClr val="tx1"/>
            </a:solidFill>
            <a:miter lim="800000"/>
            <a:headEnd/>
            <a:tailEnd/>
          </a:ln>
        </p:spPr>
        <p:txBody>
          <a:bodyPr wrap="none" lIns="92075" tIns="46038" rIns="92075" bIns="46038" anchor="ctr"/>
          <a:lstStyle/>
          <a:p>
            <a:pPr eaLnBrk="0" hangingPunct="0"/>
            <a:r>
              <a:rPr lang="de-DE" sz="1600">
                <a:latin typeface="+mn-lt"/>
              </a:rPr>
              <a:t>Data</a:t>
            </a:r>
          </a:p>
          <a:p>
            <a:pPr eaLnBrk="0" hangingPunct="0"/>
            <a:r>
              <a:rPr lang="de-DE" sz="1600">
                <a:latin typeface="+mn-lt"/>
                <a:sym typeface="Symbol" pitchFamily="18" charset="2"/>
              </a:rPr>
              <a:t></a:t>
            </a:r>
            <a:r>
              <a:rPr lang="de-DE" sz="1600">
                <a:latin typeface="+mn-lt"/>
              </a:rPr>
              <a:t> 1500</a:t>
            </a:r>
          </a:p>
        </p:txBody>
      </p:sp>
      <p:sp>
        <p:nvSpPr>
          <p:cNvPr id="33803" name="Rectangle 10"/>
          <p:cNvSpPr>
            <a:spLocks noChangeArrowheads="1"/>
          </p:cNvSpPr>
          <p:nvPr/>
        </p:nvSpPr>
        <p:spPr bwMode="auto">
          <a:xfrm>
            <a:off x="8578950" y="1827355"/>
            <a:ext cx="865187" cy="520700"/>
          </a:xfrm>
          <a:prstGeom prst="rect">
            <a:avLst/>
          </a:prstGeom>
          <a:solidFill>
            <a:srgbClr val="CCECFF"/>
          </a:solidFill>
          <a:ln w="12700">
            <a:solidFill>
              <a:schemeClr val="tx1"/>
            </a:solidFill>
            <a:miter lim="800000"/>
            <a:headEnd/>
            <a:tailEnd/>
          </a:ln>
        </p:spPr>
        <p:txBody>
          <a:bodyPr wrap="none" lIns="92075" tIns="46038" rIns="92075" bIns="46038" anchor="ctr"/>
          <a:lstStyle/>
          <a:p>
            <a:pPr eaLnBrk="0" hangingPunct="0"/>
            <a:r>
              <a:rPr lang="de-DE" sz="1600">
                <a:latin typeface="+mn-lt"/>
              </a:rPr>
              <a:t>PAD</a:t>
            </a:r>
          </a:p>
          <a:p>
            <a:pPr eaLnBrk="0" hangingPunct="0"/>
            <a:r>
              <a:rPr lang="de-DE" sz="1600">
                <a:latin typeface="+mn-lt"/>
                <a:sym typeface="Symbol" pitchFamily="18" charset="2"/>
              </a:rPr>
              <a:t></a:t>
            </a:r>
            <a:r>
              <a:rPr lang="de-DE" sz="1600">
                <a:latin typeface="+mn-lt"/>
              </a:rPr>
              <a:t> 46</a:t>
            </a:r>
          </a:p>
        </p:txBody>
      </p:sp>
      <p:sp>
        <p:nvSpPr>
          <p:cNvPr id="33804" name="Rectangle 11"/>
          <p:cNvSpPr>
            <a:spLocks noChangeArrowheads="1"/>
          </p:cNvSpPr>
          <p:nvPr/>
        </p:nvSpPr>
        <p:spPr bwMode="auto">
          <a:xfrm>
            <a:off x="9444136" y="1827355"/>
            <a:ext cx="757238" cy="520700"/>
          </a:xfrm>
          <a:prstGeom prst="rect">
            <a:avLst/>
          </a:prstGeom>
          <a:solidFill>
            <a:srgbClr val="CCECFF"/>
          </a:solidFill>
          <a:ln w="12700">
            <a:solidFill>
              <a:schemeClr val="tx1"/>
            </a:solidFill>
            <a:miter lim="800000"/>
            <a:headEnd/>
            <a:tailEnd/>
          </a:ln>
        </p:spPr>
        <p:txBody>
          <a:bodyPr wrap="none" lIns="92075" tIns="46038" rIns="92075" bIns="46038" anchor="ctr"/>
          <a:lstStyle/>
          <a:p>
            <a:pPr eaLnBrk="0" hangingPunct="0"/>
            <a:r>
              <a:rPr lang="de-DE" sz="1600">
                <a:latin typeface="+mn-lt"/>
              </a:rPr>
              <a:t>FCS</a:t>
            </a:r>
          </a:p>
          <a:p>
            <a:pPr eaLnBrk="0" hangingPunct="0"/>
            <a:r>
              <a:rPr lang="de-DE" sz="1600">
                <a:latin typeface="+mn-lt"/>
              </a:rPr>
              <a:t>4</a:t>
            </a:r>
          </a:p>
        </p:txBody>
      </p:sp>
      <p:sp>
        <p:nvSpPr>
          <p:cNvPr id="33805" name="Text Box 12"/>
          <p:cNvSpPr txBox="1">
            <a:spLocks noChangeArrowheads="1"/>
          </p:cNvSpPr>
          <p:nvPr/>
        </p:nvSpPr>
        <p:spPr bwMode="auto">
          <a:xfrm>
            <a:off x="9774524" y="1389206"/>
            <a:ext cx="748923" cy="369332"/>
          </a:xfrm>
          <a:prstGeom prst="rect">
            <a:avLst/>
          </a:prstGeom>
          <a:noFill/>
          <a:ln w="25400" algn="ctr">
            <a:noFill/>
            <a:miter lim="800000"/>
            <a:headEnd/>
            <a:tailEnd/>
          </a:ln>
        </p:spPr>
        <p:txBody>
          <a:bodyPr wrap="none">
            <a:spAutoFit/>
          </a:bodyPr>
          <a:lstStyle/>
          <a:p>
            <a:r>
              <a:rPr lang="en-US" dirty="0">
                <a:latin typeface="+mn-lt"/>
              </a:rPr>
              <a:t>[byte]</a:t>
            </a:r>
          </a:p>
        </p:txBody>
      </p:sp>
      <p:sp>
        <p:nvSpPr>
          <p:cNvPr id="33806" name="Rectangle 13"/>
          <p:cNvSpPr>
            <a:spLocks noChangeArrowheads="1"/>
          </p:cNvSpPr>
          <p:nvPr/>
        </p:nvSpPr>
        <p:spPr bwMode="auto">
          <a:xfrm>
            <a:off x="5338862" y="1827355"/>
            <a:ext cx="936625" cy="520700"/>
          </a:xfrm>
          <a:prstGeom prst="rect">
            <a:avLst/>
          </a:prstGeom>
          <a:solidFill>
            <a:schemeClr val="accent2"/>
          </a:solidFill>
          <a:ln w="12700">
            <a:solidFill>
              <a:schemeClr val="tx1"/>
            </a:solidFill>
            <a:miter lim="800000"/>
            <a:headEnd/>
            <a:tailEnd/>
          </a:ln>
        </p:spPr>
        <p:txBody>
          <a:bodyPr wrap="none" lIns="92075" tIns="46038" rIns="92075" bIns="46038" anchor="ctr"/>
          <a:lstStyle/>
          <a:p>
            <a:pPr eaLnBrk="0" hangingPunct="0"/>
            <a:r>
              <a:rPr lang="de-DE" sz="1600">
                <a:latin typeface="+mn-lt"/>
              </a:rPr>
              <a:t>VLAN</a:t>
            </a:r>
          </a:p>
          <a:p>
            <a:pPr eaLnBrk="0" hangingPunct="0"/>
            <a:r>
              <a:rPr lang="de-DE" sz="1600">
                <a:latin typeface="+mn-lt"/>
              </a:rPr>
              <a:t>4</a:t>
            </a:r>
          </a:p>
        </p:txBody>
      </p:sp>
      <p:sp>
        <p:nvSpPr>
          <p:cNvPr id="33807" name="Text Box 14"/>
          <p:cNvSpPr txBox="1">
            <a:spLocks noChangeArrowheads="1"/>
          </p:cNvSpPr>
          <p:nvPr/>
        </p:nvSpPr>
        <p:spPr bwMode="auto">
          <a:xfrm>
            <a:off x="5607325" y="2397268"/>
            <a:ext cx="2557110" cy="369332"/>
          </a:xfrm>
          <a:prstGeom prst="rect">
            <a:avLst/>
          </a:prstGeom>
          <a:noFill/>
          <a:ln w="25400" algn="ctr">
            <a:noFill/>
            <a:miter lim="800000"/>
            <a:headEnd/>
            <a:tailEnd/>
          </a:ln>
        </p:spPr>
        <p:txBody>
          <a:bodyPr wrap="none">
            <a:spAutoFit/>
          </a:bodyPr>
          <a:lstStyle/>
          <a:p>
            <a:r>
              <a:rPr lang="en-US" dirty="0">
                <a:latin typeface="+mn-lt"/>
              </a:rPr>
              <a:t>64 - 1518 (1522 VLAN)</a:t>
            </a:r>
          </a:p>
        </p:txBody>
      </p:sp>
      <p:sp>
        <p:nvSpPr>
          <p:cNvPr id="33808" name="Line 15"/>
          <p:cNvSpPr>
            <a:spLocks noChangeShapeType="1"/>
          </p:cNvSpPr>
          <p:nvPr/>
        </p:nvSpPr>
        <p:spPr bwMode="auto">
          <a:xfrm>
            <a:off x="3503711" y="2332180"/>
            <a:ext cx="0" cy="287338"/>
          </a:xfrm>
          <a:prstGeom prst="line">
            <a:avLst/>
          </a:prstGeom>
          <a:noFill/>
          <a:ln w="25400">
            <a:solidFill>
              <a:schemeClr val="hlink"/>
            </a:solidFill>
            <a:round/>
            <a:headEnd/>
            <a:tailEnd/>
          </a:ln>
        </p:spPr>
        <p:txBody>
          <a:bodyPr wrap="none" anchor="ctr">
            <a:spAutoFit/>
          </a:bodyPr>
          <a:lstStyle/>
          <a:p>
            <a:endParaRPr lang="en-US">
              <a:latin typeface="+mn-lt"/>
            </a:endParaRPr>
          </a:p>
        </p:txBody>
      </p:sp>
      <p:sp>
        <p:nvSpPr>
          <p:cNvPr id="33809" name="Line 16"/>
          <p:cNvSpPr>
            <a:spLocks noChangeShapeType="1"/>
          </p:cNvSpPr>
          <p:nvPr/>
        </p:nvSpPr>
        <p:spPr bwMode="auto">
          <a:xfrm>
            <a:off x="10201374" y="2332180"/>
            <a:ext cx="0" cy="287338"/>
          </a:xfrm>
          <a:prstGeom prst="line">
            <a:avLst/>
          </a:prstGeom>
          <a:noFill/>
          <a:ln w="25400">
            <a:solidFill>
              <a:schemeClr val="hlink"/>
            </a:solidFill>
            <a:round/>
            <a:headEnd/>
            <a:tailEnd/>
          </a:ln>
        </p:spPr>
        <p:txBody>
          <a:bodyPr wrap="none" anchor="ctr">
            <a:spAutoFit/>
          </a:bodyPr>
          <a:lstStyle/>
          <a:p>
            <a:endParaRPr lang="en-US">
              <a:latin typeface="+mn-lt"/>
            </a:endParaRPr>
          </a:p>
        </p:txBody>
      </p:sp>
      <p:sp>
        <p:nvSpPr>
          <p:cNvPr id="33810" name="Line 17"/>
          <p:cNvSpPr>
            <a:spLocks noChangeShapeType="1"/>
          </p:cNvSpPr>
          <p:nvPr/>
        </p:nvSpPr>
        <p:spPr bwMode="auto">
          <a:xfrm flipH="1">
            <a:off x="8329711" y="2548080"/>
            <a:ext cx="1873250" cy="0"/>
          </a:xfrm>
          <a:prstGeom prst="line">
            <a:avLst/>
          </a:prstGeom>
          <a:noFill/>
          <a:ln w="25400">
            <a:solidFill>
              <a:schemeClr val="hlink"/>
            </a:solidFill>
            <a:round/>
            <a:headEnd type="triangle" w="med" len="med"/>
            <a:tailEnd/>
          </a:ln>
        </p:spPr>
        <p:txBody>
          <a:bodyPr wrap="none" anchor="ctr">
            <a:spAutoFit/>
          </a:bodyPr>
          <a:lstStyle/>
          <a:p>
            <a:endParaRPr lang="en-US">
              <a:latin typeface="+mn-lt"/>
            </a:endParaRPr>
          </a:p>
        </p:txBody>
      </p:sp>
      <p:sp>
        <p:nvSpPr>
          <p:cNvPr id="33811" name="Line 18"/>
          <p:cNvSpPr>
            <a:spLocks noChangeShapeType="1"/>
          </p:cNvSpPr>
          <p:nvPr/>
        </p:nvSpPr>
        <p:spPr bwMode="auto">
          <a:xfrm flipH="1">
            <a:off x="3503711" y="2548080"/>
            <a:ext cx="1873250" cy="0"/>
          </a:xfrm>
          <a:prstGeom prst="line">
            <a:avLst/>
          </a:prstGeom>
          <a:noFill/>
          <a:ln w="25400">
            <a:solidFill>
              <a:schemeClr val="hlink"/>
            </a:solidFill>
            <a:round/>
            <a:headEnd/>
            <a:tailEnd type="triangle" w="med" len="med"/>
          </a:ln>
        </p:spPr>
        <p:txBody>
          <a:bodyPr wrap="none" anchor="ctr">
            <a:spAutoFit/>
          </a:bodyPr>
          <a:lstStyle/>
          <a:p>
            <a:endParaRPr lang="en-US">
              <a:latin typeface="+mn-lt"/>
            </a:endParaRPr>
          </a:p>
        </p:txBody>
      </p:sp>
      <p:graphicFrame>
        <p:nvGraphicFramePr>
          <p:cNvPr id="20" name="Table 19"/>
          <p:cNvGraphicFramePr>
            <a:graphicFrameLocks noGrp="1"/>
          </p:cNvGraphicFramePr>
          <p:nvPr>
            <p:extLst>
              <p:ext uri="{D42A27DB-BD31-4B8C-83A1-F6EECF244321}">
                <p14:modId xmlns:p14="http://schemas.microsoft.com/office/powerpoint/2010/main" val="1650424624"/>
              </p:ext>
            </p:extLst>
          </p:nvPr>
        </p:nvGraphicFramePr>
        <p:xfrm>
          <a:off x="1847528" y="2752432"/>
          <a:ext cx="8424936" cy="3337560"/>
        </p:xfrm>
        <a:graphic>
          <a:graphicData uri="http://schemas.openxmlformats.org/drawingml/2006/table">
            <a:tbl>
              <a:tblPr firstRow="1" bandRow="1">
                <a:tableStyleId>{5C22544A-7EE6-4342-B048-85BDC9FD1C3A}</a:tableStyleId>
              </a:tblPr>
              <a:tblGrid>
                <a:gridCol w="1027886">
                  <a:extLst>
                    <a:ext uri="{9D8B030D-6E8A-4147-A177-3AD203B41FA5}">
                      <a16:colId xmlns:a16="http://schemas.microsoft.com/office/drawing/2014/main" val="20000"/>
                    </a:ext>
                  </a:extLst>
                </a:gridCol>
                <a:gridCol w="7397050">
                  <a:extLst>
                    <a:ext uri="{9D8B030D-6E8A-4147-A177-3AD203B41FA5}">
                      <a16:colId xmlns:a16="http://schemas.microsoft.com/office/drawing/2014/main" val="20001"/>
                    </a:ext>
                  </a:extLst>
                </a:gridCol>
              </a:tblGrid>
              <a:tr h="370840">
                <a:tc>
                  <a:txBody>
                    <a:bodyPr/>
                    <a:lstStyle/>
                    <a:p>
                      <a:r>
                        <a:rPr lang="en-US" sz="1400" b="1" dirty="0" smtClean="0">
                          <a:solidFill>
                            <a:schemeClr val="tx1"/>
                          </a:solidFill>
                        </a:rPr>
                        <a:t>PR:</a:t>
                      </a:r>
                      <a:endParaRPr lang="en-US" sz="1400" b="1" dirty="0">
                        <a:solidFill>
                          <a:schemeClr val="tx1"/>
                        </a:solidFill>
                      </a:endParaRPr>
                    </a:p>
                  </a:txBody>
                  <a:tcPr>
                    <a:solidFill>
                      <a:schemeClr val="bg1"/>
                    </a:solidFill>
                  </a:tcPr>
                </a:tc>
                <a:tc>
                  <a:txBody>
                    <a:bodyPr/>
                    <a:lstStyle/>
                    <a:p>
                      <a:r>
                        <a:rPr lang="en-US" sz="1400" b="0" dirty="0" smtClean="0">
                          <a:solidFill>
                            <a:schemeClr val="tx1"/>
                          </a:solidFill>
                        </a:rPr>
                        <a:t>Preamble for synchronization </a:t>
                      </a:r>
                      <a:endParaRPr lang="en-US" sz="1400" b="0" dirty="0">
                        <a:solidFill>
                          <a:schemeClr val="tx1"/>
                        </a:solidFill>
                      </a:endParaRPr>
                    </a:p>
                  </a:txBody>
                  <a:tcPr>
                    <a:solidFill>
                      <a:schemeClr val="bg1"/>
                    </a:solidFill>
                  </a:tcPr>
                </a:tc>
                <a:extLst>
                  <a:ext uri="{0D108BD9-81ED-4DB2-BD59-A6C34878D82A}">
                    <a16:rowId xmlns:a16="http://schemas.microsoft.com/office/drawing/2014/main" val="10000"/>
                  </a:ext>
                </a:extLst>
              </a:tr>
              <a:tr h="370840">
                <a:tc>
                  <a:txBody>
                    <a:bodyPr/>
                    <a:lstStyle/>
                    <a:p>
                      <a:r>
                        <a:rPr lang="en-US" sz="1400" b="1" dirty="0" smtClean="0"/>
                        <a:t>SD:</a:t>
                      </a:r>
                      <a:endParaRPr lang="en-US" sz="1400" b="1" dirty="0"/>
                    </a:p>
                  </a:txBody>
                  <a:tcPr>
                    <a:solidFill>
                      <a:schemeClr val="bg1"/>
                    </a:solidFill>
                  </a:tcPr>
                </a:tc>
                <a:tc>
                  <a:txBody>
                    <a:bodyPr/>
                    <a:lstStyle/>
                    <a:p>
                      <a:r>
                        <a:rPr lang="en-US" sz="1400" dirty="0" smtClean="0"/>
                        <a:t>Start-of-frame Delimiter </a:t>
                      </a:r>
                      <a:endParaRPr lang="en-US" sz="1400" dirty="0"/>
                    </a:p>
                  </a:txBody>
                  <a:tcPr>
                    <a:solidFill>
                      <a:schemeClr val="bg1"/>
                    </a:solidFill>
                  </a:tcPr>
                </a:tc>
                <a:extLst>
                  <a:ext uri="{0D108BD9-81ED-4DB2-BD59-A6C34878D82A}">
                    <a16:rowId xmlns:a16="http://schemas.microsoft.com/office/drawing/2014/main" val="10001"/>
                  </a:ext>
                </a:extLst>
              </a:tr>
              <a:tr h="370840">
                <a:tc>
                  <a:txBody>
                    <a:bodyPr/>
                    <a:lstStyle/>
                    <a:p>
                      <a:r>
                        <a:rPr lang="en-US" sz="1400" b="1" dirty="0" smtClean="0"/>
                        <a:t>DA:</a:t>
                      </a:r>
                      <a:endParaRPr lang="en-US" sz="1400" b="1" dirty="0"/>
                    </a:p>
                  </a:txBody>
                  <a:tcP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Destination MAC Address</a:t>
                      </a:r>
                    </a:p>
                  </a:txBody>
                  <a:tcPr>
                    <a:solidFill>
                      <a:schemeClr val="bg1"/>
                    </a:solidFill>
                  </a:tcPr>
                </a:tc>
                <a:extLst>
                  <a:ext uri="{0D108BD9-81ED-4DB2-BD59-A6C34878D82A}">
                    <a16:rowId xmlns:a16="http://schemas.microsoft.com/office/drawing/2014/main" val="10002"/>
                  </a:ext>
                </a:extLst>
              </a:tr>
              <a:tr h="370840">
                <a:tc>
                  <a:txBody>
                    <a:bodyPr/>
                    <a:lstStyle/>
                    <a:p>
                      <a:r>
                        <a:rPr lang="en-US" sz="1400" b="1" dirty="0" smtClean="0"/>
                        <a:t>SA:</a:t>
                      </a:r>
                      <a:endParaRPr lang="en-US" sz="1400" b="1" dirty="0"/>
                    </a:p>
                  </a:txBody>
                  <a:tcP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Source MAC Address</a:t>
                      </a:r>
                    </a:p>
                  </a:txBody>
                  <a:tcPr>
                    <a:solidFill>
                      <a:schemeClr val="bg1"/>
                    </a:solidFill>
                  </a:tcPr>
                </a:tc>
                <a:extLst>
                  <a:ext uri="{0D108BD9-81ED-4DB2-BD59-A6C34878D82A}">
                    <a16:rowId xmlns:a16="http://schemas.microsoft.com/office/drawing/2014/main" val="10003"/>
                  </a:ext>
                </a:extLst>
              </a:tr>
              <a:tr h="370840">
                <a:tc>
                  <a:txBody>
                    <a:bodyPr/>
                    <a:lstStyle/>
                    <a:p>
                      <a:r>
                        <a:rPr lang="en-US" sz="1400" b="1" dirty="0" smtClean="0"/>
                        <a:t>VLAN:</a:t>
                      </a:r>
                      <a:endParaRPr lang="en-US" sz="1400" b="1" dirty="0"/>
                    </a:p>
                  </a:txBody>
                  <a:tcP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VLAN tag (if present), 0x8100, 3 bit priority, 12 bit ID</a:t>
                      </a:r>
                    </a:p>
                  </a:txBody>
                  <a:tcPr>
                    <a:solidFill>
                      <a:schemeClr val="bg1"/>
                    </a:solidFill>
                  </a:tcPr>
                </a:tc>
                <a:extLst>
                  <a:ext uri="{0D108BD9-81ED-4DB2-BD59-A6C34878D82A}">
                    <a16:rowId xmlns:a16="http://schemas.microsoft.com/office/drawing/2014/main" val="10004"/>
                  </a:ext>
                </a:extLst>
              </a:tr>
              <a:tr h="370840">
                <a:tc>
                  <a:txBody>
                    <a:bodyPr/>
                    <a:lstStyle/>
                    <a:p>
                      <a:r>
                        <a:rPr lang="en-US" sz="1400" b="1" dirty="0" smtClean="0"/>
                        <a:t>Type:</a:t>
                      </a:r>
                      <a:endParaRPr lang="en-US" sz="1400" b="1" dirty="0"/>
                    </a:p>
                  </a:txBody>
                  <a:tcPr>
                    <a:solidFill>
                      <a:schemeClr val="bg1"/>
                    </a:solidFill>
                  </a:tcPr>
                </a:tc>
                <a:tc>
                  <a:txBody>
                    <a:bodyPr/>
                    <a:lstStyle/>
                    <a:p>
                      <a:pPr eaLnBrk="1" hangingPunct="1"/>
                      <a:r>
                        <a:rPr lang="en-US" sz="1400" dirty="0" smtClean="0"/>
                        <a:t>Protocol type of payload (length if </a:t>
                      </a:r>
                      <a:r>
                        <a:rPr lang="en-US" sz="1400" dirty="0" smtClean="0">
                          <a:sym typeface="Symbol" pitchFamily="18" charset="2"/>
                        </a:rPr>
                        <a:t></a:t>
                      </a:r>
                      <a:r>
                        <a:rPr lang="en-US" sz="1400" dirty="0" smtClean="0"/>
                        <a:t> 0x0600),</a:t>
                      </a:r>
                      <a:r>
                        <a:rPr lang="en-US" sz="1400" baseline="0" dirty="0" smtClean="0"/>
                        <a:t> </a:t>
                      </a:r>
                      <a:r>
                        <a:rPr lang="en-US" sz="1200" baseline="0" dirty="0" smtClean="0"/>
                        <a:t>e</a:t>
                      </a:r>
                      <a:r>
                        <a:rPr lang="en-US" sz="1200" dirty="0" smtClean="0"/>
                        <a:t>.g. 0x0800 for IPv4, 0x86DD for IPv6</a:t>
                      </a:r>
                      <a:endParaRPr lang="en-US" sz="1400" dirty="0"/>
                    </a:p>
                  </a:txBody>
                  <a:tcPr>
                    <a:solidFill>
                      <a:schemeClr val="bg1"/>
                    </a:solidFill>
                  </a:tcPr>
                </a:tc>
                <a:extLst>
                  <a:ext uri="{0D108BD9-81ED-4DB2-BD59-A6C34878D82A}">
                    <a16:rowId xmlns:a16="http://schemas.microsoft.com/office/drawing/2014/main" val="10005"/>
                  </a:ext>
                </a:extLst>
              </a:tr>
              <a:tr h="370840">
                <a:tc>
                  <a:txBody>
                    <a:bodyPr/>
                    <a:lstStyle/>
                    <a:p>
                      <a:r>
                        <a:rPr lang="en-US" sz="1400" b="1" dirty="0" smtClean="0"/>
                        <a:t>Data:</a:t>
                      </a:r>
                      <a:endParaRPr lang="en-US" sz="1400" b="1" dirty="0"/>
                    </a:p>
                  </a:txBody>
                  <a:tcP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Payload, max. 1500 byte</a:t>
                      </a:r>
                    </a:p>
                  </a:txBody>
                  <a:tcPr>
                    <a:solidFill>
                      <a:schemeClr val="bg1"/>
                    </a:solidFill>
                  </a:tcPr>
                </a:tc>
                <a:extLst>
                  <a:ext uri="{0D108BD9-81ED-4DB2-BD59-A6C34878D82A}">
                    <a16:rowId xmlns:a16="http://schemas.microsoft.com/office/drawing/2014/main" val="10006"/>
                  </a:ext>
                </a:extLst>
              </a:tr>
              <a:tr h="370840">
                <a:tc>
                  <a:txBody>
                    <a:bodyPr/>
                    <a:lstStyle/>
                    <a:p>
                      <a:r>
                        <a:rPr lang="en-US" sz="1400" b="1" dirty="0" smtClean="0"/>
                        <a:t>PAD:</a:t>
                      </a:r>
                      <a:endParaRPr lang="en-US" sz="1400" b="1" dirty="0"/>
                    </a:p>
                  </a:txBody>
                  <a:tcPr>
                    <a:solidFill>
                      <a:schemeClr val="bg1"/>
                    </a:solidFill>
                  </a:tcPr>
                </a:tc>
                <a:tc>
                  <a:txBody>
                    <a:bodyPr/>
                    <a:lstStyle/>
                    <a:p>
                      <a:r>
                        <a:rPr lang="en-US" sz="1400" dirty="0" smtClean="0"/>
                        <a:t>Padding, required for short frames </a:t>
                      </a:r>
                      <a:endParaRPr lang="en-US" sz="1400" dirty="0"/>
                    </a:p>
                  </a:txBody>
                  <a:tcPr>
                    <a:solidFill>
                      <a:schemeClr val="bg1"/>
                    </a:solidFill>
                  </a:tcPr>
                </a:tc>
                <a:extLst>
                  <a:ext uri="{0D108BD9-81ED-4DB2-BD59-A6C34878D82A}">
                    <a16:rowId xmlns:a16="http://schemas.microsoft.com/office/drawing/2014/main" val="10007"/>
                  </a:ext>
                </a:extLst>
              </a:tr>
              <a:tr h="370840">
                <a:tc>
                  <a:txBody>
                    <a:bodyPr/>
                    <a:lstStyle/>
                    <a:p>
                      <a:r>
                        <a:rPr lang="en-US" sz="1400" b="1" dirty="0" smtClean="0"/>
                        <a:t>FCS:</a:t>
                      </a:r>
                      <a:endParaRPr lang="en-US" sz="1400" b="1" dirty="0"/>
                    </a:p>
                  </a:txBody>
                  <a:tcPr>
                    <a:solidFill>
                      <a:schemeClr val="bg1"/>
                    </a:solidFill>
                  </a:tcPr>
                </a:tc>
                <a:tc>
                  <a:txBody>
                    <a:bodyPr/>
                    <a:lstStyle/>
                    <a:p>
                      <a:r>
                        <a:rPr lang="en-US" sz="1400" dirty="0" smtClean="0"/>
                        <a:t>Frame Check Sequence, CRC32 </a:t>
                      </a:r>
                      <a:endParaRPr lang="en-US" sz="1400" dirty="0"/>
                    </a:p>
                  </a:txBody>
                  <a:tcPr>
                    <a:solidFill>
                      <a:schemeClr val="bg1"/>
                    </a:solidFill>
                  </a:tcPr>
                </a:tc>
                <a:extLst>
                  <a:ext uri="{0D108BD9-81ED-4DB2-BD59-A6C34878D82A}">
                    <a16:rowId xmlns:a16="http://schemas.microsoft.com/office/drawing/2014/main" val="10008"/>
                  </a:ext>
                </a:extLst>
              </a:tr>
            </a:tbl>
          </a:graphicData>
        </a:graphic>
      </p:graphicFrame>
      <p:sp>
        <p:nvSpPr>
          <p:cNvPr id="21" name="Footer Placeholder 2"/>
          <p:cNvSpPr>
            <a:spLocks noGrp="1"/>
          </p:cNvSpPr>
          <p:nvPr>
            <p:ph type="ftr" sz="quarter" idx="3"/>
          </p:nvPr>
        </p:nvSpPr>
        <p:spPr>
          <a:xfrm>
            <a:off x="334433" y="6656398"/>
            <a:ext cx="7969251" cy="201602"/>
          </a:xfrm>
        </p:spPr>
        <p:txBody>
          <a:bodyPr/>
          <a:lstStyle/>
          <a:p>
            <a:r>
              <a:rPr lang="en-US" sz="750" dirty="0" smtClean="0"/>
              <a:t>TI 3: Operating Systems and Computer Networks</a:t>
            </a:r>
            <a:endParaRPr lang="de-DE" sz="750" dirty="0"/>
          </a:p>
        </p:txBody>
      </p:sp>
    </p:spTree>
    <p:extLst>
      <p:ext uri="{BB962C8B-B14F-4D97-AF65-F5344CB8AC3E}">
        <p14:creationId xmlns:p14="http://schemas.microsoft.com/office/powerpoint/2010/main" val="3371603048"/>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Bit rate </a:t>
            </a:r>
            <a:r>
              <a:rPr lang="en-US" i="1" dirty="0"/>
              <a:t>vs.</a:t>
            </a:r>
            <a:r>
              <a:rPr lang="en-US" dirty="0"/>
              <a:t> bandwidth: Medium limiting harmonics</a:t>
            </a:r>
            <a:endParaRPr lang="de-DE" dirty="0"/>
          </a:p>
        </p:txBody>
      </p:sp>
      <p:sp>
        <p:nvSpPr>
          <p:cNvPr id="5" name="Content Placeholder 4"/>
          <p:cNvSpPr>
            <a:spLocks noGrp="1"/>
          </p:cNvSpPr>
          <p:nvPr>
            <p:ph idx="1"/>
          </p:nvPr>
        </p:nvSpPr>
        <p:spPr/>
        <p:txBody>
          <a:bodyPr/>
          <a:lstStyle/>
          <a:p>
            <a:endParaRPr lang="en-US"/>
          </a:p>
        </p:txBody>
      </p:sp>
      <p:sp>
        <p:nvSpPr>
          <p:cNvPr id="3" name="Footer Placeholder 2"/>
          <p:cNvSpPr>
            <a:spLocks noGrp="1"/>
          </p:cNvSpPr>
          <p:nvPr>
            <p:ph type="ftr" sz="quarter" idx="3"/>
          </p:nvPr>
        </p:nvSpPr>
        <p:spPr>
          <a:xfrm>
            <a:off x="334433" y="6656398"/>
            <a:ext cx="7969251" cy="201602"/>
          </a:xfrm>
        </p:spPr>
        <p:txBody>
          <a:bodyPr/>
          <a:lstStyle/>
          <a:p>
            <a:r>
              <a:rPr lang="en-US" sz="750" smtClean="0"/>
              <a:t>TI 3: Operating Systems and Computer Networks</a:t>
            </a:r>
            <a:endParaRPr lang="de-DE" sz="750" dirty="0"/>
          </a:p>
        </p:txBody>
      </p:sp>
      <p:sp>
        <p:nvSpPr>
          <p:cNvPr id="4" name="Inhaltsplatzhalter 4"/>
          <p:cNvSpPr txBox="1">
            <a:spLocks/>
          </p:cNvSpPr>
          <p:nvPr/>
        </p:nvSpPr>
        <p:spPr>
          <a:xfrm>
            <a:off x="332164" y="1346486"/>
            <a:ext cx="11523133" cy="5249412"/>
          </a:xfrm>
          <a:prstGeom prst="rect">
            <a:avLst/>
          </a:prstGeom>
        </p:spPr>
        <p:txBody>
          <a:bodyPr/>
          <a:lstStyle>
            <a:lvl1pPr algn="l" rtl="0" eaLnBrk="1" fontAlgn="base" hangingPunct="1">
              <a:lnSpc>
                <a:spcPct val="102000"/>
              </a:lnSpc>
              <a:spcBef>
                <a:spcPts val="375"/>
              </a:spcBef>
              <a:spcAft>
                <a:spcPct val="0"/>
              </a:spcAft>
              <a:buClr>
                <a:srgbClr val="000000"/>
              </a:buClr>
              <a:defRPr>
                <a:solidFill>
                  <a:srgbClr val="000000"/>
                </a:solidFill>
                <a:latin typeface="+mn-lt"/>
                <a:ea typeface="+mn-ea"/>
                <a:cs typeface="+mn-cs"/>
              </a:defRPr>
            </a:lvl1pPr>
            <a:lvl2pPr marL="266700" indent="-132160" algn="l" rtl="0" eaLnBrk="1" fontAlgn="base" hangingPunct="1">
              <a:lnSpc>
                <a:spcPct val="102000"/>
              </a:lnSpc>
              <a:spcBef>
                <a:spcPts val="375"/>
              </a:spcBef>
              <a:spcAft>
                <a:spcPct val="0"/>
              </a:spcAft>
              <a:buClr>
                <a:srgbClr val="000000"/>
              </a:buClr>
              <a:buChar char="-"/>
              <a:defRPr>
                <a:solidFill>
                  <a:srgbClr val="000000"/>
                </a:solidFill>
                <a:latin typeface="+mn-lt"/>
              </a:defRPr>
            </a:lvl2pPr>
            <a:lvl3pPr marL="542925" indent="-141685" algn="l" rtl="0" eaLnBrk="1" fontAlgn="base" hangingPunct="1">
              <a:lnSpc>
                <a:spcPct val="102000"/>
              </a:lnSpc>
              <a:spcBef>
                <a:spcPts val="375"/>
              </a:spcBef>
              <a:spcAft>
                <a:spcPct val="0"/>
              </a:spcAft>
              <a:buClr>
                <a:srgbClr val="000000"/>
              </a:buClr>
              <a:buChar char="-"/>
              <a:defRPr>
                <a:solidFill>
                  <a:srgbClr val="000000"/>
                </a:solidFill>
                <a:latin typeface="+mn-lt"/>
              </a:defRPr>
            </a:lvl3pPr>
            <a:lvl4pPr marL="809625" indent="-132160" algn="l" rtl="0" eaLnBrk="1" fontAlgn="base" hangingPunct="1">
              <a:lnSpc>
                <a:spcPct val="102000"/>
              </a:lnSpc>
              <a:spcBef>
                <a:spcPts val="375"/>
              </a:spcBef>
              <a:spcAft>
                <a:spcPct val="0"/>
              </a:spcAft>
              <a:buClr>
                <a:srgbClr val="000000"/>
              </a:buClr>
              <a:buChar char="-"/>
              <a:defRPr>
                <a:solidFill>
                  <a:srgbClr val="000000"/>
                </a:solidFill>
                <a:latin typeface="+mn-lt"/>
              </a:defRPr>
            </a:lvl4pPr>
            <a:lvl5pPr marL="1076325" indent="-132160" algn="l" rtl="0" eaLnBrk="1" fontAlgn="base" hangingPunct="1">
              <a:lnSpc>
                <a:spcPct val="102000"/>
              </a:lnSpc>
              <a:spcBef>
                <a:spcPts val="375"/>
              </a:spcBef>
              <a:spcAft>
                <a:spcPct val="0"/>
              </a:spcAft>
              <a:buClr>
                <a:srgbClr val="000000"/>
              </a:buClr>
              <a:buChar char="-"/>
              <a:defRPr>
                <a:solidFill>
                  <a:srgbClr val="000000"/>
                </a:solidFill>
                <a:latin typeface="+mn-lt"/>
              </a:defRPr>
            </a:lvl5pPr>
            <a:lvl6pPr marL="1419225" indent="-132160" algn="l" rtl="0" eaLnBrk="1" fontAlgn="base" hangingPunct="1">
              <a:lnSpc>
                <a:spcPct val="102000"/>
              </a:lnSpc>
              <a:spcBef>
                <a:spcPts val="375"/>
              </a:spcBef>
              <a:spcAft>
                <a:spcPct val="0"/>
              </a:spcAft>
              <a:buClr>
                <a:schemeClr val="tx1"/>
              </a:buClr>
              <a:buSzPct val="90000"/>
              <a:buChar char="-"/>
              <a:defRPr>
                <a:solidFill>
                  <a:schemeClr val="tx1"/>
                </a:solidFill>
                <a:latin typeface="+mn-lt"/>
              </a:defRPr>
            </a:lvl6pPr>
            <a:lvl7pPr marL="1762125" indent="-132160" algn="l" rtl="0" eaLnBrk="1" fontAlgn="base" hangingPunct="1">
              <a:lnSpc>
                <a:spcPct val="102000"/>
              </a:lnSpc>
              <a:spcBef>
                <a:spcPts val="375"/>
              </a:spcBef>
              <a:spcAft>
                <a:spcPct val="0"/>
              </a:spcAft>
              <a:buClr>
                <a:schemeClr val="tx1"/>
              </a:buClr>
              <a:buSzPct val="90000"/>
              <a:buChar char="-"/>
              <a:defRPr>
                <a:solidFill>
                  <a:schemeClr val="tx1"/>
                </a:solidFill>
                <a:latin typeface="+mn-lt"/>
              </a:defRPr>
            </a:lvl7pPr>
            <a:lvl8pPr marL="2105025" indent="-132160" algn="l" rtl="0" eaLnBrk="1" fontAlgn="base" hangingPunct="1">
              <a:lnSpc>
                <a:spcPct val="102000"/>
              </a:lnSpc>
              <a:spcBef>
                <a:spcPts val="375"/>
              </a:spcBef>
              <a:spcAft>
                <a:spcPct val="0"/>
              </a:spcAft>
              <a:buClr>
                <a:schemeClr val="tx1"/>
              </a:buClr>
              <a:buSzPct val="90000"/>
              <a:buChar char="-"/>
              <a:defRPr>
                <a:solidFill>
                  <a:schemeClr val="tx1"/>
                </a:solidFill>
                <a:latin typeface="+mn-lt"/>
              </a:defRPr>
            </a:lvl8pPr>
            <a:lvl9pPr marL="2447925" indent="-132160" algn="l" rtl="0" eaLnBrk="1" fontAlgn="base" hangingPunct="1">
              <a:lnSpc>
                <a:spcPct val="102000"/>
              </a:lnSpc>
              <a:spcBef>
                <a:spcPts val="375"/>
              </a:spcBef>
              <a:spcAft>
                <a:spcPct val="0"/>
              </a:spcAft>
              <a:buClr>
                <a:schemeClr val="tx1"/>
              </a:buClr>
              <a:buSzPct val="90000"/>
              <a:buChar char="-"/>
              <a:defRPr>
                <a:solidFill>
                  <a:schemeClr val="tx1"/>
                </a:solidFill>
                <a:latin typeface="+mn-lt"/>
              </a:defRPr>
            </a:lvl9pPr>
          </a:lstStyle>
          <a:p>
            <a:endParaRPr lang="en-US" dirty="0"/>
          </a:p>
        </p:txBody>
      </p:sp>
      <p:grpSp>
        <p:nvGrpSpPr>
          <p:cNvPr id="7" name="Gruppieren 86"/>
          <p:cNvGrpSpPr/>
          <p:nvPr/>
        </p:nvGrpSpPr>
        <p:grpSpPr>
          <a:xfrm>
            <a:off x="3938588" y="1307195"/>
            <a:ext cx="5975038" cy="667933"/>
            <a:chOff x="2414588" y="985838"/>
            <a:chExt cx="5975038" cy="667933"/>
          </a:xfrm>
        </p:grpSpPr>
        <p:sp>
          <p:nvSpPr>
            <p:cNvPr id="8" name="Rectangle 3"/>
            <p:cNvSpPr>
              <a:spLocks noChangeArrowheads="1"/>
            </p:cNvSpPr>
            <p:nvPr/>
          </p:nvSpPr>
          <p:spPr bwMode="auto">
            <a:xfrm>
              <a:off x="2414588" y="985838"/>
              <a:ext cx="3867150" cy="366712"/>
            </a:xfrm>
            <a:prstGeom prst="rect">
              <a:avLst/>
            </a:prstGeom>
            <a:noFill/>
            <a:ln w="9525">
              <a:noFill/>
              <a:miter lim="800000"/>
              <a:headEnd/>
              <a:tailEnd/>
            </a:ln>
            <a:effectLst/>
          </p:spPr>
          <p:txBody>
            <a:bodyPr wrap="none" lIns="92075" tIns="46038" rIns="92075" bIns="46038">
              <a:spAutoFit/>
            </a:bodyPr>
            <a:lstStyle/>
            <a:p>
              <a:pPr algn="l" eaLnBrk="0" hangingPunct="0"/>
              <a:r>
                <a:rPr lang="en-US" dirty="0" smtClean="0">
                  <a:latin typeface="Arial" charset="0"/>
                </a:rPr>
                <a:t>  0    1    0    0    0    0    1    0    0    0</a:t>
              </a:r>
              <a:endParaRPr lang="en-US" dirty="0">
                <a:latin typeface="Arial" charset="0"/>
              </a:endParaRPr>
            </a:p>
          </p:txBody>
        </p:sp>
        <p:sp>
          <p:nvSpPr>
            <p:cNvPr id="9" name="Rectangle 71"/>
            <p:cNvSpPr>
              <a:spLocks noChangeArrowheads="1"/>
            </p:cNvSpPr>
            <p:nvPr/>
          </p:nvSpPr>
          <p:spPr bwMode="auto">
            <a:xfrm>
              <a:off x="6480212" y="1006798"/>
              <a:ext cx="1909414" cy="646973"/>
            </a:xfrm>
            <a:prstGeom prst="rect">
              <a:avLst/>
            </a:prstGeom>
            <a:noFill/>
            <a:ln w="9525">
              <a:noFill/>
              <a:miter lim="800000"/>
              <a:headEnd/>
              <a:tailEnd/>
            </a:ln>
            <a:effectLst/>
          </p:spPr>
          <p:txBody>
            <a:bodyPr wrap="none" lIns="92075" tIns="46038" rIns="92075" bIns="46038">
              <a:spAutoFit/>
            </a:bodyPr>
            <a:lstStyle/>
            <a:p>
              <a:pPr algn="l" eaLnBrk="0" hangingPunct="0"/>
              <a:r>
                <a:rPr lang="en-US" dirty="0" smtClean="0">
                  <a:latin typeface="Arial" charset="0"/>
                </a:rPr>
                <a:t>Transmitted data</a:t>
              </a:r>
            </a:p>
            <a:p>
              <a:pPr algn="l" eaLnBrk="0" hangingPunct="0"/>
              <a:r>
                <a:rPr lang="en-US" dirty="0" smtClean="0">
                  <a:latin typeface="Arial" charset="0"/>
                </a:rPr>
                <a:t>(bit rate = 2kbps)</a:t>
              </a:r>
              <a:endParaRPr lang="en-US" dirty="0">
                <a:latin typeface="Arial" charset="0"/>
              </a:endParaRPr>
            </a:p>
          </p:txBody>
        </p:sp>
      </p:grpSp>
      <p:grpSp>
        <p:nvGrpSpPr>
          <p:cNvPr id="10" name="Gruppieren 88"/>
          <p:cNvGrpSpPr/>
          <p:nvPr/>
        </p:nvGrpSpPr>
        <p:grpSpPr>
          <a:xfrm>
            <a:off x="1714371" y="2591069"/>
            <a:ext cx="7665963" cy="554124"/>
            <a:chOff x="190370" y="2173288"/>
            <a:chExt cx="7665963" cy="554124"/>
          </a:xfrm>
        </p:grpSpPr>
        <p:grpSp>
          <p:nvGrpSpPr>
            <p:cNvPr id="11" name="Group 14"/>
            <p:cNvGrpSpPr>
              <a:grpSpLocks/>
            </p:cNvGrpSpPr>
            <p:nvPr/>
          </p:nvGrpSpPr>
          <p:grpSpPr bwMode="auto">
            <a:xfrm>
              <a:off x="2470150" y="2173288"/>
              <a:ext cx="3810000" cy="457200"/>
              <a:chOff x="2652" y="1488"/>
              <a:chExt cx="2600" cy="288"/>
            </a:xfrm>
          </p:grpSpPr>
          <p:sp>
            <p:nvSpPr>
              <p:cNvPr id="15" name="Line 15"/>
              <p:cNvSpPr>
                <a:spLocks noChangeShapeType="1"/>
              </p:cNvSpPr>
              <p:nvPr/>
            </p:nvSpPr>
            <p:spPr bwMode="auto">
              <a:xfrm>
                <a:off x="2652" y="1776"/>
                <a:ext cx="260" cy="0"/>
              </a:xfrm>
              <a:prstGeom prst="line">
                <a:avLst/>
              </a:prstGeom>
              <a:noFill/>
              <a:ln w="12700">
                <a:solidFill>
                  <a:schemeClr val="tx1"/>
                </a:solidFill>
                <a:prstDash val="sysDot"/>
                <a:round/>
                <a:headEnd type="none" w="sm" len="sm"/>
                <a:tailEnd type="none" w="sm" len="sm"/>
              </a:ln>
              <a:effectLst/>
            </p:spPr>
            <p:txBody>
              <a:bodyPr wrap="none" anchor="ctr"/>
              <a:lstStyle/>
              <a:p>
                <a:endParaRPr lang="de-DE"/>
              </a:p>
            </p:txBody>
          </p:sp>
          <p:sp>
            <p:nvSpPr>
              <p:cNvPr id="16" name="Line 16"/>
              <p:cNvSpPr>
                <a:spLocks noChangeShapeType="1"/>
              </p:cNvSpPr>
              <p:nvPr/>
            </p:nvSpPr>
            <p:spPr bwMode="auto">
              <a:xfrm flipV="1">
                <a:off x="2912" y="1488"/>
                <a:ext cx="0" cy="288"/>
              </a:xfrm>
              <a:prstGeom prst="line">
                <a:avLst/>
              </a:prstGeom>
              <a:noFill/>
              <a:ln w="12700">
                <a:solidFill>
                  <a:schemeClr val="tx1"/>
                </a:solidFill>
                <a:prstDash val="sysDot"/>
                <a:round/>
                <a:headEnd type="none" w="sm" len="sm"/>
                <a:tailEnd type="none" w="sm" len="sm"/>
              </a:ln>
              <a:effectLst/>
            </p:spPr>
            <p:txBody>
              <a:bodyPr wrap="none" anchor="ctr"/>
              <a:lstStyle/>
              <a:p>
                <a:endParaRPr lang="de-DE"/>
              </a:p>
            </p:txBody>
          </p:sp>
          <p:sp>
            <p:nvSpPr>
              <p:cNvPr id="17" name="Line 17"/>
              <p:cNvSpPr>
                <a:spLocks noChangeShapeType="1"/>
              </p:cNvSpPr>
              <p:nvPr/>
            </p:nvSpPr>
            <p:spPr bwMode="auto">
              <a:xfrm flipV="1">
                <a:off x="4472" y="1488"/>
                <a:ext cx="0" cy="288"/>
              </a:xfrm>
              <a:prstGeom prst="line">
                <a:avLst/>
              </a:prstGeom>
              <a:noFill/>
              <a:ln w="12700">
                <a:solidFill>
                  <a:schemeClr val="tx1"/>
                </a:solidFill>
                <a:prstDash val="sysDot"/>
                <a:round/>
                <a:headEnd type="none" w="sm" len="sm"/>
                <a:tailEnd type="none" w="sm" len="sm"/>
              </a:ln>
              <a:effectLst/>
            </p:spPr>
            <p:txBody>
              <a:bodyPr wrap="none" anchor="ctr"/>
              <a:lstStyle/>
              <a:p>
                <a:endParaRPr lang="de-DE"/>
              </a:p>
            </p:txBody>
          </p:sp>
          <p:sp>
            <p:nvSpPr>
              <p:cNvPr id="18" name="Line 18"/>
              <p:cNvSpPr>
                <a:spLocks noChangeShapeType="1"/>
              </p:cNvSpPr>
              <p:nvPr/>
            </p:nvSpPr>
            <p:spPr bwMode="auto">
              <a:xfrm flipV="1">
                <a:off x="3172" y="1488"/>
                <a:ext cx="0" cy="288"/>
              </a:xfrm>
              <a:prstGeom prst="line">
                <a:avLst/>
              </a:prstGeom>
              <a:noFill/>
              <a:ln w="12700">
                <a:solidFill>
                  <a:schemeClr val="tx1"/>
                </a:solidFill>
                <a:prstDash val="sysDot"/>
                <a:round/>
                <a:headEnd type="none" w="sm" len="sm"/>
                <a:tailEnd type="none" w="sm" len="sm"/>
              </a:ln>
              <a:effectLst/>
            </p:spPr>
            <p:txBody>
              <a:bodyPr wrap="none" anchor="ctr"/>
              <a:lstStyle/>
              <a:p>
                <a:endParaRPr lang="de-DE"/>
              </a:p>
            </p:txBody>
          </p:sp>
          <p:sp>
            <p:nvSpPr>
              <p:cNvPr id="19" name="Line 19"/>
              <p:cNvSpPr>
                <a:spLocks noChangeShapeType="1"/>
              </p:cNvSpPr>
              <p:nvPr/>
            </p:nvSpPr>
            <p:spPr bwMode="auto">
              <a:xfrm flipV="1">
                <a:off x="4212" y="1488"/>
                <a:ext cx="0" cy="288"/>
              </a:xfrm>
              <a:prstGeom prst="line">
                <a:avLst/>
              </a:prstGeom>
              <a:noFill/>
              <a:ln w="12700">
                <a:solidFill>
                  <a:schemeClr val="tx1"/>
                </a:solidFill>
                <a:prstDash val="sysDot"/>
                <a:round/>
                <a:headEnd type="none" w="sm" len="sm"/>
                <a:tailEnd type="none" w="sm" len="sm"/>
              </a:ln>
              <a:effectLst/>
            </p:spPr>
            <p:txBody>
              <a:bodyPr wrap="none" anchor="ctr"/>
              <a:lstStyle/>
              <a:p>
                <a:endParaRPr lang="de-DE"/>
              </a:p>
            </p:txBody>
          </p:sp>
          <p:sp>
            <p:nvSpPr>
              <p:cNvPr id="20" name="Line 20"/>
              <p:cNvSpPr>
                <a:spLocks noChangeShapeType="1"/>
              </p:cNvSpPr>
              <p:nvPr/>
            </p:nvSpPr>
            <p:spPr bwMode="auto">
              <a:xfrm>
                <a:off x="4212" y="1488"/>
                <a:ext cx="260" cy="0"/>
              </a:xfrm>
              <a:prstGeom prst="line">
                <a:avLst/>
              </a:prstGeom>
              <a:noFill/>
              <a:ln w="12700">
                <a:solidFill>
                  <a:schemeClr val="tx1"/>
                </a:solidFill>
                <a:prstDash val="sysDot"/>
                <a:round/>
                <a:headEnd type="none" w="sm" len="sm"/>
                <a:tailEnd type="none" w="sm" len="sm"/>
              </a:ln>
              <a:effectLst/>
            </p:spPr>
            <p:txBody>
              <a:bodyPr wrap="none" anchor="ctr"/>
              <a:lstStyle/>
              <a:p>
                <a:endParaRPr lang="de-DE"/>
              </a:p>
            </p:txBody>
          </p:sp>
          <p:sp>
            <p:nvSpPr>
              <p:cNvPr id="21" name="Line 21"/>
              <p:cNvSpPr>
                <a:spLocks noChangeShapeType="1"/>
              </p:cNvSpPr>
              <p:nvPr/>
            </p:nvSpPr>
            <p:spPr bwMode="auto">
              <a:xfrm>
                <a:off x="2912" y="1488"/>
                <a:ext cx="260" cy="0"/>
              </a:xfrm>
              <a:prstGeom prst="line">
                <a:avLst/>
              </a:prstGeom>
              <a:noFill/>
              <a:ln w="12700">
                <a:solidFill>
                  <a:schemeClr val="tx1"/>
                </a:solidFill>
                <a:prstDash val="sysDot"/>
                <a:round/>
                <a:headEnd type="none" w="sm" len="sm"/>
                <a:tailEnd type="none" w="sm" len="sm"/>
              </a:ln>
              <a:effectLst/>
            </p:spPr>
            <p:txBody>
              <a:bodyPr wrap="none" anchor="ctr"/>
              <a:lstStyle/>
              <a:p>
                <a:endParaRPr lang="de-DE"/>
              </a:p>
            </p:txBody>
          </p:sp>
          <p:sp>
            <p:nvSpPr>
              <p:cNvPr id="22" name="Line 22"/>
              <p:cNvSpPr>
                <a:spLocks noChangeShapeType="1"/>
              </p:cNvSpPr>
              <p:nvPr/>
            </p:nvSpPr>
            <p:spPr bwMode="auto">
              <a:xfrm>
                <a:off x="3172" y="1776"/>
                <a:ext cx="1040" cy="0"/>
              </a:xfrm>
              <a:prstGeom prst="line">
                <a:avLst/>
              </a:prstGeom>
              <a:noFill/>
              <a:ln w="12700">
                <a:solidFill>
                  <a:schemeClr val="tx1"/>
                </a:solidFill>
                <a:prstDash val="sysDot"/>
                <a:round/>
                <a:headEnd type="none" w="sm" len="sm"/>
                <a:tailEnd type="none" w="sm" len="sm"/>
              </a:ln>
              <a:effectLst/>
            </p:spPr>
            <p:txBody>
              <a:bodyPr wrap="none" anchor="ctr"/>
              <a:lstStyle/>
              <a:p>
                <a:endParaRPr lang="de-DE"/>
              </a:p>
            </p:txBody>
          </p:sp>
          <p:sp>
            <p:nvSpPr>
              <p:cNvPr id="23" name="Line 23"/>
              <p:cNvSpPr>
                <a:spLocks noChangeShapeType="1"/>
              </p:cNvSpPr>
              <p:nvPr/>
            </p:nvSpPr>
            <p:spPr bwMode="auto">
              <a:xfrm>
                <a:off x="4472" y="1776"/>
                <a:ext cx="780" cy="0"/>
              </a:xfrm>
              <a:prstGeom prst="line">
                <a:avLst/>
              </a:prstGeom>
              <a:noFill/>
              <a:ln w="12700">
                <a:solidFill>
                  <a:schemeClr val="tx1"/>
                </a:solidFill>
                <a:prstDash val="sysDot"/>
                <a:round/>
                <a:headEnd type="none" w="sm" len="sm"/>
                <a:tailEnd type="none" w="sm" len="sm"/>
              </a:ln>
              <a:effectLst/>
            </p:spPr>
            <p:txBody>
              <a:bodyPr wrap="none" anchor="ctr"/>
              <a:lstStyle/>
              <a:p>
                <a:endParaRPr lang="de-DE"/>
              </a:p>
            </p:txBody>
          </p:sp>
        </p:grpSp>
        <p:sp>
          <p:nvSpPr>
            <p:cNvPr id="12" name="Rectangle 65"/>
            <p:cNvSpPr>
              <a:spLocks noChangeArrowheads="1"/>
            </p:cNvSpPr>
            <p:nvPr/>
          </p:nvSpPr>
          <p:spPr bwMode="auto">
            <a:xfrm>
              <a:off x="190370" y="2357438"/>
              <a:ext cx="2058256" cy="369974"/>
            </a:xfrm>
            <a:prstGeom prst="rect">
              <a:avLst/>
            </a:prstGeom>
            <a:noFill/>
            <a:ln w="9525">
              <a:noFill/>
              <a:miter lim="800000"/>
              <a:headEnd/>
              <a:tailEnd/>
            </a:ln>
            <a:effectLst/>
          </p:spPr>
          <p:txBody>
            <a:bodyPr wrap="none" lIns="92075" tIns="46038" rIns="92075" bIns="46038">
              <a:spAutoFit/>
            </a:bodyPr>
            <a:lstStyle/>
            <a:p>
              <a:pPr algn="l" eaLnBrk="0" hangingPunct="0"/>
              <a:r>
                <a:rPr lang="en-US" dirty="0" smtClean="0">
                  <a:latin typeface="Arial" charset="0"/>
                </a:rPr>
                <a:t>Bandwidth 500 Hz</a:t>
              </a:r>
              <a:endParaRPr lang="en-US" dirty="0">
                <a:latin typeface="Arial" charset="0"/>
              </a:endParaRPr>
            </a:p>
          </p:txBody>
        </p:sp>
        <p:sp>
          <p:nvSpPr>
            <p:cNvPr id="13" name="Rectangle 73"/>
            <p:cNvSpPr>
              <a:spLocks noChangeArrowheads="1"/>
            </p:cNvSpPr>
            <p:nvPr/>
          </p:nvSpPr>
          <p:spPr bwMode="auto">
            <a:xfrm>
              <a:off x="6564313" y="2357438"/>
              <a:ext cx="1292020" cy="339196"/>
            </a:xfrm>
            <a:prstGeom prst="rect">
              <a:avLst/>
            </a:prstGeom>
            <a:noFill/>
            <a:ln w="9525">
              <a:noFill/>
              <a:miter lim="800000"/>
              <a:headEnd/>
              <a:tailEnd/>
            </a:ln>
            <a:effectLst/>
          </p:spPr>
          <p:txBody>
            <a:bodyPr wrap="none" lIns="92075" tIns="46038" rIns="92075" bIns="46038">
              <a:spAutoFit/>
            </a:bodyPr>
            <a:lstStyle/>
            <a:p>
              <a:pPr algn="l" eaLnBrk="0" hangingPunct="0"/>
              <a:r>
                <a:rPr lang="en-US" sz="1600" dirty="0">
                  <a:latin typeface="Arial" charset="0"/>
                </a:rPr>
                <a:t>1. Harmonic</a:t>
              </a:r>
            </a:p>
          </p:txBody>
        </p:sp>
        <p:sp>
          <p:nvSpPr>
            <p:cNvPr id="14" name="Freeform 78"/>
            <p:cNvSpPr>
              <a:spLocks/>
            </p:cNvSpPr>
            <p:nvPr/>
          </p:nvSpPr>
          <p:spPr bwMode="auto">
            <a:xfrm>
              <a:off x="2471738" y="2195513"/>
              <a:ext cx="3178175" cy="466725"/>
            </a:xfrm>
            <a:custGeom>
              <a:avLst/>
              <a:gdLst/>
              <a:ahLst/>
              <a:cxnLst>
                <a:cxn ang="0">
                  <a:pos x="0" y="259"/>
                </a:cxn>
                <a:cxn ang="0">
                  <a:pos x="393" y="6"/>
                </a:cxn>
                <a:cxn ang="0">
                  <a:pos x="1065" y="294"/>
                </a:cxn>
                <a:cxn ang="0">
                  <a:pos x="1689" y="6"/>
                </a:cxn>
                <a:cxn ang="0">
                  <a:pos x="2169" y="294"/>
                </a:cxn>
              </a:cxnLst>
              <a:rect l="0" t="0" r="r" b="b"/>
              <a:pathLst>
                <a:path w="2169" h="294">
                  <a:moveTo>
                    <a:pt x="0" y="259"/>
                  </a:moveTo>
                  <a:cubicBezTo>
                    <a:pt x="65" y="217"/>
                    <a:pt x="216" y="0"/>
                    <a:pt x="393" y="6"/>
                  </a:cubicBezTo>
                  <a:cubicBezTo>
                    <a:pt x="570" y="12"/>
                    <a:pt x="849" y="294"/>
                    <a:pt x="1065" y="294"/>
                  </a:cubicBezTo>
                  <a:cubicBezTo>
                    <a:pt x="1281" y="294"/>
                    <a:pt x="1505" y="6"/>
                    <a:pt x="1689" y="6"/>
                  </a:cubicBezTo>
                  <a:cubicBezTo>
                    <a:pt x="1873" y="6"/>
                    <a:pt x="2021" y="150"/>
                    <a:pt x="2169" y="294"/>
                  </a:cubicBezTo>
                </a:path>
              </a:pathLst>
            </a:custGeom>
            <a:noFill/>
            <a:ln w="38100" cap="flat" cmpd="sng">
              <a:solidFill>
                <a:schemeClr val="accent1">
                  <a:lumMod val="50000"/>
                </a:schemeClr>
              </a:solidFill>
              <a:prstDash val="solid"/>
              <a:round/>
              <a:headEnd type="none" w="sm" len="sm"/>
              <a:tailEnd type="none" w="sm" len="sm"/>
            </a:ln>
            <a:effectLst/>
          </p:spPr>
          <p:txBody>
            <a:bodyPr wrap="none" anchor="ctr"/>
            <a:lstStyle/>
            <a:p>
              <a:endParaRPr lang="en-US"/>
            </a:p>
          </p:txBody>
        </p:sp>
      </p:grpSp>
      <p:grpSp>
        <p:nvGrpSpPr>
          <p:cNvPr id="24" name="Gruppieren 89"/>
          <p:cNvGrpSpPr/>
          <p:nvPr/>
        </p:nvGrpSpPr>
        <p:grpSpPr>
          <a:xfrm>
            <a:off x="1714370" y="3386408"/>
            <a:ext cx="8060302" cy="520700"/>
            <a:chOff x="190370" y="2859088"/>
            <a:chExt cx="8060302" cy="520700"/>
          </a:xfrm>
        </p:grpSpPr>
        <p:grpSp>
          <p:nvGrpSpPr>
            <p:cNvPr id="25" name="Group 24"/>
            <p:cNvGrpSpPr>
              <a:grpSpLocks/>
            </p:cNvGrpSpPr>
            <p:nvPr/>
          </p:nvGrpSpPr>
          <p:grpSpPr bwMode="auto">
            <a:xfrm>
              <a:off x="2470150" y="2859088"/>
              <a:ext cx="3810000" cy="457200"/>
              <a:chOff x="2652" y="1920"/>
              <a:chExt cx="2600" cy="288"/>
            </a:xfrm>
          </p:grpSpPr>
          <p:sp>
            <p:nvSpPr>
              <p:cNvPr id="29" name="Line 25"/>
              <p:cNvSpPr>
                <a:spLocks noChangeShapeType="1"/>
              </p:cNvSpPr>
              <p:nvPr/>
            </p:nvSpPr>
            <p:spPr bwMode="auto">
              <a:xfrm>
                <a:off x="2652" y="2208"/>
                <a:ext cx="260" cy="0"/>
              </a:xfrm>
              <a:prstGeom prst="line">
                <a:avLst/>
              </a:prstGeom>
              <a:noFill/>
              <a:ln w="12700">
                <a:solidFill>
                  <a:schemeClr val="tx1"/>
                </a:solidFill>
                <a:prstDash val="sysDot"/>
                <a:round/>
                <a:headEnd type="none" w="sm" len="sm"/>
                <a:tailEnd type="none" w="sm" len="sm"/>
              </a:ln>
              <a:effectLst/>
            </p:spPr>
            <p:txBody>
              <a:bodyPr wrap="none" anchor="ctr"/>
              <a:lstStyle/>
              <a:p>
                <a:endParaRPr lang="de-DE"/>
              </a:p>
            </p:txBody>
          </p:sp>
          <p:sp>
            <p:nvSpPr>
              <p:cNvPr id="30" name="Line 26"/>
              <p:cNvSpPr>
                <a:spLocks noChangeShapeType="1"/>
              </p:cNvSpPr>
              <p:nvPr/>
            </p:nvSpPr>
            <p:spPr bwMode="auto">
              <a:xfrm flipV="1">
                <a:off x="2912" y="1920"/>
                <a:ext cx="0" cy="288"/>
              </a:xfrm>
              <a:prstGeom prst="line">
                <a:avLst/>
              </a:prstGeom>
              <a:noFill/>
              <a:ln w="12700">
                <a:solidFill>
                  <a:schemeClr val="tx1"/>
                </a:solidFill>
                <a:prstDash val="sysDot"/>
                <a:round/>
                <a:headEnd type="none" w="sm" len="sm"/>
                <a:tailEnd type="none" w="sm" len="sm"/>
              </a:ln>
              <a:effectLst/>
            </p:spPr>
            <p:txBody>
              <a:bodyPr wrap="none" anchor="ctr"/>
              <a:lstStyle/>
              <a:p>
                <a:endParaRPr lang="de-DE"/>
              </a:p>
            </p:txBody>
          </p:sp>
          <p:sp>
            <p:nvSpPr>
              <p:cNvPr id="31" name="Line 27"/>
              <p:cNvSpPr>
                <a:spLocks noChangeShapeType="1"/>
              </p:cNvSpPr>
              <p:nvPr/>
            </p:nvSpPr>
            <p:spPr bwMode="auto">
              <a:xfrm flipV="1">
                <a:off x="4472" y="1920"/>
                <a:ext cx="0" cy="288"/>
              </a:xfrm>
              <a:prstGeom prst="line">
                <a:avLst/>
              </a:prstGeom>
              <a:noFill/>
              <a:ln w="12700">
                <a:solidFill>
                  <a:schemeClr val="tx1"/>
                </a:solidFill>
                <a:prstDash val="sysDot"/>
                <a:round/>
                <a:headEnd type="none" w="sm" len="sm"/>
                <a:tailEnd type="none" w="sm" len="sm"/>
              </a:ln>
              <a:effectLst/>
            </p:spPr>
            <p:txBody>
              <a:bodyPr wrap="none" anchor="ctr"/>
              <a:lstStyle/>
              <a:p>
                <a:endParaRPr lang="de-DE"/>
              </a:p>
            </p:txBody>
          </p:sp>
          <p:sp>
            <p:nvSpPr>
              <p:cNvPr id="32" name="Line 28"/>
              <p:cNvSpPr>
                <a:spLocks noChangeShapeType="1"/>
              </p:cNvSpPr>
              <p:nvPr/>
            </p:nvSpPr>
            <p:spPr bwMode="auto">
              <a:xfrm flipV="1">
                <a:off x="3172" y="1920"/>
                <a:ext cx="0" cy="288"/>
              </a:xfrm>
              <a:prstGeom prst="line">
                <a:avLst/>
              </a:prstGeom>
              <a:noFill/>
              <a:ln w="12700">
                <a:solidFill>
                  <a:schemeClr val="tx1"/>
                </a:solidFill>
                <a:prstDash val="sysDot"/>
                <a:round/>
                <a:headEnd type="none" w="sm" len="sm"/>
                <a:tailEnd type="none" w="sm" len="sm"/>
              </a:ln>
              <a:effectLst/>
            </p:spPr>
            <p:txBody>
              <a:bodyPr wrap="none" anchor="ctr"/>
              <a:lstStyle/>
              <a:p>
                <a:endParaRPr lang="de-DE"/>
              </a:p>
            </p:txBody>
          </p:sp>
          <p:sp>
            <p:nvSpPr>
              <p:cNvPr id="33" name="Line 29"/>
              <p:cNvSpPr>
                <a:spLocks noChangeShapeType="1"/>
              </p:cNvSpPr>
              <p:nvPr/>
            </p:nvSpPr>
            <p:spPr bwMode="auto">
              <a:xfrm flipV="1">
                <a:off x="4212" y="1920"/>
                <a:ext cx="0" cy="288"/>
              </a:xfrm>
              <a:prstGeom prst="line">
                <a:avLst/>
              </a:prstGeom>
              <a:noFill/>
              <a:ln w="12700">
                <a:solidFill>
                  <a:schemeClr val="tx1"/>
                </a:solidFill>
                <a:prstDash val="sysDot"/>
                <a:round/>
                <a:headEnd type="none" w="sm" len="sm"/>
                <a:tailEnd type="none" w="sm" len="sm"/>
              </a:ln>
              <a:effectLst/>
            </p:spPr>
            <p:txBody>
              <a:bodyPr wrap="none" anchor="ctr"/>
              <a:lstStyle/>
              <a:p>
                <a:endParaRPr lang="de-DE"/>
              </a:p>
            </p:txBody>
          </p:sp>
          <p:sp>
            <p:nvSpPr>
              <p:cNvPr id="34" name="Line 30"/>
              <p:cNvSpPr>
                <a:spLocks noChangeShapeType="1"/>
              </p:cNvSpPr>
              <p:nvPr/>
            </p:nvSpPr>
            <p:spPr bwMode="auto">
              <a:xfrm>
                <a:off x="4212" y="1920"/>
                <a:ext cx="260" cy="0"/>
              </a:xfrm>
              <a:prstGeom prst="line">
                <a:avLst/>
              </a:prstGeom>
              <a:noFill/>
              <a:ln w="12700">
                <a:solidFill>
                  <a:schemeClr val="tx1"/>
                </a:solidFill>
                <a:prstDash val="sysDot"/>
                <a:round/>
                <a:headEnd type="none" w="sm" len="sm"/>
                <a:tailEnd type="none" w="sm" len="sm"/>
              </a:ln>
              <a:effectLst/>
            </p:spPr>
            <p:txBody>
              <a:bodyPr wrap="none" anchor="ctr"/>
              <a:lstStyle/>
              <a:p>
                <a:endParaRPr lang="de-DE"/>
              </a:p>
            </p:txBody>
          </p:sp>
          <p:sp>
            <p:nvSpPr>
              <p:cNvPr id="35" name="Line 31"/>
              <p:cNvSpPr>
                <a:spLocks noChangeShapeType="1"/>
              </p:cNvSpPr>
              <p:nvPr/>
            </p:nvSpPr>
            <p:spPr bwMode="auto">
              <a:xfrm>
                <a:off x="2912" y="1920"/>
                <a:ext cx="260" cy="0"/>
              </a:xfrm>
              <a:prstGeom prst="line">
                <a:avLst/>
              </a:prstGeom>
              <a:noFill/>
              <a:ln w="12700">
                <a:solidFill>
                  <a:schemeClr val="tx1"/>
                </a:solidFill>
                <a:prstDash val="sysDot"/>
                <a:round/>
                <a:headEnd type="none" w="sm" len="sm"/>
                <a:tailEnd type="none" w="sm" len="sm"/>
              </a:ln>
              <a:effectLst/>
            </p:spPr>
            <p:txBody>
              <a:bodyPr wrap="none" anchor="ctr"/>
              <a:lstStyle/>
              <a:p>
                <a:endParaRPr lang="de-DE"/>
              </a:p>
            </p:txBody>
          </p:sp>
          <p:sp>
            <p:nvSpPr>
              <p:cNvPr id="36" name="Line 32"/>
              <p:cNvSpPr>
                <a:spLocks noChangeShapeType="1"/>
              </p:cNvSpPr>
              <p:nvPr/>
            </p:nvSpPr>
            <p:spPr bwMode="auto">
              <a:xfrm>
                <a:off x="3172" y="2208"/>
                <a:ext cx="1040" cy="0"/>
              </a:xfrm>
              <a:prstGeom prst="line">
                <a:avLst/>
              </a:prstGeom>
              <a:noFill/>
              <a:ln w="12700">
                <a:solidFill>
                  <a:schemeClr val="tx1"/>
                </a:solidFill>
                <a:prstDash val="sysDot"/>
                <a:round/>
                <a:headEnd type="none" w="sm" len="sm"/>
                <a:tailEnd type="none" w="sm" len="sm"/>
              </a:ln>
              <a:effectLst/>
            </p:spPr>
            <p:txBody>
              <a:bodyPr wrap="none" anchor="ctr"/>
              <a:lstStyle/>
              <a:p>
                <a:endParaRPr lang="de-DE"/>
              </a:p>
            </p:txBody>
          </p:sp>
          <p:sp>
            <p:nvSpPr>
              <p:cNvPr id="37" name="Line 33"/>
              <p:cNvSpPr>
                <a:spLocks noChangeShapeType="1"/>
              </p:cNvSpPr>
              <p:nvPr/>
            </p:nvSpPr>
            <p:spPr bwMode="auto">
              <a:xfrm>
                <a:off x="4472" y="2208"/>
                <a:ext cx="780" cy="0"/>
              </a:xfrm>
              <a:prstGeom prst="line">
                <a:avLst/>
              </a:prstGeom>
              <a:noFill/>
              <a:ln w="12700">
                <a:solidFill>
                  <a:schemeClr val="tx1"/>
                </a:solidFill>
                <a:prstDash val="sysDot"/>
                <a:round/>
                <a:headEnd type="none" w="sm" len="sm"/>
                <a:tailEnd type="none" w="sm" len="sm"/>
              </a:ln>
              <a:effectLst/>
            </p:spPr>
            <p:txBody>
              <a:bodyPr wrap="none" anchor="ctr"/>
              <a:lstStyle/>
              <a:p>
                <a:endParaRPr lang="de-DE"/>
              </a:p>
            </p:txBody>
          </p:sp>
        </p:grpSp>
        <p:sp>
          <p:nvSpPr>
            <p:cNvPr id="26" name="Rectangle 66"/>
            <p:cNvSpPr>
              <a:spLocks noChangeArrowheads="1"/>
            </p:cNvSpPr>
            <p:nvPr/>
          </p:nvSpPr>
          <p:spPr bwMode="auto">
            <a:xfrm>
              <a:off x="190370" y="3013075"/>
              <a:ext cx="2076450" cy="366713"/>
            </a:xfrm>
            <a:prstGeom prst="rect">
              <a:avLst/>
            </a:prstGeom>
            <a:noFill/>
            <a:ln w="9525">
              <a:noFill/>
              <a:miter lim="800000"/>
              <a:headEnd/>
              <a:tailEnd/>
            </a:ln>
            <a:effectLst/>
          </p:spPr>
          <p:txBody>
            <a:bodyPr wrap="none" lIns="92075" tIns="46038" rIns="92075" bIns="46038">
              <a:spAutoFit/>
            </a:bodyPr>
            <a:lstStyle/>
            <a:p>
              <a:r>
                <a:rPr lang="en-US" dirty="0" smtClean="0">
                  <a:latin typeface="Arial" charset="0"/>
                </a:rPr>
                <a:t>Bandwidth 900 Hz</a:t>
              </a:r>
              <a:endParaRPr lang="en-US" dirty="0">
                <a:latin typeface="Arial" charset="0"/>
              </a:endParaRPr>
            </a:p>
          </p:txBody>
        </p:sp>
        <p:sp>
          <p:nvSpPr>
            <p:cNvPr id="27" name="Rectangle 74"/>
            <p:cNvSpPr>
              <a:spLocks noChangeArrowheads="1"/>
            </p:cNvSpPr>
            <p:nvPr/>
          </p:nvSpPr>
          <p:spPr bwMode="auto">
            <a:xfrm>
              <a:off x="6564313" y="2967038"/>
              <a:ext cx="1686359" cy="339196"/>
            </a:xfrm>
            <a:prstGeom prst="rect">
              <a:avLst/>
            </a:prstGeom>
            <a:noFill/>
            <a:ln w="9525">
              <a:noFill/>
              <a:miter lim="800000"/>
              <a:headEnd/>
              <a:tailEnd/>
            </a:ln>
            <a:effectLst/>
          </p:spPr>
          <p:txBody>
            <a:bodyPr wrap="none" lIns="92075" tIns="46038" rIns="92075" bIns="46038">
              <a:spAutoFit/>
            </a:bodyPr>
            <a:lstStyle/>
            <a:p>
              <a:pPr algn="l" eaLnBrk="0" hangingPunct="0"/>
              <a:r>
                <a:rPr lang="en-US" sz="1600" dirty="0">
                  <a:latin typeface="Arial" charset="0"/>
                </a:rPr>
                <a:t>1.+2. Harmonics</a:t>
              </a:r>
            </a:p>
          </p:txBody>
        </p:sp>
        <p:sp>
          <p:nvSpPr>
            <p:cNvPr id="28" name="Freeform 79"/>
            <p:cNvSpPr>
              <a:spLocks/>
            </p:cNvSpPr>
            <p:nvPr/>
          </p:nvSpPr>
          <p:spPr bwMode="auto">
            <a:xfrm>
              <a:off x="2554288" y="2954338"/>
              <a:ext cx="2814637" cy="419100"/>
            </a:xfrm>
            <a:custGeom>
              <a:avLst/>
              <a:gdLst/>
              <a:ahLst/>
              <a:cxnLst>
                <a:cxn ang="0">
                  <a:pos x="0" y="248"/>
                </a:cxn>
                <a:cxn ang="0">
                  <a:pos x="288" y="8"/>
                </a:cxn>
                <a:cxn ang="0">
                  <a:pos x="624" y="248"/>
                </a:cxn>
                <a:cxn ang="0">
                  <a:pos x="960" y="104"/>
                </a:cxn>
                <a:cxn ang="0">
                  <a:pos x="1296" y="248"/>
                </a:cxn>
                <a:cxn ang="0">
                  <a:pos x="1632" y="8"/>
                </a:cxn>
                <a:cxn ang="0">
                  <a:pos x="1920" y="200"/>
                </a:cxn>
              </a:cxnLst>
              <a:rect l="0" t="0" r="r" b="b"/>
              <a:pathLst>
                <a:path w="1920" h="264">
                  <a:moveTo>
                    <a:pt x="0" y="248"/>
                  </a:moveTo>
                  <a:cubicBezTo>
                    <a:pt x="92" y="128"/>
                    <a:pt x="184" y="8"/>
                    <a:pt x="288" y="8"/>
                  </a:cubicBezTo>
                  <a:cubicBezTo>
                    <a:pt x="392" y="8"/>
                    <a:pt x="512" y="232"/>
                    <a:pt x="624" y="248"/>
                  </a:cubicBezTo>
                  <a:cubicBezTo>
                    <a:pt x="736" y="264"/>
                    <a:pt x="848" y="104"/>
                    <a:pt x="960" y="104"/>
                  </a:cubicBezTo>
                  <a:cubicBezTo>
                    <a:pt x="1072" y="104"/>
                    <a:pt x="1184" y="264"/>
                    <a:pt x="1296" y="248"/>
                  </a:cubicBezTo>
                  <a:cubicBezTo>
                    <a:pt x="1408" y="232"/>
                    <a:pt x="1528" y="16"/>
                    <a:pt x="1632" y="8"/>
                  </a:cubicBezTo>
                  <a:cubicBezTo>
                    <a:pt x="1736" y="0"/>
                    <a:pt x="1828" y="100"/>
                    <a:pt x="1920" y="200"/>
                  </a:cubicBezTo>
                </a:path>
              </a:pathLst>
            </a:custGeom>
            <a:noFill/>
            <a:ln w="38100" cap="flat" cmpd="sng">
              <a:solidFill>
                <a:schemeClr val="accent1">
                  <a:lumMod val="50000"/>
                </a:schemeClr>
              </a:solidFill>
              <a:prstDash val="solid"/>
              <a:round/>
              <a:headEnd type="none" w="sm" len="sm"/>
              <a:tailEnd type="none" w="sm" len="sm"/>
            </a:ln>
            <a:effectLst/>
          </p:spPr>
          <p:txBody>
            <a:bodyPr wrap="none" anchor="ctr"/>
            <a:lstStyle/>
            <a:p>
              <a:endParaRPr lang="en-US"/>
            </a:p>
          </p:txBody>
        </p:sp>
      </p:grpSp>
      <p:grpSp>
        <p:nvGrpSpPr>
          <p:cNvPr id="38" name="Gruppieren 90"/>
          <p:cNvGrpSpPr/>
          <p:nvPr/>
        </p:nvGrpSpPr>
        <p:grpSpPr>
          <a:xfrm>
            <a:off x="1714370" y="4073797"/>
            <a:ext cx="8009006" cy="660400"/>
            <a:chOff x="190370" y="3436938"/>
            <a:chExt cx="8009006" cy="660400"/>
          </a:xfrm>
        </p:grpSpPr>
        <p:grpSp>
          <p:nvGrpSpPr>
            <p:cNvPr id="39" name="Group 34"/>
            <p:cNvGrpSpPr>
              <a:grpSpLocks/>
            </p:cNvGrpSpPr>
            <p:nvPr/>
          </p:nvGrpSpPr>
          <p:grpSpPr bwMode="auto">
            <a:xfrm>
              <a:off x="2470150" y="3544888"/>
              <a:ext cx="3810000" cy="457200"/>
              <a:chOff x="2652" y="2352"/>
              <a:chExt cx="2600" cy="288"/>
            </a:xfrm>
          </p:grpSpPr>
          <p:sp>
            <p:nvSpPr>
              <p:cNvPr id="43" name="Line 35"/>
              <p:cNvSpPr>
                <a:spLocks noChangeShapeType="1"/>
              </p:cNvSpPr>
              <p:nvPr/>
            </p:nvSpPr>
            <p:spPr bwMode="auto">
              <a:xfrm>
                <a:off x="2652" y="2640"/>
                <a:ext cx="260" cy="0"/>
              </a:xfrm>
              <a:prstGeom prst="line">
                <a:avLst/>
              </a:prstGeom>
              <a:noFill/>
              <a:ln w="12700">
                <a:solidFill>
                  <a:schemeClr val="tx1"/>
                </a:solidFill>
                <a:prstDash val="sysDot"/>
                <a:round/>
                <a:headEnd type="none" w="sm" len="sm"/>
                <a:tailEnd type="none" w="sm" len="sm"/>
              </a:ln>
              <a:effectLst/>
            </p:spPr>
            <p:txBody>
              <a:bodyPr wrap="none" anchor="ctr"/>
              <a:lstStyle/>
              <a:p>
                <a:endParaRPr lang="de-DE"/>
              </a:p>
            </p:txBody>
          </p:sp>
          <p:sp>
            <p:nvSpPr>
              <p:cNvPr id="44" name="Line 36"/>
              <p:cNvSpPr>
                <a:spLocks noChangeShapeType="1"/>
              </p:cNvSpPr>
              <p:nvPr/>
            </p:nvSpPr>
            <p:spPr bwMode="auto">
              <a:xfrm flipV="1">
                <a:off x="2912" y="2352"/>
                <a:ext cx="0" cy="288"/>
              </a:xfrm>
              <a:prstGeom prst="line">
                <a:avLst/>
              </a:prstGeom>
              <a:noFill/>
              <a:ln w="12700">
                <a:solidFill>
                  <a:schemeClr val="tx1"/>
                </a:solidFill>
                <a:prstDash val="sysDot"/>
                <a:round/>
                <a:headEnd type="none" w="sm" len="sm"/>
                <a:tailEnd type="none" w="sm" len="sm"/>
              </a:ln>
              <a:effectLst/>
            </p:spPr>
            <p:txBody>
              <a:bodyPr wrap="none" anchor="ctr"/>
              <a:lstStyle/>
              <a:p>
                <a:endParaRPr lang="de-DE"/>
              </a:p>
            </p:txBody>
          </p:sp>
          <p:sp>
            <p:nvSpPr>
              <p:cNvPr id="45" name="Line 37"/>
              <p:cNvSpPr>
                <a:spLocks noChangeShapeType="1"/>
              </p:cNvSpPr>
              <p:nvPr/>
            </p:nvSpPr>
            <p:spPr bwMode="auto">
              <a:xfrm flipV="1">
                <a:off x="4472" y="2352"/>
                <a:ext cx="0" cy="288"/>
              </a:xfrm>
              <a:prstGeom prst="line">
                <a:avLst/>
              </a:prstGeom>
              <a:noFill/>
              <a:ln w="12700">
                <a:solidFill>
                  <a:schemeClr val="tx1"/>
                </a:solidFill>
                <a:prstDash val="sysDot"/>
                <a:round/>
                <a:headEnd type="none" w="sm" len="sm"/>
                <a:tailEnd type="none" w="sm" len="sm"/>
              </a:ln>
              <a:effectLst/>
            </p:spPr>
            <p:txBody>
              <a:bodyPr wrap="none" anchor="ctr"/>
              <a:lstStyle/>
              <a:p>
                <a:endParaRPr lang="de-DE"/>
              </a:p>
            </p:txBody>
          </p:sp>
          <p:sp>
            <p:nvSpPr>
              <p:cNvPr id="46" name="Line 38"/>
              <p:cNvSpPr>
                <a:spLocks noChangeShapeType="1"/>
              </p:cNvSpPr>
              <p:nvPr/>
            </p:nvSpPr>
            <p:spPr bwMode="auto">
              <a:xfrm flipV="1">
                <a:off x="3172" y="2352"/>
                <a:ext cx="0" cy="288"/>
              </a:xfrm>
              <a:prstGeom prst="line">
                <a:avLst/>
              </a:prstGeom>
              <a:noFill/>
              <a:ln w="12700">
                <a:solidFill>
                  <a:schemeClr val="tx1"/>
                </a:solidFill>
                <a:prstDash val="sysDot"/>
                <a:round/>
                <a:headEnd type="none" w="sm" len="sm"/>
                <a:tailEnd type="none" w="sm" len="sm"/>
              </a:ln>
              <a:effectLst/>
            </p:spPr>
            <p:txBody>
              <a:bodyPr wrap="none" anchor="ctr"/>
              <a:lstStyle/>
              <a:p>
                <a:endParaRPr lang="de-DE"/>
              </a:p>
            </p:txBody>
          </p:sp>
          <p:sp>
            <p:nvSpPr>
              <p:cNvPr id="47" name="Line 39"/>
              <p:cNvSpPr>
                <a:spLocks noChangeShapeType="1"/>
              </p:cNvSpPr>
              <p:nvPr/>
            </p:nvSpPr>
            <p:spPr bwMode="auto">
              <a:xfrm flipV="1">
                <a:off x="4212" y="2352"/>
                <a:ext cx="0" cy="288"/>
              </a:xfrm>
              <a:prstGeom prst="line">
                <a:avLst/>
              </a:prstGeom>
              <a:noFill/>
              <a:ln w="12700">
                <a:solidFill>
                  <a:schemeClr val="tx1"/>
                </a:solidFill>
                <a:prstDash val="sysDot"/>
                <a:round/>
                <a:headEnd type="none" w="sm" len="sm"/>
                <a:tailEnd type="none" w="sm" len="sm"/>
              </a:ln>
              <a:effectLst/>
            </p:spPr>
            <p:txBody>
              <a:bodyPr wrap="none" anchor="ctr"/>
              <a:lstStyle/>
              <a:p>
                <a:endParaRPr lang="de-DE"/>
              </a:p>
            </p:txBody>
          </p:sp>
          <p:sp>
            <p:nvSpPr>
              <p:cNvPr id="48" name="Line 40"/>
              <p:cNvSpPr>
                <a:spLocks noChangeShapeType="1"/>
              </p:cNvSpPr>
              <p:nvPr/>
            </p:nvSpPr>
            <p:spPr bwMode="auto">
              <a:xfrm>
                <a:off x="4212" y="2352"/>
                <a:ext cx="260" cy="0"/>
              </a:xfrm>
              <a:prstGeom prst="line">
                <a:avLst/>
              </a:prstGeom>
              <a:noFill/>
              <a:ln w="12700">
                <a:solidFill>
                  <a:schemeClr val="tx1"/>
                </a:solidFill>
                <a:prstDash val="sysDot"/>
                <a:round/>
                <a:headEnd type="none" w="sm" len="sm"/>
                <a:tailEnd type="none" w="sm" len="sm"/>
              </a:ln>
              <a:effectLst/>
            </p:spPr>
            <p:txBody>
              <a:bodyPr wrap="none" anchor="ctr"/>
              <a:lstStyle/>
              <a:p>
                <a:endParaRPr lang="de-DE"/>
              </a:p>
            </p:txBody>
          </p:sp>
          <p:sp>
            <p:nvSpPr>
              <p:cNvPr id="49" name="Line 41"/>
              <p:cNvSpPr>
                <a:spLocks noChangeShapeType="1"/>
              </p:cNvSpPr>
              <p:nvPr/>
            </p:nvSpPr>
            <p:spPr bwMode="auto">
              <a:xfrm>
                <a:off x="2912" y="2352"/>
                <a:ext cx="260" cy="0"/>
              </a:xfrm>
              <a:prstGeom prst="line">
                <a:avLst/>
              </a:prstGeom>
              <a:noFill/>
              <a:ln w="12700">
                <a:solidFill>
                  <a:schemeClr val="tx1"/>
                </a:solidFill>
                <a:prstDash val="sysDot"/>
                <a:round/>
                <a:headEnd type="none" w="sm" len="sm"/>
                <a:tailEnd type="none" w="sm" len="sm"/>
              </a:ln>
              <a:effectLst/>
            </p:spPr>
            <p:txBody>
              <a:bodyPr wrap="none" anchor="ctr"/>
              <a:lstStyle/>
              <a:p>
                <a:endParaRPr lang="de-DE"/>
              </a:p>
            </p:txBody>
          </p:sp>
          <p:sp>
            <p:nvSpPr>
              <p:cNvPr id="50" name="Line 42"/>
              <p:cNvSpPr>
                <a:spLocks noChangeShapeType="1"/>
              </p:cNvSpPr>
              <p:nvPr/>
            </p:nvSpPr>
            <p:spPr bwMode="auto">
              <a:xfrm>
                <a:off x="3172" y="2640"/>
                <a:ext cx="1040" cy="0"/>
              </a:xfrm>
              <a:prstGeom prst="line">
                <a:avLst/>
              </a:prstGeom>
              <a:noFill/>
              <a:ln w="12700">
                <a:solidFill>
                  <a:schemeClr val="tx1"/>
                </a:solidFill>
                <a:prstDash val="sysDot"/>
                <a:round/>
                <a:headEnd type="none" w="sm" len="sm"/>
                <a:tailEnd type="none" w="sm" len="sm"/>
              </a:ln>
              <a:effectLst/>
            </p:spPr>
            <p:txBody>
              <a:bodyPr wrap="none" anchor="ctr"/>
              <a:lstStyle/>
              <a:p>
                <a:endParaRPr lang="de-DE"/>
              </a:p>
            </p:txBody>
          </p:sp>
          <p:sp>
            <p:nvSpPr>
              <p:cNvPr id="51" name="Line 43"/>
              <p:cNvSpPr>
                <a:spLocks noChangeShapeType="1"/>
              </p:cNvSpPr>
              <p:nvPr/>
            </p:nvSpPr>
            <p:spPr bwMode="auto">
              <a:xfrm>
                <a:off x="4472" y="2640"/>
                <a:ext cx="780" cy="0"/>
              </a:xfrm>
              <a:prstGeom prst="line">
                <a:avLst/>
              </a:prstGeom>
              <a:noFill/>
              <a:ln w="12700">
                <a:solidFill>
                  <a:schemeClr val="tx1"/>
                </a:solidFill>
                <a:prstDash val="sysDot"/>
                <a:round/>
                <a:headEnd type="none" w="sm" len="sm"/>
                <a:tailEnd type="none" w="sm" len="sm"/>
              </a:ln>
              <a:effectLst/>
            </p:spPr>
            <p:txBody>
              <a:bodyPr wrap="none" anchor="ctr"/>
              <a:lstStyle/>
              <a:p>
                <a:endParaRPr lang="de-DE"/>
              </a:p>
            </p:txBody>
          </p:sp>
        </p:grpSp>
        <p:sp>
          <p:nvSpPr>
            <p:cNvPr id="40" name="Rectangle 67"/>
            <p:cNvSpPr>
              <a:spLocks noChangeArrowheads="1"/>
            </p:cNvSpPr>
            <p:nvPr/>
          </p:nvSpPr>
          <p:spPr bwMode="auto">
            <a:xfrm>
              <a:off x="190370" y="3729038"/>
              <a:ext cx="2203450" cy="366712"/>
            </a:xfrm>
            <a:prstGeom prst="rect">
              <a:avLst/>
            </a:prstGeom>
            <a:noFill/>
            <a:ln w="9525">
              <a:noFill/>
              <a:miter lim="800000"/>
              <a:headEnd/>
              <a:tailEnd/>
            </a:ln>
            <a:effectLst/>
          </p:spPr>
          <p:txBody>
            <a:bodyPr wrap="none" lIns="92075" tIns="46038" rIns="92075" bIns="46038">
              <a:spAutoFit/>
            </a:bodyPr>
            <a:lstStyle/>
            <a:p>
              <a:r>
                <a:rPr lang="en-US" dirty="0" smtClean="0">
                  <a:latin typeface="Arial" charset="0"/>
                </a:rPr>
                <a:t>Bandwidth 1300 Hz</a:t>
              </a:r>
              <a:endParaRPr lang="en-US" dirty="0">
                <a:latin typeface="Arial" charset="0"/>
              </a:endParaRPr>
            </a:p>
          </p:txBody>
        </p:sp>
        <p:sp>
          <p:nvSpPr>
            <p:cNvPr id="41" name="Rectangle 75"/>
            <p:cNvSpPr>
              <a:spLocks noChangeArrowheads="1"/>
            </p:cNvSpPr>
            <p:nvPr/>
          </p:nvSpPr>
          <p:spPr bwMode="auto">
            <a:xfrm>
              <a:off x="6564313" y="3652838"/>
              <a:ext cx="1635063" cy="339196"/>
            </a:xfrm>
            <a:prstGeom prst="rect">
              <a:avLst/>
            </a:prstGeom>
            <a:noFill/>
            <a:ln w="9525">
              <a:noFill/>
              <a:miter lim="800000"/>
              <a:headEnd/>
              <a:tailEnd/>
            </a:ln>
            <a:effectLst/>
          </p:spPr>
          <p:txBody>
            <a:bodyPr wrap="none" lIns="92075" tIns="46038" rIns="92075" bIns="46038">
              <a:spAutoFit/>
            </a:bodyPr>
            <a:lstStyle/>
            <a:p>
              <a:pPr algn="l" eaLnBrk="0" hangingPunct="0"/>
              <a:r>
                <a:rPr lang="en-US" sz="1600" dirty="0">
                  <a:latin typeface="Arial" charset="0"/>
                </a:rPr>
                <a:t>1.-3. Harmonics</a:t>
              </a:r>
            </a:p>
          </p:txBody>
        </p:sp>
        <p:sp>
          <p:nvSpPr>
            <p:cNvPr id="42" name="Freeform 80"/>
            <p:cNvSpPr>
              <a:spLocks/>
            </p:cNvSpPr>
            <p:nvPr/>
          </p:nvSpPr>
          <p:spPr bwMode="auto">
            <a:xfrm>
              <a:off x="2625725" y="3436938"/>
              <a:ext cx="2671763" cy="660400"/>
            </a:xfrm>
            <a:custGeom>
              <a:avLst/>
              <a:gdLst/>
              <a:ahLst/>
              <a:cxnLst>
                <a:cxn ang="0">
                  <a:pos x="0" y="376"/>
                </a:cxn>
                <a:cxn ang="0">
                  <a:pos x="192" y="40"/>
                </a:cxn>
                <a:cxn ang="0">
                  <a:pos x="288" y="136"/>
                </a:cxn>
                <a:cxn ang="0">
                  <a:pos x="384" y="40"/>
                </a:cxn>
                <a:cxn ang="0">
                  <a:pos x="528" y="376"/>
                </a:cxn>
                <a:cxn ang="0">
                  <a:pos x="720" y="280"/>
                </a:cxn>
                <a:cxn ang="0">
                  <a:pos x="864" y="376"/>
                </a:cxn>
                <a:cxn ang="0">
                  <a:pos x="1056" y="280"/>
                </a:cxn>
                <a:cxn ang="0">
                  <a:pos x="1248" y="376"/>
                </a:cxn>
                <a:cxn ang="0">
                  <a:pos x="1488" y="40"/>
                </a:cxn>
                <a:cxn ang="0">
                  <a:pos x="1584" y="136"/>
                </a:cxn>
                <a:cxn ang="0">
                  <a:pos x="1680" y="40"/>
                </a:cxn>
                <a:cxn ang="0">
                  <a:pos x="1824" y="328"/>
                </a:cxn>
              </a:cxnLst>
              <a:rect l="0" t="0" r="r" b="b"/>
              <a:pathLst>
                <a:path w="1824" h="416">
                  <a:moveTo>
                    <a:pt x="0" y="376"/>
                  </a:moveTo>
                  <a:cubicBezTo>
                    <a:pt x="72" y="228"/>
                    <a:pt x="144" y="80"/>
                    <a:pt x="192" y="40"/>
                  </a:cubicBezTo>
                  <a:cubicBezTo>
                    <a:pt x="240" y="0"/>
                    <a:pt x="256" y="136"/>
                    <a:pt x="288" y="136"/>
                  </a:cubicBezTo>
                  <a:cubicBezTo>
                    <a:pt x="320" y="136"/>
                    <a:pt x="344" y="0"/>
                    <a:pt x="384" y="40"/>
                  </a:cubicBezTo>
                  <a:cubicBezTo>
                    <a:pt x="424" y="80"/>
                    <a:pt x="472" y="336"/>
                    <a:pt x="528" y="376"/>
                  </a:cubicBezTo>
                  <a:cubicBezTo>
                    <a:pt x="584" y="416"/>
                    <a:pt x="664" y="280"/>
                    <a:pt x="720" y="280"/>
                  </a:cubicBezTo>
                  <a:cubicBezTo>
                    <a:pt x="776" y="280"/>
                    <a:pt x="808" y="376"/>
                    <a:pt x="864" y="376"/>
                  </a:cubicBezTo>
                  <a:cubicBezTo>
                    <a:pt x="920" y="376"/>
                    <a:pt x="992" y="280"/>
                    <a:pt x="1056" y="280"/>
                  </a:cubicBezTo>
                  <a:cubicBezTo>
                    <a:pt x="1120" y="280"/>
                    <a:pt x="1176" y="416"/>
                    <a:pt x="1248" y="376"/>
                  </a:cubicBezTo>
                  <a:cubicBezTo>
                    <a:pt x="1320" y="336"/>
                    <a:pt x="1432" y="80"/>
                    <a:pt x="1488" y="40"/>
                  </a:cubicBezTo>
                  <a:cubicBezTo>
                    <a:pt x="1544" y="0"/>
                    <a:pt x="1552" y="136"/>
                    <a:pt x="1584" y="136"/>
                  </a:cubicBezTo>
                  <a:cubicBezTo>
                    <a:pt x="1616" y="136"/>
                    <a:pt x="1640" y="8"/>
                    <a:pt x="1680" y="40"/>
                  </a:cubicBezTo>
                  <a:cubicBezTo>
                    <a:pt x="1720" y="72"/>
                    <a:pt x="1772" y="200"/>
                    <a:pt x="1824" y="328"/>
                  </a:cubicBezTo>
                </a:path>
              </a:pathLst>
            </a:custGeom>
            <a:noFill/>
            <a:ln w="38100" cap="flat" cmpd="sng">
              <a:solidFill>
                <a:schemeClr val="accent1">
                  <a:lumMod val="50000"/>
                </a:schemeClr>
              </a:solidFill>
              <a:prstDash val="solid"/>
              <a:round/>
              <a:headEnd type="none" w="sm" len="sm"/>
              <a:tailEnd type="none" w="sm" len="sm"/>
            </a:ln>
            <a:effectLst/>
          </p:spPr>
          <p:txBody>
            <a:bodyPr wrap="none" anchor="ctr"/>
            <a:lstStyle/>
            <a:p>
              <a:endParaRPr lang="en-US"/>
            </a:p>
          </p:txBody>
        </p:sp>
      </p:grpSp>
      <p:grpSp>
        <p:nvGrpSpPr>
          <p:cNvPr id="52" name="Gruppieren 91"/>
          <p:cNvGrpSpPr/>
          <p:nvPr/>
        </p:nvGrpSpPr>
        <p:grpSpPr>
          <a:xfrm>
            <a:off x="1714370" y="4894536"/>
            <a:ext cx="8009006" cy="633412"/>
            <a:chOff x="190370" y="4148138"/>
            <a:chExt cx="8009006" cy="633412"/>
          </a:xfrm>
        </p:grpSpPr>
        <p:grpSp>
          <p:nvGrpSpPr>
            <p:cNvPr id="53" name="Group 44"/>
            <p:cNvGrpSpPr>
              <a:grpSpLocks/>
            </p:cNvGrpSpPr>
            <p:nvPr/>
          </p:nvGrpSpPr>
          <p:grpSpPr bwMode="auto">
            <a:xfrm>
              <a:off x="2470150" y="4230688"/>
              <a:ext cx="3810000" cy="457200"/>
              <a:chOff x="2652" y="2784"/>
              <a:chExt cx="2600" cy="288"/>
            </a:xfrm>
          </p:grpSpPr>
          <p:sp>
            <p:nvSpPr>
              <p:cNvPr id="57" name="Line 45"/>
              <p:cNvSpPr>
                <a:spLocks noChangeShapeType="1"/>
              </p:cNvSpPr>
              <p:nvPr/>
            </p:nvSpPr>
            <p:spPr bwMode="auto">
              <a:xfrm>
                <a:off x="2652" y="3072"/>
                <a:ext cx="260" cy="0"/>
              </a:xfrm>
              <a:prstGeom prst="line">
                <a:avLst/>
              </a:prstGeom>
              <a:noFill/>
              <a:ln w="12700">
                <a:solidFill>
                  <a:schemeClr val="tx1"/>
                </a:solidFill>
                <a:prstDash val="sysDot"/>
                <a:round/>
                <a:headEnd type="none" w="sm" len="sm"/>
                <a:tailEnd type="none" w="sm" len="sm"/>
              </a:ln>
              <a:effectLst/>
            </p:spPr>
            <p:txBody>
              <a:bodyPr wrap="none" anchor="ctr"/>
              <a:lstStyle/>
              <a:p>
                <a:endParaRPr lang="de-DE"/>
              </a:p>
            </p:txBody>
          </p:sp>
          <p:sp>
            <p:nvSpPr>
              <p:cNvPr id="58" name="Line 46"/>
              <p:cNvSpPr>
                <a:spLocks noChangeShapeType="1"/>
              </p:cNvSpPr>
              <p:nvPr/>
            </p:nvSpPr>
            <p:spPr bwMode="auto">
              <a:xfrm flipV="1">
                <a:off x="2912" y="2784"/>
                <a:ext cx="0" cy="288"/>
              </a:xfrm>
              <a:prstGeom prst="line">
                <a:avLst/>
              </a:prstGeom>
              <a:noFill/>
              <a:ln w="12700">
                <a:solidFill>
                  <a:schemeClr val="tx1"/>
                </a:solidFill>
                <a:prstDash val="sysDot"/>
                <a:round/>
                <a:headEnd type="none" w="sm" len="sm"/>
                <a:tailEnd type="none" w="sm" len="sm"/>
              </a:ln>
              <a:effectLst/>
            </p:spPr>
            <p:txBody>
              <a:bodyPr wrap="none" anchor="ctr"/>
              <a:lstStyle/>
              <a:p>
                <a:endParaRPr lang="de-DE"/>
              </a:p>
            </p:txBody>
          </p:sp>
          <p:sp>
            <p:nvSpPr>
              <p:cNvPr id="59" name="Line 47"/>
              <p:cNvSpPr>
                <a:spLocks noChangeShapeType="1"/>
              </p:cNvSpPr>
              <p:nvPr/>
            </p:nvSpPr>
            <p:spPr bwMode="auto">
              <a:xfrm flipV="1">
                <a:off x="4472" y="2784"/>
                <a:ext cx="0" cy="288"/>
              </a:xfrm>
              <a:prstGeom prst="line">
                <a:avLst/>
              </a:prstGeom>
              <a:noFill/>
              <a:ln w="12700">
                <a:solidFill>
                  <a:schemeClr val="tx1"/>
                </a:solidFill>
                <a:prstDash val="sysDot"/>
                <a:round/>
                <a:headEnd type="none" w="sm" len="sm"/>
                <a:tailEnd type="none" w="sm" len="sm"/>
              </a:ln>
              <a:effectLst/>
            </p:spPr>
            <p:txBody>
              <a:bodyPr wrap="none" anchor="ctr"/>
              <a:lstStyle/>
              <a:p>
                <a:endParaRPr lang="de-DE"/>
              </a:p>
            </p:txBody>
          </p:sp>
          <p:sp>
            <p:nvSpPr>
              <p:cNvPr id="60" name="Line 48"/>
              <p:cNvSpPr>
                <a:spLocks noChangeShapeType="1"/>
              </p:cNvSpPr>
              <p:nvPr/>
            </p:nvSpPr>
            <p:spPr bwMode="auto">
              <a:xfrm flipV="1">
                <a:off x="3172" y="2784"/>
                <a:ext cx="0" cy="288"/>
              </a:xfrm>
              <a:prstGeom prst="line">
                <a:avLst/>
              </a:prstGeom>
              <a:noFill/>
              <a:ln w="12700">
                <a:solidFill>
                  <a:schemeClr val="tx1"/>
                </a:solidFill>
                <a:prstDash val="sysDot"/>
                <a:round/>
                <a:headEnd type="none" w="sm" len="sm"/>
                <a:tailEnd type="none" w="sm" len="sm"/>
              </a:ln>
              <a:effectLst/>
            </p:spPr>
            <p:txBody>
              <a:bodyPr wrap="none" anchor="ctr"/>
              <a:lstStyle/>
              <a:p>
                <a:endParaRPr lang="de-DE"/>
              </a:p>
            </p:txBody>
          </p:sp>
          <p:sp>
            <p:nvSpPr>
              <p:cNvPr id="61" name="Line 49"/>
              <p:cNvSpPr>
                <a:spLocks noChangeShapeType="1"/>
              </p:cNvSpPr>
              <p:nvPr/>
            </p:nvSpPr>
            <p:spPr bwMode="auto">
              <a:xfrm flipV="1">
                <a:off x="4212" y="2784"/>
                <a:ext cx="0" cy="288"/>
              </a:xfrm>
              <a:prstGeom prst="line">
                <a:avLst/>
              </a:prstGeom>
              <a:noFill/>
              <a:ln w="12700">
                <a:solidFill>
                  <a:schemeClr val="tx1"/>
                </a:solidFill>
                <a:prstDash val="sysDot"/>
                <a:round/>
                <a:headEnd type="none" w="sm" len="sm"/>
                <a:tailEnd type="none" w="sm" len="sm"/>
              </a:ln>
              <a:effectLst/>
            </p:spPr>
            <p:txBody>
              <a:bodyPr wrap="none" anchor="ctr"/>
              <a:lstStyle/>
              <a:p>
                <a:endParaRPr lang="de-DE"/>
              </a:p>
            </p:txBody>
          </p:sp>
          <p:sp>
            <p:nvSpPr>
              <p:cNvPr id="62" name="Line 50"/>
              <p:cNvSpPr>
                <a:spLocks noChangeShapeType="1"/>
              </p:cNvSpPr>
              <p:nvPr/>
            </p:nvSpPr>
            <p:spPr bwMode="auto">
              <a:xfrm>
                <a:off x="4212" y="2784"/>
                <a:ext cx="260" cy="0"/>
              </a:xfrm>
              <a:prstGeom prst="line">
                <a:avLst/>
              </a:prstGeom>
              <a:noFill/>
              <a:ln w="12700">
                <a:solidFill>
                  <a:schemeClr val="tx1"/>
                </a:solidFill>
                <a:prstDash val="sysDot"/>
                <a:round/>
                <a:headEnd type="none" w="sm" len="sm"/>
                <a:tailEnd type="none" w="sm" len="sm"/>
              </a:ln>
              <a:effectLst/>
            </p:spPr>
            <p:txBody>
              <a:bodyPr wrap="none" anchor="ctr"/>
              <a:lstStyle/>
              <a:p>
                <a:endParaRPr lang="de-DE"/>
              </a:p>
            </p:txBody>
          </p:sp>
          <p:sp>
            <p:nvSpPr>
              <p:cNvPr id="63" name="Line 51"/>
              <p:cNvSpPr>
                <a:spLocks noChangeShapeType="1"/>
              </p:cNvSpPr>
              <p:nvPr/>
            </p:nvSpPr>
            <p:spPr bwMode="auto">
              <a:xfrm>
                <a:off x="2912" y="2784"/>
                <a:ext cx="260" cy="0"/>
              </a:xfrm>
              <a:prstGeom prst="line">
                <a:avLst/>
              </a:prstGeom>
              <a:noFill/>
              <a:ln w="12700">
                <a:solidFill>
                  <a:schemeClr val="tx1"/>
                </a:solidFill>
                <a:prstDash val="sysDot"/>
                <a:round/>
                <a:headEnd type="none" w="sm" len="sm"/>
                <a:tailEnd type="none" w="sm" len="sm"/>
              </a:ln>
              <a:effectLst/>
            </p:spPr>
            <p:txBody>
              <a:bodyPr wrap="none" anchor="ctr"/>
              <a:lstStyle/>
              <a:p>
                <a:endParaRPr lang="de-DE"/>
              </a:p>
            </p:txBody>
          </p:sp>
          <p:sp>
            <p:nvSpPr>
              <p:cNvPr id="64" name="Line 52"/>
              <p:cNvSpPr>
                <a:spLocks noChangeShapeType="1"/>
              </p:cNvSpPr>
              <p:nvPr/>
            </p:nvSpPr>
            <p:spPr bwMode="auto">
              <a:xfrm>
                <a:off x="3172" y="3072"/>
                <a:ext cx="1040" cy="0"/>
              </a:xfrm>
              <a:prstGeom prst="line">
                <a:avLst/>
              </a:prstGeom>
              <a:noFill/>
              <a:ln w="12700">
                <a:solidFill>
                  <a:schemeClr val="tx1"/>
                </a:solidFill>
                <a:prstDash val="sysDot"/>
                <a:round/>
                <a:headEnd type="none" w="sm" len="sm"/>
                <a:tailEnd type="none" w="sm" len="sm"/>
              </a:ln>
              <a:effectLst/>
            </p:spPr>
            <p:txBody>
              <a:bodyPr wrap="none" anchor="ctr"/>
              <a:lstStyle/>
              <a:p>
                <a:endParaRPr lang="de-DE"/>
              </a:p>
            </p:txBody>
          </p:sp>
          <p:sp>
            <p:nvSpPr>
              <p:cNvPr id="65" name="Line 53"/>
              <p:cNvSpPr>
                <a:spLocks noChangeShapeType="1"/>
              </p:cNvSpPr>
              <p:nvPr/>
            </p:nvSpPr>
            <p:spPr bwMode="auto">
              <a:xfrm>
                <a:off x="4472" y="3072"/>
                <a:ext cx="780" cy="0"/>
              </a:xfrm>
              <a:prstGeom prst="line">
                <a:avLst/>
              </a:prstGeom>
              <a:noFill/>
              <a:ln w="12700">
                <a:solidFill>
                  <a:schemeClr val="tx1"/>
                </a:solidFill>
                <a:prstDash val="sysDot"/>
                <a:round/>
                <a:headEnd type="none" w="sm" len="sm"/>
                <a:tailEnd type="none" w="sm" len="sm"/>
              </a:ln>
              <a:effectLst/>
            </p:spPr>
            <p:txBody>
              <a:bodyPr wrap="none" anchor="ctr"/>
              <a:lstStyle/>
              <a:p>
                <a:endParaRPr lang="de-DE"/>
              </a:p>
            </p:txBody>
          </p:sp>
        </p:grpSp>
        <p:sp>
          <p:nvSpPr>
            <p:cNvPr id="54" name="Rectangle 68"/>
            <p:cNvSpPr>
              <a:spLocks noChangeArrowheads="1"/>
            </p:cNvSpPr>
            <p:nvPr/>
          </p:nvSpPr>
          <p:spPr bwMode="auto">
            <a:xfrm>
              <a:off x="190370" y="4414838"/>
              <a:ext cx="2203450" cy="366712"/>
            </a:xfrm>
            <a:prstGeom prst="rect">
              <a:avLst/>
            </a:prstGeom>
            <a:noFill/>
            <a:ln w="9525">
              <a:noFill/>
              <a:miter lim="800000"/>
              <a:headEnd/>
              <a:tailEnd/>
            </a:ln>
            <a:effectLst/>
          </p:spPr>
          <p:txBody>
            <a:bodyPr wrap="none" lIns="92075" tIns="46038" rIns="92075" bIns="46038">
              <a:spAutoFit/>
            </a:bodyPr>
            <a:lstStyle/>
            <a:p>
              <a:r>
                <a:rPr lang="en-US" dirty="0" smtClean="0">
                  <a:latin typeface="Arial" charset="0"/>
                </a:rPr>
                <a:t>Bandwidth 1700 Hz</a:t>
              </a:r>
              <a:endParaRPr lang="en-US" dirty="0">
                <a:latin typeface="Arial" charset="0"/>
              </a:endParaRPr>
            </a:p>
          </p:txBody>
        </p:sp>
        <p:sp>
          <p:nvSpPr>
            <p:cNvPr id="55" name="Rectangle 76"/>
            <p:cNvSpPr>
              <a:spLocks noChangeArrowheads="1"/>
            </p:cNvSpPr>
            <p:nvPr/>
          </p:nvSpPr>
          <p:spPr bwMode="auto">
            <a:xfrm>
              <a:off x="6564313" y="4338638"/>
              <a:ext cx="1635063" cy="339196"/>
            </a:xfrm>
            <a:prstGeom prst="rect">
              <a:avLst/>
            </a:prstGeom>
            <a:noFill/>
            <a:ln w="9525">
              <a:noFill/>
              <a:miter lim="800000"/>
              <a:headEnd/>
              <a:tailEnd/>
            </a:ln>
            <a:effectLst/>
          </p:spPr>
          <p:txBody>
            <a:bodyPr wrap="none" lIns="92075" tIns="46038" rIns="92075" bIns="46038">
              <a:spAutoFit/>
            </a:bodyPr>
            <a:lstStyle/>
            <a:p>
              <a:pPr algn="l" eaLnBrk="0" hangingPunct="0"/>
              <a:r>
                <a:rPr lang="en-US" sz="1600" dirty="0">
                  <a:latin typeface="Arial" charset="0"/>
                </a:rPr>
                <a:t>1.-4. Harmonics</a:t>
              </a:r>
            </a:p>
          </p:txBody>
        </p:sp>
        <p:sp>
          <p:nvSpPr>
            <p:cNvPr id="56" name="Freeform 81"/>
            <p:cNvSpPr>
              <a:spLocks/>
            </p:cNvSpPr>
            <p:nvPr/>
          </p:nvSpPr>
          <p:spPr bwMode="auto">
            <a:xfrm>
              <a:off x="2619375" y="4148138"/>
              <a:ext cx="2678113" cy="628650"/>
            </a:xfrm>
            <a:custGeom>
              <a:avLst/>
              <a:gdLst/>
              <a:ahLst/>
              <a:cxnLst>
                <a:cxn ang="0">
                  <a:pos x="0" y="347"/>
                </a:cxn>
                <a:cxn ang="0">
                  <a:pos x="134" y="45"/>
                </a:cxn>
                <a:cxn ang="0">
                  <a:pos x="196" y="120"/>
                </a:cxn>
                <a:cxn ang="0">
                  <a:pos x="268" y="34"/>
                </a:cxn>
                <a:cxn ang="0">
                  <a:pos x="318" y="112"/>
                </a:cxn>
                <a:cxn ang="0">
                  <a:pos x="407" y="45"/>
                </a:cxn>
                <a:cxn ang="0">
                  <a:pos x="532" y="360"/>
                </a:cxn>
                <a:cxn ang="0">
                  <a:pos x="676" y="264"/>
                </a:cxn>
                <a:cxn ang="0">
                  <a:pos x="772" y="360"/>
                </a:cxn>
                <a:cxn ang="0">
                  <a:pos x="916" y="264"/>
                </a:cxn>
                <a:cxn ang="0">
                  <a:pos x="1012" y="360"/>
                </a:cxn>
                <a:cxn ang="0">
                  <a:pos x="1156" y="264"/>
                </a:cxn>
                <a:cxn ang="0">
                  <a:pos x="1272" y="352"/>
                </a:cxn>
                <a:cxn ang="0">
                  <a:pos x="1451" y="51"/>
                </a:cxn>
                <a:cxn ang="0">
                  <a:pos x="1540" y="120"/>
                </a:cxn>
                <a:cxn ang="0">
                  <a:pos x="1585" y="34"/>
                </a:cxn>
                <a:cxn ang="0">
                  <a:pos x="1636" y="120"/>
                </a:cxn>
                <a:cxn ang="0">
                  <a:pos x="1708" y="40"/>
                </a:cxn>
                <a:cxn ang="0">
                  <a:pos x="1828" y="360"/>
                </a:cxn>
              </a:cxnLst>
              <a:rect l="0" t="0" r="r" b="b"/>
              <a:pathLst>
                <a:path w="1828" h="396">
                  <a:moveTo>
                    <a:pt x="0" y="347"/>
                  </a:moveTo>
                  <a:cubicBezTo>
                    <a:pt x="23" y="297"/>
                    <a:pt x="101" y="83"/>
                    <a:pt x="134" y="45"/>
                  </a:cubicBezTo>
                  <a:cubicBezTo>
                    <a:pt x="167" y="7"/>
                    <a:pt x="174" y="122"/>
                    <a:pt x="196" y="120"/>
                  </a:cubicBezTo>
                  <a:cubicBezTo>
                    <a:pt x="218" y="118"/>
                    <a:pt x="248" y="35"/>
                    <a:pt x="268" y="34"/>
                  </a:cubicBezTo>
                  <a:cubicBezTo>
                    <a:pt x="288" y="33"/>
                    <a:pt x="295" y="110"/>
                    <a:pt x="318" y="112"/>
                  </a:cubicBezTo>
                  <a:cubicBezTo>
                    <a:pt x="341" y="114"/>
                    <a:pt x="371" y="4"/>
                    <a:pt x="407" y="45"/>
                  </a:cubicBezTo>
                  <a:cubicBezTo>
                    <a:pt x="443" y="86"/>
                    <a:pt x="487" y="324"/>
                    <a:pt x="532" y="360"/>
                  </a:cubicBezTo>
                  <a:cubicBezTo>
                    <a:pt x="577" y="396"/>
                    <a:pt x="636" y="264"/>
                    <a:pt x="676" y="264"/>
                  </a:cubicBezTo>
                  <a:cubicBezTo>
                    <a:pt x="716" y="264"/>
                    <a:pt x="732" y="360"/>
                    <a:pt x="772" y="360"/>
                  </a:cubicBezTo>
                  <a:cubicBezTo>
                    <a:pt x="812" y="360"/>
                    <a:pt x="876" y="264"/>
                    <a:pt x="916" y="264"/>
                  </a:cubicBezTo>
                  <a:cubicBezTo>
                    <a:pt x="956" y="264"/>
                    <a:pt x="972" y="360"/>
                    <a:pt x="1012" y="360"/>
                  </a:cubicBezTo>
                  <a:cubicBezTo>
                    <a:pt x="1052" y="360"/>
                    <a:pt x="1113" y="265"/>
                    <a:pt x="1156" y="264"/>
                  </a:cubicBezTo>
                  <a:cubicBezTo>
                    <a:pt x="1199" y="263"/>
                    <a:pt x="1223" y="387"/>
                    <a:pt x="1272" y="352"/>
                  </a:cubicBezTo>
                  <a:cubicBezTo>
                    <a:pt x="1321" y="317"/>
                    <a:pt x="1406" y="90"/>
                    <a:pt x="1451" y="51"/>
                  </a:cubicBezTo>
                  <a:cubicBezTo>
                    <a:pt x="1496" y="12"/>
                    <a:pt x="1518" y="123"/>
                    <a:pt x="1540" y="120"/>
                  </a:cubicBezTo>
                  <a:cubicBezTo>
                    <a:pt x="1562" y="117"/>
                    <a:pt x="1569" y="34"/>
                    <a:pt x="1585" y="34"/>
                  </a:cubicBezTo>
                  <a:cubicBezTo>
                    <a:pt x="1601" y="34"/>
                    <a:pt x="1616" y="119"/>
                    <a:pt x="1636" y="120"/>
                  </a:cubicBezTo>
                  <a:cubicBezTo>
                    <a:pt x="1656" y="121"/>
                    <a:pt x="1676" y="0"/>
                    <a:pt x="1708" y="40"/>
                  </a:cubicBezTo>
                  <a:cubicBezTo>
                    <a:pt x="1740" y="80"/>
                    <a:pt x="1803" y="293"/>
                    <a:pt x="1828" y="360"/>
                  </a:cubicBezTo>
                </a:path>
              </a:pathLst>
            </a:custGeom>
            <a:noFill/>
            <a:ln w="38100" cap="flat" cmpd="sng">
              <a:solidFill>
                <a:schemeClr val="accent1">
                  <a:lumMod val="50000"/>
                </a:schemeClr>
              </a:solidFill>
              <a:prstDash val="solid"/>
              <a:round/>
              <a:headEnd type="none" w="sm" len="sm"/>
              <a:tailEnd type="none" w="sm" len="sm"/>
            </a:ln>
            <a:effectLst/>
          </p:spPr>
          <p:txBody>
            <a:bodyPr wrap="none" anchor="ctr"/>
            <a:lstStyle/>
            <a:p>
              <a:endParaRPr lang="en-US"/>
            </a:p>
          </p:txBody>
        </p:sp>
      </p:grpSp>
      <p:grpSp>
        <p:nvGrpSpPr>
          <p:cNvPr id="66" name="Gruppieren 92"/>
          <p:cNvGrpSpPr/>
          <p:nvPr/>
        </p:nvGrpSpPr>
        <p:grpSpPr>
          <a:xfrm>
            <a:off x="1714370" y="5731150"/>
            <a:ext cx="8009006" cy="794194"/>
            <a:chOff x="190370" y="4875213"/>
            <a:chExt cx="8009006" cy="794194"/>
          </a:xfrm>
        </p:grpSpPr>
        <p:grpSp>
          <p:nvGrpSpPr>
            <p:cNvPr id="67" name="Group 54"/>
            <p:cNvGrpSpPr>
              <a:grpSpLocks/>
            </p:cNvGrpSpPr>
            <p:nvPr/>
          </p:nvGrpSpPr>
          <p:grpSpPr bwMode="auto">
            <a:xfrm>
              <a:off x="2470150" y="4916488"/>
              <a:ext cx="3810000" cy="457200"/>
              <a:chOff x="2652" y="3216"/>
              <a:chExt cx="2600" cy="288"/>
            </a:xfrm>
          </p:grpSpPr>
          <p:sp>
            <p:nvSpPr>
              <p:cNvPr id="73" name="Line 55"/>
              <p:cNvSpPr>
                <a:spLocks noChangeShapeType="1"/>
              </p:cNvSpPr>
              <p:nvPr/>
            </p:nvSpPr>
            <p:spPr bwMode="auto">
              <a:xfrm>
                <a:off x="2652" y="3504"/>
                <a:ext cx="260" cy="0"/>
              </a:xfrm>
              <a:prstGeom prst="line">
                <a:avLst/>
              </a:prstGeom>
              <a:noFill/>
              <a:ln w="12700">
                <a:solidFill>
                  <a:schemeClr val="tx1"/>
                </a:solidFill>
                <a:prstDash val="sysDot"/>
                <a:round/>
                <a:headEnd type="none" w="sm" len="sm"/>
                <a:tailEnd type="none" w="sm" len="sm"/>
              </a:ln>
              <a:effectLst/>
            </p:spPr>
            <p:txBody>
              <a:bodyPr wrap="none" anchor="ctr"/>
              <a:lstStyle/>
              <a:p>
                <a:endParaRPr lang="de-DE"/>
              </a:p>
            </p:txBody>
          </p:sp>
          <p:sp>
            <p:nvSpPr>
              <p:cNvPr id="74" name="Line 56"/>
              <p:cNvSpPr>
                <a:spLocks noChangeShapeType="1"/>
              </p:cNvSpPr>
              <p:nvPr/>
            </p:nvSpPr>
            <p:spPr bwMode="auto">
              <a:xfrm flipV="1">
                <a:off x="2912" y="3216"/>
                <a:ext cx="0" cy="288"/>
              </a:xfrm>
              <a:prstGeom prst="line">
                <a:avLst/>
              </a:prstGeom>
              <a:noFill/>
              <a:ln w="12700">
                <a:solidFill>
                  <a:schemeClr val="tx1"/>
                </a:solidFill>
                <a:prstDash val="sysDot"/>
                <a:round/>
                <a:headEnd type="none" w="sm" len="sm"/>
                <a:tailEnd type="none" w="sm" len="sm"/>
              </a:ln>
              <a:effectLst/>
            </p:spPr>
            <p:txBody>
              <a:bodyPr wrap="none" anchor="ctr"/>
              <a:lstStyle/>
              <a:p>
                <a:endParaRPr lang="de-DE"/>
              </a:p>
            </p:txBody>
          </p:sp>
          <p:sp>
            <p:nvSpPr>
              <p:cNvPr id="75" name="Line 57"/>
              <p:cNvSpPr>
                <a:spLocks noChangeShapeType="1"/>
              </p:cNvSpPr>
              <p:nvPr/>
            </p:nvSpPr>
            <p:spPr bwMode="auto">
              <a:xfrm flipV="1">
                <a:off x="4472" y="3216"/>
                <a:ext cx="0" cy="288"/>
              </a:xfrm>
              <a:prstGeom prst="line">
                <a:avLst/>
              </a:prstGeom>
              <a:noFill/>
              <a:ln w="12700">
                <a:solidFill>
                  <a:schemeClr val="tx1"/>
                </a:solidFill>
                <a:prstDash val="sysDot"/>
                <a:round/>
                <a:headEnd type="none" w="sm" len="sm"/>
                <a:tailEnd type="none" w="sm" len="sm"/>
              </a:ln>
              <a:effectLst/>
            </p:spPr>
            <p:txBody>
              <a:bodyPr wrap="none" anchor="ctr"/>
              <a:lstStyle/>
              <a:p>
                <a:endParaRPr lang="de-DE"/>
              </a:p>
            </p:txBody>
          </p:sp>
          <p:sp>
            <p:nvSpPr>
              <p:cNvPr id="76" name="Line 58"/>
              <p:cNvSpPr>
                <a:spLocks noChangeShapeType="1"/>
              </p:cNvSpPr>
              <p:nvPr/>
            </p:nvSpPr>
            <p:spPr bwMode="auto">
              <a:xfrm flipV="1">
                <a:off x="3172" y="3216"/>
                <a:ext cx="0" cy="288"/>
              </a:xfrm>
              <a:prstGeom prst="line">
                <a:avLst/>
              </a:prstGeom>
              <a:noFill/>
              <a:ln w="12700">
                <a:solidFill>
                  <a:schemeClr val="tx1"/>
                </a:solidFill>
                <a:prstDash val="sysDot"/>
                <a:round/>
                <a:headEnd type="none" w="sm" len="sm"/>
                <a:tailEnd type="none" w="sm" len="sm"/>
              </a:ln>
              <a:effectLst/>
            </p:spPr>
            <p:txBody>
              <a:bodyPr wrap="none" anchor="ctr"/>
              <a:lstStyle/>
              <a:p>
                <a:endParaRPr lang="de-DE"/>
              </a:p>
            </p:txBody>
          </p:sp>
          <p:sp>
            <p:nvSpPr>
              <p:cNvPr id="77" name="Line 59"/>
              <p:cNvSpPr>
                <a:spLocks noChangeShapeType="1"/>
              </p:cNvSpPr>
              <p:nvPr/>
            </p:nvSpPr>
            <p:spPr bwMode="auto">
              <a:xfrm flipV="1">
                <a:off x="4212" y="3216"/>
                <a:ext cx="0" cy="288"/>
              </a:xfrm>
              <a:prstGeom prst="line">
                <a:avLst/>
              </a:prstGeom>
              <a:noFill/>
              <a:ln w="12700">
                <a:solidFill>
                  <a:schemeClr val="tx1"/>
                </a:solidFill>
                <a:prstDash val="sysDot"/>
                <a:round/>
                <a:headEnd type="none" w="sm" len="sm"/>
                <a:tailEnd type="none" w="sm" len="sm"/>
              </a:ln>
              <a:effectLst/>
            </p:spPr>
            <p:txBody>
              <a:bodyPr wrap="none" anchor="ctr"/>
              <a:lstStyle/>
              <a:p>
                <a:endParaRPr lang="de-DE"/>
              </a:p>
            </p:txBody>
          </p:sp>
          <p:sp>
            <p:nvSpPr>
              <p:cNvPr id="78" name="Line 60"/>
              <p:cNvSpPr>
                <a:spLocks noChangeShapeType="1"/>
              </p:cNvSpPr>
              <p:nvPr/>
            </p:nvSpPr>
            <p:spPr bwMode="auto">
              <a:xfrm>
                <a:off x="4212" y="3216"/>
                <a:ext cx="260" cy="0"/>
              </a:xfrm>
              <a:prstGeom prst="line">
                <a:avLst/>
              </a:prstGeom>
              <a:noFill/>
              <a:ln w="12700">
                <a:solidFill>
                  <a:schemeClr val="tx1"/>
                </a:solidFill>
                <a:prstDash val="sysDot"/>
                <a:round/>
                <a:headEnd type="none" w="sm" len="sm"/>
                <a:tailEnd type="none" w="sm" len="sm"/>
              </a:ln>
              <a:effectLst/>
            </p:spPr>
            <p:txBody>
              <a:bodyPr wrap="none" anchor="ctr"/>
              <a:lstStyle/>
              <a:p>
                <a:endParaRPr lang="de-DE"/>
              </a:p>
            </p:txBody>
          </p:sp>
          <p:sp>
            <p:nvSpPr>
              <p:cNvPr id="79" name="Line 61"/>
              <p:cNvSpPr>
                <a:spLocks noChangeShapeType="1"/>
              </p:cNvSpPr>
              <p:nvPr/>
            </p:nvSpPr>
            <p:spPr bwMode="auto">
              <a:xfrm>
                <a:off x="2912" y="3216"/>
                <a:ext cx="260" cy="0"/>
              </a:xfrm>
              <a:prstGeom prst="line">
                <a:avLst/>
              </a:prstGeom>
              <a:noFill/>
              <a:ln w="12700">
                <a:solidFill>
                  <a:schemeClr val="tx1"/>
                </a:solidFill>
                <a:prstDash val="sysDot"/>
                <a:round/>
                <a:headEnd type="none" w="sm" len="sm"/>
                <a:tailEnd type="none" w="sm" len="sm"/>
              </a:ln>
              <a:effectLst/>
            </p:spPr>
            <p:txBody>
              <a:bodyPr wrap="none" anchor="ctr"/>
              <a:lstStyle/>
              <a:p>
                <a:endParaRPr lang="de-DE"/>
              </a:p>
            </p:txBody>
          </p:sp>
          <p:sp>
            <p:nvSpPr>
              <p:cNvPr id="80" name="Line 62"/>
              <p:cNvSpPr>
                <a:spLocks noChangeShapeType="1"/>
              </p:cNvSpPr>
              <p:nvPr/>
            </p:nvSpPr>
            <p:spPr bwMode="auto">
              <a:xfrm>
                <a:off x="3172" y="3504"/>
                <a:ext cx="1040" cy="0"/>
              </a:xfrm>
              <a:prstGeom prst="line">
                <a:avLst/>
              </a:prstGeom>
              <a:noFill/>
              <a:ln w="12700">
                <a:solidFill>
                  <a:schemeClr val="tx1"/>
                </a:solidFill>
                <a:prstDash val="sysDot"/>
                <a:round/>
                <a:headEnd type="none" w="sm" len="sm"/>
                <a:tailEnd type="none" w="sm" len="sm"/>
              </a:ln>
              <a:effectLst/>
            </p:spPr>
            <p:txBody>
              <a:bodyPr wrap="none" anchor="ctr"/>
              <a:lstStyle/>
              <a:p>
                <a:endParaRPr lang="de-DE"/>
              </a:p>
            </p:txBody>
          </p:sp>
          <p:sp>
            <p:nvSpPr>
              <p:cNvPr id="81" name="Line 63"/>
              <p:cNvSpPr>
                <a:spLocks noChangeShapeType="1"/>
              </p:cNvSpPr>
              <p:nvPr/>
            </p:nvSpPr>
            <p:spPr bwMode="auto">
              <a:xfrm>
                <a:off x="4472" y="3504"/>
                <a:ext cx="780" cy="0"/>
              </a:xfrm>
              <a:prstGeom prst="line">
                <a:avLst/>
              </a:prstGeom>
              <a:noFill/>
              <a:ln w="12700">
                <a:solidFill>
                  <a:schemeClr val="tx1"/>
                </a:solidFill>
                <a:prstDash val="sysDot"/>
                <a:round/>
                <a:headEnd type="none" w="sm" len="sm"/>
                <a:tailEnd type="none" w="sm" len="sm"/>
              </a:ln>
              <a:effectLst/>
            </p:spPr>
            <p:txBody>
              <a:bodyPr wrap="none" anchor="ctr"/>
              <a:lstStyle/>
              <a:p>
                <a:endParaRPr lang="de-DE"/>
              </a:p>
            </p:txBody>
          </p:sp>
        </p:grpSp>
        <p:sp>
          <p:nvSpPr>
            <p:cNvPr id="68" name="Rectangle 64"/>
            <p:cNvSpPr>
              <a:spLocks noChangeArrowheads="1"/>
            </p:cNvSpPr>
            <p:nvPr/>
          </p:nvSpPr>
          <p:spPr bwMode="auto">
            <a:xfrm>
              <a:off x="6142038" y="5360988"/>
              <a:ext cx="235642" cy="308419"/>
            </a:xfrm>
            <a:prstGeom prst="rect">
              <a:avLst/>
            </a:prstGeom>
            <a:noFill/>
            <a:ln w="9525">
              <a:noFill/>
              <a:miter lim="800000"/>
              <a:headEnd/>
              <a:tailEnd/>
            </a:ln>
            <a:effectLst/>
          </p:spPr>
          <p:txBody>
            <a:bodyPr wrap="none" lIns="92075" tIns="46038" rIns="92075" bIns="46038">
              <a:spAutoFit/>
            </a:bodyPr>
            <a:lstStyle/>
            <a:p>
              <a:pPr algn="l" eaLnBrk="0" hangingPunct="0"/>
              <a:r>
                <a:rPr lang="en-US" sz="1400">
                  <a:latin typeface="Arial" charset="0"/>
                </a:rPr>
                <a:t>t</a:t>
              </a:r>
            </a:p>
          </p:txBody>
        </p:sp>
        <p:sp>
          <p:nvSpPr>
            <p:cNvPr id="69" name="Rectangle 69"/>
            <p:cNvSpPr>
              <a:spLocks noChangeArrowheads="1"/>
            </p:cNvSpPr>
            <p:nvPr/>
          </p:nvSpPr>
          <p:spPr bwMode="auto">
            <a:xfrm>
              <a:off x="190370" y="5100638"/>
              <a:ext cx="2203450" cy="366712"/>
            </a:xfrm>
            <a:prstGeom prst="rect">
              <a:avLst/>
            </a:prstGeom>
            <a:noFill/>
            <a:ln w="9525">
              <a:noFill/>
              <a:miter lim="800000"/>
              <a:headEnd/>
              <a:tailEnd/>
            </a:ln>
            <a:effectLst/>
          </p:spPr>
          <p:txBody>
            <a:bodyPr wrap="none" lIns="92075" tIns="46038" rIns="92075" bIns="46038">
              <a:spAutoFit/>
            </a:bodyPr>
            <a:lstStyle/>
            <a:p>
              <a:r>
                <a:rPr lang="en-US" dirty="0" smtClean="0">
                  <a:latin typeface="Arial" charset="0"/>
                </a:rPr>
                <a:t>Bandwidth 2500 Hz</a:t>
              </a:r>
              <a:endParaRPr lang="en-US" dirty="0">
                <a:latin typeface="Arial" charset="0"/>
              </a:endParaRPr>
            </a:p>
          </p:txBody>
        </p:sp>
        <p:sp>
          <p:nvSpPr>
            <p:cNvPr id="70" name="Rectangle 77"/>
            <p:cNvSpPr>
              <a:spLocks noChangeArrowheads="1"/>
            </p:cNvSpPr>
            <p:nvPr/>
          </p:nvSpPr>
          <p:spPr bwMode="auto">
            <a:xfrm>
              <a:off x="6564313" y="5024438"/>
              <a:ext cx="1635063" cy="339196"/>
            </a:xfrm>
            <a:prstGeom prst="rect">
              <a:avLst/>
            </a:prstGeom>
            <a:noFill/>
            <a:ln w="9525">
              <a:noFill/>
              <a:miter lim="800000"/>
              <a:headEnd/>
              <a:tailEnd/>
            </a:ln>
            <a:effectLst/>
          </p:spPr>
          <p:txBody>
            <a:bodyPr wrap="none" lIns="92075" tIns="46038" rIns="92075" bIns="46038">
              <a:spAutoFit/>
            </a:bodyPr>
            <a:lstStyle/>
            <a:p>
              <a:pPr algn="l" eaLnBrk="0" hangingPunct="0"/>
              <a:r>
                <a:rPr lang="en-US" sz="1600" dirty="0">
                  <a:latin typeface="Arial" charset="0"/>
                </a:rPr>
                <a:t>1.-5. Harmonics</a:t>
              </a:r>
            </a:p>
          </p:txBody>
        </p:sp>
        <p:sp>
          <p:nvSpPr>
            <p:cNvPr id="71" name="Freeform 82"/>
            <p:cNvSpPr>
              <a:spLocks/>
            </p:cNvSpPr>
            <p:nvPr/>
          </p:nvSpPr>
          <p:spPr bwMode="auto">
            <a:xfrm>
              <a:off x="2554288" y="4875213"/>
              <a:ext cx="2787650" cy="582612"/>
            </a:xfrm>
            <a:custGeom>
              <a:avLst/>
              <a:gdLst/>
              <a:ahLst/>
              <a:cxnLst>
                <a:cxn ang="0">
                  <a:pos x="0" y="334"/>
                </a:cxn>
                <a:cxn ang="0">
                  <a:pos x="96" y="238"/>
                </a:cxn>
                <a:cxn ang="0">
                  <a:pos x="192" y="334"/>
                </a:cxn>
                <a:cxn ang="0">
                  <a:pos x="240" y="46"/>
                </a:cxn>
                <a:cxn ang="0">
                  <a:pos x="288" y="94"/>
                </a:cxn>
                <a:cxn ang="0">
                  <a:pos x="336" y="46"/>
                </a:cxn>
                <a:cxn ang="0">
                  <a:pos x="384" y="94"/>
                </a:cxn>
                <a:cxn ang="0">
                  <a:pos x="432" y="46"/>
                </a:cxn>
                <a:cxn ang="0">
                  <a:pos x="480" y="334"/>
                </a:cxn>
                <a:cxn ang="0">
                  <a:pos x="557" y="240"/>
                </a:cxn>
                <a:cxn ang="0">
                  <a:pos x="624" y="334"/>
                </a:cxn>
                <a:cxn ang="0">
                  <a:pos x="714" y="246"/>
                </a:cxn>
                <a:cxn ang="0">
                  <a:pos x="768" y="334"/>
                </a:cxn>
                <a:cxn ang="0">
                  <a:pos x="864" y="238"/>
                </a:cxn>
                <a:cxn ang="0">
                  <a:pos x="912" y="334"/>
                </a:cxn>
                <a:cxn ang="0">
                  <a:pos x="1008" y="238"/>
                </a:cxn>
                <a:cxn ang="0">
                  <a:pos x="1082" y="324"/>
                </a:cxn>
                <a:cxn ang="0">
                  <a:pos x="1152" y="238"/>
                </a:cxn>
                <a:cxn ang="0">
                  <a:pos x="1248" y="334"/>
                </a:cxn>
                <a:cxn ang="0">
                  <a:pos x="1316" y="235"/>
                </a:cxn>
                <a:cxn ang="0">
                  <a:pos x="1392" y="334"/>
                </a:cxn>
                <a:cxn ang="0">
                  <a:pos x="1488" y="46"/>
                </a:cxn>
                <a:cxn ang="0">
                  <a:pos x="1562" y="84"/>
                </a:cxn>
                <a:cxn ang="0">
                  <a:pos x="1607" y="28"/>
                </a:cxn>
                <a:cxn ang="0">
                  <a:pos x="1662" y="101"/>
                </a:cxn>
                <a:cxn ang="0">
                  <a:pos x="1718" y="39"/>
                </a:cxn>
                <a:cxn ang="0">
                  <a:pos x="1776" y="334"/>
                </a:cxn>
                <a:cxn ang="0">
                  <a:pos x="1847" y="235"/>
                </a:cxn>
                <a:cxn ang="0">
                  <a:pos x="1902" y="313"/>
                </a:cxn>
              </a:cxnLst>
              <a:rect l="0" t="0" r="r" b="b"/>
              <a:pathLst>
                <a:path w="1902" h="367">
                  <a:moveTo>
                    <a:pt x="0" y="334"/>
                  </a:moveTo>
                  <a:cubicBezTo>
                    <a:pt x="32" y="286"/>
                    <a:pt x="64" y="238"/>
                    <a:pt x="96" y="238"/>
                  </a:cubicBezTo>
                  <a:cubicBezTo>
                    <a:pt x="128" y="238"/>
                    <a:pt x="168" y="366"/>
                    <a:pt x="192" y="334"/>
                  </a:cubicBezTo>
                  <a:cubicBezTo>
                    <a:pt x="216" y="302"/>
                    <a:pt x="224" y="86"/>
                    <a:pt x="240" y="46"/>
                  </a:cubicBezTo>
                  <a:cubicBezTo>
                    <a:pt x="256" y="6"/>
                    <a:pt x="272" y="94"/>
                    <a:pt x="288" y="94"/>
                  </a:cubicBezTo>
                  <a:cubicBezTo>
                    <a:pt x="304" y="94"/>
                    <a:pt x="320" y="46"/>
                    <a:pt x="336" y="46"/>
                  </a:cubicBezTo>
                  <a:cubicBezTo>
                    <a:pt x="352" y="46"/>
                    <a:pt x="368" y="94"/>
                    <a:pt x="384" y="94"/>
                  </a:cubicBezTo>
                  <a:cubicBezTo>
                    <a:pt x="400" y="94"/>
                    <a:pt x="416" y="6"/>
                    <a:pt x="432" y="46"/>
                  </a:cubicBezTo>
                  <a:cubicBezTo>
                    <a:pt x="448" y="86"/>
                    <a:pt x="459" y="302"/>
                    <a:pt x="480" y="334"/>
                  </a:cubicBezTo>
                  <a:cubicBezTo>
                    <a:pt x="501" y="366"/>
                    <a:pt x="533" y="240"/>
                    <a:pt x="557" y="240"/>
                  </a:cubicBezTo>
                  <a:cubicBezTo>
                    <a:pt x="581" y="240"/>
                    <a:pt x="598" y="333"/>
                    <a:pt x="624" y="334"/>
                  </a:cubicBezTo>
                  <a:cubicBezTo>
                    <a:pt x="650" y="335"/>
                    <a:pt x="690" y="246"/>
                    <a:pt x="714" y="246"/>
                  </a:cubicBezTo>
                  <a:cubicBezTo>
                    <a:pt x="738" y="246"/>
                    <a:pt x="743" y="335"/>
                    <a:pt x="768" y="334"/>
                  </a:cubicBezTo>
                  <a:cubicBezTo>
                    <a:pt x="793" y="333"/>
                    <a:pt x="840" y="238"/>
                    <a:pt x="864" y="238"/>
                  </a:cubicBezTo>
                  <a:cubicBezTo>
                    <a:pt x="888" y="238"/>
                    <a:pt x="888" y="334"/>
                    <a:pt x="912" y="334"/>
                  </a:cubicBezTo>
                  <a:cubicBezTo>
                    <a:pt x="936" y="334"/>
                    <a:pt x="980" y="240"/>
                    <a:pt x="1008" y="238"/>
                  </a:cubicBezTo>
                  <a:cubicBezTo>
                    <a:pt x="1036" y="236"/>
                    <a:pt x="1058" y="324"/>
                    <a:pt x="1082" y="324"/>
                  </a:cubicBezTo>
                  <a:cubicBezTo>
                    <a:pt x="1106" y="324"/>
                    <a:pt x="1124" y="236"/>
                    <a:pt x="1152" y="238"/>
                  </a:cubicBezTo>
                  <a:cubicBezTo>
                    <a:pt x="1180" y="240"/>
                    <a:pt x="1221" y="334"/>
                    <a:pt x="1248" y="334"/>
                  </a:cubicBezTo>
                  <a:cubicBezTo>
                    <a:pt x="1275" y="334"/>
                    <a:pt x="1292" y="235"/>
                    <a:pt x="1316" y="235"/>
                  </a:cubicBezTo>
                  <a:cubicBezTo>
                    <a:pt x="1340" y="235"/>
                    <a:pt x="1363" y="365"/>
                    <a:pt x="1392" y="334"/>
                  </a:cubicBezTo>
                  <a:cubicBezTo>
                    <a:pt x="1421" y="303"/>
                    <a:pt x="1460" y="88"/>
                    <a:pt x="1488" y="46"/>
                  </a:cubicBezTo>
                  <a:cubicBezTo>
                    <a:pt x="1516" y="4"/>
                    <a:pt x="1542" y="87"/>
                    <a:pt x="1562" y="84"/>
                  </a:cubicBezTo>
                  <a:cubicBezTo>
                    <a:pt x="1582" y="81"/>
                    <a:pt x="1590" y="25"/>
                    <a:pt x="1607" y="28"/>
                  </a:cubicBezTo>
                  <a:cubicBezTo>
                    <a:pt x="1624" y="31"/>
                    <a:pt x="1644" y="99"/>
                    <a:pt x="1662" y="101"/>
                  </a:cubicBezTo>
                  <a:cubicBezTo>
                    <a:pt x="1680" y="103"/>
                    <a:pt x="1699" y="0"/>
                    <a:pt x="1718" y="39"/>
                  </a:cubicBezTo>
                  <a:cubicBezTo>
                    <a:pt x="1737" y="78"/>
                    <a:pt x="1755" y="301"/>
                    <a:pt x="1776" y="334"/>
                  </a:cubicBezTo>
                  <a:cubicBezTo>
                    <a:pt x="1797" y="367"/>
                    <a:pt x="1826" y="238"/>
                    <a:pt x="1847" y="235"/>
                  </a:cubicBezTo>
                  <a:cubicBezTo>
                    <a:pt x="1868" y="232"/>
                    <a:pt x="1891" y="297"/>
                    <a:pt x="1902" y="313"/>
                  </a:cubicBezTo>
                </a:path>
              </a:pathLst>
            </a:custGeom>
            <a:noFill/>
            <a:ln w="38100" cap="flat" cmpd="sng">
              <a:solidFill>
                <a:schemeClr val="accent1">
                  <a:lumMod val="50000"/>
                </a:schemeClr>
              </a:solidFill>
              <a:prstDash val="solid"/>
              <a:round/>
              <a:headEnd type="none" w="sm" len="sm"/>
              <a:tailEnd type="none" w="sm" len="sm"/>
            </a:ln>
            <a:effectLst/>
          </p:spPr>
          <p:txBody>
            <a:bodyPr wrap="none" anchor="ctr"/>
            <a:lstStyle/>
            <a:p>
              <a:endParaRPr lang="en-US"/>
            </a:p>
          </p:txBody>
        </p:sp>
        <p:sp>
          <p:nvSpPr>
            <p:cNvPr id="72" name="Line 85"/>
            <p:cNvSpPr>
              <a:spLocks noChangeShapeType="1"/>
            </p:cNvSpPr>
            <p:nvPr/>
          </p:nvSpPr>
          <p:spPr bwMode="auto">
            <a:xfrm>
              <a:off x="6072188" y="5437188"/>
              <a:ext cx="280987" cy="0"/>
            </a:xfrm>
            <a:prstGeom prst="line">
              <a:avLst/>
            </a:prstGeom>
            <a:noFill/>
            <a:ln w="12700">
              <a:solidFill>
                <a:schemeClr val="tx1"/>
              </a:solidFill>
              <a:round/>
              <a:headEnd type="none" w="sm" len="sm"/>
              <a:tailEnd type="triangle" w="sm" len="sm"/>
            </a:ln>
            <a:effectLst/>
          </p:spPr>
          <p:txBody>
            <a:bodyPr wrap="none" anchor="ctr"/>
            <a:lstStyle/>
            <a:p>
              <a:endParaRPr lang="en-US"/>
            </a:p>
          </p:txBody>
        </p:sp>
      </p:grpSp>
      <p:grpSp>
        <p:nvGrpSpPr>
          <p:cNvPr id="82" name="Gruppieren 87"/>
          <p:cNvGrpSpPr/>
          <p:nvPr/>
        </p:nvGrpSpPr>
        <p:grpSpPr>
          <a:xfrm>
            <a:off x="1667508" y="1770137"/>
            <a:ext cx="6630664" cy="584775"/>
            <a:chOff x="143508" y="1448780"/>
            <a:chExt cx="6630664" cy="584775"/>
          </a:xfrm>
        </p:grpSpPr>
        <p:grpSp>
          <p:nvGrpSpPr>
            <p:cNvPr id="83" name="Group 4"/>
            <p:cNvGrpSpPr>
              <a:grpSpLocks/>
            </p:cNvGrpSpPr>
            <p:nvPr/>
          </p:nvGrpSpPr>
          <p:grpSpPr bwMode="auto">
            <a:xfrm>
              <a:off x="2484438" y="1519238"/>
              <a:ext cx="3810000" cy="457200"/>
              <a:chOff x="2652" y="1056"/>
              <a:chExt cx="2600" cy="288"/>
            </a:xfrm>
          </p:grpSpPr>
          <p:sp>
            <p:nvSpPr>
              <p:cNvPr id="89" name="Line 5"/>
              <p:cNvSpPr>
                <a:spLocks noChangeShapeType="1"/>
              </p:cNvSpPr>
              <p:nvPr/>
            </p:nvSpPr>
            <p:spPr bwMode="auto">
              <a:xfrm>
                <a:off x="2652" y="1344"/>
                <a:ext cx="260" cy="0"/>
              </a:xfrm>
              <a:prstGeom prst="line">
                <a:avLst/>
              </a:prstGeom>
              <a:noFill/>
              <a:ln w="12700">
                <a:solidFill>
                  <a:schemeClr val="tx1"/>
                </a:solidFill>
                <a:round/>
                <a:headEnd type="none" w="sm" len="sm"/>
                <a:tailEnd type="none" w="sm" len="sm"/>
              </a:ln>
              <a:effectLst/>
            </p:spPr>
            <p:txBody>
              <a:bodyPr wrap="none" anchor="ctr"/>
              <a:lstStyle/>
              <a:p>
                <a:endParaRPr lang="de-DE"/>
              </a:p>
            </p:txBody>
          </p:sp>
          <p:sp>
            <p:nvSpPr>
              <p:cNvPr id="90" name="Line 6"/>
              <p:cNvSpPr>
                <a:spLocks noChangeShapeType="1"/>
              </p:cNvSpPr>
              <p:nvPr/>
            </p:nvSpPr>
            <p:spPr bwMode="auto">
              <a:xfrm flipV="1">
                <a:off x="2912" y="1056"/>
                <a:ext cx="0" cy="288"/>
              </a:xfrm>
              <a:prstGeom prst="line">
                <a:avLst/>
              </a:prstGeom>
              <a:noFill/>
              <a:ln w="12700">
                <a:solidFill>
                  <a:schemeClr val="tx1"/>
                </a:solidFill>
                <a:round/>
                <a:headEnd type="none" w="sm" len="sm"/>
                <a:tailEnd type="none" w="sm" len="sm"/>
              </a:ln>
              <a:effectLst/>
            </p:spPr>
            <p:txBody>
              <a:bodyPr wrap="none" anchor="ctr"/>
              <a:lstStyle/>
              <a:p>
                <a:endParaRPr lang="de-DE"/>
              </a:p>
            </p:txBody>
          </p:sp>
          <p:sp>
            <p:nvSpPr>
              <p:cNvPr id="91" name="Line 7"/>
              <p:cNvSpPr>
                <a:spLocks noChangeShapeType="1"/>
              </p:cNvSpPr>
              <p:nvPr/>
            </p:nvSpPr>
            <p:spPr bwMode="auto">
              <a:xfrm flipV="1">
                <a:off x="4472" y="1056"/>
                <a:ext cx="0" cy="288"/>
              </a:xfrm>
              <a:prstGeom prst="line">
                <a:avLst/>
              </a:prstGeom>
              <a:noFill/>
              <a:ln w="12700">
                <a:solidFill>
                  <a:schemeClr val="tx1"/>
                </a:solidFill>
                <a:round/>
                <a:headEnd type="none" w="sm" len="sm"/>
                <a:tailEnd type="none" w="sm" len="sm"/>
              </a:ln>
              <a:effectLst/>
            </p:spPr>
            <p:txBody>
              <a:bodyPr wrap="none" anchor="ctr"/>
              <a:lstStyle/>
              <a:p>
                <a:endParaRPr lang="de-DE"/>
              </a:p>
            </p:txBody>
          </p:sp>
          <p:sp>
            <p:nvSpPr>
              <p:cNvPr id="92" name="Line 8"/>
              <p:cNvSpPr>
                <a:spLocks noChangeShapeType="1"/>
              </p:cNvSpPr>
              <p:nvPr/>
            </p:nvSpPr>
            <p:spPr bwMode="auto">
              <a:xfrm flipV="1">
                <a:off x="3172" y="1056"/>
                <a:ext cx="0" cy="288"/>
              </a:xfrm>
              <a:prstGeom prst="line">
                <a:avLst/>
              </a:prstGeom>
              <a:noFill/>
              <a:ln w="12700">
                <a:solidFill>
                  <a:schemeClr val="tx1"/>
                </a:solidFill>
                <a:round/>
                <a:headEnd type="none" w="sm" len="sm"/>
                <a:tailEnd type="none" w="sm" len="sm"/>
              </a:ln>
              <a:effectLst/>
            </p:spPr>
            <p:txBody>
              <a:bodyPr wrap="none" anchor="ctr"/>
              <a:lstStyle/>
              <a:p>
                <a:endParaRPr lang="de-DE"/>
              </a:p>
            </p:txBody>
          </p:sp>
          <p:sp>
            <p:nvSpPr>
              <p:cNvPr id="93" name="Line 9"/>
              <p:cNvSpPr>
                <a:spLocks noChangeShapeType="1"/>
              </p:cNvSpPr>
              <p:nvPr/>
            </p:nvSpPr>
            <p:spPr bwMode="auto">
              <a:xfrm flipV="1">
                <a:off x="4212" y="1056"/>
                <a:ext cx="0" cy="288"/>
              </a:xfrm>
              <a:prstGeom prst="line">
                <a:avLst/>
              </a:prstGeom>
              <a:noFill/>
              <a:ln w="12700">
                <a:solidFill>
                  <a:schemeClr val="tx1"/>
                </a:solidFill>
                <a:round/>
                <a:headEnd type="none" w="sm" len="sm"/>
                <a:tailEnd type="none" w="sm" len="sm"/>
              </a:ln>
              <a:effectLst/>
            </p:spPr>
            <p:txBody>
              <a:bodyPr wrap="none" anchor="ctr"/>
              <a:lstStyle/>
              <a:p>
                <a:endParaRPr lang="de-DE"/>
              </a:p>
            </p:txBody>
          </p:sp>
          <p:sp>
            <p:nvSpPr>
              <p:cNvPr id="94" name="Line 10"/>
              <p:cNvSpPr>
                <a:spLocks noChangeShapeType="1"/>
              </p:cNvSpPr>
              <p:nvPr/>
            </p:nvSpPr>
            <p:spPr bwMode="auto">
              <a:xfrm>
                <a:off x="4212" y="1056"/>
                <a:ext cx="260" cy="0"/>
              </a:xfrm>
              <a:prstGeom prst="line">
                <a:avLst/>
              </a:prstGeom>
              <a:noFill/>
              <a:ln w="12700">
                <a:solidFill>
                  <a:schemeClr val="tx1"/>
                </a:solidFill>
                <a:round/>
                <a:headEnd type="none" w="sm" len="sm"/>
                <a:tailEnd type="none" w="sm" len="sm"/>
              </a:ln>
              <a:effectLst/>
            </p:spPr>
            <p:txBody>
              <a:bodyPr wrap="none" anchor="ctr"/>
              <a:lstStyle/>
              <a:p>
                <a:endParaRPr lang="de-DE"/>
              </a:p>
            </p:txBody>
          </p:sp>
          <p:sp>
            <p:nvSpPr>
              <p:cNvPr id="95" name="Line 11"/>
              <p:cNvSpPr>
                <a:spLocks noChangeShapeType="1"/>
              </p:cNvSpPr>
              <p:nvPr/>
            </p:nvSpPr>
            <p:spPr bwMode="auto">
              <a:xfrm>
                <a:off x="2912" y="1056"/>
                <a:ext cx="260" cy="0"/>
              </a:xfrm>
              <a:prstGeom prst="line">
                <a:avLst/>
              </a:prstGeom>
              <a:noFill/>
              <a:ln w="12700">
                <a:solidFill>
                  <a:schemeClr val="tx1"/>
                </a:solidFill>
                <a:round/>
                <a:headEnd type="none" w="sm" len="sm"/>
                <a:tailEnd type="none" w="sm" len="sm"/>
              </a:ln>
              <a:effectLst/>
            </p:spPr>
            <p:txBody>
              <a:bodyPr wrap="none" anchor="ctr"/>
              <a:lstStyle/>
              <a:p>
                <a:endParaRPr lang="de-DE"/>
              </a:p>
            </p:txBody>
          </p:sp>
          <p:sp>
            <p:nvSpPr>
              <p:cNvPr id="96" name="Line 12"/>
              <p:cNvSpPr>
                <a:spLocks noChangeShapeType="1"/>
              </p:cNvSpPr>
              <p:nvPr/>
            </p:nvSpPr>
            <p:spPr bwMode="auto">
              <a:xfrm>
                <a:off x="3172" y="1344"/>
                <a:ext cx="1040" cy="0"/>
              </a:xfrm>
              <a:prstGeom prst="line">
                <a:avLst/>
              </a:prstGeom>
              <a:noFill/>
              <a:ln w="12700">
                <a:solidFill>
                  <a:schemeClr val="tx1"/>
                </a:solidFill>
                <a:round/>
                <a:headEnd type="none" w="sm" len="sm"/>
                <a:tailEnd type="none" w="sm" len="sm"/>
              </a:ln>
              <a:effectLst/>
            </p:spPr>
            <p:txBody>
              <a:bodyPr wrap="none" anchor="ctr"/>
              <a:lstStyle/>
              <a:p>
                <a:endParaRPr lang="de-DE"/>
              </a:p>
            </p:txBody>
          </p:sp>
          <p:sp>
            <p:nvSpPr>
              <p:cNvPr id="97" name="Line 13"/>
              <p:cNvSpPr>
                <a:spLocks noChangeShapeType="1"/>
              </p:cNvSpPr>
              <p:nvPr/>
            </p:nvSpPr>
            <p:spPr bwMode="auto">
              <a:xfrm>
                <a:off x="4472" y="1344"/>
                <a:ext cx="780" cy="0"/>
              </a:xfrm>
              <a:prstGeom prst="line">
                <a:avLst/>
              </a:prstGeom>
              <a:noFill/>
              <a:ln w="12700">
                <a:solidFill>
                  <a:schemeClr val="tx1"/>
                </a:solidFill>
                <a:round/>
                <a:headEnd type="none" w="sm" len="sm"/>
                <a:tailEnd type="none" w="sm" len="sm"/>
              </a:ln>
              <a:effectLst/>
            </p:spPr>
            <p:txBody>
              <a:bodyPr wrap="none" anchor="ctr"/>
              <a:lstStyle/>
              <a:p>
                <a:endParaRPr lang="de-DE"/>
              </a:p>
            </p:txBody>
          </p:sp>
        </p:grpSp>
        <p:sp>
          <p:nvSpPr>
            <p:cNvPr id="84" name="Rectangle 70"/>
            <p:cNvSpPr>
              <a:spLocks noChangeArrowheads="1"/>
            </p:cNvSpPr>
            <p:nvPr/>
          </p:nvSpPr>
          <p:spPr bwMode="auto">
            <a:xfrm>
              <a:off x="6588224" y="1628800"/>
              <a:ext cx="185948" cy="369974"/>
            </a:xfrm>
            <a:prstGeom prst="rect">
              <a:avLst/>
            </a:prstGeom>
            <a:noFill/>
            <a:ln w="9525">
              <a:noFill/>
              <a:miter lim="800000"/>
              <a:headEnd/>
              <a:tailEnd/>
            </a:ln>
            <a:effectLst/>
          </p:spPr>
          <p:txBody>
            <a:bodyPr wrap="none" lIns="92075" tIns="46038" rIns="92075" bIns="46038">
              <a:spAutoFit/>
            </a:bodyPr>
            <a:lstStyle/>
            <a:p>
              <a:pPr eaLnBrk="0" hangingPunct="0"/>
              <a:endParaRPr lang="en-US" dirty="0">
                <a:latin typeface="Arial" charset="0"/>
              </a:endParaRPr>
            </a:p>
          </p:txBody>
        </p:sp>
        <p:sp>
          <p:nvSpPr>
            <p:cNvPr id="85" name="Text Box 72"/>
            <p:cNvSpPr txBox="1">
              <a:spLocks noChangeArrowheads="1"/>
            </p:cNvSpPr>
            <p:nvPr/>
          </p:nvSpPr>
          <p:spPr bwMode="auto">
            <a:xfrm>
              <a:off x="143508" y="1448780"/>
              <a:ext cx="2451131" cy="584775"/>
            </a:xfrm>
            <a:prstGeom prst="rect">
              <a:avLst/>
            </a:prstGeom>
            <a:noFill/>
            <a:ln w="12700">
              <a:noFill/>
              <a:miter lim="800000"/>
              <a:headEnd type="none" w="sm" len="sm"/>
              <a:tailEnd type="none" w="sm" len="sm"/>
            </a:ln>
            <a:effectLst/>
          </p:spPr>
          <p:txBody>
            <a:bodyPr wrap="square">
              <a:spAutoFit/>
            </a:bodyPr>
            <a:lstStyle/>
            <a:p>
              <a:pPr algn="l" eaLnBrk="0" hangingPunct="0"/>
              <a:r>
                <a:rPr lang="en-US" sz="1600" dirty="0">
                  <a:latin typeface="Arial" charset="0"/>
                </a:rPr>
                <a:t>Ideal, requires infinite bandwidth!</a:t>
              </a:r>
            </a:p>
          </p:txBody>
        </p:sp>
        <p:sp>
          <p:nvSpPr>
            <p:cNvPr id="86" name="Line 86"/>
            <p:cNvSpPr>
              <a:spLocks noChangeShapeType="1"/>
            </p:cNvSpPr>
            <p:nvPr/>
          </p:nvSpPr>
          <p:spPr bwMode="auto">
            <a:xfrm flipH="1">
              <a:off x="2906713" y="1747838"/>
              <a:ext cx="633412" cy="0"/>
            </a:xfrm>
            <a:prstGeom prst="line">
              <a:avLst/>
            </a:prstGeom>
            <a:noFill/>
            <a:ln w="12700">
              <a:solidFill>
                <a:schemeClr val="tx1"/>
              </a:solidFill>
              <a:prstDash val="sysDot"/>
              <a:round/>
              <a:headEnd type="none" w="sm" len="sm"/>
              <a:tailEnd type="triangle" w="sm" len="sm"/>
            </a:ln>
            <a:effectLst/>
          </p:spPr>
          <p:txBody>
            <a:bodyPr/>
            <a:lstStyle/>
            <a:p>
              <a:endParaRPr lang="en-US"/>
            </a:p>
          </p:txBody>
        </p:sp>
        <p:sp>
          <p:nvSpPr>
            <p:cNvPr id="87" name="Line 87"/>
            <p:cNvSpPr>
              <a:spLocks noChangeShapeType="1"/>
            </p:cNvSpPr>
            <p:nvPr/>
          </p:nvSpPr>
          <p:spPr bwMode="auto">
            <a:xfrm>
              <a:off x="4243388" y="1747838"/>
              <a:ext cx="492125" cy="0"/>
            </a:xfrm>
            <a:prstGeom prst="line">
              <a:avLst/>
            </a:prstGeom>
            <a:noFill/>
            <a:ln w="12700">
              <a:solidFill>
                <a:schemeClr val="tx1"/>
              </a:solidFill>
              <a:prstDash val="sysDot"/>
              <a:round/>
              <a:headEnd type="none" w="sm" len="sm"/>
              <a:tailEnd type="triangle" w="sm" len="sm"/>
            </a:ln>
            <a:effectLst/>
          </p:spPr>
          <p:txBody>
            <a:bodyPr/>
            <a:lstStyle/>
            <a:p>
              <a:endParaRPr lang="en-US"/>
            </a:p>
          </p:txBody>
        </p:sp>
        <p:sp>
          <p:nvSpPr>
            <p:cNvPr id="88" name="Text Box 88"/>
            <p:cNvSpPr txBox="1">
              <a:spLocks noChangeArrowheads="1"/>
            </p:cNvSpPr>
            <p:nvPr/>
          </p:nvSpPr>
          <p:spPr bwMode="auto">
            <a:xfrm>
              <a:off x="3468688" y="1541463"/>
              <a:ext cx="850900" cy="336550"/>
            </a:xfrm>
            <a:prstGeom prst="rect">
              <a:avLst/>
            </a:prstGeom>
            <a:noFill/>
            <a:ln w="12700">
              <a:noFill/>
              <a:miter lim="800000"/>
              <a:headEnd type="none" w="sm" len="sm"/>
              <a:tailEnd type="none" w="sm" len="sm"/>
            </a:ln>
            <a:effectLst/>
          </p:spPr>
          <p:txBody>
            <a:bodyPr wrap="none">
              <a:spAutoFit/>
            </a:bodyPr>
            <a:lstStyle/>
            <a:p>
              <a:pPr algn="l" eaLnBrk="0" hangingPunct="0"/>
              <a:r>
                <a:rPr lang="en-US" sz="1600">
                  <a:latin typeface="Arial" charset="0"/>
                </a:rPr>
                <a:t>1/400 s</a:t>
              </a:r>
            </a:p>
          </p:txBody>
        </p:sp>
      </p:grpSp>
    </p:spTree>
    <p:extLst>
      <p:ext uri="{BB962C8B-B14F-4D97-AF65-F5344CB8AC3E}">
        <p14:creationId xmlns:p14="http://schemas.microsoft.com/office/powerpoint/2010/main" val="1078001100"/>
      </p:ext>
    </p:extLst>
  </p:cSld>
  <p:clrMapOvr>
    <a:masterClrMapping/>
  </p:clrMapOvr>
  <p:transition spd="slow"/>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5843" name="Rectangle 2"/>
          <p:cNvSpPr>
            <a:spLocks noGrp="1" noChangeArrowheads="1"/>
          </p:cNvSpPr>
          <p:nvPr>
            <p:ph type="title"/>
          </p:nvPr>
        </p:nvSpPr>
        <p:spPr/>
        <p:txBody>
          <a:bodyPr/>
          <a:lstStyle/>
          <a:p>
            <a:pPr eaLnBrk="1" hangingPunct="1"/>
            <a:r>
              <a:rPr lang="en-US" dirty="0" smtClean="0"/>
              <a:t>IEEE 802.11 (WLAN) – CSMA/CA</a:t>
            </a:r>
          </a:p>
        </p:txBody>
      </p:sp>
      <p:sp>
        <p:nvSpPr>
          <p:cNvPr id="35844" name="Rectangle 3"/>
          <p:cNvSpPr>
            <a:spLocks noGrp="1" noChangeArrowheads="1"/>
          </p:cNvSpPr>
          <p:nvPr>
            <p:ph idx="1"/>
          </p:nvPr>
        </p:nvSpPr>
        <p:spPr/>
        <p:txBody>
          <a:bodyPr/>
          <a:lstStyle/>
          <a:p>
            <a:r>
              <a:rPr lang="en-US" dirty="0">
                <a:solidFill>
                  <a:schemeClr val="tx1"/>
                </a:solidFill>
              </a:rPr>
              <a:t>In wireless networks collisions cannot be detected reliably</a:t>
            </a:r>
          </a:p>
          <a:p>
            <a:pPr lvl="1"/>
            <a:r>
              <a:rPr lang="en-US" sz="1400" dirty="0">
                <a:solidFill>
                  <a:schemeClr val="tx1"/>
                </a:solidFill>
                <a:ea typeface="+mn-ea"/>
                <a:cs typeface="+mn-cs"/>
              </a:rPr>
              <a:t>Sending and receiving (i.e. sensing collisions) at the same time is difficult</a:t>
            </a:r>
          </a:p>
          <a:p>
            <a:pPr lvl="1"/>
            <a:r>
              <a:rPr lang="en-US" sz="1400" dirty="0">
                <a:ea typeface="+mn-ea"/>
                <a:cs typeface="+mn-cs"/>
              </a:rPr>
              <a:t>H</a:t>
            </a:r>
            <a:r>
              <a:rPr lang="en-US" sz="1400" dirty="0">
                <a:solidFill>
                  <a:schemeClr val="tx1"/>
                </a:solidFill>
                <a:ea typeface="+mn-ea"/>
                <a:cs typeface="+mn-cs"/>
              </a:rPr>
              <a:t>idden terminal problem</a:t>
            </a:r>
          </a:p>
          <a:p>
            <a:pPr lvl="1"/>
            <a:r>
              <a:rPr lang="en-US" sz="1400" dirty="0">
                <a:ea typeface="+mn-ea"/>
                <a:cs typeface="+mn-cs"/>
              </a:rPr>
              <a:t>See lecture </a:t>
            </a:r>
            <a:r>
              <a:rPr lang="en-US" sz="1400" b="1" dirty="0">
                <a:ea typeface="+mn-ea"/>
                <a:cs typeface="+mn-cs"/>
              </a:rPr>
              <a:t>Mobile Communications</a:t>
            </a:r>
            <a:endParaRPr lang="en-US" sz="1400" b="1" dirty="0">
              <a:solidFill>
                <a:schemeClr val="tx1"/>
              </a:solidFill>
              <a:ea typeface="+mn-ea"/>
              <a:cs typeface="+mn-cs"/>
            </a:endParaRPr>
          </a:p>
          <a:p>
            <a:pPr lvl="1"/>
            <a:endParaRPr lang="en-US" sz="1400" dirty="0">
              <a:solidFill>
                <a:schemeClr val="tx1"/>
              </a:solidFill>
              <a:ea typeface="+mn-ea"/>
              <a:cs typeface="+mn-cs"/>
            </a:endParaRPr>
          </a:p>
          <a:p>
            <a:r>
              <a:rPr lang="en-US" dirty="0">
                <a:solidFill>
                  <a:schemeClr val="tx1"/>
                </a:solidFill>
              </a:rPr>
              <a:t>Goal: Collision Avoidance</a:t>
            </a:r>
          </a:p>
          <a:p>
            <a:pPr lvl="1"/>
            <a:r>
              <a:rPr lang="en-US" sz="1400" b="1" dirty="0"/>
              <a:t>S</a:t>
            </a:r>
            <a:r>
              <a:rPr lang="en-US" sz="1400" b="1" dirty="0">
                <a:solidFill>
                  <a:schemeClr val="tx1"/>
                </a:solidFill>
                <a:ea typeface="+mn-ea"/>
                <a:cs typeface="+mn-cs"/>
              </a:rPr>
              <a:t>ender</a:t>
            </a:r>
          </a:p>
          <a:p>
            <a:pPr lvl="2"/>
            <a:r>
              <a:rPr lang="en-US" sz="1400" dirty="0">
                <a:solidFill>
                  <a:schemeClr val="tx1"/>
                </a:solidFill>
                <a:ea typeface="+mn-ea"/>
                <a:cs typeface="+mn-cs"/>
              </a:rPr>
              <a:t>If medium is idle for a certain amount of time slots (DIFS), transmit frame</a:t>
            </a:r>
          </a:p>
          <a:p>
            <a:pPr lvl="2"/>
            <a:r>
              <a:rPr lang="de-DE" sz="1400" dirty="0" err="1">
                <a:ea typeface="+mn-ea"/>
                <a:cs typeface="+mn-cs"/>
              </a:rPr>
              <a:t>If</a:t>
            </a:r>
            <a:r>
              <a:rPr lang="de-DE" sz="1400" dirty="0">
                <a:ea typeface="+mn-ea"/>
                <a:cs typeface="+mn-cs"/>
              </a:rPr>
              <a:t> </a:t>
            </a:r>
            <a:r>
              <a:rPr lang="de-DE" sz="1400" dirty="0" err="1">
                <a:ea typeface="+mn-ea"/>
                <a:cs typeface="+mn-cs"/>
              </a:rPr>
              <a:t>no</a:t>
            </a:r>
            <a:r>
              <a:rPr lang="de-DE" sz="1400" dirty="0">
                <a:ea typeface="+mn-ea"/>
                <a:cs typeface="+mn-cs"/>
              </a:rPr>
              <a:t> ACK </a:t>
            </a:r>
            <a:r>
              <a:rPr lang="de-DE" sz="1400" dirty="0" err="1">
                <a:ea typeface="+mn-ea"/>
                <a:cs typeface="+mn-cs"/>
              </a:rPr>
              <a:t>received</a:t>
            </a:r>
            <a:r>
              <a:rPr lang="de-DE" sz="1400" dirty="0">
                <a:ea typeface="+mn-ea"/>
                <a:cs typeface="+mn-cs"/>
              </a:rPr>
              <a:t>, </a:t>
            </a:r>
            <a:r>
              <a:rPr lang="de-DE" sz="1400" dirty="0" err="1">
                <a:ea typeface="+mn-ea"/>
                <a:cs typeface="+mn-cs"/>
              </a:rPr>
              <a:t>retransmit</a:t>
            </a:r>
            <a:r>
              <a:rPr lang="de-DE" sz="1400" dirty="0">
                <a:ea typeface="+mn-ea"/>
                <a:cs typeface="+mn-cs"/>
              </a:rPr>
              <a:t> </a:t>
            </a:r>
            <a:r>
              <a:rPr lang="de-DE" sz="1400" dirty="0" err="1">
                <a:ea typeface="+mn-ea"/>
                <a:cs typeface="+mn-cs"/>
              </a:rPr>
              <a:t>frame</a:t>
            </a:r>
            <a:endParaRPr lang="en-US" sz="1400" dirty="0">
              <a:solidFill>
                <a:schemeClr val="tx1"/>
              </a:solidFill>
              <a:ea typeface="+mn-ea"/>
              <a:cs typeface="+mn-cs"/>
            </a:endParaRPr>
          </a:p>
          <a:p>
            <a:pPr lvl="1"/>
            <a:r>
              <a:rPr lang="en-US" sz="1400" b="1" dirty="0">
                <a:solidFill>
                  <a:schemeClr val="tx1"/>
                </a:solidFill>
                <a:ea typeface="+mn-ea"/>
                <a:cs typeface="+mn-cs"/>
              </a:rPr>
              <a:t>Receiver</a:t>
            </a:r>
          </a:p>
          <a:p>
            <a:pPr lvl="2"/>
            <a:r>
              <a:rPr lang="en-US" sz="1400" dirty="0">
                <a:solidFill>
                  <a:schemeClr val="tx1"/>
                </a:solidFill>
                <a:ea typeface="+mn-ea"/>
                <a:cs typeface="+mn-cs"/>
              </a:rPr>
              <a:t>Check if received frame OK (using CRC), send ACK with a short time delay (SIFS)</a:t>
            </a:r>
            <a:endParaRPr lang="en-US" sz="1400" dirty="0"/>
          </a:p>
        </p:txBody>
      </p:sp>
      <p:grpSp>
        <p:nvGrpSpPr>
          <p:cNvPr id="33" name="Group 31"/>
          <p:cNvGrpSpPr>
            <a:grpSpLocks/>
          </p:cNvGrpSpPr>
          <p:nvPr/>
        </p:nvGrpSpPr>
        <p:grpSpPr bwMode="auto">
          <a:xfrm>
            <a:off x="2423592" y="4509120"/>
            <a:ext cx="7142975" cy="1907679"/>
            <a:chOff x="336" y="2424"/>
            <a:chExt cx="4770" cy="1517"/>
          </a:xfrm>
        </p:grpSpPr>
        <p:sp>
          <p:nvSpPr>
            <p:cNvPr id="34" name="Text Box 4"/>
            <p:cNvSpPr txBox="1">
              <a:spLocks noChangeArrowheads="1"/>
            </p:cNvSpPr>
            <p:nvPr/>
          </p:nvSpPr>
          <p:spPr bwMode="auto">
            <a:xfrm>
              <a:off x="4944" y="3528"/>
              <a:ext cx="162" cy="269"/>
            </a:xfrm>
            <a:prstGeom prst="rect">
              <a:avLst/>
            </a:prstGeom>
            <a:noFill/>
            <a:ln w="9525">
              <a:noFill/>
              <a:miter lim="800000"/>
              <a:headEnd/>
              <a:tailEnd/>
            </a:ln>
          </p:spPr>
          <p:txBody>
            <a:bodyPr wrap="none">
              <a:spAutoFit/>
            </a:bodyPr>
            <a:lstStyle/>
            <a:p>
              <a:pPr algn="l" eaLnBrk="0" hangingPunct="0"/>
              <a:r>
                <a:rPr lang="de-DE" sz="1600">
                  <a:latin typeface="Arial" charset="0"/>
                </a:rPr>
                <a:t>t</a:t>
              </a:r>
            </a:p>
          </p:txBody>
        </p:sp>
        <p:sp>
          <p:nvSpPr>
            <p:cNvPr id="35" name="Line 5"/>
            <p:cNvSpPr>
              <a:spLocks noChangeShapeType="1"/>
            </p:cNvSpPr>
            <p:nvPr/>
          </p:nvSpPr>
          <p:spPr bwMode="auto">
            <a:xfrm flipH="1" flipV="1">
              <a:off x="1248" y="2424"/>
              <a:ext cx="0" cy="384"/>
            </a:xfrm>
            <a:prstGeom prst="line">
              <a:avLst/>
            </a:prstGeom>
            <a:noFill/>
            <a:ln w="9525">
              <a:solidFill>
                <a:schemeClr val="tx1"/>
              </a:solidFill>
              <a:round/>
              <a:headEnd/>
              <a:tailEnd/>
            </a:ln>
          </p:spPr>
          <p:txBody>
            <a:bodyPr wrap="none" anchor="ctr"/>
            <a:lstStyle/>
            <a:p>
              <a:endParaRPr lang="en-US"/>
            </a:p>
          </p:txBody>
        </p:sp>
        <p:sp>
          <p:nvSpPr>
            <p:cNvPr id="36" name="Line 6"/>
            <p:cNvSpPr>
              <a:spLocks noChangeShapeType="1"/>
            </p:cNvSpPr>
            <p:nvPr/>
          </p:nvSpPr>
          <p:spPr bwMode="auto">
            <a:xfrm flipV="1">
              <a:off x="1824" y="2424"/>
              <a:ext cx="0" cy="1200"/>
            </a:xfrm>
            <a:prstGeom prst="line">
              <a:avLst/>
            </a:prstGeom>
            <a:noFill/>
            <a:ln w="9525">
              <a:solidFill>
                <a:schemeClr val="tx1"/>
              </a:solidFill>
              <a:round/>
              <a:headEnd/>
              <a:tailEnd/>
            </a:ln>
          </p:spPr>
          <p:txBody>
            <a:bodyPr wrap="none" anchor="ctr"/>
            <a:lstStyle/>
            <a:p>
              <a:endParaRPr lang="en-US"/>
            </a:p>
          </p:txBody>
        </p:sp>
        <p:sp>
          <p:nvSpPr>
            <p:cNvPr id="37" name="Line 7"/>
            <p:cNvSpPr>
              <a:spLocks noChangeShapeType="1"/>
            </p:cNvSpPr>
            <p:nvPr/>
          </p:nvSpPr>
          <p:spPr bwMode="auto">
            <a:xfrm>
              <a:off x="2832" y="3000"/>
              <a:ext cx="384" cy="0"/>
            </a:xfrm>
            <a:prstGeom prst="line">
              <a:avLst/>
            </a:prstGeom>
            <a:noFill/>
            <a:ln w="9525">
              <a:solidFill>
                <a:schemeClr val="tx1"/>
              </a:solidFill>
              <a:round/>
              <a:headEnd type="triangle" w="med" len="med"/>
              <a:tailEnd type="triangle" w="med" len="med"/>
            </a:ln>
          </p:spPr>
          <p:txBody>
            <a:bodyPr wrap="none" anchor="ctr"/>
            <a:lstStyle/>
            <a:p>
              <a:endParaRPr lang="en-US"/>
            </a:p>
          </p:txBody>
        </p:sp>
        <p:sp>
          <p:nvSpPr>
            <p:cNvPr id="38" name="Text Box 8"/>
            <p:cNvSpPr txBox="1">
              <a:spLocks noChangeArrowheads="1"/>
            </p:cNvSpPr>
            <p:nvPr/>
          </p:nvSpPr>
          <p:spPr bwMode="auto">
            <a:xfrm>
              <a:off x="2832" y="2805"/>
              <a:ext cx="352" cy="220"/>
            </a:xfrm>
            <a:prstGeom prst="rect">
              <a:avLst/>
            </a:prstGeom>
            <a:noFill/>
            <a:ln w="9525">
              <a:noFill/>
              <a:miter lim="800000"/>
              <a:headEnd/>
              <a:tailEnd/>
            </a:ln>
          </p:spPr>
          <p:txBody>
            <a:bodyPr wrap="none">
              <a:spAutoFit/>
            </a:bodyPr>
            <a:lstStyle/>
            <a:p>
              <a:pPr algn="l" eaLnBrk="0" hangingPunct="0"/>
              <a:r>
                <a:rPr lang="de-DE" sz="1200" dirty="0">
                  <a:latin typeface="Arial" charset="0"/>
                </a:rPr>
                <a:t>SIFS</a:t>
              </a:r>
              <a:endParaRPr lang="de-DE" sz="1600" dirty="0">
                <a:latin typeface="Arial" charset="0"/>
              </a:endParaRPr>
            </a:p>
          </p:txBody>
        </p:sp>
        <p:sp>
          <p:nvSpPr>
            <p:cNvPr id="39" name="Text Box 9"/>
            <p:cNvSpPr txBox="1">
              <a:spLocks noChangeArrowheads="1"/>
            </p:cNvSpPr>
            <p:nvPr/>
          </p:nvSpPr>
          <p:spPr bwMode="auto">
            <a:xfrm>
              <a:off x="1344" y="2452"/>
              <a:ext cx="358" cy="220"/>
            </a:xfrm>
            <a:prstGeom prst="rect">
              <a:avLst/>
            </a:prstGeom>
            <a:noFill/>
            <a:ln w="9525">
              <a:noFill/>
              <a:miter lim="800000"/>
              <a:headEnd/>
              <a:tailEnd/>
            </a:ln>
          </p:spPr>
          <p:txBody>
            <a:bodyPr wrap="none">
              <a:spAutoFit/>
            </a:bodyPr>
            <a:lstStyle/>
            <a:p>
              <a:pPr algn="l" eaLnBrk="0" hangingPunct="0"/>
              <a:r>
                <a:rPr lang="de-DE" sz="1200" dirty="0">
                  <a:latin typeface="Arial" charset="0"/>
                </a:rPr>
                <a:t>DIFS</a:t>
              </a:r>
            </a:p>
          </p:txBody>
        </p:sp>
        <p:sp>
          <p:nvSpPr>
            <p:cNvPr id="40" name="Line 10"/>
            <p:cNvSpPr>
              <a:spLocks noChangeShapeType="1"/>
            </p:cNvSpPr>
            <p:nvPr/>
          </p:nvSpPr>
          <p:spPr bwMode="auto">
            <a:xfrm>
              <a:off x="1248" y="2616"/>
              <a:ext cx="576" cy="0"/>
            </a:xfrm>
            <a:prstGeom prst="line">
              <a:avLst/>
            </a:prstGeom>
            <a:noFill/>
            <a:ln w="9525">
              <a:solidFill>
                <a:schemeClr val="tx1"/>
              </a:solidFill>
              <a:round/>
              <a:headEnd type="triangle" w="med" len="med"/>
              <a:tailEnd type="triangle" w="med" len="med"/>
            </a:ln>
          </p:spPr>
          <p:txBody>
            <a:bodyPr wrap="none" anchor="ctr"/>
            <a:lstStyle/>
            <a:p>
              <a:endParaRPr lang="en-US"/>
            </a:p>
          </p:txBody>
        </p:sp>
        <p:sp>
          <p:nvSpPr>
            <p:cNvPr id="41" name="Rectangle 11"/>
            <p:cNvSpPr>
              <a:spLocks noChangeArrowheads="1"/>
            </p:cNvSpPr>
            <p:nvPr/>
          </p:nvSpPr>
          <p:spPr bwMode="auto">
            <a:xfrm>
              <a:off x="4320" y="3288"/>
              <a:ext cx="624" cy="240"/>
            </a:xfrm>
            <a:prstGeom prst="rect">
              <a:avLst/>
            </a:prstGeom>
            <a:solidFill>
              <a:srgbClr val="DADAF6"/>
            </a:solidFill>
            <a:ln w="9525">
              <a:solidFill>
                <a:schemeClr val="tx1"/>
              </a:solidFill>
              <a:miter lim="800000"/>
              <a:headEnd/>
              <a:tailEnd/>
            </a:ln>
          </p:spPr>
          <p:txBody>
            <a:bodyPr wrap="none" anchor="ctr"/>
            <a:lstStyle/>
            <a:p>
              <a:pPr eaLnBrk="0" hangingPunct="0"/>
              <a:r>
                <a:rPr lang="de-DE" sz="1600">
                  <a:latin typeface="Arial" charset="0"/>
                </a:rPr>
                <a:t>data</a:t>
              </a:r>
            </a:p>
          </p:txBody>
        </p:sp>
        <p:sp>
          <p:nvSpPr>
            <p:cNvPr id="42" name="Rectangle 12"/>
            <p:cNvSpPr>
              <a:spLocks noChangeArrowheads="1"/>
            </p:cNvSpPr>
            <p:nvPr/>
          </p:nvSpPr>
          <p:spPr bwMode="auto">
            <a:xfrm>
              <a:off x="3216" y="2904"/>
              <a:ext cx="288" cy="240"/>
            </a:xfrm>
            <a:prstGeom prst="rect">
              <a:avLst/>
            </a:prstGeom>
            <a:solidFill>
              <a:schemeClr val="accent1"/>
            </a:solidFill>
            <a:ln w="9525">
              <a:solidFill>
                <a:schemeClr val="tx1"/>
              </a:solidFill>
              <a:miter lim="800000"/>
              <a:headEnd/>
              <a:tailEnd/>
            </a:ln>
          </p:spPr>
          <p:txBody>
            <a:bodyPr wrap="none" anchor="ctr"/>
            <a:lstStyle/>
            <a:p>
              <a:pPr eaLnBrk="0" hangingPunct="0"/>
              <a:r>
                <a:rPr lang="de-DE" sz="1600">
                  <a:latin typeface="Arial" charset="0"/>
                </a:rPr>
                <a:t>ACK</a:t>
              </a:r>
            </a:p>
          </p:txBody>
        </p:sp>
        <p:sp>
          <p:nvSpPr>
            <p:cNvPr id="43" name="Text Box 13"/>
            <p:cNvSpPr txBox="1">
              <a:spLocks noChangeArrowheads="1"/>
            </p:cNvSpPr>
            <p:nvPr/>
          </p:nvSpPr>
          <p:spPr bwMode="auto">
            <a:xfrm>
              <a:off x="2352" y="3624"/>
              <a:ext cx="846" cy="269"/>
            </a:xfrm>
            <a:prstGeom prst="rect">
              <a:avLst/>
            </a:prstGeom>
            <a:noFill/>
            <a:ln w="9525">
              <a:noFill/>
              <a:miter lim="800000"/>
              <a:headEnd/>
              <a:tailEnd/>
            </a:ln>
          </p:spPr>
          <p:txBody>
            <a:bodyPr wrap="none">
              <a:spAutoFit/>
            </a:bodyPr>
            <a:lstStyle/>
            <a:p>
              <a:pPr algn="l" eaLnBrk="0" hangingPunct="0"/>
              <a:r>
                <a:rPr lang="de-DE" sz="1600">
                  <a:latin typeface="Arial" charset="0"/>
                </a:rPr>
                <a:t>waiting time</a:t>
              </a:r>
            </a:p>
          </p:txBody>
        </p:sp>
        <p:sp>
          <p:nvSpPr>
            <p:cNvPr id="44" name="Line 14"/>
            <p:cNvSpPr>
              <a:spLocks noChangeShapeType="1"/>
            </p:cNvSpPr>
            <p:nvPr/>
          </p:nvSpPr>
          <p:spPr bwMode="auto">
            <a:xfrm>
              <a:off x="1152" y="3528"/>
              <a:ext cx="3936" cy="0"/>
            </a:xfrm>
            <a:prstGeom prst="line">
              <a:avLst/>
            </a:prstGeom>
            <a:noFill/>
            <a:ln w="9525">
              <a:solidFill>
                <a:schemeClr val="tx1"/>
              </a:solidFill>
              <a:round/>
              <a:headEnd/>
              <a:tailEnd type="triangle" w="med" len="med"/>
            </a:ln>
          </p:spPr>
          <p:txBody>
            <a:bodyPr wrap="none" anchor="ctr"/>
            <a:lstStyle/>
            <a:p>
              <a:endParaRPr lang="en-US"/>
            </a:p>
          </p:txBody>
        </p:sp>
        <p:sp>
          <p:nvSpPr>
            <p:cNvPr id="45" name="Text Box 15"/>
            <p:cNvSpPr txBox="1">
              <a:spLocks noChangeArrowheads="1"/>
            </p:cNvSpPr>
            <p:nvPr/>
          </p:nvSpPr>
          <p:spPr bwMode="auto">
            <a:xfrm>
              <a:off x="336" y="3336"/>
              <a:ext cx="595" cy="465"/>
            </a:xfrm>
            <a:prstGeom prst="rect">
              <a:avLst/>
            </a:prstGeom>
            <a:noFill/>
            <a:ln w="9525">
              <a:noFill/>
              <a:miter lim="800000"/>
              <a:headEnd/>
              <a:tailEnd/>
            </a:ln>
          </p:spPr>
          <p:txBody>
            <a:bodyPr wrap="none">
              <a:spAutoFit/>
            </a:bodyPr>
            <a:lstStyle/>
            <a:p>
              <a:pPr algn="l" eaLnBrk="0" hangingPunct="0"/>
              <a:r>
                <a:rPr lang="de-DE" sz="1600">
                  <a:latin typeface="Arial" charset="0"/>
                </a:rPr>
                <a:t>other</a:t>
              </a:r>
            </a:p>
            <a:p>
              <a:pPr algn="l" eaLnBrk="0" hangingPunct="0"/>
              <a:r>
                <a:rPr lang="de-DE" sz="1600">
                  <a:latin typeface="Arial" charset="0"/>
                </a:rPr>
                <a:t>stations</a:t>
              </a:r>
            </a:p>
          </p:txBody>
        </p:sp>
        <p:sp>
          <p:nvSpPr>
            <p:cNvPr id="46" name="Text Box 16"/>
            <p:cNvSpPr txBox="1">
              <a:spLocks noChangeArrowheads="1"/>
            </p:cNvSpPr>
            <p:nvPr/>
          </p:nvSpPr>
          <p:spPr bwMode="auto">
            <a:xfrm>
              <a:off x="336" y="3000"/>
              <a:ext cx="610" cy="269"/>
            </a:xfrm>
            <a:prstGeom prst="rect">
              <a:avLst/>
            </a:prstGeom>
            <a:noFill/>
            <a:ln w="9525">
              <a:noFill/>
              <a:miter lim="800000"/>
              <a:headEnd/>
              <a:tailEnd/>
            </a:ln>
          </p:spPr>
          <p:txBody>
            <a:bodyPr wrap="none">
              <a:spAutoFit/>
            </a:bodyPr>
            <a:lstStyle/>
            <a:p>
              <a:pPr algn="l" eaLnBrk="0" hangingPunct="0"/>
              <a:r>
                <a:rPr lang="de-DE" sz="1600">
                  <a:latin typeface="Arial" charset="0"/>
                </a:rPr>
                <a:t>receiver</a:t>
              </a:r>
            </a:p>
          </p:txBody>
        </p:sp>
        <p:sp>
          <p:nvSpPr>
            <p:cNvPr id="47" name="Text Box 17"/>
            <p:cNvSpPr txBox="1">
              <a:spLocks noChangeArrowheads="1"/>
            </p:cNvSpPr>
            <p:nvPr/>
          </p:nvSpPr>
          <p:spPr bwMode="auto">
            <a:xfrm>
              <a:off x="336" y="2616"/>
              <a:ext cx="542" cy="269"/>
            </a:xfrm>
            <a:prstGeom prst="rect">
              <a:avLst/>
            </a:prstGeom>
            <a:noFill/>
            <a:ln w="9525">
              <a:noFill/>
              <a:miter lim="800000"/>
              <a:headEnd/>
              <a:tailEnd/>
            </a:ln>
          </p:spPr>
          <p:txBody>
            <a:bodyPr wrap="none">
              <a:spAutoFit/>
            </a:bodyPr>
            <a:lstStyle/>
            <a:p>
              <a:pPr algn="l" eaLnBrk="0" hangingPunct="0"/>
              <a:r>
                <a:rPr lang="de-DE" sz="1600" dirty="0" err="1">
                  <a:latin typeface="Arial" charset="0"/>
                </a:rPr>
                <a:t>sender</a:t>
              </a:r>
              <a:endParaRPr lang="de-DE" sz="1600" dirty="0">
                <a:latin typeface="Arial" charset="0"/>
              </a:endParaRPr>
            </a:p>
          </p:txBody>
        </p:sp>
        <p:sp>
          <p:nvSpPr>
            <p:cNvPr id="48" name="Line 18"/>
            <p:cNvSpPr>
              <a:spLocks noChangeShapeType="1"/>
            </p:cNvSpPr>
            <p:nvPr/>
          </p:nvSpPr>
          <p:spPr bwMode="auto">
            <a:xfrm>
              <a:off x="1152" y="3144"/>
              <a:ext cx="3936" cy="0"/>
            </a:xfrm>
            <a:prstGeom prst="line">
              <a:avLst/>
            </a:prstGeom>
            <a:noFill/>
            <a:ln w="9525">
              <a:solidFill>
                <a:schemeClr val="tx1"/>
              </a:solidFill>
              <a:round/>
              <a:headEnd/>
              <a:tailEnd type="triangle" w="med" len="med"/>
            </a:ln>
          </p:spPr>
          <p:txBody>
            <a:bodyPr wrap="none" anchor="ctr"/>
            <a:lstStyle/>
            <a:p>
              <a:endParaRPr lang="en-US"/>
            </a:p>
          </p:txBody>
        </p:sp>
        <p:sp>
          <p:nvSpPr>
            <p:cNvPr id="49" name="Line 19"/>
            <p:cNvSpPr>
              <a:spLocks noChangeShapeType="1"/>
            </p:cNvSpPr>
            <p:nvPr/>
          </p:nvSpPr>
          <p:spPr bwMode="auto">
            <a:xfrm>
              <a:off x="1152" y="2760"/>
              <a:ext cx="3936" cy="0"/>
            </a:xfrm>
            <a:prstGeom prst="line">
              <a:avLst/>
            </a:prstGeom>
            <a:noFill/>
            <a:ln w="9525">
              <a:solidFill>
                <a:schemeClr val="tx1"/>
              </a:solidFill>
              <a:round/>
              <a:headEnd/>
              <a:tailEnd type="triangle" w="med" len="med"/>
            </a:ln>
          </p:spPr>
          <p:txBody>
            <a:bodyPr wrap="none" anchor="ctr"/>
            <a:lstStyle/>
            <a:p>
              <a:endParaRPr lang="en-US"/>
            </a:p>
          </p:txBody>
        </p:sp>
        <p:sp>
          <p:nvSpPr>
            <p:cNvPr id="50" name="Rectangle 20"/>
            <p:cNvSpPr>
              <a:spLocks noChangeArrowheads="1"/>
            </p:cNvSpPr>
            <p:nvPr/>
          </p:nvSpPr>
          <p:spPr bwMode="auto">
            <a:xfrm>
              <a:off x="1824" y="2520"/>
              <a:ext cx="1008" cy="240"/>
            </a:xfrm>
            <a:prstGeom prst="rect">
              <a:avLst/>
            </a:prstGeom>
            <a:solidFill>
              <a:srgbClr val="DADAF6"/>
            </a:solidFill>
            <a:ln w="9525">
              <a:solidFill>
                <a:schemeClr val="tx1"/>
              </a:solidFill>
              <a:miter lim="800000"/>
              <a:headEnd/>
              <a:tailEnd/>
            </a:ln>
          </p:spPr>
          <p:txBody>
            <a:bodyPr wrap="none" anchor="ctr"/>
            <a:lstStyle/>
            <a:p>
              <a:pPr eaLnBrk="0" hangingPunct="0"/>
              <a:r>
                <a:rPr lang="de-DE" sz="1600" dirty="0" err="1">
                  <a:latin typeface="Arial" charset="0"/>
                </a:rPr>
                <a:t>data</a:t>
              </a:r>
              <a:endParaRPr lang="de-DE" sz="1600" dirty="0">
                <a:latin typeface="Arial" charset="0"/>
              </a:endParaRPr>
            </a:p>
          </p:txBody>
        </p:sp>
        <p:sp>
          <p:nvSpPr>
            <p:cNvPr id="51" name="Line 21"/>
            <p:cNvSpPr>
              <a:spLocks noChangeShapeType="1"/>
            </p:cNvSpPr>
            <p:nvPr/>
          </p:nvSpPr>
          <p:spPr bwMode="auto">
            <a:xfrm flipV="1">
              <a:off x="2832" y="2424"/>
              <a:ext cx="0" cy="768"/>
            </a:xfrm>
            <a:prstGeom prst="line">
              <a:avLst/>
            </a:prstGeom>
            <a:noFill/>
            <a:ln w="9525">
              <a:solidFill>
                <a:schemeClr val="tx1"/>
              </a:solidFill>
              <a:round/>
              <a:headEnd/>
              <a:tailEnd/>
            </a:ln>
          </p:spPr>
          <p:txBody>
            <a:bodyPr wrap="none" anchor="ctr"/>
            <a:lstStyle/>
            <a:p>
              <a:endParaRPr lang="en-US"/>
            </a:p>
          </p:txBody>
        </p:sp>
        <p:sp>
          <p:nvSpPr>
            <p:cNvPr id="52" name="Line 22"/>
            <p:cNvSpPr>
              <a:spLocks noChangeShapeType="1"/>
            </p:cNvSpPr>
            <p:nvPr/>
          </p:nvSpPr>
          <p:spPr bwMode="auto">
            <a:xfrm flipV="1">
              <a:off x="3216" y="2808"/>
              <a:ext cx="0" cy="384"/>
            </a:xfrm>
            <a:prstGeom prst="line">
              <a:avLst/>
            </a:prstGeom>
            <a:noFill/>
            <a:ln w="9525">
              <a:solidFill>
                <a:schemeClr val="tx1"/>
              </a:solidFill>
              <a:round/>
              <a:headEnd/>
              <a:tailEnd/>
            </a:ln>
          </p:spPr>
          <p:txBody>
            <a:bodyPr wrap="none" anchor="ctr"/>
            <a:lstStyle/>
            <a:p>
              <a:endParaRPr lang="en-US"/>
            </a:p>
          </p:txBody>
        </p:sp>
        <p:sp>
          <p:nvSpPr>
            <p:cNvPr id="53" name="Line 23"/>
            <p:cNvSpPr>
              <a:spLocks noChangeShapeType="1"/>
            </p:cNvSpPr>
            <p:nvPr/>
          </p:nvSpPr>
          <p:spPr bwMode="auto">
            <a:xfrm flipV="1">
              <a:off x="3504" y="2808"/>
              <a:ext cx="0" cy="672"/>
            </a:xfrm>
            <a:prstGeom prst="line">
              <a:avLst/>
            </a:prstGeom>
            <a:noFill/>
            <a:ln w="9525">
              <a:solidFill>
                <a:schemeClr val="tx1"/>
              </a:solidFill>
              <a:round/>
              <a:headEnd/>
              <a:tailEnd/>
            </a:ln>
          </p:spPr>
          <p:txBody>
            <a:bodyPr wrap="none" anchor="ctr"/>
            <a:lstStyle/>
            <a:p>
              <a:endParaRPr lang="en-US"/>
            </a:p>
          </p:txBody>
        </p:sp>
        <p:sp>
          <p:nvSpPr>
            <p:cNvPr id="54" name="Text Box 24"/>
            <p:cNvSpPr txBox="1">
              <a:spLocks noChangeArrowheads="1"/>
            </p:cNvSpPr>
            <p:nvPr/>
          </p:nvSpPr>
          <p:spPr bwMode="auto">
            <a:xfrm>
              <a:off x="3600" y="3206"/>
              <a:ext cx="358" cy="220"/>
            </a:xfrm>
            <a:prstGeom prst="rect">
              <a:avLst/>
            </a:prstGeom>
            <a:noFill/>
            <a:ln w="9525">
              <a:noFill/>
              <a:miter lim="800000"/>
              <a:headEnd/>
              <a:tailEnd/>
            </a:ln>
          </p:spPr>
          <p:txBody>
            <a:bodyPr wrap="none">
              <a:spAutoFit/>
            </a:bodyPr>
            <a:lstStyle/>
            <a:p>
              <a:pPr algn="l" eaLnBrk="0" hangingPunct="0"/>
              <a:r>
                <a:rPr lang="de-DE" sz="1200" dirty="0">
                  <a:latin typeface="Arial" charset="0"/>
                </a:rPr>
                <a:t>DIFS</a:t>
              </a:r>
              <a:endParaRPr lang="de-DE" sz="1600" dirty="0">
                <a:latin typeface="Arial" charset="0"/>
              </a:endParaRPr>
            </a:p>
          </p:txBody>
        </p:sp>
        <p:sp>
          <p:nvSpPr>
            <p:cNvPr id="55" name="Line 25"/>
            <p:cNvSpPr>
              <a:spLocks noChangeShapeType="1"/>
            </p:cNvSpPr>
            <p:nvPr/>
          </p:nvSpPr>
          <p:spPr bwMode="auto">
            <a:xfrm>
              <a:off x="3504" y="3384"/>
              <a:ext cx="576" cy="0"/>
            </a:xfrm>
            <a:prstGeom prst="line">
              <a:avLst/>
            </a:prstGeom>
            <a:noFill/>
            <a:ln w="9525">
              <a:solidFill>
                <a:schemeClr val="tx1"/>
              </a:solidFill>
              <a:round/>
              <a:headEnd type="triangle" w="med" len="med"/>
              <a:tailEnd type="triangle" w="med" len="med"/>
            </a:ln>
          </p:spPr>
          <p:txBody>
            <a:bodyPr wrap="none" anchor="ctr"/>
            <a:lstStyle/>
            <a:p>
              <a:endParaRPr lang="en-US"/>
            </a:p>
          </p:txBody>
        </p:sp>
        <p:sp>
          <p:nvSpPr>
            <p:cNvPr id="56" name="Line 26"/>
            <p:cNvSpPr>
              <a:spLocks noChangeShapeType="1"/>
            </p:cNvSpPr>
            <p:nvPr/>
          </p:nvSpPr>
          <p:spPr bwMode="auto">
            <a:xfrm flipH="1" flipV="1">
              <a:off x="4080" y="3240"/>
              <a:ext cx="0" cy="384"/>
            </a:xfrm>
            <a:prstGeom prst="line">
              <a:avLst/>
            </a:prstGeom>
            <a:noFill/>
            <a:ln w="9525">
              <a:solidFill>
                <a:schemeClr val="tx1"/>
              </a:solidFill>
              <a:round/>
              <a:headEnd/>
              <a:tailEnd/>
            </a:ln>
          </p:spPr>
          <p:txBody>
            <a:bodyPr wrap="none" anchor="ctr"/>
            <a:lstStyle/>
            <a:p>
              <a:endParaRPr lang="en-US"/>
            </a:p>
          </p:txBody>
        </p:sp>
        <p:sp>
          <p:nvSpPr>
            <p:cNvPr id="57" name="Line 27"/>
            <p:cNvSpPr>
              <a:spLocks noChangeShapeType="1"/>
            </p:cNvSpPr>
            <p:nvPr/>
          </p:nvSpPr>
          <p:spPr bwMode="auto">
            <a:xfrm>
              <a:off x="1824" y="3624"/>
              <a:ext cx="2256" cy="0"/>
            </a:xfrm>
            <a:prstGeom prst="line">
              <a:avLst/>
            </a:prstGeom>
            <a:noFill/>
            <a:ln w="9525">
              <a:solidFill>
                <a:schemeClr val="tx1"/>
              </a:solidFill>
              <a:round/>
              <a:headEnd type="triangle" w="med" len="med"/>
              <a:tailEnd type="triangle" w="med" len="med"/>
            </a:ln>
          </p:spPr>
          <p:txBody>
            <a:bodyPr wrap="none" anchor="ctr"/>
            <a:lstStyle/>
            <a:p>
              <a:endParaRPr lang="en-US"/>
            </a:p>
          </p:txBody>
        </p:sp>
        <p:sp>
          <p:nvSpPr>
            <p:cNvPr id="58" name="Rectangle 28"/>
            <p:cNvSpPr>
              <a:spLocks noChangeArrowheads="1"/>
            </p:cNvSpPr>
            <p:nvPr/>
          </p:nvSpPr>
          <p:spPr bwMode="auto">
            <a:xfrm>
              <a:off x="4080" y="3288"/>
              <a:ext cx="240" cy="240"/>
            </a:xfrm>
            <a:prstGeom prst="rect">
              <a:avLst/>
            </a:prstGeom>
            <a:solidFill>
              <a:srgbClr val="FF6699"/>
            </a:solidFill>
            <a:ln w="9525">
              <a:solidFill>
                <a:schemeClr val="tx1"/>
              </a:solidFill>
              <a:miter lim="800000"/>
              <a:headEnd/>
              <a:tailEnd/>
            </a:ln>
          </p:spPr>
          <p:txBody>
            <a:bodyPr wrap="none" anchor="ctr"/>
            <a:lstStyle/>
            <a:p>
              <a:endParaRPr lang="en-US"/>
            </a:p>
          </p:txBody>
        </p:sp>
        <p:sp>
          <p:nvSpPr>
            <p:cNvPr id="59" name="Text Box 29"/>
            <p:cNvSpPr txBox="1">
              <a:spLocks noChangeArrowheads="1"/>
            </p:cNvSpPr>
            <p:nvPr/>
          </p:nvSpPr>
          <p:spPr bwMode="auto">
            <a:xfrm>
              <a:off x="3264" y="3672"/>
              <a:ext cx="755" cy="269"/>
            </a:xfrm>
            <a:prstGeom prst="rect">
              <a:avLst/>
            </a:prstGeom>
            <a:noFill/>
            <a:ln w="9525">
              <a:noFill/>
              <a:miter lim="800000"/>
              <a:headEnd/>
              <a:tailEnd/>
            </a:ln>
          </p:spPr>
          <p:txBody>
            <a:bodyPr wrap="none">
              <a:spAutoFit/>
            </a:bodyPr>
            <a:lstStyle/>
            <a:p>
              <a:pPr algn="l" eaLnBrk="0" hangingPunct="0"/>
              <a:r>
                <a:rPr lang="de-DE" sz="1600">
                  <a:latin typeface="Arial" charset="0"/>
                </a:rPr>
                <a:t>contention</a:t>
              </a:r>
            </a:p>
          </p:txBody>
        </p:sp>
        <p:cxnSp>
          <p:nvCxnSpPr>
            <p:cNvPr id="60" name="AutoShape 30"/>
            <p:cNvCxnSpPr>
              <a:cxnSpLocks noChangeShapeType="1"/>
              <a:stCxn id="59" idx="3"/>
              <a:endCxn id="58" idx="2"/>
            </p:cNvCxnSpPr>
            <p:nvPr/>
          </p:nvCxnSpPr>
          <p:spPr bwMode="auto">
            <a:xfrm flipV="1">
              <a:off x="4019" y="3528"/>
              <a:ext cx="181" cy="279"/>
            </a:xfrm>
            <a:prstGeom prst="curvedConnector2">
              <a:avLst/>
            </a:prstGeom>
            <a:noFill/>
            <a:ln w="9525">
              <a:solidFill>
                <a:schemeClr val="tx1"/>
              </a:solidFill>
              <a:round/>
              <a:headEnd/>
              <a:tailEnd type="triangle" w="med" len="med"/>
            </a:ln>
          </p:spPr>
        </p:cxnSp>
      </p:grpSp>
      <p:sp>
        <p:nvSpPr>
          <p:cNvPr id="61" name="Footer Placeholder 2"/>
          <p:cNvSpPr>
            <a:spLocks noGrp="1"/>
          </p:cNvSpPr>
          <p:nvPr>
            <p:ph type="ftr" sz="quarter" idx="3"/>
          </p:nvPr>
        </p:nvSpPr>
        <p:spPr>
          <a:xfrm>
            <a:off x="334433" y="6656398"/>
            <a:ext cx="7969251" cy="201602"/>
          </a:xfrm>
        </p:spPr>
        <p:txBody>
          <a:bodyPr/>
          <a:lstStyle/>
          <a:p>
            <a:r>
              <a:rPr lang="en-US" sz="750" dirty="0" smtClean="0"/>
              <a:t>TI 3: Operating Systems and Computer Networks</a:t>
            </a:r>
            <a:endParaRPr lang="de-DE" sz="750" dirty="0"/>
          </a:p>
        </p:txBody>
      </p:sp>
    </p:spTree>
    <p:extLst>
      <p:ext uri="{BB962C8B-B14F-4D97-AF65-F5344CB8AC3E}">
        <p14:creationId xmlns:p14="http://schemas.microsoft.com/office/powerpoint/2010/main" val="2976211570"/>
      </p:ext>
    </p:extLst>
  </p:cSld>
  <p:clrMapOvr>
    <a:masterClrMapping/>
  </p:clrMapOvr>
  <p:transition/>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7891" name="Rectangle 2"/>
          <p:cNvSpPr>
            <a:spLocks noGrp="1" noChangeArrowheads="1"/>
          </p:cNvSpPr>
          <p:nvPr>
            <p:ph type="title"/>
          </p:nvPr>
        </p:nvSpPr>
        <p:spPr/>
        <p:txBody>
          <a:bodyPr/>
          <a:lstStyle/>
          <a:p>
            <a:pPr eaLnBrk="1" hangingPunct="1"/>
            <a:r>
              <a:rPr lang="en-US" smtClean="0"/>
              <a:t>Conclusion</a:t>
            </a:r>
          </a:p>
        </p:txBody>
      </p:sp>
      <p:sp>
        <p:nvSpPr>
          <p:cNvPr id="37892" name="Rectangle 3"/>
          <p:cNvSpPr>
            <a:spLocks noGrp="1" noChangeArrowheads="1"/>
          </p:cNvSpPr>
          <p:nvPr>
            <p:ph idx="1"/>
          </p:nvPr>
        </p:nvSpPr>
        <p:spPr/>
        <p:txBody>
          <a:bodyPr/>
          <a:lstStyle/>
          <a:p>
            <a:pPr eaLnBrk="1" hangingPunct="1"/>
            <a:r>
              <a:rPr lang="en-US" dirty="0" smtClean="0"/>
              <a:t>MAC protocols are crucial for good networking performance</a:t>
            </a:r>
          </a:p>
          <a:p>
            <a:pPr lvl="1" eaLnBrk="1" hangingPunct="1">
              <a:buFont typeface="Wingdings" pitchFamily="2" charset="2"/>
              <a:buChar char="Ø"/>
            </a:pPr>
            <a:r>
              <a:rPr lang="en-US" dirty="0" smtClean="0"/>
              <a:t>Static multiplexing just won’t do for </a:t>
            </a:r>
            <a:r>
              <a:rPr lang="en-US" dirty="0" err="1" smtClean="0"/>
              <a:t>bursty</a:t>
            </a:r>
            <a:r>
              <a:rPr lang="en-US" dirty="0" smtClean="0"/>
              <a:t> traffic</a:t>
            </a:r>
          </a:p>
          <a:p>
            <a:pPr eaLnBrk="1" hangingPunct="1"/>
            <a:endParaRPr lang="en-US" dirty="0" smtClean="0"/>
          </a:p>
          <a:p>
            <a:pPr eaLnBrk="1" hangingPunct="1"/>
            <a:r>
              <a:rPr lang="en-US" dirty="0" smtClean="0"/>
              <a:t>Main categories: Static vs. dynamic, contention (with collisions) vs. controlled (collision-free), hybrid approaches (limited contention)</a:t>
            </a:r>
          </a:p>
          <a:p>
            <a:pPr eaLnBrk="1" hangingPunct="1"/>
            <a:endParaRPr lang="en-US" dirty="0" smtClean="0"/>
          </a:p>
          <a:p>
            <a:pPr eaLnBrk="1" hangingPunct="1"/>
            <a:r>
              <a:rPr lang="en-US" dirty="0" smtClean="0"/>
              <a:t>Main figures of merit: Throughput, delay, fairness</a:t>
            </a:r>
          </a:p>
          <a:p>
            <a:pPr lvl="1" eaLnBrk="1" hangingPunct="1">
              <a:buFont typeface="Wingdings" pitchFamily="2" charset="2"/>
              <a:buChar char="Ø"/>
            </a:pPr>
            <a:r>
              <a:rPr lang="en-US" dirty="0" smtClean="0"/>
              <a:t>There hardly is a “best” solution</a:t>
            </a:r>
          </a:p>
          <a:p>
            <a:pPr eaLnBrk="1" hangingPunct="1"/>
            <a:endParaRPr lang="en-US" dirty="0" smtClean="0"/>
          </a:p>
          <a:p>
            <a:pPr eaLnBrk="1" hangingPunct="1"/>
            <a:r>
              <a:rPr lang="en-US" dirty="0" smtClean="0"/>
              <a:t>Important case study: Ethernet</a:t>
            </a:r>
          </a:p>
          <a:p>
            <a:pPr lvl="1" eaLnBrk="1" hangingPunct="1">
              <a:buFont typeface="Wingdings" pitchFamily="2" charset="2"/>
              <a:buChar char="Ø"/>
            </a:pPr>
            <a:r>
              <a:rPr lang="en-US" dirty="0" smtClean="0"/>
              <a:t>Main lesson to be learned: Keep it simple!</a:t>
            </a:r>
          </a:p>
        </p:txBody>
      </p:sp>
      <p:sp>
        <p:nvSpPr>
          <p:cNvPr id="5" name="Footer Placeholder 2"/>
          <p:cNvSpPr>
            <a:spLocks noGrp="1"/>
          </p:cNvSpPr>
          <p:nvPr>
            <p:ph type="ftr" sz="quarter" idx="3"/>
          </p:nvPr>
        </p:nvSpPr>
        <p:spPr>
          <a:xfrm>
            <a:off x="334433" y="6656398"/>
            <a:ext cx="7969251" cy="201602"/>
          </a:xfrm>
        </p:spPr>
        <p:txBody>
          <a:bodyPr/>
          <a:lstStyle/>
          <a:p>
            <a:r>
              <a:rPr lang="en-US" sz="750" dirty="0" smtClean="0"/>
              <a:t>TI 3: Operating Systems and Computer Networks</a:t>
            </a:r>
            <a:endParaRPr lang="de-DE" sz="750" dirty="0"/>
          </a:p>
        </p:txBody>
      </p:sp>
    </p:spTree>
    <p:extLst>
      <p:ext uri="{BB962C8B-B14F-4D97-AF65-F5344CB8AC3E}">
        <p14:creationId xmlns:p14="http://schemas.microsoft.com/office/powerpoint/2010/main" val="3129217147"/>
      </p:ext>
    </p:extLst>
  </p:cSld>
  <p:clrMapOvr>
    <a:masterClrMapping/>
  </p:clrMapOvr>
  <p:transition/>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2"/>
          <p:cNvSpPr>
            <a:spLocks noGrp="1" noChangeArrowheads="1"/>
          </p:cNvSpPr>
          <p:nvPr>
            <p:ph type="title"/>
          </p:nvPr>
        </p:nvSpPr>
        <p:spPr/>
        <p:txBody>
          <a:bodyPr/>
          <a:lstStyle/>
          <a:p>
            <a:pPr eaLnBrk="1" hangingPunct="1"/>
            <a:r>
              <a:rPr lang="en-US" dirty="0" smtClean="0"/>
              <a:t>Content</a:t>
            </a:r>
          </a:p>
        </p:txBody>
      </p:sp>
      <p:sp>
        <p:nvSpPr>
          <p:cNvPr id="31748" name="Rectangle 3"/>
          <p:cNvSpPr>
            <a:spLocks noGrp="1" noChangeArrowheads="1"/>
          </p:cNvSpPr>
          <p:nvPr>
            <p:ph idx="1"/>
          </p:nvPr>
        </p:nvSpPr>
        <p:spPr/>
        <p:txBody>
          <a:bodyPr/>
          <a:lstStyle/>
          <a:p>
            <a:pPr marL="419100" indent="-419100">
              <a:lnSpc>
                <a:spcPct val="90000"/>
              </a:lnSpc>
              <a:buFontTx/>
              <a:buAutoNum type="arabicPeriod" startAt="8"/>
            </a:pPr>
            <a:r>
              <a:rPr lang="en-US" sz="2000" dirty="0"/>
              <a:t>Networked Computer &amp; </a:t>
            </a:r>
            <a:r>
              <a:rPr lang="en-US" sz="2000" dirty="0" smtClean="0"/>
              <a:t>Internet</a:t>
            </a:r>
          </a:p>
          <a:p>
            <a:pPr marL="419100" indent="-419100">
              <a:lnSpc>
                <a:spcPct val="90000"/>
              </a:lnSpc>
              <a:buFontTx/>
              <a:buAutoNum type="arabicPeriod" startAt="8"/>
            </a:pPr>
            <a:endParaRPr lang="en-US" sz="2000" dirty="0"/>
          </a:p>
          <a:p>
            <a:pPr marL="419100" indent="-419100">
              <a:lnSpc>
                <a:spcPct val="90000"/>
              </a:lnSpc>
              <a:buFontTx/>
              <a:buAutoNum type="arabicPeriod" startAt="9"/>
            </a:pPr>
            <a:r>
              <a:rPr lang="en-US" sz="2000" b="1" dirty="0" smtClean="0"/>
              <a:t>Host-to-Network</a:t>
            </a:r>
          </a:p>
          <a:p>
            <a:pPr marL="419100" indent="-419100">
              <a:lnSpc>
                <a:spcPct val="90000"/>
              </a:lnSpc>
              <a:buFontTx/>
              <a:buAutoNum type="arabicPeriod" startAt="9"/>
            </a:pPr>
            <a:endParaRPr lang="en-US" sz="2000" dirty="0" smtClean="0"/>
          </a:p>
          <a:p>
            <a:pPr marL="419100" indent="-419100">
              <a:lnSpc>
                <a:spcPct val="90000"/>
              </a:lnSpc>
              <a:buFontTx/>
              <a:buAutoNum type="arabicPeriod" startAt="9"/>
            </a:pPr>
            <a:r>
              <a:rPr lang="en-US" sz="2000" dirty="0" smtClean="0"/>
              <a:t>Internetworking</a:t>
            </a:r>
          </a:p>
          <a:p>
            <a:pPr marL="419100" indent="-419100">
              <a:lnSpc>
                <a:spcPct val="90000"/>
              </a:lnSpc>
              <a:buFontTx/>
              <a:buAutoNum type="arabicPeriod" startAt="9"/>
            </a:pPr>
            <a:endParaRPr lang="en-US" sz="2000" dirty="0" smtClean="0"/>
          </a:p>
          <a:p>
            <a:pPr marL="419100" indent="-419100">
              <a:lnSpc>
                <a:spcPct val="90000"/>
              </a:lnSpc>
              <a:buFontTx/>
              <a:buAutoNum type="arabicPeriod" startAt="9"/>
            </a:pPr>
            <a:r>
              <a:rPr lang="en-US" sz="2000" dirty="0"/>
              <a:t>Transport </a:t>
            </a:r>
            <a:r>
              <a:rPr lang="en-US" sz="2000" dirty="0" smtClean="0"/>
              <a:t>Layer</a:t>
            </a:r>
          </a:p>
          <a:p>
            <a:pPr marL="419100" indent="-419100">
              <a:lnSpc>
                <a:spcPct val="90000"/>
              </a:lnSpc>
              <a:buFontTx/>
              <a:buAutoNum type="arabicPeriod" startAt="9"/>
            </a:pPr>
            <a:endParaRPr lang="en-US" sz="2000" dirty="0" smtClean="0"/>
          </a:p>
          <a:p>
            <a:pPr marL="419100" indent="-419100">
              <a:lnSpc>
                <a:spcPct val="90000"/>
              </a:lnSpc>
              <a:buFontTx/>
              <a:buAutoNum type="arabicPeriod" startAt="9"/>
            </a:pPr>
            <a:r>
              <a:rPr lang="en-US" sz="2000" dirty="0" smtClean="0"/>
              <a:t>Applications</a:t>
            </a:r>
          </a:p>
          <a:p>
            <a:pPr marL="419100" indent="-419100">
              <a:lnSpc>
                <a:spcPct val="90000"/>
              </a:lnSpc>
              <a:buFontTx/>
              <a:buAutoNum type="arabicPeriod" startAt="9"/>
            </a:pPr>
            <a:endParaRPr lang="en-US" sz="2000" dirty="0" smtClean="0"/>
          </a:p>
          <a:p>
            <a:pPr marL="419100" indent="-419100">
              <a:lnSpc>
                <a:spcPct val="90000"/>
              </a:lnSpc>
              <a:buFontTx/>
              <a:buAutoNum type="arabicPeriod" startAt="9"/>
            </a:pPr>
            <a:r>
              <a:rPr lang="en-US" sz="2000" dirty="0" smtClean="0"/>
              <a:t>Network Security</a:t>
            </a:r>
          </a:p>
          <a:p>
            <a:pPr marL="419100" indent="-419100">
              <a:lnSpc>
                <a:spcPct val="90000"/>
              </a:lnSpc>
              <a:buFontTx/>
              <a:buAutoNum type="arabicPeriod" startAt="9"/>
            </a:pPr>
            <a:endParaRPr lang="en-US" sz="2000" dirty="0" smtClean="0"/>
          </a:p>
          <a:p>
            <a:pPr marL="419100" indent="-419100">
              <a:lnSpc>
                <a:spcPct val="90000"/>
              </a:lnSpc>
              <a:buFontTx/>
              <a:buAutoNum type="arabicPeriod" startAt="9"/>
            </a:pPr>
            <a:r>
              <a:rPr lang="en-US" sz="2000" dirty="0" smtClean="0"/>
              <a:t>Example</a:t>
            </a:r>
            <a:endParaRPr lang="en-US" sz="2000" dirty="0"/>
          </a:p>
          <a:p>
            <a:pPr marL="419100" indent="-419100">
              <a:lnSpc>
                <a:spcPct val="90000"/>
              </a:lnSpc>
            </a:pPr>
            <a:endParaRPr lang="en-US" sz="2000" dirty="0"/>
          </a:p>
        </p:txBody>
      </p:sp>
      <p:sp>
        <p:nvSpPr>
          <p:cNvPr id="5" name="Footer Placeholder 2"/>
          <p:cNvSpPr>
            <a:spLocks noGrp="1"/>
          </p:cNvSpPr>
          <p:nvPr>
            <p:ph type="ftr" sz="quarter" idx="3"/>
          </p:nvPr>
        </p:nvSpPr>
        <p:spPr>
          <a:xfrm>
            <a:off x="334433" y="6656398"/>
            <a:ext cx="7969251" cy="201602"/>
          </a:xfrm>
        </p:spPr>
        <p:txBody>
          <a:bodyPr/>
          <a:lstStyle/>
          <a:p>
            <a:r>
              <a:rPr lang="en-US" sz="750" dirty="0" smtClean="0"/>
              <a:t>TI 3: Operating Systems and Computer Networks</a:t>
            </a:r>
            <a:endParaRPr lang="de-DE" sz="750" dirty="0"/>
          </a:p>
        </p:txBody>
      </p:sp>
    </p:spTree>
    <p:extLst>
      <p:ext uri="{BB962C8B-B14F-4D97-AF65-F5344CB8AC3E}">
        <p14:creationId xmlns:p14="http://schemas.microsoft.com/office/powerpoint/2010/main" val="430496024"/>
      </p:ext>
    </p:extLst>
  </p:cSld>
  <p:clrMapOvr>
    <a:masterClrMapping/>
  </p:clrMapOvr>
  <p:transition spd="slow"/>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 &amp; Tasks</a:t>
            </a:r>
          </a:p>
        </p:txBody>
      </p:sp>
      <p:sp>
        <p:nvSpPr>
          <p:cNvPr id="3" name="Content Placeholder 2"/>
          <p:cNvSpPr>
            <a:spLocks noGrp="1"/>
          </p:cNvSpPr>
          <p:nvPr>
            <p:ph idx="1"/>
          </p:nvPr>
        </p:nvSpPr>
        <p:spPr/>
        <p:txBody>
          <a:bodyPr/>
          <a:lstStyle/>
          <a:p>
            <a:pPr lvl="1"/>
            <a:r>
              <a:rPr lang="en-US" dirty="0" smtClean="0"/>
              <a:t>Why do we need medium access control? Who is controlling?</a:t>
            </a:r>
          </a:p>
          <a:p>
            <a:pPr lvl="1"/>
            <a:r>
              <a:rPr lang="en-US" dirty="0" smtClean="0"/>
              <a:t>Which applications can tolerate collision, which not?</a:t>
            </a:r>
          </a:p>
          <a:p>
            <a:pPr lvl="1"/>
            <a:r>
              <a:rPr lang="en-US" dirty="0" smtClean="0"/>
              <a:t>Compare static vs. dynamic medium access – which is better for what type of application?</a:t>
            </a:r>
          </a:p>
          <a:p>
            <a:pPr lvl="1"/>
            <a:r>
              <a:rPr lang="en-US" dirty="0" smtClean="0"/>
              <a:t>What is the behavior of Aloha in reaction to increasing load? What about polling?</a:t>
            </a:r>
          </a:p>
          <a:p>
            <a:pPr lvl="1"/>
            <a:r>
              <a:rPr lang="en-US" dirty="0" smtClean="0"/>
              <a:t>Go to </a:t>
            </a:r>
            <a:r>
              <a:rPr lang="en-US" dirty="0" smtClean="0">
                <a:hlinkClick r:id="rId2"/>
              </a:rPr>
              <a:t>www.ieee802.org</a:t>
            </a:r>
            <a:r>
              <a:rPr lang="en-US" dirty="0" smtClean="0"/>
              <a:t> and check the current working groups yourself. Why are there gaps in the numbering?</a:t>
            </a:r>
          </a:p>
          <a:p>
            <a:pPr lvl="1"/>
            <a:r>
              <a:rPr lang="en-US" dirty="0" smtClean="0"/>
              <a:t>If you want to see what’s going on in your network – install e.g. </a:t>
            </a:r>
            <a:r>
              <a:rPr lang="en-US" dirty="0" err="1" smtClean="0"/>
              <a:t>WireShark</a:t>
            </a:r>
            <a:r>
              <a:rPr lang="en-US" dirty="0" smtClean="0"/>
              <a:t> and see for yourself!</a:t>
            </a:r>
          </a:p>
        </p:txBody>
      </p:sp>
      <p:sp>
        <p:nvSpPr>
          <p:cNvPr id="5" name="Footer Placeholder 2"/>
          <p:cNvSpPr>
            <a:spLocks noGrp="1"/>
          </p:cNvSpPr>
          <p:nvPr>
            <p:ph type="ftr" sz="quarter" idx="3"/>
          </p:nvPr>
        </p:nvSpPr>
        <p:spPr>
          <a:xfrm>
            <a:off x="334433" y="6656398"/>
            <a:ext cx="7969251" cy="201602"/>
          </a:xfrm>
        </p:spPr>
        <p:txBody>
          <a:bodyPr/>
          <a:lstStyle/>
          <a:p>
            <a:r>
              <a:rPr lang="en-US" sz="750" dirty="0" smtClean="0"/>
              <a:t>TI 3: Operating Systems and Computer Networks</a:t>
            </a:r>
            <a:endParaRPr lang="de-DE" sz="750" dirty="0"/>
          </a:p>
        </p:txBody>
      </p:sp>
      <p:pic>
        <p:nvPicPr>
          <p:cNvPr id="4" name="Picture 3"/>
          <p:cNvPicPr>
            <a:picLocks noChangeAspect="1"/>
          </p:cNvPicPr>
          <p:nvPr/>
        </p:nvPicPr>
        <p:blipFill>
          <a:blip r:embed="rId3"/>
          <a:stretch>
            <a:fillRect/>
          </a:stretch>
        </p:blipFill>
        <p:spPr>
          <a:xfrm>
            <a:off x="2351584" y="3717032"/>
            <a:ext cx="6724650" cy="2219325"/>
          </a:xfrm>
          <a:prstGeom prst="rect">
            <a:avLst/>
          </a:prstGeom>
        </p:spPr>
      </p:pic>
    </p:spTree>
    <p:extLst>
      <p:ext uri="{BB962C8B-B14F-4D97-AF65-F5344CB8AC3E}">
        <p14:creationId xmlns:p14="http://schemas.microsoft.com/office/powerpoint/2010/main" val="69307657"/>
      </p:ext>
    </p:extLst>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 &amp; Tasks</a:t>
            </a:r>
          </a:p>
        </p:txBody>
      </p:sp>
      <p:sp>
        <p:nvSpPr>
          <p:cNvPr id="3" name="Content Placeholder 2"/>
          <p:cNvSpPr>
            <a:spLocks noGrp="1"/>
          </p:cNvSpPr>
          <p:nvPr>
            <p:ph idx="1"/>
          </p:nvPr>
        </p:nvSpPr>
        <p:spPr/>
        <p:txBody>
          <a:bodyPr/>
          <a:lstStyle/>
          <a:p>
            <a:pPr lvl="1"/>
            <a:r>
              <a:rPr lang="en-US" dirty="0" smtClean="0"/>
              <a:t>Where/when do quantization and sampling create errors? Can we avoid these errors?</a:t>
            </a:r>
          </a:p>
          <a:p>
            <a:pPr lvl="1"/>
            <a:r>
              <a:rPr lang="en-US" dirty="0" smtClean="0"/>
              <a:t>Taking the classical telephony example: How often should the system sample the signal?</a:t>
            </a:r>
          </a:p>
          <a:p>
            <a:pPr lvl="1"/>
            <a:r>
              <a:rPr lang="en-US" dirty="0" smtClean="0"/>
              <a:t>What is the maximum data rate without noise? Is this realistic?</a:t>
            </a:r>
          </a:p>
          <a:p>
            <a:pPr lvl="1"/>
            <a:r>
              <a:rPr lang="en-US" dirty="0" smtClean="0"/>
              <a:t>Give simple examples of bandwidth limitations in everyday life!</a:t>
            </a:r>
          </a:p>
          <a:p>
            <a:pPr lvl="1"/>
            <a:endParaRPr lang="en-US" dirty="0" smtClean="0"/>
          </a:p>
          <a:p>
            <a:pPr lvl="1"/>
            <a:endParaRPr lang="en-US" dirty="0" smtClean="0"/>
          </a:p>
          <a:p>
            <a:pPr lvl="1"/>
            <a:endParaRPr lang="en-US" dirty="0"/>
          </a:p>
          <a:p>
            <a:endParaRPr lang="en-US" dirty="0"/>
          </a:p>
        </p:txBody>
      </p:sp>
      <p:sp>
        <p:nvSpPr>
          <p:cNvPr id="5" name="Footer Placeholder 2"/>
          <p:cNvSpPr>
            <a:spLocks noGrp="1"/>
          </p:cNvSpPr>
          <p:nvPr>
            <p:ph type="ftr" sz="quarter" idx="3"/>
          </p:nvPr>
        </p:nvSpPr>
        <p:spPr>
          <a:xfrm>
            <a:off x="334433" y="6656398"/>
            <a:ext cx="7969251" cy="201602"/>
          </a:xfrm>
        </p:spPr>
        <p:txBody>
          <a:bodyPr/>
          <a:lstStyle/>
          <a:p>
            <a:r>
              <a:rPr lang="en-US" sz="750" dirty="0" smtClean="0"/>
              <a:t>TI 3: Operating Systems and Computer Networks</a:t>
            </a:r>
            <a:endParaRPr lang="de-DE" sz="750" dirty="0"/>
          </a:p>
        </p:txBody>
      </p:sp>
    </p:spTree>
    <p:extLst>
      <p:ext uri="{BB962C8B-B14F-4D97-AF65-F5344CB8AC3E}">
        <p14:creationId xmlns:p14="http://schemas.microsoft.com/office/powerpoint/2010/main" val="2623039262"/>
      </p:ext>
    </p:extLst>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Grp="1" noChangeArrowheads="1"/>
          </p:cNvSpPr>
          <p:nvPr>
            <p:ph type="title"/>
          </p:nvPr>
        </p:nvSpPr>
        <p:spPr/>
        <p:txBody>
          <a:bodyPr/>
          <a:lstStyle/>
          <a:p>
            <a:pPr eaLnBrk="1" hangingPunct="1"/>
            <a:r>
              <a:rPr lang="en-US" smtClean="0"/>
              <a:t>Tasks of Physical Layer</a:t>
            </a:r>
          </a:p>
        </p:txBody>
      </p:sp>
      <p:sp>
        <p:nvSpPr>
          <p:cNvPr id="9220" name="Rectangle 3"/>
          <p:cNvSpPr>
            <a:spLocks noGrp="1" noChangeArrowheads="1"/>
          </p:cNvSpPr>
          <p:nvPr>
            <p:ph idx="1"/>
          </p:nvPr>
        </p:nvSpPr>
        <p:spPr/>
        <p:txBody>
          <a:bodyPr/>
          <a:lstStyle/>
          <a:p>
            <a:pPr eaLnBrk="1" hangingPunct="1">
              <a:lnSpc>
                <a:spcPct val="90000"/>
              </a:lnSpc>
            </a:pPr>
            <a:r>
              <a:rPr lang="en-US" dirty="0" smtClean="0"/>
              <a:t>Responsible for turning a logical sequence of bits into a physical signal that can propagate through a medium</a:t>
            </a:r>
          </a:p>
          <a:p>
            <a:pPr lvl="1" eaLnBrk="1" hangingPunct="1">
              <a:lnSpc>
                <a:spcPct val="90000"/>
              </a:lnSpc>
            </a:pPr>
            <a:r>
              <a:rPr lang="en-US" dirty="0" smtClean="0"/>
              <a:t>Many forms of physical signals</a:t>
            </a:r>
          </a:p>
          <a:p>
            <a:pPr lvl="1" eaLnBrk="1" hangingPunct="1">
              <a:lnSpc>
                <a:spcPct val="90000"/>
              </a:lnSpc>
            </a:pPr>
            <a:r>
              <a:rPr lang="en-US" dirty="0" smtClean="0"/>
              <a:t>Signals are limited by their propagation in a physical medium </a:t>
            </a:r>
          </a:p>
          <a:p>
            <a:pPr lvl="1" eaLnBrk="1" hangingPunct="1">
              <a:lnSpc>
                <a:spcPct val="90000"/>
              </a:lnSpc>
            </a:pPr>
            <a:r>
              <a:rPr lang="en-US" dirty="0" smtClean="0"/>
              <a:t>Limited bandwidth, attenuation, dispersion, and by noise</a:t>
            </a:r>
          </a:p>
          <a:p>
            <a:pPr eaLnBrk="1" hangingPunct="1">
              <a:lnSpc>
                <a:spcPct val="90000"/>
              </a:lnSpc>
            </a:pPr>
            <a:endParaRPr lang="en-US" dirty="0" smtClean="0"/>
          </a:p>
          <a:p>
            <a:pPr eaLnBrk="1" hangingPunct="1">
              <a:lnSpc>
                <a:spcPct val="90000"/>
              </a:lnSpc>
            </a:pPr>
            <a:r>
              <a:rPr lang="en-US" dirty="0" smtClean="0"/>
              <a:t>Includes </a:t>
            </a:r>
            <a:r>
              <a:rPr lang="en-US" dirty="0"/>
              <a:t>connectors, media types, </a:t>
            </a:r>
            <a:r>
              <a:rPr lang="en-US" dirty="0" smtClean="0"/>
              <a:t>voltages, …</a:t>
            </a:r>
          </a:p>
          <a:p>
            <a:pPr eaLnBrk="1" hangingPunct="1">
              <a:lnSpc>
                <a:spcPct val="90000"/>
              </a:lnSpc>
            </a:pPr>
            <a:endParaRPr lang="en-US" dirty="0" smtClean="0"/>
          </a:p>
          <a:p>
            <a:pPr eaLnBrk="1" hangingPunct="1">
              <a:lnSpc>
                <a:spcPct val="90000"/>
              </a:lnSpc>
            </a:pPr>
            <a:r>
              <a:rPr lang="en-US" dirty="0"/>
              <a:t>No error correction! </a:t>
            </a:r>
          </a:p>
          <a:p>
            <a:pPr eaLnBrk="1" hangingPunct="1">
              <a:lnSpc>
                <a:spcPct val="90000"/>
              </a:lnSpc>
            </a:pPr>
            <a:endParaRPr lang="en-US" dirty="0" smtClean="0"/>
          </a:p>
          <a:p>
            <a:pPr eaLnBrk="1" hangingPunct="1">
              <a:lnSpc>
                <a:spcPct val="90000"/>
              </a:lnSpc>
            </a:pPr>
            <a:endParaRPr lang="en-US" dirty="0" smtClean="0"/>
          </a:p>
        </p:txBody>
      </p:sp>
      <p:sp>
        <p:nvSpPr>
          <p:cNvPr id="2" name="TextBox 1"/>
          <p:cNvSpPr txBox="1"/>
          <p:nvPr/>
        </p:nvSpPr>
        <p:spPr>
          <a:xfrm>
            <a:off x="243959" y="5085184"/>
            <a:ext cx="2249334" cy="369332"/>
          </a:xfrm>
          <a:prstGeom prst="rect">
            <a:avLst/>
          </a:prstGeom>
          <a:noFill/>
        </p:spPr>
        <p:txBody>
          <a:bodyPr wrap="none" rtlCol="0">
            <a:spAutoFit/>
          </a:bodyPr>
          <a:lstStyle/>
          <a:p>
            <a:r>
              <a:rPr lang="de-DE" dirty="0" smtClean="0"/>
              <a:t>01001010110101</a:t>
            </a:r>
            <a:endParaRPr lang="de-DE" dirty="0"/>
          </a:p>
        </p:txBody>
      </p:sp>
      <p:sp>
        <p:nvSpPr>
          <p:cNvPr id="6" name="TextBox 5"/>
          <p:cNvSpPr txBox="1"/>
          <p:nvPr/>
        </p:nvSpPr>
        <p:spPr>
          <a:xfrm>
            <a:off x="9480376" y="5085184"/>
            <a:ext cx="2249334" cy="369332"/>
          </a:xfrm>
          <a:prstGeom prst="rect">
            <a:avLst/>
          </a:prstGeom>
          <a:noFill/>
        </p:spPr>
        <p:txBody>
          <a:bodyPr wrap="none" rtlCol="0">
            <a:spAutoFit/>
          </a:bodyPr>
          <a:lstStyle/>
          <a:p>
            <a:r>
              <a:rPr lang="de-DE" dirty="0" smtClean="0"/>
              <a:t>01001011001101</a:t>
            </a:r>
            <a:endParaRPr lang="de-DE" dirty="0"/>
          </a:p>
        </p:txBody>
      </p:sp>
      <p:sp>
        <p:nvSpPr>
          <p:cNvPr id="3" name="Right Arrow 2"/>
          <p:cNvSpPr/>
          <p:nvPr/>
        </p:nvSpPr>
        <p:spPr bwMode="auto">
          <a:xfrm>
            <a:off x="2493293" y="5125834"/>
            <a:ext cx="648072" cy="288032"/>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charset="0"/>
            </a:endParaRPr>
          </a:p>
        </p:txBody>
      </p:sp>
      <p:sp>
        <p:nvSpPr>
          <p:cNvPr id="8" name="Right Arrow 7"/>
          <p:cNvSpPr/>
          <p:nvPr/>
        </p:nvSpPr>
        <p:spPr bwMode="auto">
          <a:xfrm>
            <a:off x="8832304" y="5125834"/>
            <a:ext cx="648072" cy="288032"/>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charset="0"/>
            </a:endParaRPr>
          </a:p>
        </p:txBody>
      </p:sp>
      <p:sp>
        <p:nvSpPr>
          <p:cNvPr id="4" name="Freeform 3"/>
          <p:cNvSpPr/>
          <p:nvPr/>
        </p:nvSpPr>
        <p:spPr bwMode="auto">
          <a:xfrm>
            <a:off x="3491345" y="4335744"/>
            <a:ext cx="5153891" cy="1619890"/>
          </a:xfrm>
          <a:custGeom>
            <a:avLst/>
            <a:gdLst>
              <a:gd name="connsiteX0" fmla="*/ 0 w 5153891"/>
              <a:gd name="connsiteY0" fmla="*/ 1408351 h 1619890"/>
              <a:gd name="connsiteX1" fmla="*/ 739833 w 5153891"/>
              <a:gd name="connsiteY1" fmla="*/ 128191 h 1619890"/>
              <a:gd name="connsiteX2" fmla="*/ 889462 w 5153891"/>
              <a:gd name="connsiteY2" fmla="*/ 469012 h 1619890"/>
              <a:gd name="connsiteX3" fmla="*/ 1138844 w 5153891"/>
              <a:gd name="connsiteY3" fmla="*/ 1017652 h 1619890"/>
              <a:gd name="connsiteX4" fmla="*/ 1313411 w 5153891"/>
              <a:gd name="connsiteY4" fmla="*/ 1483165 h 1619890"/>
              <a:gd name="connsiteX5" fmla="*/ 1712422 w 5153891"/>
              <a:gd name="connsiteY5" fmla="*/ 1050903 h 1619890"/>
              <a:gd name="connsiteX6" fmla="*/ 1953491 w 5153891"/>
              <a:gd name="connsiteY6" fmla="*/ 1358474 h 1619890"/>
              <a:gd name="connsiteX7" fmla="*/ 2568633 w 5153891"/>
              <a:gd name="connsiteY7" fmla="*/ 28438 h 1619890"/>
              <a:gd name="connsiteX8" fmla="*/ 2842953 w 5153891"/>
              <a:gd name="connsiteY8" fmla="*/ 427449 h 1619890"/>
              <a:gd name="connsiteX9" fmla="*/ 2967644 w 5153891"/>
              <a:gd name="connsiteY9" fmla="*/ 178067 h 1619890"/>
              <a:gd name="connsiteX10" fmla="*/ 3225339 w 5153891"/>
              <a:gd name="connsiteY10" fmla="*/ 843085 h 1619890"/>
              <a:gd name="connsiteX11" fmla="*/ 3374968 w 5153891"/>
              <a:gd name="connsiteY11" fmla="*/ 452387 h 1619890"/>
              <a:gd name="connsiteX12" fmla="*/ 3898670 w 5153891"/>
              <a:gd name="connsiteY12" fmla="*/ 1599543 h 1619890"/>
              <a:gd name="connsiteX13" fmla="*/ 4106488 w 5153891"/>
              <a:gd name="connsiteY13" fmla="*/ 1200532 h 1619890"/>
              <a:gd name="connsiteX14" fmla="*/ 4222866 w 5153891"/>
              <a:gd name="connsiteY14" fmla="*/ 1383412 h 1619890"/>
              <a:gd name="connsiteX15" fmla="*/ 4605251 w 5153891"/>
              <a:gd name="connsiteY15" fmla="*/ 568765 h 1619890"/>
              <a:gd name="connsiteX16" fmla="*/ 4804757 w 5153891"/>
              <a:gd name="connsiteY16" fmla="*/ 1117405 h 1619890"/>
              <a:gd name="connsiteX17" fmla="*/ 5153891 w 5153891"/>
              <a:gd name="connsiteY17" fmla="*/ 568765 h 1619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153891" h="1619890">
                <a:moveTo>
                  <a:pt x="0" y="1408351"/>
                </a:moveTo>
                <a:cubicBezTo>
                  <a:pt x="295794" y="846549"/>
                  <a:pt x="591589" y="284747"/>
                  <a:pt x="739833" y="128191"/>
                </a:cubicBezTo>
                <a:cubicBezTo>
                  <a:pt x="888077" y="-28366"/>
                  <a:pt x="822960" y="320768"/>
                  <a:pt x="889462" y="469012"/>
                </a:cubicBezTo>
                <a:cubicBezTo>
                  <a:pt x="955964" y="617256"/>
                  <a:pt x="1068186" y="848626"/>
                  <a:pt x="1138844" y="1017652"/>
                </a:cubicBezTo>
                <a:cubicBezTo>
                  <a:pt x="1209502" y="1186678"/>
                  <a:pt x="1217815" y="1477623"/>
                  <a:pt x="1313411" y="1483165"/>
                </a:cubicBezTo>
                <a:cubicBezTo>
                  <a:pt x="1409007" y="1488707"/>
                  <a:pt x="1605742" y="1071685"/>
                  <a:pt x="1712422" y="1050903"/>
                </a:cubicBezTo>
                <a:cubicBezTo>
                  <a:pt x="1819102" y="1030121"/>
                  <a:pt x="1810789" y="1528885"/>
                  <a:pt x="1953491" y="1358474"/>
                </a:cubicBezTo>
                <a:cubicBezTo>
                  <a:pt x="2096193" y="1188063"/>
                  <a:pt x="2420390" y="183609"/>
                  <a:pt x="2568633" y="28438"/>
                </a:cubicBezTo>
                <a:cubicBezTo>
                  <a:pt x="2716876" y="-126733"/>
                  <a:pt x="2776451" y="402511"/>
                  <a:pt x="2842953" y="427449"/>
                </a:cubicBezTo>
                <a:cubicBezTo>
                  <a:pt x="2909455" y="452387"/>
                  <a:pt x="2903913" y="108794"/>
                  <a:pt x="2967644" y="178067"/>
                </a:cubicBezTo>
                <a:cubicBezTo>
                  <a:pt x="3031375" y="247340"/>
                  <a:pt x="3157452" y="797365"/>
                  <a:pt x="3225339" y="843085"/>
                </a:cubicBezTo>
                <a:cubicBezTo>
                  <a:pt x="3293226" y="888805"/>
                  <a:pt x="3262746" y="326311"/>
                  <a:pt x="3374968" y="452387"/>
                </a:cubicBezTo>
                <a:cubicBezTo>
                  <a:pt x="3487190" y="578463"/>
                  <a:pt x="3776750" y="1474852"/>
                  <a:pt x="3898670" y="1599543"/>
                </a:cubicBezTo>
                <a:cubicBezTo>
                  <a:pt x="4020590" y="1724234"/>
                  <a:pt x="4052455" y="1236554"/>
                  <a:pt x="4106488" y="1200532"/>
                </a:cubicBezTo>
                <a:cubicBezTo>
                  <a:pt x="4160521" y="1164510"/>
                  <a:pt x="4139739" y="1488707"/>
                  <a:pt x="4222866" y="1383412"/>
                </a:cubicBezTo>
                <a:cubicBezTo>
                  <a:pt x="4305993" y="1278117"/>
                  <a:pt x="4508269" y="613099"/>
                  <a:pt x="4605251" y="568765"/>
                </a:cubicBezTo>
                <a:cubicBezTo>
                  <a:pt x="4702233" y="524431"/>
                  <a:pt x="4713317" y="1117405"/>
                  <a:pt x="4804757" y="1117405"/>
                </a:cubicBezTo>
                <a:cubicBezTo>
                  <a:pt x="4896197" y="1117405"/>
                  <a:pt x="5025044" y="843085"/>
                  <a:pt x="5153891" y="568765"/>
                </a:cubicBezTo>
              </a:path>
            </a:pathLst>
          </a:custGeom>
          <a:ln>
            <a:headEnd type="none" w="med" len="med"/>
            <a:tailEnd type="none" w="med" len="med"/>
          </a:ln>
        </p:spPr>
        <p:style>
          <a:lnRef idx="2">
            <a:schemeClr val="dk1"/>
          </a:lnRef>
          <a:fillRef idx="0">
            <a:schemeClr val="dk1"/>
          </a:fillRef>
          <a:effectRef idx="1">
            <a:schemeClr val="dk1"/>
          </a:effectRef>
          <a:fontRef idx="minor">
            <a:schemeClr val="tx1"/>
          </a:fontRef>
        </p:style>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charset="0"/>
            </a:endParaRPr>
          </a:p>
        </p:txBody>
      </p:sp>
      <p:sp>
        <p:nvSpPr>
          <p:cNvPr id="10" name="Footer Placeholder 2"/>
          <p:cNvSpPr>
            <a:spLocks noGrp="1"/>
          </p:cNvSpPr>
          <p:nvPr>
            <p:ph type="ftr" sz="quarter" idx="3"/>
          </p:nvPr>
        </p:nvSpPr>
        <p:spPr>
          <a:xfrm>
            <a:off x="334433" y="6656398"/>
            <a:ext cx="7969251" cy="201602"/>
          </a:xfrm>
        </p:spPr>
        <p:txBody>
          <a:bodyPr/>
          <a:lstStyle/>
          <a:p>
            <a:r>
              <a:rPr lang="en-US" sz="750" dirty="0" smtClean="0"/>
              <a:t>TI 3: Operating Systems and Computer Networks</a:t>
            </a:r>
            <a:endParaRPr lang="de-DE" sz="750" dirty="0"/>
          </a:p>
        </p:txBody>
      </p:sp>
    </p:spTree>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219" name="Rectangle 2"/>
          <p:cNvSpPr>
            <a:spLocks noGrp="1" noChangeArrowheads="1"/>
          </p:cNvSpPr>
          <p:nvPr>
            <p:ph type="title"/>
          </p:nvPr>
        </p:nvSpPr>
        <p:spPr/>
        <p:txBody>
          <a:bodyPr/>
          <a:lstStyle/>
          <a:p>
            <a:pPr eaLnBrk="1" hangingPunct="1"/>
            <a:r>
              <a:rPr lang="en-US" smtClean="0"/>
              <a:t>Tasks of Physical Layer</a:t>
            </a:r>
          </a:p>
        </p:txBody>
      </p:sp>
      <p:sp>
        <p:nvSpPr>
          <p:cNvPr id="9220" name="Rectangle 3"/>
          <p:cNvSpPr>
            <a:spLocks noGrp="1" noChangeArrowheads="1"/>
          </p:cNvSpPr>
          <p:nvPr>
            <p:ph idx="1"/>
          </p:nvPr>
        </p:nvSpPr>
        <p:spPr/>
        <p:txBody>
          <a:bodyPr/>
          <a:lstStyle/>
          <a:p>
            <a:pPr eaLnBrk="1" hangingPunct="1">
              <a:lnSpc>
                <a:spcPct val="90000"/>
              </a:lnSpc>
            </a:pPr>
            <a:r>
              <a:rPr lang="en-US" dirty="0" smtClean="0"/>
              <a:t>Bits can be combined into multi-valued symbols for transmission</a:t>
            </a:r>
          </a:p>
          <a:p>
            <a:pPr lvl="1" eaLnBrk="1" hangingPunct="1">
              <a:lnSpc>
                <a:spcPct val="90000"/>
              </a:lnSpc>
              <a:buFont typeface="Wingdings" pitchFamily="2" charset="2"/>
              <a:buChar char="Ø"/>
            </a:pPr>
            <a:r>
              <a:rPr lang="en-US" dirty="0" smtClean="0"/>
              <a:t> Gives rise to the difference in </a:t>
            </a:r>
            <a:r>
              <a:rPr lang="en-US" b="1" dirty="0" smtClean="0"/>
              <a:t>data rate</a:t>
            </a:r>
            <a:r>
              <a:rPr lang="en-US" dirty="0" smtClean="0"/>
              <a:t> (bits per sec, bit/sec) and </a:t>
            </a:r>
            <a:r>
              <a:rPr lang="en-US" b="1" dirty="0" smtClean="0"/>
              <a:t>baud rate</a:t>
            </a:r>
            <a:r>
              <a:rPr lang="en-US" dirty="0" smtClean="0"/>
              <a:t> (symbols per sec)</a:t>
            </a:r>
          </a:p>
          <a:p>
            <a:pPr eaLnBrk="1" hangingPunct="1">
              <a:lnSpc>
                <a:spcPct val="90000"/>
              </a:lnSpc>
            </a:pPr>
            <a:endParaRPr lang="en-US" dirty="0" smtClean="0"/>
          </a:p>
          <a:p>
            <a:pPr eaLnBrk="1" hangingPunct="1">
              <a:lnSpc>
                <a:spcPct val="90000"/>
              </a:lnSpc>
            </a:pPr>
            <a:r>
              <a:rPr lang="en-US" dirty="0" smtClean="0"/>
              <a:t>Two </a:t>
            </a:r>
            <a:r>
              <a:rPr lang="en-US" dirty="0"/>
              <a:t>types</a:t>
            </a:r>
          </a:p>
          <a:p>
            <a:pPr lvl="1" eaLnBrk="1" hangingPunct="1">
              <a:lnSpc>
                <a:spcPct val="90000"/>
              </a:lnSpc>
            </a:pPr>
            <a:r>
              <a:rPr lang="en-US" dirty="0"/>
              <a:t>Baseband transmission</a:t>
            </a:r>
          </a:p>
          <a:p>
            <a:pPr lvl="1" eaLnBrk="1" hangingPunct="1">
              <a:lnSpc>
                <a:spcPct val="90000"/>
              </a:lnSpc>
            </a:pPr>
            <a:r>
              <a:rPr lang="en-US" dirty="0"/>
              <a:t>Broadband transmission</a:t>
            </a:r>
          </a:p>
          <a:p>
            <a:pPr eaLnBrk="1" hangingPunct="1">
              <a:lnSpc>
                <a:spcPct val="90000"/>
              </a:lnSpc>
            </a:pPr>
            <a:endParaRPr lang="en-US" dirty="0" smtClean="0"/>
          </a:p>
        </p:txBody>
      </p:sp>
      <p:sp>
        <p:nvSpPr>
          <p:cNvPr id="5" name="Footer Placeholder 2"/>
          <p:cNvSpPr>
            <a:spLocks noGrp="1"/>
          </p:cNvSpPr>
          <p:nvPr>
            <p:ph type="ftr" sz="quarter" idx="3"/>
          </p:nvPr>
        </p:nvSpPr>
        <p:spPr>
          <a:xfrm>
            <a:off x="334433" y="6656398"/>
            <a:ext cx="7969251" cy="201602"/>
          </a:xfrm>
        </p:spPr>
        <p:txBody>
          <a:bodyPr/>
          <a:lstStyle/>
          <a:p>
            <a:r>
              <a:rPr lang="en-US" sz="750" dirty="0" smtClean="0"/>
              <a:t>TI 3: Operating Systems and Computer Networks</a:t>
            </a:r>
            <a:endParaRPr lang="de-DE" sz="750" dirty="0"/>
          </a:p>
        </p:txBody>
      </p:sp>
    </p:spTree>
    <p:extLst>
      <p:ext uri="{BB962C8B-B14F-4D97-AF65-F5344CB8AC3E}">
        <p14:creationId xmlns:p14="http://schemas.microsoft.com/office/powerpoint/2010/main" val="1487282641"/>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Grp="1" noChangeArrowheads="1"/>
          </p:cNvSpPr>
          <p:nvPr>
            <p:ph type="title"/>
          </p:nvPr>
        </p:nvSpPr>
        <p:spPr/>
        <p:txBody>
          <a:bodyPr/>
          <a:lstStyle/>
          <a:p>
            <a:pPr eaLnBrk="1" hangingPunct="1"/>
            <a:r>
              <a:rPr lang="en-US" smtClean="0"/>
              <a:t>Basic Service of Physical Layer: Transport Bits</a:t>
            </a:r>
          </a:p>
        </p:txBody>
      </p:sp>
      <p:sp>
        <p:nvSpPr>
          <p:cNvPr id="10244" name="Rectangle 3"/>
          <p:cNvSpPr>
            <a:spLocks noGrp="1" noChangeArrowheads="1"/>
          </p:cNvSpPr>
          <p:nvPr>
            <p:ph idx="1"/>
          </p:nvPr>
        </p:nvSpPr>
        <p:spPr/>
        <p:txBody>
          <a:bodyPr/>
          <a:lstStyle/>
          <a:p>
            <a:pPr eaLnBrk="1" hangingPunct="1"/>
            <a:r>
              <a:rPr lang="en-US" smtClean="0"/>
              <a:t>Physical layer should enable transport of bits between two locations A and B</a:t>
            </a:r>
          </a:p>
          <a:p>
            <a:pPr eaLnBrk="1" hangingPunct="1"/>
            <a:r>
              <a:rPr lang="en-US" smtClean="0"/>
              <a:t>Abstraction: Bit sequence (in order delivery)</a:t>
            </a:r>
          </a:p>
          <a:p>
            <a:pPr lvl="1" eaLnBrk="1" hangingPunct="1"/>
            <a:r>
              <a:rPr lang="en-US" smtClean="0"/>
              <a:t>But no guarantee on correct transmission of bits</a:t>
            </a:r>
          </a:p>
        </p:txBody>
      </p:sp>
      <p:sp>
        <p:nvSpPr>
          <p:cNvPr id="10245" name="Rectangle 4"/>
          <p:cNvSpPr>
            <a:spLocks noChangeArrowheads="1"/>
          </p:cNvSpPr>
          <p:nvPr/>
        </p:nvSpPr>
        <p:spPr bwMode="auto">
          <a:xfrm>
            <a:off x="2454275" y="4791076"/>
            <a:ext cx="7335838" cy="1166813"/>
          </a:xfrm>
          <a:prstGeom prst="rect">
            <a:avLst/>
          </a:prstGeom>
          <a:solidFill>
            <a:srgbClr val="F8F8FE"/>
          </a:solidFill>
          <a:ln w="19050" algn="ctr">
            <a:solidFill>
              <a:schemeClr val="tx1"/>
            </a:solidFill>
            <a:miter lim="800000"/>
            <a:headEnd/>
            <a:tailEnd/>
          </a:ln>
        </p:spPr>
        <p:txBody>
          <a:bodyPr wrap="none"/>
          <a:lstStyle/>
          <a:p>
            <a:r>
              <a:rPr lang="en-US" sz="2000"/>
              <a:t>Layer 0 ”Physical connection”</a:t>
            </a:r>
          </a:p>
        </p:txBody>
      </p:sp>
      <p:sp>
        <p:nvSpPr>
          <p:cNvPr id="10246" name="Line 5"/>
          <p:cNvSpPr>
            <a:spLocks noChangeShapeType="1"/>
          </p:cNvSpPr>
          <p:nvPr/>
        </p:nvSpPr>
        <p:spPr bwMode="auto">
          <a:xfrm flipV="1">
            <a:off x="2690814" y="5326064"/>
            <a:ext cx="6561137" cy="149225"/>
          </a:xfrm>
          <a:prstGeom prst="line">
            <a:avLst/>
          </a:prstGeom>
          <a:noFill/>
          <a:ln w="38100">
            <a:solidFill>
              <a:srgbClr val="AD6B23"/>
            </a:solidFill>
            <a:round/>
            <a:headEnd/>
            <a:tailEnd/>
          </a:ln>
        </p:spPr>
        <p:txBody>
          <a:bodyPr anchor="ctr" anchorCtr="1"/>
          <a:lstStyle/>
          <a:p>
            <a:endParaRPr lang="en-US"/>
          </a:p>
        </p:txBody>
      </p:sp>
      <p:sp>
        <p:nvSpPr>
          <p:cNvPr id="10247" name="Line 6"/>
          <p:cNvSpPr>
            <a:spLocks noChangeShapeType="1"/>
          </p:cNvSpPr>
          <p:nvPr/>
        </p:nvSpPr>
        <p:spPr bwMode="auto">
          <a:xfrm flipV="1">
            <a:off x="2906714" y="5541964"/>
            <a:ext cx="6561137" cy="149225"/>
          </a:xfrm>
          <a:prstGeom prst="line">
            <a:avLst/>
          </a:prstGeom>
          <a:noFill/>
          <a:ln w="38100">
            <a:solidFill>
              <a:srgbClr val="AD6B23"/>
            </a:solidFill>
            <a:round/>
            <a:headEnd/>
            <a:tailEnd/>
          </a:ln>
        </p:spPr>
        <p:txBody>
          <a:bodyPr anchor="ctr" anchorCtr="1"/>
          <a:lstStyle/>
          <a:p>
            <a:endParaRPr lang="en-US"/>
          </a:p>
        </p:txBody>
      </p:sp>
      <p:sp>
        <p:nvSpPr>
          <p:cNvPr id="10248" name="AutoShape 7"/>
          <p:cNvSpPr>
            <a:spLocks noChangeArrowheads="1"/>
          </p:cNvSpPr>
          <p:nvPr/>
        </p:nvSpPr>
        <p:spPr bwMode="auto">
          <a:xfrm>
            <a:off x="8688389" y="5734050"/>
            <a:ext cx="1908175" cy="603250"/>
          </a:xfrm>
          <a:prstGeom prst="wedgeRectCallout">
            <a:avLst>
              <a:gd name="adj1" fmla="val -58403"/>
              <a:gd name="adj2" fmla="val -77630"/>
            </a:avLst>
          </a:prstGeom>
          <a:solidFill>
            <a:srgbClr val="FFFFFF"/>
          </a:solidFill>
          <a:ln w="19050" algn="ctr">
            <a:solidFill>
              <a:schemeClr val="tx1"/>
            </a:solidFill>
            <a:miter lim="800000"/>
            <a:headEnd/>
            <a:tailEnd/>
          </a:ln>
        </p:spPr>
        <p:txBody>
          <a:bodyPr anchor="ctr" anchorCtr="1"/>
          <a:lstStyle/>
          <a:p>
            <a:r>
              <a:rPr lang="en-US" sz="2000"/>
              <a:t>Pair of copper wires</a:t>
            </a:r>
          </a:p>
        </p:txBody>
      </p:sp>
      <p:sp>
        <p:nvSpPr>
          <p:cNvPr id="10249" name="Rectangle 8"/>
          <p:cNvSpPr>
            <a:spLocks noChangeArrowheads="1"/>
          </p:cNvSpPr>
          <p:nvPr/>
        </p:nvSpPr>
        <p:spPr bwMode="auto">
          <a:xfrm>
            <a:off x="2454275" y="3830639"/>
            <a:ext cx="2413000" cy="917575"/>
          </a:xfrm>
          <a:prstGeom prst="rect">
            <a:avLst/>
          </a:prstGeom>
          <a:solidFill>
            <a:srgbClr val="F7EFCD"/>
          </a:solidFill>
          <a:ln w="19050" algn="ctr">
            <a:solidFill>
              <a:schemeClr val="tx1"/>
            </a:solidFill>
            <a:miter lim="800000"/>
            <a:headEnd/>
            <a:tailEnd/>
          </a:ln>
        </p:spPr>
        <p:txBody>
          <a:bodyPr wrap="none" anchor="ctr"/>
          <a:lstStyle/>
          <a:p>
            <a:r>
              <a:rPr lang="en-US" sz="2000"/>
              <a:t>Layer 1 “Bit to </a:t>
            </a:r>
            <a:br>
              <a:rPr lang="en-US" sz="2000"/>
            </a:br>
            <a:r>
              <a:rPr lang="en-US" sz="2000"/>
              <a:t>signal conversion”</a:t>
            </a:r>
          </a:p>
        </p:txBody>
      </p:sp>
      <p:sp>
        <p:nvSpPr>
          <p:cNvPr id="10250" name="Rectangle 9"/>
          <p:cNvSpPr>
            <a:spLocks noChangeArrowheads="1"/>
          </p:cNvSpPr>
          <p:nvPr/>
        </p:nvSpPr>
        <p:spPr bwMode="auto">
          <a:xfrm>
            <a:off x="7392988" y="3825876"/>
            <a:ext cx="2413000" cy="917575"/>
          </a:xfrm>
          <a:prstGeom prst="rect">
            <a:avLst/>
          </a:prstGeom>
          <a:solidFill>
            <a:srgbClr val="F7EFCD"/>
          </a:solidFill>
          <a:ln w="19050" algn="ctr">
            <a:solidFill>
              <a:schemeClr val="tx1"/>
            </a:solidFill>
            <a:miter lim="800000"/>
            <a:headEnd/>
            <a:tailEnd/>
          </a:ln>
        </p:spPr>
        <p:txBody>
          <a:bodyPr wrap="none" anchor="ctr"/>
          <a:lstStyle/>
          <a:p>
            <a:r>
              <a:rPr lang="en-US" sz="2000"/>
              <a:t>Layer 1 “Signal to </a:t>
            </a:r>
            <a:br>
              <a:rPr lang="en-US" sz="2000"/>
            </a:br>
            <a:r>
              <a:rPr lang="en-US" sz="2000"/>
              <a:t>bit conversion”</a:t>
            </a:r>
          </a:p>
        </p:txBody>
      </p:sp>
      <p:sp>
        <p:nvSpPr>
          <p:cNvPr id="10251" name="AutoShape 10"/>
          <p:cNvSpPr>
            <a:spLocks noChangeArrowheads="1"/>
          </p:cNvSpPr>
          <p:nvPr/>
        </p:nvSpPr>
        <p:spPr bwMode="auto">
          <a:xfrm>
            <a:off x="2468563" y="3167064"/>
            <a:ext cx="2381250" cy="631825"/>
          </a:xfrm>
          <a:prstGeom prst="roundRect">
            <a:avLst>
              <a:gd name="adj" fmla="val 16667"/>
            </a:avLst>
          </a:prstGeom>
          <a:solidFill>
            <a:srgbClr val="F7EFCD"/>
          </a:solidFill>
          <a:ln w="19050" algn="ctr">
            <a:solidFill>
              <a:schemeClr val="tx1"/>
            </a:solidFill>
            <a:round/>
            <a:headEnd/>
            <a:tailEnd/>
          </a:ln>
        </p:spPr>
        <p:txBody>
          <a:bodyPr wrap="none" anchor="ctr"/>
          <a:lstStyle/>
          <a:p>
            <a:r>
              <a:rPr lang="en-US" sz="2000"/>
              <a:t>SAP of Layer 1</a:t>
            </a:r>
          </a:p>
        </p:txBody>
      </p:sp>
      <p:sp>
        <p:nvSpPr>
          <p:cNvPr id="10252" name="Text Box 11"/>
          <p:cNvSpPr txBox="1">
            <a:spLocks noChangeArrowheads="1"/>
          </p:cNvSpPr>
          <p:nvPr/>
        </p:nvSpPr>
        <p:spPr bwMode="auto">
          <a:xfrm>
            <a:off x="2181225" y="2525714"/>
            <a:ext cx="660400" cy="396875"/>
          </a:xfrm>
          <a:prstGeom prst="rect">
            <a:avLst/>
          </a:prstGeom>
          <a:noFill/>
          <a:ln w="19050" algn="ctr">
            <a:noFill/>
            <a:miter lim="800000"/>
            <a:headEnd/>
            <a:tailEnd/>
          </a:ln>
        </p:spPr>
        <p:txBody>
          <a:bodyPr wrap="none" anchorCtr="1">
            <a:spAutoFit/>
          </a:bodyPr>
          <a:lstStyle/>
          <a:p>
            <a:r>
              <a:rPr lang="en-US" sz="2000"/>
              <a:t>Bits</a:t>
            </a:r>
          </a:p>
        </p:txBody>
      </p:sp>
      <p:sp>
        <p:nvSpPr>
          <p:cNvPr id="10253" name="AutoShape 12"/>
          <p:cNvSpPr>
            <a:spLocks noChangeArrowheads="1"/>
          </p:cNvSpPr>
          <p:nvPr/>
        </p:nvSpPr>
        <p:spPr bwMode="auto">
          <a:xfrm rot="5400000">
            <a:off x="2909095" y="2683670"/>
            <a:ext cx="473075" cy="503237"/>
          </a:xfrm>
          <a:custGeom>
            <a:avLst/>
            <a:gdLst>
              <a:gd name="T0" fmla="*/ 331284 w 21600"/>
              <a:gd name="T1" fmla="*/ 0 h 21600"/>
              <a:gd name="T2" fmla="*/ 331284 w 21600"/>
              <a:gd name="T3" fmla="*/ 283257 h 21600"/>
              <a:gd name="T4" fmla="*/ 70896 w 21600"/>
              <a:gd name="T5" fmla="*/ 503237 h 21600"/>
              <a:gd name="T6" fmla="*/ 473075 w 21600"/>
              <a:gd name="T7" fmla="*/ 141629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rgbClr val="F7EFCD"/>
          </a:solidFill>
          <a:ln w="19050" algn="ctr">
            <a:solidFill>
              <a:schemeClr val="tx1"/>
            </a:solidFill>
            <a:miter lim="800000"/>
            <a:headEnd/>
            <a:tailEnd/>
          </a:ln>
        </p:spPr>
        <p:txBody>
          <a:bodyPr wrap="none" anchor="ctr"/>
          <a:lstStyle/>
          <a:p>
            <a:endParaRPr lang="en-US"/>
          </a:p>
        </p:txBody>
      </p:sp>
      <p:sp>
        <p:nvSpPr>
          <p:cNvPr id="10254" name="Text Box 13"/>
          <p:cNvSpPr txBox="1">
            <a:spLocks noChangeArrowheads="1"/>
          </p:cNvSpPr>
          <p:nvPr/>
        </p:nvSpPr>
        <p:spPr bwMode="auto">
          <a:xfrm>
            <a:off x="9612313" y="2520951"/>
            <a:ext cx="660400" cy="396875"/>
          </a:xfrm>
          <a:prstGeom prst="rect">
            <a:avLst/>
          </a:prstGeom>
          <a:noFill/>
          <a:ln w="19050" algn="ctr">
            <a:noFill/>
            <a:miter lim="800000"/>
            <a:headEnd/>
            <a:tailEnd/>
          </a:ln>
        </p:spPr>
        <p:txBody>
          <a:bodyPr wrap="none" anchorCtr="1">
            <a:spAutoFit/>
          </a:bodyPr>
          <a:lstStyle/>
          <a:p>
            <a:r>
              <a:rPr lang="en-US" sz="2000"/>
              <a:t>Bits</a:t>
            </a:r>
          </a:p>
        </p:txBody>
      </p:sp>
      <p:sp>
        <p:nvSpPr>
          <p:cNvPr id="10255" name="AutoShape 14"/>
          <p:cNvSpPr>
            <a:spLocks noChangeArrowheads="1"/>
          </p:cNvSpPr>
          <p:nvPr/>
        </p:nvSpPr>
        <p:spPr bwMode="auto">
          <a:xfrm>
            <a:off x="9085264" y="2606675"/>
            <a:ext cx="473075" cy="503238"/>
          </a:xfrm>
          <a:custGeom>
            <a:avLst/>
            <a:gdLst>
              <a:gd name="T0" fmla="*/ 331284 w 21600"/>
              <a:gd name="T1" fmla="*/ 0 h 21600"/>
              <a:gd name="T2" fmla="*/ 331284 w 21600"/>
              <a:gd name="T3" fmla="*/ 283258 h 21600"/>
              <a:gd name="T4" fmla="*/ 70896 w 21600"/>
              <a:gd name="T5" fmla="*/ 503238 h 21600"/>
              <a:gd name="T6" fmla="*/ 473075 w 21600"/>
              <a:gd name="T7" fmla="*/ 141629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rgbClr val="F7EFCD"/>
          </a:solidFill>
          <a:ln w="19050" algn="ctr">
            <a:solidFill>
              <a:schemeClr val="tx1"/>
            </a:solidFill>
            <a:miter lim="800000"/>
            <a:headEnd/>
            <a:tailEnd/>
          </a:ln>
        </p:spPr>
        <p:txBody>
          <a:bodyPr wrap="none" anchor="ctr"/>
          <a:lstStyle/>
          <a:p>
            <a:endParaRPr lang="en-US"/>
          </a:p>
        </p:txBody>
      </p:sp>
      <p:sp>
        <p:nvSpPr>
          <p:cNvPr id="10256" name="AutoShape 15"/>
          <p:cNvSpPr>
            <a:spLocks noChangeArrowheads="1"/>
          </p:cNvSpPr>
          <p:nvPr/>
        </p:nvSpPr>
        <p:spPr bwMode="auto">
          <a:xfrm>
            <a:off x="7386638" y="3163889"/>
            <a:ext cx="2381250" cy="631825"/>
          </a:xfrm>
          <a:prstGeom prst="roundRect">
            <a:avLst>
              <a:gd name="adj" fmla="val 16667"/>
            </a:avLst>
          </a:prstGeom>
          <a:solidFill>
            <a:srgbClr val="F7EFCD"/>
          </a:solidFill>
          <a:ln w="19050" algn="ctr">
            <a:solidFill>
              <a:schemeClr val="tx1"/>
            </a:solidFill>
            <a:round/>
            <a:headEnd/>
            <a:tailEnd/>
          </a:ln>
        </p:spPr>
        <p:txBody>
          <a:bodyPr wrap="none" anchor="ctr"/>
          <a:lstStyle/>
          <a:p>
            <a:r>
              <a:rPr lang="en-US" sz="2000"/>
              <a:t>SAP of Layer 1</a:t>
            </a:r>
          </a:p>
        </p:txBody>
      </p:sp>
      <p:sp>
        <p:nvSpPr>
          <p:cNvPr id="10257" name="Freeform 16"/>
          <p:cNvSpPr>
            <a:spLocks/>
          </p:cNvSpPr>
          <p:nvPr/>
        </p:nvSpPr>
        <p:spPr bwMode="auto">
          <a:xfrm>
            <a:off x="2889250" y="4652964"/>
            <a:ext cx="654050" cy="1023937"/>
          </a:xfrm>
          <a:custGeom>
            <a:avLst/>
            <a:gdLst>
              <a:gd name="T0" fmla="*/ 20 w 412"/>
              <a:gd name="T1" fmla="*/ 0 h 645"/>
              <a:gd name="T2" fmla="*/ 13 w 412"/>
              <a:gd name="T3" fmla="*/ 183 h 645"/>
              <a:gd name="T4" fmla="*/ 96 w 412"/>
              <a:gd name="T5" fmla="*/ 310 h 645"/>
              <a:gd name="T6" fmla="*/ 279 w 412"/>
              <a:gd name="T7" fmla="*/ 373 h 645"/>
              <a:gd name="T8" fmla="*/ 374 w 412"/>
              <a:gd name="T9" fmla="*/ 493 h 645"/>
              <a:gd name="T10" fmla="*/ 412 w 412"/>
              <a:gd name="T11" fmla="*/ 645 h 645"/>
              <a:gd name="T12" fmla="*/ 0 60000 65536"/>
              <a:gd name="T13" fmla="*/ 0 60000 65536"/>
              <a:gd name="T14" fmla="*/ 0 60000 65536"/>
              <a:gd name="T15" fmla="*/ 0 60000 65536"/>
              <a:gd name="T16" fmla="*/ 0 60000 65536"/>
              <a:gd name="T17" fmla="*/ 0 60000 65536"/>
              <a:gd name="T18" fmla="*/ 0 w 412"/>
              <a:gd name="T19" fmla="*/ 0 h 645"/>
              <a:gd name="T20" fmla="*/ 412 w 412"/>
              <a:gd name="T21" fmla="*/ 645 h 645"/>
            </a:gdLst>
            <a:ahLst/>
            <a:cxnLst>
              <a:cxn ang="T12">
                <a:pos x="T0" y="T1"/>
              </a:cxn>
              <a:cxn ang="T13">
                <a:pos x="T2" y="T3"/>
              </a:cxn>
              <a:cxn ang="T14">
                <a:pos x="T4" y="T5"/>
              </a:cxn>
              <a:cxn ang="T15">
                <a:pos x="T6" y="T7"/>
              </a:cxn>
              <a:cxn ang="T16">
                <a:pos x="T8" y="T9"/>
              </a:cxn>
              <a:cxn ang="T17">
                <a:pos x="T10" y="T11"/>
              </a:cxn>
            </a:cxnLst>
            <a:rect l="T18" t="T19" r="T20" b="T21"/>
            <a:pathLst>
              <a:path w="412" h="645">
                <a:moveTo>
                  <a:pt x="20" y="0"/>
                </a:moveTo>
                <a:cubicBezTo>
                  <a:pt x="10" y="65"/>
                  <a:pt x="0" y="131"/>
                  <a:pt x="13" y="183"/>
                </a:cubicBezTo>
                <a:cubicBezTo>
                  <a:pt x="26" y="235"/>
                  <a:pt x="52" y="278"/>
                  <a:pt x="96" y="310"/>
                </a:cubicBezTo>
                <a:cubicBezTo>
                  <a:pt x="140" y="342"/>
                  <a:pt x="233" y="343"/>
                  <a:pt x="279" y="373"/>
                </a:cubicBezTo>
                <a:cubicBezTo>
                  <a:pt x="325" y="403"/>
                  <a:pt x="352" y="448"/>
                  <a:pt x="374" y="493"/>
                </a:cubicBezTo>
                <a:cubicBezTo>
                  <a:pt x="396" y="538"/>
                  <a:pt x="404" y="591"/>
                  <a:pt x="412" y="645"/>
                </a:cubicBezTo>
              </a:path>
            </a:pathLst>
          </a:custGeom>
          <a:noFill/>
          <a:ln w="19050">
            <a:solidFill>
              <a:srgbClr val="AD6B23"/>
            </a:solidFill>
            <a:round/>
            <a:headEnd/>
            <a:tailEnd/>
          </a:ln>
        </p:spPr>
        <p:txBody>
          <a:bodyPr anchor="ctr" anchorCtr="1"/>
          <a:lstStyle/>
          <a:p>
            <a:endParaRPr lang="en-US"/>
          </a:p>
        </p:txBody>
      </p:sp>
      <p:sp>
        <p:nvSpPr>
          <p:cNvPr id="10258" name="Freeform 17"/>
          <p:cNvSpPr>
            <a:spLocks/>
          </p:cNvSpPr>
          <p:nvPr/>
        </p:nvSpPr>
        <p:spPr bwMode="auto">
          <a:xfrm>
            <a:off x="2986089" y="4672014"/>
            <a:ext cx="625475" cy="784225"/>
          </a:xfrm>
          <a:custGeom>
            <a:avLst/>
            <a:gdLst>
              <a:gd name="T0" fmla="*/ 9 w 394"/>
              <a:gd name="T1" fmla="*/ 0 h 494"/>
              <a:gd name="T2" fmla="*/ 16 w 394"/>
              <a:gd name="T3" fmla="*/ 171 h 494"/>
              <a:gd name="T4" fmla="*/ 104 w 394"/>
              <a:gd name="T5" fmla="*/ 260 h 494"/>
              <a:gd name="T6" fmla="*/ 225 w 394"/>
              <a:gd name="T7" fmla="*/ 291 h 494"/>
              <a:gd name="T8" fmla="*/ 313 w 394"/>
              <a:gd name="T9" fmla="*/ 348 h 494"/>
              <a:gd name="T10" fmla="*/ 383 w 394"/>
              <a:gd name="T11" fmla="*/ 456 h 494"/>
              <a:gd name="T12" fmla="*/ 377 w 394"/>
              <a:gd name="T13" fmla="*/ 494 h 494"/>
              <a:gd name="T14" fmla="*/ 0 60000 65536"/>
              <a:gd name="T15" fmla="*/ 0 60000 65536"/>
              <a:gd name="T16" fmla="*/ 0 60000 65536"/>
              <a:gd name="T17" fmla="*/ 0 60000 65536"/>
              <a:gd name="T18" fmla="*/ 0 60000 65536"/>
              <a:gd name="T19" fmla="*/ 0 60000 65536"/>
              <a:gd name="T20" fmla="*/ 0 60000 65536"/>
              <a:gd name="T21" fmla="*/ 0 w 394"/>
              <a:gd name="T22" fmla="*/ 0 h 494"/>
              <a:gd name="T23" fmla="*/ 394 w 394"/>
              <a:gd name="T24" fmla="*/ 494 h 49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94" h="494">
                <a:moveTo>
                  <a:pt x="9" y="0"/>
                </a:moveTo>
                <a:cubicBezTo>
                  <a:pt x="4" y="64"/>
                  <a:pt x="0" y="128"/>
                  <a:pt x="16" y="171"/>
                </a:cubicBezTo>
                <a:cubicBezTo>
                  <a:pt x="32" y="214"/>
                  <a:pt x="69" y="240"/>
                  <a:pt x="104" y="260"/>
                </a:cubicBezTo>
                <a:cubicBezTo>
                  <a:pt x="139" y="280"/>
                  <a:pt x="190" y="276"/>
                  <a:pt x="225" y="291"/>
                </a:cubicBezTo>
                <a:cubicBezTo>
                  <a:pt x="260" y="306"/>
                  <a:pt x="287" y="321"/>
                  <a:pt x="313" y="348"/>
                </a:cubicBezTo>
                <a:cubicBezTo>
                  <a:pt x="339" y="375"/>
                  <a:pt x="372" y="432"/>
                  <a:pt x="383" y="456"/>
                </a:cubicBezTo>
                <a:cubicBezTo>
                  <a:pt x="394" y="480"/>
                  <a:pt x="385" y="487"/>
                  <a:pt x="377" y="494"/>
                </a:cubicBezTo>
              </a:path>
            </a:pathLst>
          </a:custGeom>
          <a:noFill/>
          <a:ln w="19050">
            <a:solidFill>
              <a:srgbClr val="AD6B23"/>
            </a:solidFill>
            <a:round/>
            <a:headEnd/>
            <a:tailEnd/>
          </a:ln>
        </p:spPr>
        <p:txBody>
          <a:bodyPr anchor="ctr" anchorCtr="1"/>
          <a:lstStyle/>
          <a:p>
            <a:endParaRPr lang="en-US"/>
          </a:p>
        </p:txBody>
      </p:sp>
      <p:sp>
        <p:nvSpPr>
          <p:cNvPr id="10259" name="Freeform 18"/>
          <p:cNvSpPr>
            <a:spLocks/>
          </p:cNvSpPr>
          <p:nvPr/>
        </p:nvSpPr>
        <p:spPr bwMode="auto">
          <a:xfrm flipH="1">
            <a:off x="8280400" y="4657726"/>
            <a:ext cx="654050" cy="912813"/>
          </a:xfrm>
          <a:custGeom>
            <a:avLst/>
            <a:gdLst>
              <a:gd name="T0" fmla="*/ 20 w 412"/>
              <a:gd name="T1" fmla="*/ 0 h 645"/>
              <a:gd name="T2" fmla="*/ 13 w 412"/>
              <a:gd name="T3" fmla="*/ 183 h 645"/>
              <a:gd name="T4" fmla="*/ 96 w 412"/>
              <a:gd name="T5" fmla="*/ 310 h 645"/>
              <a:gd name="T6" fmla="*/ 279 w 412"/>
              <a:gd name="T7" fmla="*/ 373 h 645"/>
              <a:gd name="T8" fmla="*/ 374 w 412"/>
              <a:gd name="T9" fmla="*/ 493 h 645"/>
              <a:gd name="T10" fmla="*/ 412 w 412"/>
              <a:gd name="T11" fmla="*/ 645 h 645"/>
              <a:gd name="T12" fmla="*/ 0 60000 65536"/>
              <a:gd name="T13" fmla="*/ 0 60000 65536"/>
              <a:gd name="T14" fmla="*/ 0 60000 65536"/>
              <a:gd name="T15" fmla="*/ 0 60000 65536"/>
              <a:gd name="T16" fmla="*/ 0 60000 65536"/>
              <a:gd name="T17" fmla="*/ 0 60000 65536"/>
              <a:gd name="T18" fmla="*/ 0 w 412"/>
              <a:gd name="T19" fmla="*/ 0 h 645"/>
              <a:gd name="T20" fmla="*/ 412 w 412"/>
              <a:gd name="T21" fmla="*/ 645 h 645"/>
            </a:gdLst>
            <a:ahLst/>
            <a:cxnLst>
              <a:cxn ang="T12">
                <a:pos x="T0" y="T1"/>
              </a:cxn>
              <a:cxn ang="T13">
                <a:pos x="T2" y="T3"/>
              </a:cxn>
              <a:cxn ang="T14">
                <a:pos x="T4" y="T5"/>
              </a:cxn>
              <a:cxn ang="T15">
                <a:pos x="T6" y="T7"/>
              </a:cxn>
              <a:cxn ang="T16">
                <a:pos x="T8" y="T9"/>
              </a:cxn>
              <a:cxn ang="T17">
                <a:pos x="T10" y="T11"/>
              </a:cxn>
            </a:cxnLst>
            <a:rect l="T18" t="T19" r="T20" b="T21"/>
            <a:pathLst>
              <a:path w="412" h="645">
                <a:moveTo>
                  <a:pt x="20" y="0"/>
                </a:moveTo>
                <a:cubicBezTo>
                  <a:pt x="10" y="65"/>
                  <a:pt x="0" y="131"/>
                  <a:pt x="13" y="183"/>
                </a:cubicBezTo>
                <a:cubicBezTo>
                  <a:pt x="26" y="235"/>
                  <a:pt x="52" y="278"/>
                  <a:pt x="96" y="310"/>
                </a:cubicBezTo>
                <a:cubicBezTo>
                  <a:pt x="140" y="342"/>
                  <a:pt x="233" y="343"/>
                  <a:pt x="279" y="373"/>
                </a:cubicBezTo>
                <a:cubicBezTo>
                  <a:pt x="325" y="403"/>
                  <a:pt x="352" y="448"/>
                  <a:pt x="374" y="493"/>
                </a:cubicBezTo>
                <a:cubicBezTo>
                  <a:pt x="396" y="538"/>
                  <a:pt x="404" y="591"/>
                  <a:pt x="412" y="645"/>
                </a:cubicBezTo>
              </a:path>
            </a:pathLst>
          </a:custGeom>
          <a:noFill/>
          <a:ln w="19050">
            <a:solidFill>
              <a:srgbClr val="AD6B23"/>
            </a:solidFill>
            <a:round/>
            <a:headEnd/>
            <a:tailEnd/>
          </a:ln>
        </p:spPr>
        <p:txBody>
          <a:bodyPr anchor="ctr" anchorCtr="1"/>
          <a:lstStyle/>
          <a:p>
            <a:endParaRPr lang="en-US"/>
          </a:p>
        </p:txBody>
      </p:sp>
      <p:sp>
        <p:nvSpPr>
          <p:cNvPr id="10260" name="Freeform 19"/>
          <p:cNvSpPr>
            <a:spLocks/>
          </p:cNvSpPr>
          <p:nvPr/>
        </p:nvSpPr>
        <p:spPr bwMode="auto">
          <a:xfrm flipH="1">
            <a:off x="8166101" y="4665664"/>
            <a:ext cx="625475" cy="674687"/>
          </a:xfrm>
          <a:custGeom>
            <a:avLst/>
            <a:gdLst>
              <a:gd name="T0" fmla="*/ 9 w 394"/>
              <a:gd name="T1" fmla="*/ 0 h 494"/>
              <a:gd name="T2" fmla="*/ 16 w 394"/>
              <a:gd name="T3" fmla="*/ 171 h 494"/>
              <a:gd name="T4" fmla="*/ 104 w 394"/>
              <a:gd name="T5" fmla="*/ 260 h 494"/>
              <a:gd name="T6" fmla="*/ 225 w 394"/>
              <a:gd name="T7" fmla="*/ 291 h 494"/>
              <a:gd name="T8" fmla="*/ 313 w 394"/>
              <a:gd name="T9" fmla="*/ 348 h 494"/>
              <a:gd name="T10" fmla="*/ 383 w 394"/>
              <a:gd name="T11" fmla="*/ 456 h 494"/>
              <a:gd name="T12" fmla="*/ 377 w 394"/>
              <a:gd name="T13" fmla="*/ 494 h 494"/>
              <a:gd name="T14" fmla="*/ 0 60000 65536"/>
              <a:gd name="T15" fmla="*/ 0 60000 65536"/>
              <a:gd name="T16" fmla="*/ 0 60000 65536"/>
              <a:gd name="T17" fmla="*/ 0 60000 65536"/>
              <a:gd name="T18" fmla="*/ 0 60000 65536"/>
              <a:gd name="T19" fmla="*/ 0 60000 65536"/>
              <a:gd name="T20" fmla="*/ 0 60000 65536"/>
              <a:gd name="T21" fmla="*/ 0 w 394"/>
              <a:gd name="T22" fmla="*/ 0 h 494"/>
              <a:gd name="T23" fmla="*/ 394 w 394"/>
              <a:gd name="T24" fmla="*/ 494 h 49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94" h="494">
                <a:moveTo>
                  <a:pt x="9" y="0"/>
                </a:moveTo>
                <a:cubicBezTo>
                  <a:pt x="4" y="64"/>
                  <a:pt x="0" y="128"/>
                  <a:pt x="16" y="171"/>
                </a:cubicBezTo>
                <a:cubicBezTo>
                  <a:pt x="32" y="214"/>
                  <a:pt x="69" y="240"/>
                  <a:pt x="104" y="260"/>
                </a:cubicBezTo>
                <a:cubicBezTo>
                  <a:pt x="139" y="280"/>
                  <a:pt x="190" y="276"/>
                  <a:pt x="225" y="291"/>
                </a:cubicBezTo>
                <a:cubicBezTo>
                  <a:pt x="260" y="306"/>
                  <a:pt x="287" y="321"/>
                  <a:pt x="313" y="348"/>
                </a:cubicBezTo>
                <a:cubicBezTo>
                  <a:pt x="339" y="375"/>
                  <a:pt x="372" y="432"/>
                  <a:pt x="383" y="456"/>
                </a:cubicBezTo>
                <a:cubicBezTo>
                  <a:pt x="394" y="480"/>
                  <a:pt x="385" y="487"/>
                  <a:pt x="377" y="494"/>
                </a:cubicBezTo>
              </a:path>
            </a:pathLst>
          </a:custGeom>
          <a:noFill/>
          <a:ln w="19050">
            <a:solidFill>
              <a:srgbClr val="AD6B23"/>
            </a:solidFill>
            <a:round/>
            <a:headEnd/>
            <a:tailEnd/>
          </a:ln>
        </p:spPr>
        <p:txBody>
          <a:bodyPr anchor="ctr" anchorCtr="1"/>
          <a:lstStyle/>
          <a:p>
            <a:endParaRPr lang="en-US"/>
          </a:p>
        </p:txBody>
      </p:sp>
      <p:sp>
        <p:nvSpPr>
          <p:cNvPr id="21" name="Footer Placeholder 2"/>
          <p:cNvSpPr>
            <a:spLocks noGrp="1"/>
          </p:cNvSpPr>
          <p:nvPr>
            <p:ph type="ftr" sz="quarter" idx="3"/>
          </p:nvPr>
        </p:nvSpPr>
        <p:spPr>
          <a:xfrm>
            <a:off x="334433" y="6656398"/>
            <a:ext cx="7969251" cy="201602"/>
          </a:xfrm>
        </p:spPr>
        <p:txBody>
          <a:bodyPr/>
          <a:lstStyle/>
          <a:p>
            <a:r>
              <a:rPr lang="en-US" sz="750" dirty="0" smtClean="0"/>
              <a:t>TI 3: Operating Systems and Computer Networks</a:t>
            </a:r>
            <a:endParaRPr lang="de-DE" sz="750" dirty="0"/>
          </a:p>
        </p:txBody>
      </p:sp>
    </p:spTree>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Rectangle 3"/>
          <p:cNvSpPr>
            <a:spLocks noGrp="1" noChangeArrowheads="1"/>
          </p:cNvSpPr>
          <p:nvPr>
            <p:ph type="title"/>
          </p:nvPr>
        </p:nvSpPr>
        <p:spPr/>
        <p:txBody>
          <a:bodyPr/>
          <a:lstStyle/>
          <a:p>
            <a:r>
              <a:rPr lang="en-US" smtClean="0"/>
              <a:t>Example: Transmit Bit Pattern for Character “b”</a:t>
            </a:r>
          </a:p>
        </p:txBody>
      </p:sp>
      <p:sp>
        <p:nvSpPr>
          <p:cNvPr id="11269" name="Rectangle 4"/>
          <p:cNvSpPr>
            <a:spLocks noGrp="1" noChangeArrowheads="1"/>
          </p:cNvSpPr>
          <p:nvPr>
            <p:ph idx="1"/>
          </p:nvPr>
        </p:nvSpPr>
        <p:spPr/>
        <p:txBody>
          <a:bodyPr/>
          <a:lstStyle/>
          <a:p>
            <a:r>
              <a:rPr lang="en-US" smtClean="0"/>
              <a:t>Represent character “b” as a sequence of bits</a:t>
            </a:r>
          </a:p>
          <a:p>
            <a:r>
              <a:rPr lang="en-US" smtClean="0"/>
              <a:t>Use ASCII code ➙ “b” = 98, as binary number 01100010</a:t>
            </a:r>
          </a:p>
          <a:p>
            <a:r>
              <a:rPr lang="en-US" smtClean="0"/>
              <a:t>Resulting current on the wire: </a:t>
            </a:r>
            <a:endParaRPr lang="en-US" dirty="0" smtClean="0"/>
          </a:p>
        </p:txBody>
      </p:sp>
      <p:pic>
        <p:nvPicPr>
          <p:cNvPr id="11267" name="Picture 2"/>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415480" y="2154816"/>
            <a:ext cx="5508104" cy="4326951"/>
          </a:xfrm>
          <a:prstGeom prst="rect">
            <a:avLst/>
          </a:prstGeom>
          <a:noFill/>
          <a:ln w="19050" algn="ctr">
            <a:noFill/>
            <a:miter lim="800000"/>
            <a:headEnd/>
            <a:tailEnd/>
          </a:ln>
        </p:spPr>
      </p:pic>
      <p:sp>
        <p:nvSpPr>
          <p:cNvPr id="11270" name="Text Box 5"/>
          <p:cNvSpPr txBox="1">
            <a:spLocks noChangeArrowheads="1"/>
          </p:cNvSpPr>
          <p:nvPr/>
        </p:nvSpPr>
        <p:spPr bwMode="auto">
          <a:xfrm>
            <a:off x="7680176" y="4891119"/>
            <a:ext cx="2846388" cy="1477328"/>
          </a:xfrm>
          <a:prstGeom prst="rect">
            <a:avLst/>
          </a:prstGeom>
          <a:solidFill>
            <a:schemeClr val="accent1"/>
          </a:solidFill>
          <a:ln w="19050" algn="ctr">
            <a:solidFill>
              <a:schemeClr val="tx1"/>
            </a:solidFill>
            <a:miter lim="800000"/>
            <a:headEnd/>
            <a:tailEnd/>
          </a:ln>
        </p:spPr>
        <p:txBody>
          <a:bodyPr>
            <a:spAutoFit/>
          </a:bodyPr>
          <a:lstStyle/>
          <a:p>
            <a:pPr algn="l"/>
            <a:r>
              <a:rPr lang="en-US" dirty="0">
                <a:latin typeface="Arial" charset="0"/>
              </a:rPr>
              <a:t>Note: Abstract </a:t>
            </a:r>
            <a:r>
              <a:rPr lang="en-US" b="1" i="1" dirty="0">
                <a:latin typeface="Arial" charset="0"/>
              </a:rPr>
              <a:t>data </a:t>
            </a:r>
            <a:r>
              <a:rPr lang="en-US" dirty="0">
                <a:latin typeface="Arial" charset="0"/>
              </a:rPr>
              <a:t>is represented by physical </a:t>
            </a:r>
            <a:r>
              <a:rPr lang="en-US" b="1" i="1" dirty="0">
                <a:latin typeface="Arial" charset="0"/>
              </a:rPr>
              <a:t>signals</a:t>
            </a:r>
            <a:r>
              <a:rPr lang="en-US" dirty="0">
                <a:latin typeface="Arial" charset="0"/>
              </a:rPr>
              <a:t> – changes of a physical quantity in time or space!</a:t>
            </a:r>
          </a:p>
        </p:txBody>
      </p:sp>
      <p:sp>
        <p:nvSpPr>
          <p:cNvPr id="13" name="Footer Placeholder 2"/>
          <p:cNvSpPr>
            <a:spLocks noGrp="1"/>
          </p:cNvSpPr>
          <p:nvPr>
            <p:ph type="ftr" sz="quarter" idx="3"/>
          </p:nvPr>
        </p:nvSpPr>
        <p:spPr>
          <a:xfrm>
            <a:off x="334433" y="6656398"/>
            <a:ext cx="7969251" cy="201602"/>
          </a:xfrm>
        </p:spPr>
        <p:txBody>
          <a:bodyPr/>
          <a:lstStyle/>
          <a:p>
            <a:r>
              <a:rPr lang="en-US" sz="750" dirty="0" smtClean="0"/>
              <a:t>TI 3: Operating Systems and Computer Networks</a:t>
            </a:r>
            <a:endParaRPr lang="de-DE" sz="750" dirty="0"/>
          </a:p>
        </p:txBody>
      </p:sp>
    </p:spTree>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p:cNvSpPr>
            <a:spLocks noGrp="1" noChangeArrowheads="1"/>
          </p:cNvSpPr>
          <p:nvPr>
            <p:ph type="title"/>
          </p:nvPr>
        </p:nvSpPr>
        <p:spPr/>
        <p:txBody>
          <a:bodyPr/>
          <a:lstStyle/>
          <a:p>
            <a:pPr eaLnBrk="1" hangingPunct="1"/>
            <a:r>
              <a:rPr lang="en-US" smtClean="0"/>
              <a:t>What Arrives at the Receiver?</a:t>
            </a:r>
          </a:p>
        </p:txBody>
      </p:sp>
      <p:sp>
        <p:nvSpPr>
          <p:cNvPr id="12292" name="Rectangle 3"/>
          <p:cNvSpPr>
            <a:spLocks noGrp="1" noChangeArrowheads="1"/>
          </p:cNvSpPr>
          <p:nvPr>
            <p:ph idx="1"/>
          </p:nvPr>
        </p:nvSpPr>
        <p:spPr/>
        <p:txBody>
          <a:bodyPr/>
          <a:lstStyle/>
          <a:p>
            <a:pPr eaLnBrk="1" hangingPunct="1">
              <a:lnSpc>
                <a:spcPct val="90000"/>
              </a:lnSpc>
            </a:pPr>
            <a:r>
              <a:rPr lang="en-US" dirty="0" smtClean="0"/>
              <a:t>Typical pattern at the receiver:</a:t>
            </a:r>
          </a:p>
          <a:p>
            <a:pPr eaLnBrk="1" hangingPunct="1">
              <a:lnSpc>
                <a:spcPct val="90000"/>
              </a:lnSpc>
            </a:pPr>
            <a:endParaRPr lang="en-US" dirty="0" smtClean="0"/>
          </a:p>
          <a:p>
            <a:pPr eaLnBrk="1" hangingPunct="1">
              <a:lnSpc>
                <a:spcPct val="90000"/>
              </a:lnSpc>
            </a:pPr>
            <a:endParaRPr lang="en-US" dirty="0" smtClean="0"/>
          </a:p>
          <a:p>
            <a:pPr eaLnBrk="1" hangingPunct="1">
              <a:lnSpc>
                <a:spcPct val="90000"/>
              </a:lnSpc>
            </a:pPr>
            <a:endParaRPr lang="en-US" dirty="0" smtClean="0"/>
          </a:p>
          <a:p>
            <a:pPr eaLnBrk="1" hangingPunct="1">
              <a:lnSpc>
                <a:spcPct val="90000"/>
              </a:lnSpc>
            </a:pPr>
            <a:endParaRPr lang="en-US" dirty="0" smtClean="0"/>
          </a:p>
          <a:p>
            <a:pPr eaLnBrk="1" hangingPunct="1">
              <a:lnSpc>
                <a:spcPct val="90000"/>
              </a:lnSpc>
            </a:pPr>
            <a:endParaRPr lang="en-US" dirty="0" smtClean="0"/>
          </a:p>
          <a:p>
            <a:pPr eaLnBrk="1" hangingPunct="1">
              <a:lnSpc>
                <a:spcPct val="90000"/>
              </a:lnSpc>
            </a:pPr>
            <a:endParaRPr lang="en-US" dirty="0" smtClean="0"/>
          </a:p>
          <a:p>
            <a:pPr eaLnBrk="1" hangingPunct="1">
              <a:lnSpc>
                <a:spcPct val="90000"/>
              </a:lnSpc>
            </a:pPr>
            <a:endParaRPr lang="en-US" dirty="0" smtClean="0"/>
          </a:p>
          <a:p>
            <a:pPr eaLnBrk="1" hangingPunct="1">
              <a:lnSpc>
                <a:spcPct val="90000"/>
              </a:lnSpc>
            </a:pPr>
            <a:endParaRPr lang="en-US" dirty="0" smtClean="0"/>
          </a:p>
          <a:p>
            <a:pPr eaLnBrk="1" hangingPunct="1">
              <a:lnSpc>
                <a:spcPct val="90000"/>
              </a:lnSpc>
            </a:pPr>
            <a:endParaRPr lang="en-US" dirty="0" smtClean="0"/>
          </a:p>
          <a:p>
            <a:pPr eaLnBrk="1" hangingPunct="1">
              <a:lnSpc>
                <a:spcPct val="90000"/>
              </a:lnSpc>
            </a:pPr>
            <a:endParaRPr lang="en-US" dirty="0" smtClean="0"/>
          </a:p>
          <a:p>
            <a:pPr eaLnBrk="1" hangingPunct="1">
              <a:lnSpc>
                <a:spcPct val="90000"/>
              </a:lnSpc>
            </a:pPr>
            <a:endParaRPr lang="en-US" dirty="0" smtClean="0"/>
          </a:p>
          <a:p>
            <a:pPr eaLnBrk="1" hangingPunct="1">
              <a:lnSpc>
                <a:spcPct val="90000"/>
              </a:lnSpc>
            </a:pPr>
            <a:endParaRPr lang="en-US" dirty="0"/>
          </a:p>
          <a:p>
            <a:pPr eaLnBrk="1" hangingPunct="1">
              <a:lnSpc>
                <a:spcPct val="90000"/>
              </a:lnSpc>
            </a:pPr>
            <a:endParaRPr lang="en-US" dirty="0" smtClean="0"/>
          </a:p>
          <a:p>
            <a:pPr eaLnBrk="1" hangingPunct="1">
              <a:lnSpc>
                <a:spcPct val="90000"/>
              </a:lnSpc>
            </a:pPr>
            <a:endParaRPr lang="en-US" dirty="0"/>
          </a:p>
          <a:p>
            <a:pPr eaLnBrk="1" hangingPunct="1">
              <a:lnSpc>
                <a:spcPct val="90000"/>
              </a:lnSpc>
            </a:pPr>
            <a:endParaRPr lang="en-US" dirty="0" smtClean="0"/>
          </a:p>
          <a:p>
            <a:pPr eaLnBrk="1" hangingPunct="1">
              <a:lnSpc>
                <a:spcPct val="90000"/>
              </a:lnSpc>
              <a:buFont typeface="Wingdings" pitchFamily="2" charset="2"/>
              <a:buChar char="Ø"/>
            </a:pPr>
            <a:r>
              <a:rPr lang="en-US" dirty="0" smtClean="0"/>
              <a:t>What is going on here and how should we convert the signal back to a “b”?</a:t>
            </a:r>
          </a:p>
        </p:txBody>
      </p:sp>
      <p:pic>
        <p:nvPicPr>
          <p:cNvPr id="12293" name="Picture 5"/>
          <p:cNvPicPr>
            <a:picLocks noChangeAspect="1" noChangeArrowheads="1"/>
          </p:cNvPicPr>
          <p:nvPr/>
        </p:nvPicPr>
        <p:blipFill>
          <a:blip r:embed="rId3" cstate="print"/>
          <a:srcRect/>
          <a:stretch>
            <a:fillRect/>
          </a:stretch>
        </p:blipFill>
        <p:spPr bwMode="auto">
          <a:xfrm>
            <a:off x="1631504" y="1772816"/>
            <a:ext cx="5203825" cy="3905250"/>
          </a:xfrm>
          <a:prstGeom prst="rect">
            <a:avLst/>
          </a:prstGeom>
          <a:noFill/>
          <a:ln w="19050" algn="ctr">
            <a:noFill/>
            <a:miter lim="800000"/>
            <a:headEnd/>
            <a:tailEnd/>
          </a:ln>
        </p:spPr>
      </p:pic>
      <p:sp>
        <p:nvSpPr>
          <p:cNvPr id="7" name="Footer Placeholder 2"/>
          <p:cNvSpPr>
            <a:spLocks noGrp="1"/>
          </p:cNvSpPr>
          <p:nvPr>
            <p:ph type="ftr" sz="quarter" idx="3"/>
          </p:nvPr>
        </p:nvSpPr>
        <p:spPr>
          <a:xfrm>
            <a:off x="334433" y="6656398"/>
            <a:ext cx="7969251" cy="201602"/>
          </a:xfrm>
        </p:spPr>
        <p:txBody>
          <a:bodyPr/>
          <a:lstStyle/>
          <a:p>
            <a:r>
              <a:rPr lang="en-US" sz="750" dirty="0" smtClean="0"/>
              <a:t>TI 3: Operating Systems and Computer Networks</a:t>
            </a:r>
            <a:endParaRPr lang="de-DE" sz="750" dirty="0"/>
          </a:p>
        </p:txBody>
      </p:sp>
    </p:spTree>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341" name="Rectangle 3"/>
          <p:cNvSpPr>
            <a:spLocks noGrp="1" noChangeArrowheads="1"/>
          </p:cNvSpPr>
          <p:nvPr>
            <p:ph type="title"/>
          </p:nvPr>
        </p:nvSpPr>
        <p:spPr/>
        <p:txBody>
          <a:bodyPr/>
          <a:lstStyle/>
          <a:p>
            <a:pPr eaLnBrk="1" hangingPunct="1"/>
            <a:r>
              <a:rPr lang="en-US" smtClean="0"/>
              <a:t>Wires</a:t>
            </a:r>
          </a:p>
        </p:txBody>
      </p:sp>
      <p:sp>
        <p:nvSpPr>
          <p:cNvPr id="14339" name="Text Box 50"/>
          <p:cNvSpPr txBox="1">
            <a:spLocks noChangeArrowheads="1"/>
          </p:cNvSpPr>
          <p:nvPr/>
        </p:nvSpPr>
        <p:spPr bwMode="auto">
          <a:xfrm>
            <a:off x="1812926" y="1108076"/>
            <a:ext cx="2911475" cy="4054475"/>
          </a:xfrm>
          <a:prstGeom prst="rect">
            <a:avLst/>
          </a:prstGeom>
          <a:noFill/>
          <a:ln w="12700">
            <a:noFill/>
            <a:miter lim="800000"/>
            <a:headEnd type="none" w="sm" len="sm"/>
            <a:tailEnd type="none" w="sm" len="sm"/>
          </a:ln>
        </p:spPr>
        <p:txBody>
          <a:bodyPr>
            <a:spAutoFit/>
          </a:bodyPr>
          <a:lstStyle/>
          <a:p>
            <a:pPr algn="l" eaLnBrk="0" hangingPunct="0"/>
            <a:r>
              <a:rPr lang="en-US" sz="2000"/>
              <a:t>Twisted pair</a:t>
            </a:r>
          </a:p>
          <a:p>
            <a:pPr algn="l" eaLnBrk="0" hangingPunct="0"/>
            <a:endParaRPr lang="en-US" sz="2000"/>
          </a:p>
          <a:p>
            <a:pPr algn="l" eaLnBrk="0" hangingPunct="0"/>
            <a:endParaRPr lang="en-US" sz="2000"/>
          </a:p>
          <a:p>
            <a:pPr algn="l" eaLnBrk="0" hangingPunct="0"/>
            <a:endParaRPr lang="en-US" sz="2000"/>
          </a:p>
          <a:p>
            <a:pPr algn="l" eaLnBrk="0" hangingPunct="0"/>
            <a:endParaRPr lang="en-US" sz="2000"/>
          </a:p>
          <a:p>
            <a:pPr algn="l" eaLnBrk="0" hangingPunct="0"/>
            <a:endParaRPr lang="en-US" sz="2000"/>
          </a:p>
          <a:p>
            <a:pPr algn="l" eaLnBrk="0" hangingPunct="0"/>
            <a:endParaRPr lang="en-US" sz="2000"/>
          </a:p>
          <a:p>
            <a:pPr algn="l" eaLnBrk="0" hangingPunct="0"/>
            <a:r>
              <a:rPr lang="en-US" sz="2000"/>
              <a:t>Coaxial</a:t>
            </a:r>
          </a:p>
          <a:p>
            <a:pPr algn="l" eaLnBrk="0" hangingPunct="0"/>
            <a:endParaRPr lang="en-US" sz="2000"/>
          </a:p>
          <a:p>
            <a:pPr algn="l" eaLnBrk="0" hangingPunct="0"/>
            <a:endParaRPr lang="en-US" sz="2000"/>
          </a:p>
          <a:p>
            <a:pPr algn="l" eaLnBrk="0" hangingPunct="0"/>
            <a:endParaRPr lang="en-US" sz="2000"/>
          </a:p>
          <a:p>
            <a:pPr algn="l" eaLnBrk="0" hangingPunct="0"/>
            <a:endParaRPr lang="en-US" sz="2000"/>
          </a:p>
          <a:p>
            <a:pPr algn="l" eaLnBrk="0" hangingPunct="0"/>
            <a:r>
              <a:rPr lang="en-US" sz="2000"/>
              <a:t>Optical fiber</a:t>
            </a:r>
          </a:p>
        </p:txBody>
      </p:sp>
      <p:sp>
        <p:nvSpPr>
          <p:cNvPr id="1528834" name="Rectangle 2"/>
          <p:cNvSpPr>
            <a:spLocks noChangeArrowheads="1"/>
          </p:cNvSpPr>
          <p:nvPr/>
        </p:nvSpPr>
        <p:spPr bwMode="auto">
          <a:xfrm>
            <a:off x="8628064" y="4876800"/>
            <a:ext cx="1055687" cy="1219200"/>
          </a:xfrm>
          <a:prstGeom prst="rect">
            <a:avLst/>
          </a:prstGeom>
          <a:gradFill rotWithShape="0">
            <a:gsLst>
              <a:gs pos="0">
                <a:schemeClr val="accent1">
                  <a:gamma/>
                  <a:shade val="46275"/>
                  <a:invGamma/>
                </a:schemeClr>
              </a:gs>
              <a:gs pos="50000">
                <a:schemeClr val="accent1"/>
              </a:gs>
              <a:gs pos="100000">
                <a:schemeClr val="accent1">
                  <a:gamma/>
                  <a:shade val="46275"/>
                  <a:invGamma/>
                </a:schemeClr>
              </a:gs>
            </a:gsLst>
            <a:lin ang="5400000" scaled="1"/>
          </a:gradFill>
          <a:ln w="12700">
            <a:solidFill>
              <a:schemeClr val="tx1"/>
            </a:solidFill>
            <a:miter lim="800000"/>
            <a:headEnd type="none" w="sm" len="sm"/>
            <a:tailEnd type="none" w="sm" len="sm"/>
          </a:ln>
          <a:effectLst/>
        </p:spPr>
        <p:txBody>
          <a:bodyPr wrap="none" anchor="ctr"/>
          <a:lstStyle/>
          <a:p>
            <a:pPr>
              <a:defRPr/>
            </a:pPr>
            <a:endParaRPr lang="de-DE"/>
          </a:p>
        </p:txBody>
      </p:sp>
      <p:grpSp>
        <p:nvGrpSpPr>
          <p:cNvPr id="14342" name="Group 5"/>
          <p:cNvGrpSpPr>
            <a:grpSpLocks/>
          </p:cNvGrpSpPr>
          <p:nvPr/>
        </p:nvGrpSpPr>
        <p:grpSpPr bwMode="auto">
          <a:xfrm>
            <a:off x="4419600" y="1524000"/>
            <a:ext cx="5867400" cy="673100"/>
            <a:chOff x="1728" y="1016"/>
            <a:chExt cx="3696" cy="424"/>
          </a:xfrm>
        </p:grpSpPr>
        <p:sp>
          <p:nvSpPr>
            <p:cNvPr id="14386" name="Freeform 6"/>
            <p:cNvSpPr>
              <a:spLocks/>
            </p:cNvSpPr>
            <p:nvPr/>
          </p:nvSpPr>
          <p:spPr bwMode="auto">
            <a:xfrm>
              <a:off x="1728" y="1016"/>
              <a:ext cx="3696" cy="384"/>
            </a:xfrm>
            <a:custGeom>
              <a:avLst/>
              <a:gdLst>
                <a:gd name="T0" fmla="*/ 0 w 3696"/>
                <a:gd name="T1" fmla="*/ 136 h 384"/>
                <a:gd name="T2" fmla="*/ 384 w 3696"/>
                <a:gd name="T3" fmla="*/ 40 h 384"/>
                <a:gd name="T4" fmla="*/ 1344 w 3696"/>
                <a:gd name="T5" fmla="*/ 376 h 384"/>
                <a:gd name="T6" fmla="*/ 2256 w 3696"/>
                <a:gd name="T7" fmla="*/ 88 h 384"/>
                <a:gd name="T8" fmla="*/ 3120 w 3696"/>
                <a:gd name="T9" fmla="*/ 328 h 384"/>
                <a:gd name="T10" fmla="*/ 3696 w 3696"/>
                <a:gd name="T11" fmla="*/ 184 h 384"/>
                <a:gd name="T12" fmla="*/ 0 60000 65536"/>
                <a:gd name="T13" fmla="*/ 0 60000 65536"/>
                <a:gd name="T14" fmla="*/ 0 60000 65536"/>
                <a:gd name="T15" fmla="*/ 0 60000 65536"/>
                <a:gd name="T16" fmla="*/ 0 60000 65536"/>
                <a:gd name="T17" fmla="*/ 0 60000 65536"/>
                <a:gd name="T18" fmla="*/ 0 w 3696"/>
                <a:gd name="T19" fmla="*/ 0 h 384"/>
                <a:gd name="T20" fmla="*/ 3696 w 3696"/>
                <a:gd name="T21" fmla="*/ 384 h 384"/>
              </a:gdLst>
              <a:ahLst/>
              <a:cxnLst>
                <a:cxn ang="T12">
                  <a:pos x="T0" y="T1"/>
                </a:cxn>
                <a:cxn ang="T13">
                  <a:pos x="T2" y="T3"/>
                </a:cxn>
                <a:cxn ang="T14">
                  <a:pos x="T4" y="T5"/>
                </a:cxn>
                <a:cxn ang="T15">
                  <a:pos x="T6" y="T7"/>
                </a:cxn>
                <a:cxn ang="T16">
                  <a:pos x="T8" y="T9"/>
                </a:cxn>
                <a:cxn ang="T17">
                  <a:pos x="T10" y="T11"/>
                </a:cxn>
              </a:cxnLst>
              <a:rect l="T18" t="T19" r="T20" b="T21"/>
              <a:pathLst>
                <a:path w="3696" h="384">
                  <a:moveTo>
                    <a:pt x="0" y="136"/>
                  </a:moveTo>
                  <a:cubicBezTo>
                    <a:pt x="80" y="68"/>
                    <a:pt x="160" y="0"/>
                    <a:pt x="384" y="40"/>
                  </a:cubicBezTo>
                  <a:cubicBezTo>
                    <a:pt x="608" y="80"/>
                    <a:pt x="1032" y="368"/>
                    <a:pt x="1344" y="376"/>
                  </a:cubicBezTo>
                  <a:cubicBezTo>
                    <a:pt x="1656" y="384"/>
                    <a:pt x="1960" y="96"/>
                    <a:pt x="2256" y="88"/>
                  </a:cubicBezTo>
                  <a:cubicBezTo>
                    <a:pt x="2552" y="80"/>
                    <a:pt x="2880" y="312"/>
                    <a:pt x="3120" y="328"/>
                  </a:cubicBezTo>
                  <a:cubicBezTo>
                    <a:pt x="3360" y="344"/>
                    <a:pt x="3528" y="264"/>
                    <a:pt x="3696" y="184"/>
                  </a:cubicBezTo>
                </a:path>
              </a:pathLst>
            </a:custGeom>
            <a:noFill/>
            <a:ln w="12700">
              <a:solidFill>
                <a:schemeClr val="tx1"/>
              </a:solidFill>
              <a:round/>
              <a:headEnd type="none" w="sm" len="sm"/>
              <a:tailEnd type="none" w="sm" len="sm"/>
            </a:ln>
          </p:spPr>
          <p:txBody>
            <a:bodyPr wrap="none" anchor="ctr"/>
            <a:lstStyle/>
            <a:p>
              <a:endParaRPr lang="en-US"/>
            </a:p>
          </p:txBody>
        </p:sp>
        <p:sp>
          <p:nvSpPr>
            <p:cNvPr id="14387" name="Freeform 7"/>
            <p:cNvSpPr>
              <a:spLocks/>
            </p:cNvSpPr>
            <p:nvPr/>
          </p:nvSpPr>
          <p:spPr bwMode="auto">
            <a:xfrm>
              <a:off x="1728" y="1056"/>
              <a:ext cx="3696" cy="384"/>
            </a:xfrm>
            <a:custGeom>
              <a:avLst/>
              <a:gdLst>
                <a:gd name="T0" fmla="*/ 0 w 3696"/>
                <a:gd name="T1" fmla="*/ 136 h 384"/>
                <a:gd name="T2" fmla="*/ 384 w 3696"/>
                <a:gd name="T3" fmla="*/ 40 h 384"/>
                <a:gd name="T4" fmla="*/ 1344 w 3696"/>
                <a:gd name="T5" fmla="*/ 376 h 384"/>
                <a:gd name="T6" fmla="*/ 2256 w 3696"/>
                <a:gd name="T7" fmla="*/ 88 h 384"/>
                <a:gd name="T8" fmla="*/ 3120 w 3696"/>
                <a:gd name="T9" fmla="*/ 328 h 384"/>
                <a:gd name="T10" fmla="*/ 3696 w 3696"/>
                <a:gd name="T11" fmla="*/ 184 h 384"/>
                <a:gd name="T12" fmla="*/ 0 60000 65536"/>
                <a:gd name="T13" fmla="*/ 0 60000 65536"/>
                <a:gd name="T14" fmla="*/ 0 60000 65536"/>
                <a:gd name="T15" fmla="*/ 0 60000 65536"/>
                <a:gd name="T16" fmla="*/ 0 60000 65536"/>
                <a:gd name="T17" fmla="*/ 0 60000 65536"/>
                <a:gd name="T18" fmla="*/ 0 w 3696"/>
                <a:gd name="T19" fmla="*/ 0 h 384"/>
                <a:gd name="T20" fmla="*/ 3696 w 3696"/>
                <a:gd name="T21" fmla="*/ 384 h 384"/>
              </a:gdLst>
              <a:ahLst/>
              <a:cxnLst>
                <a:cxn ang="T12">
                  <a:pos x="T0" y="T1"/>
                </a:cxn>
                <a:cxn ang="T13">
                  <a:pos x="T2" y="T3"/>
                </a:cxn>
                <a:cxn ang="T14">
                  <a:pos x="T4" y="T5"/>
                </a:cxn>
                <a:cxn ang="T15">
                  <a:pos x="T6" y="T7"/>
                </a:cxn>
                <a:cxn ang="T16">
                  <a:pos x="T8" y="T9"/>
                </a:cxn>
                <a:cxn ang="T17">
                  <a:pos x="T10" y="T11"/>
                </a:cxn>
              </a:cxnLst>
              <a:rect l="T18" t="T19" r="T20" b="T21"/>
              <a:pathLst>
                <a:path w="3696" h="384">
                  <a:moveTo>
                    <a:pt x="0" y="136"/>
                  </a:moveTo>
                  <a:cubicBezTo>
                    <a:pt x="80" y="68"/>
                    <a:pt x="160" y="0"/>
                    <a:pt x="384" y="40"/>
                  </a:cubicBezTo>
                  <a:cubicBezTo>
                    <a:pt x="608" y="80"/>
                    <a:pt x="1032" y="368"/>
                    <a:pt x="1344" y="376"/>
                  </a:cubicBezTo>
                  <a:cubicBezTo>
                    <a:pt x="1656" y="384"/>
                    <a:pt x="1960" y="96"/>
                    <a:pt x="2256" y="88"/>
                  </a:cubicBezTo>
                  <a:cubicBezTo>
                    <a:pt x="2552" y="80"/>
                    <a:pt x="2880" y="312"/>
                    <a:pt x="3120" y="328"/>
                  </a:cubicBezTo>
                  <a:cubicBezTo>
                    <a:pt x="3360" y="344"/>
                    <a:pt x="3528" y="264"/>
                    <a:pt x="3696" y="184"/>
                  </a:cubicBezTo>
                </a:path>
              </a:pathLst>
            </a:custGeom>
            <a:noFill/>
            <a:ln w="12700">
              <a:solidFill>
                <a:schemeClr val="tx1"/>
              </a:solidFill>
              <a:round/>
              <a:headEnd type="none" w="sm" len="sm"/>
              <a:tailEnd type="none" w="sm" len="sm"/>
            </a:ln>
          </p:spPr>
          <p:txBody>
            <a:bodyPr wrap="none" anchor="ctr"/>
            <a:lstStyle/>
            <a:p>
              <a:endParaRPr lang="en-US"/>
            </a:p>
          </p:txBody>
        </p:sp>
      </p:grpSp>
      <p:grpSp>
        <p:nvGrpSpPr>
          <p:cNvPr id="14343" name="Group 8"/>
          <p:cNvGrpSpPr>
            <a:grpSpLocks/>
          </p:cNvGrpSpPr>
          <p:nvPr/>
        </p:nvGrpSpPr>
        <p:grpSpPr bwMode="auto">
          <a:xfrm flipV="1">
            <a:off x="4419600" y="1587500"/>
            <a:ext cx="5867400" cy="673100"/>
            <a:chOff x="1728" y="1016"/>
            <a:chExt cx="3696" cy="424"/>
          </a:xfrm>
        </p:grpSpPr>
        <p:sp>
          <p:nvSpPr>
            <p:cNvPr id="14384" name="Freeform 9"/>
            <p:cNvSpPr>
              <a:spLocks/>
            </p:cNvSpPr>
            <p:nvPr/>
          </p:nvSpPr>
          <p:spPr bwMode="auto">
            <a:xfrm>
              <a:off x="1728" y="1016"/>
              <a:ext cx="3696" cy="384"/>
            </a:xfrm>
            <a:custGeom>
              <a:avLst/>
              <a:gdLst>
                <a:gd name="T0" fmla="*/ 0 w 3696"/>
                <a:gd name="T1" fmla="*/ 136 h 384"/>
                <a:gd name="T2" fmla="*/ 384 w 3696"/>
                <a:gd name="T3" fmla="*/ 40 h 384"/>
                <a:gd name="T4" fmla="*/ 1344 w 3696"/>
                <a:gd name="T5" fmla="*/ 376 h 384"/>
                <a:gd name="T6" fmla="*/ 2256 w 3696"/>
                <a:gd name="T7" fmla="*/ 88 h 384"/>
                <a:gd name="T8" fmla="*/ 3120 w 3696"/>
                <a:gd name="T9" fmla="*/ 328 h 384"/>
                <a:gd name="T10" fmla="*/ 3696 w 3696"/>
                <a:gd name="T11" fmla="*/ 184 h 384"/>
                <a:gd name="T12" fmla="*/ 0 60000 65536"/>
                <a:gd name="T13" fmla="*/ 0 60000 65536"/>
                <a:gd name="T14" fmla="*/ 0 60000 65536"/>
                <a:gd name="T15" fmla="*/ 0 60000 65536"/>
                <a:gd name="T16" fmla="*/ 0 60000 65536"/>
                <a:gd name="T17" fmla="*/ 0 60000 65536"/>
                <a:gd name="T18" fmla="*/ 0 w 3696"/>
                <a:gd name="T19" fmla="*/ 0 h 384"/>
                <a:gd name="T20" fmla="*/ 3696 w 3696"/>
                <a:gd name="T21" fmla="*/ 384 h 384"/>
              </a:gdLst>
              <a:ahLst/>
              <a:cxnLst>
                <a:cxn ang="T12">
                  <a:pos x="T0" y="T1"/>
                </a:cxn>
                <a:cxn ang="T13">
                  <a:pos x="T2" y="T3"/>
                </a:cxn>
                <a:cxn ang="T14">
                  <a:pos x="T4" y="T5"/>
                </a:cxn>
                <a:cxn ang="T15">
                  <a:pos x="T6" y="T7"/>
                </a:cxn>
                <a:cxn ang="T16">
                  <a:pos x="T8" y="T9"/>
                </a:cxn>
                <a:cxn ang="T17">
                  <a:pos x="T10" y="T11"/>
                </a:cxn>
              </a:cxnLst>
              <a:rect l="T18" t="T19" r="T20" b="T21"/>
              <a:pathLst>
                <a:path w="3696" h="384">
                  <a:moveTo>
                    <a:pt x="0" y="136"/>
                  </a:moveTo>
                  <a:cubicBezTo>
                    <a:pt x="80" y="68"/>
                    <a:pt x="160" y="0"/>
                    <a:pt x="384" y="40"/>
                  </a:cubicBezTo>
                  <a:cubicBezTo>
                    <a:pt x="608" y="80"/>
                    <a:pt x="1032" y="368"/>
                    <a:pt x="1344" y="376"/>
                  </a:cubicBezTo>
                  <a:cubicBezTo>
                    <a:pt x="1656" y="384"/>
                    <a:pt x="1960" y="96"/>
                    <a:pt x="2256" y="88"/>
                  </a:cubicBezTo>
                  <a:cubicBezTo>
                    <a:pt x="2552" y="80"/>
                    <a:pt x="2880" y="312"/>
                    <a:pt x="3120" y="328"/>
                  </a:cubicBezTo>
                  <a:cubicBezTo>
                    <a:pt x="3360" y="344"/>
                    <a:pt x="3528" y="264"/>
                    <a:pt x="3696" y="184"/>
                  </a:cubicBezTo>
                </a:path>
              </a:pathLst>
            </a:custGeom>
            <a:noFill/>
            <a:ln w="12700">
              <a:solidFill>
                <a:schemeClr val="tx1"/>
              </a:solidFill>
              <a:round/>
              <a:headEnd type="none" w="sm" len="sm"/>
              <a:tailEnd type="none" w="sm" len="sm"/>
            </a:ln>
          </p:spPr>
          <p:txBody>
            <a:bodyPr wrap="none" anchor="ctr"/>
            <a:lstStyle/>
            <a:p>
              <a:endParaRPr lang="en-US"/>
            </a:p>
          </p:txBody>
        </p:sp>
        <p:sp>
          <p:nvSpPr>
            <p:cNvPr id="14385" name="Freeform 10"/>
            <p:cNvSpPr>
              <a:spLocks/>
            </p:cNvSpPr>
            <p:nvPr/>
          </p:nvSpPr>
          <p:spPr bwMode="auto">
            <a:xfrm>
              <a:off x="1728" y="1056"/>
              <a:ext cx="3696" cy="384"/>
            </a:xfrm>
            <a:custGeom>
              <a:avLst/>
              <a:gdLst>
                <a:gd name="T0" fmla="*/ 0 w 3696"/>
                <a:gd name="T1" fmla="*/ 136 h 384"/>
                <a:gd name="T2" fmla="*/ 384 w 3696"/>
                <a:gd name="T3" fmla="*/ 40 h 384"/>
                <a:gd name="T4" fmla="*/ 1344 w 3696"/>
                <a:gd name="T5" fmla="*/ 376 h 384"/>
                <a:gd name="T6" fmla="*/ 2256 w 3696"/>
                <a:gd name="T7" fmla="*/ 88 h 384"/>
                <a:gd name="T8" fmla="*/ 3120 w 3696"/>
                <a:gd name="T9" fmla="*/ 328 h 384"/>
                <a:gd name="T10" fmla="*/ 3696 w 3696"/>
                <a:gd name="T11" fmla="*/ 184 h 384"/>
                <a:gd name="T12" fmla="*/ 0 60000 65536"/>
                <a:gd name="T13" fmla="*/ 0 60000 65536"/>
                <a:gd name="T14" fmla="*/ 0 60000 65536"/>
                <a:gd name="T15" fmla="*/ 0 60000 65536"/>
                <a:gd name="T16" fmla="*/ 0 60000 65536"/>
                <a:gd name="T17" fmla="*/ 0 60000 65536"/>
                <a:gd name="T18" fmla="*/ 0 w 3696"/>
                <a:gd name="T19" fmla="*/ 0 h 384"/>
                <a:gd name="T20" fmla="*/ 3696 w 3696"/>
                <a:gd name="T21" fmla="*/ 384 h 384"/>
              </a:gdLst>
              <a:ahLst/>
              <a:cxnLst>
                <a:cxn ang="T12">
                  <a:pos x="T0" y="T1"/>
                </a:cxn>
                <a:cxn ang="T13">
                  <a:pos x="T2" y="T3"/>
                </a:cxn>
                <a:cxn ang="T14">
                  <a:pos x="T4" y="T5"/>
                </a:cxn>
                <a:cxn ang="T15">
                  <a:pos x="T6" y="T7"/>
                </a:cxn>
                <a:cxn ang="T16">
                  <a:pos x="T8" y="T9"/>
                </a:cxn>
                <a:cxn ang="T17">
                  <a:pos x="T10" y="T11"/>
                </a:cxn>
              </a:cxnLst>
              <a:rect l="T18" t="T19" r="T20" b="T21"/>
              <a:pathLst>
                <a:path w="3696" h="384">
                  <a:moveTo>
                    <a:pt x="0" y="136"/>
                  </a:moveTo>
                  <a:cubicBezTo>
                    <a:pt x="80" y="68"/>
                    <a:pt x="160" y="0"/>
                    <a:pt x="384" y="40"/>
                  </a:cubicBezTo>
                  <a:cubicBezTo>
                    <a:pt x="608" y="80"/>
                    <a:pt x="1032" y="368"/>
                    <a:pt x="1344" y="376"/>
                  </a:cubicBezTo>
                  <a:cubicBezTo>
                    <a:pt x="1656" y="384"/>
                    <a:pt x="1960" y="96"/>
                    <a:pt x="2256" y="88"/>
                  </a:cubicBezTo>
                  <a:cubicBezTo>
                    <a:pt x="2552" y="80"/>
                    <a:pt x="2880" y="312"/>
                    <a:pt x="3120" y="328"/>
                  </a:cubicBezTo>
                  <a:cubicBezTo>
                    <a:pt x="3360" y="344"/>
                    <a:pt x="3528" y="264"/>
                    <a:pt x="3696" y="184"/>
                  </a:cubicBezTo>
                </a:path>
              </a:pathLst>
            </a:custGeom>
            <a:noFill/>
            <a:ln w="12700">
              <a:solidFill>
                <a:schemeClr val="tx1"/>
              </a:solidFill>
              <a:round/>
              <a:headEnd type="none" w="sm" len="sm"/>
              <a:tailEnd type="none" w="sm" len="sm"/>
            </a:ln>
          </p:spPr>
          <p:txBody>
            <a:bodyPr wrap="none" anchor="ctr"/>
            <a:lstStyle/>
            <a:p>
              <a:endParaRPr lang="en-US"/>
            </a:p>
          </p:txBody>
        </p:sp>
      </p:grpSp>
      <p:sp>
        <p:nvSpPr>
          <p:cNvPr id="14344" name="Line 11"/>
          <p:cNvSpPr>
            <a:spLocks noChangeShapeType="1"/>
          </p:cNvSpPr>
          <p:nvPr/>
        </p:nvSpPr>
        <p:spPr bwMode="auto">
          <a:xfrm>
            <a:off x="5537201" y="1816101"/>
            <a:ext cx="263525" cy="117475"/>
          </a:xfrm>
          <a:prstGeom prst="line">
            <a:avLst/>
          </a:prstGeom>
          <a:noFill/>
          <a:ln w="38100">
            <a:solidFill>
              <a:schemeClr val="bg1"/>
            </a:solidFill>
            <a:round/>
            <a:headEnd type="none" w="sm" len="sm"/>
            <a:tailEnd type="none" w="sm" len="sm"/>
          </a:ln>
        </p:spPr>
        <p:txBody>
          <a:bodyPr wrap="none" anchor="ctr"/>
          <a:lstStyle/>
          <a:p>
            <a:endParaRPr lang="en-US"/>
          </a:p>
        </p:txBody>
      </p:sp>
      <p:sp>
        <p:nvSpPr>
          <p:cNvPr id="14345" name="Line 12"/>
          <p:cNvSpPr>
            <a:spLocks noChangeShapeType="1"/>
          </p:cNvSpPr>
          <p:nvPr/>
        </p:nvSpPr>
        <p:spPr bwMode="auto">
          <a:xfrm>
            <a:off x="7204076" y="1816101"/>
            <a:ext cx="263525" cy="117475"/>
          </a:xfrm>
          <a:prstGeom prst="line">
            <a:avLst/>
          </a:prstGeom>
          <a:noFill/>
          <a:ln w="38100">
            <a:solidFill>
              <a:schemeClr val="bg1"/>
            </a:solidFill>
            <a:round/>
            <a:headEnd type="none" w="sm" len="sm"/>
            <a:tailEnd type="none" w="sm" len="sm"/>
          </a:ln>
        </p:spPr>
        <p:txBody>
          <a:bodyPr wrap="none" anchor="ctr"/>
          <a:lstStyle/>
          <a:p>
            <a:endParaRPr lang="en-US"/>
          </a:p>
        </p:txBody>
      </p:sp>
      <p:sp>
        <p:nvSpPr>
          <p:cNvPr id="14346" name="Line 13"/>
          <p:cNvSpPr>
            <a:spLocks noChangeShapeType="1"/>
          </p:cNvSpPr>
          <p:nvPr/>
        </p:nvSpPr>
        <p:spPr bwMode="auto">
          <a:xfrm>
            <a:off x="8686801" y="1851026"/>
            <a:ext cx="263525" cy="117475"/>
          </a:xfrm>
          <a:prstGeom prst="line">
            <a:avLst/>
          </a:prstGeom>
          <a:noFill/>
          <a:ln w="38100">
            <a:solidFill>
              <a:schemeClr val="bg1"/>
            </a:solidFill>
            <a:round/>
            <a:headEnd type="none" w="sm" len="sm"/>
            <a:tailEnd type="none" w="sm" len="sm"/>
          </a:ln>
        </p:spPr>
        <p:txBody>
          <a:bodyPr wrap="none" anchor="ctr"/>
          <a:lstStyle/>
          <a:p>
            <a:endParaRPr lang="en-US"/>
          </a:p>
        </p:txBody>
      </p:sp>
      <p:sp>
        <p:nvSpPr>
          <p:cNvPr id="14347" name="Line 14"/>
          <p:cNvSpPr>
            <a:spLocks noChangeShapeType="1"/>
          </p:cNvSpPr>
          <p:nvPr/>
        </p:nvSpPr>
        <p:spPr bwMode="auto">
          <a:xfrm>
            <a:off x="10017126" y="1816101"/>
            <a:ext cx="263525" cy="117475"/>
          </a:xfrm>
          <a:prstGeom prst="line">
            <a:avLst/>
          </a:prstGeom>
          <a:noFill/>
          <a:ln w="38100">
            <a:solidFill>
              <a:schemeClr val="bg1"/>
            </a:solidFill>
            <a:round/>
            <a:headEnd type="none" w="sm" len="sm"/>
            <a:tailEnd type="none" w="sm" len="sm"/>
          </a:ln>
        </p:spPr>
        <p:txBody>
          <a:bodyPr wrap="none" anchor="ctr"/>
          <a:lstStyle/>
          <a:p>
            <a:endParaRPr lang="en-US"/>
          </a:p>
        </p:txBody>
      </p:sp>
      <p:sp>
        <p:nvSpPr>
          <p:cNvPr id="14348" name="Oval 15"/>
          <p:cNvSpPr>
            <a:spLocks noChangeArrowheads="1"/>
          </p:cNvSpPr>
          <p:nvPr/>
        </p:nvSpPr>
        <p:spPr bwMode="auto">
          <a:xfrm>
            <a:off x="4387851" y="1739901"/>
            <a:ext cx="74613" cy="74613"/>
          </a:xfrm>
          <a:prstGeom prst="ellipse">
            <a:avLst/>
          </a:prstGeom>
          <a:solidFill>
            <a:schemeClr val="bg1"/>
          </a:solidFill>
          <a:ln w="12700">
            <a:solidFill>
              <a:schemeClr val="tx1"/>
            </a:solidFill>
            <a:round/>
            <a:headEnd type="none" w="sm" len="sm"/>
            <a:tailEnd type="none" w="sm" len="sm"/>
          </a:ln>
        </p:spPr>
        <p:txBody>
          <a:bodyPr wrap="none" anchor="ctr"/>
          <a:lstStyle/>
          <a:p>
            <a:endParaRPr lang="en-US"/>
          </a:p>
        </p:txBody>
      </p:sp>
      <p:sp>
        <p:nvSpPr>
          <p:cNvPr id="14349" name="Oval 16"/>
          <p:cNvSpPr>
            <a:spLocks noChangeArrowheads="1"/>
          </p:cNvSpPr>
          <p:nvPr/>
        </p:nvSpPr>
        <p:spPr bwMode="auto">
          <a:xfrm>
            <a:off x="4392613" y="1970088"/>
            <a:ext cx="74612" cy="74612"/>
          </a:xfrm>
          <a:prstGeom prst="ellipse">
            <a:avLst/>
          </a:prstGeom>
          <a:solidFill>
            <a:schemeClr val="bg1"/>
          </a:solidFill>
          <a:ln w="12700">
            <a:solidFill>
              <a:schemeClr val="tx1"/>
            </a:solidFill>
            <a:round/>
            <a:headEnd type="none" w="sm" len="sm"/>
            <a:tailEnd type="none" w="sm" len="sm"/>
          </a:ln>
        </p:spPr>
        <p:txBody>
          <a:bodyPr wrap="none" anchor="ctr"/>
          <a:lstStyle/>
          <a:p>
            <a:endParaRPr lang="en-US"/>
          </a:p>
        </p:txBody>
      </p:sp>
      <p:sp>
        <p:nvSpPr>
          <p:cNvPr id="14350" name="Line 17"/>
          <p:cNvSpPr>
            <a:spLocks noChangeShapeType="1"/>
          </p:cNvSpPr>
          <p:nvPr/>
        </p:nvSpPr>
        <p:spPr bwMode="auto">
          <a:xfrm flipH="1">
            <a:off x="4330700" y="1771651"/>
            <a:ext cx="103188" cy="136525"/>
          </a:xfrm>
          <a:prstGeom prst="line">
            <a:avLst/>
          </a:prstGeom>
          <a:noFill/>
          <a:ln w="19050">
            <a:solidFill>
              <a:schemeClr val="tx1"/>
            </a:solidFill>
            <a:round/>
            <a:headEnd type="none" w="sm" len="sm"/>
            <a:tailEnd type="none" w="sm" len="sm"/>
          </a:ln>
        </p:spPr>
        <p:txBody>
          <a:bodyPr wrap="none" anchor="ctr"/>
          <a:lstStyle/>
          <a:p>
            <a:endParaRPr lang="en-US"/>
          </a:p>
        </p:txBody>
      </p:sp>
      <p:sp>
        <p:nvSpPr>
          <p:cNvPr id="14351" name="Line 18"/>
          <p:cNvSpPr>
            <a:spLocks noChangeShapeType="1"/>
          </p:cNvSpPr>
          <p:nvPr/>
        </p:nvSpPr>
        <p:spPr bwMode="auto">
          <a:xfrm flipH="1" flipV="1">
            <a:off x="4343401" y="1938338"/>
            <a:ext cx="98425" cy="76200"/>
          </a:xfrm>
          <a:prstGeom prst="line">
            <a:avLst/>
          </a:prstGeom>
          <a:noFill/>
          <a:ln w="19050">
            <a:solidFill>
              <a:schemeClr val="tx1"/>
            </a:solidFill>
            <a:round/>
            <a:headEnd type="none" w="sm" len="sm"/>
            <a:tailEnd type="none" w="sm" len="sm"/>
          </a:ln>
        </p:spPr>
        <p:txBody>
          <a:bodyPr wrap="none" anchor="ctr"/>
          <a:lstStyle/>
          <a:p>
            <a:endParaRPr lang="en-US"/>
          </a:p>
        </p:txBody>
      </p:sp>
      <p:sp>
        <p:nvSpPr>
          <p:cNvPr id="14352" name="Text Box 19"/>
          <p:cNvSpPr txBox="1">
            <a:spLocks noChangeArrowheads="1"/>
          </p:cNvSpPr>
          <p:nvPr/>
        </p:nvSpPr>
        <p:spPr bwMode="auto">
          <a:xfrm>
            <a:off x="2782888" y="1700213"/>
            <a:ext cx="1420812" cy="336550"/>
          </a:xfrm>
          <a:prstGeom prst="rect">
            <a:avLst/>
          </a:prstGeom>
          <a:noFill/>
          <a:ln w="12700">
            <a:noFill/>
            <a:miter lim="800000"/>
            <a:headEnd type="none" w="sm" len="sm"/>
            <a:tailEnd type="none" w="sm" len="sm"/>
          </a:ln>
        </p:spPr>
        <p:txBody>
          <a:bodyPr wrap="none">
            <a:spAutoFit/>
          </a:bodyPr>
          <a:lstStyle/>
          <a:p>
            <a:pPr eaLnBrk="0" hangingPunct="0"/>
            <a:r>
              <a:rPr lang="en-US" sz="1600" i="1"/>
              <a:t>Copper core</a:t>
            </a:r>
          </a:p>
        </p:txBody>
      </p:sp>
      <p:sp>
        <p:nvSpPr>
          <p:cNvPr id="14353" name="Text Box 20"/>
          <p:cNvSpPr txBox="1">
            <a:spLocks noChangeArrowheads="1"/>
          </p:cNvSpPr>
          <p:nvPr/>
        </p:nvSpPr>
        <p:spPr bwMode="auto">
          <a:xfrm>
            <a:off x="3741738" y="2228850"/>
            <a:ext cx="1198562" cy="336550"/>
          </a:xfrm>
          <a:prstGeom prst="rect">
            <a:avLst/>
          </a:prstGeom>
          <a:noFill/>
          <a:ln w="12700">
            <a:noFill/>
            <a:miter lim="800000"/>
            <a:headEnd type="none" w="sm" len="sm"/>
            <a:tailEnd type="none" w="sm" len="sm"/>
          </a:ln>
        </p:spPr>
        <p:txBody>
          <a:bodyPr wrap="none">
            <a:spAutoFit/>
          </a:bodyPr>
          <a:lstStyle/>
          <a:p>
            <a:pPr eaLnBrk="0" hangingPunct="0"/>
            <a:r>
              <a:rPr lang="en-US" sz="1600" i="1"/>
              <a:t>Insulation</a:t>
            </a:r>
          </a:p>
        </p:txBody>
      </p:sp>
      <p:sp>
        <p:nvSpPr>
          <p:cNvPr id="14354" name="Freeform 21"/>
          <p:cNvSpPr>
            <a:spLocks/>
          </p:cNvSpPr>
          <p:nvPr/>
        </p:nvSpPr>
        <p:spPr bwMode="auto">
          <a:xfrm>
            <a:off x="4114800" y="1739900"/>
            <a:ext cx="228600" cy="76200"/>
          </a:xfrm>
          <a:custGeom>
            <a:avLst/>
            <a:gdLst>
              <a:gd name="T0" fmla="*/ 0 w 144"/>
              <a:gd name="T1" fmla="*/ 48 h 48"/>
              <a:gd name="T2" fmla="*/ 96 w 144"/>
              <a:gd name="T3" fmla="*/ 0 h 48"/>
              <a:gd name="T4" fmla="*/ 144 w 144"/>
              <a:gd name="T5" fmla="*/ 48 h 48"/>
              <a:gd name="T6" fmla="*/ 0 60000 65536"/>
              <a:gd name="T7" fmla="*/ 0 60000 65536"/>
              <a:gd name="T8" fmla="*/ 0 60000 65536"/>
              <a:gd name="T9" fmla="*/ 0 w 144"/>
              <a:gd name="T10" fmla="*/ 0 h 48"/>
              <a:gd name="T11" fmla="*/ 144 w 144"/>
              <a:gd name="T12" fmla="*/ 48 h 48"/>
            </a:gdLst>
            <a:ahLst/>
            <a:cxnLst>
              <a:cxn ang="T6">
                <a:pos x="T0" y="T1"/>
              </a:cxn>
              <a:cxn ang="T7">
                <a:pos x="T2" y="T3"/>
              </a:cxn>
              <a:cxn ang="T8">
                <a:pos x="T4" y="T5"/>
              </a:cxn>
            </a:cxnLst>
            <a:rect l="T9" t="T10" r="T11" b="T12"/>
            <a:pathLst>
              <a:path w="144" h="48">
                <a:moveTo>
                  <a:pt x="0" y="48"/>
                </a:moveTo>
                <a:cubicBezTo>
                  <a:pt x="36" y="24"/>
                  <a:pt x="72" y="0"/>
                  <a:pt x="96" y="0"/>
                </a:cubicBezTo>
                <a:cubicBezTo>
                  <a:pt x="120" y="0"/>
                  <a:pt x="132" y="24"/>
                  <a:pt x="144" y="48"/>
                </a:cubicBezTo>
              </a:path>
            </a:pathLst>
          </a:custGeom>
          <a:noFill/>
          <a:ln w="12700">
            <a:solidFill>
              <a:schemeClr val="tx1"/>
            </a:solidFill>
            <a:round/>
            <a:headEnd type="none" w="sm" len="sm"/>
            <a:tailEnd type="none" w="sm" len="sm"/>
          </a:ln>
        </p:spPr>
        <p:txBody>
          <a:bodyPr wrap="none" anchor="ctr"/>
          <a:lstStyle/>
          <a:p>
            <a:endParaRPr lang="en-US"/>
          </a:p>
        </p:txBody>
      </p:sp>
      <p:sp>
        <p:nvSpPr>
          <p:cNvPr id="14355" name="Freeform 22"/>
          <p:cNvSpPr>
            <a:spLocks/>
          </p:cNvSpPr>
          <p:nvPr/>
        </p:nvSpPr>
        <p:spPr bwMode="auto">
          <a:xfrm>
            <a:off x="4114800" y="1968500"/>
            <a:ext cx="228600" cy="76200"/>
          </a:xfrm>
          <a:custGeom>
            <a:avLst/>
            <a:gdLst>
              <a:gd name="T0" fmla="*/ 0 w 144"/>
              <a:gd name="T1" fmla="*/ 0 h 48"/>
              <a:gd name="T2" fmla="*/ 96 w 144"/>
              <a:gd name="T3" fmla="*/ 48 h 48"/>
              <a:gd name="T4" fmla="*/ 144 w 144"/>
              <a:gd name="T5" fmla="*/ 0 h 48"/>
              <a:gd name="T6" fmla="*/ 0 60000 65536"/>
              <a:gd name="T7" fmla="*/ 0 60000 65536"/>
              <a:gd name="T8" fmla="*/ 0 60000 65536"/>
              <a:gd name="T9" fmla="*/ 0 w 144"/>
              <a:gd name="T10" fmla="*/ 0 h 48"/>
              <a:gd name="T11" fmla="*/ 144 w 144"/>
              <a:gd name="T12" fmla="*/ 48 h 48"/>
            </a:gdLst>
            <a:ahLst/>
            <a:cxnLst>
              <a:cxn ang="T6">
                <a:pos x="T0" y="T1"/>
              </a:cxn>
              <a:cxn ang="T7">
                <a:pos x="T2" y="T3"/>
              </a:cxn>
              <a:cxn ang="T8">
                <a:pos x="T4" y="T5"/>
              </a:cxn>
            </a:cxnLst>
            <a:rect l="T9" t="T10" r="T11" b="T12"/>
            <a:pathLst>
              <a:path w="144" h="48">
                <a:moveTo>
                  <a:pt x="0" y="0"/>
                </a:moveTo>
                <a:cubicBezTo>
                  <a:pt x="36" y="24"/>
                  <a:pt x="72" y="48"/>
                  <a:pt x="96" y="48"/>
                </a:cubicBezTo>
                <a:cubicBezTo>
                  <a:pt x="120" y="48"/>
                  <a:pt x="132" y="24"/>
                  <a:pt x="144" y="0"/>
                </a:cubicBezTo>
              </a:path>
            </a:pathLst>
          </a:custGeom>
          <a:noFill/>
          <a:ln w="12700">
            <a:solidFill>
              <a:schemeClr val="tx1"/>
            </a:solidFill>
            <a:round/>
            <a:headEnd type="none" w="sm" len="sm"/>
            <a:tailEnd type="none" w="sm" len="sm"/>
          </a:ln>
        </p:spPr>
        <p:txBody>
          <a:bodyPr wrap="none" anchor="ctr"/>
          <a:lstStyle/>
          <a:p>
            <a:endParaRPr lang="en-US"/>
          </a:p>
        </p:txBody>
      </p:sp>
      <p:sp>
        <p:nvSpPr>
          <p:cNvPr id="14356" name="Freeform 23"/>
          <p:cNvSpPr>
            <a:spLocks/>
          </p:cNvSpPr>
          <p:nvPr/>
        </p:nvSpPr>
        <p:spPr bwMode="auto">
          <a:xfrm>
            <a:off x="4343400" y="2044700"/>
            <a:ext cx="76200" cy="228600"/>
          </a:xfrm>
          <a:custGeom>
            <a:avLst/>
            <a:gdLst>
              <a:gd name="T0" fmla="*/ 48 w 48"/>
              <a:gd name="T1" fmla="*/ 96 h 96"/>
              <a:gd name="T2" fmla="*/ 0 w 48"/>
              <a:gd name="T3" fmla="*/ 48 h 96"/>
              <a:gd name="T4" fmla="*/ 48 w 48"/>
              <a:gd name="T5" fmla="*/ 0 h 96"/>
              <a:gd name="T6" fmla="*/ 0 60000 65536"/>
              <a:gd name="T7" fmla="*/ 0 60000 65536"/>
              <a:gd name="T8" fmla="*/ 0 60000 65536"/>
              <a:gd name="T9" fmla="*/ 0 w 48"/>
              <a:gd name="T10" fmla="*/ 0 h 96"/>
              <a:gd name="T11" fmla="*/ 48 w 48"/>
              <a:gd name="T12" fmla="*/ 96 h 96"/>
            </a:gdLst>
            <a:ahLst/>
            <a:cxnLst>
              <a:cxn ang="T6">
                <a:pos x="T0" y="T1"/>
              </a:cxn>
              <a:cxn ang="T7">
                <a:pos x="T2" y="T3"/>
              </a:cxn>
              <a:cxn ang="T8">
                <a:pos x="T4" y="T5"/>
              </a:cxn>
            </a:cxnLst>
            <a:rect l="T9" t="T10" r="T11" b="T12"/>
            <a:pathLst>
              <a:path w="48" h="96">
                <a:moveTo>
                  <a:pt x="48" y="96"/>
                </a:moveTo>
                <a:cubicBezTo>
                  <a:pt x="24" y="80"/>
                  <a:pt x="0" y="64"/>
                  <a:pt x="0" y="48"/>
                </a:cubicBezTo>
                <a:cubicBezTo>
                  <a:pt x="0" y="32"/>
                  <a:pt x="24" y="16"/>
                  <a:pt x="48" y="0"/>
                </a:cubicBezTo>
              </a:path>
            </a:pathLst>
          </a:custGeom>
          <a:noFill/>
          <a:ln w="12700">
            <a:solidFill>
              <a:schemeClr val="tx1"/>
            </a:solidFill>
            <a:round/>
            <a:headEnd type="none" w="sm" len="sm"/>
            <a:tailEnd type="none" w="sm" len="sm"/>
          </a:ln>
        </p:spPr>
        <p:txBody>
          <a:bodyPr wrap="none" anchor="ctr"/>
          <a:lstStyle/>
          <a:p>
            <a:endParaRPr lang="en-US"/>
          </a:p>
        </p:txBody>
      </p:sp>
      <p:grpSp>
        <p:nvGrpSpPr>
          <p:cNvPr id="14357" name="Group 24"/>
          <p:cNvGrpSpPr>
            <a:grpSpLocks/>
          </p:cNvGrpSpPr>
          <p:nvPr/>
        </p:nvGrpSpPr>
        <p:grpSpPr bwMode="auto">
          <a:xfrm>
            <a:off x="3713164" y="3340101"/>
            <a:ext cx="5876925" cy="1262063"/>
            <a:chOff x="1553" y="2160"/>
            <a:chExt cx="3702" cy="795"/>
          </a:xfrm>
        </p:grpSpPr>
        <p:sp>
          <p:nvSpPr>
            <p:cNvPr id="1528857" name="AutoShape 25"/>
            <p:cNvSpPr>
              <a:spLocks noChangeArrowheads="1"/>
            </p:cNvSpPr>
            <p:nvPr/>
          </p:nvSpPr>
          <p:spPr bwMode="auto">
            <a:xfrm flipH="1">
              <a:off x="3696" y="2160"/>
              <a:ext cx="1392" cy="480"/>
            </a:xfrm>
            <a:prstGeom prst="flowChartMagneticDrum">
              <a:avLst/>
            </a:prstGeom>
            <a:gradFill rotWithShape="0">
              <a:gsLst>
                <a:gs pos="0">
                  <a:schemeClr val="folHlink">
                    <a:gamma/>
                    <a:shade val="46275"/>
                    <a:invGamma/>
                  </a:schemeClr>
                </a:gs>
                <a:gs pos="50000">
                  <a:schemeClr val="folHlink"/>
                </a:gs>
                <a:gs pos="100000">
                  <a:schemeClr val="folHlink">
                    <a:gamma/>
                    <a:shade val="46275"/>
                    <a:invGamma/>
                  </a:schemeClr>
                </a:gs>
              </a:gsLst>
              <a:lin ang="5400000" scaled="1"/>
            </a:gradFill>
            <a:ln w="12700">
              <a:solidFill>
                <a:schemeClr val="tx1"/>
              </a:solidFill>
              <a:round/>
              <a:headEnd type="none" w="sm" len="sm"/>
              <a:tailEnd type="none" w="sm" len="sm"/>
            </a:ln>
            <a:effectLst/>
          </p:spPr>
          <p:txBody>
            <a:bodyPr wrap="none" anchor="ctr"/>
            <a:lstStyle/>
            <a:p>
              <a:pPr>
                <a:defRPr/>
              </a:pPr>
              <a:endParaRPr lang="de-DE"/>
            </a:p>
          </p:txBody>
        </p:sp>
        <p:sp>
          <p:nvSpPr>
            <p:cNvPr id="1528858" name="AutoShape 26"/>
            <p:cNvSpPr>
              <a:spLocks noChangeArrowheads="1"/>
            </p:cNvSpPr>
            <p:nvPr/>
          </p:nvSpPr>
          <p:spPr bwMode="auto">
            <a:xfrm flipH="1">
              <a:off x="2880" y="2256"/>
              <a:ext cx="1200" cy="288"/>
            </a:xfrm>
            <a:prstGeom prst="flowChartMagneticDrum">
              <a:avLst/>
            </a:prstGeom>
            <a:gradFill rotWithShape="0">
              <a:gsLst>
                <a:gs pos="0">
                  <a:schemeClr val="accent1">
                    <a:gamma/>
                    <a:shade val="46275"/>
                    <a:invGamma/>
                  </a:schemeClr>
                </a:gs>
                <a:gs pos="50000">
                  <a:schemeClr val="accent1"/>
                </a:gs>
                <a:gs pos="100000">
                  <a:schemeClr val="accent1">
                    <a:gamma/>
                    <a:shade val="46275"/>
                    <a:invGamma/>
                  </a:schemeClr>
                </a:gs>
              </a:gsLst>
              <a:lin ang="5400000" scaled="1"/>
            </a:gradFill>
            <a:ln w="12700">
              <a:solidFill>
                <a:schemeClr val="tx1"/>
              </a:solidFill>
              <a:round/>
              <a:headEnd type="none" w="sm" len="sm"/>
              <a:tailEnd type="none" w="sm" len="sm"/>
            </a:ln>
            <a:effectLst/>
          </p:spPr>
          <p:txBody>
            <a:bodyPr wrap="none" anchor="ctr"/>
            <a:lstStyle/>
            <a:p>
              <a:pPr>
                <a:defRPr/>
              </a:pPr>
              <a:endParaRPr lang="de-DE"/>
            </a:p>
          </p:txBody>
        </p:sp>
        <p:sp>
          <p:nvSpPr>
            <p:cNvPr id="14378" name="AutoShape 27"/>
            <p:cNvSpPr>
              <a:spLocks noChangeArrowheads="1"/>
            </p:cNvSpPr>
            <p:nvPr/>
          </p:nvSpPr>
          <p:spPr bwMode="auto">
            <a:xfrm flipH="1">
              <a:off x="2496" y="2304"/>
              <a:ext cx="720" cy="192"/>
            </a:xfrm>
            <a:prstGeom prst="flowChartMagneticDrum">
              <a:avLst/>
            </a:prstGeom>
            <a:solidFill>
              <a:schemeClr val="bg1"/>
            </a:solidFill>
            <a:ln w="12700">
              <a:solidFill>
                <a:schemeClr val="tx1"/>
              </a:solidFill>
              <a:round/>
              <a:headEnd type="none" w="sm" len="sm"/>
              <a:tailEnd type="none" w="sm" len="sm"/>
            </a:ln>
          </p:spPr>
          <p:txBody>
            <a:bodyPr wrap="none" anchor="ctr"/>
            <a:lstStyle/>
            <a:p>
              <a:endParaRPr lang="en-US"/>
            </a:p>
          </p:txBody>
        </p:sp>
        <p:sp>
          <p:nvSpPr>
            <p:cNvPr id="14379" name="Line 28"/>
            <p:cNvSpPr>
              <a:spLocks noChangeShapeType="1"/>
            </p:cNvSpPr>
            <p:nvPr/>
          </p:nvSpPr>
          <p:spPr bwMode="auto">
            <a:xfrm flipH="1">
              <a:off x="1872" y="2400"/>
              <a:ext cx="720" cy="0"/>
            </a:xfrm>
            <a:prstGeom prst="line">
              <a:avLst/>
            </a:prstGeom>
            <a:noFill/>
            <a:ln w="57150">
              <a:solidFill>
                <a:schemeClr val="tx1"/>
              </a:solidFill>
              <a:round/>
              <a:headEnd type="none" w="sm" len="sm"/>
              <a:tailEnd type="none" w="sm" len="sm"/>
            </a:ln>
          </p:spPr>
          <p:txBody>
            <a:bodyPr wrap="none" anchor="ctr"/>
            <a:lstStyle/>
            <a:p>
              <a:endParaRPr lang="en-US"/>
            </a:p>
          </p:txBody>
        </p:sp>
        <p:sp>
          <p:nvSpPr>
            <p:cNvPr id="14380" name="Text Box 29"/>
            <p:cNvSpPr txBox="1">
              <a:spLocks noChangeArrowheads="1"/>
            </p:cNvSpPr>
            <p:nvPr/>
          </p:nvSpPr>
          <p:spPr bwMode="auto">
            <a:xfrm>
              <a:off x="1553" y="2185"/>
              <a:ext cx="895" cy="212"/>
            </a:xfrm>
            <a:prstGeom prst="rect">
              <a:avLst/>
            </a:prstGeom>
            <a:noFill/>
            <a:ln w="12700">
              <a:noFill/>
              <a:miter lim="800000"/>
              <a:headEnd type="none" w="sm" len="sm"/>
              <a:tailEnd type="none" w="sm" len="sm"/>
            </a:ln>
          </p:spPr>
          <p:txBody>
            <a:bodyPr wrap="none">
              <a:spAutoFit/>
            </a:bodyPr>
            <a:lstStyle/>
            <a:p>
              <a:pPr eaLnBrk="0" hangingPunct="0"/>
              <a:r>
                <a:rPr lang="en-US" sz="1600" i="1"/>
                <a:t>Copper core</a:t>
              </a:r>
            </a:p>
          </p:txBody>
        </p:sp>
        <p:sp>
          <p:nvSpPr>
            <p:cNvPr id="14381" name="Text Box 30"/>
            <p:cNvSpPr txBox="1">
              <a:spLocks noChangeArrowheads="1"/>
            </p:cNvSpPr>
            <p:nvPr/>
          </p:nvSpPr>
          <p:spPr bwMode="auto">
            <a:xfrm>
              <a:off x="2360" y="2473"/>
              <a:ext cx="755" cy="212"/>
            </a:xfrm>
            <a:prstGeom prst="rect">
              <a:avLst/>
            </a:prstGeom>
            <a:noFill/>
            <a:ln w="12700">
              <a:noFill/>
              <a:miter lim="800000"/>
              <a:headEnd type="none" w="sm" len="sm"/>
              <a:tailEnd type="none" w="sm" len="sm"/>
            </a:ln>
          </p:spPr>
          <p:txBody>
            <a:bodyPr wrap="none">
              <a:spAutoFit/>
            </a:bodyPr>
            <a:lstStyle/>
            <a:p>
              <a:pPr eaLnBrk="0" hangingPunct="0"/>
              <a:r>
                <a:rPr lang="en-US" sz="1600" i="1"/>
                <a:t>Insulation</a:t>
              </a:r>
            </a:p>
          </p:txBody>
        </p:sp>
        <p:sp>
          <p:nvSpPr>
            <p:cNvPr id="14382" name="Text Box 31"/>
            <p:cNvSpPr txBox="1">
              <a:spLocks noChangeArrowheads="1"/>
            </p:cNvSpPr>
            <p:nvPr/>
          </p:nvSpPr>
          <p:spPr bwMode="auto">
            <a:xfrm>
              <a:off x="3087" y="2521"/>
              <a:ext cx="707" cy="212"/>
            </a:xfrm>
            <a:prstGeom prst="rect">
              <a:avLst/>
            </a:prstGeom>
            <a:noFill/>
            <a:ln w="12700">
              <a:noFill/>
              <a:miter lim="800000"/>
              <a:headEnd type="none" w="sm" len="sm"/>
              <a:tailEnd type="none" w="sm" len="sm"/>
            </a:ln>
          </p:spPr>
          <p:txBody>
            <a:bodyPr wrap="none">
              <a:spAutoFit/>
            </a:bodyPr>
            <a:lstStyle/>
            <a:p>
              <a:pPr eaLnBrk="0" hangingPunct="0"/>
              <a:r>
                <a:rPr lang="en-US" sz="1600" i="1"/>
                <a:t>Shielding</a:t>
              </a:r>
            </a:p>
          </p:txBody>
        </p:sp>
        <p:sp>
          <p:nvSpPr>
            <p:cNvPr id="14383" name="Text Box 32"/>
            <p:cNvSpPr txBox="1">
              <a:spLocks noChangeArrowheads="1"/>
            </p:cNvSpPr>
            <p:nvPr/>
          </p:nvSpPr>
          <p:spPr bwMode="auto">
            <a:xfrm>
              <a:off x="3723" y="2589"/>
              <a:ext cx="1532" cy="366"/>
            </a:xfrm>
            <a:prstGeom prst="rect">
              <a:avLst/>
            </a:prstGeom>
            <a:noFill/>
            <a:ln w="12700">
              <a:noFill/>
              <a:miter lim="800000"/>
              <a:headEnd type="none" w="sm" len="sm"/>
              <a:tailEnd type="none" w="sm" len="sm"/>
            </a:ln>
          </p:spPr>
          <p:txBody>
            <a:bodyPr wrap="none">
              <a:spAutoFit/>
            </a:bodyPr>
            <a:lstStyle/>
            <a:p>
              <a:pPr eaLnBrk="0" hangingPunct="0"/>
              <a:r>
                <a:rPr lang="en-US" sz="1600" i="1"/>
                <a:t>Insulation and</a:t>
              </a:r>
              <a:br>
                <a:rPr lang="en-US" sz="1600" i="1"/>
              </a:br>
              <a:r>
                <a:rPr lang="en-US" sz="1600" i="1"/>
                <a:t>mechanical protection</a:t>
              </a:r>
            </a:p>
          </p:txBody>
        </p:sp>
      </p:grpSp>
      <p:sp>
        <p:nvSpPr>
          <p:cNvPr id="1528865" name="Oval 33"/>
          <p:cNvSpPr>
            <a:spLocks noChangeArrowheads="1"/>
          </p:cNvSpPr>
          <p:nvPr/>
        </p:nvSpPr>
        <p:spPr bwMode="auto">
          <a:xfrm>
            <a:off x="8135938" y="4876800"/>
            <a:ext cx="984250" cy="1219200"/>
          </a:xfrm>
          <a:prstGeom prst="ellipse">
            <a:avLst/>
          </a:prstGeom>
          <a:gradFill rotWithShape="0">
            <a:gsLst>
              <a:gs pos="0">
                <a:schemeClr val="accent1">
                  <a:gamma/>
                  <a:shade val="46275"/>
                  <a:invGamma/>
                </a:schemeClr>
              </a:gs>
              <a:gs pos="50000">
                <a:schemeClr val="accent1"/>
              </a:gs>
              <a:gs pos="100000">
                <a:schemeClr val="accent1">
                  <a:gamma/>
                  <a:shade val="46275"/>
                  <a:invGamma/>
                </a:schemeClr>
              </a:gs>
            </a:gsLst>
            <a:lin ang="5400000" scaled="1"/>
          </a:gradFill>
          <a:ln w="12700">
            <a:solidFill>
              <a:schemeClr val="tx1"/>
            </a:solidFill>
            <a:round/>
            <a:headEnd type="none" w="sm" len="sm"/>
            <a:tailEnd type="none" w="sm" len="sm"/>
          </a:ln>
          <a:effectLst/>
        </p:spPr>
        <p:txBody>
          <a:bodyPr wrap="none" anchor="ctr"/>
          <a:lstStyle/>
          <a:p>
            <a:pPr>
              <a:defRPr/>
            </a:pPr>
            <a:endParaRPr lang="de-DE"/>
          </a:p>
        </p:txBody>
      </p:sp>
      <p:sp>
        <p:nvSpPr>
          <p:cNvPr id="1528866" name="AutoShape 34"/>
          <p:cNvSpPr>
            <a:spLocks noChangeArrowheads="1"/>
          </p:cNvSpPr>
          <p:nvPr/>
        </p:nvSpPr>
        <p:spPr bwMode="auto">
          <a:xfrm flipH="1">
            <a:off x="6884988" y="5105400"/>
            <a:ext cx="2024062" cy="762000"/>
          </a:xfrm>
          <a:prstGeom prst="flowChartMagneticDrum">
            <a:avLst/>
          </a:prstGeom>
          <a:gradFill rotWithShape="0">
            <a:gsLst>
              <a:gs pos="0">
                <a:schemeClr val="folHlink">
                  <a:gamma/>
                  <a:shade val="46275"/>
                  <a:invGamma/>
                </a:schemeClr>
              </a:gs>
              <a:gs pos="50000">
                <a:schemeClr val="folHlink"/>
              </a:gs>
              <a:gs pos="100000">
                <a:schemeClr val="folHlink">
                  <a:gamma/>
                  <a:shade val="46275"/>
                  <a:invGamma/>
                </a:schemeClr>
              </a:gs>
            </a:gsLst>
            <a:lin ang="5400000" scaled="1"/>
          </a:gradFill>
          <a:ln w="12700">
            <a:solidFill>
              <a:schemeClr val="tx1"/>
            </a:solidFill>
            <a:round/>
            <a:headEnd type="none" w="sm" len="sm"/>
            <a:tailEnd type="none" w="sm" len="sm"/>
          </a:ln>
          <a:effectLst/>
        </p:spPr>
        <p:txBody>
          <a:bodyPr wrap="none" anchor="ctr"/>
          <a:lstStyle/>
          <a:p>
            <a:pPr>
              <a:defRPr/>
            </a:pPr>
            <a:endParaRPr lang="de-DE"/>
          </a:p>
        </p:txBody>
      </p:sp>
      <p:sp>
        <p:nvSpPr>
          <p:cNvPr id="14360" name="AutoShape 35"/>
          <p:cNvSpPr>
            <a:spLocks noChangeArrowheads="1"/>
          </p:cNvSpPr>
          <p:nvPr/>
        </p:nvSpPr>
        <p:spPr bwMode="auto">
          <a:xfrm flipH="1">
            <a:off x="5437189" y="5257800"/>
            <a:ext cx="1995487" cy="457200"/>
          </a:xfrm>
          <a:prstGeom prst="flowChartMagneticDrum">
            <a:avLst/>
          </a:prstGeom>
          <a:solidFill>
            <a:srgbClr val="91D5FF"/>
          </a:solidFill>
          <a:ln w="12700">
            <a:solidFill>
              <a:schemeClr val="tx1"/>
            </a:solidFill>
            <a:round/>
            <a:headEnd type="none" w="sm" len="sm"/>
            <a:tailEnd type="none" w="sm" len="sm"/>
          </a:ln>
        </p:spPr>
        <p:txBody>
          <a:bodyPr wrap="none" anchor="ctr"/>
          <a:lstStyle/>
          <a:p>
            <a:endParaRPr lang="en-US"/>
          </a:p>
        </p:txBody>
      </p:sp>
      <p:sp>
        <p:nvSpPr>
          <p:cNvPr id="14361" name="Text Box 36"/>
          <p:cNvSpPr txBox="1">
            <a:spLocks noChangeArrowheads="1"/>
          </p:cNvSpPr>
          <p:nvPr/>
        </p:nvSpPr>
        <p:spPr bwMode="auto">
          <a:xfrm>
            <a:off x="7043738" y="6045200"/>
            <a:ext cx="1884362" cy="336550"/>
          </a:xfrm>
          <a:prstGeom prst="rect">
            <a:avLst/>
          </a:prstGeom>
          <a:noFill/>
          <a:ln w="12700">
            <a:noFill/>
            <a:miter lim="800000"/>
            <a:headEnd type="none" w="sm" len="sm"/>
            <a:tailEnd type="none" w="sm" len="sm"/>
          </a:ln>
        </p:spPr>
        <p:txBody>
          <a:bodyPr wrap="none">
            <a:spAutoFit/>
          </a:bodyPr>
          <a:lstStyle/>
          <a:p>
            <a:pPr eaLnBrk="0" hangingPunct="0"/>
            <a:r>
              <a:rPr lang="en-US" sz="1600" i="1"/>
              <a:t>Protective layers</a:t>
            </a:r>
          </a:p>
        </p:txBody>
      </p:sp>
      <p:sp>
        <p:nvSpPr>
          <p:cNvPr id="14362" name="Text Box 37"/>
          <p:cNvSpPr txBox="1">
            <a:spLocks noChangeArrowheads="1"/>
          </p:cNvSpPr>
          <p:nvPr/>
        </p:nvSpPr>
        <p:spPr bwMode="auto">
          <a:xfrm>
            <a:off x="5940426" y="5710238"/>
            <a:ext cx="1135063" cy="336550"/>
          </a:xfrm>
          <a:prstGeom prst="rect">
            <a:avLst/>
          </a:prstGeom>
          <a:noFill/>
          <a:ln w="12700">
            <a:noFill/>
            <a:miter lim="800000"/>
            <a:headEnd type="none" w="sm" len="sm"/>
            <a:tailEnd type="none" w="sm" len="sm"/>
          </a:ln>
        </p:spPr>
        <p:txBody>
          <a:bodyPr wrap="none">
            <a:spAutoFit/>
          </a:bodyPr>
          <a:lstStyle/>
          <a:p>
            <a:pPr eaLnBrk="0" hangingPunct="0"/>
            <a:r>
              <a:rPr lang="en-US" sz="1600" i="1"/>
              <a:t>Glas core</a:t>
            </a:r>
          </a:p>
        </p:txBody>
      </p:sp>
      <p:sp>
        <p:nvSpPr>
          <p:cNvPr id="14363" name="AutoShape 38"/>
          <p:cNvSpPr>
            <a:spLocks noChangeArrowheads="1"/>
          </p:cNvSpPr>
          <p:nvPr/>
        </p:nvSpPr>
        <p:spPr bwMode="auto">
          <a:xfrm flipH="1">
            <a:off x="3913188" y="5257800"/>
            <a:ext cx="838200" cy="457200"/>
          </a:xfrm>
          <a:prstGeom prst="flowChartOnlineStorage">
            <a:avLst/>
          </a:prstGeom>
          <a:noFill/>
          <a:ln w="12700">
            <a:solidFill>
              <a:schemeClr val="tx1"/>
            </a:solidFill>
            <a:miter lim="800000"/>
            <a:headEnd type="none" w="sm" len="sm"/>
            <a:tailEnd type="none" w="sm" len="sm"/>
          </a:ln>
        </p:spPr>
        <p:txBody>
          <a:bodyPr wrap="none" anchor="ctr"/>
          <a:lstStyle/>
          <a:p>
            <a:pPr eaLnBrk="0" hangingPunct="0"/>
            <a:r>
              <a:rPr lang="en-US"/>
              <a:t>LED</a:t>
            </a:r>
          </a:p>
        </p:txBody>
      </p:sp>
      <p:grpSp>
        <p:nvGrpSpPr>
          <p:cNvPr id="14364" name="Group 39"/>
          <p:cNvGrpSpPr>
            <a:grpSpLocks/>
          </p:cNvGrpSpPr>
          <p:nvPr/>
        </p:nvGrpSpPr>
        <p:grpSpPr bwMode="auto">
          <a:xfrm>
            <a:off x="4751388" y="5248276"/>
            <a:ext cx="584200" cy="542925"/>
            <a:chOff x="4605" y="1487"/>
            <a:chExt cx="340" cy="342"/>
          </a:xfrm>
        </p:grpSpPr>
        <p:sp>
          <p:nvSpPr>
            <p:cNvPr id="14367" name="Freeform 40"/>
            <p:cNvSpPr>
              <a:spLocks/>
            </p:cNvSpPr>
            <p:nvPr/>
          </p:nvSpPr>
          <p:spPr bwMode="auto">
            <a:xfrm>
              <a:off x="4903" y="1487"/>
              <a:ext cx="42" cy="342"/>
            </a:xfrm>
            <a:custGeom>
              <a:avLst/>
              <a:gdLst>
                <a:gd name="T0" fmla="*/ 20 w 42"/>
                <a:gd name="T1" fmla="*/ 0 h 342"/>
                <a:gd name="T2" fmla="*/ 23 w 42"/>
                <a:gd name="T3" fmla="*/ 8 h 342"/>
                <a:gd name="T4" fmla="*/ 26 w 42"/>
                <a:gd name="T5" fmla="*/ 21 h 342"/>
                <a:gd name="T6" fmla="*/ 28 w 42"/>
                <a:gd name="T7" fmla="*/ 32 h 342"/>
                <a:gd name="T8" fmla="*/ 31 w 42"/>
                <a:gd name="T9" fmla="*/ 45 h 342"/>
                <a:gd name="T10" fmla="*/ 33 w 42"/>
                <a:gd name="T11" fmla="*/ 56 h 342"/>
                <a:gd name="T12" fmla="*/ 35 w 42"/>
                <a:gd name="T13" fmla="*/ 70 h 342"/>
                <a:gd name="T14" fmla="*/ 37 w 42"/>
                <a:gd name="T15" fmla="*/ 84 h 342"/>
                <a:gd name="T16" fmla="*/ 39 w 42"/>
                <a:gd name="T17" fmla="*/ 99 h 342"/>
                <a:gd name="T18" fmla="*/ 39 w 42"/>
                <a:gd name="T19" fmla="*/ 112 h 342"/>
                <a:gd name="T20" fmla="*/ 40 w 42"/>
                <a:gd name="T21" fmla="*/ 127 h 342"/>
                <a:gd name="T22" fmla="*/ 41 w 42"/>
                <a:gd name="T23" fmla="*/ 141 h 342"/>
                <a:gd name="T24" fmla="*/ 41 w 42"/>
                <a:gd name="T25" fmla="*/ 157 h 342"/>
                <a:gd name="T26" fmla="*/ 41 w 42"/>
                <a:gd name="T27" fmla="*/ 174 h 342"/>
                <a:gd name="T28" fmla="*/ 40 w 42"/>
                <a:gd name="T29" fmla="*/ 190 h 342"/>
                <a:gd name="T30" fmla="*/ 40 w 42"/>
                <a:gd name="T31" fmla="*/ 204 h 342"/>
                <a:gd name="T32" fmla="*/ 39 w 42"/>
                <a:gd name="T33" fmla="*/ 216 h 342"/>
                <a:gd name="T34" fmla="*/ 38 w 42"/>
                <a:gd name="T35" fmla="*/ 231 h 342"/>
                <a:gd name="T36" fmla="*/ 36 w 42"/>
                <a:gd name="T37" fmla="*/ 245 h 342"/>
                <a:gd name="T38" fmla="*/ 35 w 42"/>
                <a:gd name="T39" fmla="*/ 259 h 342"/>
                <a:gd name="T40" fmla="*/ 32 w 42"/>
                <a:gd name="T41" fmla="*/ 274 h 342"/>
                <a:gd name="T42" fmla="*/ 30 w 42"/>
                <a:gd name="T43" fmla="*/ 288 h 342"/>
                <a:gd name="T44" fmla="*/ 27 w 42"/>
                <a:gd name="T45" fmla="*/ 299 h 342"/>
                <a:gd name="T46" fmla="*/ 23 w 42"/>
                <a:gd name="T47" fmla="*/ 313 h 342"/>
                <a:gd name="T48" fmla="*/ 19 w 42"/>
                <a:gd name="T49" fmla="*/ 325 h 342"/>
                <a:gd name="T50" fmla="*/ 15 w 42"/>
                <a:gd name="T51" fmla="*/ 338 h 342"/>
                <a:gd name="T52" fmla="*/ 14 w 42"/>
                <a:gd name="T53" fmla="*/ 341 h 342"/>
                <a:gd name="T54" fmla="*/ 0 w 42"/>
                <a:gd name="T55" fmla="*/ 333 h 342"/>
                <a:gd name="T56" fmla="*/ 4 w 42"/>
                <a:gd name="T57" fmla="*/ 324 h 342"/>
                <a:gd name="T58" fmla="*/ 8 w 42"/>
                <a:gd name="T59" fmla="*/ 312 h 342"/>
                <a:gd name="T60" fmla="*/ 11 w 42"/>
                <a:gd name="T61" fmla="*/ 299 h 342"/>
                <a:gd name="T62" fmla="*/ 14 w 42"/>
                <a:gd name="T63" fmla="*/ 286 h 342"/>
                <a:gd name="T64" fmla="*/ 18 w 42"/>
                <a:gd name="T65" fmla="*/ 270 h 342"/>
                <a:gd name="T66" fmla="*/ 20 w 42"/>
                <a:gd name="T67" fmla="*/ 256 h 342"/>
                <a:gd name="T68" fmla="*/ 22 w 42"/>
                <a:gd name="T69" fmla="*/ 243 h 342"/>
                <a:gd name="T70" fmla="*/ 23 w 42"/>
                <a:gd name="T71" fmla="*/ 226 h 342"/>
                <a:gd name="T72" fmla="*/ 25 w 42"/>
                <a:gd name="T73" fmla="*/ 212 h 342"/>
                <a:gd name="T74" fmla="*/ 26 w 42"/>
                <a:gd name="T75" fmla="*/ 197 h 342"/>
                <a:gd name="T76" fmla="*/ 26 w 42"/>
                <a:gd name="T77" fmla="*/ 182 h 342"/>
                <a:gd name="T78" fmla="*/ 27 w 42"/>
                <a:gd name="T79" fmla="*/ 170 h 342"/>
                <a:gd name="T80" fmla="*/ 26 w 42"/>
                <a:gd name="T81" fmla="*/ 154 h 342"/>
                <a:gd name="T82" fmla="*/ 26 w 42"/>
                <a:gd name="T83" fmla="*/ 139 h 342"/>
                <a:gd name="T84" fmla="*/ 25 w 42"/>
                <a:gd name="T85" fmla="*/ 123 h 342"/>
                <a:gd name="T86" fmla="*/ 24 w 42"/>
                <a:gd name="T87" fmla="*/ 108 h 342"/>
                <a:gd name="T88" fmla="*/ 23 w 42"/>
                <a:gd name="T89" fmla="*/ 92 h 342"/>
                <a:gd name="T90" fmla="*/ 20 w 42"/>
                <a:gd name="T91" fmla="*/ 78 h 342"/>
                <a:gd name="T92" fmla="*/ 18 w 42"/>
                <a:gd name="T93" fmla="*/ 63 h 342"/>
                <a:gd name="T94" fmla="*/ 16 w 42"/>
                <a:gd name="T95" fmla="*/ 50 h 342"/>
                <a:gd name="T96" fmla="*/ 13 w 42"/>
                <a:gd name="T97" fmla="*/ 34 h 342"/>
                <a:gd name="T98" fmla="*/ 9 w 42"/>
                <a:gd name="T99" fmla="*/ 21 h 342"/>
                <a:gd name="T100" fmla="*/ 6 w 42"/>
                <a:gd name="T101" fmla="*/ 10 h 342"/>
                <a:gd name="T102" fmla="*/ 20 w 42"/>
                <a:gd name="T103" fmla="*/ 0 h 34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42"/>
                <a:gd name="T157" fmla="*/ 0 h 342"/>
                <a:gd name="T158" fmla="*/ 42 w 42"/>
                <a:gd name="T159" fmla="*/ 342 h 34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42" h="342">
                  <a:moveTo>
                    <a:pt x="20" y="0"/>
                  </a:moveTo>
                  <a:lnTo>
                    <a:pt x="23" y="8"/>
                  </a:lnTo>
                  <a:lnTo>
                    <a:pt x="26" y="21"/>
                  </a:lnTo>
                  <a:lnTo>
                    <a:pt x="28" y="32"/>
                  </a:lnTo>
                  <a:lnTo>
                    <a:pt x="31" y="45"/>
                  </a:lnTo>
                  <a:lnTo>
                    <a:pt x="33" y="56"/>
                  </a:lnTo>
                  <a:lnTo>
                    <a:pt x="35" y="70"/>
                  </a:lnTo>
                  <a:lnTo>
                    <a:pt x="37" y="84"/>
                  </a:lnTo>
                  <a:lnTo>
                    <a:pt x="39" y="99"/>
                  </a:lnTo>
                  <a:lnTo>
                    <a:pt x="39" y="112"/>
                  </a:lnTo>
                  <a:lnTo>
                    <a:pt x="40" y="127"/>
                  </a:lnTo>
                  <a:lnTo>
                    <a:pt x="41" y="141"/>
                  </a:lnTo>
                  <a:lnTo>
                    <a:pt x="41" y="157"/>
                  </a:lnTo>
                  <a:lnTo>
                    <a:pt x="41" y="174"/>
                  </a:lnTo>
                  <a:lnTo>
                    <a:pt x="40" y="190"/>
                  </a:lnTo>
                  <a:lnTo>
                    <a:pt x="40" y="204"/>
                  </a:lnTo>
                  <a:lnTo>
                    <a:pt x="39" y="216"/>
                  </a:lnTo>
                  <a:lnTo>
                    <a:pt x="38" y="231"/>
                  </a:lnTo>
                  <a:lnTo>
                    <a:pt x="36" y="245"/>
                  </a:lnTo>
                  <a:lnTo>
                    <a:pt x="35" y="259"/>
                  </a:lnTo>
                  <a:lnTo>
                    <a:pt x="32" y="274"/>
                  </a:lnTo>
                  <a:lnTo>
                    <a:pt x="30" y="288"/>
                  </a:lnTo>
                  <a:lnTo>
                    <a:pt x="27" y="299"/>
                  </a:lnTo>
                  <a:lnTo>
                    <a:pt x="23" y="313"/>
                  </a:lnTo>
                  <a:lnTo>
                    <a:pt x="19" y="325"/>
                  </a:lnTo>
                  <a:lnTo>
                    <a:pt x="15" y="338"/>
                  </a:lnTo>
                  <a:lnTo>
                    <a:pt x="14" y="341"/>
                  </a:lnTo>
                  <a:lnTo>
                    <a:pt x="0" y="333"/>
                  </a:lnTo>
                  <a:lnTo>
                    <a:pt x="4" y="324"/>
                  </a:lnTo>
                  <a:lnTo>
                    <a:pt x="8" y="312"/>
                  </a:lnTo>
                  <a:lnTo>
                    <a:pt x="11" y="299"/>
                  </a:lnTo>
                  <a:lnTo>
                    <a:pt x="14" y="286"/>
                  </a:lnTo>
                  <a:lnTo>
                    <a:pt x="18" y="270"/>
                  </a:lnTo>
                  <a:lnTo>
                    <a:pt x="20" y="256"/>
                  </a:lnTo>
                  <a:lnTo>
                    <a:pt x="22" y="243"/>
                  </a:lnTo>
                  <a:lnTo>
                    <a:pt x="23" y="226"/>
                  </a:lnTo>
                  <a:lnTo>
                    <a:pt x="25" y="212"/>
                  </a:lnTo>
                  <a:lnTo>
                    <a:pt x="26" y="197"/>
                  </a:lnTo>
                  <a:lnTo>
                    <a:pt x="26" y="182"/>
                  </a:lnTo>
                  <a:lnTo>
                    <a:pt x="27" y="170"/>
                  </a:lnTo>
                  <a:lnTo>
                    <a:pt x="26" y="154"/>
                  </a:lnTo>
                  <a:lnTo>
                    <a:pt x="26" y="139"/>
                  </a:lnTo>
                  <a:lnTo>
                    <a:pt x="25" y="123"/>
                  </a:lnTo>
                  <a:lnTo>
                    <a:pt x="24" y="108"/>
                  </a:lnTo>
                  <a:lnTo>
                    <a:pt x="23" y="92"/>
                  </a:lnTo>
                  <a:lnTo>
                    <a:pt x="20" y="78"/>
                  </a:lnTo>
                  <a:lnTo>
                    <a:pt x="18" y="63"/>
                  </a:lnTo>
                  <a:lnTo>
                    <a:pt x="16" y="50"/>
                  </a:lnTo>
                  <a:lnTo>
                    <a:pt x="13" y="34"/>
                  </a:lnTo>
                  <a:lnTo>
                    <a:pt x="9" y="21"/>
                  </a:lnTo>
                  <a:lnTo>
                    <a:pt x="6" y="10"/>
                  </a:lnTo>
                  <a:lnTo>
                    <a:pt x="20" y="0"/>
                  </a:lnTo>
                </a:path>
              </a:pathLst>
            </a:custGeom>
            <a:solidFill>
              <a:srgbClr val="804000"/>
            </a:solidFill>
            <a:ln w="9525" cap="rnd">
              <a:noFill/>
              <a:round/>
              <a:headEnd/>
              <a:tailEnd/>
            </a:ln>
          </p:spPr>
          <p:txBody>
            <a:bodyPr/>
            <a:lstStyle/>
            <a:p>
              <a:endParaRPr lang="en-US"/>
            </a:p>
          </p:txBody>
        </p:sp>
        <p:sp>
          <p:nvSpPr>
            <p:cNvPr id="14368" name="Freeform 41"/>
            <p:cNvSpPr>
              <a:spLocks/>
            </p:cNvSpPr>
            <p:nvPr/>
          </p:nvSpPr>
          <p:spPr bwMode="auto">
            <a:xfrm>
              <a:off x="4864" y="1507"/>
              <a:ext cx="35" cy="304"/>
            </a:xfrm>
            <a:custGeom>
              <a:avLst/>
              <a:gdLst>
                <a:gd name="T0" fmla="*/ 19 w 35"/>
                <a:gd name="T1" fmla="*/ 0 h 304"/>
                <a:gd name="T2" fmla="*/ 22 w 35"/>
                <a:gd name="T3" fmla="*/ 13 h 304"/>
                <a:gd name="T4" fmla="*/ 24 w 35"/>
                <a:gd name="T5" fmla="*/ 25 h 304"/>
                <a:gd name="T6" fmla="*/ 26 w 35"/>
                <a:gd name="T7" fmla="*/ 37 h 304"/>
                <a:gd name="T8" fmla="*/ 28 w 35"/>
                <a:gd name="T9" fmla="*/ 50 h 304"/>
                <a:gd name="T10" fmla="*/ 29 w 35"/>
                <a:gd name="T11" fmla="*/ 64 h 304"/>
                <a:gd name="T12" fmla="*/ 31 w 35"/>
                <a:gd name="T13" fmla="*/ 79 h 304"/>
                <a:gd name="T14" fmla="*/ 32 w 35"/>
                <a:gd name="T15" fmla="*/ 92 h 304"/>
                <a:gd name="T16" fmla="*/ 32 w 35"/>
                <a:gd name="T17" fmla="*/ 107 h 304"/>
                <a:gd name="T18" fmla="*/ 33 w 35"/>
                <a:gd name="T19" fmla="*/ 121 h 304"/>
                <a:gd name="T20" fmla="*/ 34 w 35"/>
                <a:gd name="T21" fmla="*/ 137 h 304"/>
                <a:gd name="T22" fmla="*/ 33 w 35"/>
                <a:gd name="T23" fmla="*/ 154 h 304"/>
                <a:gd name="T24" fmla="*/ 33 w 35"/>
                <a:gd name="T25" fmla="*/ 170 h 304"/>
                <a:gd name="T26" fmla="*/ 32 w 35"/>
                <a:gd name="T27" fmla="*/ 184 h 304"/>
                <a:gd name="T28" fmla="*/ 32 w 35"/>
                <a:gd name="T29" fmla="*/ 196 h 304"/>
                <a:gd name="T30" fmla="*/ 31 w 35"/>
                <a:gd name="T31" fmla="*/ 211 h 304"/>
                <a:gd name="T32" fmla="*/ 29 w 35"/>
                <a:gd name="T33" fmla="*/ 225 h 304"/>
                <a:gd name="T34" fmla="*/ 27 w 35"/>
                <a:gd name="T35" fmla="*/ 239 h 304"/>
                <a:gd name="T36" fmla="*/ 25 w 35"/>
                <a:gd name="T37" fmla="*/ 254 h 304"/>
                <a:gd name="T38" fmla="*/ 22 w 35"/>
                <a:gd name="T39" fmla="*/ 267 h 304"/>
                <a:gd name="T40" fmla="*/ 20 w 35"/>
                <a:gd name="T41" fmla="*/ 279 h 304"/>
                <a:gd name="T42" fmla="*/ 17 w 35"/>
                <a:gd name="T43" fmla="*/ 292 h 304"/>
                <a:gd name="T44" fmla="*/ 14 w 35"/>
                <a:gd name="T45" fmla="*/ 303 h 304"/>
                <a:gd name="T46" fmla="*/ 0 w 35"/>
                <a:gd name="T47" fmla="*/ 294 h 304"/>
                <a:gd name="T48" fmla="*/ 2 w 35"/>
                <a:gd name="T49" fmla="*/ 291 h 304"/>
                <a:gd name="T50" fmla="*/ 5 w 35"/>
                <a:gd name="T51" fmla="*/ 279 h 304"/>
                <a:gd name="T52" fmla="*/ 9 w 35"/>
                <a:gd name="T53" fmla="*/ 265 h 304"/>
                <a:gd name="T54" fmla="*/ 12 w 35"/>
                <a:gd name="T55" fmla="*/ 250 h 304"/>
                <a:gd name="T56" fmla="*/ 13 w 35"/>
                <a:gd name="T57" fmla="*/ 236 h 304"/>
                <a:gd name="T58" fmla="*/ 15 w 35"/>
                <a:gd name="T59" fmla="*/ 223 h 304"/>
                <a:gd name="T60" fmla="*/ 17 w 35"/>
                <a:gd name="T61" fmla="*/ 206 h 304"/>
                <a:gd name="T62" fmla="*/ 18 w 35"/>
                <a:gd name="T63" fmla="*/ 192 h 304"/>
                <a:gd name="T64" fmla="*/ 19 w 35"/>
                <a:gd name="T65" fmla="*/ 177 h 304"/>
                <a:gd name="T66" fmla="*/ 19 w 35"/>
                <a:gd name="T67" fmla="*/ 162 h 304"/>
                <a:gd name="T68" fmla="*/ 19 w 35"/>
                <a:gd name="T69" fmla="*/ 150 h 304"/>
                <a:gd name="T70" fmla="*/ 19 w 35"/>
                <a:gd name="T71" fmla="*/ 135 h 304"/>
                <a:gd name="T72" fmla="*/ 19 w 35"/>
                <a:gd name="T73" fmla="*/ 119 h 304"/>
                <a:gd name="T74" fmla="*/ 19 w 35"/>
                <a:gd name="T75" fmla="*/ 104 h 304"/>
                <a:gd name="T76" fmla="*/ 18 w 35"/>
                <a:gd name="T77" fmla="*/ 88 h 304"/>
                <a:gd name="T78" fmla="*/ 15 w 35"/>
                <a:gd name="T79" fmla="*/ 73 h 304"/>
                <a:gd name="T80" fmla="*/ 14 w 35"/>
                <a:gd name="T81" fmla="*/ 58 h 304"/>
                <a:gd name="T82" fmla="*/ 12 w 35"/>
                <a:gd name="T83" fmla="*/ 44 h 304"/>
                <a:gd name="T84" fmla="*/ 9 w 35"/>
                <a:gd name="T85" fmla="*/ 30 h 304"/>
                <a:gd name="T86" fmla="*/ 6 w 35"/>
                <a:gd name="T87" fmla="*/ 15 h 304"/>
                <a:gd name="T88" fmla="*/ 4 w 35"/>
                <a:gd name="T89" fmla="*/ 8 h 304"/>
                <a:gd name="T90" fmla="*/ 19 w 35"/>
                <a:gd name="T91" fmla="*/ 0 h 30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5"/>
                <a:gd name="T139" fmla="*/ 0 h 304"/>
                <a:gd name="T140" fmla="*/ 35 w 35"/>
                <a:gd name="T141" fmla="*/ 304 h 30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5" h="304">
                  <a:moveTo>
                    <a:pt x="19" y="0"/>
                  </a:moveTo>
                  <a:lnTo>
                    <a:pt x="22" y="13"/>
                  </a:lnTo>
                  <a:lnTo>
                    <a:pt x="24" y="25"/>
                  </a:lnTo>
                  <a:lnTo>
                    <a:pt x="26" y="37"/>
                  </a:lnTo>
                  <a:lnTo>
                    <a:pt x="28" y="50"/>
                  </a:lnTo>
                  <a:lnTo>
                    <a:pt x="29" y="64"/>
                  </a:lnTo>
                  <a:lnTo>
                    <a:pt x="31" y="79"/>
                  </a:lnTo>
                  <a:lnTo>
                    <a:pt x="32" y="92"/>
                  </a:lnTo>
                  <a:lnTo>
                    <a:pt x="32" y="107"/>
                  </a:lnTo>
                  <a:lnTo>
                    <a:pt x="33" y="121"/>
                  </a:lnTo>
                  <a:lnTo>
                    <a:pt x="34" y="137"/>
                  </a:lnTo>
                  <a:lnTo>
                    <a:pt x="33" y="154"/>
                  </a:lnTo>
                  <a:lnTo>
                    <a:pt x="33" y="170"/>
                  </a:lnTo>
                  <a:lnTo>
                    <a:pt x="32" y="184"/>
                  </a:lnTo>
                  <a:lnTo>
                    <a:pt x="32" y="196"/>
                  </a:lnTo>
                  <a:lnTo>
                    <a:pt x="31" y="211"/>
                  </a:lnTo>
                  <a:lnTo>
                    <a:pt x="29" y="225"/>
                  </a:lnTo>
                  <a:lnTo>
                    <a:pt x="27" y="239"/>
                  </a:lnTo>
                  <a:lnTo>
                    <a:pt x="25" y="254"/>
                  </a:lnTo>
                  <a:lnTo>
                    <a:pt x="22" y="267"/>
                  </a:lnTo>
                  <a:lnTo>
                    <a:pt x="20" y="279"/>
                  </a:lnTo>
                  <a:lnTo>
                    <a:pt x="17" y="292"/>
                  </a:lnTo>
                  <a:lnTo>
                    <a:pt x="14" y="303"/>
                  </a:lnTo>
                  <a:lnTo>
                    <a:pt x="0" y="294"/>
                  </a:lnTo>
                  <a:lnTo>
                    <a:pt x="2" y="291"/>
                  </a:lnTo>
                  <a:lnTo>
                    <a:pt x="5" y="279"/>
                  </a:lnTo>
                  <a:lnTo>
                    <a:pt x="9" y="265"/>
                  </a:lnTo>
                  <a:lnTo>
                    <a:pt x="12" y="250"/>
                  </a:lnTo>
                  <a:lnTo>
                    <a:pt x="13" y="236"/>
                  </a:lnTo>
                  <a:lnTo>
                    <a:pt x="15" y="223"/>
                  </a:lnTo>
                  <a:lnTo>
                    <a:pt x="17" y="206"/>
                  </a:lnTo>
                  <a:lnTo>
                    <a:pt x="18" y="192"/>
                  </a:lnTo>
                  <a:lnTo>
                    <a:pt x="19" y="177"/>
                  </a:lnTo>
                  <a:lnTo>
                    <a:pt x="19" y="162"/>
                  </a:lnTo>
                  <a:lnTo>
                    <a:pt x="19" y="150"/>
                  </a:lnTo>
                  <a:lnTo>
                    <a:pt x="19" y="135"/>
                  </a:lnTo>
                  <a:lnTo>
                    <a:pt x="19" y="119"/>
                  </a:lnTo>
                  <a:lnTo>
                    <a:pt x="19" y="104"/>
                  </a:lnTo>
                  <a:lnTo>
                    <a:pt x="18" y="88"/>
                  </a:lnTo>
                  <a:lnTo>
                    <a:pt x="15" y="73"/>
                  </a:lnTo>
                  <a:lnTo>
                    <a:pt x="14" y="58"/>
                  </a:lnTo>
                  <a:lnTo>
                    <a:pt x="12" y="44"/>
                  </a:lnTo>
                  <a:lnTo>
                    <a:pt x="9" y="30"/>
                  </a:lnTo>
                  <a:lnTo>
                    <a:pt x="6" y="15"/>
                  </a:lnTo>
                  <a:lnTo>
                    <a:pt x="4" y="8"/>
                  </a:lnTo>
                  <a:lnTo>
                    <a:pt x="19" y="0"/>
                  </a:lnTo>
                </a:path>
              </a:pathLst>
            </a:custGeom>
            <a:solidFill>
              <a:srgbClr val="A05000"/>
            </a:solidFill>
            <a:ln w="9525" cap="rnd">
              <a:noFill/>
              <a:round/>
              <a:headEnd/>
              <a:tailEnd/>
            </a:ln>
          </p:spPr>
          <p:txBody>
            <a:bodyPr/>
            <a:lstStyle/>
            <a:p>
              <a:endParaRPr lang="en-US"/>
            </a:p>
          </p:txBody>
        </p:sp>
        <p:sp>
          <p:nvSpPr>
            <p:cNvPr id="14369" name="Freeform 42"/>
            <p:cNvSpPr>
              <a:spLocks/>
            </p:cNvSpPr>
            <p:nvPr/>
          </p:nvSpPr>
          <p:spPr bwMode="auto">
            <a:xfrm>
              <a:off x="4824" y="1525"/>
              <a:ext cx="28" cy="266"/>
            </a:xfrm>
            <a:custGeom>
              <a:avLst/>
              <a:gdLst>
                <a:gd name="T0" fmla="*/ 18 w 28"/>
                <a:gd name="T1" fmla="*/ 8 h 266"/>
                <a:gd name="T2" fmla="*/ 20 w 28"/>
                <a:gd name="T3" fmla="*/ 19 h 266"/>
                <a:gd name="T4" fmla="*/ 21 w 28"/>
                <a:gd name="T5" fmla="*/ 33 h 266"/>
                <a:gd name="T6" fmla="*/ 23 w 28"/>
                <a:gd name="T7" fmla="*/ 46 h 266"/>
                <a:gd name="T8" fmla="*/ 25 w 28"/>
                <a:gd name="T9" fmla="*/ 62 h 266"/>
                <a:gd name="T10" fmla="*/ 26 w 28"/>
                <a:gd name="T11" fmla="*/ 74 h 266"/>
                <a:gd name="T12" fmla="*/ 26 w 28"/>
                <a:gd name="T13" fmla="*/ 90 h 266"/>
                <a:gd name="T14" fmla="*/ 27 w 28"/>
                <a:gd name="T15" fmla="*/ 103 h 266"/>
                <a:gd name="T16" fmla="*/ 27 w 28"/>
                <a:gd name="T17" fmla="*/ 119 h 266"/>
                <a:gd name="T18" fmla="*/ 27 w 28"/>
                <a:gd name="T19" fmla="*/ 138 h 266"/>
                <a:gd name="T20" fmla="*/ 26 w 28"/>
                <a:gd name="T21" fmla="*/ 152 h 266"/>
                <a:gd name="T22" fmla="*/ 26 w 28"/>
                <a:gd name="T23" fmla="*/ 166 h 266"/>
                <a:gd name="T24" fmla="*/ 26 w 28"/>
                <a:gd name="T25" fmla="*/ 177 h 266"/>
                <a:gd name="T26" fmla="*/ 24 w 28"/>
                <a:gd name="T27" fmla="*/ 193 h 266"/>
                <a:gd name="T28" fmla="*/ 23 w 28"/>
                <a:gd name="T29" fmla="*/ 206 h 266"/>
                <a:gd name="T30" fmla="*/ 21 w 28"/>
                <a:gd name="T31" fmla="*/ 221 h 266"/>
                <a:gd name="T32" fmla="*/ 19 w 28"/>
                <a:gd name="T33" fmla="*/ 235 h 266"/>
                <a:gd name="T34" fmla="*/ 17 w 28"/>
                <a:gd name="T35" fmla="*/ 249 h 266"/>
                <a:gd name="T36" fmla="*/ 15 w 28"/>
                <a:gd name="T37" fmla="*/ 260 h 266"/>
                <a:gd name="T38" fmla="*/ 13 w 28"/>
                <a:gd name="T39" fmla="*/ 265 h 266"/>
                <a:gd name="T40" fmla="*/ 0 w 28"/>
                <a:gd name="T41" fmla="*/ 256 h 266"/>
                <a:gd name="T42" fmla="*/ 3 w 28"/>
                <a:gd name="T43" fmla="*/ 247 h 266"/>
                <a:gd name="T44" fmla="*/ 6 w 28"/>
                <a:gd name="T45" fmla="*/ 231 h 266"/>
                <a:gd name="T46" fmla="*/ 8 w 28"/>
                <a:gd name="T47" fmla="*/ 218 h 266"/>
                <a:gd name="T48" fmla="*/ 9 w 28"/>
                <a:gd name="T49" fmla="*/ 204 h 266"/>
                <a:gd name="T50" fmla="*/ 11 w 28"/>
                <a:gd name="T51" fmla="*/ 188 h 266"/>
                <a:gd name="T52" fmla="*/ 12 w 28"/>
                <a:gd name="T53" fmla="*/ 173 h 266"/>
                <a:gd name="T54" fmla="*/ 13 w 28"/>
                <a:gd name="T55" fmla="*/ 159 h 266"/>
                <a:gd name="T56" fmla="*/ 13 w 28"/>
                <a:gd name="T57" fmla="*/ 144 h 266"/>
                <a:gd name="T58" fmla="*/ 14 w 28"/>
                <a:gd name="T59" fmla="*/ 132 h 266"/>
                <a:gd name="T60" fmla="*/ 14 w 28"/>
                <a:gd name="T61" fmla="*/ 117 h 266"/>
                <a:gd name="T62" fmla="*/ 13 w 28"/>
                <a:gd name="T63" fmla="*/ 101 h 266"/>
                <a:gd name="T64" fmla="*/ 12 w 28"/>
                <a:gd name="T65" fmla="*/ 86 h 266"/>
                <a:gd name="T66" fmla="*/ 12 w 28"/>
                <a:gd name="T67" fmla="*/ 70 h 266"/>
                <a:gd name="T68" fmla="*/ 10 w 28"/>
                <a:gd name="T69" fmla="*/ 55 h 266"/>
                <a:gd name="T70" fmla="*/ 9 w 28"/>
                <a:gd name="T71" fmla="*/ 40 h 266"/>
                <a:gd name="T72" fmla="*/ 7 w 28"/>
                <a:gd name="T73" fmla="*/ 26 h 266"/>
                <a:gd name="T74" fmla="*/ 4 w 28"/>
                <a:gd name="T75" fmla="*/ 13 h 266"/>
                <a:gd name="T76" fmla="*/ 4 w 28"/>
                <a:gd name="T77" fmla="*/ 9 h 266"/>
                <a:gd name="T78" fmla="*/ 17 w 28"/>
                <a:gd name="T79" fmla="*/ 0 h 266"/>
                <a:gd name="T80" fmla="*/ 18 w 28"/>
                <a:gd name="T81" fmla="*/ 8 h 26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8"/>
                <a:gd name="T124" fmla="*/ 0 h 266"/>
                <a:gd name="T125" fmla="*/ 28 w 28"/>
                <a:gd name="T126" fmla="*/ 266 h 26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8" h="266">
                  <a:moveTo>
                    <a:pt x="18" y="8"/>
                  </a:moveTo>
                  <a:lnTo>
                    <a:pt x="20" y="19"/>
                  </a:lnTo>
                  <a:lnTo>
                    <a:pt x="21" y="33"/>
                  </a:lnTo>
                  <a:lnTo>
                    <a:pt x="23" y="46"/>
                  </a:lnTo>
                  <a:lnTo>
                    <a:pt x="25" y="62"/>
                  </a:lnTo>
                  <a:lnTo>
                    <a:pt x="26" y="74"/>
                  </a:lnTo>
                  <a:lnTo>
                    <a:pt x="26" y="90"/>
                  </a:lnTo>
                  <a:lnTo>
                    <a:pt x="27" y="103"/>
                  </a:lnTo>
                  <a:lnTo>
                    <a:pt x="27" y="119"/>
                  </a:lnTo>
                  <a:lnTo>
                    <a:pt x="27" y="138"/>
                  </a:lnTo>
                  <a:lnTo>
                    <a:pt x="26" y="152"/>
                  </a:lnTo>
                  <a:lnTo>
                    <a:pt x="26" y="166"/>
                  </a:lnTo>
                  <a:lnTo>
                    <a:pt x="26" y="177"/>
                  </a:lnTo>
                  <a:lnTo>
                    <a:pt x="24" y="193"/>
                  </a:lnTo>
                  <a:lnTo>
                    <a:pt x="23" y="206"/>
                  </a:lnTo>
                  <a:lnTo>
                    <a:pt x="21" y="221"/>
                  </a:lnTo>
                  <a:lnTo>
                    <a:pt x="19" y="235"/>
                  </a:lnTo>
                  <a:lnTo>
                    <a:pt x="17" y="249"/>
                  </a:lnTo>
                  <a:lnTo>
                    <a:pt x="15" y="260"/>
                  </a:lnTo>
                  <a:lnTo>
                    <a:pt x="13" y="265"/>
                  </a:lnTo>
                  <a:lnTo>
                    <a:pt x="0" y="256"/>
                  </a:lnTo>
                  <a:lnTo>
                    <a:pt x="3" y="247"/>
                  </a:lnTo>
                  <a:lnTo>
                    <a:pt x="6" y="231"/>
                  </a:lnTo>
                  <a:lnTo>
                    <a:pt x="8" y="218"/>
                  </a:lnTo>
                  <a:lnTo>
                    <a:pt x="9" y="204"/>
                  </a:lnTo>
                  <a:lnTo>
                    <a:pt x="11" y="188"/>
                  </a:lnTo>
                  <a:lnTo>
                    <a:pt x="12" y="173"/>
                  </a:lnTo>
                  <a:lnTo>
                    <a:pt x="13" y="159"/>
                  </a:lnTo>
                  <a:lnTo>
                    <a:pt x="13" y="144"/>
                  </a:lnTo>
                  <a:lnTo>
                    <a:pt x="14" y="132"/>
                  </a:lnTo>
                  <a:lnTo>
                    <a:pt x="14" y="117"/>
                  </a:lnTo>
                  <a:lnTo>
                    <a:pt x="13" y="101"/>
                  </a:lnTo>
                  <a:lnTo>
                    <a:pt x="12" y="86"/>
                  </a:lnTo>
                  <a:lnTo>
                    <a:pt x="12" y="70"/>
                  </a:lnTo>
                  <a:lnTo>
                    <a:pt x="10" y="55"/>
                  </a:lnTo>
                  <a:lnTo>
                    <a:pt x="9" y="40"/>
                  </a:lnTo>
                  <a:lnTo>
                    <a:pt x="7" y="26"/>
                  </a:lnTo>
                  <a:lnTo>
                    <a:pt x="4" y="13"/>
                  </a:lnTo>
                  <a:lnTo>
                    <a:pt x="4" y="9"/>
                  </a:lnTo>
                  <a:lnTo>
                    <a:pt x="17" y="0"/>
                  </a:lnTo>
                  <a:lnTo>
                    <a:pt x="18" y="8"/>
                  </a:lnTo>
                </a:path>
              </a:pathLst>
            </a:custGeom>
            <a:solidFill>
              <a:srgbClr val="C06000"/>
            </a:solidFill>
            <a:ln w="9525" cap="rnd">
              <a:noFill/>
              <a:round/>
              <a:headEnd/>
              <a:tailEnd/>
            </a:ln>
          </p:spPr>
          <p:txBody>
            <a:bodyPr/>
            <a:lstStyle/>
            <a:p>
              <a:endParaRPr lang="en-US"/>
            </a:p>
          </p:txBody>
        </p:sp>
        <p:sp>
          <p:nvSpPr>
            <p:cNvPr id="14370" name="Freeform 43"/>
            <p:cNvSpPr>
              <a:spLocks/>
            </p:cNvSpPr>
            <p:nvPr/>
          </p:nvSpPr>
          <p:spPr bwMode="auto">
            <a:xfrm>
              <a:off x="4787" y="1544"/>
              <a:ext cx="23" cy="228"/>
            </a:xfrm>
            <a:custGeom>
              <a:avLst/>
              <a:gdLst>
                <a:gd name="T0" fmla="*/ 15 w 23"/>
                <a:gd name="T1" fmla="*/ 0 h 228"/>
                <a:gd name="T2" fmla="*/ 17 w 23"/>
                <a:gd name="T3" fmla="*/ 12 h 228"/>
                <a:gd name="T4" fmla="*/ 19 w 23"/>
                <a:gd name="T5" fmla="*/ 27 h 228"/>
                <a:gd name="T6" fmla="*/ 20 w 23"/>
                <a:gd name="T7" fmla="*/ 42 h 228"/>
                <a:gd name="T8" fmla="*/ 21 w 23"/>
                <a:gd name="T9" fmla="*/ 55 h 228"/>
                <a:gd name="T10" fmla="*/ 21 w 23"/>
                <a:gd name="T11" fmla="*/ 70 h 228"/>
                <a:gd name="T12" fmla="*/ 22 w 23"/>
                <a:gd name="T13" fmla="*/ 82 h 228"/>
                <a:gd name="T14" fmla="*/ 22 w 23"/>
                <a:gd name="T15" fmla="*/ 100 h 228"/>
                <a:gd name="T16" fmla="*/ 22 w 23"/>
                <a:gd name="T17" fmla="*/ 116 h 228"/>
                <a:gd name="T18" fmla="*/ 22 w 23"/>
                <a:gd name="T19" fmla="*/ 132 h 228"/>
                <a:gd name="T20" fmla="*/ 21 w 23"/>
                <a:gd name="T21" fmla="*/ 146 h 228"/>
                <a:gd name="T22" fmla="*/ 21 w 23"/>
                <a:gd name="T23" fmla="*/ 157 h 228"/>
                <a:gd name="T24" fmla="*/ 19 w 23"/>
                <a:gd name="T25" fmla="*/ 171 h 228"/>
                <a:gd name="T26" fmla="*/ 19 w 23"/>
                <a:gd name="T27" fmla="*/ 185 h 228"/>
                <a:gd name="T28" fmla="*/ 17 w 23"/>
                <a:gd name="T29" fmla="*/ 200 h 228"/>
                <a:gd name="T30" fmla="*/ 14 w 23"/>
                <a:gd name="T31" fmla="*/ 214 h 228"/>
                <a:gd name="T32" fmla="*/ 12 w 23"/>
                <a:gd name="T33" fmla="*/ 227 h 228"/>
                <a:gd name="T34" fmla="*/ 0 w 23"/>
                <a:gd name="T35" fmla="*/ 219 h 228"/>
                <a:gd name="T36" fmla="*/ 2 w 23"/>
                <a:gd name="T37" fmla="*/ 211 h 228"/>
                <a:gd name="T38" fmla="*/ 4 w 23"/>
                <a:gd name="T39" fmla="*/ 197 h 228"/>
                <a:gd name="T40" fmla="*/ 6 w 23"/>
                <a:gd name="T41" fmla="*/ 183 h 228"/>
                <a:gd name="T42" fmla="*/ 7 w 23"/>
                <a:gd name="T43" fmla="*/ 168 h 228"/>
                <a:gd name="T44" fmla="*/ 8 w 23"/>
                <a:gd name="T45" fmla="*/ 153 h 228"/>
                <a:gd name="T46" fmla="*/ 9 w 23"/>
                <a:gd name="T47" fmla="*/ 139 h 228"/>
                <a:gd name="T48" fmla="*/ 10 w 23"/>
                <a:gd name="T49" fmla="*/ 124 h 228"/>
                <a:gd name="T50" fmla="*/ 10 w 23"/>
                <a:gd name="T51" fmla="*/ 112 h 228"/>
                <a:gd name="T52" fmla="*/ 10 w 23"/>
                <a:gd name="T53" fmla="*/ 97 h 228"/>
                <a:gd name="T54" fmla="*/ 10 w 23"/>
                <a:gd name="T55" fmla="*/ 81 h 228"/>
                <a:gd name="T56" fmla="*/ 9 w 23"/>
                <a:gd name="T57" fmla="*/ 66 h 228"/>
                <a:gd name="T58" fmla="*/ 8 w 23"/>
                <a:gd name="T59" fmla="*/ 51 h 228"/>
                <a:gd name="T60" fmla="*/ 6 w 23"/>
                <a:gd name="T61" fmla="*/ 35 h 228"/>
                <a:gd name="T62" fmla="*/ 5 w 23"/>
                <a:gd name="T63" fmla="*/ 21 h 228"/>
                <a:gd name="T64" fmla="*/ 3 w 23"/>
                <a:gd name="T65" fmla="*/ 8 h 228"/>
                <a:gd name="T66" fmla="*/ 15 w 23"/>
                <a:gd name="T67" fmla="*/ 0 h 22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3"/>
                <a:gd name="T103" fmla="*/ 0 h 228"/>
                <a:gd name="T104" fmla="*/ 23 w 23"/>
                <a:gd name="T105" fmla="*/ 228 h 22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3" h="228">
                  <a:moveTo>
                    <a:pt x="15" y="0"/>
                  </a:moveTo>
                  <a:lnTo>
                    <a:pt x="17" y="12"/>
                  </a:lnTo>
                  <a:lnTo>
                    <a:pt x="19" y="27"/>
                  </a:lnTo>
                  <a:lnTo>
                    <a:pt x="20" y="42"/>
                  </a:lnTo>
                  <a:lnTo>
                    <a:pt x="21" y="55"/>
                  </a:lnTo>
                  <a:lnTo>
                    <a:pt x="21" y="70"/>
                  </a:lnTo>
                  <a:lnTo>
                    <a:pt x="22" y="82"/>
                  </a:lnTo>
                  <a:lnTo>
                    <a:pt x="22" y="100"/>
                  </a:lnTo>
                  <a:lnTo>
                    <a:pt x="22" y="116"/>
                  </a:lnTo>
                  <a:lnTo>
                    <a:pt x="22" y="132"/>
                  </a:lnTo>
                  <a:lnTo>
                    <a:pt x="21" y="146"/>
                  </a:lnTo>
                  <a:lnTo>
                    <a:pt x="21" y="157"/>
                  </a:lnTo>
                  <a:lnTo>
                    <a:pt x="19" y="171"/>
                  </a:lnTo>
                  <a:lnTo>
                    <a:pt x="19" y="185"/>
                  </a:lnTo>
                  <a:lnTo>
                    <a:pt x="17" y="200"/>
                  </a:lnTo>
                  <a:lnTo>
                    <a:pt x="14" y="214"/>
                  </a:lnTo>
                  <a:lnTo>
                    <a:pt x="12" y="227"/>
                  </a:lnTo>
                  <a:lnTo>
                    <a:pt x="0" y="219"/>
                  </a:lnTo>
                  <a:lnTo>
                    <a:pt x="2" y="211"/>
                  </a:lnTo>
                  <a:lnTo>
                    <a:pt x="4" y="197"/>
                  </a:lnTo>
                  <a:lnTo>
                    <a:pt x="6" y="183"/>
                  </a:lnTo>
                  <a:lnTo>
                    <a:pt x="7" y="168"/>
                  </a:lnTo>
                  <a:lnTo>
                    <a:pt x="8" y="153"/>
                  </a:lnTo>
                  <a:lnTo>
                    <a:pt x="9" y="139"/>
                  </a:lnTo>
                  <a:lnTo>
                    <a:pt x="10" y="124"/>
                  </a:lnTo>
                  <a:lnTo>
                    <a:pt x="10" y="112"/>
                  </a:lnTo>
                  <a:lnTo>
                    <a:pt x="10" y="97"/>
                  </a:lnTo>
                  <a:lnTo>
                    <a:pt x="10" y="81"/>
                  </a:lnTo>
                  <a:lnTo>
                    <a:pt x="9" y="66"/>
                  </a:lnTo>
                  <a:lnTo>
                    <a:pt x="8" y="51"/>
                  </a:lnTo>
                  <a:lnTo>
                    <a:pt x="6" y="35"/>
                  </a:lnTo>
                  <a:lnTo>
                    <a:pt x="5" y="21"/>
                  </a:lnTo>
                  <a:lnTo>
                    <a:pt x="3" y="8"/>
                  </a:lnTo>
                  <a:lnTo>
                    <a:pt x="15" y="0"/>
                  </a:lnTo>
                </a:path>
              </a:pathLst>
            </a:custGeom>
            <a:solidFill>
              <a:srgbClr val="C06000"/>
            </a:solidFill>
            <a:ln w="9525" cap="rnd">
              <a:noFill/>
              <a:round/>
              <a:headEnd/>
              <a:tailEnd/>
            </a:ln>
          </p:spPr>
          <p:txBody>
            <a:bodyPr/>
            <a:lstStyle/>
            <a:p>
              <a:endParaRPr lang="en-US"/>
            </a:p>
          </p:txBody>
        </p:sp>
        <p:sp>
          <p:nvSpPr>
            <p:cNvPr id="14371" name="Freeform 44"/>
            <p:cNvSpPr>
              <a:spLocks/>
            </p:cNvSpPr>
            <p:nvPr/>
          </p:nvSpPr>
          <p:spPr bwMode="auto">
            <a:xfrm>
              <a:off x="4750" y="1562"/>
              <a:ext cx="19" cy="192"/>
            </a:xfrm>
            <a:custGeom>
              <a:avLst/>
              <a:gdLst>
                <a:gd name="T0" fmla="*/ 13 w 19"/>
                <a:gd name="T1" fmla="*/ 0 h 192"/>
                <a:gd name="T2" fmla="*/ 14 w 19"/>
                <a:gd name="T3" fmla="*/ 10 h 192"/>
                <a:gd name="T4" fmla="*/ 15 w 19"/>
                <a:gd name="T5" fmla="*/ 26 h 192"/>
                <a:gd name="T6" fmla="*/ 17 w 19"/>
                <a:gd name="T7" fmla="*/ 38 h 192"/>
                <a:gd name="T8" fmla="*/ 17 w 19"/>
                <a:gd name="T9" fmla="*/ 53 h 192"/>
                <a:gd name="T10" fmla="*/ 17 w 19"/>
                <a:gd name="T11" fmla="*/ 67 h 192"/>
                <a:gd name="T12" fmla="*/ 18 w 19"/>
                <a:gd name="T13" fmla="*/ 83 h 192"/>
                <a:gd name="T14" fmla="*/ 18 w 19"/>
                <a:gd name="T15" fmla="*/ 99 h 192"/>
                <a:gd name="T16" fmla="*/ 17 w 19"/>
                <a:gd name="T17" fmla="*/ 115 h 192"/>
                <a:gd name="T18" fmla="*/ 17 w 19"/>
                <a:gd name="T19" fmla="*/ 128 h 192"/>
                <a:gd name="T20" fmla="*/ 16 w 19"/>
                <a:gd name="T21" fmla="*/ 140 h 192"/>
                <a:gd name="T22" fmla="*/ 15 w 19"/>
                <a:gd name="T23" fmla="*/ 155 h 192"/>
                <a:gd name="T24" fmla="*/ 14 w 19"/>
                <a:gd name="T25" fmla="*/ 168 h 192"/>
                <a:gd name="T26" fmla="*/ 12 w 19"/>
                <a:gd name="T27" fmla="*/ 182 h 192"/>
                <a:gd name="T28" fmla="*/ 12 w 19"/>
                <a:gd name="T29" fmla="*/ 191 h 192"/>
                <a:gd name="T30" fmla="*/ 0 w 19"/>
                <a:gd name="T31" fmla="*/ 183 h 192"/>
                <a:gd name="T32" fmla="*/ 1 w 19"/>
                <a:gd name="T33" fmla="*/ 180 h 192"/>
                <a:gd name="T34" fmla="*/ 3 w 19"/>
                <a:gd name="T35" fmla="*/ 166 h 192"/>
                <a:gd name="T36" fmla="*/ 4 w 19"/>
                <a:gd name="T37" fmla="*/ 150 h 192"/>
                <a:gd name="T38" fmla="*/ 5 w 19"/>
                <a:gd name="T39" fmla="*/ 136 h 192"/>
                <a:gd name="T40" fmla="*/ 5 w 19"/>
                <a:gd name="T41" fmla="*/ 122 h 192"/>
                <a:gd name="T42" fmla="*/ 6 w 19"/>
                <a:gd name="T43" fmla="*/ 106 h 192"/>
                <a:gd name="T44" fmla="*/ 6 w 19"/>
                <a:gd name="T45" fmla="*/ 95 h 192"/>
                <a:gd name="T46" fmla="*/ 6 w 19"/>
                <a:gd name="T47" fmla="*/ 80 h 192"/>
                <a:gd name="T48" fmla="*/ 6 w 19"/>
                <a:gd name="T49" fmla="*/ 65 h 192"/>
                <a:gd name="T50" fmla="*/ 5 w 19"/>
                <a:gd name="T51" fmla="*/ 49 h 192"/>
                <a:gd name="T52" fmla="*/ 5 w 19"/>
                <a:gd name="T53" fmla="*/ 34 h 192"/>
                <a:gd name="T54" fmla="*/ 3 w 19"/>
                <a:gd name="T55" fmla="*/ 19 h 192"/>
                <a:gd name="T56" fmla="*/ 1 w 19"/>
                <a:gd name="T57" fmla="*/ 7 h 192"/>
                <a:gd name="T58" fmla="*/ 13 w 19"/>
                <a:gd name="T59" fmla="*/ 0 h 19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9"/>
                <a:gd name="T91" fmla="*/ 0 h 192"/>
                <a:gd name="T92" fmla="*/ 19 w 19"/>
                <a:gd name="T93" fmla="*/ 192 h 19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9" h="192">
                  <a:moveTo>
                    <a:pt x="13" y="0"/>
                  </a:moveTo>
                  <a:lnTo>
                    <a:pt x="14" y="10"/>
                  </a:lnTo>
                  <a:lnTo>
                    <a:pt x="15" y="26"/>
                  </a:lnTo>
                  <a:lnTo>
                    <a:pt x="17" y="38"/>
                  </a:lnTo>
                  <a:lnTo>
                    <a:pt x="17" y="53"/>
                  </a:lnTo>
                  <a:lnTo>
                    <a:pt x="17" y="67"/>
                  </a:lnTo>
                  <a:lnTo>
                    <a:pt x="18" y="83"/>
                  </a:lnTo>
                  <a:lnTo>
                    <a:pt x="18" y="99"/>
                  </a:lnTo>
                  <a:lnTo>
                    <a:pt x="17" y="115"/>
                  </a:lnTo>
                  <a:lnTo>
                    <a:pt x="17" y="128"/>
                  </a:lnTo>
                  <a:lnTo>
                    <a:pt x="16" y="140"/>
                  </a:lnTo>
                  <a:lnTo>
                    <a:pt x="15" y="155"/>
                  </a:lnTo>
                  <a:lnTo>
                    <a:pt x="14" y="168"/>
                  </a:lnTo>
                  <a:lnTo>
                    <a:pt x="12" y="182"/>
                  </a:lnTo>
                  <a:lnTo>
                    <a:pt x="12" y="191"/>
                  </a:lnTo>
                  <a:lnTo>
                    <a:pt x="0" y="183"/>
                  </a:lnTo>
                  <a:lnTo>
                    <a:pt x="1" y="180"/>
                  </a:lnTo>
                  <a:lnTo>
                    <a:pt x="3" y="166"/>
                  </a:lnTo>
                  <a:lnTo>
                    <a:pt x="4" y="150"/>
                  </a:lnTo>
                  <a:lnTo>
                    <a:pt x="5" y="136"/>
                  </a:lnTo>
                  <a:lnTo>
                    <a:pt x="5" y="122"/>
                  </a:lnTo>
                  <a:lnTo>
                    <a:pt x="6" y="106"/>
                  </a:lnTo>
                  <a:lnTo>
                    <a:pt x="6" y="95"/>
                  </a:lnTo>
                  <a:lnTo>
                    <a:pt x="6" y="80"/>
                  </a:lnTo>
                  <a:lnTo>
                    <a:pt x="6" y="65"/>
                  </a:lnTo>
                  <a:lnTo>
                    <a:pt x="5" y="49"/>
                  </a:lnTo>
                  <a:lnTo>
                    <a:pt x="5" y="34"/>
                  </a:lnTo>
                  <a:lnTo>
                    <a:pt x="3" y="19"/>
                  </a:lnTo>
                  <a:lnTo>
                    <a:pt x="1" y="7"/>
                  </a:lnTo>
                  <a:lnTo>
                    <a:pt x="13" y="0"/>
                  </a:lnTo>
                </a:path>
              </a:pathLst>
            </a:custGeom>
            <a:solidFill>
              <a:srgbClr val="C06000"/>
            </a:solidFill>
            <a:ln w="9525" cap="rnd">
              <a:noFill/>
              <a:round/>
              <a:headEnd/>
              <a:tailEnd/>
            </a:ln>
          </p:spPr>
          <p:txBody>
            <a:bodyPr/>
            <a:lstStyle/>
            <a:p>
              <a:endParaRPr lang="en-US"/>
            </a:p>
          </p:txBody>
        </p:sp>
        <p:sp>
          <p:nvSpPr>
            <p:cNvPr id="14372" name="Freeform 45"/>
            <p:cNvSpPr>
              <a:spLocks/>
            </p:cNvSpPr>
            <p:nvPr/>
          </p:nvSpPr>
          <p:spPr bwMode="auto">
            <a:xfrm>
              <a:off x="4714" y="1575"/>
              <a:ext cx="18" cy="163"/>
            </a:xfrm>
            <a:custGeom>
              <a:avLst/>
              <a:gdLst>
                <a:gd name="T0" fmla="*/ 14 w 18"/>
                <a:gd name="T1" fmla="*/ 0 h 163"/>
                <a:gd name="T2" fmla="*/ 15 w 18"/>
                <a:gd name="T3" fmla="*/ 9 h 163"/>
                <a:gd name="T4" fmla="*/ 16 w 18"/>
                <a:gd name="T5" fmla="*/ 21 h 163"/>
                <a:gd name="T6" fmla="*/ 16 w 18"/>
                <a:gd name="T7" fmla="*/ 36 h 163"/>
                <a:gd name="T8" fmla="*/ 16 w 18"/>
                <a:gd name="T9" fmla="*/ 48 h 163"/>
                <a:gd name="T10" fmla="*/ 17 w 18"/>
                <a:gd name="T11" fmla="*/ 64 h 163"/>
                <a:gd name="T12" fmla="*/ 16 w 18"/>
                <a:gd name="T13" fmla="*/ 80 h 163"/>
                <a:gd name="T14" fmla="*/ 16 w 18"/>
                <a:gd name="T15" fmla="*/ 96 h 163"/>
                <a:gd name="T16" fmla="*/ 16 w 18"/>
                <a:gd name="T17" fmla="*/ 109 h 163"/>
                <a:gd name="T18" fmla="*/ 15 w 18"/>
                <a:gd name="T19" fmla="*/ 122 h 163"/>
                <a:gd name="T20" fmla="*/ 14 w 18"/>
                <a:gd name="T21" fmla="*/ 136 h 163"/>
                <a:gd name="T22" fmla="*/ 13 w 18"/>
                <a:gd name="T23" fmla="*/ 149 h 163"/>
                <a:gd name="T24" fmla="*/ 11 w 18"/>
                <a:gd name="T25" fmla="*/ 162 h 163"/>
                <a:gd name="T26" fmla="*/ 0 w 18"/>
                <a:gd name="T27" fmla="*/ 154 h 163"/>
                <a:gd name="T28" fmla="*/ 2 w 18"/>
                <a:gd name="T29" fmla="*/ 147 h 163"/>
                <a:gd name="T30" fmla="*/ 3 w 18"/>
                <a:gd name="T31" fmla="*/ 131 h 163"/>
                <a:gd name="T32" fmla="*/ 4 w 18"/>
                <a:gd name="T33" fmla="*/ 117 h 163"/>
                <a:gd name="T34" fmla="*/ 4 w 18"/>
                <a:gd name="T35" fmla="*/ 103 h 163"/>
                <a:gd name="T36" fmla="*/ 5 w 18"/>
                <a:gd name="T37" fmla="*/ 89 h 163"/>
                <a:gd name="T38" fmla="*/ 5 w 18"/>
                <a:gd name="T39" fmla="*/ 77 h 163"/>
                <a:gd name="T40" fmla="*/ 5 w 18"/>
                <a:gd name="T41" fmla="*/ 62 h 163"/>
                <a:gd name="T42" fmla="*/ 5 w 18"/>
                <a:gd name="T43" fmla="*/ 46 h 163"/>
                <a:gd name="T44" fmla="*/ 4 w 18"/>
                <a:gd name="T45" fmla="*/ 31 h 163"/>
                <a:gd name="T46" fmla="*/ 4 w 18"/>
                <a:gd name="T47" fmla="*/ 17 h 163"/>
                <a:gd name="T48" fmla="*/ 2 w 18"/>
                <a:gd name="T49" fmla="*/ 8 h 163"/>
                <a:gd name="T50" fmla="*/ 14 w 18"/>
                <a:gd name="T51" fmla="*/ 0 h 16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8"/>
                <a:gd name="T79" fmla="*/ 0 h 163"/>
                <a:gd name="T80" fmla="*/ 18 w 18"/>
                <a:gd name="T81" fmla="*/ 163 h 16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8" h="163">
                  <a:moveTo>
                    <a:pt x="14" y="0"/>
                  </a:moveTo>
                  <a:lnTo>
                    <a:pt x="15" y="9"/>
                  </a:lnTo>
                  <a:lnTo>
                    <a:pt x="16" y="21"/>
                  </a:lnTo>
                  <a:lnTo>
                    <a:pt x="16" y="36"/>
                  </a:lnTo>
                  <a:lnTo>
                    <a:pt x="16" y="48"/>
                  </a:lnTo>
                  <a:lnTo>
                    <a:pt x="17" y="64"/>
                  </a:lnTo>
                  <a:lnTo>
                    <a:pt x="16" y="80"/>
                  </a:lnTo>
                  <a:lnTo>
                    <a:pt x="16" y="96"/>
                  </a:lnTo>
                  <a:lnTo>
                    <a:pt x="16" y="109"/>
                  </a:lnTo>
                  <a:lnTo>
                    <a:pt x="15" y="122"/>
                  </a:lnTo>
                  <a:lnTo>
                    <a:pt x="14" y="136"/>
                  </a:lnTo>
                  <a:lnTo>
                    <a:pt x="13" y="149"/>
                  </a:lnTo>
                  <a:lnTo>
                    <a:pt x="11" y="162"/>
                  </a:lnTo>
                  <a:lnTo>
                    <a:pt x="0" y="154"/>
                  </a:lnTo>
                  <a:lnTo>
                    <a:pt x="2" y="147"/>
                  </a:lnTo>
                  <a:lnTo>
                    <a:pt x="3" y="131"/>
                  </a:lnTo>
                  <a:lnTo>
                    <a:pt x="4" y="117"/>
                  </a:lnTo>
                  <a:lnTo>
                    <a:pt x="4" y="103"/>
                  </a:lnTo>
                  <a:lnTo>
                    <a:pt x="5" y="89"/>
                  </a:lnTo>
                  <a:lnTo>
                    <a:pt x="5" y="77"/>
                  </a:lnTo>
                  <a:lnTo>
                    <a:pt x="5" y="62"/>
                  </a:lnTo>
                  <a:lnTo>
                    <a:pt x="5" y="46"/>
                  </a:lnTo>
                  <a:lnTo>
                    <a:pt x="4" y="31"/>
                  </a:lnTo>
                  <a:lnTo>
                    <a:pt x="4" y="17"/>
                  </a:lnTo>
                  <a:lnTo>
                    <a:pt x="2" y="8"/>
                  </a:lnTo>
                  <a:lnTo>
                    <a:pt x="14" y="0"/>
                  </a:lnTo>
                </a:path>
              </a:pathLst>
            </a:custGeom>
            <a:solidFill>
              <a:srgbClr val="E07000"/>
            </a:solidFill>
            <a:ln w="9525" cap="rnd">
              <a:noFill/>
              <a:round/>
              <a:headEnd/>
              <a:tailEnd/>
            </a:ln>
          </p:spPr>
          <p:txBody>
            <a:bodyPr/>
            <a:lstStyle/>
            <a:p>
              <a:endParaRPr lang="en-US"/>
            </a:p>
          </p:txBody>
        </p:sp>
        <p:sp>
          <p:nvSpPr>
            <p:cNvPr id="14373" name="Freeform 46"/>
            <p:cNvSpPr>
              <a:spLocks/>
            </p:cNvSpPr>
            <p:nvPr/>
          </p:nvSpPr>
          <p:spPr bwMode="auto">
            <a:xfrm>
              <a:off x="4678" y="1595"/>
              <a:ext cx="17" cy="126"/>
            </a:xfrm>
            <a:custGeom>
              <a:avLst/>
              <a:gdLst>
                <a:gd name="T0" fmla="*/ 13 w 17"/>
                <a:gd name="T1" fmla="*/ 0 h 126"/>
                <a:gd name="T2" fmla="*/ 14 w 17"/>
                <a:gd name="T3" fmla="*/ 11 h 126"/>
                <a:gd name="T4" fmla="*/ 14 w 17"/>
                <a:gd name="T5" fmla="*/ 22 h 126"/>
                <a:gd name="T6" fmla="*/ 16 w 17"/>
                <a:gd name="T7" fmla="*/ 35 h 126"/>
                <a:gd name="T8" fmla="*/ 16 w 17"/>
                <a:gd name="T9" fmla="*/ 51 h 126"/>
                <a:gd name="T10" fmla="*/ 16 w 17"/>
                <a:gd name="T11" fmla="*/ 67 h 126"/>
                <a:gd name="T12" fmla="*/ 14 w 17"/>
                <a:gd name="T13" fmla="*/ 82 h 126"/>
                <a:gd name="T14" fmla="*/ 14 w 17"/>
                <a:gd name="T15" fmla="*/ 95 h 126"/>
                <a:gd name="T16" fmla="*/ 14 w 17"/>
                <a:gd name="T17" fmla="*/ 107 h 126"/>
                <a:gd name="T18" fmla="*/ 13 w 17"/>
                <a:gd name="T19" fmla="*/ 119 h 126"/>
                <a:gd name="T20" fmla="*/ 13 w 17"/>
                <a:gd name="T21" fmla="*/ 125 h 126"/>
                <a:gd name="T22" fmla="*/ 0 w 17"/>
                <a:gd name="T23" fmla="*/ 116 h 126"/>
                <a:gd name="T24" fmla="*/ 1 w 17"/>
                <a:gd name="T25" fmla="*/ 103 h 126"/>
                <a:gd name="T26" fmla="*/ 2 w 17"/>
                <a:gd name="T27" fmla="*/ 89 h 126"/>
                <a:gd name="T28" fmla="*/ 2 w 17"/>
                <a:gd name="T29" fmla="*/ 75 h 126"/>
                <a:gd name="T30" fmla="*/ 2 w 17"/>
                <a:gd name="T31" fmla="*/ 64 h 126"/>
                <a:gd name="T32" fmla="*/ 2 w 17"/>
                <a:gd name="T33" fmla="*/ 47 h 126"/>
                <a:gd name="T34" fmla="*/ 2 w 17"/>
                <a:gd name="T35" fmla="*/ 33 h 126"/>
                <a:gd name="T36" fmla="*/ 1 w 17"/>
                <a:gd name="T37" fmla="*/ 19 h 126"/>
                <a:gd name="T38" fmla="*/ 1 w 17"/>
                <a:gd name="T39" fmla="*/ 7 h 126"/>
                <a:gd name="T40" fmla="*/ 13 w 17"/>
                <a:gd name="T41" fmla="*/ 0 h 12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7"/>
                <a:gd name="T64" fmla="*/ 0 h 126"/>
                <a:gd name="T65" fmla="*/ 17 w 17"/>
                <a:gd name="T66" fmla="*/ 126 h 12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7" h="126">
                  <a:moveTo>
                    <a:pt x="13" y="0"/>
                  </a:moveTo>
                  <a:lnTo>
                    <a:pt x="14" y="11"/>
                  </a:lnTo>
                  <a:lnTo>
                    <a:pt x="14" y="22"/>
                  </a:lnTo>
                  <a:lnTo>
                    <a:pt x="16" y="35"/>
                  </a:lnTo>
                  <a:lnTo>
                    <a:pt x="16" y="51"/>
                  </a:lnTo>
                  <a:lnTo>
                    <a:pt x="16" y="67"/>
                  </a:lnTo>
                  <a:lnTo>
                    <a:pt x="14" y="82"/>
                  </a:lnTo>
                  <a:lnTo>
                    <a:pt x="14" y="95"/>
                  </a:lnTo>
                  <a:lnTo>
                    <a:pt x="14" y="107"/>
                  </a:lnTo>
                  <a:lnTo>
                    <a:pt x="13" y="119"/>
                  </a:lnTo>
                  <a:lnTo>
                    <a:pt x="13" y="125"/>
                  </a:lnTo>
                  <a:lnTo>
                    <a:pt x="0" y="116"/>
                  </a:lnTo>
                  <a:lnTo>
                    <a:pt x="1" y="103"/>
                  </a:lnTo>
                  <a:lnTo>
                    <a:pt x="2" y="89"/>
                  </a:lnTo>
                  <a:lnTo>
                    <a:pt x="2" y="75"/>
                  </a:lnTo>
                  <a:lnTo>
                    <a:pt x="2" y="64"/>
                  </a:lnTo>
                  <a:lnTo>
                    <a:pt x="2" y="47"/>
                  </a:lnTo>
                  <a:lnTo>
                    <a:pt x="2" y="33"/>
                  </a:lnTo>
                  <a:lnTo>
                    <a:pt x="1" y="19"/>
                  </a:lnTo>
                  <a:lnTo>
                    <a:pt x="1" y="7"/>
                  </a:lnTo>
                  <a:lnTo>
                    <a:pt x="13" y="0"/>
                  </a:lnTo>
                </a:path>
              </a:pathLst>
            </a:custGeom>
            <a:solidFill>
              <a:srgbClr val="FF8000"/>
            </a:solidFill>
            <a:ln w="9525" cap="rnd">
              <a:noFill/>
              <a:round/>
              <a:headEnd/>
              <a:tailEnd/>
            </a:ln>
          </p:spPr>
          <p:txBody>
            <a:bodyPr/>
            <a:lstStyle/>
            <a:p>
              <a:endParaRPr lang="en-US"/>
            </a:p>
          </p:txBody>
        </p:sp>
        <p:sp>
          <p:nvSpPr>
            <p:cNvPr id="14374" name="Freeform 47"/>
            <p:cNvSpPr>
              <a:spLocks/>
            </p:cNvSpPr>
            <p:nvPr/>
          </p:nvSpPr>
          <p:spPr bwMode="auto">
            <a:xfrm>
              <a:off x="4640" y="1613"/>
              <a:ext cx="17" cy="88"/>
            </a:xfrm>
            <a:custGeom>
              <a:avLst/>
              <a:gdLst>
                <a:gd name="T0" fmla="*/ 14 w 17"/>
                <a:gd name="T1" fmla="*/ 0 h 88"/>
                <a:gd name="T2" fmla="*/ 16 w 17"/>
                <a:gd name="T3" fmla="*/ 15 h 88"/>
                <a:gd name="T4" fmla="*/ 16 w 17"/>
                <a:gd name="T5" fmla="*/ 31 h 88"/>
                <a:gd name="T6" fmla="*/ 16 w 17"/>
                <a:gd name="T7" fmla="*/ 47 h 88"/>
                <a:gd name="T8" fmla="*/ 14 w 17"/>
                <a:gd name="T9" fmla="*/ 62 h 88"/>
                <a:gd name="T10" fmla="*/ 14 w 17"/>
                <a:gd name="T11" fmla="*/ 74 h 88"/>
                <a:gd name="T12" fmla="*/ 13 w 17"/>
                <a:gd name="T13" fmla="*/ 87 h 88"/>
                <a:gd name="T14" fmla="*/ 0 w 17"/>
                <a:gd name="T15" fmla="*/ 80 h 88"/>
                <a:gd name="T16" fmla="*/ 1 w 17"/>
                <a:gd name="T17" fmla="*/ 68 h 88"/>
                <a:gd name="T18" fmla="*/ 1 w 17"/>
                <a:gd name="T19" fmla="*/ 54 h 88"/>
                <a:gd name="T20" fmla="*/ 2 w 17"/>
                <a:gd name="T21" fmla="*/ 43 h 88"/>
                <a:gd name="T22" fmla="*/ 2 w 17"/>
                <a:gd name="T23" fmla="*/ 27 h 88"/>
                <a:gd name="T24" fmla="*/ 1 w 17"/>
                <a:gd name="T25" fmla="*/ 14 h 88"/>
                <a:gd name="T26" fmla="*/ 1 w 17"/>
                <a:gd name="T27" fmla="*/ 7 h 88"/>
                <a:gd name="T28" fmla="*/ 14 w 17"/>
                <a:gd name="T29" fmla="*/ 0 h 8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
                <a:gd name="T46" fmla="*/ 0 h 88"/>
                <a:gd name="T47" fmla="*/ 17 w 17"/>
                <a:gd name="T48" fmla="*/ 88 h 8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 h="88">
                  <a:moveTo>
                    <a:pt x="14" y="0"/>
                  </a:moveTo>
                  <a:lnTo>
                    <a:pt x="16" y="15"/>
                  </a:lnTo>
                  <a:lnTo>
                    <a:pt x="16" y="31"/>
                  </a:lnTo>
                  <a:lnTo>
                    <a:pt x="16" y="47"/>
                  </a:lnTo>
                  <a:lnTo>
                    <a:pt x="14" y="62"/>
                  </a:lnTo>
                  <a:lnTo>
                    <a:pt x="14" y="74"/>
                  </a:lnTo>
                  <a:lnTo>
                    <a:pt x="13" y="87"/>
                  </a:lnTo>
                  <a:lnTo>
                    <a:pt x="0" y="80"/>
                  </a:lnTo>
                  <a:lnTo>
                    <a:pt x="1" y="68"/>
                  </a:lnTo>
                  <a:lnTo>
                    <a:pt x="1" y="54"/>
                  </a:lnTo>
                  <a:lnTo>
                    <a:pt x="2" y="43"/>
                  </a:lnTo>
                  <a:lnTo>
                    <a:pt x="2" y="27"/>
                  </a:lnTo>
                  <a:lnTo>
                    <a:pt x="1" y="14"/>
                  </a:lnTo>
                  <a:lnTo>
                    <a:pt x="1" y="7"/>
                  </a:lnTo>
                  <a:lnTo>
                    <a:pt x="14" y="0"/>
                  </a:lnTo>
                </a:path>
              </a:pathLst>
            </a:custGeom>
            <a:solidFill>
              <a:srgbClr val="FFC080"/>
            </a:solidFill>
            <a:ln w="9525" cap="rnd">
              <a:noFill/>
              <a:round/>
              <a:headEnd/>
              <a:tailEnd/>
            </a:ln>
          </p:spPr>
          <p:txBody>
            <a:bodyPr/>
            <a:lstStyle/>
            <a:p>
              <a:endParaRPr lang="en-US"/>
            </a:p>
          </p:txBody>
        </p:sp>
        <p:sp>
          <p:nvSpPr>
            <p:cNvPr id="14375" name="Freeform 48"/>
            <p:cNvSpPr>
              <a:spLocks/>
            </p:cNvSpPr>
            <p:nvPr/>
          </p:nvSpPr>
          <p:spPr bwMode="auto">
            <a:xfrm>
              <a:off x="4605" y="1628"/>
              <a:ext cx="17" cy="56"/>
            </a:xfrm>
            <a:custGeom>
              <a:avLst/>
              <a:gdLst>
                <a:gd name="T0" fmla="*/ 16 w 17"/>
                <a:gd name="T1" fmla="*/ 8 h 56"/>
                <a:gd name="T2" fmla="*/ 16 w 17"/>
                <a:gd name="T3" fmla="*/ 22 h 56"/>
                <a:gd name="T4" fmla="*/ 16 w 17"/>
                <a:gd name="T5" fmla="*/ 36 h 56"/>
                <a:gd name="T6" fmla="*/ 14 w 17"/>
                <a:gd name="T7" fmla="*/ 48 h 56"/>
                <a:gd name="T8" fmla="*/ 14 w 17"/>
                <a:gd name="T9" fmla="*/ 55 h 56"/>
                <a:gd name="T10" fmla="*/ 0 w 17"/>
                <a:gd name="T11" fmla="*/ 48 h 56"/>
                <a:gd name="T12" fmla="*/ 1 w 17"/>
                <a:gd name="T13" fmla="*/ 34 h 56"/>
                <a:gd name="T14" fmla="*/ 1 w 17"/>
                <a:gd name="T15" fmla="*/ 20 h 56"/>
                <a:gd name="T16" fmla="*/ 1 w 17"/>
                <a:gd name="T17" fmla="*/ 7 h 56"/>
                <a:gd name="T18" fmla="*/ 14 w 17"/>
                <a:gd name="T19" fmla="*/ 0 h 56"/>
                <a:gd name="T20" fmla="*/ 16 w 17"/>
                <a:gd name="T21" fmla="*/ 8 h 5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
                <a:gd name="T34" fmla="*/ 0 h 56"/>
                <a:gd name="T35" fmla="*/ 17 w 17"/>
                <a:gd name="T36" fmla="*/ 56 h 5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 h="56">
                  <a:moveTo>
                    <a:pt x="16" y="8"/>
                  </a:moveTo>
                  <a:lnTo>
                    <a:pt x="16" y="22"/>
                  </a:lnTo>
                  <a:lnTo>
                    <a:pt x="16" y="36"/>
                  </a:lnTo>
                  <a:lnTo>
                    <a:pt x="14" y="48"/>
                  </a:lnTo>
                  <a:lnTo>
                    <a:pt x="14" y="55"/>
                  </a:lnTo>
                  <a:lnTo>
                    <a:pt x="0" y="48"/>
                  </a:lnTo>
                  <a:lnTo>
                    <a:pt x="1" y="34"/>
                  </a:lnTo>
                  <a:lnTo>
                    <a:pt x="1" y="20"/>
                  </a:lnTo>
                  <a:lnTo>
                    <a:pt x="1" y="7"/>
                  </a:lnTo>
                  <a:lnTo>
                    <a:pt x="14" y="0"/>
                  </a:lnTo>
                  <a:lnTo>
                    <a:pt x="16" y="8"/>
                  </a:lnTo>
                </a:path>
              </a:pathLst>
            </a:custGeom>
            <a:solidFill>
              <a:srgbClr val="FFE0C0"/>
            </a:solidFill>
            <a:ln w="9525" cap="rnd">
              <a:noFill/>
              <a:round/>
              <a:headEnd/>
              <a:tailEnd/>
            </a:ln>
          </p:spPr>
          <p:txBody>
            <a:bodyPr/>
            <a:lstStyle/>
            <a:p>
              <a:endParaRPr lang="en-US"/>
            </a:p>
          </p:txBody>
        </p:sp>
      </p:grpSp>
      <p:sp>
        <p:nvSpPr>
          <p:cNvPr id="14365" name="Text Box 49"/>
          <p:cNvSpPr txBox="1">
            <a:spLocks noChangeArrowheads="1"/>
          </p:cNvSpPr>
          <p:nvPr/>
        </p:nvSpPr>
        <p:spPr bwMode="auto">
          <a:xfrm>
            <a:off x="3624263" y="5634038"/>
            <a:ext cx="1358900" cy="336550"/>
          </a:xfrm>
          <a:prstGeom prst="rect">
            <a:avLst/>
          </a:prstGeom>
          <a:noFill/>
          <a:ln w="12700">
            <a:noFill/>
            <a:miter lim="800000"/>
            <a:headEnd type="none" w="sm" len="sm"/>
            <a:tailEnd type="none" w="sm" len="sm"/>
          </a:ln>
        </p:spPr>
        <p:txBody>
          <a:bodyPr wrap="none">
            <a:spAutoFit/>
          </a:bodyPr>
          <a:lstStyle/>
          <a:p>
            <a:pPr eaLnBrk="0" hangingPunct="0"/>
            <a:r>
              <a:rPr lang="en-US" sz="1600" i="1"/>
              <a:t>Laser diode</a:t>
            </a:r>
          </a:p>
        </p:txBody>
      </p:sp>
      <p:sp>
        <p:nvSpPr>
          <p:cNvPr id="1528884" name="Oval 52"/>
          <p:cNvSpPr>
            <a:spLocks noChangeArrowheads="1"/>
          </p:cNvSpPr>
          <p:nvPr/>
        </p:nvSpPr>
        <p:spPr bwMode="auto">
          <a:xfrm>
            <a:off x="9191625" y="4876800"/>
            <a:ext cx="984250" cy="1219200"/>
          </a:xfrm>
          <a:prstGeom prst="ellipse">
            <a:avLst/>
          </a:prstGeom>
          <a:gradFill rotWithShape="0">
            <a:gsLst>
              <a:gs pos="0">
                <a:schemeClr val="accent1">
                  <a:gamma/>
                  <a:shade val="46275"/>
                  <a:invGamma/>
                </a:schemeClr>
              </a:gs>
              <a:gs pos="50000">
                <a:schemeClr val="accent1"/>
              </a:gs>
              <a:gs pos="100000">
                <a:schemeClr val="accent1">
                  <a:gamma/>
                  <a:shade val="46275"/>
                  <a:invGamma/>
                </a:schemeClr>
              </a:gs>
            </a:gsLst>
            <a:lin ang="5400000" scaled="1"/>
          </a:gradFill>
          <a:ln w="12700">
            <a:noFill/>
            <a:round/>
            <a:headEnd type="none" w="sm" len="sm"/>
            <a:tailEnd type="none" w="sm" len="sm"/>
          </a:ln>
          <a:effectLst/>
        </p:spPr>
        <p:txBody>
          <a:bodyPr wrap="none" anchor="ctr"/>
          <a:lstStyle/>
          <a:p>
            <a:pPr>
              <a:defRPr/>
            </a:pPr>
            <a:endParaRPr lang="de-DE"/>
          </a:p>
        </p:txBody>
      </p:sp>
      <p:sp>
        <p:nvSpPr>
          <p:cNvPr id="52" name="Footer Placeholder 2"/>
          <p:cNvSpPr>
            <a:spLocks noGrp="1"/>
          </p:cNvSpPr>
          <p:nvPr>
            <p:ph type="ftr" sz="quarter" idx="3"/>
          </p:nvPr>
        </p:nvSpPr>
        <p:spPr>
          <a:xfrm>
            <a:off x="334433" y="6656398"/>
            <a:ext cx="7969251" cy="201602"/>
          </a:xfrm>
        </p:spPr>
        <p:txBody>
          <a:bodyPr/>
          <a:lstStyle/>
          <a:p>
            <a:r>
              <a:rPr lang="en-US" sz="750" dirty="0" smtClean="0"/>
              <a:t>TI 3: Operating Systems and Computer Networks</a:t>
            </a:r>
            <a:endParaRPr lang="de-DE" sz="750" dirty="0"/>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9" name="Rectangle 2"/>
          <p:cNvSpPr>
            <a:spLocks noGrp="1" noChangeArrowheads="1"/>
          </p:cNvSpPr>
          <p:nvPr>
            <p:ph type="title"/>
          </p:nvPr>
        </p:nvSpPr>
        <p:spPr/>
        <p:txBody>
          <a:bodyPr/>
          <a:lstStyle/>
          <a:p>
            <a:pPr eaLnBrk="1" hangingPunct="1"/>
            <a:r>
              <a:rPr lang="en-US" smtClean="0"/>
              <a:t>Wireless Transmission</a:t>
            </a:r>
          </a:p>
        </p:txBody>
      </p:sp>
      <p:sp>
        <p:nvSpPr>
          <p:cNvPr id="1030" name="Rectangle 147"/>
          <p:cNvSpPr>
            <a:spLocks noGrp="1" noChangeArrowheads="1"/>
          </p:cNvSpPr>
          <p:nvPr>
            <p:ph sz="half" idx="1"/>
          </p:nvPr>
        </p:nvSpPr>
        <p:spPr/>
        <p:txBody>
          <a:bodyPr/>
          <a:lstStyle/>
          <a:p>
            <a:pPr eaLnBrk="1" hangingPunct="1"/>
            <a:endParaRPr lang="en-US" sz="2000"/>
          </a:p>
          <a:p>
            <a:pPr eaLnBrk="1" hangingPunct="1"/>
            <a:endParaRPr lang="en-US" sz="2000"/>
          </a:p>
          <a:p>
            <a:pPr eaLnBrk="1" hangingPunct="1"/>
            <a:endParaRPr lang="en-US" sz="2000"/>
          </a:p>
          <a:p>
            <a:pPr eaLnBrk="1" hangingPunct="1"/>
            <a:endParaRPr lang="en-US" sz="2000"/>
          </a:p>
          <a:p>
            <a:pPr eaLnBrk="1" hangingPunct="1"/>
            <a:endParaRPr lang="en-US" sz="2000"/>
          </a:p>
          <a:p>
            <a:pPr eaLnBrk="1" hangingPunct="1"/>
            <a:endParaRPr lang="en-US" sz="2000"/>
          </a:p>
          <a:p>
            <a:pPr eaLnBrk="1" hangingPunct="1"/>
            <a:endParaRPr lang="en-US" sz="2000"/>
          </a:p>
          <a:p>
            <a:pPr eaLnBrk="1" hangingPunct="1"/>
            <a:endParaRPr lang="en-US" sz="2000"/>
          </a:p>
          <a:p>
            <a:pPr eaLnBrk="1" hangingPunct="1"/>
            <a:endParaRPr lang="en-US" sz="2000"/>
          </a:p>
          <a:p>
            <a:pPr eaLnBrk="1" hangingPunct="1"/>
            <a:endParaRPr lang="en-US" sz="2000"/>
          </a:p>
          <a:p>
            <a:pPr eaLnBrk="1" hangingPunct="1"/>
            <a:endParaRPr lang="en-US" sz="2000"/>
          </a:p>
          <a:p>
            <a:pPr eaLnBrk="1" hangingPunct="1"/>
            <a:r>
              <a:rPr lang="en-US" sz="2000"/>
              <a:t>Examples: 802.11 (WLAN), mobile phones, Bluetooth</a:t>
            </a:r>
          </a:p>
        </p:txBody>
      </p:sp>
      <p:sp>
        <p:nvSpPr>
          <p:cNvPr id="1031" name="Rectangle 148"/>
          <p:cNvSpPr>
            <a:spLocks noGrp="1" noChangeArrowheads="1"/>
          </p:cNvSpPr>
          <p:nvPr>
            <p:ph sz="half" idx="2"/>
          </p:nvPr>
        </p:nvSpPr>
        <p:spPr/>
        <p:txBody>
          <a:bodyPr/>
          <a:lstStyle/>
          <a:p>
            <a:pPr eaLnBrk="1" hangingPunct="1"/>
            <a:endParaRPr lang="en-US" sz="2000"/>
          </a:p>
          <a:p>
            <a:pPr eaLnBrk="1" hangingPunct="1"/>
            <a:endParaRPr lang="en-US" sz="2000"/>
          </a:p>
          <a:p>
            <a:pPr eaLnBrk="1" hangingPunct="1"/>
            <a:endParaRPr lang="en-US" sz="2000"/>
          </a:p>
          <a:p>
            <a:pPr eaLnBrk="1" hangingPunct="1"/>
            <a:endParaRPr lang="en-US" sz="2000"/>
          </a:p>
          <a:p>
            <a:pPr eaLnBrk="1" hangingPunct="1"/>
            <a:endParaRPr lang="en-US" sz="2000"/>
          </a:p>
          <a:p>
            <a:pPr eaLnBrk="1" hangingPunct="1"/>
            <a:endParaRPr lang="en-US" sz="2000"/>
          </a:p>
          <a:p>
            <a:pPr eaLnBrk="1" hangingPunct="1"/>
            <a:endParaRPr lang="en-US" sz="2000"/>
          </a:p>
          <a:p>
            <a:pPr eaLnBrk="1" hangingPunct="1"/>
            <a:endParaRPr lang="en-US" sz="2000"/>
          </a:p>
          <a:p>
            <a:pPr eaLnBrk="1" hangingPunct="1"/>
            <a:endParaRPr lang="en-US" sz="2000"/>
          </a:p>
          <a:p>
            <a:pPr eaLnBrk="1" hangingPunct="1"/>
            <a:endParaRPr lang="en-US" sz="2000"/>
          </a:p>
          <a:p>
            <a:pPr eaLnBrk="1" hangingPunct="1"/>
            <a:endParaRPr lang="en-US" sz="2000"/>
          </a:p>
          <a:p>
            <a:pPr eaLnBrk="1" hangingPunct="1"/>
            <a:r>
              <a:rPr lang="en-US" sz="2000"/>
              <a:t>Examples: Television, deep space communication</a:t>
            </a:r>
          </a:p>
        </p:txBody>
      </p:sp>
      <p:grpSp>
        <p:nvGrpSpPr>
          <p:cNvPr id="1032" name="Group 3"/>
          <p:cNvGrpSpPr>
            <a:grpSpLocks/>
          </p:cNvGrpSpPr>
          <p:nvPr/>
        </p:nvGrpSpPr>
        <p:grpSpPr bwMode="auto">
          <a:xfrm>
            <a:off x="2514600" y="1700214"/>
            <a:ext cx="7666038" cy="2860675"/>
            <a:chOff x="624" y="707"/>
            <a:chExt cx="4829" cy="1802"/>
          </a:xfrm>
        </p:grpSpPr>
        <p:graphicFrame>
          <p:nvGraphicFramePr>
            <p:cNvPr id="1026" name="Object 4"/>
            <p:cNvGraphicFramePr>
              <a:graphicFrameLocks noChangeAspect="1"/>
            </p:cNvGraphicFramePr>
            <p:nvPr/>
          </p:nvGraphicFramePr>
          <p:xfrm>
            <a:off x="4128" y="720"/>
            <a:ext cx="720" cy="450"/>
          </p:xfrm>
          <a:graphic>
            <a:graphicData uri="http://schemas.openxmlformats.org/presentationml/2006/ole">
              <mc:AlternateContent xmlns:mc="http://schemas.openxmlformats.org/markup-compatibility/2006">
                <mc:Choice xmlns:v="urn:schemas-microsoft-com:vml" Requires="v">
                  <p:oleObj spid="_x0000_s1126" name="Photo Editor Photo" r:id="rId4" imgW="685714" imgH="428798" progId="">
                    <p:embed/>
                  </p:oleObj>
                </mc:Choice>
                <mc:Fallback>
                  <p:oleObj name="Photo Editor Photo" r:id="rId4" imgW="685714" imgH="428798" progId="">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28" y="720"/>
                          <a:ext cx="720" cy="4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1033" name="Oval 5"/>
            <p:cNvSpPr>
              <a:spLocks noChangeArrowheads="1"/>
            </p:cNvSpPr>
            <p:nvPr/>
          </p:nvSpPr>
          <p:spPr bwMode="auto">
            <a:xfrm>
              <a:off x="646" y="707"/>
              <a:ext cx="1754" cy="1754"/>
            </a:xfrm>
            <a:prstGeom prst="ellipse">
              <a:avLst/>
            </a:prstGeom>
            <a:solidFill>
              <a:srgbClr val="DDDDDD"/>
            </a:solidFill>
            <a:ln w="9525">
              <a:noFill/>
              <a:round/>
              <a:headEnd/>
              <a:tailEnd/>
            </a:ln>
          </p:spPr>
          <p:txBody>
            <a:bodyPr wrap="none" anchor="ctr"/>
            <a:lstStyle/>
            <a:p>
              <a:endParaRPr lang="en-US"/>
            </a:p>
          </p:txBody>
        </p:sp>
        <p:sp>
          <p:nvSpPr>
            <p:cNvPr id="1034" name="Line 6"/>
            <p:cNvSpPr>
              <a:spLocks noChangeShapeType="1"/>
            </p:cNvSpPr>
            <p:nvPr/>
          </p:nvSpPr>
          <p:spPr bwMode="auto">
            <a:xfrm>
              <a:off x="1363" y="2160"/>
              <a:ext cx="0" cy="115"/>
            </a:xfrm>
            <a:prstGeom prst="line">
              <a:avLst/>
            </a:prstGeom>
            <a:noFill/>
            <a:ln w="12700">
              <a:solidFill>
                <a:schemeClr val="tx1"/>
              </a:solidFill>
              <a:round/>
              <a:headEnd type="none" w="sm" len="sm"/>
              <a:tailEnd type="none" w="sm" len="sm"/>
            </a:ln>
          </p:spPr>
          <p:txBody>
            <a:bodyPr wrap="none" anchor="ctr"/>
            <a:lstStyle/>
            <a:p>
              <a:endParaRPr lang="en-US"/>
            </a:p>
          </p:txBody>
        </p:sp>
        <p:graphicFrame>
          <p:nvGraphicFramePr>
            <p:cNvPr id="1027" name="Object 7"/>
            <p:cNvGraphicFramePr>
              <a:graphicFrameLocks/>
            </p:cNvGraphicFramePr>
            <p:nvPr/>
          </p:nvGraphicFramePr>
          <p:xfrm>
            <a:off x="1339" y="1460"/>
            <a:ext cx="365" cy="673"/>
          </p:xfrm>
          <a:graphic>
            <a:graphicData uri="http://schemas.openxmlformats.org/presentationml/2006/ole">
              <mc:AlternateContent xmlns:mc="http://schemas.openxmlformats.org/markup-compatibility/2006">
                <mc:Choice xmlns:v="urn:schemas-microsoft-com:vml" Requires="v">
                  <p:oleObj spid="_x0000_s1127" name="Clip" r:id="rId6" imgW="2801880" imgH="5163840" progId="">
                    <p:embed/>
                  </p:oleObj>
                </mc:Choice>
                <mc:Fallback>
                  <p:oleObj name="Clip" r:id="rId6" imgW="2801880" imgH="5163840" progId="">
                    <p:embed/>
                    <p:pic>
                      <p:nvPicPr>
                        <p:cNvPr id="0" name="Object 7"/>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39" y="1460"/>
                          <a:ext cx="365" cy="67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grpSp>
          <p:nvGrpSpPr>
            <p:cNvPr id="1035" name="Group 8"/>
            <p:cNvGrpSpPr>
              <a:grpSpLocks/>
            </p:cNvGrpSpPr>
            <p:nvPr/>
          </p:nvGrpSpPr>
          <p:grpSpPr bwMode="auto">
            <a:xfrm>
              <a:off x="4946" y="1945"/>
              <a:ext cx="228" cy="332"/>
              <a:chOff x="5205" y="1945"/>
              <a:chExt cx="228" cy="332"/>
            </a:xfrm>
          </p:grpSpPr>
          <p:grpSp>
            <p:nvGrpSpPr>
              <p:cNvPr id="1121" name="Group 9"/>
              <p:cNvGrpSpPr>
                <a:grpSpLocks/>
              </p:cNvGrpSpPr>
              <p:nvPr/>
            </p:nvGrpSpPr>
            <p:grpSpPr bwMode="auto">
              <a:xfrm>
                <a:off x="5205" y="1957"/>
                <a:ext cx="228" cy="320"/>
                <a:chOff x="5205" y="1957"/>
                <a:chExt cx="228" cy="320"/>
              </a:xfrm>
            </p:grpSpPr>
            <p:grpSp>
              <p:nvGrpSpPr>
                <p:cNvPr id="1137" name="Group 10"/>
                <p:cNvGrpSpPr>
                  <a:grpSpLocks/>
                </p:cNvGrpSpPr>
                <p:nvPr/>
              </p:nvGrpSpPr>
              <p:grpSpPr bwMode="auto">
                <a:xfrm>
                  <a:off x="5342" y="2142"/>
                  <a:ext cx="17" cy="41"/>
                  <a:chOff x="5342" y="2142"/>
                  <a:chExt cx="17" cy="41"/>
                </a:xfrm>
              </p:grpSpPr>
              <p:sp>
                <p:nvSpPr>
                  <p:cNvPr id="1171" name="Freeform 11"/>
                  <p:cNvSpPr>
                    <a:spLocks/>
                  </p:cNvSpPr>
                  <p:nvPr/>
                </p:nvSpPr>
                <p:spPr bwMode="auto">
                  <a:xfrm>
                    <a:off x="5342" y="2142"/>
                    <a:ext cx="17" cy="41"/>
                  </a:xfrm>
                  <a:custGeom>
                    <a:avLst/>
                    <a:gdLst>
                      <a:gd name="T0" fmla="*/ 0 w 17"/>
                      <a:gd name="T1" fmla="*/ 0 h 41"/>
                      <a:gd name="T2" fmla="*/ 0 w 17"/>
                      <a:gd name="T3" fmla="*/ 40 h 41"/>
                      <a:gd name="T4" fmla="*/ 16 w 17"/>
                      <a:gd name="T5" fmla="*/ 40 h 41"/>
                      <a:gd name="T6" fmla="*/ 16 w 17"/>
                      <a:gd name="T7" fmla="*/ 0 h 41"/>
                      <a:gd name="T8" fmla="*/ 0 w 17"/>
                      <a:gd name="T9" fmla="*/ 0 h 41"/>
                      <a:gd name="T10" fmla="*/ 0 60000 65536"/>
                      <a:gd name="T11" fmla="*/ 0 60000 65536"/>
                      <a:gd name="T12" fmla="*/ 0 60000 65536"/>
                      <a:gd name="T13" fmla="*/ 0 60000 65536"/>
                      <a:gd name="T14" fmla="*/ 0 60000 65536"/>
                      <a:gd name="T15" fmla="*/ 0 w 17"/>
                      <a:gd name="T16" fmla="*/ 0 h 41"/>
                      <a:gd name="T17" fmla="*/ 17 w 17"/>
                      <a:gd name="T18" fmla="*/ 41 h 41"/>
                    </a:gdLst>
                    <a:ahLst/>
                    <a:cxnLst>
                      <a:cxn ang="T10">
                        <a:pos x="T0" y="T1"/>
                      </a:cxn>
                      <a:cxn ang="T11">
                        <a:pos x="T2" y="T3"/>
                      </a:cxn>
                      <a:cxn ang="T12">
                        <a:pos x="T4" y="T5"/>
                      </a:cxn>
                      <a:cxn ang="T13">
                        <a:pos x="T6" y="T7"/>
                      </a:cxn>
                      <a:cxn ang="T14">
                        <a:pos x="T8" y="T9"/>
                      </a:cxn>
                    </a:cxnLst>
                    <a:rect l="T15" t="T16" r="T17" b="T18"/>
                    <a:pathLst>
                      <a:path w="17" h="41">
                        <a:moveTo>
                          <a:pt x="0" y="0"/>
                        </a:moveTo>
                        <a:lnTo>
                          <a:pt x="0" y="40"/>
                        </a:lnTo>
                        <a:lnTo>
                          <a:pt x="16" y="40"/>
                        </a:lnTo>
                        <a:lnTo>
                          <a:pt x="16" y="0"/>
                        </a:lnTo>
                        <a:lnTo>
                          <a:pt x="0" y="0"/>
                        </a:lnTo>
                      </a:path>
                    </a:pathLst>
                  </a:custGeom>
                  <a:solidFill>
                    <a:srgbClr val="C0C0C0"/>
                  </a:solidFill>
                  <a:ln w="12700" cap="rnd">
                    <a:solidFill>
                      <a:srgbClr val="000000"/>
                    </a:solidFill>
                    <a:round/>
                    <a:headEnd/>
                    <a:tailEnd/>
                  </a:ln>
                </p:spPr>
                <p:txBody>
                  <a:bodyPr/>
                  <a:lstStyle/>
                  <a:p>
                    <a:endParaRPr lang="en-US"/>
                  </a:p>
                </p:txBody>
              </p:sp>
              <p:sp>
                <p:nvSpPr>
                  <p:cNvPr id="1172" name="Line 12"/>
                  <p:cNvSpPr>
                    <a:spLocks noChangeShapeType="1"/>
                  </p:cNvSpPr>
                  <p:nvPr/>
                </p:nvSpPr>
                <p:spPr bwMode="auto">
                  <a:xfrm>
                    <a:off x="5347" y="2142"/>
                    <a:ext cx="0" cy="36"/>
                  </a:xfrm>
                  <a:prstGeom prst="line">
                    <a:avLst/>
                  </a:prstGeom>
                  <a:noFill/>
                  <a:ln w="12700">
                    <a:solidFill>
                      <a:srgbClr val="000000"/>
                    </a:solidFill>
                    <a:round/>
                    <a:headEnd type="none" w="sm" len="sm"/>
                    <a:tailEnd type="none" w="sm" len="sm"/>
                  </a:ln>
                </p:spPr>
                <p:txBody>
                  <a:bodyPr wrap="none" anchor="ctr"/>
                  <a:lstStyle/>
                  <a:p>
                    <a:endParaRPr lang="en-US"/>
                  </a:p>
                </p:txBody>
              </p:sp>
            </p:grpSp>
            <p:sp>
              <p:nvSpPr>
                <p:cNvPr id="1138" name="Freeform 13"/>
                <p:cNvSpPr>
                  <a:spLocks/>
                </p:cNvSpPr>
                <p:nvPr/>
              </p:nvSpPr>
              <p:spPr bwMode="auto">
                <a:xfrm>
                  <a:off x="5359" y="2115"/>
                  <a:ext cx="26" cy="66"/>
                </a:xfrm>
                <a:custGeom>
                  <a:avLst/>
                  <a:gdLst>
                    <a:gd name="T0" fmla="*/ 25 w 26"/>
                    <a:gd name="T1" fmla="*/ 0 h 66"/>
                    <a:gd name="T2" fmla="*/ 0 w 26"/>
                    <a:gd name="T3" fmla="*/ 0 h 66"/>
                    <a:gd name="T4" fmla="*/ 0 w 26"/>
                    <a:gd name="T5" fmla="*/ 65 h 66"/>
                    <a:gd name="T6" fmla="*/ 25 w 26"/>
                    <a:gd name="T7" fmla="*/ 65 h 66"/>
                    <a:gd name="T8" fmla="*/ 25 w 26"/>
                    <a:gd name="T9" fmla="*/ 0 h 66"/>
                    <a:gd name="T10" fmla="*/ 0 60000 65536"/>
                    <a:gd name="T11" fmla="*/ 0 60000 65536"/>
                    <a:gd name="T12" fmla="*/ 0 60000 65536"/>
                    <a:gd name="T13" fmla="*/ 0 60000 65536"/>
                    <a:gd name="T14" fmla="*/ 0 60000 65536"/>
                    <a:gd name="T15" fmla="*/ 0 w 26"/>
                    <a:gd name="T16" fmla="*/ 0 h 66"/>
                    <a:gd name="T17" fmla="*/ 26 w 26"/>
                    <a:gd name="T18" fmla="*/ 66 h 66"/>
                  </a:gdLst>
                  <a:ahLst/>
                  <a:cxnLst>
                    <a:cxn ang="T10">
                      <a:pos x="T0" y="T1"/>
                    </a:cxn>
                    <a:cxn ang="T11">
                      <a:pos x="T2" y="T3"/>
                    </a:cxn>
                    <a:cxn ang="T12">
                      <a:pos x="T4" y="T5"/>
                    </a:cxn>
                    <a:cxn ang="T13">
                      <a:pos x="T6" y="T7"/>
                    </a:cxn>
                    <a:cxn ang="T14">
                      <a:pos x="T8" y="T9"/>
                    </a:cxn>
                  </a:cxnLst>
                  <a:rect l="T15" t="T16" r="T17" b="T18"/>
                  <a:pathLst>
                    <a:path w="26" h="66">
                      <a:moveTo>
                        <a:pt x="25" y="0"/>
                      </a:moveTo>
                      <a:lnTo>
                        <a:pt x="0" y="0"/>
                      </a:lnTo>
                      <a:lnTo>
                        <a:pt x="0" y="65"/>
                      </a:lnTo>
                      <a:lnTo>
                        <a:pt x="25" y="65"/>
                      </a:lnTo>
                      <a:lnTo>
                        <a:pt x="25" y="0"/>
                      </a:lnTo>
                    </a:path>
                  </a:pathLst>
                </a:custGeom>
                <a:solidFill>
                  <a:srgbClr val="C0C0C0"/>
                </a:solidFill>
                <a:ln w="12700" cap="rnd">
                  <a:solidFill>
                    <a:srgbClr val="000000"/>
                  </a:solidFill>
                  <a:round/>
                  <a:headEnd/>
                  <a:tailEnd/>
                </a:ln>
              </p:spPr>
              <p:txBody>
                <a:bodyPr/>
                <a:lstStyle/>
                <a:p>
                  <a:endParaRPr lang="en-US"/>
                </a:p>
              </p:txBody>
            </p:sp>
            <p:sp>
              <p:nvSpPr>
                <p:cNvPr id="1139" name="Freeform 14"/>
                <p:cNvSpPr>
                  <a:spLocks/>
                </p:cNvSpPr>
                <p:nvPr/>
              </p:nvSpPr>
              <p:spPr bwMode="auto">
                <a:xfrm>
                  <a:off x="5277" y="2129"/>
                  <a:ext cx="17" cy="17"/>
                </a:xfrm>
                <a:custGeom>
                  <a:avLst/>
                  <a:gdLst>
                    <a:gd name="T0" fmla="*/ 16 w 17"/>
                    <a:gd name="T1" fmla="*/ 0 h 17"/>
                    <a:gd name="T2" fmla="*/ 16 w 17"/>
                    <a:gd name="T3" fmla="*/ 16 h 17"/>
                    <a:gd name="T4" fmla="*/ 0 w 17"/>
                    <a:gd name="T5" fmla="*/ 16 h 17"/>
                    <a:gd name="T6" fmla="*/ 0 w 17"/>
                    <a:gd name="T7" fmla="*/ 2 h 17"/>
                    <a:gd name="T8" fmla="*/ 16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0"/>
                      </a:moveTo>
                      <a:lnTo>
                        <a:pt x="16" y="16"/>
                      </a:lnTo>
                      <a:lnTo>
                        <a:pt x="0" y="16"/>
                      </a:lnTo>
                      <a:lnTo>
                        <a:pt x="0" y="2"/>
                      </a:lnTo>
                      <a:lnTo>
                        <a:pt x="16" y="0"/>
                      </a:lnTo>
                    </a:path>
                  </a:pathLst>
                </a:custGeom>
                <a:noFill/>
                <a:ln w="12700" cap="rnd">
                  <a:solidFill>
                    <a:srgbClr val="000000"/>
                  </a:solidFill>
                  <a:round/>
                  <a:headEnd/>
                  <a:tailEnd/>
                </a:ln>
              </p:spPr>
              <p:txBody>
                <a:bodyPr/>
                <a:lstStyle/>
                <a:p>
                  <a:endParaRPr lang="en-US"/>
                </a:p>
              </p:txBody>
            </p:sp>
            <p:sp>
              <p:nvSpPr>
                <p:cNvPr id="1140" name="Freeform 15"/>
                <p:cNvSpPr>
                  <a:spLocks/>
                </p:cNvSpPr>
                <p:nvPr/>
              </p:nvSpPr>
              <p:spPr bwMode="auto">
                <a:xfrm>
                  <a:off x="5315" y="2105"/>
                  <a:ext cx="17" cy="17"/>
                </a:xfrm>
                <a:custGeom>
                  <a:avLst/>
                  <a:gdLst>
                    <a:gd name="T0" fmla="*/ 6 w 17"/>
                    <a:gd name="T1" fmla="*/ 0 h 17"/>
                    <a:gd name="T2" fmla="*/ 16 w 17"/>
                    <a:gd name="T3" fmla="*/ 16 h 17"/>
                    <a:gd name="T4" fmla="*/ 4 w 17"/>
                    <a:gd name="T5" fmla="*/ 13 h 17"/>
                    <a:gd name="T6" fmla="*/ 0 w 17"/>
                    <a:gd name="T7" fmla="*/ 4 h 17"/>
                    <a:gd name="T8" fmla="*/ 6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6" y="0"/>
                      </a:moveTo>
                      <a:lnTo>
                        <a:pt x="16" y="16"/>
                      </a:lnTo>
                      <a:lnTo>
                        <a:pt x="4" y="13"/>
                      </a:lnTo>
                      <a:lnTo>
                        <a:pt x="0" y="4"/>
                      </a:lnTo>
                      <a:lnTo>
                        <a:pt x="6" y="0"/>
                      </a:lnTo>
                    </a:path>
                  </a:pathLst>
                </a:custGeom>
                <a:solidFill>
                  <a:srgbClr val="C0C0C0"/>
                </a:solidFill>
                <a:ln w="12700" cap="rnd">
                  <a:solidFill>
                    <a:srgbClr val="000000"/>
                  </a:solidFill>
                  <a:round/>
                  <a:headEnd/>
                  <a:tailEnd/>
                </a:ln>
              </p:spPr>
              <p:txBody>
                <a:bodyPr/>
                <a:lstStyle/>
                <a:p>
                  <a:endParaRPr lang="en-US"/>
                </a:p>
              </p:txBody>
            </p:sp>
            <p:sp>
              <p:nvSpPr>
                <p:cNvPr id="1141" name="Freeform 16"/>
                <p:cNvSpPr>
                  <a:spLocks/>
                </p:cNvSpPr>
                <p:nvPr/>
              </p:nvSpPr>
              <p:spPr bwMode="auto">
                <a:xfrm>
                  <a:off x="5295" y="2185"/>
                  <a:ext cx="52" cy="17"/>
                </a:xfrm>
                <a:custGeom>
                  <a:avLst/>
                  <a:gdLst>
                    <a:gd name="T0" fmla="*/ 51 w 52"/>
                    <a:gd name="T1" fmla="*/ 0 h 17"/>
                    <a:gd name="T2" fmla="*/ 0 w 52"/>
                    <a:gd name="T3" fmla="*/ 0 h 17"/>
                    <a:gd name="T4" fmla="*/ 0 w 52"/>
                    <a:gd name="T5" fmla="*/ 16 h 17"/>
                    <a:gd name="T6" fmla="*/ 50 w 52"/>
                    <a:gd name="T7" fmla="*/ 16 h 17"/>
                    <a:gd name="T8" fmla="*/ 51 w 52"/>
                    <a:gd name="T9" fmla="*/ 0 h 17"/>
                    <a:gd name="T10" fmla="*/ 0 60000 65536"/>
                    <a:gd name="T11" fmla="*/ 0 60000 65536"/>
                    <a:gd name="T12" fmla="*/ 0 60000 65536"/>
                    <a:gd name="T13" fmla="*/ 0 60000 65536"/>
                    <a:gd name="T14" fmla="*/ 0 60000 65536"/>
                    <a:gd name="T15" fmla="*/ 0 w 52"/>
                    <a:gd name="T16" fmla="*/ 0 h 17"/>
                    <a:gd name="T17" fmla="*/ 52 w 52"/>
                    <a:gd name="T18" fmla="*/ 17 h 17"/>
                  </a:gdLst>
                  <a:ahLst/>
                  <a:cxnLst>
                    <a:cxn ang="T10">
                      <a:pos x="T0" y="T1"/>
                    </a:cxn>
                    <a:cxn ang="T11">
                      <a:pos x="T2" y="T3"/>
                    </a:cxn>
                    <a:cxn ang="T12">
                      <a:pos x="T4" y="T5"/>
                    </a:cxn>
                    <a:cxn ang="T13">
                      <a:pos x="T6" y="T7"/>
                    </a:cxn>
                    <a:cxn ang="T14">
                      <a:pos x="T8" y="T9"/>
                    </a:cxn>
                  </a:cxnLst>
                  <a:rect l="T15" t="T16" r="T17" b="T18"/>
                  <a:pathLst>
                    <a:path w="52" h="17">
                      <a:moveTo>
                        <a:pt x="51" y="0"/>
                      </a:moveTo>
                      <a:lnTo>
                        <a:pt x="0" y="0"/>
                      </a:lnTo>
                      <a:lnTo>
                        <a:pt x="0" y="16"/>
                      </a:lnTo>
                      <a:lnTo>
                        <a:pt x="50" y="16"/>
                      </a:lnTo>
                      <a:lnTo>
                        <a:pt x="51" y="0"/>
                      </a:lnTo>
                    </a:path>
                  </a:pathLst>
                </a:custGeom>
                <a:solidFill>
                  <a:srgbClr val="808080"/>
                </a:solidFill>
                <a:ln w="12700" cap="rnd">
                  <a:solidFill>
                    <a:srgbClr val="000000"/>
                  </a:solidFill>
                  <a:round/>
                  <a:headEnd/>
                  <a:tailEnd/>
                </a:ln>
              </p:spPr>
              <p:txBody>
                <a:bodyPr/>
                <a:lstStyle/>
                <a:p>
                  <a:endParaRPr lang="en-US"/>
                </a:p>
              </p:txBody>
            </p:sp>
            <p:sp>
              <p:nvSpPr>
                <p:cNvPr id="1142" name="Freeform 17"/>
                <p:cNvSpPr>
                  <a:spLocks/>
                </p:cNvSpPr>
                <p:nvPr/>
              </p:nvSpPr>
              <p:spPr bwMode="auto">
                <a:xfrm>
                  <a:off x="5364" y="2026"/>
                  <a:ext cx="22" cy="27"/>
                </a:xfrm>
                <a:custGeom>
                  <a:avLst/>
                  <a:gdLst>
                    <a:gd name="T0" fmla="*/ 1 w 22"/>
                    <a:gd name="T1" fmla="*/ 0 h 27"/>
                    <a:gd name="T2" fmla="*/ 20 w 22"/>
                    <a:gd name="T3" fmla="*/ 19 h 27"/>
                    <a:gd name="T4" fmla="*/ 21 w 22"/>
                    <a:gd name="T5" fmla="*/ 26 h 27"/>
                    <a:gd name="T6" fmla="*/ 0 w 22"/>
                    <a:gd name="T7" fmla="*/ 9 h 27"/>
                    <a:gd name="T8" fmla="*/ 1 w 22"/>
                    <a:gd name="T9" fmla="*/ 0 h 27"/>
                    <a:gd name="T10" fmla="*/ 0 60000 65536"/>
                    <a:gd name="T11" fmla="*/ 0 60000 65536"/>
                    <a:gd name="T12" fmla="*/ 0 60000 65536"/>
                    <a:gd name="T13" fmla="*/ 0 60000 65536"/>
                    <a:gd name="T14" fmla="*/ 0 60000 65536"/>
                    <a:gd name="T15" fmla="*/ 0 w 22"/>
                    <a:gd name="T16" fmla="*/ 0 h 27"/>
                    <a:gd name="T17" fmla="*/ 22 w 22"/>
                    <a:gd name="T18" fmla="*/ 27 h 27"/>
                  </a:gdLst>
                  <a:ahLst/>
                  <a:cxnLst>
                    <a:cxn ang="T10">
                      <a:pos x="T0" y="T1"/>
                    </a:cxn>
                    <a:cxn ang="T11">
                      <a:pos x="T2" y="T3"/>
                    </a:cxn>
                    <a:cxn ang="T12">
                      <a:pos x="T4" y="T5"/>
                    </a:cxn>
                    <a:cxn ang="T13">
                      <a:pos x="T6" y="T7"/>
                    </a:cxn>
                    <a:cxn ang="T14">
                      <a:pos x="T8" y="T9"/>
                    </a:cxn>
                  </a:cxnLst>
                  <a:rect l="T15" t="T16" r="T17" b="T18"/>
                  <a:pathLst>
                    <a:path w="22" h="27">
                      <a:moveTo>
                        <a:pt x="1" y="0"/>
                      </a:moveTo>
                      <a:lnTo>
                        <a:pt x="20" y="19"/>
                      </a:lnTo>
                      <a:lnTo>
                        <a:pt x="21" y="26"/>
                      </a:lnTo>
                      <a:lnTo>
                        <a:pt x="0" y="9"/>
                      </a:lnTo>
                      <a:lnTo>
                        <a:pt x="1" y="0"/>
                      </a:lnTo>
                    </a:path>
                  </a:pathLst>
                </a:custGeom>
                <a:solidFill>
                  <a:srgbClr val="C0C0C0"/>
                </a:solidFill>
                <a:ln w="12700" cap="rnd">
                  <a:solidFill>
                    <a:srgbClr val="000000"/>
                  </a:solidFill>
                  <a:round/>
                  <a:headEnd/>
                  <a:tailEnd/>
                </a:ln>
              </p:spPr>
              <p:txBody>
                <a:bodyPr/>
                <a:lstStyle/>
                <a:p>
                  <a:endParaRPr lang="en-US"/>
                </a:p>
              </p:txBody>
            </p:sp>
            <p:sp>
              <p:nvSpPr>
                <p:cNvPr id="1143" name="Freeform 18"/>
                <p:cNvSpPr>
                  <a:spLocks/>
                </p:cNvSpPr>
                <p:nvPr/>
              </p:nvSpPr>
              <p:spPr bwMode="auto">
                <a:xfrm>
                  <a:off x="5358" y="1957"/>
                  <a:ext cx="33" cy="224"/>
                </a:xfrm>
                <a:custGeom>
                  <a:avLst/>
                  <a:gdLst>
                    <a:gd name="T0" fmla="*/ 0 w 33"/>
                    <a:gd name="T1" fmla="*/ 0 h 224"/>
                    <a:gd name="T2" fmla="*/ 32 w 33"/>
                    <a:gd name="T3" fmla="*/ 13 h 224"/>
                    <a:gd name="T4" fmla="*/ 32 w 33"/>
                    <a:gd name="T5" fmla="*/ 223 h 224"/>
                    <a:gd name="T6" fmla="*/ 26 w 33"/>
                    <a:gd name="T7" fmla="*/ 223 h 224"/>
                    <a:gd name="T8" fmla="*/ 26 w 33"/>
                    <a:gd name="T9" fmla="*/ 33 h 224"/>
                    <a:gd name="T10" fmla="*/ 0 w 33"/>
                    <a:gd name="T11" fmla="*/ 21 h 224"/>
                    <a:gd name="T12" fmla="*/ 0 w 33"/>
                    <a:gd name="T13" fmla="*/ 0 h 224"/>
                    <a:gd name="T14" fmla="*/ 0 60000 65536"/>
                    <a:gd name="T15" fmla="*/ 0 60000 65536"/>
                    <a:gd name="T16" fmla="*/ 0 60000 65536"/>
                    <a:gd name="T17" fmla="*/ 0 60000 65536"/>
                    <a:gd name="T18" fmla="*/ 0 60000 65536"/>
                    <a:gd name="T19" fmla="*/ 0 60000 65536"/>
                    <a:gd name="T20" fmla="*/ 0 60000 65536"/>
                    <a:gd name="T21" fmla="*/ 0 w 33"/>
                    <a:gd name="T22" fmla="*/ 0 h 224"/>
                    <a:gd name="T23" fmla="*/ 33 w 33"/>
                    <a:gd name="T24" fmla="*/ 224 h 2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 h="224">
                      <a:moveTo>
                        <a:pt x="0" y="0"/>
                      </a:moveTo>
                      <a:lnTo>
                        <a:pt x="32" y="13"/>
                      </a:lnTo>
                      <a:lnTo>
                        <a:pt x="32" y="223"/>
                      </a:lnTo>
                      <a:lnTo>
                        <a:pt x="26" y="223"/>
                      </a:lnTo>
                      <a:lnTo>
                        <a:pt x="26" y="33"/>
                      </a:lnTo>
                      <a:lnTo>
                        <a:pt x="0" y="21"/>
                      </a:lnTo>
                      <a:lnTo>
                        <a:pt x="0" y="0"/>
                      </a:lnTo>
                    </a:path>
                  </a:pathLst>
                </a:custGeom>
                <a:solidFill>
                  <a:srgbClr val="9F9F9F"/>
                </a:solidFill>
                <a:ln w="12700" cap="rnd">
                  <a:solidFill>
                    <a:srgbClr val="000000"/>
                  </a:solidFill>
                  <a:round/>
                  <a:headEnd/>
                  <a:tailEnd/>
                </a:ln>
              </p:spPr>
              <p:txBody>
                <a:bodyPr/>
                <a:lstStyle/>
                <a:p>
                  <a:endParaRPr lang="en-US"/>
                </a:p>
              </p:txBody>
            </p:sp>
            <p:sp>
              <p:nvSpPr>
                <p:cNvPr id="1144" name="Freeform 19"/>
                <p:cNvSpPr>
                  <a:spLocks/>
                </p:cNvSpPr>
                <p:nvPr/>
              </p:nvSpPr>
              <p:spPr bwMode="auto">
                <a:xfrm>
                  <a:off x="5205" y="2180"/>
                  <a:ext cx="188" cy="50"/>
                </a:xfrm>
                <a:custGeom>
                  <a:avLst/>
                  <a:gdLst>
                    <a:gd name="T0" fmla="*/ 187 w 188"/>
                    <a:gd name="T1" fmla="*/ 49 h 50"/>
                    <a:gd name="T2" fmla="*/ 187 w 188"/>
                    <a:gd name="T3" fmla="*/ 0 h 50"/>
                    <a:gd name="T4" fmla="*/ 146 w 188"/>
                    <a:gd name="T5" fmla="*/ 0 h 50"/>
                    <a:gd name="T6" fmla="*/ 138 w 188"/>
                    <a:gd name="T7" fmla="*/ 8 h 50"/>
                    <a:gd name="T8" fmla="*/ 114 w 188"/>
                    <a:gd name="T9" fmla="*/ 8 h 50"/>
                    <a:gd name="T10" fmla="*/ 105 w 188"/>
                    <a:gd name="T11" fmla="*/ 17 h 50"/>
                    <a:gd name="T12" fmla="*/ 25 w 188"/>
                    <a:gd name="T13" fmla="*/ 17 h 50"/>
                    <a:gd name="T14" fmla="*/ 25 w 188"/>
                    <a:gd name="T15" fmla="*/ 33 h 50"/>
                    <a:gd name="T16" fmla="*/ 0 w 188"/>
                    <a:gd name="T17" fmla="*/ 33 h 50"/>
                    <a:gd name="T18" fmla="*/ 0 w 188"/>
                    <a:gd name="T19" fmla="*/ 49 h 50"/>
                    <a:gd name="T20" fmla="*/ 187 w 188"/>
                    <a:gd name="T21" fmla="*/ 49 h 5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88"/>
                    <a:gd name="T34" fmla="*/ 0 h 50"/>
                    <a:gd name="T35" fmla="*/ 188 w 188"/>
                    <a:gd name="T36" fmla="*/ 50 h 5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88" h="50">
                      <a:moveTo>
                        <a:pt x="187" y="49"/>
                      </a:moveTo>
                      <a:lnTo>
                        <a:pt x="187" y="0"/>
                      </a:lnTo>
                      <a:lnTo>
                        <a:pt x="146" y="0"/>
                      </a:lnTo>
                      <a:lnTo>
                        <a:pt x="138" y="8"/>
                      </a:lnTo>
                      <a:lnTo>
                        <a:pt x="114" y="8"/>
                      </a:lnTo>
                      <a:lnTo>
                        <a:pt x="105" y="17"/>
                      </a:lnTo>
                      <a:lnTo>
                        <a:pt x="25" y="17"/>
                      </a:lnTo>
                      <a:lnTo>
                        <a:pt x="25" y="33"/>
                      </a:lnTo>
                      <a:lnTo>
                        <a:pt x="0" y="33"/>
                      </a:lnTo>
                      <a:lnTo>
                        <a:pt x="0" y="49"/>
                      </a:lnTo>
                      <a:lnTo>
                        <a:pt x="187" y="49"/>
                      </a:lnTo>
                    </a:path>
                  </a:pathLst>
                </a:custGeom>
                <a:solidFill>
                  <a:srgbClr val="C0C0C0"/>
                </a:solidFill>
                <a:ln w="12700" cap="rnd">
                  <a:solidFill>
                    <a:srgbClr val="000000"/>
                  </a:solidFill>
                  <a:round/>
                  <a:headEnd/>
                  <a:tailEnd/>
                </a:ln>
              </p:spPr>
              <p:txBody>
                <a:bodyPr/>
                <a:lstStyle/>
                <a:p>
                  <a:endParaRPr lang="en-US"/>
                </a:p>
              </p:txBody>
            </p:sp>
            <p:sp>
              <p:nvSpPr>
                <p:cNvPr id="1145" name="Freeform 20"/>
                <p:cNvSpPr>
                  <a:spLocks/>
                </p:cNvSpPr>
                <p:nvPr/>
              </p:nvSpPr>
              <p:spPr bwMode="auto">
                <a:xfrm>
                  <a:off x="5254" y="2213"/>
                  <a:ext cx="139" cy="17"/>
                </a:xfrm>
                <a:custGeom>
                  <a:avLst/>
                  <a:gdLst>
                    <a:gd name="T0" fmla="*/ 138 w 139"/>
                    <a:gd name="T1" fmla="*/ 16 h 17"/>
                    <a:gd name="T2" fmla="*/ 0 w 139"/>
                    <a:gd name="T3" fmla="*/ 16 h 17"/>
                    <a:gd name="T4" fmla="*/ 0 w 139"/>
                    <a:gd name="T5" fmla="*/ 0 h 17"/>
                    <a:gd name="T6" fmla="*/ 138 w 139"/>
                    <a:gd name="T7" fmla="*/ 0 h 17"/>
                    <a:gd name="T8" fmla="*/ 138 w 139"/>
                    <a:gd name="T9" fmla="*/ 16 h 17"/>
                    <a:gd name="T10" fmla="*/ 0 60000 65536"/>
                    <a:gd name="T11" fmla="*/ 0 60000 65536"/>
                    <a:gd name="T12" fmla="*/ 0 60000 65536"/>
                    <a:gd name="T13" fmla="*/ 0 60000 65536"/>
                    <a:gd name="T14" fmla="*/ 0 60000 65536"/>
                    <a:gd name="T15" fmla="*/ 0 w 139"/>
                    <a:gd name="T16" fmla="*/ 0 h 17"/>
                    <a:gd name="T17" fmla="*/ 139 w 139"/>
                    <a:gd name="T18" fmla="*/ 17 h 17"/>
                  </a:gdLst>
                  <a:ahLst/>
                  <a:cxnLst>
                    <a:cxn ang="T10">
                      <a:pos x="T0" y="T1"/>
                    </a:cxn>
                    <a:cxn ang="T11">
                      <a:pos x="T2" y="T3"/>
                    </a:cxn>
                    <a:cxn ang="T12">
                      <a:pos x="T4" y="T5"/>
                    </a:cxn>
                    <a:cxn ang="T13">
                      <a:pos x="T6" y="T7"/>
                    </a:cxn>
                    <a:cxn ang="T14">
                      <a:pos x="T8" y="T9"/>
                    </a:cxn>
                  </a:cxnLst>
                  <a:rect l="T15" t="T16" r="T17" b="T18"/>
                  <a:pathLst>
                    <a:path w="139" h="17">
                      <a:moveTo>
                        <a:pt x="138" y="16"/>
                      </a:moveTo>
                      <a:lnTo>
                        <a:pt x="0" y="16"/>
                      </a:lnTo>
                      <a:lnTo>
                        <a:pt x="0" y="0"/>
                      </a:lnTo>
                      <a:lnTo>
                        <a:pt x="138" y="0"/>
                      </a:lnTo>
                      <a:lnTo>
                        <a:pt x="138" y="16"/>
                      </a:lnTo>
                    </a:path>
                  </a:pathLst>
                </a:custGeom>
                <a:solidFill>
                  <a:srgbClr val="C0C0C0"/>
                </a:solidFill>
                <a:ln w="12700" cap="rnd">
                  <a:solidFill>
                    <a:srgbClr val="000000"/>
                  </a:solidFill>
                  <a:round/>
                  <a:headEnd/>
                  <a:tailEnd/>
                </a:ln>
              </p:spPr>
              <p:txBody>
                <a:bodyPr/>
                <a:lstStyle/>
                <a:p>
                  <a:endParaRPr lang="en-US"/>
                </a:p>
              </p:txBody>
            </p:sp>
            <p:sp>
              <p:nvSpPr>
                <p:cNvPr id="1146" name="Line 21"/>
                <p:cNvSpPr>
                  <a:spLocks noChangeShapeType="1"/>
                </p:cNvSpPr>
                <p:nvPr/>
              </p:nvSpPr>
              <p:spPr bwMode="auto">
                <a:xfrm>
                  <a:off x="5397" y="2113"/>
                  <a:ext cx="0" cy="28"/>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1147" name="Freeform 22"/>
                <p:cNvSpPr>
                  <a:spLocks/>
                </p:cNvSpPr>
                <p:nvPr/>
              </p:nvSpPr>
              <p:spPr bwMode="auto">
                <a:xfrm>
                  <a:off x="5390" y="2141"/>
                  <a:ext cx="17" cy="17"/>
                </a:xfrm>
                <a:custGeom>
                  <a:avLst/>
                  <a:gdLst>
                    <a:gd name="T0" fmla="*/ 16 w 17"/>
                    <a:gd name="T1" fmla="*/ 16 h 17"/>
                    <a:gd name="T2" fmla="*/ 16 w 17"/>
                    <a:gd name="T3" fmla="*/ 0 h 17"/>
                    <a:gd name="T4" fmla="*/ 0 w 17"/>
                    <a:gd name="T5" fmla="*/ 0 h 17"/>
                    <a:gd name="T6" fmla="*/ 0 w 17"/>
                    <a:gd name="T7" fmla="*/ 5 h 17"/>
                    <a:gd name="T8" fmla="*/ 10 w 17"/>
                    <a:gd name="T9" fmla="*/ 5 h 17"/>
                    <a:gd name="T10" fmla="*/ 10 w 17"/>
                    <a:gd name="T11" fmla="*/ 16 h 17"/>
                    <a:gd name="T12" fmla="*/ 16 w 17"/>
                    <a:gd name="T13" fmla="*/ 16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16" y="16"/>
                      </a:moveTo>
                      <a:lnTo>
                        <a:pt x="16" y="0"/>
                      </a:lnTo>
                      <a:lnTo>
                        <a:pt x="0" y="0"/>
                      </a:lnTo>
                      <a:lnTo>
                        <a:pt x="0" y="5"/>
                      </a:lnTo>
                      <a:lnTo>
                        <a:pt x="10" y="5"/>
                      </a:lnTo>
                      <a:lnTo>
                        <a:pt x="10" y="16"/>
                      </a:lnTo>
                      <a:lnTo>
                        <a:pt x="16" y="16"/>
                      </a:lnTo>
                    </a:path>
                  </a:pathLst>
                </a:custGeom>
                <a:solidFill>
                  <a:srgbClr val="C0C0C0"/>
                </a:solidFill>
                <a:ln w="12700" cap="rnd">
                  <a:solidFill>
                    <a:srgbClr val="000000"/>
                  </a:solidFill>
                  <a:round/>
                  <a:headEnd/>
                  <a:tailEnd/>
                </a:ln>
              </p:spPr>
              <p:txBody>
                <a:bodyPr/>
                <a:lstStyle/>
                <a:p>
                  <a:endParaRPr lang="en-US"/>
                </a:p>
              </p:txBody>
            </p:sp>
            <p:sp>
              <p:nvSpPr>
                <p:cNvPr id="1148" name="Freeform 23"/>
                <p:cNvSpPr>
                  <a:spLocks/>
                </p:cNvSpPr>
                <p:nvPr/>
              </p:nvSpPr>
              <p:spPr bwMode="auto">
                <a:xfrm>
                  <a:off x="5293" y="2131"/>
                  <a:ext cx="43" cy="59"/>
                </a:xfrm>
                <a:custGeom>
                  <a:avLst/>
                  <a:gdLst>
                    <a:gd name="T0" fmla="*/ 42 w 43"/>
                    <a:gd name="T1" fmla="*/ 0 h 59"/>
                    <a:gd name="T2" fmla="*/ 0 w 43"/>
                    <a:gd name="T3" fmla="*/ 58 h 59"/>
                    <a:gd name="T4" fmla="*/ 7 w 43"/>
                    <a:gd name="T5" fmla="*/ 57 h 59"/>
                    <a:gd name="T6" fmla="*/ 42 w 43"/>
                    <a:gd name="T7" fmla="*/ 8 h 59"/>
                    <a:gd name="T8" fmla="*/ 42 w 43"/>
                    <a:gd name="T9" fmla="*/ 0 h 59"/>
                    <a:gd name="T10" fmla="*/ 0 60000 65536"/>
                    <a:gd name="T11" fmla="*/ 0 60000 65536"/>
                    <a:gd name="T12" fmla="*/ 0 60000 65536"/>
                    <a:gd name="T13" fmla="*/ 0 60000 65536"/>
                    <a:gd name="T14" fmla="*/ 0 60000 65536"/>
                    <a:gd name="T15" fmla="*/ 0 w 43"/>
                    <a:gd name="T16" fmla="*/ 0 h 59"/>
                    <a:gd name="T17" fmla="*/ 43 w 43"/>
                    <a:gd name="T18" fmla="*/ 59 h 59"/>
                  </a:gdLst>
                  <a:ahLst/>
                  <a:cxnLst>
                    <a:cxn ang="T10">
                      <a:pos x="T0" y="T1"/>
                    </a:cxn>
                    <a:cxn ang="T11">
                      <a:pos x="T2" y="T3"/>
                    </a:cxn>
                    <a:cxn ang="T12">
                      <a:pos x="T4" y="T5"/>
                    </a:cxn>
                    <a:cxn ang="T13">
                      <a:pos x="T6" y="T7"/>
                    </a:cxn>
                    <a:cxn ang="T14">
                      <a:pos x="T8" y="T9"/>
                    </a:cxn>
                  </a:cxnLst>
                  <a:rect l="T15" t="T16" r="T17" b="T18"/>
                  <a:pathLst>
                    <a:path w="43" h="59">
                      <a:moveTo>
                        <a:pt x="42" y="0"/>
                      </a:moveTo>
                      <a:lnTo>
                        <a:pt x="0" y="58"/>
                      </a:lnTo>
                      <a:lnTo>
                        <a:pt x="7" y="57"/>
                      </a:lnTo>
                      <a:lnTo>
                        <a:pt x="42" y="8"/>
                      </a:lnTo>
                      <a:lnTo>
                        <a:pt x="42" y="0"/>
                      </a:lnTo>
                    </a:path>
                  </a:pathLst>
                </a:custGeom>
                <a:solidFill>
                  <a:srgbClr val="9F9F9F"/>
                </a:solidFill>
                <a:ln w="12700" cap="rnd">
                  <a:solidFill>
                    <a:srgbClr val="000000"/>
                  </a:solidFill>
                  <a:round/>
                  <a:headEnd/>
                  <a:tailEnd/>
                </a:ln>
              </p:spPr>
              <p:txBody>
                <a:bodyPr/>
                <a:lstStyle/>
                <a:p>
                  <a:endParaRPr lang="en-US"/>
                </a:p>
              </p:txBody>
            </p:sp>
            <p:sp>
              <p:nvSpPr>
                <p:cNvPr id="1149" name="Freeform 24"/>
                <p:cNvSpPr>
                  <a:spLocks/>
                </p:cNvSpPr>
                <p:nvPr/>
              </p:nvSpPr>
              <p:spPr bwMode="auto">
                <a:xfrm>
                  <a:off x="5392" y="2164"/>
                  <a:ext cx="33" cy="66"/>
                </a:xfrm>
                <a:custGeom>
                  <a:avLst/>
                  <a:gdLst>
                    <a:gd name="T0" fmla="*/ 7 w 33"/>
                    <a:gd name="T1" fmla="*/ 0 h 66"/>
                    <a:gd name="T2" fmla="*/ 32 w 33"/>
                    <a:gd name="T3" fmla="*/ 25 h 66"/>
                    <a:gd name="T4" fmla="*/ 32 w 33"/>
                    <a:gd name="T5" fmla="*/ 65 h 66"/>
                    <a:gd name="T6" fmla="*/ 0 w 33"/>
                    <a:gd name="T7" fmla="*/ 65 h 66"/>
                    <a:gd name="T8" fmla="*/ 0 w 33"/>
                    <a:gd name="T9" fmla="*/ 16 h 66"/>
                    <a:gd name="T10" fmla="*/ 7 w 33"/>
                    <a:gd name="T11" fmla="*/ 0 h 66"/>
                    <a:gd name="T12" fmla="*/ 0 60000 65536"/>
                    <a:gd name="T13" fmla="*/ 0 60000 65536"/>
                    <a:gd name="T14" fmla="*/ 0 60000 65536"/>
                    <a:gd name="T15" fmla="*/ 0 60000 65536"/>
                    <a:gd name="T16" fmla="*/ 0 60000 65536"/>
                    <a:gd name="T17" fmla="*/ 0 60000 65536"/>
                    <a:gd name="T18" fmla="*/ 0 w 33"/>
                    <a:gd name="T19" fmla="*/ 0 h 66"/>
                    <a:gd name="T20" fmla="*/ 33 w 33"/>
                    <a:gd name="T21" fmla="*/ 66 h 66"/>
                  </a:gdLst>
                  <a:ahLst/>
                  <a:cxnLst>
                    <a:cxn ang="T12">
                      <a:pos x="T0" y="T1"/>
                    </a:cxn>
                    <a:cxn ang="T13">
                      <a:pos x="T2" y="T3"/>
                    </a:cxn>
                    <a:cxn ang="T14">
                      <a:pos x="T4" y="T5"/>
                    </a:cxn>
                    <a:cxn ang="T15">
                      <a:pos x="T6" y="T7"/>
                    </a:cxn>
                    <a:cxn ang="T16">
                      <a:pos x="T8" y="T9"/>
                    </a:cxn>
                    <a:cxn ang="T17">
                      <a:pos x="T10" y="T11"/>
                    </a:cxn>
                  </a:cxnLst>
                  <a:rect l="T18" t="T19" r="T20" b="T21"/>
                  <a:pathLst>
                    <a:path w="33" h="66">
                      <a:moveTo>
                        <a:pt x="7" y="0"/>
                      </a:moveTo>
                      <a:lnTo>
                        <a:pt x="32" y="25"/>
                      </a:lnTo>
                      <a:lnTo>
                        <a:pt x="32" y="65"/>
                      </a:lnTo>
                      <a:lnTo>
                        <a:pt x="0" y="65"/>
                      </a:lnTo>
                      <a:lnTo>
                        <a:pt x="0" y="16"/>
                      </a:lnTo>
                      <a:lnTo>
                        <a:pt x="7" y="0"/>
                      </a:lnTo>
                    </a:path>
                  </a:pathLst>
                </a:custGeom>
                <a:solidFill>
                  <a:srgbClr val="C0C0C0"/>
                </a:solidFill>
                <a:ln w="12700" cap="rnd">
                  <a:solidFill>
                    <a:srgbClr val="000000"/>
                  </a:solidFill>
                  <a:round/>
                  <a:headEnd/>
                  <a:tailEnd/>
                </a:ln>
              </p:spPr>
              <p:txBody>
                <a:bodyPr/>
                <a:lstStyle/>
                <a:p>
                  <a:endParaRPr lang="en-US"/>
                </a:p>
              </p:txBody>
            </p:sp>
            <p:sp>
              <p:nvSpPr>
                <p:cNvPr id="1150" name="Freeform 25"/>
                <p:cNvSpPr>
                  <a:spLocks/>
                </p:cNvSpPr>
                <p:nvPr/>
              </p:nvSpPr>
              <p:spPr bwMode="auto">
                <a:xfrm>
                  <a:off x="5205" y="2260"/>
                  <a:ext cx="228" cy="17"/>
                </a:xfrm>
                <a:custGeom>
                  <a:avLst/>
                  <a:gdLst>
                    <a:gd name="T0" fmla="*/ 227 w 228"/>
                    <a:gd name="T1" fmla="*/ 16 h 17"/>
                    <a:gd name="T2" fmla="*/ 0 w 228"/>
                    <a:gd name="T3" fmla="*/ 16 h 17"/>
                    <a:gd name="T4" fmla="*/ 0 w 228"/>
                    <a:gd name="T5" fmla="*/ 0 h 17"/>
                    <a:gd name="T6" fmla="*/ 227 w 228"/>
                    <a:gd name="T7" fmla="*/ 0 h 17"/>
                    <a:gd name="T8" fmla="*/ 227 w 228"/>
                    <a:gd name="T9" fmla="*/ 16 h 17"/>
                    <a:gd name="T10" fmla="*/ 0 60000 65536"/>
                    <a:gd name="T11" fmla="*/ 0 60000 65536"/>
                    <a:gd name="T12" fmla="*/ 0 60000 65536"/>
                    <a:gd name="T13" fmla="*/ 0 60000 65536"/>
                    <a:gd name="T14" fmla="*/ 0 60000 65536"/>
                    <a:gd name="T15" fmla="*/ 0 w 228"/>
                    <a:gd name="T16" fmla="*/ 0 h 17"/>
                    <a:gd name="T17" fmla="*/ 228 w 228"/>
                    <a:gd name="T18" fmla="*/ 17 h 17"/>
                  </a:gdLst>
                  <a:ahLst/>
                  <a:cxnLst>
                    <a:cxn ang="T10">
                      <a:pos x="T0" y="T1"/>
                    </a:cxn>
                    <a:cxn ang="T11">
                      <a:pos x="T2" y="T3"/>
                    </a:cxn>
                    <a:cxn ang="T12">
                      <a:pos x="T4" y="T5"/>
                    </a:cxn>
                    <a:cxn ang="T13">
                      <a:pos x="T6" y="T7"/>
                    </a:cxn>
                    <a:cxn ang="T14">
                      <a:pos x="T8" y="T9"/>
                    </a:cxn>
                  </a:cxnLst>
                  <a:rect l="T15" t="T16" r="T17" b="T18"/>
                  <a:pathLst>
                    <a:path w="228" h="17">
                      <a:moveTo>
                        <a:pt x="227" y="16"/>
                      </a:moveTo>
                      <a:lnTo>
                        <a:pt x="0" y="16"/>
                      </a:lnTo>
                      <a:lnTo>
                        <a:pt x="0" y="0"/>
                      </a:lnTo>
                      <a:lnTo>
                        <a:pt x="227" y="0"/>
                      </a:lnTo>
                      <a:lnTo>
                        <a:pt x="227" y="16"/>
                      </a:lnTo>
                    </a:path>
                  </a:pathLst>
                </a:custGeom>
                <a:solidFill>
                  <a:srgbClr val="9F9F9F"/>
                </a:solidFill>
                <a:ln w="12700" cap="rnd">
                  <a:solidFill>
                    <a:srgbClr val="000000"/>
                  </a:solidFill>
                  <a:round/>
                  <a:headEnd/>
                  <a:tailEnd/>
                </a:ln>
              </p:spPr>
              <p:txBody>
                <a:bodyPr/>
                <a:lstStyle/>
                <a:p>
                  <a:endParaRPr lang="en-US"/>
                </a:p>
              </p:txBody>
            </p:sp>
            <p:sp>
              <p:nvSpPr>
                <p:cNvPr id="1151" name="Freeform 26"/>
                <p:cNvSpPr>
                  <a:spLocks/>
                </p:cNvSpPr>
                <p:nvPr/>
              </p:nvSpPr>
              <p:spPr bwMode="auto">
                <a:xfrm>
                  <a:off x="5205" y="2245"/>
                  <a:ext cx="228" cy="17"/>
                </a:xfrm>
                <a:custGeom>
                  <a:avLst/>
                  <a:gdLst>
                    <a:gd name="T0" fmla="*/ 227 w 228"/>
                    <a:gd name="T1" fmla="*/ 16 h 17"/>
                    <a:gd name="T2" fmla="*/ 0 w 228"/>
                    <a:gd name="T3" fmla="*/ 16 h 17"/>
                    <a:gd name="T4" fmla="*/ 0 w 228"/>
                    <a:gd name="T5" fmla="*/ 0 h 17"/>
                    <a:gd name="T6" fmla="*/ 227 w 228"/>
                    <a:gd name="T7" fmla="*/ 0 h 17"/>
                    <a:gd name="T8" fmla="*/ 227 w 228"/>
                    <a:gd name="T9" fmla="*/ 16 h 17"/>
                    <a:gd name="T10" fmla="*/ 0 60000 65536"/>
                    <a:gd name="T11" fmla="*/ 0 60000 65536"/>
                    <a:gd name="T12" fmla="*/ 0 60000 65536"/>
                    <a:gd name="T13" fmla="*/ 0 60000 65536"/>
                    <a:gd name="T14" fmla="*/ 0 60000 65536"/>
                    <a:gd name="T15" fmla="*/ 0 w 228"/>
                    <a:gd name="T16" fmla="*/ 0 h 17"/>
                    <a:gd name="T17" fmla="*/ 228 w 228"/>
                    <a:gd name="T18" fmla="*/ 17 h 17"/>
                  </a:gdLst>
                  <a:ahLst/>
                  <a:cxnLst>
                    <a:cxn ang="T10">
                      <a:pos x="T0" y="T1"/>
                    </a:cxn>
                    <a:cxn ang="T11">
                      <a:pos x="T2" y="T3"/>
                    </a:cxn>
                    <a:cxn ang="T12">
                      <a:pos x="T4" y="T5"/>
                    </a:cxn>
                    <a:cxn ang="T13">
                      <a:pos x="T6" y="T7"/>
                    </a:cxn>
                    <a:cxn ang="T14">
                      <a:pos x="T8" y="T9"/>
                    </a:cxn>
                  </a:cxnLst>
                  <a:rect l="T15" t="T16" r="T17" b="T18"/>
                  <a:pathLst>
                    <a:path w="228" h="17">
                      <a:moveTo>
                        <a:pt x="227" y="16"/>
                      </a:moveTo>
                      <a:lnTo>
                        <a:pt x="0" y="16"/>
                      </a:lnTo>
                      <a:lnTo>
                        <a:pt x="0" y="0"/>
                      </a:lnTo>
                      <a:lnTo>
                        <a:pt x="227" y="0"/>
                      </a:lnTo>
                      <a:lnTo>
                        <a:pt x="227" y="16"/>
                      </a:lnTo>
                    </a:path>
                  </a:pathLst>
                </a:custGeom>
                <a:solidFill>
                  <a:srgbClr val="9F9F9F"/>
                </a:solidFill>
                <a:ln w="12700" cap="rnd">
                  <a:solidFill>
                    <a:srgbClr val="000000"/>
                  </a:solidFill>
                  <a:round/>
                  <a:headEnd/>
                  <a:tailEnd/>
                </a:ln>
              </p:spPr>
              <p:txBody>
                <a:bodyPr/>
                <a:lstStyle/>
                <a:p>
                  <a:endParaRPr lang="en-US"/>
                </a:p>
              </p:txBody>
            </p:sp>
            <p:sp>
              <p:nvSpPr>
                <p:cNvPr id="1152" name="Freeform 27"/>
                <p:cNvSpPr>
                  <a:spLocks/>
                </p:cNvSpPr>
                <p:nvPr/>
              </p:nvSpPr>
              <p:spPr bwMode="auto">
                <a:xfrm>
                  <a:off x="5205" y="2229"/>
                  <a:ext cx="228" cy="17"/>
                </a:xfrm>
                <a:custGeom>
                  <a:avLst/>
                  <a:gdLst>
                    <a:gd name="T0" fmla="*/ 227 w 228"/>
                    <a:gd name="T1" fmla="*/ 16 h 17"/>
                    <a:gd name="T2" fmla="*/ 0 w 228"/>
                    <a:gd name="T3" fmla="*/ 16 h 17"/>
                    <a:gd name="T4" fmla="*/ 0 w 228"/>
                    <a:gd name="T5" fmla="*/ 0 h 17"/>
                    <a:gd name="T6" fmla="*/ 227 w 228"/>
                    <a:gd name="T7" fmla="*/ 0 h 17"/>
                    <a:gd name="T8" fmla="*/ 227 w 228"/>
                    <a:gd name="T9" fmla="*/ 16 h 17"/>
                    <a:gd name="T10" fmla="*/ 0 60000 65536"/>
                    <a:gd name="T11" fmla="*/ 0 60000 65536"/>
                    <a:gd name="T12" fmla="*/ 0 60000 65536"/>
                    <a:gd name="T13" fmla="*/ 0 60000 65536"/>
                    <a:gd name="T14" fmla="*/ 0 60000 65536"/>
                    <a:gd name="T15" fmla="*/ 0 w 228"/>
                    <a:gd name="T16" fmla="*/ 0 h 17"/>
                    <a:gd name="T17" fmla="*/ 228 w 228"/>
                    <a:gd name="T18" fmla="*/ 17 h 17"/>
                  </a:gdLst>
                  <a:ahLst/>
                  <a:cxnLst>
                    <a:cxn ang="T10">
                      <a:pos x="T0" y="T1"/>
                    </a:cxn>
                    <a:cxn ang="T11">
                      <a:pos x="T2" y="T3"/>
                    </a:cxn>
                    <a:cxn ang="T12">
                      <a:pos x="T4" y="T5"/>
                    </a:cxn>
                    <a:cxn ang="T13">
                      <a:pos x="T6" y="T7"/>
                    </a:cxn>
                    <a:cxn ang="T14">
                      <a:pos x="T8" y="T9"/>
                    </a:cxn>
                  </a:cxnLst>
                  <a:rect l="T15" t="T16" r="T17" b="T18"/>
                  <a:pathLst>
                    <a:path w="228" h="17">
                      <a:moveTo>
                        <a:pt x="227" y="16"/>
                      </a:moveTo>
                      <a:lnTo>
                        <a:pt x="0" y="16"/>
                      </a:lnTo>
                      <a:lnTo>
                        <a:pt x="0" y="0"/>
                      </a:lnTo>
                      <a:lnTo>
                        <a:pt x="227" y="0"/>
                      </a:lnTo>
                      <a:lnTo>
                        <a:pt x="227" y="16"/>
                      </a:lnTo>
                    </a:path>
                  </a:pathLst>
                </a:custGeom>
                <a:solidFill>
                  <a:srgbClr val="9F9F9F"/>
                </a:solidFill>
                <a:ln w="12700" cap="rnd">
                  <a:solidFill>
                    <a:srgbClr val="000000"/>
                  </a:solidFill>
                  <a:round/>
                  <a:headEnd/>
                  <a:tailEnd/>
                </a:ln>
              </p:spPr>
              <p:txBody>
                <a:bodyPr/>
                <a:lstStyle/>
                <a:p>
                  <a:endParaRPr lang="en-US"/>
                </a:p>
              </p:txBody>
            </p:sp>
            <p:sp>
              <p:nvSpPr>
                <p:cNvPr id="1153" name="Freeform 28"/>
                <p:cNvSpPr>
                  <a:spLocks/>
                </p:cNvSpPr>
                <p:nvPr/>
              </p:nvSpPr>
              <p:spPr bwMode="auto">
                <a:xfrm>
                  <a:off x="5212" y="2216"/>
                  <a:ext cx="25" cy="17"/>
                </a:xfrm>
                <a:custGeom>
                  <a:avLst/>
                  <a:gdLst>
                    <a:gd name="T0" fmla="*/ 24 w 25"/>
                    <a:gd name="T1" fmla="*/ 0 h 17"/>
                    <a:gd name="T2" fmla="*/ 0 w 25"/>
                    <a:gd name="T3" fmla="*/ 0 h 17"/>
                    <a:gd name="T4" fmla="*/ 0 w 25"/>
                    <a:gd name="T5" fmla="*/ 16 h 17"/>
                    <a:gd name="T6" fmla="*/ 24 w 25"/>
                    <a:gd name="T7" fmla="*/ 16 h 17"/>
                    <a:gd name="T8" fmla="*/ 24 w 25"/>
                    <a:gd name="T9" fmla="*/ 0 h 17"/>
                    <a:gd name="T10" fmla="*/ 0 60000 65536"/>
                    <a:gd name="T11" fmla="*/ 0 60000 65536"/>
                    <a:gd name="T12" fmla="*/ 0 60000 65536"/>
                    <a:gd name="T13" fmla="*/ 0 60000 65536"/>
                    <a:gd name="T14" fmla="*/ 0 60000 65536"/>
                    <a:gd name="T15" fmla="*/ 0 w 25"/>
                    <a:gd name="T16" fmla="*/ 0 h 17"/>
                    <a:gd name="T17" fmla="*/ 25 w 25"/>
                    <a:gd name="T18" fmla="*/ 17 h 17"/>
                  </a:gdLst>
                  <a:ahLst/>
                  <a:cxnLst>
                    <a:cxn ang="T10">
                      <a:pos x="T0" y="T1"/>
                    </a:cxn>
                    <a:cxn ang="T11">
                      <a:pos x="T2" y="T3"/>
                    </a:cxn>
                    <a:cxn ang="T12">
                      <a:pos x="T4" y="T5"/>
                    </a:cxn>
                    <a:cxn ang="T13">
                      <a:pos x="T6" y="T7"/>
                    </a:cxn>
                    <a:cxn ang="T14">
                      <a:pos x="T8" y="T9"/>
                    </a:cxn>
                  </a:cxnLst>
                  <a:rect l="T15" t="T16" r="T17" b="T18"/>
                  <a:pathLst>
                    <a:path w="25" h="17">
                      <a:moveTo>
                        <a:pt x="24" y="0"/>
                      </a:moveTo>
                      <a:lnTo>
                        <a:pt x="0" y="0"/>
                      </a:lnTo>
                      <a:lnTo>
                        <a:pt x="0" y="16"/>
                      </a:lnTo>
                      <a:lnTo>
                        <a:pt x="24" y="16"/>
                      </a:lnTo>
                      <a:lnTo>
                        <a:pt x="24" y="0"/>
                      </a:lnTo>
                    </a:path>
                  </a:pathLst>
                </a:custGeom>
                <a:solidFill>
                  <a:srgbClr val="9F9F9F"/>
                </a:solidFill>
                <a:ln w="12700" cap="rnd">
                  <a:solidFill>
                    <a:srgbClr val="000000"/>
                  </a:solidFill>
                  <a:round/>
                  <a:headEnd/>
                  <a:tailEnd/>
                </a:ln>
              </p:spPr>
              <p:txBody>
                <a:bodyPr/>
                <a:lstStyle/>
                <a:p>
                  <a:endParaRPr lang="en-US"/>
                </a:p>
              </p:txBody>
            </p:sp>
            <p:sp>
              <p:nvSpPr>
                <p:cNvPr id="1154" name="Oval 29"/>
                <p:cNvSpPr>
                  <a:spLocks noChangeArrowheads="1"/>
                </p:cNvSpPr>
                <p:nvPr/>
              </p:nvSpPr>
              <p:spPr bwMode="auto">
                <a:xfrm>
                  <a:off x="5401" y="2160"/>
                  <a:ext cx="3" cy="2"/>
                </a:xfrm>
                <a:prstGeom prst="ellipse">
                  <a:avLst/>
                </a:prstGeom>
                <a:solidFill>
                  <a:srgbClr val="9F9F9F"/>
                </a:solidFill>
                <a:ln w="12700">
                  <a:solidFill>
                    <a:srgbClr val="000000"/>
                  </a:solidFill>
                  <a:round/>
                  <a:headEnd/>
                  <a:tailEnd/>
                </a:ln>
              </p:spPr>
              <p:txBody>
                <a:bodyPr wrap="none" anchor="ctr"/>
                <a:lstStyle/>
                <a:p>
                  <a:endParaRPr lang="en-US"/>
                </a:p>
              </p:txBody>
            </p:sp>
            <p:sp>
              <p:nvSpPr>
                <p:cNvPr id="1155" name="Freeform 30"/>
                <p:cNvSpPr>
                  <a:spLocks/>
                </p:cNvSpPr>
                <p:nvPr/>
              </p:nvSpPr>
              <p:spPr bwMode="auto">
                <a:xfrm>
                  <a:off x="5335" y="2123"/>
                  <a:ext cx="17" cy="18"/>
                </a:xfrm>
                <a:custGeom>
                  <a:avLst/>
                  <a:gdLst>
                    <a:gd name="T0" fmla="*/ 0 w 17"/>
                    <a:gd name="T1" fmla="*/ 0 h 18"/>
                    <a:gd name="T2" fmla="*/ 0 w 17"/>
                    <a:gd name="T3" fmla="*/ 17 h 18"/>
                    <a:gd name="T4" fmla="*/ 16 w 17"/>
                    <a:gd name="T5" fmla="*/ 17 h 18"/>
                    <a:gd name="T6" fmla="*/ 16 w 17"/>
                    <a:gd name="T7" fmla="*/ 0 h 18"/>
                    <a:gd name="T8" fmla="*/ 0 w 17"/>
                    <a:gd name="T9" fmla="*/ 0 h 18"/>
                    <a:gd name="T10" fmla="*/ 0 60000 65536"/>
                    <a:gd name="T11" fmla="*/ 0 60000 65536"/>
                    <a:gd name="T12" fmla="*/ 0 60000 65536"/>
                    <a:gd name="T13" fmla="*/ 0 60000 65536"/>
                    <a:gd name="T14" fmla="*/ 0 60000 65536"/>
                    <a:gd name="T15" fmla="*/ 0 w 17"/>
                    <a:gd name="T16" fmla="*/ 0 h 18"/>
                    <a:gd name="T17" fmla="*/ 17 w 17"/>
                    <a:gd name="T18" fmla="*/ 18 h 18"/>
                  </a:gdLst>
                  <a:ahLst/>
                  <a:cxnLst>
                    <a:cxn ang="T10">
                      <a:pos x="T0" y="T1"/>
                    </a:cxn>
                    <a:cxn ang="T11">
                      <a:pos x="T2" y="T3"/>
                    </a:cxn>
                    <a:cxn ang="T12">
                      <a:pos x="T4" y="T5"/>
                    </a:cxn>
                    <a:cxn ang="T13">
                      <a:pos x="T6" y="T7"/>
                    </a:cxn>
                    <a:cxn ang="T14">
                      <a:pos x="T8" y="T9"/>
                    </a:cxn>
                  </a:cxnLst>
                  <a:rect l="T15" t="T16" r="T17" b="T18"/>
                  <a:pathLst>
                    <a:path w="17" h="18">
                      <a:moveTo>
                        <a:pt x="0" y="0"/>
                      </a:moveTo>
                      <a:lnTo>
                        <a:pt x="0" y="17"/>
                      </a:lnTo>
                      <a:lnTo>
                        <a:pt x="16" y="17"/>
                      </a:lnTo>
                      <a:lnTo>
                        <a:pt x="16" y="0"/>
                      </a:lnTo>
                      <a:lnTo>
                        <a:pt x="0" y="0"/>
                      </a:lnTo>
                    </a:path>
                  </a:pathLst>
                </a:custGeom>
                <a:solidFill>
                  <a:srgbClr val="808080"/>
                </a:solidFill>
                <a:ln w="12700" cap="rnd">
                  <a:solidFill>
                    <a:srgbClr val="000000"/>
                  </a:solidFill>
                  <a:round/>
                  <a:headEnd/>
                  <a:tailEnd/>
                </a:ln>
              </p:spPr>
              <p:txBody>
                <a:bodyPr/>
                <a:lstStyle/>
                <a:p>
                  <a:endParaRPr lang="en-US"/>
                </a:p>
              </p:txBody>
            </p:sp>
            <p:sp>
              <p:nvSpPr>
                <p:cNvPr id="1156" name="Freeform 31"/>
                <p:cNvSpPr>
                  <a:spLocks/>
                </p:cNvSpPr>
                <p:nvPr/>
              </p:nvSpPr>
              <p:spPr bwMode="auto">
                <a:xfrm>
                  <a:off x="5295" y="2115"/>
                  <a:ext cx="65" cy="66"/>
                </a:xfrm>
                <a:custGeom>
                  <a:avLst/>
                  <a:gdLst>
                    <a:gd name="T0" fmla="*/ 56 w 65"/>
                    <a:gd name="T1" fmla="*/ 65 h 66"/>
                    <a:gd name="T2" fmla="*/ 56 w 65"/>
                    <a:gd name="T3" fmla="*/ 8 h 66"/>
                    <a:gd name="T4" fmla="*/ 0 w 65"/>
                    <a:gd name="T5" fmla="*/ 8 h 66"/>
                    <a:gd name="T6" fmla="*/ 0 w 65"/>
                    <a:gd name="T7" fmla="*/ 0 h 66"/>
                    <a:gd name="T8" fmla="*/ 64 w 65"/>
                    <a:gd name="T9" fmla="*/ 0 h 66"/>
                    <a:gd name="T10" fmla="*/ 64 w 65"/>
                    <a:gd name="T11" fmla="*/ 65 h 66"/>
                    <a:gd name="T12" fmla="*/ 56 w 65"/>
                    <a:gd name="T13" fmla="*/ 65 h 66"/>
                    <a:gd name="T14" fmla="*/ 0 60000 65536"/>
                    <a:gd name="T15" fmla="*/ 0 60000 65536"/>
                    <a:gd name="T16" fmla="*/ 0 60000 65536"/>
                    <a:gd name="T17" fmla="*/ 0 60000 65536"/>
                    <a:gd name="T18" fmla="*/ 0 60000 65536"/>
                    <a:gd name="T19" fmla="*/ 0 60000 65536"/>
                    <a:gd name="T20" fmla="*/ 0 60000 65536"/>
                    <a:gd name="T21" fmla="*/ 0 w 65"/>
                    <a:gd name="T22" fmla="*/ 0 h 66"/>
                    <a:gd name="T23" fmla="*/ 65 w 65"/>
                    <a:gd name="T24" fmla="*/ 66 h 6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5" h="66">
                      <a:moveTo>
                        <a:pt x="56" y="65"/>
                      </a:moveTo>
                      <a:lnTo>
                        <a:pt x="56" y="8"/>
                      </a:lnTo>
                      <a:lnTo>
                        <a:pt x="0" y="8"/>
                      </a:lnTo>
                      <a:lnTo>
                        <a:pt x="0" y="0"/>
                      </a:lnTo>
                      <a:lnTo>
                        <a:pt x="64" y="0"/>
                      </a:lnTo>
                      <a:lnTo>
                        <a:pt x="64" y="65"/>
                      </a:lnTo>
                      <a:lnTo>
                        <a:pt x="56" y="65"/>
                      </a:lnTo>
                    </a:path>
                  </a:pathLst>
                </a:custGeom>
                <a:solidFill>
                  <a:srgbClr val="C0C0C0"/>
                </a:solidFill>
                <a:ln w="12700" cap="rnd">
                  <a:solidFill>
                    <a:srgbClr val="000000"/>
                  </a:solidFill>
                  <a:round/>
                  <a:headEnd/>
                  <a:tailEnd/>
                </a:ln>
              </p:spPr>
              <p:txBody>
                <a:bodyPr/>
                <a:lstStyle/>
                <a:p>
                  <a:endParaRPr lang="en-US"/>
                </a:p>
              </p:txBody>
            </p:sp>
            <p:grpSp>
              <p:nvGrpSpPr>
                <p:cNvPr id="1157" name="Group 32"/>
                <p:cNvGrpSpPr>
                  <a:grpSpLocks/>
                </p:cNvGrpSpPr>
                <p:nvPr/>
              </p:nvGrpSpPr>
              <p:grpSpPr bwMode="auto">
                <a:xfrm>
                  <a:off x="5350" y="2058"/>
                  <a:ext cx="58" cy="52"/>
                  <a:chOff x="5350" y="2058"/>
                  <a:chExt cx="58" cy="52"/>
                </a:xfrm>
              </p:grpSpPr>
              <p:sp>
                <p:nvSpPr>
                  <p:cNvPr id="1169" name="Oval 33"/>
                  <p:cNvSpPr>
                    <a:spLocks noChangeArrowheads="1"/>
                  </p:cNvSpPr>
                  <p:nvPr/>
                </p:nvSpPr>
                <p:spPr bwMode="auto">
                  <a:xfrm>
                    <a:off x="5350" y="2058"/>
                    <a:ext cx="52" cy="52"/>
                  </a:xfrm>
                  <a:prstGeom prst="ellipse">
                    <a:avLst/>
                  </a:prstGeom>
                  <a:solidFill>
                    <a:srgbClr val="808080"/>
                  </a:solidFill>
                  <a:ln w="12700">
                    <a:solidFill>
                      <a:srgbClr val="000000"/>
                    </a:solidFill>
                    <a:round/>
                    <a:headEnd/>
                    <a:tailEnd/>
                  </a:ln>
                </p:spPr>
                <p:txBody>
                  <a:bodyPr wrap="none" anchor="ctr"/>
                  <a:lstStyle/>
                  <a:p>
                    <a:endParaRPr lang="en-US"/>
                  </a:p>
                </p:txBody>
              </p:sp>
              <p:sp>
                <p:nvSpPr>
                  <p:cNvPr id="1170" name="Oval 34"/>
                  <p:cNvSpPr>
                    <a:spLocks noChangeArrowheads="1"/>
                  </p:cNvSpPr>
                  <p:nvPr/>
                </p:nvSpPr>
                <p:spPr bwMode="auto">
                  <a:xfrm>
                    <a:off x="5356" y="2058"/>
                    <a:ext cx="52" cy="52"/>
                  </a:xfrm>
                  <a:prstGeom prst="ellipse">
                    <a:avLst/>
                  </a:prstGeom>
                  <a:solidFill>
                    <a:srgbClr val="C0C0C0"/>
                  </a:solidFill>
                  <a:ln w="12700">
                    <a:solidFill>
                      <a:srgbClr val="000000"/>
                    </a:solidFill>
                    <a:round/>
                    <a:headEnd/>
                    <a:tailEnd/>
                  </a:ln>
                </p:spPr>
                <p:txBody>
                  <a:bodyPr wrap="none" anchor="ctr"/>
                  <a:lstStyle/>
                  <a:p>
                    <a:endParaRPr lang="en-US"/>
                  </a:p>
                </p:txBody>
              </p:sp>
            </p:grpSp>
            <p:grpSp>
              <p:nvGrpSpPr>
                <p:cNvPr id="1158" name="Group 35"/>
                <p:cNvGrpSpPr>
                  <a:grpSpLocks/>
                </p:cNvGrpSpPr>
                <p:nvPr/>
              </p:nvGrpSpPr>
              <p:grpSpPr bwMode="auto">
                <a:xfrm>
                  <a:off x="5359" y="2180"/>
                  <a:ext cx="25" cy="66"/>
                  <a:chOff x="5359" y="2180"/>
                  <a:chExt cx="25" cy="66"/>
                </a:xfrm>
              </p:grpSpPr>
              <p:sp>
                <p:nvSpPr>
                  <p:cNvPr id="1160" name="Freeform 36"/>
                  <p:cNvSpPr>
                    <a:spLocks/>
                  </p:cNvSpPr>
                  <p:nvPr/>
                </p:nvSpPr>
                <p:spPr bwMode="auto">
                  <a:xfrm>
                    <a:off x="5359" y="2180"/>
                    <a:ext cx="25" cy="66"/>
                  </a:xfrm>
                  <a:custGeom>
                    <a:avLst/>
                    <a:gdLst>
                      <a:gd name="T0" fmla="*/ 24 w 25"/>
                      <a:gd name="T1" fmla="*/ 0 h 66"/>
                      <a:gd name="T2" fmla="*/ 0 w 25"/>
                      <a:gd name="T3" fmla="*/ 0 h 66"/>
                      <a:gd name="T4" fmla="*/ 0 w 25"/>
                      <a:gd name="T5" fmla="*/ 65 h 66"/>
                      <a:gd name="T6" fmla="*/ 24 w 25"/>
                      <a:gd name="T7" fmla="*/ 65 h 66"/>
                      <a:gd name="T8" fmla="*/ 24 w 25"/>
                      <a:gd name="T9" fmla="*/ 0 h 66"/>
                      <a:gd name="T10" fmla="*/ 0 60000 65536"/>
                      <a:gd name="T11" fmla="*/ 0 60000 65536"/>
                      <a:gd name="T12" fmla="*/ 0 60000 65536"/>
                      <a:gd name="T13" fmla="*/ 0 60000 65536"/>
                      <a:gd name="T14" fmla="*/ 0 60000 65536"/>
                      <a:gd name="T15" fmla="*/ 0 w 25"/>
                      <a:gd name="T16" fmla="*/ 0 h 66"/>
                      <a:gd name="T17" fmla="*/ 25 w 25"/>
                      <a:gd name="T18" fmla="*/ 66 h 66"/>
                    </a:gdLst>
                    <a:ahLst/>
                    <a:cxnLst>
                      <a:cxn ang="T10">
                        <a:pos x="T0" y="T1"/>
                      </a:cxn>
                      <a:cxn ang="T11">
                        <a:pos x="T2" y="T3"/>
                      </a:cxn>
                      <a:cxn ang="T12">
                        <a:pos x="T4" y="T5"/>
                      </a:cxn>
                      <a:cxn ang="T13">
                        <a:pos x="T6" y="T7"/>
                      </a:cxn>
                      <a:cxn ang="T14">
                        <a:pos x="T8" y="T9"/>
                      </a:cxn>
                    </a:cxnLst>
                    <a:rect l="T15" t="T16" r="T17" b="T18"/>
                    <a:pathLst>
                      <a:path w="25" h="66">
                        <a:moveTo>
                          <a:pt x="24" y="0"/>
                        </a:moveTo>
                        <a:lnTo>
                          <a:pt x="0" y="0"/>
                        </a:lnTo>
                        <a:lnTo>
                          <a:pt x="0" y="65"/>
                        </a:lnTo>
                        <a:lnTo>
                          <a:pt x="24" y="65"/>
                        </a:lnTo>
                        <a:lnTo>
                          <a:pt x="24" y="0"/>
                        </a:lnTo>
                      </a:path>
                    </a:pathLst>
                  </a:custGeom>
                  <a:solidFill>
                    <a:srgbClr val="C0C0C0"/>
                  </a:solidFill>
                  <a:ln w="12700" cap="rnd">
                    <a:solidFill>
                      <a:srgbClr val="000000"/>
                    </a:solidFill>
                    <a:round/>
                    <a:headEnd/>
                    <a:tailEnd/>
                  </a:ln>
                </p:spPr>
                <p:txBody>
                  <a:bodyPr/>
                  <a:lstStyle/>
                  <a:p>
                    <a:endParaRPr lang="en-US"/>
                  </a:p>
                </p:txBody>
              </p:sp>
              <p:grpSp>
                <p:nvGrpSpPr>
                  <p:cNvPr id="1161" name="Group 37"/>
                  <p:cNvGrpSpPr>
                    <a:grpSpLocks/>
                  </p:cNvGrpSpPr>
                  <p:nvPr/>
                </p:nvGrpSpPr>
                <p:grpSpPr bwMode="auto">
                  <a:xfrm>
                    <a:off x="5359" y="2188"/>
                    <a:ext cx="24" cy="49"/>
                    <a:chOff x="5359" y="2188"/>
                    <a:chExt cx="24" cy="49"/>
                  </a:xfrm>
                </p:grpSpPr>
                <p:sp>
                  <p:nvSpPr>
                    <p:cNvPr id="1162" name="Line 38"/>
                    <p:cNvSpPr>
                      <a:spLocks noChangeShapeType="1"/>
                    </p:cNvSpPr>
                    <p:nvPr/>
                  </p:nvSpPr>
                  <p:spPr bwMode="auto">
                    <a:xfrm flipH="1">
                      <a:off x="5359" y="2197"/>
                      <a:ext cx="24" cy="0"/>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1163" name="Line 39"/>
                    <p:cNvSpPr>
                      <a:spLocks noChangeShapeType="1"/>
                    </p:cNvSpPr>
                    <p:nvPr/>
                  </p:nvSpPr>
                  <p:spPr bwMode="auto">
                    <a:xfrm flipH="1">
                      <a:off x="5359" y="2220"/>
                      <a:ext cx="24" cy="0"/>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1164" name="Line 40"/>
                    <p:cNvSpPr>
                      <a:spLocks noChangeShapeType="1"/>
                    </p:cNvSpPr>
                    <p:nvPr/>
                  </p:nvSpPr>
                  <p:spPr bwMode="auto">
                    <a:xfrm flipH="1">
                      <a:off x="5359" y="2213"/>
                      <a:ext cx="24" cy="0"/>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1165" name="Line 41"/>
                    <p:cNvSpPr>
                      <a:spLocks noChangeShapeType="1"/>
                    </p:cNvSpPr>
                    <p:nvPr/>
                  </p:nvSpPr>
                  <p:spPr bwMode="auto">
                    <a:xfrm flipH="1">
                      <a:off x="5359" y="2205"/>
                      <a:ext cx="24" cy="0"/>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1166" name="Line 42"/>
                    <p:cNvSpPr>
                      <a:spLocks noChangeShapeType="1"/>
                    </p:cNvSpPr>
                    <p:nvPr/>
                  </p:nvSpPr>
                  <p:spPr bwMode="auto">
                    <a:xfrm flipH="1">
                      <a:off x="5359" y="2188"/>
                      <a:ext cx="24" cy="0"/>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1167" name="Line 43"/>
                    <p:cNvSpPr>
                      <a:spLocks noChangeShapeType="1"/>
                    </p:cNvSpPr>
                    <p:nvPr/>
                  </p:nvSpPr>
                  <p:spPr bwMode="auto">
                    <a:xfrm flipH="1">
                      <a:off x="5359" y="2229"/>
                      <a:ext cx="24" cy="0"/>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1168" name="Line 44"/>
                    <p:cNvSpPr>
                      <a:spLocks noChangeShapeType="1"/>
                    </p:cNvSpPr>
                    <p:nvPr/>
                  </p:nvSpPr>
                  <p:spPr bwMode="auto">
                    <a:xfrm flipH="1">
                      <a:off x="5359" y="2237"/>
                      <a:ext cx="24" cy="0"/>
                    </a:xfrm>
                    <a:prstGeom prst="line">
                      <a:avLst/>
                    </a:prstGeom>
                    <a:noFill/>
                    <a:ln w="12700">
                      <a:solidFill>
                        <a:srgbClr val="000000"/>
                      </a:solidFill>
                      <a:round/>
                      <a:headEnd type="none" w="sm" len="sm"/>
                      <a:tailEnd type="none" w="sm" len="sm"/>
                    </a:ln>
                  </p:spPr>
                  <p:txBody>
                    <a:bodyPr wrap="none" anchor="ctr"/>
                    <a:lstStyle/>
                    <a:p>
                      <a:endParaRPr lang="en-US"/>
                    </a:p>
                  </p:txBody>
                </p:sp>
              </p:grpSp>
            </p:grpSp>
            <p:sp>
              <p:nvSpPr>
                <p:cNvPr id="1159" name="Freeform 45"/>
                <p:cNvSpPr>
                  <a:spLocks/>
                </p:cNvSpPr>
                <p:nvPr/>
              </p:nvSpPr>
              <p:spPr bwMode="auto">
                <a:xfrm>
                  <a:off x="5221" y="2197"/>
                  <a:ext cx="17" cy="17"/>
                </a:xfrm>
                <a:custGeom>
                  <a:avLst/>
                  <a:gdLst>
                    <a:gd name="T0" fmla="*/ 16 w 17"/>
                    <a:gd name="T1" fmla="*/ 0 h 17"/>
                    <a:gd name="T2" fmla="*/ 0 w 17"/>
                    <a:gd name="T3" fmla="*/ 0 h 17"/>
                    <a:gd name="T4" fmla="*/ 0 w 17"/>
                    <a:gd name="T5" fmla="*/ 16 h 17"/>
                    <a:gd name="T6" fmla="*/ 16 w 17"/>
                    <a:gd name="T7" fmla="*/ 16 h 17"/>
                    <a:gd name="T8" fmla="*/ 16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0"/>
                      </a:moveTo>
                      <a:lnTo>
                        <a:pt x="0" y="0"/>
                      </a:lnTo>
                      <a:lnTo>
                        <a:pt x="0" y="16"/>
                      </a:lnTo>
                      <a:lnTo>
                        <a:pt x="16" y="16"/>
                      </a:lnTo>
                      <a:lnTo>
                        <a:pt x="16" y="0"/>
                      </a:lnTo>
                    </a:path>
                  </a:pathLst>
                </a:custGeom>
                <a:solidFill>
                  <a:srgbClr val="C0C0C0"/>
                </a:solidFill>
                <a:ln w="12700" cap="rnd">
                  <a:solidFill>
                    <a:srgbClr val="000000"/>
                  </a:solidFill>
                  <a:round/>
                  <a:headEnd/>
                  <a:tailEnd/>
                </a:ln>
              </p:spPr>
              <p:txBody>
                <a:bodyPr/>
                <a:lstStyle/>
                <a:p>
                  <a:endParaRPr lang="en-US"/>
                </a:p>
              </p:txBody>
            </p:sp>
          </p:grpSp>
          <p:grpSp>
            <p:nvGrpSpPr>
              <p:cNvPr id="1122" name="Group 46"/>
              <p:cNvGrpSpPr>
                <a:grpSpLocks/>
              </p:cNvGrpSpPr>
              <p:nvPr/>
            </p:nvGrpSpPr>
            <p:grpSpPr bwMode="auto">
              <a:xfrm>
                <a:off x="5256" y="2017"/>
                <a:ext cx="41" cy="46"/>
                <a:chOff x="5256" y="2017"/>
                <a:chExt cx="41" cy="46"/>
              </a:xfrm>
            </p:grpSpPr>
            <p:sp>
              <p:nvSpPr>
                <p:cNvPr id="1135" name="Freeform 47"/>
                <p:cNvSpPr>
                  <a:spLocks/>
                </p:cNvSpPr>
                <p:nvPr/>
              </p:nvSpPr>
              <p:spPr bwMode="auto">
                <a:xfrm>
                  <a:off x="5256" y="2031"/>
                  <a:ext cx="19" cy="32"/>
                </a:xfrm>
                <a:custGeom>
                  <a:avLst/>
                  <a:gdLst>
                    <a:gd name="T0" fmla="*/ 2 w 19"/>
                    <a:gd name="T1" fmla="*/ 0 h 32"/>
                    <a:gd name="T2" fmla="*/ 18 w 19"/>
                    <a:gd name="T3" fmla="*/ 26 h 32"/>
                    <a:gd name="T4" fmla="*/ 15 w 19"/>
                    <a:gd name="T5" fmla="*/ 31 h 32"/>
                    <a:gd name="T6" fmla="*/ 0 w 19"/>
                    <a:gd name="T7" fmla="*/ 1 h 32"/>
                    <a:gd name="T8" fmla="*/ 2 w 19"/>
                    <a:gd name="T9" fmla="*/ 0 h 32"/>
                    <a:gd name="T10" fmla="*/ 0 60000 65536"/>
                    <a:gd name="T11" fmla="*/ 0 60000 65536"/>
                    <a:gd name="T12" fmla="*/ 0 60000 65536"/>
                    <a:gd name="T13" fmla="*/ 0 60000 65536"/>
                    <a:gd name="T14" fmla="*/ 0 60000 65536"/>
                    <a:gd name="T15" fmla="*/ 0 w 19"/>
                    <a:gd name="T16" fmla="*/ 0 h 32"/>
                    <a:gd name="T17" fmla="*/ 19 w 19"/>
                    <a:gd name="T18" fmla="*/ 32 h 32"/>
                  </a:gdLst>
                  <a:ahLst/>
                  <a:cxnLst>
                    <a:cxn ang="T10">
                      <a:pos x="T0" y="T1"/>
                    </a:cxn>
                    <a:cxn ang="T11">
                      <a:pos x="T2" y="T3"/>
                    </a:cxn>
                    <a:cxn ang="T12">
                      <a:pos x="T4" y="T5"/>
                    </a:cxn>
                    <a:cxn ang="T13">
                      <a:pos x="T6" y="T7"/>
                    </a:cxn>
                    <a:cxn ang="T14">
                      <a:pos x="T8" y="T9"/>
                    </a:cxn>
                  </a:cxnLst>
                  <a:rect l="T15" t="T16" r="T17" b="T18"/>
                  <a:pathLst>
                    <a:path w="19" h="32">
                      <a:moveTo>
                        <a:pt x="2" y="0"/>
                      </a:moveTo>
                      <a:lnTo>
                        <a:pt x="18" y="26"/>
                      </a:lnTo>
                      <a:lnTo>
                        <a:pt x="15" y="31"/>
                      </a:lnTo>
                      <a:lnTo>
                        <a:pt x="0" y="1"/>
                      </a:lnTo>
                      <a:lnTo>
                        <a:pt x="2" y="0"/>
                      </a:lnTo>
                    </a:path>
                  </a:pathLst>
                </a:custGeom>
                <a:solidFill>
                  <a:srgbClr val="BFBFDF"/>
                </a:solidFill>
                <a:ln w="12700" cap="rnd">
                  <a:solidFill>
                    <a:srgbClr val="000000"/>
                  </a:solidFill>
                  <a:round/>
                  <a:headEnd/>
                  <a:tailEnd/>
                </a:ln>
              </p:spPr>
              <p:txBody>
                <a:bodyPr/>
                <a:lstStyle/>
                <a:p>
                  <a:endParaRPr lang="en-US"/>
                </a:p>
              </p:txBody>
            </p:sp>
            <p:sp>
              <p:nvSpPr>
                <p:cNvPr id="1136" name="Freeform 48"/>
                <p:cNvSpPr>
                  <a:spLocks/>
                </p:cNvSpPr>
                <p:nvPr/>
              </p:nvSpPr>
              <p:spPr bwMode="auto">
                <a:xfrm>
                  <a:off x="5261" y="2017"/>
                  <a:ext cx="36" cy="17"/>
                </a:xfrm>
                <a:custGeom>
                  <a:avLst/>
                  <a:gdLst>
                    <a:gd name="T0" fmla="*/ 1 w 36"/>
                    <a:gd name="T1" fmla="*/ 0 h 17"/>
                    <a:gd name="T2" fmla="*/ 35 w 36"/>
                    <a:gd name="T3" fmla="*/ 8 h 17"/>
                    <a:gd name="T4" fmla="*/ 30 w 36"/>
                    <a:gd name="T5" fmla="*/ 16 h 17"/>
                    <a:gd name="T6" fmla="*/ 0 w 36"/>
                    <a:gd name="T7" fmla="*/ 5 h 17"/>
                    <a:gd name="T8" fmla="*/ 1 w 36"/>
                    <a:gd name="T9" fmla="*/ 0 h 17"/>
                    <a:gd name="T10" fmla="*/ 0 60000 65536"/>
                    <a:gd name="T11" fmla="*/ 0 60000 65536"/>
                    <a:gd name="T12" fmla="*/ 0 60000 65536"/>
                    <a:gd name="T13" fmla="*/ 0 60000 65536"/>
                    <a:gd name="T14" fmla="*/ 0 60000 65536"/>
                    <a:gd name="T15" fmla="*/ 0 w 36"/>
                    <a:gd name="T16" fmla="*/ 0 h 17"/>
                    <a:gd name="T17" fmla="*/ 36 w 36"/>
                    <a:gd name="T18" fmla="*/ 17 h 17"/>
                  </a:gdLst>
                  <a:ahLst/>
                  <a:cxnLst>
                    <a:cxn ang="T10">
                      <a:pos x="T0" y="T1"/>
                    </a:cxn>
                    <a:cxn ang="T11">
                      <a:pos x="T2" y="T3"/>
                    </a:cxn>
                    <a:cxn ang="T12">
                      <a:pos x="T4" y="T5"/>
                    </a:cxn>
                    <a:cxn ang="T13">
                      <a:pos x="T6" y="T7"/>
                    </a:cxn>
                    <a:cxn ang="T14">
                      <a:pos x="T8" y="T9"/>
                    </a:cxn>
                  </a:cxnLst>
                  <a:rect l="T15" t="T16" r="T17" b="T18"/>
                  <a:pathLst>
                    <a:path w="36" h="17">
                      <a:moveTo>
                        <a:pt x="1" y="0"/>
                      </a:moveTo>
                      <a:lnTo>
                        <a:pt x="35" y="8"/>
                      </a:lnTo>
                      <a:lnTo>
                        <a:pt x="30" y="16"/>
                      </a:lnTo>
                      <a:lnTo>
                        <a:pt x="0" y="5"/>
                      </a:lnTo>
                      <a:lnTo>
                        <a:pt x="1" y="0"/>
                      </a:lnTo>
                    </a:path>
                  </a:pathLst>
                </a:custGeom>
                <a:solidFill>
                  <a:srgbClr val="BFBFDF"/>
                </a:solidFill>
                <a:ln w="12700" cap="rnd">
                  <a:solidFill>
                    <a:srgbClr val="000000"/>
                  </a:solidFill>
                  <a:round/>
                  <a:headEnd/>
                  <a:tailEnd/>
                </a:ln>
              </p:spPr>
              <p:txBody>
                <a:bodyPr/>
                <a:lstStyle/>
                <a:p>
                  <a:endParaRPr lang="en-US"/>
                </a:p>
              </p:txBody>
            </p:sp>
          </p:grpSp>
          <p:grpSp>
            <p:nvGrpSpPr>
              <p:cNvPr id="1123" name="Group 49"/>
              <p:cNvGrpSpPr>
                <a:grpSpLocks/>
              </p:cNvGrpSpPr>
              <p:nvPr/>
            </p:nvGrpSpPr>
            <p:grpSpPr bwMode="auto">
              <a:xfrm>
                <a:off x="5244" y="1945"/>
                <a:ext cx="134" cy="210"/>
                <a:chOff x="5244" y="1945"/>
                <a:chExt cx="134" cy="210"/>
              </a:xfrm>
            </p:grpSpPr>
            <p:sp>
              <p:nvSpPr>
                <p:cNvPr id="1133" name="Freeform 50"/>
                <p:cNvSpPr>
                  <a:spLocks/>
                </p:cNvSpPr>
                <p:nvPr/>
              </p:nvSpPr>
              <p:spPr bwMode="auto">
                <a:xfrm>
                  <a:off x="5244" y="1945"/>
                  <a:ext cx="134" cy="210"/>
                </a:xfrm>
                <a:custGeom>
                  <a:avLst/>
                  <a:gdLst>
                    <a:gd name="T0" fmla="*/ 129 w 134"/>
                    <a:gd name="T1" fmla="*/ 7 h 210"/>
                    <a:gd name="T2" fmla="*/ 131 w 134"/>
                    <a:gd name="T3" fmla="*/ 14 h 210"/>
                    <a:gd name="T4" fmla="*/ 132 w 134"/>
                    <a:gd name="T5" fmla="*/ 21 h 210"/>
                    <a:gd name="T6" fmla="*/ 133 w 134"/>
                    <a:gd name="T7" fmla="*/ 30 h 210"/>
                    <a:gd name="T8" fmla="*/ 133 w 134"/>
                    <a:gd name="T9" fmla="*/ 38 h 210"/>
                    <a:gd name="T10" fmla="*/ 131 w 134"/>
                    <a:gd name="T11" fmla="*/ 49 h 210"/>
                    <a:gd name="T12" fmla="*/ 130 w 134"/>
                    <a:gd name="T13" fmla="*/ 62 h 210"/>
                    <a:gd name="T14" fmla="*/ 126 w 134"/>
                    <a:gd name="T15" fmla="*/ 76 h 210"/>
                    <a:gd name="T16" fmla="*/ 121 w 134"/>
                    <a:gd name="T17" fmla="*/ 93 h 210"/>
                    <a:gd name="T18" fmla="*/ 114 w 134"/>
                    <a:gd name="T19" fmla="*/ 109 h 210"/>
                    <a:gd name="T20" fmla="*/ 102 w 134"/>
                    <a:gd name="T21" fmla="*/ 128 h 210"/>
                    <a:gd name="T22" fmla="*/ 89 w 134"/>
                    <a:gd name="T23" fmla="*/ 146 h 210"/>
                    <a:gd name="T24" fmla="*/ 79 w 134"/>
                    <a:gd name="T25" fmla="*/ 159 h 210"/>
                    <a:gd name="T26" fmla="*/ 65 w 134"/>
                    <a:gd name="T27" fmla="*/ 174 h 210"/>
                    <a:gd name="T28" fmla="*/ 50 w 134"/>
                    <a:gd name="T29" fmla="*/ 185 h 210"/>
                    <a:gd name="T30" fmla="*/ 37 w 134"/>
                    <a:gd name="T31" fmla="*/ 195 h 210"/>
                    <a:gd name="T32" fmla="*/ 28 w 134"/>
                    <a:gd name="T33" fmla="*/ 201 h 210"/>
                    <a:gd name="T34" fmla="*/ 18 w 134"/>
                    <a:gd name="T35" fmla="*/ 206 h 210"/>
                    <a:gd name="T36" fmla="*/ 10 w 134"/>
                    <a:gd name="T37" fmla="*/ 209 h 210"/>
                    <a:gd name="T38" fmla="*/ 4 w 134"/>
                    <a:gd name="T39" fmla="*/ 209 h 210"/>
                    <a:gd name="T40" fmla="*/ 0 w 134"/>
                    <a:gd name="T41" fmla="*/ 206 h 210"/>
                    <a:gd name="T42" fmla="*/ 124 w 134"/>
                    <a:gd name="T43" fmla="*/ 0 h 210"/>
                    <a:gd name="T44" fmla="*/ 129 w 134"/>
                    <a:gd name="T45" fmla="*/ 7 h 21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34"/>
                    <a:gd name="T70" fmla="*/ 0 h 210"/>
                    <a:gd name="T71" fmla="*/ 134 w 134"/>
                    <a:gd name="T72" fmla="*/ 210 h 21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34" h="210">
                      <a:moveTo>
                        <a:pt x="129" y="7"/>
                      </a:moveTo>
                      <a:lnTo>
                        <a:pt x="131" y="14"/>
                      </a:lnTo>
                      <a:lnTo>
                        <a:pt x="132" y="21"/>
                      </a:lnTo>
                      <a:lnTo>
                        <a:pt x="133" y="30"/>
                      </a:lnTo>
                      <a:lnTo>
                        <a:pt x="133" y="38"/>
                      </a:lnTo>
                      <a:lnTo>
                        <a:pt x="131" y="49"/>
                      </a:lnTo>
                      <a:lnTo>
                        <a:pt x="130" y="62"/>
                      </a:lnTo>
                      <a:lnTo>
                        <a:pt x="126" y="76"/>
                      </a:lnTo>
                      <a:lnTo>
                        <a:pt x="121" y="93"/>
                      </a:lnTo>
                      <a:lnTo>
                        <a:pt x="114" y="109"/>
                      </a:lnTo>
                      <a:lnTo>
                        <a:pt x="102" y="128"/>
                      </a:lnTo>
                      <a:lnTo>
                        <a:pt x="89" y="146"/>
                      </a:lnTo>
                      <a:lnTo>
                        <a:pt x="79" y="159"/>
                      </a:lnTo>
                      <a:lnTo>
                        <a:pt x="65" y="174"/>
                      </a:lnTo>
                      <a:lnTo>
                        <a:pt x="50" y="185"/>
                      </a:lnTo>
                      <a:lnTo>
                        <a:pt x="37" y="195"/>
                      </a:lnTo>
                      <a:lnTo>
                        <a:pt x="28" y="201"/>
                      </a:lnTo>
                      <a:lnTo>
                        <a:pt x="18" y="206"/>
                      </a:lnTo>
                      <a:lnTo>
                        <a:pt x="10" y="209"/>
                      </a:lnTo>
                      <a:lnTo>
                        <a:pt x="4" y="209"/>
                      </a:lnTo>
                      <a:lnTo>
                        <a:pt x="0" y="206"/>
                      </a:lnTo>
                      <a:lnTo>
                        <a:pt x="124" y="0"/>
                      </a:lnTo>
                      <a:lnTo>
                        <a:pt x="129" y="7"/>
                      </a:lnTo>
                    </a:path>
                  </a:pathLst>
                </a:custGeom>
                <a:solidFill>
                  <a:srgbClr val="808080"/>
                </a:solidFill>
                <a:ln w="12700" cap="rnd">
                  <a:solidFill>
                    <a:srgbClr val="000000"/>
                  </a:solidFill>
                  <a:round/>
                  <a:headEnd/>
                  <a:tailEnd/>
                </a:ln>
              </p:spPr>
              <p:txBody>
                <a:bodyPr/>
                <a:lstStyle/>
                <a:p>
                  <a:endParaRPr lang="en-US"/>
                </a:p>
              </p:txBody>
            </p:sp>
            <p:sp>
              <p:nvSpPr>
                <p:cNvPr id="1134" name="Freeform 51"/>
                <p:cNvSpPr>
                  <a:spLocks/>
                </p:cNvSpPr>
                <p:nvPr/>
              </p:nvSpPr>
              <p:spPr bwMode="auto">
                <a:xfrm>
                  <a:off x="5244" y="1945"/>
                  <a:ext cx="126" cy="207"/>
                </a:xfrm>
                <a:custGeom>
                  <a:avLst/>
                  <a:gdLst>
                    <a:gd name="T0" fmla="*/ 124 w 126"/>
                    <a:gd name="T1" fmla="*/ 0 h 207"/>
                    <a:gd name="T2" fmla="*/ 125 w 126"/>
                    <a:gd name="T3" fmla="*/ 4 h 207"/>
                    <a:gd name="T4" fmla="*/ 125 w 126"/>
                    <a:gd name="T5" fmla="*/ 13 h 207"/>
                    <a:gd name="T6" fmla="*/ 125 w 126"/>
                    <a:gd name="T7" fmla="*/ 24 h 207"/>
                    <a:gd name="T8" fmla="*/ 124 w 126"/>
                    <a:gd name="T9" fmla="*/ 32 h 207"/>
                    <a:gd name="T10" fmla="*/ 123 w 126"/>
                    <a:gd name="T11" fmla="*/ 43 h 207"/>
                    <a:gd name="T12" fmla="*/ 120 w 126"/>
                    <a:gd name="T13" fmla="*/ 56 h 207"/>
                    <a:gd name="T14" fmla="*/ 118 w 126"/>
                    <a:gd name="T15" fmla="*/ 70 h 207"/>
                    <a:gd name="T16" fmla="*/ 111 w 126"/>
                    <a:gd name="T17" fmla="*/ 87 h 207"/>
                    <a:gd name="T18" fmla="*/ 102 w 126"/>
                    <a:gd name="T19" fmla="*/ 107 h 207"/>
                    <a:gd name="T20" fmla="*/ 92 w 126"/>
                    <a:gd name="T21" fmla="*/ 124 h 207"/>
                    <a:gd name="T22" fmla="*/ 79 w 126"/>
                    <a:gd name="T23" fmla="*/ 141 h 207"/>
                    <a:gd name="T24" fmla="*/ 69 w 126"/>
                    <a:gd name="T25" fmla="*/ 154 h 207"/>
                    <a:gd name="T26" fmla="*/ 60 w 126"/>
                    <a:gd name="T27" fmla="*/ 162 h 207"/>
                    <a:gd name="T28" fmla="*/ 51 w 126"/>
                    <a:gd name="T29" fmla="*/ 171 h 207"/>
                    <a:gd name="T30" fmla="*/ 43 w 126"/>
                    <a:gd name="T31" fmla="*/ 179 h 207"/>
                    <a:gd name="T32" fmla="*/ 33 w 126"/>
                    <a:gd name="T33" fmla="*/ 187 h 207"/>
                    <a:gd name="T34" fmla="*/ 26 w 126"/>
                    <a:gd name="T35" fmla="*/ 192 h 207"/>
                    <a:gd name="T36" fmla="*/ 20 w 126"/>
                    <a:gd name="T37" fmla="*/ 197 h 207"/>
                    <a:gd name="T38" fmla="*/ 12 w 126"/>
                    <a:gd name="T39" fmla="*/ 201 h 207"/>
                    <a:gd name="T40" fmla="*/ 5 w 126"/>
                    <a:gd name="T41" fmla="*/ 205 h 207"/>
                    <a:gd name="T42" fmla="*/ 1 w 126"/>
                    <a:gd name="T43" fmla="*/ 206 h 207"/>
                    <a:gd name="T44" fmla="*/ 0 w 126"/>
                    <a:gd name="T45" fmla="*/ 204 h 207"/>
                    <a:gd name="T46" fmla="*/ 0 w 126"/>
                    <a:gd name="T47" fmla="*/ 199 h 207"/>
                    <a:gd name="T48" fmla="*/ 1 w 126"/>
                    <a:gd name="T49" fmla="*/ 194 h 207"/>
                    <a:gd name="T50" fmla="*/ 2 w 126"/>
                    <a:gd name="T51" fmla="*/ 185 h 207"/>
                    <a:gd name="T52" fmla="*/ 5 w 126"/>
                    <a:gd name="T53" fmla="*/ 175 h 207"/>
                    <a:gd name="T54" fmla="*/ 7 w 126"/>
                    <a:gd name="T55" fmla="*/ 164 h 207"/>
                    <a:gd name="T56" fmla="*/ 10 w 126"/>
                    <a:gd name="T57" fmla="*/ 152 h 207"/>
                    <a:gd name="T58" fmla="*/ 14 w 126"/>
                    <a:gd name="T59" fmla="*/ 138 h 207"/>
                    <a:gd name="T60" fmla="*/ 19 w 126"/>
                    <a:gd name="T61" fmla="*/ 129 h 207"/>
                    <a:gd name="T62" fmla="*/ 22 w 126"/>
                    <a:gd name="T63" fmla="*/ 119 h 207"/>
                    <a:gd name="T64" fmla="*/ 29 w 126"/>
                    <a:gd name="T65" fmla="*/ 107 h 207"/>
                    <a:gd name="T66" fmla="*/ 34 w 126"/>
                    <a:gd name="T67" fmla="*/ 97 h 207"/>
                    <a:gd name="T68" fmla="*/ 41 w 126"/>
                    <a:gd name="T69" fmla="*/ 86 h 207"/>
                    <a:gd name="T70" fmla="*/ 52 w 126"/>
                    <a:gd name="T71" fmla="*/ 72 h 207"/>
                    <a:gd name="T72" fmla="*/ 60 w 126"/>
                    <a:gd name="T73" fmla="*/ 62 h 207"/>
                    <a:gd name="T74" fmla="*/ 70 w 126"/>
                    <a:gd name="T75" fmla="*/ 48 h 207"/>
                    <a:gd name="T76" fmla="*/ 81 w 126"/>
                    <a:gd name="T77" fmla="*/ 38 h 207"/>
                    <a:gd name="T78" fmla="*/ 91 w 126"/>
                    <a:gd name="T79" fmla="*/ 27 h 207"/>
                    <a:gd name="T80" fmla="*/ 99 w 126"/>
                    <a:gd name="T81" fmla="*/ 20 h 207"/>
                    <a:gd name="T82" fmla="*/ 107 w 126"/>
                    <a:gd name="T83" fmla="*/ 12 h 207"/>
                    <a:gd name="T84" fmla="*/ 113 w 126"/>
                    <a:gd name="T85" fmla="*/ 7 h 207"/>
                    <a:gd name="T86" fmla="*/ 119 w 126"/>
                    <a:gd name="T87" fmla="*/ 2 h 207"/>
                    <a:gd name="T88" fmla="*/ 124 w 126"/>
                    <a:gd name="T89" fmla="*/ 0 h 20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26"/>
                    <a:gd name="T136" fmla="*/ 0 h 207"/>
                    <a:gd name="T137" fmla="*/ 126 w 126"/>
                    <a:gd name="T138" fmla="*/ 207 h 207"/>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26" h="207">
                      <a:moveTo>
                        <a:pt x="124" y="0"/>
                      </a:moveTo>
                      <a:lnTo>
                        <a:pt x="125" y="4"/>
                      </a:lnTo>
                      <a:lnTo>
                        <a:pt x="125" y="13"/>
                      </a:lnTo>
                      <a:lnTo>
                        <a:pt x="125" y="24"/>
                      </a:lnTo>
                      <a:lnTo>
                        <a:pt x="124" y="32"/>
                      </a:lnTo>
                      <a:lnTo>
                        <a:pt x="123" y="43"/>
                      </a:lnTo>
                      <a:lnTo>
                        <a:pt x="120" y="56"/>
                      </a:lnTo>
                      <a:lnTo>
                        <a:pt x="118" y="70"/>
                      </a:lnTo>
                      <a:lnTo>
                        <a:pt x="111" y="87"/>
                      </a:lnTo>
                      <a:lnTo>
                        <a:pt x="102" y="107"/>
                      </a:lnTo>
                      <a:lnTo>
                        <a:pt x="92" y="124"/>
                      </a:lnTo>
                      <a:lnTo>
                        <a:pt x="79" y="141"/>
                      </a:lnTo>
                      <a:lnTo>
                        <a:pt x="69" y="154"/>
                      </a:lnTo>
                      <a:lnTo>
                        <a:pt x="60" y="162"/>
                      </a:lnTo>
                      <a:lnTo>
                        <a:pt x="51" y="171"/>
                      </a:lnTo>
                      <a:lnTo>
                        <a:pt x="43" y="179"/>
                      </a:lnTo>
                      <a:lnTo>
                        <a:pt x="33" y="187"/>
                      </a:lnTo>
                      <a:lnTo>
                        <a:pt x="26" y="192"/>
                      </a:lnTo>
                      <a:lnTo>
                        <a:pt x="20" y="197"/>
                      </a:lnTo>
                      <a:lnTo>
                        <a:pt x="12" y="201"/>
                      </a:lnTo>
                      <a:lnTo>
                        <a:pt x="5" y="205"/>
                      </a:lnTo>
                      <a:lnTo>
                        <a:pt x="1" y="206"/>
                      </a:lnTo>
                      <a:lnTo>
                        <a:pt x="0" y="204"/>
                      </a:lnTo>
                      <a:lnTo>
                        <a:pt x="0" y="199"/>
                      </a:lnTo>
                      <a:lnTo>
                        <a:pt x="1" y="194"/>
                      </a:lnTo>
                      <a:lnTo>
                        <a:pt x="2" y="185"/>
                      </a:lnTo>
                      <a:lnTo>
                        <a:pt x="5" y="175"/>
                      </a:lnTo>
                      <a:lnTo>
                        <a:pt x="7" y="164"/>
                      </a:lnTo>
                      <a:lnTo>
                        <a:pt x="10" y="152"/>
                      </a:lnTo>
                      <a:lnTo>
                        <a:pt x="14" y="138"/>
                      </a:lnTo>
                      <a:lnTo>
                        <a:pt x="19" y="129"/>
                      </a:lnTo>
                      <a:lnTo>
                        <a:pt x="22" y="119"/>
                      </a:lnTo>
                      <a:lnTo>
                        <a:pt x="29" y="107"/>
                      </a:lnTo>
                      <a:lnTo>
                        <a:pt x="34" y="97"/>
                      </a:lnTo>
                      <a:lnTo>
                        <a:pt x="41" y="86"/>
                      </a:lnTo>
                      <a:lnTo>
                        <a:pt x="52" y="72"/>
                      </a:lnTo>
                      <a:lnTo>
                        <a:pt x="60" y="62"/>
                      </a:lnTo>
                      <a:lnTo>
                        <a:pt x="70" y="48"/>
                      </a:lnTo>
                      <a:lnTo>
                        <a:pt x="81" y="38"/>
                      </a:lnTo>
                      <a:lnTo>
                        <a:pt x="91" y="27"/>
                      </a:lnTo>
                      <a:lnTo>
                        <a:pt x="99" y="20"/>
                      </a:lnTo>
                      <a:lnTo>
                        <a:pt x="107" y="12"/>
                      </a:lnTo>
                      <a:lnTo>
                        <a:pt x="113" y="7"/>
                      </a:lnTo>
                      <a:lnTo>
                        <a:pt x="119" y="2"/>
                      </a:lnTo>
                      <a:lnTo>
                        <a:pt x="124" y="0"/>
                      </a:lnTo>
                    </a:path>
                  </a:pathLst>
                </a:custGeom>
                <a:solidFill>
                  <a:srgbClr val="C0C0C0"/>
                </a:solidFill>
                <a:ln w="12700" cap="rnd">
                  <a:solidFill>
                    <a:srgbClr val="000000"/>
                  </a:solidFill>
                  <a:round/>
                  <a:headEnd/>
                  <a:tailEnd/>
                </a:ln>
              </p:spPr>
              <p:txBody>
                <a:bodyPr/>
                <a:lstStyle/>
                <a:p>
                  <a:endParaRPr lang="en-US"/>
                </a:p>
              </p:txBody>
            </p:sp>
          </p:grpSp>
          <p:grpSp>
            <p:nvGrpSpPr>
              <p:cNvPr id="1124" name="Group 52"/>
              <p:cNvGrpSpPr>
                <a:grpSpLocks/>
              </p:cNvGrpSpPr>
              <p:nvPr/>
            </p:nvGrpSpPr>
            <p:grpSpPr bwMode="auto">
              <a:xfrm>
                <a:off x="5236" y="1998"/>
                <a:ext cx="130" cy="135"/>
                <a:chOff x="5236" y="1998"/>
                <a:chExt cx="130" cy="135"/>
              </a:xfrm>
            </p:grpSpPr>
            <p:sp>
              <p:nvSpPr>
                <p:cNvPr id="1131" name="Freeform 53"/>
                <p:cNvSpPr>
                  <a:spLocks/>
                </p:cNvSpPr>
                <p:nvPr/>
              </p:nvSpPr>
              <p:spPr bwMode="auto">
                <a:xfrm>
                  <a:off x="5241" y="1998"/>
                  <a:ext cx="125" cy="17"/>
                </a:xfrm>
                <a:custGeom>
                  <a:avLst/>
                  <a:gdLst>
                    <a:gd name="T0" fmla="*/ 124 w 125"/>
                    <a:gd name="T1" fmla="*/ 0 h 17"/>
                    <a:gd name="T2" fmla="*/ 0 w 125"/>
                    <a:gd name="T3" fmla="*/ 8 h 17"/>
                    <a:gd name="T4" fmla="*/ 2 w 125"/>
                    <a:gd name="T5" fmla="*/ 16 h 17"/>
                    <a:gd name="T6" fmla="*/ 123 w 125"/>
                    <a:gd name="T7" fmla="*/ 5 h 17"/>
                    <a:gd name="T8" fmla="*/ 124 w 125"/>
                    <a:gd name="T9" fmla="*/ 0 h 17"/>
                    <a:gd name="T10" fmla="*/ 0 60000 65536"/>
                    <a:gd name="T11" fmla="*/ 0 60000 65536"/>
                    <a:gd name="T12" fmla="*/ 0 60000 65536"/>
                    <a:gd name="T13" fmla="*/ 0 60000 65536"/>
                    <a:gd name="T14" fmla="*/ 0 60000 65536"/>
                    <a:gd name="T15" fmla="*/ 0 w 125"/>
                    <a:gd name="T16" fmla="*/ 0 h 17"/>
                    <a:gd name="T17" fmla="*/ 125 w 125"/>
                    <a:gd name="T18" fmla="*/ 17 h 17"/>
                  </a:gdLst>
                  <a:ahLst/>
                  <a:cxnLst>
                    <a:cxn ang="T10">
                      <a:pos x="T0" y="T1"/>
                    </a:cxn>
                    <a:cxn ang="T11">
                      <a:pos x="T2" y="T3"/>
                    </a:cxn>
                    <a:cxn ang="T12">
                      <a:pos x="T4" y="T5"/>
                    </a:cxn>
                    <a:cxn ang="T13">
                      <a:pos x="T6" y="T7"/>
                    </a:cxn>
                    <a:cxn ang="T14">
                      <a:pos x="T8" y="T9"/>
                    </a:cxn>
                  </a:cxnLst>
                  <a:rect l="T15" t="T16" r="T17" b="T18"/>
                  <a:pathLst>
                    <a:path w="125" h="17">
                      <a:moveTo>
                        <a:pt x="124" y="0"/>
                      </a:moveTo>
                      <a:lnTo>
                        <a:pt x="0" y="8"/>
                      </a:lnTo>
                      <a:lnTo>
                        <a:pt x="2" y="16"/>
                      </a:lnTo>
                      <a:lnTo>
                        <a:pt x="123" y="5"/>
                      </a:lnTo>
                      <a:lnTo>
                        <a:pt x="124" y="0"/>
                      </a:lnTo>
                    </a:path>
                  </a:pathLst>
                </a:custGeom>
                <a:solidFill>
                  <a:srgbClr val="DFDFFF"/>
                </a:solidFill>
                <a:ln w="12700" cap="rnd">
                  <a:solidFill>
                    <a:srgbClr val="000000"/>
                  </a:solidFill>
                  <a:round/>
                  <a:headEnd/>
                  <a:tailEnd/>
                </a:ln>
              </p:spPr>
              <p:txBody>
                <a:bodyPr/>
                <a:lstStyle/>
                <a:p>
                  <a:endParaRPr lang="en-US"/>
                </a:p>
              </p:txBody>
            </p:sp>
            <p:sp>
              <p:nvSpPr>
                <p:cNvPr id="1132" name="Freeform 54"/>
                <p:cNvSpPr>
                  <a:spLocks/>
                </p:cNvSpPr>
                <p:nvPr/>
              </p:nvSpPr>
              <p:spPr bwMode="auto">
                <a:xfrm>
                  <a:off x="5236" y="2025"/>
                  <a:ext cx="45" cy="108"/>
                </a:xfrm>
                <a:custGeom>
                  <a:avLst/>
                  <a:gdLst>
                    <a:gd name="T0" fmla="*/ 5 w 45"/>
                    <a:gd name="T1" fmla="*/ 2 h 108"/>
                    <a:gd name="T2" fmla="*/ 44 w 45"/>
                    <a:gd name="T3" fmla="*/ 105 h 108"/>
                    <a:gd name="T4" fmla="*/ 41 w 45"/>
                    <a:gd name="T5" fmla="*/ 107 h 108"/>
                    <a:gd name="T6" fmla="*/ 0 w 45"/>
                    <a:gd name="T7" fmla="*/ 0 h 108"/>
                    <a:gd name="T8" fmla="*/ 5 w 45"/>
                    <a:gd name="T9" fmla="*/ 2 h 108"/>
                    <a:gd name="T10" fmla="*/ 0 60000 65536"/>
                    <a:gd name="T11" fmla="*/ 0 60000 65536"/>
                    <a:gd name="T12" fmla="*/ 0 60000 65536"/>
                    <a:gd name="T13" fmla="*/ 0 60000 65536"/>
                    <a:gd name="T14" fmla="*/ 0 60000 65536"/>
                    <a:gd name="T15" fmla="*/ 0 w 45"/>
                    <a:gd name="T16" fmla="*/ 0 h 108"/>
                    <a:gd name="T17" fmla="*/ 45 w 45"/>
                    <a:gd name="T18" fmla="*/ 108 h 108"/>
                  </a:gdLst>
                  <a:ahLst/>
                  <a:cxnLst>
                    <a:cxn ang="T10">
                      <a:pos x="T0" y="T1"/>
                    </a:cxn>
                    <a:cxn ang="T11">
                      <a:pos x="T2" y="T3"/>
                    </a:cxn>
                    <a:cxn ang="T12">
                      <a:pos x="T4" y="T5"/>
                    </a:cxn>
                    <a:cxn ang="T13">
                      <a:pos x="T6" y="T7"/>
                    </a:cxn>
                    <a:cxn ang="T14">
                      <a:pos x="T8" y="T9"/>
                    </a:cxn>
                  </a:cxnLst>
                  <a:rect l="T15" t="T16" r="T17" b="T18"/>
                  <a:pathLst>
                    <a:path w="45" h="108">
                      <a:moveTo>
                        <a:pt x="5" y="2"/>
                      </a:moveTo>
                      <a:lnTo>
                        <a:pt x="44" y="105"/>
                      </a:lnTo>
                      <a:lnTo>
                        <a:pt x="41" y="107"/>
                      </a:lnTo>
                      <a:lnTo>
                        <a:pt x="0" y="0"/>
                      </a:lnTo>
                      <a:lnTo>
                        <a:pt x="5" y="2"/>
                      </a:lnTo>
                    </a:path>
                  </a:pathLst>
                </a:custGeom>
                <a:solidFill>
                  <a:srgbClr val="DFDFFF"/>
                </a:solidFill>
                <a:ln w="12700" cap="rnd">
                  <a:solidFill>
                    <a:srgbClr val="000000"/>
                  </a:solidFill>
                  <a:round/>
                  <a:headEnd/>
                  <a:tailEnd/>
                </a:ln>
              </p:spPr>
              <p:txBody>
                <a:bodyPr/>
                <a:lstStyle/>
                <a:p>
                  <a:endParaRPr lang="en-US"/>
                </a:p>
              </p:txBody>
            </p:sp>
          </p:grpSp>
          <p:grpSp>
            <p:nvGrpSpPr>
              <p:cNvPr id="1125" name="Group 55"/>
              <p:cNvGrpSpPr>
                <a:grpSpLocks/>
              </p:cNvGrpSpPr>
              <p:nvPr/>
            </p:nvGrpSpPr>
            <p:grpSpPr bwMode="auto">
              <a:xfrm>
                <a:off x="5214" y="2000"/>
                <a:ext cx="52" cy="34"/>
                <a:chOff x="5214" y="2000"/>
                <a:chExt cx="52" cy="34"/>
              </a:xfrm>
            </p:grpSpPr>
            <p:sp>
              <p:nvSpPr>
                <p:cNvPr id="1126" name="Freeform 56"/>
                <p:cNvSpPr>
                  <a:spLocks/>
                </p:cNvSpPr>
                <p:nvPr/>
              </p:nvSpPr>
              <p:spPr bwMode="auto">
                <a:xfrm>
                  <a:off x="5229" y="2003"/>
                  <a:ext cx="37" cy="31"/>
                </a:xfrm>
                <a:custGeom>
                  <a:avLst/>
                  <a:gdLst>
                    <a:gd name="T0" fmla="*/ 9 w 37"/>
                    <a:gd name="T1" fmla="*/ 0 h 31"/>
                    <a:gd name="T2" fmla="*/ 34 w 37"/>
                    <a:gd name="T3" fmla="*/ 9 h 31"/>
                    <a:gd name="T4" fmla="*/ 35 w 37"/>
                    <a:gd name="T5" fmla="*/ 11 h 31"/>
                    <a:gd name="T6" fmla="*/ 36 w 37"/>
                    <a:gd name="T7" fmla="*/ 14 h 31"/>
                    <a:gd name="T8" fmla="*/ 36 w 37"/>
                    <a:gd name="T9" fmla="*/ 18 h 31"/>
                    <a:gd name="T10" fmla="*/ 35 w 37"/>
                    <a:gd name="T11" fmla="*/ 21 h 31"/>
                    <a:gd name="T12" fmla="*/ 34 w 37"/>
                    <a:gd name="T13" fmla="*/ 25 h 31"/>
                    <a:gd name="T14" fmla="*/ 31 w 37"/>
                    <a:gd name="T15" fmla="*/ 28 h 31"/>
                    <a:gd name="T16" fmla="*/ 28 w 37"/>
                    <a:gd name="T17" fmla="*/ 30 h 31"/>
                    <a:gd name="T18" fmla="*/ 25 w 37"/>
                    <a:gd name="T19" fmla="*/ 30 h 31"/>
                    <a:gd name="T20" fmla="*/ 24 w 37"/>
                    <a:gd name="T21" fmla="*/ 30 h 31"/>
                    <a:gd name="T22" fmla="*/ 0 w 37"/>
                    <a:gd name="T23" fmla="*/ 18 h 31"/>
                    <a:gd name="T24" fmla="*/ 5 w 37"/>
                    <a:gd name="T25" fmla="*/ 15 h 31"/>
                    <a:gd name="T26" fmla="*/ 7 w 37"/>
                    <a:gd name="T27" fmla="*/ 12 h 31"/>
                    <a:gd name="T28" fmla="*/ 9 w 37"/>
                    <a:gd name="T29" fmla="*/ 0 h 3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7"/>
                    <a:gd name="T46" fmla="*/ 0 h 31"/>
                    <a:gd name="T47" fmla="*/ 37 w 37"/>
                    <a:gd name="T48" fmla="*/ 31 h 3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7" h="31">
                      <a:moveTo>
                        <a:pt x="9" y="0"/>
                      </a:moveTo>
                      <a:lnTo>
                        <a:pt x="34" y="9"/>
                      </a:lnTo>
                      <a:lnTo>
                        <a:pt x="35" y="11"/>
                      </a:lnTo>
                      <a:lnTo>
                        <a:pt x="36" y="14"/>
                      </a:lnTo>
                      <a:lnTo>
                        <a:pt x="36" y="18"/>
                      </a:lnTo>
                      <a:lnTo>
                        <a:pt x="35" y="21"/>
                      </a:lnTo>
                      <a:lnTo>
                        <a:pt x="34" y="25"/>
                      </a:lnTo>
                      <a:lnTo>
                        <a:pt x="31" y="28"/>
                      </a:lnTo>
                      <a:lnTo>
                        <a:pt x="28" y="30"/>
                      </a:lnTo>
                      <a:lnTo>
                        <a:pt x="25" y="30"/>
                      </a:lnTo>
                      <a:lnTo>
                        <a:pt x="24" y="30"/>
                      </a:lnTo>
                      <a:lnTo>
                        <a:pt x="0" y="18"/>
                      </a:lnTo>
                      <a:lnTo>
                        <a:pt x="5" y="15"/>
                      </a:lnTo>
                      <a:lnTo>
                        <a:pt x="7" y="12"/>
                      </a:lnTo>
                      <a:lnTo>
                        <a:pt x="9" y="0"/>
                      </a:lnTo>
                    </a:path>
                  </a:pathLst>
                </a:custGeom>
                <a:solidFill>
                  <a:srgbClr val="BFBFDF"/>
                </a:solidFill>
                <a:ln w="12700" cap="rnd">
                  <a:solidFill>
                    <a:srgbClr val="000000"/>
                  </a:solidFill>
                  <a:round/>
                  <a:headEnd/>
                  <a:tailEnd/>
                </a:ln>
              </p:spPr>
              <p:txBody>
                <a:bodyPr/>
                <a:lstStyle/>
                <a:p>
                  <a:endParaRPr lang="en-US"/>
                </a:p>
              </p:txBody>
            </p:sp>
            <p:sp>
              <p:nvSpPr>
                <p:cNvPr id="1127" name="Freeform 57"/>
                <p:cNvSpPr>
                  <a:spLocks/>
                </p:cNvSpPr>
                <p:nvPr/>
              </p:nvSpPr>
              <p:spPr bwMode="auto">
                <a:xfrm>
                  <a:off x="5224" y="2000"/>
                  <a:ext cx="21" cy="28"/>
                </a:xfrm>
                <a:custGeom>
                  <a:avLst/>
                  <a:gdLst>
                    <a:gd name="T0" fmla="*/ 8 w 21"/>
                    <a:gd name="T1" fmla="*/ 3 h 28"/>
                    <a:gd name="T2" fmla="*/ 9 w 21"/>
                    <a:gd name="T3" fmla="*/ 2 h 28"/>
                    <a:gd name="T4" fmla="*/ 11 w 21"/>
                    <a:gd name="T5" fmla="*/ 1 h 28"/>
                    <a:gd name="T6" fmla="*/ 14 w 21"/>
                    <a:gd name="T7" fmla="*/ 0 h 28"/>
                    <a:gd name="T8" fmla="*/ 17 w 21"/>
                    <a:gd name="T9" fmla="*/ 0 h 28"/>
                    <a:gd name="T10" fmla="*/ 18 w 21"/>
                    <a:gd name="T11" fmla="*/ 2 h 28"/>
                    <a:gd name="T12" fmla="*/ 19 w 21"/>
                    <a:gd name="T13" fmla="*/ 3 h 28"/>
                    <a:gd name="T14" fmla="*/ 20 w 21"/>
                    <a:gd name="T15" fmla="*/ 7 h 28"/>
                    <a:gd name="T16" fmla="*/ 19 w 21"/>
                    <a:gd name="T17" fmla="*/ 9 h 28"/>
                    <a:gd name="T18" fmla="*/ 19 w 21"/>
                    <a:gd name="T19" fmla="*/ 11 h 28"/>
                    <a:gd name="T20" fmla="*/ 18 w 21"/>
                    <a:gd name="T21" fmla="*/ 15 h 28"/>
                    <a:gd name="T22" fmla="*/ 17 w 21"/>
                    <a:gd name="T23" fmla="*/ 18 h 28"/>
                    <a:gd name="T24" fmla="*/ 15 w 21"/>
                    <a:gd name="T25" fmla="*/ 20 h 28"/>
                    <a:gd name="T26" fmla="*/ 14 w 21"/>
                    <a:gd name="T27" fmla="*/ 23 h 28"/>
                    <a:gd name="T28" fmla="*/ 11 w 21"/>
                    <a:gd name="T29" fmla="*/ 25 h 28"/>
                    <a:gd name="T30" fmla="*/ 9 w 21"/>
                    <a:gd name="T31" fmla="*/ 26 h 28"/>
                    <a:gd name="T32" fmla="*/ 6 w 21"/>
                    <a:gd name="T33" fmla="*/ 27 h 28"/>
                    <a:gd name="T34" fmla="*/ 3 w 21"/>
                    <a:gd name="T35" fmla="*/ 27 h 28"/>
                    <a:gd name="T36" fmla="*/ 2 w 21"/>
                    <a:gd name="T37" fmla="*/ 26 h 28"/>
                    <a:gd name="T38" fmla="*/ 0 w 21"/>
                    <a:gd name="T39" fmla="*/ 24 h 28"/>
                    <a:gd name="T40" fmla="*/ 0 w 21"/>
                    <a:gd name="T41" fmla="*/ 20 h 28"/>
                    <a:gd name="T42" fmla="*/ 1 w 21"/>
                    <a:gd name="T43" fmla="*/ 17 h 28"/>
                    <a:gd name="T44" fmla="*/ 2 w 21"/>
                    <a:gd name="T45" fmla="*/ 13 h 28"/>
                    <a:gd name="T46" fmla="*/ 6 w 21"/>
                    <a:gd name="T47" fmla="*/ 7 h 28"/>
                    <a:gd name="T48" fmla="*/ 8 w 21"/>
                    <a:gd name="T49" fmla="*/ 3 h 2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1"/>
                    <a:gd name="T76" fmla="*/ 0 h 28"/>
                    <a:gd name="T77" fmla="*/ 21 w 21"/>
                    <a:gd name="T78" fmla="*/ 28 h 2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1" h="28">
                      <a:moveTo>
                        <a:pt x="8" y="3"/>
                      </a:moveTo>
                      <a:lnTo>
                        <a:pt x="9" y="2"/>
                      </a:lnTo>
                      <a:lnTo>
                        <a:pt x="11" y="1"/>
                      </a:lnTo>
                      <a:lnTo>
                        <a:pt x="14" y="0"/>
                      </a:lnTo>
                      <a:lnTo>
                        <a:pt x="17" y="0"/>
                      </a:lnTo>
                      <a:lnTo>
                        <a:pt x="18" y="2"/>
                      </a:lnTo>
                      <a:lnTo>
                        <a:pt x="19" y="3"/>
                      </a:lnTo>
                      <a:lnTo>
                        <a:pt x="20" y="7"/>
                      </a:lnTo>
                      <a:lnTo>
                        <a:pt x="19" y="9"/>
                      </a:lnTo>
                      <a:lnTo>
                        <a:pt x="19" y="11"/>
                      </a:lnTo>
                      <a:lnTo>
                        <a:pt x="18" y="15"/>
                      </a:lnTo>
                      <a:lnTo>
                        <a:pt x="17" y="18"/>
                      </a:lnTo>
                      <a:lnTo>
                        <a:pt x="15" y="20"/>
                      </a:lnTo>
                      <a:lnTo>
                        <a:pt x="14" y="23"/>
                      </a:lnTo>
                      <a:lnTo>
                        <a:pt x="11" y="25"/>
                      </a:lnTo>
                      <a:lnTo>
                        <a:pt x="9" y="26"/>
                      </a:lnTo>
                      <a:lnTo>
                        <a:pt x="6" y="27"/>
                      </a:lnTo>
                      <a:lnTo>
                        <a:pt x="3" y="27"/>
                      </a:lnTo>
                      <a:lnTo>
                        <a:pt x="2" y="26"/>
                      </a:lnTo>
                      <a:lnTo>
                        <a:pt x="0" y="24"/>
                      </a:lnTo>
                      <a:lnTo>
                        <a:pt x="0" y="20"/>
                      </a:lnTo>
                      <a:lnTo>
                        <a:pt x="1" y="17"/>
                      </a:lnTo>
                      <a:lnTo>
                        <a:pt x="2" y="13"/>
                      </a:lnTo>
                      <a:lnTo>
                        <a:pt x="6" y="7"/>
                      </a:lnTo>
                      <a:lnTo>
                        <a:pt x="8" y="3"/>
                      </a:lnTo>
                    </a:path>
                  </a:pathLst>
                </a:custGeom>
                <a:solidFill>
                  <a:srgbClr val="C0C0C0"/>
                </a:solidFill>
                <a:ln w="12700" cap="rnd">
                  <a:solidFill>
                    <a:srgbClr val="000000"/>
                  </a:solidFill>
                  <a:round/>
                  <a:headEnd/>
                  <a:tailEnd/>
                </a:ln>
              </p:spPr>
              <p:txBody>
                <a:bodyPr/>
                <a:lstStyle/>
                <a:p>
                  <a:endParaRPr lang="en-US"/>
                </a:p>
              </p:txBody>
            </p:sp>
            <p:sp>
              <p:nvSpPr>
                <p:cNvPr id="1128" name="Freeform 58"/>
                <p:cNvSpPr>
                  <a:spLocks/>
                </p:cNvSpPr>
                <p:nvPr/>
              </p:nvSpPr>
              <p:spPr bwMode="auto">
                <a:xfrm>
                  <a:off x="5214" y="2001"/>
                  <a:ext cx="26" cy="21"/>
                </a:xfrm>
                <a:custGeom>
                  <a:avLst/>
                  <a:gdLst>
                    <a:gd name="T0" fmla="*/ 23 w 26"/>
                    <a:gd name="T1" fmla="*/ 5 h 21"/>
                    <a:gd name="T2" fmla="*/ 8 w 26"/>
                    <a:gd name="T3" fmla="*/ 1 h 21"/>
                    <a:gd name="T4" fmla="*/ 3 w 26"/>
                    <a:gd name="T5" fmla="*/ 0 h 21"/>
                    <a:gd name="T6" fmla="*/ 1 w 26"/>
                    <a:gd name="T7" fmla="*/ 1 h 21"/>
                    <a:gd name="T8" fmla="*/ 0 w 26"/>
                    <a:gd name="T9" fmla="*/ 2 h 21"/>
                    <a:gd name="T10" fmla="*/ 0 w 26"/>
                    <a:gd name="T11" fmla="*/ 4 h 21"/>
                    <a:gd name="T12" fmla="*/ 1 w 26"/>
                    <a:gd name="T13" fmla="*/ 7 h 21"/>
                    <a:gd name="T14" fmla="*/ 16 w 26"/>
                    <a:gd name="T15" fmla="*/ 20 h 21"/>
                    <a:gd name="T16" fmla="*/ 18 w 26"/>
                    <a:gd name="T17" fmla="*/ 20 h 21"/>
                    <a:gd name="T18" fmla="*/ 20 w 26"/>
                    <a:gd name="T19" fmla="*/ 19 h 21"/>
                    <a:gd name="T20" fmla="*/ 22 w 26"/>
                    <a:gd name="T21" fmla="*/ 18 h 21"/>
                    <a:gd name="T22" fmla="*/ 23 w 26"/>
                    <a:gd name="T23" fmla="*/ 15 h 21"/>
                    <a:gd name="T24" fmla="*/ 25 w 26"/>
                    <a:gd name="T25" fmla="*/ 13 h 21"/>
                    <a:gd name="T26" fmla="*/ 25 w 26"/>
                    <a:gd name="T27" fmla="*/ 9 h 21"/>
                    <a:gd name="T28" fmla="*/ 24 w 26"/>
                    <a:gd name="T29" fmla="*/ 7 h 21"/>
                    <a:gd name="T30" fmla="*/ 23 w 26"/>
                    <a:gd name="T31" fmla="*/ 5 h 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6"/>
                    <a:gd name="T49" fmla="*/ 0 h 21"/>
                    <a:gd name="T50" fmla="*/ 26 w 26"/>
                    <a:gd name="T51" fmla="*/ 21 h 2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6" h="21">
                      <a:moveTo>
                        <a:pt x="23" y="5"/>
                      </a:moveTo>
                      <a:lnTo>
                        <a:pt x="8" y="1"/>
                      </a:lnTo>
                      <a:lnTo>
                        <a:pt x="3" y="0"/>
                      </a:lnTo>
                      <a:lnTo>
                        <a:pt x="1" y="1"/>
                      </a:lnTo>
                      <a:lnTo>
                        <a:pt x="0" y="2"/>
                      </a:lnTo>
                      <a:lnTo>
                        <a:pt x="0" y="4"/>
                      </a:lnTo>
                      <a:lnTo>
                        <a:pt x="1" y="7"/>
                      </a:lnTo>
                      <a:lnTo>
                        <a:pt x="16" y="20"/>
                      </a:lnTo>
                      <a:lnTo>
                        <a:pt x="18" y="20"/>
                      </a:lnTo>
                      <a:lnTo>
                        <a:pt x="20" y="19"/>
                      </a:lnTo>
                      <a:lnTo>
                        <a:pt x="22" y="18"/>
                      </a:lnTo>
                      <a:lnTo>
                        <a:pt x="23" y="15"/>
                      </a:lnTo>
                      <a:lnTo>
                        <a:pt x="25" y="13"/>
                      </a:lnTo>
                      <a:lnTo>
                        <a:pt x="25" y="9"/>
                      </a:lnTo>
                      <a:lnTo>
                        <a:pt x="24" y="7"/>
                      </a:lnTo>
                      <a:lnTo>
                        <a:pt x="23" y="5"/>
                      </a:lnTo>
                    </a:path>
                  </a:pathLst>
                </a:custGeom>
                <a:solidFill>
                  <a:srgbClr val="9F9FBF"/>
                </a:solidFill>
                <a:ln w="12700" cap="rnd">
                  <a:solidFill>
                    <a:srgbClr val="000000"/>
                  </a:solidFill>
                  <a:round/>
                  <a:headEnd/>
                  <a:tailEnd/>
                </a:ln>
              </p:spPr>
              <p:txBody>
                <a:bodyPr/>
                <a:lstStyle/>
                <a:p>
                  <a:endParaRPr lang="en-US"/>
                </a:p>
              </p:txBody>
            </p:sp>
            <p:sp>
              <p:nvSpPr>
                <p:cNvPr id="1129" name="Freeform 59"/>
                <p:cNvSpPr>
                  <a:spLocks/>
                </p:cNvSpPr>
                <p:nvPr/>
              </p:nvSpPr>
              <p:spPr bwMode="auto">
                <a:xfrm>
                  <a:off x="5247" y="2011"/>
                  <a:ext cx="17" cy="21"/>
                </a:xfrm>
                <a:custGeom>
                  <a:avLst/>
                  <a:gdLst>
                    <a:gd name="T0" fmla="*/ 14 w 17"/>
                    <a:gd name="T1" fmla="*/ 0 h 21"/>
                    <a:gd name="T2" fmla="*/ 16 w 17"/>
                    <a:gd name="T3" fmla="*/ 3 h 21"/>
                    <a:gd name="T4" fmla="*/ 16 w 17"/>
                    <a:gd name="T5" fmla="*/ 6 h 21"/>
                    <a:gd name="T6" fmla="*/ 14 w 17"/>
                    <a:gd name="T7" fmla="*/ 10 h 21"/>
                    <a:gd name="T8" fmla="*/ 13 w 17"/>
                    <a:gd name="T9" fmla="*/ 13 h 21"/>
                    <a:gd name="T10" fmla="*/ 10 w 17"/>
                    <a:gd name="T11" fmla="*/ 16 h 21"/>
                    <a:gd name="T12" fmla="*/ 7 w 17"/>
                    <a:gd name="T13" fmla="*/ 18 h 21"/>
                    <a:gd name="T14" fmla="*/ 4 w 17"/>
                    <a:gd name="T15" fmla="*/ 18 h 21"/>
                    <a:gd name="T16" fmla="*/ 2 w 17"/>
                    <a:gd name="T17" fmla="*/ 19 h 21"/>
                    <a:gd name="T18" fmla="*/ 0 w 17"/>
                    <a:gd name="T19" fmla="*/ 20 h 2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
                    <a:gd name="T31" fmla="*/ 0 h 21"/>
                    <a:gd name="T32" fmla="*/ 17 w 17"/>
                    <a:gd name="T33" fmla="*/ 21 h 2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 h="21">
                      <a:moveTo>
                        <a:pt x="14" y="0"/>
                      </a:moveTo>
                      <a:lnTo>
                        <a:pt x="16" y="3"/>
                      </a:lnTo>
                      <a:lnTo>
                        <a:pt x="16" y="6"/>
                      </a:lnTo>
                      <a:lnTo>
                        <a:pt x="14" y="10"/>
                      </a:lnTo>
                      <a:lnTo>
                        <a:pt x="13" y="13"/>
                      </a:lnTo>
                      <a:lnTo>
                        <a:pt x="10" y="16"/>
                      </a:lnTo>
                      <a:lnTo>
                        <a:pt x="7" y="18"/>
                      </a:lnTo>
                      <a:lnTo>
                        <a:pt x="4" y="18"/>
                      </a:lnTo>
                      <a:lnTo>
                        <a:pt x="2" y="19"/>
                      </a:lnTo>
                      <a:lnTo>
                        <a:pt x="0" y="20"/>
                      </a:lnTo>
                    </a:path>
                  </a:pathLst>
                </a:custGeom>
                <a:noFill/>
                <a:ln w="12700" cap="rnd">
                  <a:solidFill>
                    <a:srgbClr val="000000"/>
                  </a:solidFill>
                  <a:round/>
                  <a:headEnd type="none" w="sm" len="sm"/>
                  <a:tailEnd type="none" w="sm" len="sm"/>
                </a:ln>
              </p:spPr>
              <p:txBody>
                <a:bodyPr/>
                <a:lstStyle/>
                <a:p>
                  <a:endParaRPr lang="en-US"/>
                </a:p>
              </p:txBody>
            </p:sp>
            <p:sp>
              <p:nvSpPr>
                <p:cNvPr id="1130" name="Freeform 60"/>
                <p:cNvSpPr>
                  <a:spLocks/>
                </p:cNvSpPr>
                <p:nvPr/>
              </p:nvSpPr>
              <p:spPr bwMode="auto">
                <a:xfrm>
                  <a:off x="5240" y="2008"/>
                  <a:ext cx="17" cy="21"/>
                </a:xfrm>
                <a:custGeom>
                  <a:avLst/>
                  <a:gdLst>
                    <a:gd name="T0" fmla="*/ 14 w 17"/>
                    <a:gd name="T1" fmla="*/ 0 h 21"/>
                    <a:gd name="T2" fmla="*/ 16 w 17"/>
                    <a:gd name="T3" fmla="*/ 3 h 21"/>
                    <a:gd name="T4" fmla="*/ 16 w 17"/>
                    <a:gd name="T5" fmla="*/ 6 h 21"/>
                    <a:gd name="T6" fmla="*/ 14 w 17"/>
                    <a:gd name="T7" fmla="*/ 9 h 21"/>
                    <a:gd name="T8" fmla="*/ 13 w 17"/>
                    <a:gd name="T9" fmla="*/ 13 h 21"/>
                    <a:gd name="T10" fmla="*/ 10 w 17"/>
                    <a:gd name="T11" fmla="*/ 15 h 21"/>
                    <a:gd name="T12" fmla="*/ 7 w 17"/>
                    <a:gd name="T13" fmla="*/ 18 h 21"/>
                    <a:gd name="T14" fmla="*/ 4 w 17"/>
                    <a:gd name="T15" fmla="*/ 18 h 21"/>
                    <a:gd name="T16" fmla="*/ 2 w 17"/>
                    <a:gd name="T17" fmla="*/ 19 h 21"/>
                    <a:gd name="T18" fmla="*/ 0 w 17"/>
                    <a:gd name="T19" fmla="*/ 20 h 2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
                    <a:gd name="T31" fmla="*/ 0 h 21"/>
                    <a:gd name="T32" fmla="*/ 17 w 17"/>
                    <a:gd name="T33" fmla="*/ 21 h 2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 h="21">
                      <a:moveTo>
                        <a:pt x="14" y="0"/>
                      </a:moveTo>
                      <a:lnTo>
                        <a:pt x="16" y="3"/>
                      </a:lnTo>
                      <a:lnTo>
                        <a:pt x="16" y="6"/>
                      </a:lnTo>
                      <a:lnTo>
                        <a:pt x="14" y="9"/>
                      </a:lnTo>
                      <a:lnTo>
                        <a:pt x="13" y="13"/>
                      </a:lnTo>
                      <a:lnTo>
                        <a:pt x="10" y="15"/>
                      </a:lnTo>
                      <a:lnTo>
                        <a:pt x="7" y="18"/>
                      </a:lnTo>
                      <a:lnTo>
                        <a:pt x="4" y="18"/>
                      </a:lnTo>
                      <a:lnTo>
                        <a:pt x="2" y="19"/>
                      </a:lnTo>
                      <a:lnTo>
                        <a:pt x="0" y="20"/>
                      </a:lnTo>
                    </a:path>
                  </a:pathLst>
                </a:custGeom>
                <a:noFill/>
                <a:ln w="12700" cap="rnd">
                  <a:solidFill>
                    <a:srgbClr val="000000"/>
                  </a:solidFill>
                  <a:round/>
                  <a:headEnd type="none" w="sm" len="sm"/>
                  <a:tailEnd type="none" w="sm" len="sm"/>
                </a:ln>
              </p:spPr>
              <p:txBody>
                <a:bodyPr/>
                <a:lstStyle/>
                <a:p>
                  <a:endParaRPr lang="en-US"/>
                </a:p>
              </p:txBody>
            </p:sp>
          </p:grpSp>
        </p:grpSp>
        <p:sp>
          <p:nvSpPr>
            <p:cNvPr id="1036" name="Freeform 61"/>
            <p:cNvSpPr>
              <a:spLocks/>
            </p:cNvSpPr>
            <p:nvPr/>
          </p:nvSpPr>
          <p:spPr bwMode="auto">
            <a:xfrm>
              <a:off x="1043" y="1237"/>
              <a:ext cx="372" cy="226"/>
            </a:xfrm>
            <a:custGeom>
              <a:avLst/>
              <a:gdLst>
                <a:gd name="T0" fmla="*/ 0 w 372"/>
                <a:gd name="T1" fmla="*/ 0 h 226"/>
                <a:gd name="T2" fmla="*/ 177 w 372"/>
                <a:gd name="T3" fmla="*/ 136 h 226"/>
                <a:gd name="T4" fmla="*/ 170 w 372"/>
                <a:gd name="T5" fmla="*/ 47 h 226"/>
                <a:gd name="T6" fmla="*/ 371 w 372"/>
                <a:gd name="T7" fmla="*/ 225 h 226"/>
                <a:gd name="T8" fmla="*/ 0 60000 65536"/>
                <a:gd name="T9" fmla="*/ 0 60000 65536"/>
                <a:gd name="T10" fmla="*/ 0 60000 65536"/>
                <a:gd name="T11" fmla="*/ 0 60000 65536"/>
                <a:gd name="T12" fmla="*/ 0 w 372"/>
                <a:gd name="T13" fmla="*/ 0 h 226"/>
                <a:gd name="T14" fmla="*/ 372 w 372"/>
                <a:gd name="T15" fmla="*/ 226 h 226"/>
              </a:gdLst>
              <a:ahLst/>
              <a:cxnLst>
                <a:cxn ang="T8">
                  <a:pos x="T0" y="T1"/>
                </a:cxn>
                <a:cxn ang="T9">
                  <a:pos x="T2" y="T3"/>
                </a:cxn>
                <a:cxn ang="T10">
                  <a:pos x="T4" y="T5"/>
                </a:cxn>
                <a:cxn ang="T11">
                  <a:pos x="T6" y="T7"/>
                </a:cxn>
              </a:cxnLst>
              <a:rect l="T12" t="T13" r="T14" b="T15"/>
              <a:pathLst>
                <a:path w="372" h="226">
                  <a:moveTo>
                    <a:pt x="0" y="0"/>
                  </a:moveTo>
                  <a:lnTo>
                    <a:pt x="177" y="136"/>
                  </a:lnTo>
                  <a:lnTo>
                    <a:pt x="170" y="47"/>
                  </a:lnTo>
                  <a:lnTo>
                    <a:pt x="371" y="225"/>
                  </a:lnTo>
                </a:path>
              </a:pathLst>
            </a:custGeom>
            <a:noFill/>
            <a:ln w="12700" cap="rnd">
              <a:solidFill>
                <a:schemeClr val="tx1"/>
              </a:solidFill>
              <a:round/>
              <a:headEnd type="none" w="sm" len="sm"/>
              <a:tailEnd type="none" w="sm" len="sm"/>
            </a:ln>
          </p:spPr>
          <p:txBody>
            <a:bodyPr/>
            <a:lstStyle/>
            <a:p>
              <a:endParaRPr lang="en-US"/>
            </a:p>
          </p:txBody>
        </p:sp>
        <p:sp>
          <p:nvSpPr>
            <p:cNvPr id="1037" name="Freeform 62"/>
            <p:cNvSpPr>
              <a:spLocks/>
            </p:cNvSpPr>
            <p:nvPr/>
          </p:nvSpPr>
          <p:spPr bwMode="auto">
            <a:xfrm>
              <a:off x="1747" y="1326"/>
              <a:ext cx="372" cy="226"/>
            </a:xfrm>
            <a:custGeom>
              <a:avLst/>
              <a:gdLst>
                <a:gd name="T0" fmla="*/ 371 w 372"/>
                <a:gd name="T1" fmla="*/ 0 h 226"/>
                <a:gd name="T2" fmla="*/ 194 w 372"/>
                <a:gd name="T3" fmla="*/ 136 h 226"/>
                <a:gd name="T4" fmla="*/ 201 w 372"/>
                <a:gd name="T5" fmla="*/ 47 h 226"/>
                <a:gd name="T6" fmla="*/ 0 w 372"/>
                <a:gd name="T7" fmla="*/ 225 h 226"/>
                <a:gd name="T8" fmla="*/ 0 60000 65536"/>
                <a:gd name="T9" fmla="*/ 0 60000 65536"/>
                <a:gd name="T10" fmla="*/ 0 60000 65536"/>
                <a:gd name="T11" fmla="*/ 0 60000 65536"/>
                <a:gd name="T12" fmla="*/ 0 w 372"/>
                <a:gd name="T13" fmla="*/ 0 h 226"/>
                <a:gd name="T14" fmla="*/ 372 w 372"/>
                <a:gd name="T15" fmla="*/ 226 h 226"/>
              </a:gdLst>
              <a:ahLst/>
              <a:cxnLst>
                <a:cxn ang="T8">
                  <a:pos x="T0" y="T1"/>
                </a:cxn>
                <a:cxn ang="T9">
                  <a:pos x="T2" y="T3"/>
                </a:cxn>
                <a:cxn ang="T10">
                  <a:pos x="T4" y="T5"/>
                </a:cxn>
                <a:cxn ang="T11">
                  <a:pos x="T6" y="T7"/>
                </a:cxn>
              </a:cxnLst>
              <a:rect l="T12" t="T13" r="T14" b="T15"/>
              <a:pathLst>
                <a:path w="372" h="226">
                  <a:moveTo>
                    <a:pt x="371" y="0"/>
                  </a:moveTo>
                  <a:lnTo>
                    <a:pt x="194" y="136"/>
                  </a:lnTo>
                  <a:lnTo>
                    <a:pt x="201" y="47"/>
                  </a:lnTo>
                  <a:lnTo>
                    <a:pt x="0" y="225"/>
                  </a:lnTo>
                </a:path>
              </a:pathLst>
            </a:custGeom>
            <a:noFill/>
            <a:ln w="12700" cap="rnd">
              <a:solidFill>
                <a:schemeClr val="tx1"/>
              </a:solidFill>
              <a:round/>
              <a:headEnd type="none" w="sm" len="sm"/>
              <a:tailEnd type="none" w="sm" len="sm"/>
            </a:ln>
          </p:spPr>
          <p:txBody>
            <a:bodyPr/>
            <a:lstStyle/>
            <a:p>
              <a:endParaRPr lang="en-US"/>
            </a:p>
          </p:txBody>
        </p:sp>
        <p:sp>
          <p:nvSpPr>
            <p:cNvPr id="1038" name="Freeform 63"/>
            <p:cNvSpPr>
              <a:spLocks/>
            </p:cNvSpPr>
            <p:nvPr/>
          </p:nvSpPr>
          <p:spPr bwMode="auto">
            <a:xfrm>
              <a:off x="1625" y="1619"/>
              <a:ext cx="372" cy="226"/>
            </a:xfrm>
            <a:custGeom>
              <a:avLst/>
              <a:gdLst>
                <a:gd name="T0" fmla="*/ 371 w 372"/>
                <a:gd name="T1" fmla="*/ 225 h 226"/>
                <a:gd name="T2" fmla="*/ 194 w 372"/>
                <a:gd name="T3" fmla="*/ 89 h 226"/>
                <a:gd name="T4" fmla="*/ 201 w 372"/>
                <a:gd name="T5" fmla="*/ 178 h 226"/>
                <a:gd name="T6" fmla="*/ 0 w 372"/>
                <a:gd name="T7" fmla="*/ 0 h 226"/>
                <a:gd name="T8" fmla="*/ 0 60000 65536"/>
                <a:gd name="T9" fmla="*/ 0 60000 65536"/>
                <a:gd name="T10" fmla="*/ 0 60000 65536"/>
                <a:gd name="T11" fmla="*/ 0 60000 65536"/>
                <a:gd name="T12" fmla="*/ 0 w 372"/>
                <a:gd name="T13" fmla="*/ 0 h 226"/>
                <a:gd name="T14" fmla="*/ 372 w 372"/>
                <a:gd name="T15" fmla="*/ 226 h 226"/>
              </a:gdLst>
              <a:ahLst/>
              <a:cxnLst>
                <a:cxn ang="T8">
                  <a:pos x="T0" y="T1"/>
                </a:cxn>
                <a:cxn ang="T9">
                  <a:pos x="T2" y="T3"/>
                </a:cxn>
                <a:cxn ang="T10">
                  <a:pos x="T4" y="T5"/>
                </a:cxn>
                <a:cxn ang="T11">
                  <a:pos x="T6" y="T7"/>
                </a:cxn>
              </a:cxnLst>
              <a:rect l="T12" t="T13" r="T14" b="T15"/>
              <a:pathLst>
                <a:path w="372" h="226">
                  <a:moveTo>
                    <a:pt x="371" y="225"/>
                  </a:moveTo>
                  <a:lnTo>
                    <a:pt x="194" y="89"/>
                  </a:lnTo>
                  <a:lnTo>
                    <a:pt x="201" y="178"/>
                  </a:lnTo>
                  <a:lnTo>
                    <a:pt x="0" y="0"/>
                  </a:lnTo>
                </a:path>
              </a:pathLst>
            </a:custGeom>
            <a:noFill/>
            <a:ln w="12700" cap="rnd">
              <a:solidFill>
                <a:schemeClr val="tx1"/>
              </a:solidFill>
              <a:round/>
              <a:headEnd type="none" w="sm" len="sm"/>
              <a:tailEnd type="none" w="sm" len="sm"/>
            </a:ln>
          </p:spPr>
          <p:txBody>
            <a:bodyPr/>
            <a:lstStyle/>
            <a:p>
              <a:endParaRPr lang="en-US"/>
            </a:p>
          </p:txBody>
        </p:sp>
        <p:sp>
          <p:nvSpPr>
            <p:cNvPr id="1039" name="Freeform 64"/>
            <p:cNvSpPr>
              <a:spLocks/>
            </p:cNvSpPr>
            <p:nvPr/>
          </p:nvSpPr>
          <p:spPr bwMode="auto">
            <a:xfrm>
              <a:off x="1036" y="1568"/>
              <a:ext cx="372" cy="226"/>
            </a:xfrm>
            <a:custGeom>
              <a:avLst/>
              <a:gdLst>
                <a:gd name="T0" fmla="*/ 0 w 372"/>
                <a:gd name="T1" fmla="*/ 225 h 226"/>
                <a:gd name="T2" fmla="*/ 177 w 372"/>
                <a:gd name="T3" fmla="*/ 89 h 226"/>
                <a:gd name="T4" fmla="*/ 170 w 372"/>
                <a:gd name="T5" fmla="*/ 178 h 226"/>
                <a:gd name="T6" fmla="*/ 371 w 372"/>
                <a:gd name="T7" fmla="*/ 0 h 226"/>
                <a:gd name="T8" fmla="*/ 0 60000 65536"/>
                <a:gd name="T9" fmla="*/ 0 60000 65536"/>
                <a:gd name="T10" fmla="*/ 0 60000 65536"/>
                <a:gd name="T11" fmla="*/ 0 60000 65536"/>
                <a:gd name="T12" fmla="*/ 0 w 372"/>
                <a:gd name="T13" fmla="*/ 0 h 226"/>
                <a:gd name="T14" fmla="*/ 372 w 372"/>
                <a:gd name="T15" fmla="*/ 226 h 226"/>
              </a:gdLst>
              <a:ahLst/>
              <a:cxnLst>
                <a:cxn ang="T8">
                  <a:pos x="T0" y="T1"/>
                </a:cxn>
                <a:cxn ang="T9">
                  <a:pos x="T2" y="T3"/>
                </a:cxn>
                <a:cxn ang="T10">
                  <a:pos x="T4" y="T5"/>
                </a:cxn>
                <a:cxn ang="T11">
                  <a:pos x="T6" y="T7"/>
                </a:cxn>
              </a:cxnLst>
              <a:rect l="T12" t="T13" r="T14" b="T15"/>
              <a:pathLst>
                <a:path w="372" h="226">
                  <a:moveTo>
                    <a:pt x="0" y="225"/>
                  </a:moveTo>
                  <a:lnTo>
                    <a:pt x="177" y="89"/>
                  </a:lnTo>
                  <a:lnTo>
                    <a:pt x="170" y="178"/>
                  </a:lnTo>
                  <a:lnTo>
                    <a:pt x="371" y="0"/>
                  </a:lnTo>
                </a:path>
              </a:pathLst>
            </a:custGeom>
            <a:noFill/>
            <a:ln w="12700" cap="rnd">
              <a:solidFill>
                <a:schemeClr val="tx1"/>
              </a:solidFill>
              <a:round/>
              <a:headEnd type="none" w="sm" len="sm"/>
              <a:tailEnd type="none" w="sm" len="sm"/>
            </a:ln>
          </p:spPr>
          <p:txBody>
            <a:bodyPr/>
            <a:lstStyle/>
            <a:p>
              <a:endParaRPr lang="en-US"/>
            </a:p>
          </p:txBody>
        </p:sp>
        <p:grpSp>
          <p:nvGrpSpPr>
            <p:cNvPr id="1040" name="Group 65"/>
            <p:cNvGrpSpPr>
              <a:grpSpLocks/>
            </p:cNvGrpSpPr>
            <p:nvPr/>
          </p:nvGrpSpPr>
          <p:grpSpPr bwMode="auto">
            <a:xfrm>
              <a:off x="3741" y="1945"/>
              <a:ext cx="228" cy="332"/>
              <a:chOff x="4000" y="1945"/>
              <a:chExt cx="228" cy="332"/>
            </a:xfrm>
          </p:grpSpPr>
          <p:grpSp>
            <p:nvGrpSpPr>
              <p:cNvPr id="1069" name="Group 66"/>
              <p:cNvGrpSpPr>
                <a:grpSpLocks/>
              </p:cNvGrpSpPr>
              <p:nvPr/>
            </p:nvGrpSpPr>
            <p:grpSpPr bwMode="auto">
              <a:xfrm>
                <a:off x="4000" y="1957"/>
                <a:ext cx="228" cy="320"/>
                <a:chOff x="4000" y="1957"/>
                <a:chExt cx="228" cy="320"/>
              </a:xfrm>
            </p:grpSpPr>
            <p:grpSp>
              <p:nvGrpSpPr>
                <p:cNvPr id="1085" name="Group 67"/>
                <p:cNvGrpSpPr>
                  <a:grpSpLocks/>
                </p:cNvGrpSpPr>
                <p:nvPr/>
              </p:nvGrpSpPr>
              <p:grpSpPr bwMode="auto">
                <a:xfrm>
                  <a:off x="4081" y="2142"/>
                  <a:ext cx="17" cy="41"/>
                  <a:chOff x="4081" y="2142"/>
                  <a:chExt cx="17" cy="41"/>
                </a:xfrm>
              </p:grpSpPr>
              <p:sp>
                <p:nvSpPr>
                  <p:cNvPr id="1119" name="Freeform 68"/>
                  <p:cNvSpPr>
                    <a:spLocks/>
                  </p:cNvSpPr>
                  <p:nvPr/>
                </p:nvSpPr>
                <p:spPr bwMode="auto">
                  <a:xfrm>
                    <a:off x="4081" y="2142"/>
                    <a:ext cx="17" cy="41"/>
                  </a:xfrm>
                  <a:custGeom>
                    <a:avLst/>
                    <a:gdLst>
                      <a:gd name="T0" fmla="*/ 16 w 17"/>
                      <a:gd name="T1" fmla="*/ 0 h 41"/>
                      <a:gd name="T2" fmla="*/ 16 w 17"/>
                      <a:gd name="T3" fmla="*/ 40 h 41"/>
                      <a:gd name="T4" fmla="*/ 0 w 17"/>
                      <a:gd name="T5" fmla="*/ 40 h 41"/>
                      <a:gd name="T6" fmla="*/ 0 w 17"/>
                      <a:gd name="T7" fmla="*/ 0 h 41"/>
                      <a:gd name="T8" fmla="*/ 16 w 17"/>
                      <a:gd name="T9" fmla="*/ 0 h 41"/>
                      <a:gd name="T10" fmla="*/ 0 60000 65536"/>
                      <a:gd name="T11" fmla="*/ 0 60000 65536"/>
                      <a:gd name="T12" fmla="*/ 0 60000 65536"/>
                      <a:gd name="T13" fmla="*/ 0 60000 65536"/>
                      <a:gd name="T14" fmla="*/ 0 60000 65536"/>
                      <a:gd name="T15" fmla="*/ 0 w 17"/>
                      <a:gd name="T16" fmla="*/ 0 h 41"/>
                      <a:gd name="T17" fmla="*/ 17 w 17"/>
                      <a:gd name="T18" fmla="*/ 41 h 41"/>
                    </a:gdLst>
                    <a:ahLst/>
                    <a:cxnLst>
                      <a:cxn ang="T10">
                        <a:pos x="T0" y="T1"/>
                      </a:cxn>
                      <a:cxn ang="T11">
                        <a:pos x="T2" y="T3"/>
                      </a:cxn>
                      <a:cxn ang="T12">
                        <a:pos x="T4" y="T5"/>
                      </a:cxn>
                      <a:cxn ang="T13">
                        <a:pos x="T6" y="T7"/>
                      </a:cxn>
                      <a:cxn ang="T14">
                        <a:pos x="T8" y="T9"/>
                      </a:cxn>
                    </a:cxnLst>
                    <a:rect l="T15" t="T16" r="T17" b="T18"/>
                    <a:pathLst>
                      <a:path w="17" h="41">
                        <a:moveTo>
                          <a:pt x="16" y="0"/>
                        </a:moveTo>
                        <a:lnTo>
                          <a:pt x="16" y="40"/>
                        </a:lnTo>
                        <a:lnTo>
                          <a:pt x="0" y="40"/>
                        </a:lnTo>
                        <a:lnTo>
                          <a:pt x="0" y="0"/>
                        </a:lnTo>
                        <a:lnTo>
                          <a:pt x="16" y="0"/>
                        </a:lnTo>
                      </a:path>
                    </a:pathLst>
                  </a:custGeom>
                  <a:solidFill>
                    <a:srgbClr val="C0C0C0"/>
                  </a:solidFill>
                  <a:ln w="12700" cap="rnd">
                    <a:solidFill>
                      <a:srgbClr val="000000"/>
                    </a:solidFill>
                    <a:round/>
                    <a:headEnd/>
                    <a:tailEnd/>
                  </a:ln>
                </p:spPr>
                <p:txBody>
                  <a:bodyPr/>
                  <a:lstStyle/>
                  <a:p>
                    <a:endParaRPr lang="en-US"/>
                  </a:p>
                </p:txBody>
              </p:sp>
              <p:sp>
                <p:nvSpPr>
                  <p:cNvPr id="1120" name="Line 69"/>
                  <p:cNvSpPr>
                    <a:spLocks noChangeShapeType="1"/>
                  </p:cNvSpPr>
                  <p:nvPr/>
                </p:nvSpPr>
                <p:spPr bwMode="auto">
                  <a:xfrm>
                    <a:off x="4085" y="2142"/>
                    <a:ext cx="0" cy="36"/>
                  </a:xfrm>
                  <a:prstGeom prst="line">
                    <a:avLst/>
                  </a:prstGeom>
                  <a:noFill/>
                  <a:ln w="12700">
                    <a:solidFill>
                      <a:srgbClr val="000000"/>
                    </a:solidFill>
                    <a:round/>
                    <a:headEnd type="none" w="sm" len="sm"/>
                    <a:tailEnd type="none" w="sm" len="sm"/>
                  </a:ln>
                </p:spPr>
                <p:txBody>
                  <a:bodyPr wrap="none" anchor="ctr"/>
                  <a:lstStyle/>
                  <a:p>
                    <a:endParaRPr lang="en-US"/>
                  </a:p>
                </p:txBody>
              </p:sp>
            </p:grpSp>
            <p:sp>
              <p:nvSpPr>
                <p:cNvPr id="1086" name="Freeform 70"/>
                <p:cNvSpPr>
                  <a:spLocks/>
                </p:cNvSpPr>
                <p:nvPr/>
              </p:nvSpPr>
              <p:spPr bwMode="auto">
                <a:xfrm>
                  <a:off x="4048" y="2115"/>
                  <a:ext cx="26" cy="66"/>
                </a:xfrm>
                <a:custGeom>
                  <a:avLst/>
                  <a:gdLst>
                    <a:gd name="T0" fmla="*/ 0 w 26"/>
                    <a:gd name="T1" fmla="*/ 0 h 66"/>
                    <a:gd name="T2" fmla="*/ 25 w 26"/>
                    <a:gd name="T3" fmla="*/ 0 h 66"/>
                    <a:gd name="T4" fmla="*/ 25 w 26"/>
                    <a:gd name="T5" fmla="*/ 65 h 66"/>
                    <a:gd name="T6" fmla="*/ 0 w 26"/>
                    <a:gd name="T7" fmla="*/ 65 h 66"/>
                    <a:gd name="T8" fmla="*/ 0 w 26"/>
                    <a:gd name="T9" fmla="*/ 0 h 66"/>
                    <a:gd name="T10" fmla="*/ 0 60000 65536"/>
                    <a:gd name="T11" fmla="*/ 0 60000 65536"/>
                    <a:gd name="T12" fmla="*/ 0 60000 65536"/>
                    <a:gd name="T13" fmla="*/ 0 60000 65536"/>
                    <a:gd name="T14" fmla="*/ 0 60000 65536"/>
                    <a:gd name="T15" fmla="*/ 0 w 26"/>
                    <a:gd name="T16" fmla="*/ 0 h 66"/>
                    <a:gd name="T17" fmla="*/ 26 w 26"/>
                    <a:gd name="T18" fmla="*/ 66 h 66"/>
                  </a:gdLst>
                  <a:ahLst/>
                  <a:cxnLst>
                    <a:cxn ang="T10">
                      <a:pos x="T0" y="T1"/>
                    </a:cxn>
                    <a:cxn ang="T11">
                      <a:pos x="T2" y="T3"/>
                    </a:cxn>
                    <a:cxn ang="T12">
                      <a:pos x="T4" y="T5"/>
                    </a:cxn>
                    <a:cxn ang="T13">
                      <a:pos x="T6" y="T7"/>
                    </a:cxn>
                    <a:cxn ang="T14">
                      <a:pos x="T8" y="T9"/>
                    </a:cxn>
                  </a:cxnLst>
                  <a:rect l="T15" t="T16" r="T17" b="T18"/>
                  <a:pathLst>
                    <a:path w="26" h="66">
                      <a:moveTo>
                        <a:pt x="0" y="0"/>
                      </a:moveTo>
                      <a:lnTo>
                        <a:pt x="25" y="0"/>
                      </a:lnTo>
                      <a:lnTo>
                        <a:pt x="25" y="65"/>
                      </a:lnTo>
                      <a:lnTo>
                        <a:pt x="0" y="65"/>
                      </a:lnTo>
                      <a:lnTo>
                        <a:pt x="0" y="0"/>
                      </a:lnTo>
                    </a:path>
                  </a:pathLst>
                </a:custGeom>
                <a:solidFill>
                  <a:srgbClr val="C0C0C0"/>
                </a:solidFill>
                <a:ln w="12700" cap="rnd">
                  <a:solidFill>
                    <a:srgbClr val="000000"/>
                  </a:solidFill>
                  <a:round/>
                  <a:headEnd/>
                  <a:tailEnd/>
                </a:ln>
              </p:spPr>
              <p:txBody>
                <a:bodyPr/>
                <a:lstStyle/>
                <a:p>
                  <a:endParaRPr lang="en-US"/>
                </a:p>
              </p:txBody>
            </p:sp>
            <p:sp>
              <p:nvSpPr>
                <p:cNvPr id="1087" name="Freeform 71"/>
                <p:cNvSpPr>
                  <a:spLocks/>
                </p:cNvSpPr>
                <p:nvPr/>
              </p:nvSpPr>
              <p:spPr bwMode="auto">
                <a:xfrm>
                  <a:off x="4139" y="2129"/>
                  <a:ext cx="17" cy="17"/>
                </a:xfrm>
                <a:custGeom>
                  <a:avLst/>
                  <a:gdLst>
                    <a:gd name="T0" fmla="*/ 0 w 17"/>
                    <a:gd name="T1" fmla="*/ 0 h 17"/>
                    <a:gd name="T2" fmla="*/ 0 w 17"/>
                    <a:gd name="T3" fmla="*/ 16 h 17"/>
                    <a:gd name="T4" fmla="*/ 16 w 17"/>
                    <a:gd name="T5" fmla="*/ 16 h 17"/>
                    <a:gd name="T6" fmla="*/ 16 w 17"/>
                    <a:gd name="T7" fmla="*/ 2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0" y="16"/>
                      </a:lnTo>
                      <a:lnTo>
                        <a:pt x="16" y="16"/>
                      </a:lnTo>
                      <a:lnTo>
                        <a:pt x="16" y="2"/>
                      </a:lnTo>
                      <a:lnTo>
                        <a:pt x="0" y="0"/>
                      </a:lnTo>
                    </a:path>
                  </a:pathLst>
                </a:custGeom>
                <a:noFill/>
                <a:ln w="12700" cap="rnd">
                  <a:solidFill>
                    <a:srgbClr val="000000"/>
                  </a:solidFill>
                  <a:round/>
                  <a:headEnd/>
                  <a:tailEnd/>
                </a:ln>
              </p:spPr>
              <p:txBody>
                <a:bodyPr/>
                <a:lstStyle/>
                <a:p>
                  <a:endParaRPr lang="en-US"/>
                </a:p>
              </p:txBody>
            </p:sp>
            <p:sp>
              <p:nvSpPr>
                <p:cNvPr id="1088" name="Freeform 72"/>
                <p:cNvSpPr>
                  <a:spLocks/>
                </p:cNvSpPr>
                <p:nvPr/>
              </p:nvSpPr>
              <p:spPr bwMode="auto">
                <a:xfrm>
                  <a:off x="4105" y="2105"/>
                  <a:ext cx="17" cy="17"/>
                </a:xfrm>
                <a:custGeom>
                  <a:avLst/>
                  <a:gdLst>
                    <a:gd name="T0" fmla="*/ 9 w 17"/>
                    <a:gd name="T1" fmla="*/ 0 h 17"/>
                    <a:gd name="T2" fmla="*/ 0 w 17"/>
                    <a:gd name="T3" fmla="*/ 16 h 17"/>
                    <a:gd name="T4" fmla="*/ 12 w 17"/>
                    <a:gd name="T5" fmla="*/ 13 h 17"/>
                    <a:gd name="T6" fmla="*/ 16 w 17"/>
                    <a:gd name="T7" fmla="*/ 4 h 17"/>
                    <a:gd name="T8" fmla="*/ 9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9" y="0"/>
                      </a:moveTo>
                      <a:lnTo>
                        <a:pt x="0" y="16"/>
                      </a:lnTo>
                      <a:lnTo>
                        <a:pt x="12" y="13"/>
                      </a:lnTo>
                      <a:lnTo>
                        <a:pt x="16" y="4"/>
                      </a:lnTo>
                      <a:lnTo>
                        <a:pt x="9" y="0"/>
                      </a:lnTo>
                    </a:path>
                  </a:pathLst>
                </a:custGeom>
                <a:solidFill>
                  <a:srgbClr val="C0C0C0"/>
                </a:solidFill>
                <a:ln w="12700" cap="rnd">
                  <a:solidFill>
                    <a:srgbClr val="000000"/>
                  </a:solidFill>
                  <a:round/>
                  <a:headEnd/>
                  <a:tailEnd/>
                </a:ln>
              </p:spPr>
              <p:txBody>
                <a:bodyPr/>
                <a:lstStyle/>
                <a:p>
                  <a:endParaRPr lang="en-US"/>
                </a:p>
              </p:txBody>
            </p:sp>
            <p:sp>
              <p:nvSpPr>
                <p:cNvPr id="1089" name="Freeform 73"/>
                <p:cNvSpPr>
                  <a:spLocks/>
                </p:cNvSpPr>
                <p:nvPr/>
              </p:nvSpPr>
              <p:spPr bwMode="auto">
                <a:xfrm>
                  <a:off x="4086" y="2185"/>
                  <a:ext cx="52" cy="17"/>
                </a:xfrm>
                <a:custGeom>
                  <a:avLst/>
                  <a:gdLst>
                    <a:gd name="T0" fmla="*/ 0 w 52"/>
                    <a:gd name="T1" fmla="*/ 0 h 17"/>
                    <a:gd name="T2" fmla="*/ 51 w 52"/>
                    <a:gd name="T3" fmla="*/ 0 h 17"/>
                    <a:gd name="T4" fmla="*/ 51 w 52"/>
                    <a:gd name="T5" fmla="*/ 16 h 17"/>
                    <a:gd name="T6" fmla="*/ 1 w 52"/>
                    <a:gd name="T7" fmla="*/ 16 h 17"/>
                    <a:gd name="T8" fmla="*/ 0 w 52"/>
                    <a:gd name="T9" fmla="*/ 0 h 17"/>
                    <a:gd name="T10" fmla="*/ 0 60000 65536"/>
                    <a:gd name="T11" fmla="*/ 0 60000 65536"/>
                    <a:gd name="T12" fmla="*/ 0 60000 65536"/>
                    <a:gd name="T13" fmla="*/ 0 60000 65536"/>
                    <a:gd name="T14" fmla="*/ 0 60000 65536"/>
                    <a:gd name="T15" fmla="*/ 0 w 52"/>
                    <a:gd name="T16" fmla="*/ 0 h 17"/>
                    <a:gd name="T17" fmla="*/ 52 w 52"/>
                    <a:gd name="T18" fmla="*/ 17 h 17"/>
                  </a:gdLst>
                  <a:ahLst/>
                  <a:cxnLst>
                    <a:cxn ang="T10">
                      <a:pos x="T0" y="T1"/>
                    </a:cxn>
                    <a:cxn ang="T11">
                      <a:pos x="T2" y="T3"/>
                    </a:cxn>
                    <a:cxn ang="T12">
                      <a:pos x="T4" y="T5"/>
                    </a:cxn>
                    <a:cxn ang="T13">
                      <a:pos x="T6" y="T7"/>
                    </a:cxn>
                    <a:cxn ang="T14">
                      <a:pos x="T8" y="T9"/>
                    </a:cxn>
                  </a:cxnLst>
                  <a:rect l="T15" t="T16" r="T17" b="T18"/>
                  <a:pathLst>
                    <a:path w="52" h="17">
                      <a:moveTo>
                        <a:pt x="0" y="0"/>
                      </a:moveTo>
                      <a:lnTo>
                        <a:pt x="51" y="0"/>
                      </a:lnTo>
                      <a:lnTo>
                        <a:pt x="51" y="16"/>
                      </a:lnTo>
                      <a:lnTo>
                        <a:pt x="1" y="16"/>
                      </a:lnTo>
                      <a:lnTo>
                        <a:pt x="0" y="0"/>
                      </a:lnTo>
                    </a:path>
                  </a:pathLst>
                </a:custGeom>
                <a:solidFill>
                  <a:srgbClr val="808080"/>
                </a:solidFill>
                <a:ln w="12700" cap="rnd">
                  <a:solidFill>
                    <a:srgbClr val="000000"/>
                  </a:solidFill>
                  <a:round/>
                  <a:headEnd/>
                  <a:tailEnd/>
                </a:ln>
              </p:spPr>
              <p:txBody>
                <a:bodyPr/>
                <a:lstStyle/>
                <a:p>
                  <a:endParaRPr lang="en-US"/>
                </a:p>
              </p:txBody>
            </p:sp>
            <p:sp>
              <p:nvSpPr>
                <p:cNvPr id="1090" name="Freeform 74"/>
                <p:cNvSpPr>
                  <a:spLocks/>
                </p:cNvSpPr>
                <p:nvPr/>
              </p:nvSpPr>
              <p:spPr bwMode="auto">
                <a:xfrm>
                  <a:off x="4047" y="2026"/>
                  <a:ext cx="22" cy="27"/>
                </a:xfrm>
                <a:custGeom>
                  <a:avLst/>
                  <a:gdLst>
                    <a:gd name="T0" fmla="*/ 20 w 22"/>
                    <a:gd name="T1" fmla="*/ 0 h 27"/>
                    <a:gd name="T2" fmla="*/ 1 w 22"/>
                    <a:gd name="T3" fmla="*/ 19 h 27"/>
                    <a:gd name="T4" fmla="*/ 0 w 22"/>
                    <a:gd name="T5" fmla="*/ 26 h 27"/>
                    <a:gd name="T6" fmla="*/ 21 w 22"/>
                    <a:gd name="T7" fmla="*/ 9 h 27"/>
                    <a:gd name="T8" fmla="*/ 20 w 22"/>
                    <a:gd name="T9" fmla="*/ 0 h 27"/>
                    <a:gd name="T10" fmla="*/ 0 60000 65536"/>
                    <a:gd name="T11" fmla="*/ 0 60000 65536"/>
                    <a:gd name="T12" fmla="*/ 0 60000 65536"/>
                    <a:gd name="T13" fmla="*/ 0 60000 65536"/>
                    <a:gd name="T14" fmla="*/ 0 60000 65536"/>
                    <a:gd name="T15" fmla="*/ 0 w 22"/>
                    <a:gd name="T16" fmla="*/ 0 h 27"/>
                    <a:gd name="T17" fmla="*/ 22 w 22"/>
                    <a:gd name="T18" fmla="*/ 27 h 27"/>
                  </a:gdLst>
                  <a:ahLst/>
                  <a:cxnLst>
                    <a:cxn ang="T10">
                      <a:pos x="T0" y="T1"/>
                    </a:cxn>
                    <a:cxn ang="T11">
                      <a:pos x="T2" y="T3"/>
                    </a:cxn>
                    <a:cxn ang="T12">
                      <a:pos x="T4" y="T5"/>
                    </a:cxn>
                    <a:cxn ang="T13">
                      <a:pos x="T6" y="T7"/>
                    </a:cxn>
                    <a:cxn ang="T14">
                      <a:pos x="T8" y="T9"/>
                    </a:cxn>
                  </a:cxnLst>
                  <a:rect l="T15" t="T16" r="T17" b="T18"/>
                  <a:pathLst>
                    <a:path w="22" h="27">
                      <a:moveTo>
                        <a:pt x="20" y="0"/>
                      </a:moveTo>
                      <a:lnTo>
                        <a:pt x="1" y="19"/>
                      </a:lnTo>
                      <a:lnTo>
                        <a:pt x="0" y="26"/>
                      </a:lnTo>
                      <a:lnTo>
                        <a:pt x="21" y="9"/>
                      </a:lnTo>
                      <a:lnTo>
                        <a:pt x="20" y="0"/>
                      </a:lnTo>
                    </a:path>
                  </a:pathLst>
                </a:custGeom>
                <a:solidFill>
                  <a:srgbClr val="C0C0C0"/>
                </a:solidFill>
                <a:ln w="12700" cap="rnd">
                  <a:solidFill>
                    <a:srgbClr val="000000"/>
                  </a:solidFill>
                  <a:round/>
                  <a:headEnd/>
                  <a:tailEnd/>
                </a:ln>
              </p:spPr>
              <p:txBody>
                <a:bodyPr/>
                <a:lstStyle/>
                <a:p>
                  <a:endParaRPr lang="en-US"/>
                </a:p>
              </p:txBody>
            </p:sp>
            <p:sp>
              <p:nvSpPr>
                <p:cNvPr id="1091" name="Freeform 75"/>
                <p:cNvSpPr>
                  <a:spLocks/>
                </p:cNvSpPr>
                <p:nvPr/>
              </p:nvSpPr>
              <p:spPr bwMode="auto">
                <a:xfrm>
                  <a:off x="4042" y="1957"/>
                  <a:ext cx="33" cy="224"/>
                </a:xfrm>
                <a:custGeom>
                  <a:avLst/>
                  <a:gdLst>
                    <a:gd name="T0" fmla="*/ 32 w 33"/>
                    <a:gd name="T1" fmla="*/ 0 h 224"/>
                    <a:gd name="T2" fmla="*/ 0 w 33"/>
                    <a:gd name="T3" fmla="*/ 13 h 224"/>
                    <a:gd name="T4" fmla="*/ 0 w 33"/>
                    <a:gd name="T5" fmla="*/ 223 h 224"/>
                    <a:gd name="T6" fmla="*/ 6 w 33"/>
                    <a:gd name="T7" fmla="*/ 223 h 224"/>
                    <a:gd name="T8" fmla="*/ 6 w 33"/>
                    <a:gd name="T9" fmla="*/ 33 h 224"/>
                    <a:gd name="T10" fmla="*/ 32 w 33"/>
                    <a:gd name="T11" fmla="*/ 21 h 224"/>
                    <a:gd name="T12" fmla="*/ 32 w 33"/>
                    <a:gd name="T13" fmla="*/ 0 h 224"/>
                    <a:gd name="T14" fmla="*/ 0 60000 65536"/>
                    <a:gd name="T15" fmla="*/ 0 60000 65536"/>
                    <a:gd name="T16" fmla="*/ 0 60000 65536"/>
                    <a:gd name="T17" fmla="*/ 0 60000 65536"/>
                    <a:gd name="T18" fmla="*/ 0 60000 65536"/>
                    <a:gd name="T19" fmla="*/ 0 60000 65536"/>
                    <a:gd name="T20" fmla="*/ 0 60000 65536"/>
                    <a:gd name="T21" fmla="*/ 0 w 33"/>
                    <a:gd name="T22" fmla="*/ 0 h 224"/>
                    <a:gd name="T23" fmla="*/ 33 w 33"/>
                    <a:gd name="T24" fmla="*/ 224 h 2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 h="224">
                      <a:moveTo>
                        <a:pt x="32" y="0"/>
                      </a:moveTo>
                      <a:lnTo>
                        <a:pt x="0" y="13"/>
                      </a:lnTo>
                      <a:lnTo>
                        <a:pt x="0" y="223"/>
                      </a:lnTo>
                      <a:lnTo>
                        <a:pt x="6" y="223"/>
                      </a:lnTo>
                      <a:lnTo>
                        <a:pt x="6" y="33"/>
                      </a:lnTo>
                      <a:lnTo>
                        <a:pt x="32" y="21"/>
                      </a:lnTo>
                      <a:lnTo>
                        <a:pt x="32" y="0"/>
                      </a:lnTo>
                    </a:path>
                  </a:pathLst>
                </a:custGeom>
                <a:solidFill>
                  <a:srgbClr val="9F9F9F"/>
                </a:solidFill>
                <a:ln w="12700" cap="rnd">
                  <a:solidFill>
                    <a:srgbClr val="000000"/>
                  </a:solidFill>
                  <a:round/>
                  <a:headEnd/>
                  <a:tailEnd/>
                </a:ln>
              </p:spPr>
              <p:txBody>
                <a:bodyPr/>
                <a:lstStyle/>
                <a:p>
                  <a:endParaRPr lang="en-US"/>
                </a:p>
              </p:txBody>
            </p:sp>
            <p:sp>
              <p:nvSpPr>
                <p:cNvPr id="1092" name="Freeform 76"/>
                <p:cNvSpPr>
                  <a:spLocks/>
                </p:cNvSpPr>
                <p:nvPr/>
              </p:nvSpPr>
              <p:spPr bwMode="auto">
                <a:xfrm>
                  <a:off x="4040" y="2180"/>
                  <a:ext cx="188" cy="50"/>
                </a:xfrm>
                <a:custGeom>
                  <a:avLst/>
                  <a:gdLst>
                    <a:gd name="T0" fmla="*/ 0 w 188"/>
                    <a:gd name="T1" fmla="*/ 49 h 50"/>
                    <a:gd name="T2" fmla="*/ 0 w 188"/>
                    <a:gd name="T3" fmla="*/ 0 h 50"/>
                    <a:gd name="T4" fmla="*/ 41 w 188"/>
                    <a:gd name="T5" fmla="*/ 0 h 50"/>
                    <a:gd name="T6" fmla="*/ 49 w 188"/>
                    <a:gd name="T7" fmla="*/ 8 h 50"/>
                    <a:gd name="T8" fmla="*/ 73 w 188"/>
                    <a:gd name="T9" fmla="*/ 8 h 50"/>
                    <a:gd name="T10" fmla="*/ 82 w 188"/>
                    <a:gd name="T11" fmla="*/ 17 h 50"/>
                    <a:gd name="T12" fmla="*/ 162 w 188"/>
                    <a:gd name="T13" fmla="*/ 17 h 50"/>
                    <a:gd name="T14" fmla="*/ 162 w 188"/>
                    <a:gd name="T15" fmla="*/ 33 h 50"/>
                    <a:gd name="T16" fmla="*/ 187 w 188"/>
                    <a:gd name="T17" fmla="*/ 33 h 50"/>
                    <a:gd name="T18" fmla="*/ 187 w 188"/>
                    <a:gd name="T19" fmla="*/ 49 h 50"/>
                    <a:gd name="T20" fmla="*/ 0 w 188"/>
                    <a:gd name="T21" fmla="*/ 49 h 5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88"/>
                    <a:gd name="T34" fmla="*/ 0 h 50"/>
                    <a:gd name="T35" fmla="*/ 188 w 188"/>
                    <a:gd name="T36" fmla="*/ 50 h 5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88" h="50">
                      <a:moveTo>
                        <a:pt x="0" y="49"/>
                      </a:moveTo>
                      <a:lnTo>
                        <a:pt x="0" y="0"/>
                      </a:lnTo>
                      <a:lnTo>
                        <a:pt x="41" y="0"/>
                      </a:lnTo>
                      <a:lnTo>
                        <a:pt x="49" y="8"/>
                      </a:lnTo>
                      <a:lnTo>
                        <a:pt x="73" y="8"/>
                      </a:lnTo>
                      <a:lnTo>
                        <a:pt x="82" y="17"/>
                      </a:lnTo>
                      <a:lnTo>
                        <a:pt x="162" y="17"/>
                      </a:lnTo>
                      <a:lnTo>
                        <a:pt x="162" y="33"/>
                      </a:lnTo>
                      <a:lnTo>
                        <a:pt x="187" y="33"/>
                      </a:lnTo>
                      <a:lnTo>
                        <a:pt x="187" y="49"/>
                      </a:lnTo>
                      <a:lnTo>
                        <a:pt x="0" y="49"/>
                      </a:lnTo>
                    </a:path>
                  </a:pathLst>
                </a:custGeom>
                <a:solidFill>
                  <a:srgbClr val="C0C0C0"/>
                </a:solidFill>
                <a:ln w="12700" cap="rnd">
                  <a:solidFill>
                    <a:srgbClr val="000000"/>
                  </a:solidFill>
                  <a:round/>
                  <a:headEnd/>
                  <a:tailEnd/>
                </a:ln>
              </p:spPr>
              <p:txBody>
                <a:bodyPr/>
                <a:lstStyle/>
                <a:p>
                  <a:endParaRPr lang="en-US"/>
                </a:p>
              </p:txBody>
            </p:sp>
            <p:sp>
              <p:nvSpPr>
                <p:cNvPr id="1093" name="Freeform 77"/>
                <p:cNvSpPr>
                  <a:spLocks/>
                </p:cNvSpPr>
                <p:nvPr/>
              </p:nvSpPr>
              <p:spPr bwMode="auto">
                <a:xfrm>
                  <a:off x="4040" y="2213"/>
                  <a:ext cx="139" cy="17"/>
                </a:xfrm>
                <a:custGeom>
                  <a:avLst/>
                  <a:gdLst>
                    <a:gd name="T0" fmla="*/ 0 w 139"/>
                    <a:gd name="T1" fmla="*/ 16 h 17"/>
                    <a:gd name="T2" fmla="*/ 138 w 139"/>
                    <a:gd name="T3" fmla="*/ 16 h 17"/>
                    <a:gd name="T4" fmla="*/ 138 w 139"/>
                    <a:gd name="T5" fmla="*/ 0 h 17"/>
                    <a:gd name="T6" fmla="*/ 0 w 139"/>
                    <a:gd name="T7" fmla="*/ 0 h 17"/>
                    <a:gd name="T8" fmla="*/ 0 w 139"/>
                    <a:gd name="T9" fmla="*/ 16 h 17"/>
                    <a:gd name="T10" fmla="*/ 0 60000 65536"/>
                    <a:gd name="T11" fmla="*/ 0 60000 65536"/>
                    <a:gd name="T12" fmla="*/ 0 60000 65536"/>
                    <a:gd name="T13" fmla="*/ 0 60000 65536"/>
                    <a:gd name="T14" fmla="*/ 0 60000 65536"/>
                    <a:gd name="T15" fmla="*/ 0 w 139"/>
                    <a:gd name="T16" fmla="*/ 0 h 17"/>
                    <a:gd name="T17" fmla="*/ 139 w 139"/>
                    <a:gd name="T18" fmla="*/ 17 h 17"/>
                  </a:gdLst>
                  <a:ahLst/>
                  <a:cxnLst>
                    <a:cxn ang="T10">
                      <a:pos x="T0" y="T1"/>
                    </a:cxn>
                    <a:cxn ang="T11">
                      <a:pos x="T2" y="T3"/>
                    </a:cxn>
                    <a:cxn ang="T12">
                      <a:pos x="T4" y="T5"/>
                    </a:cxn>
                    <a:cxn ang="T13">
                      <a:pos x="T6" y="T7"/>
                    </a:cxn>
                    <a:cxn ang="T14">
                      <a:pos x="T8" y="T9"/>
                    </a:cxn>
                  </a:cxnLst>
                  <a:rect l="T15" t="T16" r="T17" b="T18"/>
                  <a:pathLst>
                    <a:path w="139" h="17">
                      <a:moveTo>
                        <a:pt x="0" y="16"/>
                      </a:moveTo>
                      <a:lnTo>
                        <a:pt x="138" y="16"/>
                      </a:lnTo>
                      <a:lnTo>
                        <a:pt x="138" y="0"/>
                      </a:lnTo>
                      <a:lnTo>
                        <a:pt x="0" y="0"/>
                      </a:lnTo>
                      <a:lnTo>
                        <a:pt x="0" y="16"/>
                      </a:lnTo>
                    </a:path>
                  </a:pathLst>
                </a:custGeom>
                <a:solidFill>
                  <a:srgbClr val="C0C0C0"/>
                </a:solidFill>
                <a:ln w="12700" cap="rnd">
                  <a:solidFill>
                    <a:srgbClr val="000000"/>
                  </a:solidFill>
                  <a:round/>
                  <a:headEnd/>
                  <a:tailEnd/>
                </a:ln>
              </p:spPr>
              <p:txBody>
                <a:bodyPr/>
                <a:lstStyle/>
                <a:p>
                  <a:endParaRPr lang="en-US"/>
                </a:p>
              </p:txBody>
            </p:sp>
            <p:sp>
              <p:nvSpPr>
                <p:cNvPr id="1094" name="Line 78"/>
                <p:cNvSpPr>
                  <a:spLocks noChangeShapeType="1"/>
                </p:cNvSpPr>
                <p:nvPr/>
              </p:nvSpPr>
              <p:spPr bwMode="auto">
                <a:xfrm>
                  <a:off x="4035" y="2113"/>
                  <a:ext cx="0" cy="28"/>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1095" name="Freeform 79"/>
                <p:cNvSpPr>
                  <a:spLocks/>
                </p:cNvSpPr>
                <p:nvPr/>
              </p:nvSpPr>
              <p:spPr bwMode="auto">
                <a:xfrm>
                  <a:off x="4030" y="2141"/>
                  <a:ext cx="17" cy="17"/>
                </a:xfrm>
                <a:custGeom>
                  <a:avLst/>
                  <a:gdLst>
                    <a:gd name="T0" fmla="*/ 0 w 17"/>
                    <a:gd name="T1" fmla="*/ 16 h 17"/>
                    <a:gd name="T2" fmla="*/ 0 w 17"/>
                    <a:gd name="T3" fmla="*/ 0 h 17"/>
                    <a:gd name="T4" fmla="*/ 16 w 17"/>
                    <a:gd name="T5" fmla="*/ 0 h 17"/>
                    <a:gd name="T6" fmla="*/ 16 w 17"/>
                    <a:gd name="T7" fmla="*/ 5 h 17"/>
                    <a:gd name="T8" fmla="*/ 5 w 17"/>
                    <a:gd name="T9" fmla="*/ 5 h 17"/>
                    <a:gd name="T10" fmla="*/ 5 w 17"/>
                    <a:gd name="T11" fmla="*/ 16 h 17"/>
                    <a:gd name="T12" fmla="*/ 0 w 17"/>
                    <a:gd name="T13" fmla="*/ 16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16"/>
                      </a:moveTo>
                      <a:lnTo>
                        <a:pt x="0" y="0"/>
                      </a:lnTo>
                      <a:lnTo>
                        <a:pt x="16" y="0"/>
                      </a:lnTo>
                      <a:lnTo>
                        <a:pt x="16" y="5"/>
                      </a:lnTo>
                      <a:lnTo>
                        <a:pt x="5" y="5"/>
                      </a:lnTo>
                      <a:lnTo>
                        <a:pt x="5" y="16"/>
                      </a:lnTo>
                      <a:lnTo>
                        <a:pt x="0" y="16"/>
                      </a:lnTo>
                    </a:path>
                  </a:pathLst>
                </a:custGeom>
                <a:solidFill>
                  <a:srgbClr val="C0C0C0"/>
                </a:solidFill>
                <a:ln w="12700" cap="rnd">
                  <a:solidFill>
                    <a:srgbClr val="000000"/>
                  </a:solidFill>
                  <a:round/>
                  <a:headEnd/>
                  <a:tailEnd/>
                </a:ln>
              </p:spPr>
              <p:txBody>
                <a:bodyPr/>
                <a:lstStyle/>
                <a:p>
                  <a:endParaRPr lang="en-US"/>
                </a:p>
              </p:txBody>
            </p:sp>
            <p:sp>
              <p:nvSpPr>
                <p:cNvPr id="1096" name="Freeform 80"/>
                <p:cNvSpPr>
                  <a:spLocks/>
                </p:cNvSpPr>
                <p:nvPr/>
              </p:nvSpPr>
              <p:spPr bwMode="auto">
                <a:xfrm>
                  <a:off x="4097" y="2131"/>
                  <a:ext cx="43" cy="59"/>
                </a:xfrm>
                <a:custGeom>
                  <a:avLst/>
                  <a:gdLst>
                    <a:gd name="T0" fmla="*/ 0 w 43"/>
                    <a:gd name="T1" fmla="*/ 0 h 59"/>
                    <a:gd name="T2" fmla="*/ 42 w 43"/>
                    <a:gd name="T3" fmla="*/ 58 h 59"/>
                    <a:gd name="T4" fmla="*/ 35 w 43"/>
                    <a:gd name="T5" fmla="*/ 57 h 59"/>
                    <a:gd name="T6" fmla="*/ 0 w 43"/>
                    <a:gd name="T7" fmla="*/ 8 h 59"/>
                    <a:gd name="T8" fmla="*/ 0 w 43"/>
                    <a:gd name="T9" fmla="*/ 0 h 59"/>
                    <a:gd name="T10" fmla="*/ 0 60000 65536"/>
                    <a:gd name="T11" fmla="*/ 0 60000 65536"/>
                    <a:gd name="T12" fmla="*/ 0 60000 65536"/>
                    <a:gd name="T13" fmla="*/ 0 60000 65536"/>
                    <a:gd name="T14" fmla="*/ 0 60000 65536"/>
                    <a:gd name="T15" fmla="*/ 0 w 43"/>
                    <a:gd name="T16" fmla="*/ 0 h 59"/>
                    <a:gd name="T17" fmla="*/ 43 w 43"/>
                    <a:gd name="T18" fmla="*/ 59 h 59"/>
                  </a:gdLst>
                  <a:ahLst/>
                  <a:cxnLst>
                    <a:cxn ang="T10">
                      <a:pos x="T0" y="T1"/>
                    </a:cxn>
                    <a:cxn ang="T11">
                      <a:pos x="T2" y="T3"/>
                    </a:cxn>
                    <a:cxn ang="T12">
                      <a:pos x="T4" y="T5"/>
                    </a:cxn>
                    <a:cxn ang="T13">
                      <a:pos x="T6" y="T7"/>
                    </a:cxn>
                    <a:cxn ang="T14">
                      <a:pos x="T8" y="T9"/>
                    </a:cxn>
                  </a:cxnLst>
                  <a:rect l="T15" t="T16" r="T17" b="T18"/>
                  <a:pathLst>
                    <a:path w="43" h="59">
                      <a:moveTo>
                        <a:pt x="0" y="0"/>
                      </a:moveTo>
                      <a:lnTo>
                        <a:pt x="42" y="58"/>
                      </a:lnTo>
                      <a:lnTo>
                        <a:pt x="35" y="57"/>
                      </a:lnTo>
                      <a:lnTo>
                        <a:pt x="0" y="8"/>
                      </a:lnTo>
                      <a:lnTo>
                        <a:pt x="0" y="0"/>
                      </a:lnTo>
                    </a:path>
                  </a:pathLst>
                </a:custGeom>
                <a:solidFill>
                  <a:srgbClr val="9F9F9F"/>
                </a:solidFill>
                <a:ln w="12700" cap="rnd">
                  <a:solidFill>
                    <a:srgbClr val="000000"/>
                  </a:solidFill>
                  <a:round/>
                  <a:headEnd/>
                  <a:tailEnd/>
                </a:ln>
              </p:spPr>
              <p:txBody>
                <a:bodyPr/>
                <a:lstStyle/>
                <a:p>
                  <a:endParaRPr lang="en-US"/>
                </a:p>
              </p:txBody>
            </p:sp>
            <p:sp>
              <p:nvSpPr>
                <p:cNvPr id="1097" name="Freeform 81"/>
                <p:cNvSpPr>
                  <a:spLocks/>
                </p:cNvSpPr>
                <p:nvPr/>
              </p:nvSpPr>
              <p:spPr bwMode="auto">
                <a:xfrm>
                  <a:off x="4008" y="2164"/>
                  <a:ext cx="33" cy="66"/>
                </a:xfrm>
                <a:custGeom>
                  <a:avLst/>
                  <a:gdLst>
                    <a:gd name="T0" fmla="*/ 25 w 33"/>
                    <a:gd name="T1" fmla="*/ 0 h 66"/>
                    <a:gd name="T2" fmla="*/ 0 w 33"/>
                    <a:gd name="T3" fmla="*/ 25 h 66"/>
                    <a:gd name="T4" fmla="*/ 0 w 33"/>
                    <a:gd name="T5" fmla="*/ 65 h 66"/>
                    <a:gd name="T6" fmla="*/ 32 w 33"/>
                    <a:gd name="T7" fmla="*/ 65 h 66"/>
                    <a:gd name="T8" fmla="*/ 32 w 33"/>
                    <a:gd name="T9" fmla="*/ 16 h 66"/>
                    <a:gd name="T10" fmla="*/ 25 w 33"/>
                    <a:gd name="T11" fmla="*/ 0 h 66"/>
                    <a:gd name="T12" fmla="*/ 0 60000 65536"/>
                    <a:gd name="T13" fmla="*/ 0 60000 65536"/>
                    <a:gd name="T14" fmla="*/ 0 60000 65536"/>
                    <a:gd name="T15" fmla="*/ 0 60000 65536"/>
                    <a:gd name="T16" fmla="*/ 0 60000 65536"/>
                    <a:gd name="T17" fmla="*/ 0 60000 65536"/>
                    <a:gd name="T18" fmla="*/ 0 w 33"/>
                    <a:gd name="T19" fmla="*/ 0 h 66"/>
                    <a:gd name="T20" fmla="*/ 33 w 33"/>
                    <a:gd name="T21" fmla="*/ 66 h 66"/>
                  </a:gdLst>
                  <a:ahLst/>
                  <a:cxnLst>
                    <a:cxn ang="T12">
                      <a:pos x="T0" y="T1"/>
                    </a:cxn>
                    <a:cxn ang="T13">
                      <a:pos x="T2" y="T3"/>
                    </a:cxn>
                    <a:cxn ang="T14">
                      <a:pos x="T4" y="T5"/>
                    </a:cxn>
                    <a:cxn ang="T15">
                      <a:pos x="T6" y="T7"/>
                    </a:cxn>
                    <a:cxn ang="T16">
                      <a:pos x="T8" y="T9"/>
                    </a:cxn>
                    <a:cxn ang="T17">
                      <a:pos x="T10" y="T11"/>
                    </a:cxn>
                  </a:cxnLst>
                  <a:rect l="T18" t="T19" r="T20" b="T21"/>
                  <a:pathLst>
                    <a:path w="33" h="66">
                      <a:moveTo>
                        <a:pt x="25" y="0"/>
                      </a:moveTo>
                      <a:lnTo>
                        <a:pt x="0" y="25"/>
                      </a:lnTo>
                      <a:lnTo>
                        <a:pt x="0" y="65"/>
                      </a:lnTo>
                      <a:lnTo>
                        <a:pt x="32" y="65"/>
                      </a:lnTo>
                      <a:lnTo>
                        <a:pt x="32" y="16"/>
                      </a:lnTo>
                      <a:lnTo>
                        <a:pt x="25" y="0"/>
                      </a:lnTo>
                    </a:path>
                  </a:pathLst>
                </a:custGeom>
                <a:solidFill>
                  <a:srgbClr val="C0C0C0"/>
                </a:solidFill>
                <a:ln w="12700" cap="rnd">
                  <a:solidFill>
                    <a:srgbClr val="000000"/>
                  </a:solidFill>
                  <a:round/>
                  <a:headEnd/>
                  <a:tailEnd/>
                </a:ln>
              </p:spPr>
              <p:txBody>
                <a:bodyPr/>
                <a:lstStyle/>
                <a:p>
                  <a:endParaRPr lang="en-US"/>
                </a:p>
              </p:txBody>
            </p:sp>
            <p:sp>
              <p:nvSpPr>
                <p:cNvPr id="1098" name="Freeform 82"/>
                <p:cNvSpPr>
                  <a:spLocks/>
                </p:cNvSpPr>
                <p:nvPr/>
              </p:nvSpPr>
              <p:spPr bwMode="auto">
                <a:xfrm>
                  <a:off x="4000" y="2260"/>
                  <a:ext cx="228" cy="17"/>
                </a:xfrm>
                <a:custGeom>
                  <a:avLst/>
                  <a:gdLst>
                    <a:gd name="T0" fmla="*/ 0 w 228"/>
                    <a:gd name="T1" fmla="*/ 16 h 17"/>
                    <a:gd name="T2" fmla="*/ 227 w 228"/>
                    <a:gd name="T3" fmla="*/ 16 h 17"/>
                    <a:gd name="T4" fmla="*/ 227 w 228"/>
                    <a:gd name="T5" fmla="*/ 0 h 17"/>
                    <a:gd name="T6" fmla="*/ 0 w 228"/>
                    <a:gd name="T7" fmla="*/ 0 h 17"/>
                    <a:gd name="T8" fmla="*/ 0 w 228"/>
                    <a:gd name="T9" fmla="*/ 16 h 17"/>
                    <a:gd name="T10" fmla="*/ 0 60000 65536"/>
                    <a:gd name="T11" fmla="*/ 0 60000 65536"/>
                    <a:gd name="T12" fmla="*/ 0 60000 65536"/>
                    <a:gd name="T13" fmla="*/ 0 60000 65536"/>
                    <a:gd name="T14" fmla="*/ 0 60000 65536"/>
                    <a:gd name="T15" fmla="*/ 0 w 228"/>
                    <a:gd name="T16" fmla="*/ 0 h 17"/>
                    <a:gd name="T17" fmla="*/ 228 w 228"/>
                    <a:gd name="T18" fmla="*/ 17 h 17"/>
                  </a:gdLst>
                  <a:ahLst/>
                  <a:cxnLst>
                    <a:cxn ang="T10">
                      <a:pos x="T0" y="T1"/>
                    </a:cxn>
                    <a:cxn ang="T11">
                      <a:pos x="T2" y="T3"/>
                    </a:cxn>
                    <a:cxn ang="T12">
                      <a:pos x="T4" y="T5"/>
                    </a:cxn>
                    <a:cxn ang="T13">
                      <a:pos x="T6" y="T7"/>
                    </a:cxn>
                    <a:cxn ang="T14">
                      <a:pos x="T8" y="T9"/>
                    </a:cxn>
                  </a:cxnLst>
                  <a:rect l="T15" t="T16" r="T17" b="T18"/>
                  <a:pathLst>
                    <a:path w="228" h="17">
                      <a:moveTo>
                        <a:pt x="0" y="16"/>
                      </a:moveTo>
                      <a:lnTo>
                        <a:pt x="227" y="16"/>
                      </a:lnTo>
                      <a:lnTo>
                        <a:pt x="227" y="0"/>
                      </a:lnTo>
                      <a:lnTo>
                        <a:pt x="0" y="0"/>
                      </a:lnTo>
                      <a:lnTo>
                        <a:pt x="0" y="16"/>
                      </a:lnTo>
                    </a:path>
                  </a:pathLst>
                </a:custGeom>
                <a:solidFill>
                  <a:srgbClr val="9F9F9F"/>
                </a:solidFill>
                <a:ln w="12700" cap="rnd">
                  <a:solidFill>
                    <a:srgbClr val="000000"/>
                  </a:solidFill>
                  <a:round/>
                  <a:headEnd/>
                  <a:tailEnd/>
                </a:ln>
              </p:spPr>
              <p:txBody>
                <a:bodyPr/>
                <a:lstStyle/>
                <a:p>
                  <a:endParaRPr lang="en-US"/>
                </a:p>
              </p:txBody>
            </p:sp>
            <p:sp>
              <p:nvSpPr>
                <p:cNvPr id="1099" name="Freeform 83"/>
                <p:cNvSpPr>
                  <a:spLocks/>
                </p:cNvSpPr>
                <p:nvPr/>
              </p:nvSpPr>
              <p:spPr bwMode="auto">
                <a:xfrm>
                  <a:off x="4000" y="2245"/>
                  <a:ext cx="228" cy="17"/>
                </a:xfrm>
                <a:custGeom>
                  <a:avLst/>
                  <a:gdLst>
                    <a:gd name="T0" fmla="*/ 0 w 228"/>
                    <a:gd name="T1" fmla="*/ 16 h 17"/>
                    <a:gd name="T2" fmla="*/ 227 w 228"/>
                    <a:gd name="T3" fmla="*/ 16 h 17"/>
                    <a:gd name="T4" fmla="*/ 227 w 228"/>
                    <a:gd name="T5" fmla="*/ 0 h 17"/>
                    <a:gd name="T6" fmla="*/ 0 w 228"/>
                    <a:gd name="T7" fmla="*/ 0 h 17"/>
                    <a:gd name="T8" fmla="*/ 0 w 228"/>
                    <a:gd name="T9" fmla="*/ 16 h 17"/>
                    <a:gd name="T10" fmla="*/ 0 60000 65536"/>
                    <a:gd name="T11" fmla="*/ 0 60000 65536"/>
                    <a:gd name="T12" fmla="*/ 0 60000 65536"/>
                    <a:gd name="T13" fmla="*/ 0 60000 65536"/>
                    <a:gd name="T14" fmla="*/ 0 60000 65536"/>
                    <a:gd name="T15" fmla="*/ 0 w 228"/>
                    <a:gd name="T16" fmla="*/ 0 h 17"/>
                    <a:gd name="T17" fmla="*/ 228 w 228"/>
                    <a:gd name="T18" fmla="*/ 17 h 17"/>
                  </a:gdLst>
                  <a:ahLst/>
                  <a:cxnLst>
                    <a:cxn ang="T10">
                      <a:pos x="T0" y="T1"/>
                    </a:cxn>
                    <a:cxn ang="T11">
                      <a:pos x="T2" y="T3"/>
                    </a:cxn>
                    <a:cxn ang="T12">
                      <a:pos x="T4" y="T5"/>
                    </a:cxn>
                    <a:cxn ang="T13">
                      <a:pos x="T6" y="T7"/>
                    </a:cxn>
                    <a:cxn ang="T14">
                      <a:pos x="T8" y="T9"/>
                    </a:cxn>
                  </a:cxnLst>
                  <a:rect l="T15" t="T16" r="T17" b="T18"/>
                  <a:pathLst>
                    <a:path w="228" h="17">
                      <a:moveTo>
                        <a:pt x="0" y="16"/>
                      </a:moveTo>
                      <a:lnTo>
                        <a:pt x="227" y="16"/>
                      </a:lnTo>
                      <a:lnTo>
                        <a:pt x="227" y="0"/>
                      </a:lnTo>
                      <a:lnTo>
                        <a:pt x="0" y="0"/>
                      </a:lnTo>
                      <a:lnTo>
                        <a:pt x="0" y="16"/>
                      </a:lnTo>
                    </a:path>
                  </a:pathLst>
                </a:custGeom>
                <a:solidFill>
                  <a:srgbClr val="9F9F9F"/>
                </a:solidFill>
                <a:ln w="12700" cap="rnd">
                  <a:solidFill>
                    <a:srgbClr val="000000"/>
                  </a:solidFill>
                  <a:round/>
                  <a:headEnd/>
                  <a:tailEnd/>
                </a:ln>
              </p:spPr>
              <p:txBody>
                <a:bodyPr/>
                <a:lstStyle/>
                <a:p>
                  <a:endParaRPr lang="en-US"/>
                </a:p>
              </p:txBody>
            </p:sp>
            <p:sp>
              <p:nvSpPr>
                <p:cNvPr id="1100" name="Freeform 84"/>
                <p:cNvSpPr>
                  <a:spLocks/>
                </p:cNvSpPr>
                <p:nvPr/>
              </p:nvSpPr>
              <p:spPr bwMode="auto">
                <a:xfrm>
                  <a:off x="4000" y="2229"/>
                  <a:ext cx="228" cy="17"/>
                </a:xfrm>
                <a:custGeom>
                  <a:avLst/>
                  <a:gdLst>
                    <a:gd name="T0" fmla="*/ 0 w 228"/>
                    <a:gd name="T1" fmla="*/ 16 h 17"/>
                    <a:gd name="T2" fmla="*/ 227 w 228"/>
                    <a:gd name="T3" fmla="*/ 16 h 17"/>
                    <a:gd name="T4" fmla="*/ 227 w 228"/>
                    <a:gd name="T5" fmla="*/ 0 h 17"/>
                    <a:gd name="T6" fmla="*/ 0 w 228"/>
                    <a:gd name="T7" fmla="*/ 0 h 17"/>
                    <a:gd name="T8" fmla="*/ 0 w 228"/>
                    <a:gd name="T9" fmla="*/ 16 h 17"/>
                    <a:gd name="T10" fmla="*/ 0 60000 65536"/>
                    <a:gd name="T11" fmla="*/ 0 60000 65536"/>
                    <a:gd name="T12" fmla="*/ 0 60000 65536"/>
                    <a:gd name="T13" fmla="*/ 0 60000 65536"/>
                    <a:gd name="T14" fmla="*/ 0 60000 65536"/>
                    <a:gd name="T15" fmla="*/ 0 w 228"/>
                    <a:gd name="T16" fmla="*/ 0 h 17"/>
                    <a:gd name="T17" fmla="*/ 228 w 228"/>
                    <a:gd name="T18" fmla="*/ 17 h 17"/>
                  </a:gdLst>
                  <a:ahLst/>
                  <a:cxnLst>
                    <a:cxn ang="T10">
                      <a:pos x="T0" y="T1"/>
                    </a:cxn>
                    <a:cxn ang="T11">
                      <a:pos x="T2" y="T3"/>
                    </a:cxn>
                    <a:cxn ang="T12">
                      <a:pos x="T4" y="T5"/>
                    </a:cxn>
                    <a:cxn ang="T13">
                      <a:pos x="T6" y="T7"/>
                    </a:cxn>
                    <a:cxn ang="T14">
                      <a:pos x="T8" y="T9"/>
                    </a:cxn>
                  </a:cxnLst>
                  <a:rect l="T15" t="T16" r="T17" b="T18"/>
                  <a:pathLst>
                    <a:path w="228" h="17">
                      <a:moveTo>
                        <a:pt x="0" y="16"/>
                      </a:moveTo>
                      <a:lnTo>
                        <a:pt x="227" y="16"/>
                      </a:lnTo>
                      <a:lnTo>
                        <a:pt x="227" y="0"/>
                      </a:lnTo>
                      <a:lnTo>
                        <a:pt x="0" y="0"/>
                      </a:lnTo>
                      <a:lnTo>
                        <a:pt x="0" y="16"/>
                      </a:lnTo>
                    </a:path>
                  </a:pathLst>
                </a:custGeom>
                <a:solidFill>
                  <a:srgbClr val="9F9F9F"/>
                </a:solidFill>
                <a:ln w="12700" cap="rnd">
                  <a:solidFill>
                    <a:srgbClr val="000000"/>
                  </a:solidFill>
                  <a:round/>
                  <a:headEnd/>
                  <a:tailEnd/>
                </a:ln>
              </p:spPr>
              <p:txBody>
                <a:bodyPr/>
                <a:lstStyle/>
                <a:p>
                  <a:endParaRPr lang="en-US"/>
                </a:p>
              </p:txBody>
            </p:sp>
            <p:sp>
              <p:nvSpPr>
                <p:cNvPr id="1101" name="Freeform 85"/>
                <p:cNvSpPr>
                  <a:spLocks/>
                </p:cNvSpPr>
                <p:nvPr/>
              </p:nvSpPr>
              <p:spPr bwMode="auto">
                <a:xfrm>
                  <a:off x="4196" y="2216"/>
                  <a:ext cx="25" cy="17"/>
                </a:xfrm>
                <a:custGeom>
                  <a:avLst/>
                  <a:gdLst>
                    <a:gd name="T0" fmla="*/ 0 w 25"/>
                    <a:gd name="T1" fmla="*/ 0 h 17"/>
                    <a:gd name="T2" fmla="*/ 24 w 25"/>
                    <a:gd name="T3" fmla="*/ 0 h 17"/>
                    <a:gd name="T4" fmla="*/ 24 w 25"/>
                    <a:gd name="T5" fmla="*/ 16 h 17"/>
                    <a:gd name="T6" fmla="*/ 0 w 25"/>
                    <a:gd name="T7" fmla="*/ 16 h 17"/>
                    <a:gd name="T8" fmla="*/ 0 w 25"/>
                    <a:gd name="T9" fmla="*/ 0 h 17"/>
                    <a:gd name="T10" fmla="*/ 0 60000 65536"/>
                    <a:gd name="T11" fmla="*/ 0 60000 65536"/>
                    <a:gd name="T12" fmla="*/ 0 60000 65536"/>
                    <a:gd name="T13" fmla="*/ 0 60000 65536"/>
                    <a:gd name="T14" fmla="*/ 0 60000 65536"/>
                    <a:gd name="T15" fmla="*/ 0 w 25"/>
                    <a:gd name="T16" fmla="*/ 0 h 17"/>
                    <a:gd name="T17" fmla="*/ 25 w 25"/>
                    <a:gd name="T18" fmla="*/ 17 h 17"/>
                  </a:gdLst>
                  <a:ahLst/>
                  <a:cxnLst>
                    <a:cxn ang="T10">
                      <a:pos x="T0" y="T1"/>
                    </a:cxn>
                    <a:cxn ang="T11">
                      <a:pos x="T2" y="T3"/>
                    </a:cxn>
                    <a:cxn ang="T12">
                      <a:pos x="T4" y="T5"/>
                    </a:cxn>
                    <a:cxn ang="T13">
                      <a:pos x="T6" y="T7"/>
                    </a:cxn>
                    <a:cxn ang="T14">
                      <a:pos x="T8" y="T9"/>
                    </a:cxn>
                  </a:cxnLst>
                  <a:rect l="T15" t="T16" r="T17" b="T18"/>
                  <a:pathLst>
                    <a:path w="25" h="17">
                      <a:moveTo>
                        <a:pt x="0" y="0"/>
                      </a:moveTo>
                      <a:lnTo>
                        <a:pt x="24" y="0"/>
                      </a:lnTo>
                      <a:lnTo>
                        <a:pt x="24" y="16"/>
                      </a:lnTo>
                      <a:lnTo>
                        <a:pt x="0" y="16"/>
                      </a:lnTo>
                      <a:lnTo>
                        <a:pt x="0" y="0"/>
                      </a:lnTo>
                    </a:path>
                  </a:pathLst>
                </a:custGeom>
                <a:solidFill>
                  <a:srgbClr val="9F9F9F"/>
                </a:solidFill>
                <a:ln w="12700" cap="rnd">
                  <a:solidFill>
                    <a:srgbClr val="000000"/>
                  </a:solidFill>
                  <a:round/>
                  <a:headEnd/>
                  <a:tailEnd/>
                </a:ln>
              </p:spPr>
              <p:txBody>
                <a:bodyPr/>
                <a:lstStyle/>
                <a:p>
                  <a:endParaRPr lang="en-US"/>
                </a:p>
              </p:txBody>
            </p:sp>
            <p:sp>
              <p:nvSpPr>
                <p:cNvPr id="1102" name="Oval 86"/>
                <p:cNvSpPr>
                  <a:spLocks noChangeArrowheads="1"/>
                </p:cNvSpPr>
                <p:nvPr/>
              </p:nvSpPr>
              <p:spPr bwMode="auto">
                <a:xfrm>
                  <a:off x="4028" y="2160"/>
                  <a:ext cx="3" cy="2"/>
                </a:xfrm>
                <a:prstGeom prst="ellipse">
                  <a:avLst/>
                </a:prstGeom>
                <a:solidFill>
                  <a:srgbClr val="9F9F9F"/>
                </a:solidFill>
                <a:ln w="12700">
                  <a:solidFill>
                    <a:srgbClr val="000000"/>
                  </a:solidFill>
                  <a:round/>
                  <a:headEnd/>
                  <a:tailEnd/>
                </a:ln>
              </p:spPr>
              <p:txBody>
                <a:bodyPr wrap="none" anchor="ctr"/>
                <a:lstStyle/>
                <a:p>
                  <a:endParaRPr lang="en-US"/>
                </a:p>
              </p:txBody>
            </p:sp>
            <p:sp>
              <p:nvSpPr>
                <p:cNvPr id="1103" name="Freeform 87"/>
                <p:cNvSpPr>
                  <a:spLocks/>
                </p:cNvSpPr>
                <p:nvPr/>
              </p:nvSpPr>
              <p:spPr bwMode="auto">
                <a:xfrm>
                  <a:off x="4081" y="2123"/>
                  <a:ext cx="17" cy="18"/>
                </a:xfrm>
                <a:custGeom>
                  <a:avLst/>
                  <a:gdLst>
                    <a:gd name="T0" fmla="*/ 16 w 17"/>
                    <a:gd name="T1" fmla="*/ 0 h 18"/>
                    <a:gd name="T2" fmla="*/ 16 w 17"/>
                    <a:gd name="T3" fmla="*/ 17 h 18"/>
                    <a:gd name="T4" fmla="*/ 0 w 17"/>
                    <a:gd name="T5" fmla="*/ 17 h 18"/>
                    <a:gd name="T6" fmla="*/ 0 w 17"/>
                    <a:gd name="T7" fmla="*/ 0 h 18"/>
                    <a:gd name="T8" fmla="*/ 16 w 17"/>
                    <a:gd name="T9" fmla="*/ 0 h 18"/>
                    <a:gd name="T10" fmla="*/ 0 60000 65536"/>
                    <a:gd name="T11" fmla="*/ 0 60000 65536"/>
                    <a:gd name="T12" fmla="*/ 0 60000 65536"/>
                    <a:gd name="T13" fmla="*/ 0 60000 65536"/>
                    <a:gd name="T14" fmla="*/ 0 60000 65536"/>
                    <a:gd name="T15" fmla="*/ 0 w 17"/>
                    <a:gd name="T16" fmla="*/ 0 h 18"/>
                    <a:gd name="T17" fmla="*/ 17 w 17"/>
                    <a:gd name="T18" fmla="*/ 18 h 18"/>
                  </a:gdLst>
                  <a:ahLst/>
                  <a:cxnLst>
                    <a:cxn ang="T10">
                      <a:pos x="T0" y="T1"/>
                    </a:cxn>
                    <a:cxn ang="T11">
                      <a:pos x="T2" y="T3"/>
                    </a:cxn>
                    <a:cxn ang="T12">
                      <a:pos x="T4" y="T5"/>
                    </a:cxn>
                    <a:cxn ang="T13">
                      <a:pos x="T6" y="T7"/>
                    </a:cxn>
                    <a:cxn ang="T14">
                      <a:pos x="T8" y="T9"/>
                    </a:cxn>
                  </a:cxnLst>
                  <a:rect l="T15" t="T16" r="T17" b="T18"/>
                  <a:pathLst>
                    <a:path w="17" h="18">
                      <a:moveTo>
                        <a:pt x="16" y="0"/>
                      </a:moveTo>
                      <a:lnTo>
                        <a:pt x="16" y="17"/>
                      </a:lnTo>
                      <a:lnTo>
                        <a:pt x="0" y="17"/>
                      </a:lnTo>
                      <a:lnTo>
                        <a:pt x="0" y="0"/>
                      </a:lnTo>
                      <a:lnTo>
                        <a:pt x="16" y="0"/>
                      </a:lnTo>
                    </a:path>
                  </a:pathLst>
                </a:custGeom>
                <a:solidFill>
                  <a:srgbClr val="808080"/>
                </a:solidFill>
                <a:ln w="12700" cap="rnd">
                  <a:solidFill>
                    <a:srgbClr val="000000"/>
                  </a:solidFill>
                  <a:round/>
                  <a:headEnd/>
                  <a:tailEnd/>
                </a:ln>
              </p:spPr>
              <p:txBody>
                <a:bodyPr/>
                <a:lstStyle/>
                <a:p>
                  <a:endParaRPr lang="en-US"/>
                </a:p>
              </p:txBody>
            </p:sp>
            <p:sp>
              <p:nvSpPr>
                <p:cNvPr id="1104" name="Freeform 88"/>
                <p:cNvSpPr>
                  <a:spLocks/>
                </p:cNvSpPr>
                <p:nvPr/>
              </p:nvSpPr>
              <p:spPr bwMode="auto">
                <a:xfrm>
                  <a:off x="4073" y="2115"/>
                  <a:ext cx="65" cy="66"/>
                </a:xfrm>
                <a:custGeom>
                  <a:avLst/>
                  <a:gdLst>
                    <a:gd name="T0" fmla="*/ 8 w 65"/>
                    <a:gd name="T1" fmla="*/ 65 h 66"/>
                    <a:gd name="T2" fmla="*/ 8 w 65"/>
                    <a:gd name="T3" fmla="*/ 8 h 66"/>
                    <a:gd name="T4" fmla="*/ 64 w 65"/>
                    <a:gd name="T5" fmla="*/ 8 h 66"/>
                    <a:gd name="T6" fmla="*/ 64 w 65"/>
                    <a:gd name="T7" fmla="*/ 0 h 66"/>
                    <a:gd name="T8" fmla="*/ 0 w 65"/>
                    <a:gd name="T9" fmla="*/ 0 h 66"/>
                    <a:gd name="T10" fmla="*/ 0 w 65"/>
                    <a:gd name="T11" fmla="*/ 65 h 66"/>
                    <a:gd name="T12" fmla="*/ 8 w 65"/>
                    <a:gd name="T13" fmla="*/ 65 h 66"/>
                    <a:gd name="T14" fmla="*/ 0 60000 65536"/>
                    <a:gd name="T15" fmla="*/ 0 60000 65536"/>
                    <a:gd name="T16" fmla="*/ 0 60000 65536"/>
                    <a:gd name="T17" fmla="*/ 0 60000 65536"/>
                    <a:gd name="T18" fmla="*/ 0 60000 65536"/>
                    <a:gd name="T19" fmla="*/ 0 60000 65536"/>
                    <a:gd name="T20" fmla="*/ 0 60000 65536"/>
                    <a:gd name="T21" fmla="*/ 0 w 65"/>
                    <a:gd name="T22" fmla="*/ 0 h 66"/>
                    <a:gd name="T23" fmla="*/ 65 w 65"/>
                    <a:gd name="T24" fmla="*/ 66 h 6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5" h="66">
                      <a:moveTo>
                        <a:pt x="8" y="65"/>
                      </a:moveTo>
                      <a:lnTo>
                        <a:pt x="8" y="8"/>
                      </a:lnTo>
                      <a:lnTo>
                        <a:pt x="64" y="8"/>
                      </a:lnTo>
                      <a:lnTo>
                        <a:pt x="64" y="0"/>
                      </a:lnTo>
                      <a:lnTo>
                        <a:pt x="0" y="0"/>
                      </a:lnTo>
                      <a:lnTo>
                        <a:pt x="0" y="65"/>
                      </a:lnTo>
                      <a:lnTo>
                        <a:pt x="8" y="65"/>
                      </a:lnTo>
                    </a:path>
                  </a:pathLst>
                </a:custGeom>
                <a:solidFill>
                  <a:srgbClr val="C0C0C0"/>
                </a:solidFill>
                <a:ln w="12700" cap="rnd">
                  <a:solidFill>
                    <a:srgbClr val="000000"/>
                  </a:solidFill>
                  <a:round/>
                  <a:headEnd/>
                  <a:tailEnd/>
                </a:ln>
              </p:spPr>
              <p:txBody>
                <a:bodyPr/>
                <a:lstStyle/>
                <a:p>
                  <a:endParaRPr lang="en-US"/>
                </a:p>
              </p:txBody>
            </p:sp>
            <p:grpSp>
              <p:nvGrpSpPr>
                <p:cNvPr id="1105" name="Group 89"/>
                <p:cNvGrpSpPr>
                  <a:grpSpLocks/>
                </p:cNvGrpSpPr>
                <p:nvPr/>
              </p:nvGrpSpPr>
              <p:grpSpPr bwMode="auto">
                <a:xfrm>
                  <a:off x="4024" y="2058"/>
                  <a:ext cx="58" cy="52"/>
                  <a:chOff x="4024" y="2058"/>
                  <a:chExt cx="58" cy="52"/>
                </a:xfrm>
              </p:grpSpPr>
              <p:sp>
                <p:nvSpPr>
                  <p:cNvPr id="1117" name="Oval 90"/>
                  <p:cNvSpPr>
                    <a:spLocks noChangeArrowheads="1"/>
                  </p:cNvSpPr>
                  <p:nvPr/>
                </p:nvSpPr>
                <p:spPr bwMode="auto">
                  <a:xfrm>
                    <a:off x="4030" y="2058"/>
                    <a:ext cx="52" cy="52"/>
                  </a:xfrm>
                  <a:prstGeom prst="ellipse">
                    <a:avLst/>
                  </a:prstGeom>
                  <a:solidFill>
                    <a:srgbClr val="808080"/>
                  </a:solidFill>
                  <a:ln w="12700">
                    <a:solidFill>
                      <a:srgbClr val="000000"/>
                    </a:solidFill>
                    <a:round/>
                    <a:headEnd/>
                    <a:tailEnd/>
                  </a:ln>
                </p:spPr>
                <p:txBody>
                  <a:bodyPr wrap="none" anchor="ctr"/>
                  <a:lstStyle/>
                  <a:p>
                    <a:endParaRPr lang="en-US"/>
                  </a:p>
                </p:txBody>
              </p:sp>
              <p:sp>
                <p:nvSpPr>
                  <p:cNvPr id="1118" name="Oval 91"/>
                  <p:cNvSpPr>
                    <a:spLocks noChangeArrowheads="1"/>
                  </p:cNvSpPr>
                  <p:nvPr/>
                </p:nvSpPr>
                <p:spPr bwMode="auto">
                  <a:xfrm>
                    <a:off x="4024" y="2058"/>
                    <a:ext cx="52" cy="52"/>
                  </a:xfrm>
                  <a:prstGeom prst="ellipse">
                    <a:avLst/>
                  </a:prstGeom>
                  <a:solidFill>
                    <a:srgbClr val="C0C0C0"/>
                  </a:solidFill>
                  <a:ln w="12700">
                    <a:solidFill>
                      <a:srgbClr val="000000"/>
                    </a:solidFill>
                    <a:round/>
                    <a:headEnd/>
                    <a:tailEnd/>
                  </a:ln>
                </p:spPr>
                <p:txBody>
                  <a:bodyPr wrap="none" anchor="ctr"/>
                  <a:lstStyle/>
                  <a:p>
                    <a:endParaRPr lang="en-US"/>
                  </a:p>
                </p:txBody>
              </p:sp>
            </p:grpSp>
            <p:grpSp>
              <p:nvGrpSpPr>
                <p:cNvPr id="1106" name="Group 92"/>
                <p:cNvGrpSpPr>
                  <a:grpSpLocks/>
                </p:cNvGrpSpPr>
                <p:nvPr/>
              </p:nvGrpSpPr>
              <p:grpSpPr bwMode="auto">
                <a:xfrm>
                  <a:off x="4049" y="2180"/>
                  <a:ext cx="25" cy="66"/>
                  <a:chOff x="4049" y="2180"/>
                  <a:chExt cx="25" cy="66"/>
                </a:xfrm>
              </p:grpSpPr>
              <p:sp>
                <p:nvSpPr>
                  <p:cNvPr id="1108" name="Freeform 93"/>
                  <p:cNvSpPr>
                    <a:spLocks/>
                  </p:cNvSpPr>
                  <p:nvPr/>
                </p:nvSpPr>
                <p:spPr bwMode="auto">
                  <a:xfrm>
                    <a:off x="4049" y="2180"/>
                    <a:ext cx="25" cy="66"/>
                  </a:xfrm>
                  <a:custGeom>
                    <a:avLst/>
                    <a:gdLst>
                      <a:gd name="T0" fmla="*/ 0 w 25"/>
                      <a:gd name="T1" fmla="*/ 0 h 66"/>
                      <a:gd name="T2" fmla="*/ 24 w 25"/>
                      <a:gd name="T3" fmla="*/ 0 h 66"/>
                      <a:gd name="T4" fmla="*/ 24 w 25"/>
                      <a:gd name="T5" fmla="*/ 65 h 66"/>
                      <a:gd name="T6" fmla="*/ 0 w 25"/>
                      <a:gd name="T7" fmla="*/ 65 h 66"/>
                      <a:gd name="T8" fmla="*/ 0 w 25"/>
                      <a:gd name="T9" fmla="*/ 0 h 66"/>
                      <a:gd name="T10" fmla="*/ 0 60000 65536"/>
                      <a:gd name="T11" fmla="*/ 0 60000 65536"/>
                      <a:gd name="T12" fmla="*/ 0 60000 65536"/>
                      <a:gd name="T13" fmla="*/ 0 60000 65536"/>
                      <a:gd name="T14" fmla="*/ 0 60000 65536"/>
                      <a:gd name="T15" fmla="*/ 0 w 25"/>
                      <a:gd name="T16" fmla="*/ 0 h 66"/>
                      <a:gd name="T17" fmla="*/ 25 w 25"/>
                      <a:gd name="T18" fmla="*/ 66 h 66"/>
                    </a:gdLst>
                    <a:ahLst/>
                    <a:cxnLst>
                      <a:cxn ang="T10">
                        <a:pos x="T0" y="T1"/>
                      </a:cxn>
                      <a:cxn ang="T11">
                        <a:pos x="T2" y="T3"/>
                      </a:cxn>
                      <a:cxn ang="T12">
                        <a:pos x="T4" y="T5"/>
                      </a:cxn>
                      <a:cxn ang="T13">
                        <a:pos x="T6" y="T7"/>
                      </a:cxn>
                      <a:cxn ang="T14">
                        <a:pos x="T8" y="T9"/>
                      </a:cxn>
                    </a:cxnLst>
                    <a:rect l="T15" t="T16" r="T17" b="T18"/>
                    <a:pathLst>
                      <a:path w="25" h="66">
                        <a:moveTo>
                          <a:pt x="0" y="0"/>
                        </a:moveTo>
                        <a:lnTo>
                          <a:pt x="24" y="0"/>
                        </a:lnTo>
                        <a:lnTo>
                          <a:pt x="24" y="65"/>
                        </a:lnTo>
                        <a:lnTo>
                          <a:pt x="0" y="65"/>
                        </a:lnTo>
                        <a:lnTo>
                          <a:pt x="0" y="0"/>
                        </a:lnTo>
                      </a:path>
                    </a:pathLst>
                  </a:custGeom>
                  <a:solidFill>
                    <a:srgbClr val="C0C0C0"/>
                  </a:solidFill>
                  <a:ln w="12700" cap="rnd">
                    <a:solidFill>
                      <a:srgbClr val="000000"/>
                    </a:solidFill>
                    <a:round/>
                    <a:headEnd/>
                    <a:tailEnd/>
                  </a:ln>
                </p:spPr>
                <p:txBody>
                  <a:bodyPr/>
                  <a:lstStyle/>
                  <a:p>
                    <a:endParaRPr lang="en-US"/>
                  </a:p>
                </p:txBody>
              </p:sp>
              <p:grpSp>
                <p:nvGrpSpPr>
                  <p:cNvPr id="1109" name="Group 94"/>
                  <p:cNvGrpSpPr>
                    <a:grpSpLocks/>
                  </p:cNvGrpSpPr>
                  <p:nvPr/>
                </p:nvGrpSpPr>
                <p:grpSpPr bwMode="auto">
                  <a:xfrm>
                    <a:off x="4049" y="2188"/>
                    <a:ext cx="24" cy="49"/>
                    <a:chOff x="4049" y="2188"/>
                    <a:chExt cx="24" cy="49"/>
                  </a:xfrm>
                </p:grpSpPr>
                <p:sp>
                  <p:nvSpPr>
                    <p:cNvPr id="1110" name="Line 95"/>
                    <p:cNvSpPr>
                      <a:spLocks noChangeShapeType="1"/>
                    </p:cNvSpPr>
                    <p:nvPr/>
                  </p:nvSpPr>
                  <p:spPr bwMode="auto">
                    <a:xfrm>
                      <a:off x="4049" y="2197"/>
                      <a:ext cx="24" cy="0"/>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1111" name="Line 96"/>
                    <p:cNvSpPr>
                      <a:spLocks noChangeShapeType="1"/>
                    </p:cNvSpPr>
                    <p:nvPr/>
                  </p:nvSpPr>
                  <p:spPr bwMode="auto">
                    <a:xfrm>
                      <a:off x="4049" y="2220"/>
                      <a:ext cx="24" cy="0"/>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1112" name="Line 97"/>
                    <p:cNvSpPr>
                      <a:spLocks noChangeShapeType="1"/>
                    </p:cNvSpPr>
                    <p:nvPr/>
                  </p:nvSpPr>
                  <p:spPr bwMode="auto">
                    <a:xfrm>
                      <a:off x="4049" y="2213"/>
                      <a:ext cx="24" cy="0"/>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1113" name="Line 98"/>
                    <p:cNvSpPr>
                      <a:spLocks noChangeShapeType="1"/>
                    </p:cNvSpPr>
                    <p:nvPr/>
                  </p:nvSpPr>
                  <p:spPr bwMode="auto">
                    <a:xfrm>
                      <a:off x="4049" y="2205"/>
                      <a:ext cx="24" cy="0"/>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1114" name="Line 99"/>
                    <p:cNvSpPr>
                      <a:spLocks noChangeShapeType="1"/>
                    </p:cNvSpPr>
                    <p:nvPr/>
                  </p:nvSpPr>
                  <p:spPr bwMode="auto">
                    <a:xfrm>
                      <a:off x="4049" y="2188"/>
                      <a:ext cx="24" cy="0"/>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1115" name="Line 100"/>
                    <p:cNvSpPr>
                      <a:spLocks noChangeShapeType="1"/>
                    </p:cNvSpPr>
                    <p:nvPr/>
                  </p:nvSpPr>
                  <p:spPr bwMode="auto">
                    <a:xfrm>
                      <a:off x="4049" y="2229"/>
                      <a:ext cx="24" cy="0"/>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1116" name="Line 101"/>
                    <p:cNvSpPr>
                      <a:spLocks noChangeShapeType="1"/>
                    </p:cNvSpPr>
                    <p:nvPr/>
                  </p:nvSpPr>
                  <p:spPr bwMode="auto">
                    <a:xfrm>
                      <a:off x="4049" y="2237"/>
                      <a:ext cx="24" cy="0"/>
                    </a:xfrm>
                    <a:prstGeom prst="line">
                      <a:avLst/>
                    </a:prstGeom>
                    <a:noFill/>
                    <a:ln w="12700">
                      <a:solidFill>
                        <a:srgbClr val="000000"/>
                      </a:solidFill>
                      <a:round/>
                      <a:headEnd type="none" w="sm" len="sm"/>
                      <a:tailEnd type="none" w="sm" len="sm"/>
                    </a:ln>
                  </p:spPr>
                  <p:txBody>
                    <a:bodyPr wrap="none" anchor="ctr"/>
                    <a:lstStyle/>
                    <a:p>
                      <a:endParaRPr lang="en-US"/>
                    </a:p>
                  </p:txBody>
                </p:sp>
              </p:grpSp>
            </p:grpSp>
            <p:sp>
              <p:nvSpPr>
                <p:cNvPr id="1107" name="Freeform 102"/>
                <p:cNvSpPr>
                  <a:spLocks/>
                </p:cNvSpPr>
                <p:nvPr/>
              </p:nvSpPr>
              <p:spPr bwMode="auto">
                <a:xfrm>
                  <a:off x="4202" y="2197"/>
                  <a:ext cx="17" cy="17"/>
                </a:xfrm>
                <a:custGeom>
                  <a:avLst/>
                  <a:gdLst>
                    <a:gd name="T0" fmla="*/ 0 w 17"/>
                    <a:gd name="T1" fmla="*/ 0 h 17"/>
                    <a:gd name="T2" fmla="*/ 16 w 17"/>
                    <a:gd name="T3" fmla="*/ 0 h 17"/>
                    <a:gd name="T4" fmla="*/ 16 w 17"/>
                    <a:gd name="T5" fmla="*/ 16 h 17"/>
                    <a:gd name="T6" fmla="*/ 0 w 17"/>
                    <a:gd name="T7" fmla="*/ 16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16" y="0"/>
                      </a:lnTo>
                      <a:lnTo>
                        <a:pt x="16" y="16"/>
                      </a:lnTo>
                      <a:lnTo>
                        <a:pt x="0" y="16"/>
                      </a:lnTo>
                      <a:lnTo>
                        <a:pt x="0" y="0"/>
                      </a:lnTo>
                    </a:path>
                  </a:pathLst>
                </a:custGeom>
                <a:solidFill>
                  <a:srgbClr val="C0C0C0"/>
                </a:solidFill>
                <a:ln w="12700" cap="rnd">
                  <a:solidFill>
                    <a:srgbClr val="000000"/>
                  </a:solidFill>
                  <a:round/>
                  <a:headEnd/>
                  <a:tailEnd/>
                </a:ln>
              </p:spPr>
              <p:txBody>
                <a:bodyPr/>
                <a:lstStyle/>
                <a:p>
                  <a:endParaRPr lang="en-US"/>
                </a:p>
              </p:txBody>
            </p:sp>
          </p:grpSp>
          <p:grpSp>
            <p:nvGrpSpPr>
              <p:cNvPr id="1070" name="Group 103"/>
              <p:cNvGrpSpPr>
                <a:grpSpLocks/>
              </p:cNvGrpSpPr>
              <p:nvPr/>
            </p:nvGrpSpPr>
            <p:grpSpPr bwMode="auto">
              <a:xfrm>
                <a:off x="4136" y="2017"/>
                <a:ext cx="41" cy="46"/>
                <a:chOff x="4136" y="2017"/>
                <a:chExt cx="41" cy="46"/>
              </a:xfrm>
            </p:grpSpPr>
            <p:sp>
              <p:nvSpPr>
                <p:cNvPr id="1083" name="Freeform 104"/>
                <p:cNvSpPr>
                  <a:spLocks/>
                </p:cNvSpPr>
                <p:nvPr/>
              </p:nvSpPr>
              <p:spPr bwMode="auto">
                <a:xfrm>
                  <a:off x="4158" y="2031"/>
                  <a:ext cx="19" cy="32"/>
                </a:xfrm>
                <a:custGeom>
                  <a:avLst/>
                  <a:gdLst>
                    <a:gd name="T0" fmla="*/ 16 w 19"/>
                    <a:gd name="T1" fmla="*/ 0 h 32"/>
                    <a:gd name="T2" fmla="*/ 0 w 19"/>
                    <a:gd name="T3" fmla="*/ 26 h 32"/>
                    <a:gd name="T4" fmla="*/ 3 w 19"/>
                    <a:gd name="T5" fmla="*/ 31 h 32"/>
                    <a:gd name="T6" fmla="*/ 18 w 19"/>
                    <a:gd name="T7" fmla="*/ 1 h 32"/>
                    <a:gd name="T8" fmla="*/ 16 w 19"/>
                    <a:gd name="T9" fmla="*/ 0 h 32"/>
                    <a:gd name="T10" fmla="*/ 0 60000 65536"/>
                    <a:gd name="T11" fmla="*/ 0 60000 65536"/>
                    <a:gd name="T12" fmla="*/ 0 60000 65536"/>
                    <a:gd name="T13" fmla="*/ 0 60000 65536"/>
                    <a:gd name="T14" fmla="*/ 0 60000 65536"/>
                    <a:gd name="T15" fmla="*/ 0 w 19"/>
                    <a:gd name="T16" fmla="*/ 0 h 32"/>
                    <a:gd name="T17" fmla="*/ 19 w 19"/>
                    <a:gd name="T18" fmla="*/ 32 h 32"/>
                  </a:gdLst>
                  <a:ahLst/>
                  <a:cxnLst>
                    <a:cxn ang="T10">
                      <a:pos x="T0" y="T1"/>
                    </a:cxn>
                    <a:cxn ang="T11">
                      <a:pos x="T2" y="T3"/>
                    </a:cxn>
                    <a:cxn ang="T12">
                      <a:pos x="T4" y="T5"/>
                    </a:cxn>
                    <a:cxn ang="T13">
                      <a:pos x="T6" y="T7"/>
                    </a:cxn>
                    <a:cxn ang="T14">
                      <a:pos x="T8" y="T9"/>
                    </a:cxn>
                  </a:cxnLst>
                  <a:rect l="T15" t="T16" r="T17" b="T18"/>
                  <a:pathLst>
                    <a:path w="19" h="32">
                      <a:moveTo>
                        <a:pt x="16" y="0"/>
                      </a:moveTo>
                      <a:lnTo>
                        <a:pt x="0" y="26"/>
                      </a:lnTo>
                      <a:lnTo>
                        <a:pt x="3" y="31"/>
                      </a:lnTo>
                      <a:lnTo>
                        <a:pt x="18" y="1"/>
                      </a:lnTo>
                      <a:lnTo>
                        <a:pt x="16" y="0"/>
                      </a:lnTo>
                    </a:path>
                  </a:pathLst>
                </a:custGeom>
                <a:solidFill>
                  <a:srgbClr val="BFBFDF"/>
                </a:solidFill>
                <a:ln w="12700" cap="rnd">
                  <a:solidFill>
                    <a:srgbClr val="000000"/>
                  </a:solidFill>
                  <a:round/>
                  <a:headEnd/>
                  <a:tailEnd/>
                </a:ln>
              </p:spPr>
              <p:txBody>
                <a:bodyPr/>
                <a:lstStyle/>
                <a:p>
                  <a:endParaRPr lang="en-US"/>
                </a:p>
              </p:txBody>
            </p:sp>
            <p:sp>
              <p:nvSpPr>
                <p:cNvPr id="1084" name="Freeform 105"/>
                <p:cNvSpPr>
                  <a:spLocks/>
                </p:cNvSpPr>
                <p:nvPr/>
              </p:nvSpPr>
              <p:spPr bwMode="auto">
                <a:xfrm>
                  <a:off x="4136" y="2017"/>
                  <a:ext cx="36" cy="17"/>
                </a:xfrm>
                <a:custGeom>
                  <a:avLst/>
                  <a:gdLst>
                    <a:gd name="T0" fmla="*/ 34 w 36"/>
                    <a:gd name="T1" fmla="*/ 0 h 17"/>
                    <a:gd name="T2" fmla="*/ 0 w 36"/>
                    <a:gd name="T3" fmla="*/ 8 h 17"/>
                    <a:gd name="T4" fmla="*/ 5 w 36"/>
                    <a:gd name="T5" fmla="*/ 16 h 17"/>
                    <a:gd name="T6" fmla="*/ 35 w 36"/>
                    <a:gd name="T7" fmla="*/ 5 h 17"/>
                    <a:gd name="T8" fmla="*/ 34 w 36"/>
                    <a:gd name="T9" fmla="*/ 0 h 17"/>
                    <a:gd name="T10" fmla="*/ 0 60000 65536"/>
                    <a:gd name="T11" fmla="*/ 0 60000 65536"/>
                    <a:gd name="T12" fmla="*/ 0 60000 65536"/>
                    <a:gd name="T13" fmla="*/ 0 60000 65536"/>
                    <a:gd name="T14" fmla="*/ 0 60000 65536"/>
                    <a:gd name="T15" fmla="*/ 0 w 36"/>
                    <a:gd name="T16" fmla="*/ 0 h 17"/>
                    <a:gd name="T17" fmla="*/ 36 w 36"/>
                    <a:gd name="T18" fmla="*/ 17 h 17"/>
                  </a:gdLst>
                  <a:ahLst/>
                  <a:cxnLst>
                    <a:cxn ang="T10">
                      <a:pos x="T0" y="T1"/>
                    </a:cxn>
                    <a:cxn ang="T11">
                      <a:pos x="T2" y="T3"/>
                    </a:cxn>
                    <a:cxn ang="T12">
                      <a:pos x="T4" y="T5"/>
                    </a:cxn>
                    <a:cxn ang="T13">
                      <a:pos x="T6" y="T7"/>
                    </a:cxn>
                    <a:cxn ang="T14">
                      <a:pos x="T8" y="T9"/>
                    </a:cxn>
                  </a:cxnLst>
                  <a:rect l="T15" t="T16" r="T17" b="T18"/>
                  <a:pathLst>
                    <a:path w="36" h="17">
                      <a:moveTo>
                        <a:pt x="34" y="0"/>
                      </a:moveTo>
                      <a:lnTo>
                        <a:pt x="0" y="8"/>
                      </a:lnTo>
                      <a:lnTo>
                        <a:pt x="5" y="16"/>
                      </a:lnTo>
                      <a:lnTo>
                        <a:pt x="35" y="5"/>
                      </a:lnTo>
                      <a:lnTo>
                        <a:pt x="34" y="0"/>
                      </a:lnTo>
                    </a:path>
                  </a:pathLst>
                </a:custGeom>
                <a:solidFill>
                  <a:srgbClr val="BFBFDF"/>
                </a:solidFill>
                <a:ln w="12700" cap="rnd">
                  <a:solidFill>
                    <a:srgbClr val="000000"/>
                  </a:solidFill>
                  <a:round/>
                  <a:headEnd/>
                  <a:tailEnd/>
                </a:ln>
              </p:spPr>
              <p:txBody>
                <a:bodyPr/>
                <a:lstStyle/>
                <a:p>
                  <a:endParaRPr lang="en-US"/>
                </a:p>
              </p:txBody>
            </p:sp>
          </p:grpSp>
          <p:grpSp>
            <p:nvGrpSpPr>
              <p:cNvPr id="1071" name="Group 106"/>
              <p:cNvGrpSpPr>
                <a:grpSpLocks/>
              </p:cNvGrpSpPr>
              <p:nvPr/>
            </p:nvGrpSpPr>
            <p:grpSpPr bwMode="auto">
              <a:xfrm>
                <a:off x="4055" y="1945"/>
                <a:ext cx="134" cy="210"/>
                <a:chOff x="4055" y="1945"/>
                <a:chExt cx="134" cy="210"/>
              </a:xfrm>
            </p:grpSpPr>
            <p:sp>
              <p:nvSpPr>
                <p:cNvPr id="1081" name="Freeform 107"/>
                <p:cNvSpPr>
                  <a:spLocks/>
                </p:cNvSpPr>
                <p:nvPr/>
              </p:nvSpPr>
              <p:spPr bwMode="auto">
                <a:xfrm>
                  <a:off x="4055" y="1945"/>
                  <a:ext cx="134" cy="210"/>
                </a:xfrm>
                <a:custGeom>
                  <a:avLst/>
                  <a:gdLst>
                    <a:gd name="T0" fmla="*/ 4 w 134"/>
                    <a:gd name="T1" fmla="*/ 7 h 210"/>
                    <a:gd name="T2" fmla="*/ 2 w 134"/>
                    <a:gd name="T3" fmla="*/ 14 h 210"/>
                    <a:gd name="T4" fmla="*/ 1 w 134"/>
                    <a:gd name="T5" fmla="*/ 21 h 210"/>
                    <a:gd name="T6" fmla="*/ 0 w 134"/>
                    <a:gd name="T7" fmla="*/ 30 h 210"/>
                    <a:gd name="T8" fmla="*/ 0 w 134"/>
                    <a:gd name="T9" fmla="*/ 38 h 210"/>
                    <a:gd name="T10" fmla="*/ 2 w 134"/>
                    <a:gd name="T11" fmla="*/ 49 h 210"/>
                    <a:gd name="T12" fmla="*/ 3 w 134"/>
                    <a:gd name="T13" fmla="*/ 62 h 210"/>
                    <a:gd name="T14" fmla="*/ 7 w 134"/>
                    <a:gd name="T15" fmla="*/ 76 h 210"/>
                    <a:gd name="T16" fmla="*/ 12 w 134"/>
                    <a:gd name="T17" fmla="*/ 93 h 210"/>
                    <a:gd name="T18" fmla="*/ 19 w 134"/>
                    <a:gd name="T19" fmla="*/ 109 h 210"/>
                    <a:gd name="T20" fmla="*/ 31 w 134"/>
                    <a:gd name="T21" fmla="*/ 128 h 210"/>
                    <a:gd name="T22" fmla="*/ 44 w 134"/>
                    <a:gd name="T23" fmla="*/ 146 h 210"/>
                    <a:gd name="T24" fmla="*/ 54 w 134"/>
                    <a:gd name="T25" fmla="*/ 159 h 210"/>
                    <a:gd name="T26" fmla="*/ 68 w 134"/>
                    <a:gd name="T27" fmla="*/ 174 h 210"/>
                    <a:gd name="T28" fmla="*/ 83 w 134"/>
                    <a:gd name="T29" fmla="*/ 185 h 210"/>
                    <a:gd name="T30" fmla="*/ 96 w 134"/>
                    <a:gd name="T31" fmla="*/ 195 h 210"/>
                    <a:gd name="T32" fmla="*/ 105 w 134"/>
                    <a:gd name="T33" fmla="*/ 201 h 210"/>
                    <a:gd name="T34" fmla="*/ 115 w 134"/>
                    <a:gd name="T35" fmla="*/ 206 h 210"/>
                    <a:gd name="T36" fmla="*/ 123 w 134"/>
                    <a:gd name="T37" fmla="*/ 209 h 210"/>
                    <a:gd name="T38" fmla="*/ 129 w 134"/>
                    <a:gd name="T39" fmla="*/ 209 h 210"/>
                    <a:gd name="T40" fmla="*/ 133 w 134"/>
                    <a:gd name="T41" fmla="*/ 206 h 210"/>
                    <a:gd name="T42" fmla="*/ 9 w 134"/>
                    <a:gd name="T43" fmla="*/ 0 h 210"/>
                    <a:gd name="T44" fmla="*/ 4 w 134"/>
                    <a:gd name="T45" fmla="*/ 7 h 21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34"/>
                    <a:gd name="T70" fmla="*/ 0 h 210"/>
                    <a:gd name="T71" fmla="*/ 134 w 134"/>
                    <a:gd name="T72" fmla="*/ 210 h 21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34" h="210">
                      <a:moveTo>
                        <a:pt x="4" y="7"/>
                      </a:moveTo>
                      <a:lnTo>
                        <a:pt x="2" y="14"/>
                      </a:lnTo>
                      <a:lnTo>
                        <a:pt x="1" y="21"/>
                      </a:lnTo>
                      <a:lnTo>
                        <a:pt x="0" y="30"/>
                      </a:lnTo>
                      <a:lnTo>
                        <a:pt x="0" y="38"/>
                      </a:lnTo>
                      <a:lnTo>
                        <a:pt x="2" y="49"/>
                      </a:lnTo>
                      <a:lnTo>
                        <a:pt x="3" y="62"/>
                      </a:lnTo>
                      <a:lnTo>
                        <a:pt x="7" y="76"/>
                      </a:lnTo>
                      <a:lnTo>
                        <a:pt x="12" y="93"/>
                      </a:lnTo>
                      <a:lnTo>
                        <a:pt x="19" y="109"/>
                      </a:lnTo>
                      <a:lnTo>
                        <a:pt x="31" y="128"/>
                      </a:lnTo>
                      <a:lnTo>
                        <a:pt x="44" y="146"/>
                      </a:lnTo>
                      <a:lnTo>
                        <a:pt x="54" y="159"/>
                      </a:lnTo>
                      <a:lnTo>
                        <a:pt x="68" y="174"/>
                      </a:lnTo>
                      <a:lnTo>
                        <a:pt x="83" y="185"/>
                      </a:lnTo>
                      <a:lnTo>
                        <a:pt x="96" y="195"/>
                      </a:lnTo>
                      <a:lnTo>
                        <a:pt x="105" y="201"/>
                      </a:lnTo>
                      <a:lnTo>
                        <a:pt x="115" y="206"/>
                      </a:lnTo>
                      <a:lnTo>
                        <a:pt x="123" y="209"/>
                      </a:lnTo>
                      <a:lnTo>
                        <a:pt x="129" y="209"/>
                      </a:lnTo>
                      <a:lnTo>
                        <a:pt x="133" y="206"/>
                      </a:lnTo>
                      <a:lnTo>
                        <a:pt x="9" y="0"/>
                      </a:lnTo>
                      <a:lnTo>
                        <a:pt x="4" y="7"/>
                      </a:lnTo>
                    </a:path>
                  </a:pathLst>
                </a:custGeom>
                <a:solidFill>
                  <a:srgbClr val="808080"/>
                </a:solidFill>
                <a:ln w="12700" cap="rnd">
                  <a:solidFill>
                    <a:srgbClr val="000000"/>
                  </a:solidFill>
                  <a:round/>
                  <a:headEnd/>
                  <a:tailEnd/>
                </a:ln>
              </p:spPr>
              <p:txBody>
                <a:bodyPr/>
                <a:lstStyle/>
                <a:p>
                  <a:endParaRPr lang="en-US"/>
                </a:p>
              </p:txBody>
            </p:sp>
            <p:sp>
              <p:nvSpPr>
                <p:cNvPr id="1082" name="Freeform 108"/>
                <p:cNvSpPr>
                  <a:spLocks/>
                </p:cNvSpPr>
                <p:nvPr/>
              </p:nvSpPr>
              <p:spPr bwMode="auto">
                <a:xfrm>
                  <a:off x="4063" y="1945"/>
                  <a:ext cx="126" cy="207"/>
                </a:xfrm>
                <a:custGeom>
                  <a:avLst/>
                  <a:gdLst>
                    <a:gd name="T0" fmla="*/ 1 w 126"/>
                    <a:gd name="T1" fmla="*/ 0 h 207"/>
                    <a:gd name="T2" fmla="*/ 0 w 126"/>
                    <a:gd name="T3" fmla="*/ 4 h 207"/>
                    <a:gd name="T4" fmla="*/ 0 w 126"/>
                    <a:gd name="T5" fmla="*/ 13 h 207"/>
                    <a:gd name="T6" fmla="*/ 0 w 126"/>
                    <a:gd name="T7" fmla="*/ 24 h 207"/>
                    <a:gd name="T8" fmla="*/ 1 w 126"/>
                    <a:gd name="T9" fmla="*/ 32 h 207"/>
                    <a:gd name="T10" fmla="*/ 2 w 126"/>
                    <a:gd name="T11" fmla="*/ 43 h 207"/>
                    <a:gd name="T12" fmla="*/ 5 w 126"/>
                    <a:gd name="T13" fmla="*/ 56 h 207"/>
                    <a:gd name="T14" fmla="*/ 7 w 126"/>
                    <a:gd name="T15" fmla="*/ 70 h 207"/>
                    <a:gd name="T16" fmla="*/ 14 w 126"/>
                    <a:gd name="T17" fmla="*/ 87 h 207"/>
                    <a:gd name="T18" fmla="*/ 23 w 126"/>
                    <a:gd name="T19" fmla="*/ 107 h 207"/>
                    <a:gd name="T20" fmla="*/ 33 w 126"/>
                    <a:gd name="T21" fmla="*/ 124 h 207"/>
                    <a:gd name="T22" fmla="*/ 46 w 126"/>
                    <a:gd name="T23" fmla="*/ 141 h 207"/>
                    <a:gd name="T24" fmla="*/ 56 w 126"/>
                    <a:gd name="T25" fmla="*/ 154 h 207"/>
                    <a:gd name="T26" fmla="*/ 65 w 126"/>
                    <a:gd name="T27" fmla="*/ 162 h 207"/>
                    <a:gd name="T28" fmla="*/ 74 w 126"/>
                    <a:gd name="T29" fmla="*/ 171 h 207"/>
                    <a:gd name="T30" fmla="*/ 82 w 126"/>
                    <a:gd name="T31" fmla="*/ 179 h 207"/>
                    <a:gd name="T32" fmla="*/ 92 w 126"/>
                    <a:gd name="T33" fmla="*/ 187 h 207"/>
                    <a:gd name="T34" fmla="*/ 99 w 126"/>
                    <a:gd name="T35" fmla="*/ 192 h 207"/>
                    <a:gd name="T36" fmla="*/ 105 w 126"/>
                    <a:gd name="T37" fmla="*/ 197 h 207"/>
                    <a:gd name="T38" fmla="*/ 113 w 126"/>
                    <a:gd name="T39" fmla="*/ 201 h 207"/>
                    <a:gd name="T40" fmla="*/ 120 w 126"/>
                    <a:gd name="T41" fmla="*/ 205 h 207"/>
                    <a:gd name="T42" fmla="*/ 124 w 126"/>
                    <a:gd name="T43" fmla="*/ 206 h 207"/>
                    <a:gd name="T44" fmla="*/ 125 w 126"/>
                    <a:gd name="T45" fmla="*/ 204 h 207"/>
                    <a:gd name="T46" fmla="*/ 125 w 126"/>
                    <a:gd name="T47" fmla="*/ 199 h 207"/>
                    <a:gd name="T48" fmla="*/ 124 w 126"/>
                    <a:gd name="T49" fmla="*/ 194 h 207"/>
                    <a:gd name="T50" fmla="*/ 123 w 126"/>
                    <a:gd name="T51" fmla="*/ 185 h 207"/>
                    <a:gd name="T52" fmla="*/ 120 w 126"/>
                    <a:gd name="T53" fmla="*/ 175 h 207"/>
                    <a:gd name="T54" fmla="*/ 118 w 126"/>
                    <a:gd name="T55" fmla="*/ 164 h 207"/>
                    <a:gd name="T56" fmla="*/ 115 w 126"/>
                    <a:gd name="T57" fmla="*/ 152 h 207"/>
                    <a:gd name="T58" fmla="*/ 111 w 126"/>
                    <a:gd name="T59" fmla="*/ 138 h 207"/>
                    <a:gd name="T60" fmla="*/ 106 w 126"/>
                    <a:gd name="T61" fmla="*/ 129 h 207"/>
                    <a:gd name="T62" fmla="*/ 103 w 126"/>
                    <a:gd name="T63" fmla="*/ 119 h 207"/>
                    <a:gd name="T64" fmla="*/ 96 w 126"/>
                    <a:gd name="T65" fmla="*/ 107 h 207"/>
                    <a:gd name="T66" fmla="*/ 91 w 126"/>
                    <a:gd name="T67" fmla="*/ 97 h 207"/>
                    <a:gd name="T68" fmla="*/ 84 w 126"/>
                    <a:gd name="T69" fmla="*/ 86 h 207"/>
                    <a:gd name="T70" fmla="*/ 73 w 126"/>
                    <a:gd name="T71" fmla="*/ 72 h 207"/>
                    <a:gd name="T72" fmla="*/ 65 w 126"/>
                    <a:gd name="T73" fmla="*/ 62 h 207"/>
                    <a:gd name="T74" fmla="*/ 55 w 126"/>
                    <a:gd name="T75" fmla="*/ 48 h 207"/>
                    <a:gd name="T76" fmla="*/ 44 w 126"/>
                    <a:gd name="T77" fmla="*/ 38 h 207"/>
                    <a:gd name="T78" fmla="*/ 34 w 126"/>
                    <a:gd name="T79" fmla="*/ 27 h 207"/>
                    <a:gd name="T80" fmla="*/ 26 w 126"/>
                    <a:gd name="T81" fmla="*/ 20 h 207"/>
                    <a:gd name="T82" fmla="*/ 18 w 126"/>
                    <a:gd name="T83" fmla="*/ 12 h 207"/>
                    <a:gd name="T84" fmla="*/ 12 w 126"/>
                    <a:gd name="T85" fmla="*/ 7 h 207"/>
                    <a:gd name="T86" fmla="*/ 6 w 126"/>
                    <a:gd name="T87" fmla="*/ 2 h 207"/>
                    <a:gd name="T88" fmla="*/ 1 w 126"/>
                    <a:gd name="T89" fmla="*/ 0 h 20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26"/>
                    <a:gd name="T136" fmla="*/ 0 h 207"/>
                    <a:gd name="T137" fmla="*/ 126 w 126"/>
                    <a:gd name="T138" fmla="*/ 207 h 207"/>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26" h="207">
                      <a:moveTo>
                        <a:pt x="1" y="0"/>
                      </a:moveTo>
                      <a:lnTo>
                        <a:pt x="0" y="4"/>
                      </a:lnTo>
                      <a:lnTo>
                        <a:pt x="0" y="13"/>
                      </a:lnTo>
                      <a:lnTo>
                        <a:pt x="0" y="24"/>
                      </a:lnTo>
                      <a:lnTo>
                        <a:pt x="1" y="32"/>
                      </a:lnTo>
                      <a:lnTo>
                        <a:pt x="2" y="43"/>
                      </a:lnTo>
                      <a:lnTo>
                        <a:pt x="5" y="56"/>
                      </a:lnTo>
                      <a:lnTo>
                        <a:pt x="7" y="70"/>
                      </a:lnTo>
                      <a:lnTo>
                        <a:pt x="14" y="87"/>
                      </a:lnTo>
                      <a:lnTo>
                        <a:pt x="23" y="107"/>
                      </a:lnTo>
                      <a:lnTo>
                        <a:pt x="33" y="124"/>
                      </a:lnTo>
                      <a:lnTo>
                        <a:pt x="46" y="141"/>
                      </a:lnTo>
                      <a:lnTo>
                        <a:pt x="56" y="154"/>
                      </a:lnTo>
                      <a:lnTo>
                        <a:pt x="65" y="162"/>
                      </a:lnTo>
                      <a:lnTo>
                        <a:pt x="74" y="171"/>
                      </a:lnTo>
                      <a:lnTo>
                        <a:pt x="82" y="179"/>
                      </a:lnTo>
                      <a:lnTo>
                        <a:pt x="92" y="187"/>
                      </a:lnTo>
                      <a:lnTo>
                        <a:pt x="99" y="192"/>
                      </a:lnTo>
                      <a:lnTo>
                        <a:pt x="105" y="197"/>
                      </a:lnTo>
                      <a:lnTo>
                        <a:pt x="113" y="201"/>
                      </a:lnTo>
                      <a:lnTo>
                        <a:pt x="120" y="205"/>
                      </a:lnTo>
                      <a:lnTo>
                        <a:pt x="124" y="206"/>
                      </a:lnTo>
                      <a:lnTo>
                        <a:pt x="125" y="204"/>
                      </a:lnTo>
                      <a:lnTo>
                        <a:pt x="125" y="199"/>
                      </a:lnTo>
                      <a:lnTo>
                        <a:pt x="124" y="194"/>
                      </a:lnTo>
                      <a:lnTo>
                        <a:pt x="123" y="185"/>
                      </a:lnTo>
                      <a:lnTo>
                        <a:pt x="120" y="175"/>
                      </a:lnTo>
                      <a:lnTo>
                        <a:pt x="118" y="164"/>
                      </a:lnTo>
                      <a:lnTo>
                        <a:pt x="115" y="152"/>
                      </a:lnTo>
                      <a:lnTo>
                        <a:pt x="111" y="138"/>
                      </a:lnTo>
                      <a:lnTo>
                        <a:pt x="106" y="129"/>
                      </a:lnTo>
                      <a:lnTo>
                        <a:pt x="103" y="119"/>
                      </a:lnTo>
                      <a:lnTo>
                        <a:pt x="96" y="107"/>
                      </a:lnTo>
                      <a:lnTo>
                        <a:pt x="91" y="97"/>
                      </a:lnTo>
                      <a:lnTo>
                        <a:pt x="84" y="86"/>
                      </a:lnTo>
                      <a:lnTo>
                        <a:pt x="73" y="72"/>
                      </a:lnTo>
                      <a:lnTo>
                        <a:pt x="65" y="62"/>
                      </a:lnTo>
                      <a:lnTo>
                        <a:pt x="55" y="48"/>
                      </a:lnTo>
                      <a:lnTo>
                        <a:pt x="44" y="38"/>
                      </a:lnTo>
                      <a:lnTo>
                        <a:pt x="34" y="27"/>
                      </a:lnTo>
                      <a:lnTo>
                        <a:pt x="26" y="20"/>
                      </a:lnTo>
                      <a:lnTo>
                        <a:pt x="18" y="12"/>
                      </a:lnTo>
                      <a:lnTo>
                        <a:pt x="12" y="7"/>
                      </a:lnTo>
                      <a:lnTo>
                        <a:pt x="6" y="2"/>
                      </a:lnTo>
                      <a:lnTo>
                        <a:pt x="1" y="0"/>
                      </a:lnTo>
                    </a:path>
                  </a:pathLst>
                </a:custGeom>
                <a:solidFill>
                  <a:srgbClr val="C0C0C0"/>
                </a:solidFill>
                <a:ln w="12700" cap="rnd">
                  <a:solidFill>
                    <a:srgbClr val="000000"/>
                  </a:solidFill>
                  <a:round/>
                  <a:headEnd/>
                  <a:tailEnd/>
                </a:ln>
              </p:spPr>
              <p:txBody>
                <a:bodyPr/>
                <a:lstStyle/>
                <a:p>
                  <a:endParaRPr lang="en-US"/>
                </a:p>
              </p:txBody>
            </p:sp>
          </p:grpSp>
          <p:grpSp>
            <p:nvGrpSpPr>
              <p:cNvPr id="1072" name="Group 109"/>
              <p:cNvGrpSpPr>
                <a:grpSpLocks/>
              </p:cNvGrpSpPr>
              <p:nvPr/>
            </p:nvGrpSpPr>
            <p:grpSpPr bwMode="auto">
              <a:xfrm>
                <a:off x="4067" y="1998"/>
                <a:ext cx="130" cy="135"/>
                <a:chOff x="4067" y="1998"/>
                <a:chExt cx="130" cy="135"/>
              </a:xfrm>
            </p:grpSpPr>
            <p:sp>
              <p:nvSpPr>
                <p:cNvPr id="1079" name="Freeform 110"/>
                <p:cNvSpPr>
                  <a:spLocks/>
                </p:cNvSpPr>
                <p:nvPr/>
              </p:nvSpPr>
              <p:spPr bwMode="auto">
                <a:xfrm>
                  <a:off x="4067" y="1998"/>
                  <a:ext cx="125" cy="17"/>
                </a:xfrm>
                <a:custGeom>
                  <a:avLst/>
                  <a:gdLst>
                    <a:gd name="T0" fmla="*/ 0 w 125"/>
                    <a:gd name="T1" fmla="*/ 0 h 17"/>
                    <a:gd name="T2" fmla="*/ 124 w 125"/>
                    <a:gd name="T3" fmla="*/ 8 h 17"/>
                    <a:gd name="T4" fmla="*/ 122 w 125"/>
                    <a:gd name="T5" fmla="*/ 16 h 17"/>
                    <a:gd name="T6" fmla="*/ 1 w 125"/>
                    <a:gd name="T7" fmla="*/ 5 h 17"/>
                    <a:gd name="T8" fmla="*/ 0 w 125"/>
                    <a:gd name="T9" fmla="*/ 0 h 17"/>
                    <a:gd name="T10" fmla="*/ 0 60000 65536"/>
                    <a:gd name="T11" fmla="*/ 0 60000 65536"/>
                    <a:gd name="T12" fmla="*/ 0 60000 65536"/>
                    <a:gd name="T13" fmla="*/ 0 60000 65536"/>
                    <a:gd name="T14" fmla="*/ 0 60000 65536"/>
                    <a:gd name="T15" fmla="*/ 0 w 125"/>
                    <a:gd name="T16" fmla="*/ 0 h 17"/>
                    <a:gd name="T17" fmla="*/ 125 w 125"/>
                    <a:gd name="T18" fmla="*/ 17 h 17"/>
                  </a:gdLst>
                  <a:ahLst/>
                  <a:cxnLst>
                    <a:cxn ang="T10">
                      <a:pos x="T0" y="T1"/>
                    </a:cxn>
                    <a:cxn ang="T11">
                      <a:pos x="T2" y="T3"/>
                    </a:cxn>
                    <a:cxn ang="T12">
                      <a:pos x="T4" y="T5"/>
                    </a:cxn>
                    <a:cxn ang="T13">
                      <a:pos x="T6" y="T7"/>
                    </a:cxn>
                    <a:cxn ang="T14">
                      <a:pos x="T8" y="T9"/>
                    </a:cxn>
                  </a:cxnLst>
                  <a:rect l="T15" t="T16" r="T17" b="T18"/>
                  <a:pathLst>
                    <a:path w="125" h="17">
                      <a:moveTo>
                        <a:pt x="0" y="0"/>
                      </a:moveTo>
                      <a:lnTo>
                        <a:pt x="124" y="8"/>
                      </a:lnTo>
                      <a:lnTo>
                        <a:pt x="122" y="16"/>
                      </a:lnTo>
                      <a:lnTo>
                        <a:pt x="1" y="5"/>
                      </a:lnTo>
                      <a:lnTo>
                        <a:pt x="0" y="0"/>
                      </a:lnTo>
                    </a:path>
                  </a:pathLst>
                </a:custGeom>
                <a:solidFill>
                  <a:srgbClr val="DFDFFF"/>
                </a:solidFill>
                <a:ln w="12700" cap="rnd">
                  <a:solidFill>
                    <a:srgbClr val="000000"/>
                  </a:solidFill>
                  <a:round/>
                  <a:headEnd/>
                  <a:tailEnd/>
                </a:ln>
              </p:spPr>
              <p:txBody>
                <a:bodyPr/>
                <a:lstStyle/>
                <a:p>
                  <a:endParaRPr lang="en-US"/>
                </a:p>
              </p:txBody>
            </p:sp>
            <p:sp>
              <p:nvSpPr>
                <p:cNvPr id="1080" name="Freeform 111"/>
                <p:cNvSpPr>
                  <a:spLocks/>
                </p:cNvSpPr>
                <p:nvPr/>
              </p:nvSpPr>
              <p:spPr bwMode="auto">
                <a:xfrm>
                  <a:off x="4152" y="2025"/>
                  <a:ext cx="45" cy="108"/>
                </a:xfrm>
                <a:custGeom>
                  <a:avLst/>
                  <a:gdLst>
                    <a:gd name="T0" fmla="*/ 39 w 45"/>
                    <a:gd name="T1" fmla="*/ 2 h 108"/>
                    <a:gd name="T2" fmla="*/ 0 w 45"/>
                    <a:gd name="T3" fmla="*/ 105 h 108"/>
                    <a:gd name="T4" fmla="*/ 3 w 45"/>
                    <a:gd name="T5" fmla="*/ 107 h 108"/>
                    <a:gd name="T6" fmla="*/ 44 w 45"/>
                    <a:gd name="T7" fmla="*/ 0 h 108"/>
                    <a:gd name="T8" fmla="*/ 39 w 45"/>
                    <a:gd name="T9" fmla="*/ 2 h 108"/>
                    <a:gd name="T10" fmla="*/ 0 60000 65536"/>
                    <a:gd name="T11" fmla="*/ 0 60000 65536"/>
                    <a:gd name="T12" fmla="*/ 0 60000 65536"/>
                    <a:gd name="T13" fmla="*/ 0 60000 65536"/>
                    <a:gd name="T14" fmla="*/ 0 60000 65536"/>
                    <a:gd name="T15" fmla="*/ 0 w 45"/>
                    <a:gd name="T16" fmla="*/ 0 h 108"/>
                    <a:gd name="T17" fmla="*/ 45 w 45"/>
                    <a:gd name="T18" fmla="*/ 108 h 108"/>
                  </a:gdLst>
                  <a:ahLst/>
                  <a:cxnLst>
                    <a:cxn ang="T10">
                      <a:pos x="T0" y="T1"/>
                    </a:cxn>
                    <a:cxn ang="T11">
                      <a:pos x="T2" y="T3"/>
                    </a:cxn>
                    <a:cxn ang="T12">
                      <a:pos x="T4" y="T5"/>
                    </a:cxn>
                    <a:cxn ang="T13">
                      <a:pos x="T6" y="T7"/>
                    </a:cxn>
                    <a:cxn ang="T14">
                      <a:pos x="T8" y="T9"/>
                    </a:cxn>
                  </a:cxnLst>
                  <a:rect l="T15" t="T16" r="T17" b="T18"/>
                  <a:pathLst>
                    <a:path w="45" h="108">
                      <a:moveTo>
                        <a:pt x="39" y="2"/>
                      </a:moveTo>
                      <a:lnTo>
                        <a:pt x="0" y="105"/>
                      </a:lnTo>
                      <a:lnTo>
                        <a:pt x="3" y="107"/>
                      </a:lnTo>
                      <a:lnTo>
                        <a:pt x="44" y="0"/>
                      </a:lnTo>
                      <a:lnTo>
                        <a:pt x="39" y="2"/>
                      </a:lnTo>
                    </a:path>
                  </a:pathLst>
                </a:custGeom>
                <a:solidFill>
                  <a:srgbClr val="DFDFFF"/>
                </a:solidFill>
                <a:ln w="12700" cap="rnd">
                  <a:solidFill>
                    <a:srgbClr val="000000"/>
                  </a:solidFill>
                  <a:round/>
                  <a:headEnd/>
                  <a:tailEnd/>
                </a:ln>
              </p:spPr>
              <p:txBody>
                <a:bodyPr/>
                <a:lstStyle/>
                <a:p>
                  <a:endParaRPr lang="en-US"/>
                </a:p>
              </p:txBody>
            </p:sp>
          </p:grpSp>
          <p:grpSp>
            <p:nvGrpSpPr>
              <p:cNvPr id="1073" name="Group 112"/>
              <p:cNvGrpSpPr>
                <a:grpSpLocks/>
              </p:cNvGrpSpPr>
              <p:nvPr/>
            </p:nvGrpSpPr>
            <p:grpSpPr bwMode="auto">
              <a:xfrm>
                <a:off x="4167" y="2000"/>
                <a:ext cx="52" cy="34"/>
                <a:chOff x="4167" y="2000"/>
                <a:chExt cx="52" cy="34"/>
              </a:xfrm>
            </p:grpSpPr>
            <p:sp>
              <p:nvSpPr>
                <p:cNvPr id="1074" name="Freeform 113"/>
                <p:cNvSpPr>
                  <a:spLocks/>
                </p:cNvSpPr>
                <p:nvPr/>
              </p:nvSpPr>
              <p:spPr bwMode="auto">
                <a:xfrm>
                  <a:off x="4167" y="2003"/>
                  <a:ext cx="37" cy="31"/>
                </a:xfrm>
                <a:custGeom>
                  <a:avLst/>
                  <a:gdLst>
                    <a:gd name="T0" fmla="*/ 27 w 37"/>
                    <a:gd name="T1" fmla="*/ 0 h 31"/>
                    <a:gd name="T2" fmla="*/ 2 w 37"/>
                    <a:gd name="T3" fmla="*/ 9 h 31"/>
                    <a:gd name="T4" fmla="*/ 1 w 37"/>
                    <a:gd name="T5" fmla="*/ 11 h 31"/>
                    <a:gd name="T6" fmla="*/ 0 w 37"/>
                    <a:gd name="T7" fmla="*/ 14 h 31"/>
                    <a:gd name="T8" fmla="*/ 0 w 37"/>
                    <a:gd name="T9" fmla="*/ 18 h 31"/>
                    <a:gd name="T10" fmla="*/ 1 w 37"/>
                    <a:gd name="T11" fmla="*/ 21 h 31"/>
                    <a:gd name="T12" fmla="*/ 2 w 37"/>
                    <a:gd name="T13" fmla="*/ 25 h 31"/>
                    <a:gd name="T14" fmla="*/ 5 w 37"/>
                    <a:gd name="T15" fmla="*/ 28 h 31"/>
                    <a:gd name="T16" fmla="*/ 8 w 37"/>
                    <a:gd name="T17" fmla="*/ 30 h 31"/>
                    <a:gd name="T18" fmla="*/ 11 w 37"/>
                    <a:gd name="T19" fmla="*/ 30 h 31"/>
                    <a:gd name="T20" fmla="*/ 12 w 37"/>
                    <a:gd name="T21" fmla="*/ 30 h 31"/>
                    <a:gd name="T22" fmla="*/ 36 w 37"/>
                    <a:gd name="T23" fmla="*/ 18 h 31"/>
                    <a:gd name="T24" fmla="*/ 31 w 37"/>
                    <a:gd name="T25" fmla="*/ 15 h 31"/>
                    <a:gd name="T26" fmla="*/ 29 w 37"/>
                    <a:gd name="T27" fmla="*/ 12 h 31"/>
                    <a:gd name="T28" fmla="*/ 27 w 37"/>
                    <a:gd name="T29" fmla="*/ 0 h 3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7"/>
                    <a:gd name="T46" fmla="*/ 0 h 31"/>
                    <a:gd name="T47" fmla="*/ 37 w 37"/>
                    <a:gd name="T48" fmla="*/ 31 h 3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7" h="31">
                      <a:moveTo>
                        <a:pt x="27" y="0"/>
                      </a:moveTo>
                      <a:lnTo>
                        <a:pt x="2" y="9"/>
                      </a:lnTo>
                      <a:lnTo>
                        <a:pt x="1" y="11"/>
                      </a:lnTo>
                      <a:lnTo>
                        <a:pt x="0" y="14"/>
                      </a:lnTo>
                      <a:lnTo>
                        <a:pt x="0" y="18"/>
                      </a:lnTo>
                      <a:lnTo>
                        <a:pt x="1" y="21"/>
                      </a:lnTo>
                      <a:lnTo>
                        <a:pt x="2" y="25"/>
                      </a:lnTo>
                      <a:lnTo>
                        <a:pt x="5" y="28"/>
                      </a:lnTo>
                      <a:lnTo>
                        <a:pt x="8" y="30"/>
                      </a:lnTo>
                      <a:lnTo>
                        <a:pt x="11" y="30"/>
                      </a:lnTo>
                      <a:lnTo>
                        <a:pt x="12" y="30"/>
                      </a:lnTo>
                      <a:lnTo>
                        <a:pt x="36" y="18"/>
                      </a:lnTo>
                      <a:lnTo>
                        <a:pt x="31" y="15"/>
                      </a:lnTo>
                      <a:lnTo>
                        <a:pt x="29" y="12"/>
                      </a:lnTo>
                      <a:lnTo>
                        <a:pt x="27" y="0"/>
                      </a:lnTo>
                    </a:path>
                  </a:pathLst>
                </a:custGeom>
                <a:solidFill>
                  <a:srgbClr val="BFBFDF"/>
                </a:solidFill>
                <a:ln w="12700" cap="rnd">
                  <a:solidFill>
                    <a:srgbClr val="000000"/>
                  </a:solidFill>
                  <a:round/>
                  <a:headEnd/>
                  <a:tailEnd/>
                </a:ln>
              </p:spPr>
              <p:txBody>
                <a:bodyPr/>
                <a:lstStyle/>
                <a:p>
                  <a:endParaRPr lang="en-US"/>
                </a:p>
              </p:txBody>
            </p:sp>
            <p:sp>
              <p:nvSpPr>
                <p:cNvPr id="1075" name="Freeform 114"/>
                <p:cNvSpPr>
                  <a:spLocks/>
                </p:cNvSpPr>
                <p:nvPr/>
              </p:nvSpPr>
              <p:spPr bwMode="auto">
                <a:xfrm>
                  <a:off x="4188" y="2000"/>
                  <a:ext cx="21" cy="28"/>
                </a:xfrm>
                <a:custGeom>
                  <a:avLst/>
                  <a:gdLst>
                    <a:gd name="T0" fmla="*/ 12 w 21"/>
                    <a:gd name="T1" fmla="*/ 3 h 28"/>
                    <a:gd name="T2" fmla="*/ 11 w 21"/>
                    <a:gd name="T3" fmla="*/ 2 h 28"/>
                    <a:gd name="T4" fmla="*/ 9 w 21"/>
                    <a:gd name="T5" fmla="*/ 1 h 28"/>
                    <a:gd name="T6" fmla="*/ 6 w 21"/>
                    <a:gd name="T7" fmla="*/ 0 h 28"/>
                    <a:gd name="T8" fmla="*/ 3 w 21"/>
                    <a:gd name="T9" fmla="*/ 0 h 28"/>
                    <a:gd name="T10" fmla="*/ 2 w 21"/>
                    <a:gd name="T11" fmla="*/ 2 h 28"/>
                    <a:gd name="T12" fmla="*/ 1 w 21"/>
                    <a:gd name="T13" fmla="*/ 3 h 28"/>
                    <a:gd name="T14" fmla="*/ 0 w 21"/>
                    <a:gd name="T15" fmla="*/ 7 h 28"/>
                    <a:gd name="T16" fmla="*/ 1 w 21"/>
                    <a:gd name="T17" fmla="*/ 9 h 28"/>
                    <a:gd name="T18" fmla="*/ 1 w 21"/>
                    <a:gd name="T19" fmla="*/ 11 h 28"/>
                    <a:gd name="T20" fmla="*/ 2 w 21"/>
                    <a:gd name="T21" fmla="*/ 15 h 28"/>
                    <a:gd name="T22" fmla="*/ 3 w 21"/>
                    <a:gd name="T23" fmla="*/ 18 h 28"/>
                    <a:gd name="T24" fmla="*/ 5 w 21"/>
                    <a:gd name="T25" fmla="*/ 20 h 28"/>
                    <a:gd name="T26" fmla="*/ 6 w 21"/>
                    <a:gd name="T27" fmla="*/ 23 h 28"/>
                    <a:gd name="T28" fmla="*/ 9 w 21"/>
                    <a:gd name="T29" fmla="*/ 25 h 28"/>
                    <a:gd name="T30" fmla="*/ 11 w 21"/>
                    <a:gd name="T31" fmla="*/ 26 h 28"/>
                    <a:gd name="T32" fmla="*/ 14 w 21"/>
                    <a:gd name="T33" fmla="*/ 27 h 28"/>
                    <a:gd name="T34" fmla="*/ 17 w 21"/>
                    <a:gd name="T35" fmla="*/ 27 h 28"/>
                    <a:gd name="T36" fmla="*/ 18 w 21"/>
                    <a:gd name="T37" fmla="*/ 26 h 28"/>
                    <a:gd name="T38" fmla="*/ 20 w 21"/>
                    <a:gd name="T39" fmla="*/ 24 h 28"/>
                    <a:gd name="T40" fmla="*/ 20 w 21"/>
                    <a:gd name="T41" fmla="*/ 20 h 28"/>
                    <a:gd name="T42" fmla="*/ 19 w 21"/>
                    <a:gd name="T43" fmla="*/ 17 h 28"/>
                    <a:gd name="T44" fmla="*/ 18 w 21"/>
                    <a:gd name="T45" fmla="*/ 13 h 28"/>
                    <a:gd name="T46" fmla="*/ 14 w 21"/>
                    <a:gd name="T47" fmla="*/ 7 h 28"/>
                    <a:gd name="T48" fmla="*/ 12 w 21"/>
                    <a:gd name="T49" fmla="*/ 3 h 2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1"/>
                    <a:gd name="T76" fmla="*/ 0 h 28"/>
                    <a:gd name="T77" fmla="*/ 21 w 21"/>
                    <a:gd name="T78" fmla="*/ 28 h 2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1" h="28">
                      <a:moveTo>
                        <a:pt x="12" y="3"/>
                      </a:moveTo>
                      <a:lnTo>
                        <a:pt x="11" y="2"/>
                      </a:lnTo>
                      <a:lnTo>
                        <a:pt x="9" y="1"/>
                      </a:lnTo>
                      <a:lnTo>
                        <a:pt x="6" y="0"/>
                      </a:lnTo>
                      <a:lnTo>
                        <a:pt x="3" y="0"/>
                      </a:lnTo>
                      <a:lnTo>
                        <a:pt x="2" y="2"/>
                      </a:lnTo>
                      <a:lnTo>
                        <a:pt x="1" y="3"/>
                      </a:lnTo>
                      <a:lnTo>
                        <a:pt x="0" y="7"/>
                      </a:lnTo>
                      <a:lnTo>
                        <a:pt x="1" y="9"/>
                      </a:lnTo>
                      <a:lnTo>
                        <a:pt x="1" y="11"/>
                      </a:lnTo>
                      <a:lnTo>
                        <a:pt x="2" y="15"/>
                      </a:lnTo>
                      <a:lnTo>
                        <a:pt x="3" y="18"/>
                      </a:lnTo>
                      <a:lnTo>
                        <a:pt x="5" y="20"/>
                      </a:lnTo>
                      <a:lnTo>
                        <a:pt x="6" y="23"/>
                      </a:lnTo>
                      <a:lnTo>
                        <a:pt x="9" y="25"/>
                      </a:lnTo>
                      <a:lnTo>
                        <a:pt x="11" y="26"/>
                      </a:lnTo>
                      <a:lnTo>
                        <a:pt x="14" y="27"/>
                      </a:lnTo>
                      <a:lnTo>
                        <a:pt x="17" y="27"/>
                      </a:lnTo>
                      <a:lnTo>
                        <a:pt x="18" y="26"/>
                      </a:lnTo>
                      <a:lnTo>
                        <a:pt x="20" y="24"/>
                      </a:lnTo>
                      <a:lnTo>
                        <a:pt x="20" y="20"/>
                      </a:lnTo>
                      <a:lnTo>
                        <a:pt x="19" y="17"/>
                      </a:lnTo>
                      <a:lnTo>
                        <a:pt x="18" y="13"/>
                      </a:lnTo>
                      <a:lnTo>
                        <a:pt x="14" y="7"/>
                      </a:lnTo>
                      <a:lnTo>
                        <a:pt x="12" y="3"/>
                      </a:lnTo>
                    </a:path>
                  </a:pathLst>
                </a:custGeom>
                <a:solidFill>
                  <a:srgbClr val="C0C0C0"/>
                </a:solidFill>
                <a:ln w="12700" cap="rnd">
                  <a:solidFill>
                    <a:srgbClr val="000000"/>
                  </a:solidFill>
                  <a:round/>
                  <a:headEnd/>
                  <a:tailEnd/>
                </a:ln>
              </p:spPr>
              <p:txBody>
                <a:bodyPr/>
                <a:lstStyle/>
                <a:p>
                  <a:endParaRPr lang="en-US"/>
                </a:p>
              </p:txBody>
            </p:sp>
            <p:sp>
              <p:nvSpPr>
                <p:cNvPr id="1076" name="Freeform 115"/>
                <p:cNvSpPr>
                  <a:spLocks/>
                </p:cNvSpPr>
                <p:nvPr/>
              </p:nvSpPr>
              <p:spPr bwMode="auto">
                <a:xfrm>
                  <a:off x="4193" y="2001"/>
                  <a:ext cx="26" cy="21"/>
                </a:xfrm>
                <a:custGeom>
                  <a:avLst/>
                  <a:gdLst>
                    <a:gd name="T0" fmla="*/ 2 w 26"/>
                    <a:gd name="T1" fmla="*/ 5 h 21"/>
                    <a:gd name="T2" fmla="*/ 18 w 26"/>
                    <a:gd name="T3" fmla="*/ 1 h 21"/>
                    <a:gd name="T4" fmla="*/ 22 w 26"/>
                    <a:gd name="T5" fmla="*/ 0 h 21"/>
                    <a:gd name="T6" fmla="*/ 24 w 26"/>
                    <a:gd name="T7" fmla="*/ 1 h 21"/>
                    <a:gd name="T8" fmla="*/ 25 w 26"/>
                    <a:gd name="T9" fmla="*/ 2 h 21"/>
                    <a:gd name="T10" fmla="*/ 25 w 26"/>
                    <a:gd name="T11" fmla="*/ 4 h 21"/>
                    <a:gd name="T12" fmla="*/ 24 w 26"/>
                    <a:gd name="T13" fmla="*/ 7 h 21"/>
                    <a:gd name="T14" fmla="*/ 9 w 26"/>
                    <a:gd name="T15" fmla="*/ 20 h 21"/>
                    <a:gd name="T16" fmla="*/ 8 w 26"/>
                    <a:gd name="T17" fmla="*/ 20 h 21"/>
                    <a:gd name="T18" fmla="*/ 5 w 26"/>
                    <a:gd name="T19" fmla="*/ 19 h 21"/>
                    <a:gd name="T20" fmla="*/ 3 w 26"/>
                    <a:gd name="T21" fmla="*/ 18 h 21"/>
                    <a:gd name="T22" fmla="*/ 2 w 26"/>
                    <a:gd name="T23" fmla="*/ 15 h 21"/>
                    <a:gd name="T24" fmla="*/ 0 w 26"/>
                    <a:gd name="T25" fmla="*/ 13 h 21"/>
                    <a:gd name="T26" fmla="*/ 0 w 26"/>
                    <a:gd name="T27" fmla="*/ 9 h 21"/>
                    <a:gd name="T28" fmla="*/ 1 w 26"/>
                    <a:gd name="T29" fmla="*/ 7 h 21"/>
                    <a:gd name="T30" fmla="*/ 2 w 26"/>
                    <a:gd name="T31" fmla="*/ 5 h 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6"/>
                    <a:gd name="T49" fmla="*/ 0 h 21"/>
                    <a:gd name="T50" fmla="*/ 26 w 26"/>
                    <a:gd name="T51" fmla="*/ 21 h 2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6" h="21">
                      <a:moveTo>
                        <a:pt x="2" y="5"/>
                      </a:moveTo>
                      <a:lnTo>
                        <a:pt x="18" y="1"/>
                      </a:lnTo>
                      <a:lnTo>
                        <a:pt x="22" y="0"/>
                      </a:lnTo>
                      <a:lnTo>
                        <a:pt x="24" y="1"/>
                      </a:lnTo>
                      <a:lnTo>
                        <a:pt x="25" y="2"/>
                      </a:lnTo>
                      <a:lnTo>
                        <a:pt x="25" y="4"/>
                      </a:lnTo>
                      <a:lnTo>
                        <a:pt x="24" y="7"/>
                      </a:lnTo>
                      <a:lnTo>
                        <a:pt x="9" y="20"/>
                      </a:lnTo>
                      <a:lnTo>
                        <a:pt x="8" y="20"/>
                      </a:lnTo>
                      <a:lnTo>
                        <a:pt x="5" y="19"/>
                      </a:lnTo>
                      <a:lnTo>
                        <a:pt x="3" y="18"/>
                      </a:lnTo>
                      <a:lnTo>
                        <a:pt x="2" y="15"/>
                      </a:lnTo>
                      <a:lnTo>
                        <a:pt x="0" y="13"/>
                      </a:lnTo>
                      <a:lnTo>
                        <a:pt x="0" y="9"/>
                      </a:lnTo>
                      <a:lnTo>
                        <a:pt x="1" y="7"/>
                      </a:lnTo>
                      <a:lnTo>
                        <a:pt x="2" y="5"/>
                      </a:lnTo>
                    </a:path>
                  </a:pathLst>
                </a:custGeom>
                <a:solidFill>
                  <a:srgbClr val="9F9FBF"/>
                </a:solidFill>
                <a:ln w="12700" cap="rnd">
                  <a:solidFill>
                    <a:srgbClr val="000000"/>
                  </a:solidFill>
                  <a:round/>
                  <a:headEnd/>
                  <a:tailEnd/>
                </a:ln>
              </p:spPr>
              <p:txBody>
                <a:bodyPr/>
                <a:lstStyle/>
                <a:p>
                  <a:endParaRPr lang="en-US"/>
                </a:p>
              </p:txBody>
            </p:sp>
            <p:sp>
              <p:nvSpPr>
                <p:cNvPr id="1077" name="Freeform 116"/>
                <p:cNvSpPr>
                  <a:spLocks/>
                </p:cNvSpPr>
                <p:nvPr/>
              </p:nvSpPr>
              <p:spPr bwMode="auto">
                <a:xfrm>
                  <a:off x="4174" y="2011"/>
                  <a:ext cx="17" cy="21"/>
                </a:xfrm>
                <a:custGeom>
                  <a:avLst/>
                  <a:gdLst>
                    <a:gd name="T0" fmla="*/ 1 w 17"/>
                    <a:gd name="T1" fmla="*/ 0 h 21"/>
                    <a:gd name="T2" fmla="*/ 0 w 17"/>
                    <a:gd name="T3" fmla="*/ 3 h 21"/>
                    <a:gd name="T4" fmla="*/ 0 w 17"/>
                    <a:gd name="T5" fmla="*/ 6 h 21"/>
                    <a:gd name="T6" fmla="*/ 1 w 17"/>
                    <a:gd name="T7" fmla="*/ 10 h 21"/>
                    <a:gd name="T8" fmla="*/ 2 w 17"/>
                    <a:gd name="T9" fmla="*/ 13 h 21"/>
                    <a:gd name="T10" fmla="*/ 5 w 17"/>
                    <a:gd name="T11" fmla="*/ 16 h 21"/>
                    <a:gd name="T12" fmla="*/ 8 w 17"/>
                    <a:gd name="T13" fmla="*/ 18 h 21"/>
                    <a:gd name="T14" fmla="*/ 11 w 17"/>
                    <a:gd name="T15" fmla="*/ 18 h 21"/>
                    <a:gd name="T16" fmla="*/ 13 w 17"/>
                    <a:gd name="T17" fmla="*/ 19 h 21"/>
                    <a:gd name="T18" fmla="*/ 16 w 17"/>
                    <a:gd name="T19" fmla="*/ 20 h 2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
                    <a:gd name="T31" fmla="*/ 0 h 21"/>
                    <a:gd name="T32" fmla="*/ 17 w 17"/>
                    <a:gd name="T33" fmla="*/ 21 h 2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 h="21">
                      <a:moveTo>
                        <a:pt x="1" y="0"/>
                      </a:moveTo>
                      <a:lnTo>
                        <a:pt x="0" y="3"/>
                      </a:lnTo>
                      <a:lnTo>
                        <a:pt x="0" y="6"/>
                      </a:lnTo>
                      <a:lnTo>
                        <a:pt x="1" y="10"/>
                      </a:lnTo>
                      <a:lnTo>
                        <a:pt x="2" y="13"/>
                      </a:lnTo>
                      <a:lnTo>
                        <a:pt x="5" y="16"/>
                      </a:lnTo>
                      <a:lnTo>
                        <a:pt x="8" y="18"/>
                      </a:lnTo>
                      <a:lnTo>
                        <a:pt x="11" y="18"/>
                      </a:lnTo>
                      <a:lnTo>
                        <a:pt x="13" y="19"/>
                      </a:lnTo>
                      <a:lnTo>
                        <a:pt x="16" y="20"/>
                      </a:lnTo>
                    </a:path>
                  </a:pathLst>
                </a:custGeom>
                <a:noFill/>
                <a:ln w="12700" cap="rnd">
                  <a:solidFill>
                    <a:srgbClr val="000000"/>
                  </a:solidFill>
                  <a:round/>
                  <a:headEnd type="none" w="sm" len="sm"/>
                  <a:tailEnd type="none" w="sm" len="sm"/>
                </a:ln>
              </p:spPr>
              <p:txBody>
                <a:bodyPr/>
                <a:lstStyle/>
                <a:p>
                  <a:endParaRPr lang="en-US"/>
                </a:p>
              </p:txBody>
            </p:sp>
            <p:sp>
              <p:nvSpPr>
                <p:cNvPr id="1078" name="Freeform 117"/>
                <p:cNvSpPr>
                  <a:spLocks/>
                </p:cNvSpPr>
                <p:nvPr/>
              </p:nvSpPr>
              <p:spPr bwMode="auto">
                <a:xfrm>
                  <a:off x="4181" y="2008"/>
                  <a:ext cx="17" cy="21"/>
                </a:xfrm>
                <a:custGeom>
                  <a:avLst/>
                  <a:gdLst>
                    <a:gd name="T0" fmla="*/ 1 w 17"/>
                    <a:gd name="T1" fmla="*/ 0 h 21"/>
                    <a:gd name="T2" fmla="*/ 0 w 17"/>
                    <a:gd name="T3" fmla="*/ 3 h 21"/>
                    <a:gd name="T4" fmla="*/ 0 w 17"/>
                    <a:gd name="T5" fmla="*/ 6 h 21"/>
                    <a:gd name="T6" fmla="*/ 1 w 17"/>
                    <a:gd name="T7" fmla="*/ 9 h 21"/>
                    <a:gd name="T8" fmla="*/ 2 w 17"/>
                    <a:gd name="T9" fmla="*/ 13 h 21"/>
                    <a:gd name="T10" fmla="*/ 5 w 17"/>
                    <a:gd name="T11" fmla="*/ 15 h 21"/>
                    <a:gd name="T12" fmla="*/ 8 w 17"/>
                    <a:gd name="T13" fmla="*/ 18 h 21"/>
                    <a:gd name="T14" fmla="*/ 11 w 17"/>
                    <a:gd name="T15" fmla="*/ 18 h 21"/>
                    <a:gd name="T16" fmla="*/ 13 w 17"/>
                    <a:gd name="T17" fmla="*/ 19 h 21"/>
                    <a:gd name="T18" fmla="*/ 16 w 17"/>
                    <a:gd name="T19" fmla="*/ 20 h 2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
                    <a:gd name="T31" fmla="*/ 0 h 21"/>
                    <a:gd name="T32" fmla="*/ 17 w 17"/>
                    <a:gd name="T33" fmla="*/ 21 h 2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 h="21">
                      <a:moveTo>
                        <a:pt x="1" y="0"/>
                      </a:moveTo>
                      <a:lnTo>
                        <a:pt x="0" y="3"/>
                      </a:lnTo>
                      <a:lnTo>
                        <a:pt x="0" y="6"/>
                      </a:lnTo>
                      <a:lnTo>
                        <a:pt x="1" y="9"/>
                      </a:lnTo>
                      <a:lnTo>
                        <a:pt x="2" y="13"/>
                      </a:lnTo>
                      <a:lnTo>
                        <a:pt x="5" y="15"/>
                      </a:lnTo>
                      <a:lnTo>
                        <a:pt x="8" y="18"/>
                      </a:lnTo>
                      <a:lnTo>
                        <a:pt x="11" y="18"/>
                      </a:lnTo>
                      <a:lnTo>
                        <a:pt x="13" y="19"/>
                      </a:lnTo>
                      <a:lnTo>
                        <a:pt x="16" y="20"/>
                      </a:lnTo>
                    </a:path>
                  </a:pathLst>
                </a:custGeom>
                <a:noFill/>
                <a:ln w="12700" cap="rnd">
                  <a:solidFill>
                    <a:srgbClr val="000000"/>
                  </a:solidFill>
                  <a:round/>
                  <a:headEnd type="none" w="sm" len="sm"/>
                  <a:tailEnd type="none" w="sm" len="sm"/>
                </a:ln>
              </p:spPr>
              <p:txBody>
                <a:bodyPr/>
                <a:lstStyle/>
                <a:p>
                  <a:endParaRPr lang="en-US"/>
                </a:p>
              </p:txBody>
            </p:sp>
          </p:grpSp>
        </p:grpSp>
        <p:sp>
          <p:nvSpPr>
            <p:cNvPr id="1041" name="Line 118"/>
            <p:cNvSpPr>
              <a:spLocks noChangeShapeType="1"/>
            </p:cNvSpPr>
            <p:nvPr/>
          </p:nvSpPr>
          <p:spPr bwMode="auto">
            <a:xfrm>
              <a:off x="3646" y="2269"/>
              <a:ext cx="1754" cy="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1042" name="AutoShape 119"/>
            <p:cNvSpPr>
              <a:spLocks noChangeArrowheads="1"/>
            </p:cNvSpPr>
            <p:nvPr/>
          </p:nvSpPr>
          <p:spPr bwMode="auto">
            <a:xfrm rot="-1800000">
              <a:off x="4682" y="1042"/>
              <a:ext cx="56" cy="991"/>
            </a:xfrm>
            <a:prstGeom prst="triangle">
              <a:avLst>
                <a:gd name="adj" fmla="val 49995"/>
              </a:avLst>
            </a:prstGeom>
            <a:gradFill rotWithShape="0">
              <a:gsLst>
                <a:gs pos="0">
                  <a:srgbClr val="000099"/>
                </a:gs>
                <a:gs pos="100000">
                  <a:srgbClr val="CCECFF"/>
                </a:gs>
              </a:gsLst>
              <a:lin ang="5400000" scaled="1"/>
            </a:gradFill>
            <a:ln w="12700">
              <a:solidFill>
                <a:schemeClr val="bg1"/>
              </a:solidFill>
              <a:miter lim="800000"/>
              <a:headEnd/>
              <a:tailEnd/>
            </a:ln>
          </p:spPr>
          <p:txBody>
            <a:bodyPr wrap="none" anchor="ctr"/>
            <a:lstStyle/>
            <a:p>
              <a:endParaRPr lang="en-US"/>
            </a:p>
          </p:txBody>
        </p:sp>
        <p:sp>
          <p:nvSpPr>
            <p:cNvPr id="1043" name="AutoShape 120"/>
            <p:cNvSpPr>
              <a:spLocks noChangeArrowheads="1"/>
            </p:cNvSpPr>
            <p:nvPr/>
          </p:nvSpPr>
          <p:spPr bwMode="auto">
            <a:xfrm rot="12600000" flipH="1">
              <a:off x="4140" y="1103"/>
              <a:ext cx="56" cy="991"/>
            </a:xfrm>
            <a:prstGeom prst="triangle">
              <a:avLst>
                <a:gd name="adj" fmla="val 49995"/>
              </a:avLst>
            </a:prstGeom>
            <a:gradFill rotWithShape="0">
              <a:gsLst>
                <a:gs pos="0">
                  <a:srgbClr val="CCECFF"/>
                </a:gs>
                <a:gs pos="100000">
                  <a:srgbClr val="000099"/>
                </a:gs>
              </a:gsLst>
              <a:lin ang="5400000" scaled="1"/>
            </a:gradFill>
            <a:ln w="12700">
              <a:solidFill>
                <a:schemeClr val="bg1"/>
              </a:solidFill>
              <a:miter lim="800000"/>
              <a:headEnd/>
              <a:tailEnd/>
            </a:ln>
          </p:spPr>
          <p:txBody>
            <a:bodyPr wrap="none" anchor="ctr"/>
            <a:lstStyle/>
            <a:p>
              <a:endParaRPr lang="en-US"/>
            </a:p>
          </p:txBody>
        </p:sp>
        <p:sp>
          <p:nvSpPr>
            <p:cNvPr id="1044" name="Line 121"/>
            <p:cNvSpPr>
              <a:spLocks noChangeShapeType="1"/>
            </p:cNvSpPr>
            <p:nvPr/>
          </p:nvSpPr>
          <p:spPr bwMode="auto">
            <a:xfrm>
              <a:off x="870" y="2288"/>
              <a:ext cx="570" cy="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1045" name="Rectangle 122"/>
            <p:cNvSpPr>
              <a:spLocks noChangeArrowheads="1"/>
            </p:cNvSpPr>
            <p:nvPr/>
          </p:nvSpPr>
          <p:spPr bwMode="auto">
            <a:xfrm>
              <a:off x="3733" y="1369"/>
              <a:ext cx="562" cy="212"/>
            </a:xfrm>
            <a:prstGeom prst="rect">
              <a:avLst/>
            </a:prstGeom>
            <a:noFill/>
            <a:ln w="9525">
              <a:noFill/>
              <a:miter lim="800000"/>
              <a:headEnd/>
              <a:tailEnd/>
            </a:ln>
          </p:spPr>
          <p:txBody>
            <a:bodyPr wrap="none" lIns="92075" tIns="46038" rIns="92075" bIns="46038">
              <a:spAutoFit/>
            </a:bodyPr>
            <a:lstStyle/>
            <a:p>
              <a:pPr algn="l" eaLnBrk="0" hangingPunct="0"/>
              <a:r>
                <a:rPr lang="de-DE" sz="1600"/>
                <a:t>Up link</a:t>
              </a:r>
            </a:p>
          </p:txBody>
        </p:sp>
        <p:sp>
          <p:nvSpPr>
            <p:cNvPr id="1046" name="Rectangle 123"/>
            <p:cNvSpPr>
              <a:spLocks noChangeArrowheads="1"/>
            </p:cNvSpPr>
            <p:nvPr/>
          </p:nvSpPr>
          <p:spPr bwMode="auto">
            <a:xfrm>
              <a:off x="4702" y="1369"/>
              <a:ext cx="751" cy="212"/>
            </a:xfrm>
            <a:prstGeom prst="rect">
              <a:avLst/>
            </a:prstGeom>
            <a:noFill/>
            <a:ln w="9525">
              <a:noFill/>
              <a:miter lim="800000"/>
              <a:headEnd/>
              <a:tailEnd/>
            </a:ln>
          </p:spPr>
          <p:txBody>
            <a:bodyPr wrap="none" lIns="92075" tIns="46038" rIns="92075" bIns="46038">
              <a:spAutoFit/>
            </a:bodyPr>
            <a:lstStyle/>
            <a:p>
              <a:pPr algn="l" eaLnBrk="0" hangingPunct="0"/>
              <a:r>
                <a:rPr lang="de-DE" sz="1600"/>
                <a:t>Down link</a:t>
              </a:r>
            </a:p>
          </p:txBody>
        </p:sp>
        <p:sp>
          <p:nvSpPr>
            <p:cNvPr id="1047" name="Rectangle 124"/>
            <p:cNvSpPr>
              <a:spLocks noChangeArrowheads="1"/>
            </p:cNvSpPr>
            <p:nvPr/>
          </p:nvSpPr>
          <p:spPr bwMode="auto">
            <a:xfrm>
              <a:off x="4089" y="2290"/>
              <a:ext cx="117" cy="214"/>
            </a:xfrm>
            <a:prstGeom prst="rect">
              <a:avLst/>
            </a:prstGeom>
            <a:noFill/>
            <a:ln w="9525">
              <a:noFill/>
              <a:miter lim="800000"/>
              <a:headEnd/>
              <a:tailEnd/>
            </a:ln>
          </p:spPr>
          <p:txBody>
            <a:bodyPr wrap="none" lIns="92075" tIns="46038" rIns="92075" bIns="46038">
              <a:spAutoFit/>
            </a:bodyPr>
            <a:lstStyle/>
            <a:p>
              <a:pPr algn="l" eaLnBrk="0" hangingPunct="0"/>
              <a:endParaRPr lang="en-US" sz="1600"/>
            </a:p>
          </p:txBody>
        </p:sp>
        <p:sp>
          <p:nvSpPr>
            <p:cNvPr id="1048" name="Rectangle 125"/>
            <p:cNvSpPr>
              <a:spLocks noChangeArrowheads="1"/>
            </p:cNvSpPr>
            <p:nvPr/>
          </p:nvSpPr>
          <p:spPr bwMode="auto">
            <a:xfrm>
              <a:off x="4560" y="1056"/>
              <a:ext cx="638" cy="212"/>
            </a:xfrm>
            <a:prstGeom prst="rect">
              <a:avLst/>
            </a:prstGeom>
            <a:noFill/>
            <a:ln w="9525">
              <a:noFill/>
              <a:miter lim="800000"/>
              <a:headEnd/>
              <a:tailEnd/>
            </a:ln>
          </p:spPr>
          <p:txBody>
            <a:bodyPr wrap="none" lIns="92075" tIns="46038" rIns="92075" bIns="46038">
              <a:spAutoFit/>
            </a:bodyPr>
            <a:lstStyle/>
            <a:p>
              <a:pPr algn="l" eaLnBrk="0" hangingPunct="0"/>
              <a:r>
                <a:rPr lang="de-DE" sz="1600"/>
                <a:t>Satellite</a:t>
              </a:r>
            </a:p>
          </p:txBody>
        </p:sp>
        <p:sp>
          <p:nvSpPr>
            <p:cNvPr id="1049" name="Line 126"/>
            <p:cNvSpPr>
              <a:spLocks noChangeShapeType="1"/>
            </p:cNvSpPr>
            <p:nvPr/>
          </p:nvSpPr>
          <p:spPr bwMode="auto">
            <a:xfrm flipV="1">
              <a:off x="4167" y="1443"/>
              <a:ext cx="192" cy="326"/>
            </a:xfrm>
            <a:prstGeom prst="line">
              <a:avLst/>
            </a:prstGeom>
            <a:noFill/>
            <a:ln w="12700">
              <a:solidFill>
                <a:schemeClr val="tx1"/>
              </a:solidFill>
              <a:round/>
              <a:headEnd type="none" w="sm" len="sm"/>
              <a:tailEnd type="stealth" w="med" len="lg"/>
            </a:ln>
          </p:spPr>
          <p:txBody>
            <a:bodyPr wrap="none" anchor="ctr"/>
            <a:lstStyle/>
            <a:p>
              <a:endParaRPr lang="en-US"/>
            </a:p>
          </p:txBody>
        </p:sp>
        <p:sp>
          <p:nvSpPr>
            <p:cNvPr id="1050" name="Line 127"/>
            <p:cNvSpPr>
              <a:spLocks noChangeShapeType="1"/>
            </p:cNvSpPr>
            <p:nvPr/>
          </p:nvSpPr>
          <p:spPr bwMode="auto">
            <a:xfrm flipH="1" flipV="1">
              <a:off x="4570" y="1443"/>
              <a:ext cx="211" cy="365"/>
            </a:xfrm>
            <a:prstGeom prst="line">
              <a:avLst/>
            </a:prstGeom>
            <a:noFill/>
            <a:ln w="12700">
              <a:solidFill>
                <a:schemeClr val="tx1"/>
              </a:solidFill>
              <a:round/>
              <a:headEnd type="stealth" w="med" len="lg"/>
              <a:tailEnd type="none" w="sm" len="sm"/>
            </a:ln>
          </p:spPr>
          <p:txBody>
            <a:bodyPr wrap="none" anchor="ctr"/>
            <a:lstStyle/>
            <a:p>
              <a:endParaRPr lang="en-US"/>
            </a:p>
          </p:txBody>
        </p:sp>
        <p:sp>
          <p:nvSpPr>
            <p:cNvPr id="1051" name="Rectangle 128"/>
            <p:cNvSpPr>
              <a:spLocks noChangeArrowheads="1"/>
            </p:cNvSpPr>
            <p:nvPr/>
          </p:nvSpPr>
          <p:spPr bwMode="auto">
            <a:xfrm>
              <a:off x="1472" y="2099"/>
              <a:ext cx="907" cy="212"/>
            </a:xfrm>
            <a:prstGeom prst="rect">
              <a:avLst/>
            </a:prstGeom>
            <a:noFill/>
            <a:ln w="9525">
              <a:noFill/>
              <a:miter lim="800000"/>
              <a:headEnd/>
              <a:tailEnd/>
            </a:ln>
          </p:spPr>
          <p:txBody>
            <a:bodyPr wrap="none" lIns="92075" tIns="46038" rIns="92075" bIns="46038">
              <a:spAutoFit/>
            </a:bodyPr>
            <a:lstStyle/>
            <a:p>
              <a:pPr algn="l" eaLnBrk="0" hangingPunct="0"/>
              <a:r>
                <a:rPr lang="de-DE" sz="1600"/>
                <a:t>Base station</a:t>
              </a:r>
            </a:p>
          </p:txBody>
        </p:sp>
        <p:sp>
          <p:nvSpPr>
            <p:cNvPr id="1052" name="Rectangle 129"/>
            <p:cNvSpPr>
              <a:spLocks noChangeArrowheads="1"/>
            </p:cNvSpPr>
            <p:nvPr/>
          </p:nvSpPr>
          <p:spPr bwMode="auto">
            <a:xfrm>
              <a:off x="743" y="2297"/>
              <a:ext cx="1010" cy="212"/>
            </a:xfrm>
            <a:prstGeom prst="rect">
              <a:avLst/>
            </a:prstGeom>
            <a:noFill/>
            <a:ln w="9525">
              <a:noFill/>
              <a:miter lim="800000"/>
              <a:headEnd/>
              <a:tailEnd/>
            </a:ln>
          </p:spPr>
          <p:txBody>
            <a:bodyPr wrap="none" lIns="92075" tIns="46038" rIns="92075" bIns="46038">
              <a:spAutoFit/>
            </a:bodyPr>
            <a:lstStyle/>
            <a:p>
              <a:pPr algn="l" eaLnBrk="0" hangingPunct="0"/>
              <a:r>
                <a:rPr lang="de-DE" sz="1600"/>
                <a:t>Infrastructure</a:t>
              </a:r>
            </a:p>
          </p:txBody>
        </p:sp>
        <p:sp>
          <p:nvSpPr>
            <p:cNvPr id="1053" name="Rectangle 130"/>
            <p:cNvSpPr>
              <a:spLocks noChangeArrowheads="1"/>
            </p:cNvSpPr>
            <p:nvPr/>
          </p:nvSpPr>
          <p:spPr bwMode="auto">
            <a:xfrm>
              <a:off x="1944" y="710"/>
              <a:ext cx="889" cy="212"/>
            </a:xfrm>
            <a:prstGeom prst="rect">
              <a:avLst/>
            </a:prstGeom>
            <a:noFill/>
            <a:ln w="9525">
              <a:noFill/>
              <a:miter lim="800000"/>
              <a:headEnd/>
              <a:tailEnd/>
            </a:ln>
          </p:spPr>
          <p:txBody>
            <a:bodyPr wrap="none" lIns="92075" tIns="46038" rIns="92075" bIns="46038">
              <a:spAutoFit/>
            </a:bodyPr>
            <a:lstStyle/>
            <a:p>
              <a:pPr algn="l" eaLnBrk="0" hangingPunct="0"/>
              <a:r>
                <a:rPr lang="de-DE" sz="1600"/>
                <a:t>Radio range</a:t>
              </a:r>
            </a:p>
          </p:txBody>
        </p:sp>
        <p:grpSp>
          <p:nvGrpSpPr>
            <p:cNvPr id="1054" name="Group 131"/>
            <p:cNvGrpSpPr>
              <a:grpSpLocks/>
            </p:cNvGrpSpPr>
            <p:nvPr/>
          </p:nvGrpSpPr>
          <p:grpSpPr bwMode="auto">
            <a:xfrm>
              <a:off x="624" y="1536"/>
              <a:ext cx="481" cy="332"/>
              <a:chOff x="6675" y="11615"/>
              <a:chExt cx="1202" cy="831"/>
            </a:xfrm>
          </p:grpSpPr>
          <p:pic>
            <p:nvPicPr>
              <p:cNvPr id="1067" name="Picture 132"/>
              <p:cNvPicPr>
                <a:picLocks noChangeAspect="1" noChangeArrowheads="1"/>
              </p:cNvPicPr>
              <p:nvPr/>
            </p:nvPicPr>
            <p:blipFill>
              <a:blip r:embed="rId8" cstate="print"/>
              <a:srcRect/>
              <a:stretch>
                <a:fillRect/>
              </a:stretch>
            </p:blipFill>
            <p:spPr bwMode="auto">
              <a:xfrm>
                <a:off x="6675" y="11615"/>
                <a:ext cx="1202" cy="831"/>
              </a:xfrm>
              <a:prstGeom prst="rect">
                <a:avLst/>
              </a:prstGeom>
              <a:noFill/>
              <a:ln w="9525">
                <a:noFill/>
                <a:miter lim="800000"/>
                <a:headEnd/>
                <a:tailEnd/>
              </a:ln>
            </p:spPr>
          </p:pic>
          <p:pic>
            <p:nvPicPr>
              <p:cNvPr id="1068" name="Picture 133"/>
              <p:cNvPicPr>
                <a:picLocks noChangeAspect="1" noChangeArrowheads="1"/>
              </p:cNvPicPr>
              <p:nvPr/>
            </p:nvPicPr>
            <p:blipFill>
              <a:blip r:embed="rId9" cstate="print"/>
              <a:srcRect/>
              <a:stretch>
                <a:fillRect/>
              </a:stretch>
            </p:blipFill>
            <p:spPr bwMode="auto">
              <a:xfrm>
                <a:off x="6675" y="11615"/>
                <a:ext cx="1202" cy="831"/>
              </a:xfrm>
              <a:prstGeom prst="rect">
                <a:avLst/>
              </a:prstGeom>
              <a:noFill/>
              <a:ln w="9525">
                <a:noFill/>
                <a:miter lim="800000"/>
                <a:headEnd/>
                <a:tailEnd/>
              </a:ln>
            </p:spPr>
          </p:pic>
        </p:grpSp>
        <p:grpSp>
          <p:nvGrpSpPr>
            <p:cNvPr id="1055" name="Group 134"/>
            <p:cNvGrpSpPr>
              <a:grpSpLocks/>
            </p:cNvGrpSpPr>
            <p:nvPr/>
          </p:nvGrpSpPr>
          <p:grpSpPr bwMode="auto">
            <a:xfrm>
              <a:off x="1008" y="1872"/>
              <a:ext cx="481" cy="332"/>
              <a:chOff x="6675" y="11615"/>
              <a:chExt cx="1202" cy="831"/>
            </a:xfrm>
          </p:grpSpPr>
          <p:pic>
            <p:nvPicPr>
              <p:cNvPr id="1065" name="Picture 135"/>
              <p:cNvPicPr>
                <a:picLocks noChangeAspect="1" noChangeArrowheads="1"/>
              </p:cNvPicPr>
              <p:nvPr/>
            </p:nvPicPr>
            <p:blipFill>
              <a:blip r:embed="rId8" cstate="print"/>
              <a:srcRect/>
              <a:stretch>
                <a:fillRect/>
              </a:stretch>
            </p:blipFill>
            <p:spPr bwMode="auto">
              <a:xfrm>
                <a:off x="6675" y="11615"/>
                <a:ext cx="1202" cy="831"/>
              </a:xfrm>
              <a:prstGeom prst="rect">
                <a:avLst/>
              </a:prstGeom>
              <a:noFill/>
              <a:ln w="9525">
                <a:noFill/>
                <a:miter lim="800000"/>
                <a:headEnd/>
                <a:tailEnd/>
              </a:ln>
            </p:spPr>
          </p:pic>
          <p:pic>
            <p:nvPicPr>
              <p:cNvPr id="1066" name="Picture 136"/>
              <p:cNvPicPr>
                <a:picLocks noChangeAspect="1" noChangeArrowheads="1"/>
              </p:cNvPicPr>
              <p:nvPr/>
            </p:nvPicPr>
            <p:blipFill>
              <a:blip r:embed="rId9" cstate="print"/>
              <a:srcRect/>
              <a:stretch>
                <a:fillRect/>
              </a:stretch>
            </p:blipFill>
            <p:spPr bwMode="auto">
              <a:xfrm>
                <a:off x="6675" y="11615"/>
                <a:ext cx="1202" cy="831"/>
              </a:xfrm>
              <a:prstGeom prst="rect">
                <a:avLst/>
              </a:prstGeom>
              <a:noFill/>
              <a:ln w="9525">
                <a:noFill/>
                <a:miter lim="800000"/>
                <a:headEnd/>
                <a:tailEnd/>
              </a:ln>
            </p:spPr>
          </p:pic>
        </p:grpSp>
        <p:grpSp>
          <p:nvGrpSpPr>
            <p:cNvPr id="1056" name="Group 137"/>
            <p:cNvGrpSpPr>
              <a:grpSpLocks/>
            </p:cNvGrpSpPr>
            <p:nvPr/>
          </p:nvGrpSpPr>
          <p:grpSpPr bwMode="auto">
            <a:xfrm>
              <a:off x="1920" y="1728"/>
              <a:ext cx="481" cy="332"/>
              <a:chOff x="6675" y="11615"/>
              <a:chExt cx="1202" cy="831"/>
            </a:xfrm>
          </p:grpSpPr>
          <p:pic>
            <p:nvPicPr>
              <p:cNvPr id="1063" name="Picture 138"/>
              <p:cNvPicPr>
                <a:picLocks noChangeAspect="1" noChangeArrowheads="1"/>
              </p:cNvPicPr>
              <p:nvPr/>
            </p:nvPicPr>
            <p:blipFill>
              <a:blip r:embed="rId8" cstate="print"/>
              <a:srcRect/>
              <a:stretch>
                <a:fillRect/>
              </a:stretch>
            </p:blipFill>
            <p:spPr bwMode="auto">
              <a:xfrm>
                <a:off x="6675" y="11615"/>
                <a:ext cx="1202" cy="831"/>
              </a:xfrm>
              <a:prstGeom prst="rect">
                <a:avLst/>
              </a:prstGeom>
              <a:noFill/>
              <a:ln w="9525">
                <a:noFill/>
                <a:miter lim="800000"/>
                <a:headEnd/>
                <a:tailEnd/>
              </a:ln>
            </p:spPr>
          </p:pic>
          <p:pic>
            <p:nvPicPr>
              <p:cNvPr id="1064" name="Picture 139"/>
              <p:cNvPicPr>
                <a:picLocks noChangeAspect="1" noChangeArrowheads="1"/>
              </p:cNvPicPr>
              <p:nvPr/>
            </p:nvPicPr>
            <p:blipFill>
              <a:blip r:embed="rId9" cstate="print"/>
              <a:srcRect/>
              <a:stretch>
                <a:fillRect/>
              </a:stretch>
            </p:blipFill>
            <p:spPr bwMode="auto">
              <a:xfrm>
                <a:off x="6675" y="11615"/>
                <a:ext cx="1202" cy="831"/>
              </a:xfrm>
              <a:prstGeom prst="rect">
                <a:avLst/>
              </a:prstGeom>
              <a:noFill/>
              <a:ln w="9525">
                <a:noFill/>
                <a:miter lim="800000"/>
                <a:headEnd/>
                <a:tailEnd/>
              </a:ln>
            </p:spPr>
          </p:pic>
        </p:grpSp>
        <p:grpSp>
          <p:nvGrpSpPr>
            <p:cNvPr id="1057" name="Group 140"/>
            <p:cNvGrpSpPr>
              <a:grpSpLocks/>
            </p:cNvGrpSpPr>
            <p:nvPr/>
          </p:nvGrpSpPr>
          <p:grpSpPr bwMode="auto">
            <a:xfrm>
              <a:off x="2064" y="1056"/>
              <a:ext cx="481" cy="332"/>
              <a:chOff x="6675" y="11615"/>
              <a:chExt cx="1202" cy="831"/>
            </a:xfrm>
          </p:grpSpPr>
          <p:pic>
            <p:nvPicPr>
              <p:cNvPr id="1061" name="Picture 141"/>
              <p:cNvPicPr>
                <a:picLocks noChangeAspect="1" noChangeArrowheads="1"/>
              </p:cNvPicPr>
              <p:nvPr/>
            </p:nvPicPr>
            <p:blipFill>
              <a:blip r:embed="rId8" cstate="print"/>
              <a:srcRect/>
              <a:stretch>
                <a:fillRect/>
              </a:stretch>
            </p:blipFill>
            <p:spPr bwMode="auto">
              <a:xfrm>
                <a:off x="6675" y="11615"/>
                <a:ext cx="1202" cy="831"/>
              </a:xfrm>
              <a:prstGeom prst="rect">
                <a:avLst/>
              </a:prstGeom>
              <a:noFill/>
              <a:ln w="9525">
                <a:noFill/>
                <a:miter lim="800000"/>
                <a:headEnd/>
                <a:tailEnd/>
              </a:ln>
            </p:spPr>
          </p:pic>
          <p:pic>
            <p:nvPicPr>
              <p:cNvPr id="1062" name="Picture 142"/>
              <p:cNvPicPr>
                <a:picLocks noChangeAspect="1" noChangeArrowheads="1"/>
              </p:cNvPicPr>
              <p:nvPr/>
            </p:nvPicPr>
            <p:blipFill>
              <a:blip r:embed="rId9" cstate="print"/>
              <a:srcRect/>
              <a:stretch>
                <a:fillRect/>
              </a:stretch>
            </p:blipFill>
            <p:spPr bwMode="auto">
              <a:xfrm>
                <a:off x="6675" y="11615"/>
                <a:ext cx="1202" cy="831"/>
              </a:xfrm>
              <a:prstGeom prst="rect">
                <a:avLst/>
              </a:prstGeom>
              <a:noFill/>
              <a:ln w="9525">
                <a:noFill/>
                <a:miter lim="800000"/>
                <a:headEnd/>
                <a:tailEnd/>
              </a:ln>
            </p:spPr>
          </p:pic>
        </p:grpSp>
        <p:grpSp>
          <p:nvGrpSpPr>
            <p:cNvPr id="1058" name="Group 143"/>
            <p:cNvGrpSpPr>
              <a:grpSpLocks/>
            </p:cNvGrpSpPr>
            <p:nvPr/>
          </p:nvGrpSpPr>
          <p:grpSpPr bwMode="auto">
            <a:xfrm>
              <a:off x="672" y="912"/>
              <a:ext cx="481" cy="332"/>
              <a:chOff x="6675" y="11615"/>
              <a:chExt cx="1202" cy="831"/>
            </a:xfrm>
          </p:grpSpPr>
          <p:pic>
            <p:nvPicPr>
              <p:cNvPr id="1059" name="Picture 144"/>
              <p:cNvPicPr>
                <a:picLocks noChangeAspect="1" noChangeArrowheads="1"/>
              </p:cNvPicPr>
              <p:nvPr/>
            </p:nvPicPr>
            <p:blipFill>
              <a:blip r:embed="rId8" cstate="print"/>
              <a:srcRect/>
              <a:stretch>
                <a:fillRect/>
              </a:stretch>
            </p:blipFill>
            <p:spPr bwMode="auto">
              <a:xfrm>
                <a:off x="6675" y="11615"/>
                <a:ext cx="1202" cy="831"/>
              </a:xfrm>
              <a:prstGeom prst="rect">
                <a:avLst/>
              </a:prstGeom>
              <a:noFill/>
              <a:ln w="9525">
                <a:noFill/>
                <a:miter lim="800000"/>
                <a:headEnd/>
                <a:tailEnd/>
              </a:ln>
            </p:spPr>
          </p:pic>
          <p:pic>
            <p:nvPicPr>
              <p:cNvPr id="1060" name="Picture 145"/>
              <p:cNvPicPr>
                <a:picLocks noChangeAspect="1" noChangeArrowheads="1"/>
              </p:cNvPicPr>
              <p:nvPr/>
            </p:nvPicPr>
            <p:blipFill>
              <a:blip r:embed="rId9" cstate="print"/>
              <a:srcRect/>
              <a:stretch>
                <a:fillRect/>
              </a:stretch>
            </p:blipFill>
            <p:spPr bwMode="auto">
              <a:xfrm>
                <a:off x="6675" y="11615"/>
                <a:ext cx="1202" cy="831"/>
              </a:xfrm>
              <a:prstGeom prst="rect">
                <a:avLst/>
              </a:prstGeom>
              <a:noFill/>
              <a:ln w="9525">
                <a:noFill/>
                <a:miter lim="800000"/>
                <a:headEnd/>
                <a:tailEnd/>
              </a:ln>
            </p:spPr>
          </p:pic>
        </p:grpSp>
      </p:grpSp>
      <p:sp>
        <p:nvSpPr>
          <p:cNvPr id="149" name="Footer Placeholder 2"/>
          <p:cNvSpPr>
            <a:spLocks noGrp="1"/>
          </p:cNvSpPr>
          <p:nvPr>
            <p:ph type="ftr" sz="quarter" idx="3"/>
          </p:nvPr>
        </p:nvSpPr>
        <p:spPr>
          <a:xfrm>
            <a:off x="334433" y="6656398"/>
            <a:ext cx="7969251" cy="201602"/>
          </a:xfrm>
        </p:spPr>
        <p:txBody>
          <a:bodyPr/>
          <a:lstStyle/>
          <a:p>
            <a:r>
              <a:rPr lang="en-US" sz="750" dirty="0" smtClean="0"/>
              <a:t>TI 3: Operating Systems and Computer Networks</a:t>
            </a:r>
            <a:endParaRPr lang="de-DE" sz="750" dirty="0"/>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2"/>
          <p:cNvSpPr>
            <a:spLocks noGrp="1" noChangeArrowheads="1"/>
          </p:cNvSpPr>
          <p:nvPr>
            <p:ph type="title"/>
          </p:nvPr>
        </p:nvSpPr>
        <p:spPr/>
        <p:txBody>
          <a:bodyPr/>
          <a:lstStyle/>
          <a:p>
            <a:pPr eaLnBrk="1" hangingPunct="1"/>
            <a:r>
              <a:rPr lang="en-US" smtClean="0"/>
              <a:t>Content</a:t>
            </a:r>
            <a:endParaRPr lang="en-US" dirty="0" smtClean="0"/>
          </a:p>
        </p:txBody>
      </p:sp>
      <p:sp>
        <p:nvSpPr>
          <p:cNvPr id="31748" name="Rectangle 3"/>
          <p:cNvSpPr>
            <a:spLocks noGrp="1" noChangeArrowheads="1"/>
          </p:cNvSpPr>
          <p:nvPr>
            <p:ph idx="1"/>
          </p:nvPr>
        </p:nvSpPr>
        <p:spPr/>
        <p:txBody>
          <a:bodyPr/>
          <a:lstStyle/>
          <a:p>
            <a:pPr marL="419100" indent="-419100">
              <a:lnSpc>
                <a:spcPct val="90000"/>
              </a:lnSpc>
              <a:buFontTx/>
              <a:buAutoNum type="arabicPeriod" startAt="8"/>
            </a:pPr>
            <a:r>
              <a:rPr lang="en-US" sz="2000" dirty="0" smtClean="0"/>
              <a:t>Networked Computer &amp; Internet</a:t>
            </a:r>
          </a:p>
          <a:p>
            <a:pPr marL="419100" indent="-419100">
              <a:lnSpc>
                <a:spcPct val="90000"/>
              </a:lnSpc>
              <a:buFontTx/>
              <a:buAutoNum type="arabicPeriod" startAt="8"/>
            </a:pPr>
            <a:endParaRPr lang="en-US" sz="2000" dirty="0" smtClean="0"/>
          </a:p>
          <a:p>
            <a:pPr marL="419100" indent="-419100">
              <a:lnSpc>
                <a:spcPct val="90000"/>
              </a:lnSpc>
              <a:buFontTx/>
              <a:buAutoNum type="arabicPeriod" startAt="9"/>
            </a:pPr>
            <a:r>
              <a:rPr lang="en-US" sz="2000" b="1" dirty="0" smtClean="0"/>
              <a:t>Host-to-Network</a:t>
            </a:r>
          </a:p>
          <a:p>
            <a:pPr marL="419100" indent="-419100">
              <a:lnSpc>
                <a:spcPct val="90000"/>
              </a:lnSpc>
              <a:buFontTx/>
              <a:buAutoNum type="arabicPeriod" startAt="9"/>
            </a:pPr>
            <a:endParaRPr lang="en-US" sz="2000" dirty="0" smtClean="0"/>
          </a:p>
          <a:p>
            <a:pPr marL="419100" indent="-419100">
              <a:lnSpc>
                <a:spcPct val="90000"/>
              </a:lnSpc>
              <a:buFontTx/>
              <a:buAutoNum type="arabicPeriod" startAt="9"/>
            </a:pPr>
            <a:r>
              <a:rPr lang="en-US" sz="2000" dirty="0" smtClean="0"/>
              <a:t>Internetworking</a:t>
            </a:r>
          </a:p>
          <a:p>
            <a:pPr marL="419100" indent="-419100">
              <a:lnSpc>
                <a:spcPct val="90000"/>
              </a:lnSpc>
              <a:buFontTx/>
              <a:buAutoNum type="arabicPeriod" startAt="9"/>
            </a:pPr>
            <a:endParaRPr lang="en-US" sz="2000" dirty="0" smtClean="0"/>
          </a:p>
          <a:p>
            <a:pPr marL="419100" indent="-419100">
              <a:lnSpc>
                <a:spcPct val="90000"/>
              </a:lnSpc>
              <a:buFontTx/>
              <a:buAutoNum type="arabicPeriod" startAt="9"/>
            </a:pPr>
            <a:r>
              <a:rPr lang="en-US" sz="2000" dirty="0" smtClean="0"/>
              <a:t>Transport Layer</a:t>
            </a:r>
          </a:p>
          <a:p>
            <a:pPr marL="419100" indent="-419100">
              <a:lnSpc>
                <a:spcPct val="90000"/>
              </a:lnSpc>
              <a:buFontTx/>
              <a:buAutoNum type="arabicPeriod" startAt="9"/>
            </a:pPr>
            <a:endParaRPr lang="en-US" sz="2000" dirty="0" smtClean="0"/>
          </a:p>
          <a:p>
            <a:pPr marL="419100" indent="-419100">
              <a:lnSpc>
                <a:spcPct val="90000"/>
              </a:lnSpc>
              <a:buFontTx/>
              <a:buAutoNum type="arabicPeriod" startAt="9"/>
            </a:pPr>
            <a:r>
              <a:rPr lang="en-US" sz="2000" dirty="0" smtClean="0"/>
              <a:t>Applications</a:t>
            </a:r>
          </a:p>
          <a:p>
            <a:pPr marL="419100" indent="-419100">
              <a:lnSpc>
                <a:spcPct val="90000"/>
              </a:lnSpc>
              <a:buFontTx/>
              <a:buAutoNum type="arabicPeriod" startAt="9"/>
            </a:pPr>
            <a:endParaRPr lang="en-US" sz="2000" dirty="0" smtClean="0"/>
          </a:p>
          <a:p>
            <a:pPr marL="419100" indent="-419100">
              <a:lnSpc>
                <a:spcPct val="90000"/>
              </a:lnSpc>
              <a:buFontTx/>
              <a:buAutoNum type="arabicPeriod" startAt="9"/>
            </a:pPr>
            <a:r>
              <a:rPr lang="en-US" sz="2000" dirty="0" smtClean="0"/>
              <a:t>Network Security</a:t>
            </a:r>
          </a:p>
          <a:p>
            <a:pPr marL="419100" indent="-419100">
              <a:lnSpc>
                <a:spcPct val="90000"/>
              </a:lnSpc>
              <a:buFontTx/>
              <a:buAutoNum type="arabicPeriod" startAt="9"/>
            </a:pPr>
            <a:endParaRPr lang="en-US" sz="2000" dirty="0" smtClean="0"/>
          </a:p>
          <a:p>
            <a:pPr marL="419100" indent="-419100">
              <a:lnSpc>
                <a:spcPct val="90000"/>
              </a:lnSpc>
              <a:buFontTx/>
              <a:buAutoNum type="arabicPeriod" startAt="9"/>
            </a:pPr>
            <a:r>
              <a:rPr lang="en-US" sz="2000" dirty="0" smtClean="0"/>
              <a:t>Example</a:t>
            </a:r>
          </a:p>
          <a:p>
            <a:pPr marL="419100" indent="-419100">
              <a:lnSpc>
                <a:spcPct val="90000"/>
              </a:lnSpc>
            </a:pPr>
            <a:endParaRPr lang="en-US" sz="2000" dirty="0"/>
          </a:p>
        </p:txBody>
      </p:sp>
      <p:sp>
        <p:nvSpPr>
          <p:cNvPr id="8" name="Footer Placeholder 2"/>
          <p:cNvSpPr>
            <a:spLocks noGrp="1"/>
          </p:cNvSpPr>
          <p:nvPr>
            <p:ph type="ftr" sz="quarter" idx="3"/>
          </p:nvPr>
        </p:nvSpPr>
        <p:spPr>
          <a:xfrm>
            <a:off x="334433" y="6656398"/>
            <a:ext cx="7969251" cy="201602"/>
          </a:xfrm>
        </p:spPr>
        <p:txBody>
          <a:bodyPr/>
          <a:lstStyle/>
          <a:p>
            <a:r>
              <a:rPr lang="en-US" sz="750" dirty="0" smtClean="0"/>
              <a:t>TI 3: Operating Systems and Computer Networks</a:t>
            </a:r>
            <a:endParaRPr lang="de-DE" sz="750" dirty="0"/>
          </a:p>
        </p:txBody>
      </p:sp>
      <p:sp>
        <p:nvSpPr>
          <p:cNvPr id="9" name="AutoShape 7"/>
          <p:cNvSpPr>
            <a:spLocks noChangeArrowheads="1"/>
          </p:cNvSpPr>
          <p:nvPr/>
        </p:nvSpPr>
        <p:spPr bwMode="auto">
          <a:xfrm rot="-669641">
            <a:off x="6663959" y="1959049"/>
            <a:ext cx="2017712" cy="2597372"/>
          </a:xfrm>
          <a:prstGeom prst="foldedCorner">
            <a:avLst>
              <a:gd name="adj" fmla="val 16537"/>
            </a:avLst>
          </a:prstGeom>
          <a:solidFill>
            <a:srgbClr val="FFFF99"/>
          </a:solidFill>
          <a:ln w="19050">
            <a:solidFill>
              <a:schemeClr val="tx1"/>
            </a:solidFill>
            <a:round/>
            <a:headEnd/>
            <a:tailEnd/>
          </a:ln>
        </p:spPr>
        <p:txBody>
          <a:bodyPr anchor="ctr">
            <a:spAutoFit/>
          </a:bodyPr>
          <a:lstStyle/>
          <a:p>
            <a:pPr marL="342900" indent="-342900" algn="l">
              <a:lnSpc>
                <a:spcPct val="90000"/>
              </a:lnSpc>
              <a:spcBef>
                <a:spcPct val="20000"/>
              </a:spcBef>
              <a:buClr>
                <a:srgbClr val="003366"/>
              </a:buClr>
            </a:pPr>
            <a:endParaRPr lang="en-US" sz="1400" dirty="0"/>
          </a:p>
          <a:p>
            <a:pPr marL="342900" indent="-342900" algn="l">
              <a:lnSpc>
                <a:spcPct val="90000"/>
              </a:lnSpc>
              <a:spcBef>
                <a:spcPct val="20000"/>
              </a:spcBef>
              <a:buClr>
                <a:srgbClr val="003366"/>
              </a:buClr>
              <a:buSzPct val="120000"/>
              <a:buFont typeface="Wingdings" pitchFamily="2" charset="2"/>
              <a:buChar char="Ø"/>
            </a:pPr>
            <a:r>
              <a:rPr lang="en-US" sz="1400" dirty="0" smtClean="0"/>
              <a:t>Many hidden slides – pointers to more information, covered in the Computer Networking course </a:t>
            </a:r>
            <a:br>
              <a:rPr lang="en-US" sz="1400" dirty="0" smtClean="0"/>
            </a:br>
            <a:r>
              <a:rPr lang="en-US" sz="1400" dirty="0" smtClean="0"/>
              <a:t>(3</a:t>
            </a:r>
            <a:r>
              <a:rPr lang="en-US" sz="1400" baseline="30000" dirty="0" smtClean="0"/>
              <a:t>rd</a:t>
            </a:r>
            <a:r>
              <a:rPr lang="en-US" sz="1400" dirty="0" smtClean="0"/>
              <a:t> year BSc/1</a:t>
            </a:r>
            <a:r>
              <a:rPr lang="en-US" sz="1400" baseline="30000" dirty="0" smtClean="0"/>
              <a:t>st</a:t>
            </a:r>
            <a:r>
              <a:rPr lang="en-US" sz="1400" dirty="0" smtClean="0"/>
              <a:t> year MSc)!</a:t>
            </a:r>
            <a:endParaRPr lang="en-US" sz="1400" dirty="0"/>
          </a:p>
        </p:txBody>
      </p:sp>
    </p:spTree>
    <p:extLst>
      <p:ext uri="{BB962C8B-B14F-4D97-AF65-F5344CB8AC3E}">
        <p14:creationId xmlns:p14="http://schemas.microsoft.com/office/powerpoint/2010/main" val="3669945898"/>
      </p:ext>
    </p:extLst>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5363" name="Rectangle 7"/>
          <p:cNvSpPr>
            <a:spLocks noGrp="1" noChangeArrowheads="1"/>
          </p:cNvSpPr>
          <p:nvPr>
            <p:ph type="title"/>
          </p:nvPr>
        </p:nvSpPr>
        <p:spPr/>
        <p:txBody>
          <a:bodyPr/>
          <a:lstStyle/>
          <a:p>
            <a:pPr eaLnBrk="1" hangingPunct="1"/>
            <a:r>
              <a:rPr lang="en-US" dirty="0" smtClean="0"/>
              <a:t>Multiplexing</a:t>
            </a:r>
          </a:p>
        </p:txBody>
      </p:sp>
      <p:sp>
        <p:nvSpPr>
          <p:cNvPr id="15364" name="Rectangle 8"/>
          <p:cNvSpPr>
            <a:spLocks noGrp="1" noChangeArrowheads="1"/>
          </p:cNvSpPr>
          <p:nvPr>
            <p:ph idx="1"/>
          </p:nvPr>
        </p:nvSpPr>
        <p:spPr/>
        <p:txBody>
          <a:bodyPr/>
          <a:lstStyle/>
          <a:p>
            <a:pPr eaLnBrk="1" hangingPunct="1"/>
            <a:r>
              <a:rPr lang="en-US" dirty="0" smtClean="0"/>
              <a:t>Communication medium is scarce resource</a:t>
            </a:r>
          </a:p>
          <a:p>
            <a:pPr eaLnBrk="1" hangingPunct="1">
              <a:buFont typeface="Wingdings" pitchFamily="2" charset="2"/>
              <a:buChar char="Ø"/>
            </a:pPr>
            <a:r>
              <a:rPr lang="en-US" dirty="0" smtClean="0"/>
              <a:t>Optimize medium usage by </a:t>
            </a:r>
            <a:r>
              <a:rPr lang="en-US" i="1" dirty="0" smtClean="0"/>
              <a:t>multiplexing</a:t>
            </a:r>
          </a:p>
          <a:p>
            <a:pPr eaLnBrk="1" hangingPunct="1"/>
            <a:endParaRPr lang="en-US" dirty="0" smtClean="0"/>
          </a:p>
          <a:p>
            <a:pPr eaLnBrk="1" hangingPunct="1"/>
            <a:endParaRPr lang="en-US" dirty="0" smtClean="0"/>
          </a:p>
          <a:p>
            <a:pPr eaLnBrk="1" hangingPunct="1"/>
            <a:endParaRPr lang="en-US" dirty="0"/>
          </a:p>
          <a:p>
            <a:pPr eaLnBrk="1" hangingPunct="1"/>
            <a:endParaRPr lang="en-US" dirty="0" smtClean="0"/>
          </a:p>
          <a:p>
            <a:pPr eaLnBrk="1" hangingPunct="1"/>
            <a:r>
              <a:rPr lang="en-US" dirty="0" smtClean="0"/>
              <a:t>Space Division Multiplexing (SDM)</a:t>
            </a:r>
          </a:p>
          <a:p>
            <a:pPr eaLnBrk="1" hangingPunct="1"/>
            <a:endParaRPr lang="en-US" dirty="0" smtClean="0"/>
          </a:p>
          <a:p>
            <a:pPr eaLnBrk="1" hangingPunct="1"/>
            <a:endParaRPr lang="en-US" dirty="0" smtClean="0"/>
          </a:p>
          <a:p>
            <a:pPr eaLnBrk="1" hangingPunct="1"/>
            <a:endParaRPr lang="en-US" dirty="0" smtClean="0"/>
          </a:p>
        </p:txBody>
      </p:sp>
      <p:sp>
        <p:nvSpPr>
          <p:cNvPr id="15362" name="Fußzeilenplatzhalter 3"/>
          <p:cNvSpPr>
            <a:spLocks noGrp="1"/>
          </p:cNvSpPr>
          <p:nvPr>
            <p:ph type="ftr" sz="quarter" idx="3"/>
          </p:nvPr>
        </p:nvSpPr>
        <p:spPr>
          <a:xfrm>
            <a:off x="334433" y="6629400"/>
            <a:ext cx="7969251" cy="228600"/>
          </a:xfrm>
          <a:noFill/>
        </p:spPr>
        <p:txBody>
          <a:bodyPr/>
          <a:lstStyle/>
          <a:p>
            <a:r>
              <a:rPr lang="de-DE" smtClean="0"/>
              <a:t>TI 3: Operating Systems and Computer Networks</a:t>
            </a:r>
            <a:endParaRPr lang="en-US"/>
          </a:p>
        </p:txBody>
      </p:sp>
      <p:grpSp>
        <p:nvGrpSpPr>
          <p:cNvPr id="15366" name="Group 32"/>
          <p:cNvGrpSpPr>
            <a:grpSpLocks/>
          </p:cNvGrpSpPr>
          <p:nvPr/>
        </p:nvGrpSpPr>
        <p:grpSpPr bwMode="auto">
          <a:xfrm>
            <a:off x="3116263" y="4206726"/>
            <a:ext cx="6273800" cy="806450"/>
            <a:chOff x="1003" y="981"/>
            <a:chExt cx="3952" cy="508"/>
          </a:xfrm>
        </p:grpSpPr>
        <p:grpSp>
          <p:nvGrpSpPr>
            <p:cNvPr id="15367" name="Group 2"/>
            <p:cNvGrpSpPr>
              <a:grpSpLocks/>
            </p:cNvGrpSpPr>
            <p:nvPr/>
          </p:nvGrpSpPr>
          <p:grpSpPr bwMode="auto">
            <a:xfrm>
              <a:off x="1003" y="1090"/>
              <a:ext cx="426" cy="288"/>
              <a:chOff x="1303" y="1584"/>
              <a:chExt cx="426" cy="288"/>
            </a:xfrm>
          </p:grpSpPr>
          <p:sp>
            <p:nvSpPr>
              <p:cNvPr id="1532931" name="Line 3"/>
              <p:cNvSpPr>
                <a:spLocks noChangeShapeType="1"/>
              </p:cNvSpPr>
              <p:nvPr/>
            </p:nvSpPr>
            <p:spPr bwMode="auto">
              <a:xfrm>
                <a:off x="1303" y="1584"/>
                <a:ext cx="426" cy="0"/>
              </a:xfrm>
              <a:prstGeom prst="line">
                <a:avLst/>
              </a:prstGeom>
              <a:noFill/>
              <a:ln w="63500">
                <a:solidFill>
                  <a:schemeClr val="tx1"/>
                </a:solidFill>
                <a:round/>
                <a:headEnd type="none" w="sm" len="sm"/>
                <a:tailEnd type="none" w="sm" len="sm"/>
              </a:ln>
              <a:effectLst>
                <a:outerShdw dist="35921" dir="2700000" algn="ctr" rotWithShape="0">
                  <a:schemeClr val="bg2"/>
                </a:outerShdw>
              </a:effectLst>
            </p:spPr>
            <p:txBody>
              <a:bodyPr wrap="none" anchor="ctr"/>
              <a:lstStyle/>
              <a:p>
                <a:pPr>
                  <a:defRPr/>
                </a:pPr>
                <a:endParaRPr lang="de-DE"/>
              </a:p>
            </p:txBody>
          </p:sp>
          <p:sp>
            <p:nvSpPr>
              <p:cNvPr id="1532932" name="Line 4"/>
              <p:cNvSpPr>
                <a:spLocks noChangeShapeType="1"/>
              </p:cNvSpPr>
              <p:nvPr/>
            </p:nvSpPr>
            <p:spPr bwMode="auto">
              <a:xfrm>
                <a:off x="1303" y="1680"/>
                <a:ext cx="426" cy="0"/>
              </a:xfrm>
              <a:prstGeom prst="line">
                <a:avLst/>
              </a:prstGeom>
              <a:noFill/>
              <a:ln w="63500">
                <a:solidFill>
                  <a:schemeClr val="tx1"/>
                </a:solidFill>
                <a:round/>
                <a:headEnd type="none" w="sm" len="sm"/>
                <a:tailEnd type="none" w="sm" len="sm"/>
              </a:ln>
              <a:effectLst>
                <a:outerShdw dist="35921" dir="2700000" algn="ctr" rotWithShape="0">
                  <a:schemeClr val="bg2"/>
                </a:outerShdw>
              </a:effectLst>
            </p:spPr>
            <p:txBody>
              <a:bodyPr wrap="none" anchor="ctr"/>
              <a:lstStyle/>
              <a:p>
                <a:pPr>
                  <a:defRPr/>
                </a:pPr>
                <a:endParaRPr lang="de-DE"/>
              </a:p>
            </p:txBody>
          </p:sp>
          <p:sp>
            <p:nvSpPr>
              <p:cNvPr id="1532933" name="Line 5"/>
              <p:cNvSpPr>
                <a:spLocks noChangeShapeType="1"/>
              </p:cNvSpPr>
              <p:nvPr/>
            </p:nvSpPr>
            <p:spPr bwMode="auto">
              <a:xfrm>
                <a:off x="1303" y="1776"/>
                <a:ext cx="426" cy="0"/>
              </a:xfrm>
              <a:prstGeom prst="line">
                <a:avLst/>
              </a:prstGeom>
              <a:noFill/>
              <a:ln w="63500">
                <a:solidFill>
                  <a:schemeClr val="tx1"/>
                </a:solidFill>
                <a:round/>
                <a:headEnd type="none" w="sm" len="sm"/>
                <a:tailEnd type="none" w="sm" len="sm"/>
              </a:ln>
              <a:effectLst>
                <a:outerShdw dist="35921" dir="2700000" algn="ctr" rotWithShape="0">
                  <a:schemeClr val="bg2"/>
                </a:outerShdw>
              </a:effectLst>
            </p:spPr>
            <p:txBody>
              <a:bodyPr wrap="none" anchor="ctr"/>
              <a:lstStyle/>
              <a:p>
                <a:pPr>
                  <a:defRPr/>
                </a:pPr>
                <a:endParaRPr lang="de-DE"/>
              </a:p>
            </p:txBody>
          </p:sp>
          <p:sp>
            <p:nvSpPr>
              <p:cNvPr id="1532934" name="Line 6"/>
              <p:cNvSpPr>
                <a:spLocks noChangeShapeType="1"/>
              </p:cNvSpPr>
              <p:nvPr/>
            </p:nvSpPr>
            <p:spPr bwMode="auto">
              <a:xfrm>
                <a:off x="1303" y="1872"/>
                <a:ext cx="426" cy="0"/>
              </a:xfrm>
              <a:prstGeom prst="line">
                <a:avLst/>
              </a:prstGeom>
              <a:noFill/>
              <a:ln w="63500">
                <a:solidFill>
                  <a:schemeClr val="tx1"/>
                </a:solidFill>
                <a:round/>
                <a:headEnd type="none" w="sm" len="sm"/>
                <a:tailEnd type="none" w="sm" len="sm"/>
              </a:ln>
              <a:effectLst>
                <a:outerShdw dist="35921" dir="2700000" algn="ctr" rotWithShape="0">
                  <a:schemeClr val="bg2"/>
                </a:outerShdw>
              </a:effectLst>
            </p:spPr>
            <p:txBody>
              <a:bodyPr wrap="none" anchor="ctr"/>
              <a:lstStyle/>
              <a:p>
                <a:pPr>
                  <a:defRPr/>
                </a:pPr>
                <a:endParaRPr lang="de-DE"/>
              </a:p>
            </p:txBody>
          </p:sp>
        </p:grpSp>
        <p:sp>
          <p:nvSpPr>
            <p:cNvPr id="15368" name="Rectangle 22"/>
            <p:cNvSpPr>
              <a:spLocks noChangeArrowheads="1"/>
            </p:cNvSpPr>
            <p:nvPr/>
          </p:nvSpPr>
          <p:spPr bwMode="auto">
            <a:xfrm>
              <a:off x="3437" y="1117"/>
              <a:ext cx="1518" cy="252"/>
            </a:xfrm>
            <a:prstGeom prst="rect">
              <a:avLst/>
            </a:prstGeom>
            <a:noFill/>
            <a:ln w="9525">
              <a:noFill/>
              <a:miter lim="800000"/>
              <a:headEnd/>
              <a:tailEnd/>
            </a:ln>
          </p:spPr>
          <p:txBody>
            <a:bodyPr wrap="none" lIns="92075" tIns="46038" rIns="92075" bIns="46038">
              <a:spAutoFit/>
            </a:bodyPr>
            <a:lstStyle/>
            <a:p>
              <a:pPr eaLnBrk="0" hangingPunct="0"/>
              <a:r>
                <a:rPr lang="en-US" sz="2000">
                  <a:solidFill>
                    <a:srgbClr val="000000"/>
                  </a:solidFill>
                </a:rPr>
                <a:t>Bundling of wires</a:t>
              </a:r>
              <a:endParaRPr lang="en-US" sz="1600">
                <a:solidFill>
                  <a:srgbClr val="000000"/>
                </a:solidFill>
              </a:endParaRPr>
            </a:p>
          </p:txBody>
        </p:sp>
        <p:sp>
          <p:nvSpPr>
            <p:cNvPr id="1532951" name="AutoShape 23"/>
            <p:cNvSpPr>
              <a:spLocks noChangeArrowheads="1"/>
            </p:cNvSpPr>
            <p:nvPr/>
          </p:nvSpPr>
          <p:spPr bwMode="auto">
            <a:xfrm rot="5400000" flipH="1">
              <a:off x="1909" y="319"/>
              <a:ext cx="508" cy="1832"/>
            </a:xfrm>
            <a:prstGeom prst="can">
              <a:avLst>
                <a:gd name="adj" fmla="val 48618"/>
              </a:avLst>
            </a:prstGeom>
            <a:solidFill>
              <a:srgbClr val="13A5FF"/>
            </a:solidFill>
            <a:ln w="12700">
              <a:solidFill>
                <a:schemeClr val="tx1"/>
              </a:solidFill>
              <a:round/>
              <a:headEnd type="none" w="sm" len="sm"/>
              <a:tailEnd type="none" w="sm" len="sm"/>
            </a:ln>
            <a:effectLst>
              <a:outerShdw dist="68392" dir="4091915" algn="ctr" rotWithShape="0">
                <a:schemeClr val="bg2"/>
              </a:outerShdw>
            </a:effectLst>
          </p:spPr>
          <p:txBody>
            <a:bodyPr wrap="none" anchor="ctr"/>
            <a:lstStyle/>
            <a:p>
              <a:pPr>
                <a:defRPr/>
              </a:pPr>
              <a:endParaRPr lang="de-DE"/>
            </a:p>
          </p:txBody>
        </p:sp>
        <p:sp>
          <p:nvSpPr>
            <p:cNvPr id="15370" name="Oval 24"/>
            <p:cNvSpPr>
              <a:spLocks noChangeArrowheads="1"/>
            </p:cNvSpPr>
            <p:nvPr/>
          </p:nvSpPr>
          <p:spPr bwMode="auto">
            <a:xfrm>
              <a:off x="2790" y="990"/>
              <a:ext cx="313" cy="494"/>
            </a:xfrm>
            <a:prstGeom prst="ellipse">
              <a:avLst/>
            </a:prstGeom>
            <a:solidFill>
              <a:srgbClr val="91D5FF"/>
            </a:solidFill>
            <a:ln w="12700">
              <a:solidFill>
                <a:schemeClr val="tx1"/>
              </a:solidFill>
              <a:round/>
              <a:headEnd type="none" w="sm" len="sm"/>
              <a:tailEnd type="none" w="sm" len="sm"/>
            </a:ln>
          </p:spPr>
          <p:txBody>
            <a:bodyPr wrap="none" anchor="ctr"/>
            <a:lstStyle/>
            <a:p>
              <a:endParaRPr lang="en-US"/>
            </a:p>
          </p:txBody>
        </p:sp>
        <p:grpSp>
          <p:nvGrpSpPr>
            <p:cNvPr id="15371" name="Group 25"/>
            <p:cNvGrpSpPr>
              <a:grpSpLocks/>
            </p:cNvGrpSpPr>
            <p:nvPr/>
          </p:nvGrpSpPr>
          <p:grpSpPr bwMode="auto">
            <a:xfrm>
              <a:off x="2928" y="1092"/>
              <a:ext cx="491" cy="288"/>
              <a:chOff x="1303" y="1584"/>
              <a:chExt cx="426" cy="288"/>
            </a:xfrm>
          </p:grpSpPr>
          <p:sp>
            <p:nvSpPr>
              <p:cNvPr id="1532954" name="Line 26"/>
              <p:cNvSpPr>
                <a:spLocks noChangeShapeType="1"/>
              </p:cNvSpPr>
              <p:nvPr/>
            </p:nvSpPr>
            <p:spPr bwMode="auto">
              <a:xfrm>
                <a:off x="1303" y="1584"/>
                <a:ext cx="426" cy="0"/>
              </a:xfrm>
              <a:prstGeom prst="line">
                <a:avLst/>
              </a:prstGeom>
              <a:noFill/>
              <a:ln w="63500">
                <a:solidFill>
                  <a:schemeClr val="tx1"/>
                </a:solidFill>
                <a:round/>
                <a:headEnd type="none" w="sm" len="sm"/>
                <a:tailEnd type="none" w="sm" len="sm"/>
              </a:ln>
              <a:effectLst>
                <a:outerShdw dist="35921" dir="2700000" algn="ctr" rotWithShape="0">
                  <a:schemeClr val="bg2"/>
                </a:outerShdw>
              </a:effectLst>
            </p:spPr>
            <p:txBody>
              <a:bodyPr wrap="none" anchor="ctr"/>
              <a:lstStyle/>
              <a:p>
                <a:pPr>
                  <a:defRPr/>
                </a:pPr>
                <a:endParaRPr lang="de-DE"/>
              </a:p>
            </p:txBody>
          </p:sp>
          <p:sp>
            <p:nvSpPr>
              <p:cNvPr id="1532955" name="Line 27"/>
              <p:cNvSpPr>
                <a:spLocks noChangeShapeType="1"/>
              </p:cNvSpPr>
              <p:nvPr/>
            </p:nvSpPr>
            <p:spPr bwMode="auto">
              <a:xfrm>
                <a:off x="1303" y="1680"/>
                <a:ext cx="426" cy="0"/>
              </a:xfrm>
              <a:prstGeom prst="line">
                <a:avLst/>
              </a:prstGeom>
              <a:noFill/>
              <a:ln w="63500">
                <a:solidFill>
                  <a:schemeClr val="tx1"/>
                </a:solidFill>
                <a:round/>
                <a:headEnd type="none" w="sm" len="sm"/>
                <a:tailEnd type="none" w="sm" len="sm"/>
              </a:ln>
              <a:effectLst>
                <a:outerShdw dist="35921" dir="2700000" algn="ctr" rotWithShape="0">
                  <a:schemeClr val="bg2"/>
                </a:outerShdw>
              </a:effectLst>
            </p:spPr>
            <p:txBody>
              <a:bodyPr wrap="none" anchor="ctr"/>
              <a:lstStyle/>
              <a:p>
                <a:pPr>
                  <a:defRPr/>
                </a:pPr>
                <a:endParaRPr lang="de-DE"/>
              </a:p>
            </p:txBody>
          </p:sp>
          <p:sp>
            <p:nvSpPr>
              <p:cNvPr id="1532956" name="Line 28"/>
              <p:cNvSpPr>
                <a:spLocks noChangeShapeType="1"/>
              </p:cNvSpPr>
              <p:nvPr/>
            </p:nvSpPr>
            <p:spPr bwMode="auto">
              <a:xfrm>
                <a:off x="1303" y="1776"/>
                <a:ext cx="426" cy="0"/>
              </a:xfrm>
              <a:prstGeom prst="line">
                <a:avLst/>
              </a:prstGeom>
              <a:noFill/>
              <a:ln w="63500">
                <a:solidFill>
                  <a:schemeClr val="tx1"/>
                </a:solidFill>
                <a:round/>
                <a:headEnd type="none" w="sm" len="sm"/>
                <a:tailEnd type="none" w="sm" len="sm"/>
              </a:ln>
              <a:effectLst>
                <a:outerShdw dist="35921" dir="2700000" algn="ctr" rotWithShape="0">
                  <a:schemeClr val="bg2"/>
                </a:outerShdw>
              </a:effectLst>
            </p:spPr>
            <p:txBody>
              <a:bodyPr wrap="none" anchor="ctr"/>
              <a:lstStyle/>
              <a:p>
                <a:pPr>
                  <a:defRPr/>
                </a:pPr>
                <a:endParaRPr lang="de-DE"/>
              </a:p>
            </p:txBody>
          </p:sp>
          <p:sp>
            <p:nvSpPr>
              <p:cNvPr id="1532957" name="Line 29"/>
              <p:cNvSpPr>
                <a:spLocks noChangeShapeType="1"/>
              </p:cNvSpPr>
              <p:nvPr/>
            </p:nvSpPr>
            <p:spPr bwMode="auto">
              <a:xfrm>
                <a:off x="1303" y="1872"/>
                <a:ext cx="426" cy="0"/>
              </a:xfrm>
              <a:prstGeom prst="line">
                <a:avLst/>
              </a:prstGeom>
              <a:noFill/>
              <a:ln w="63500">
                <a:solidFill>
                  <a:schemeClr val="tx1"/>
                </a:solidFill>
                <a:round/>
                <a:headEnd type="none" w="sm" len="sm"/>
                <a:tailEnd type="none" w="sm" len="sm"/>
              </a:ln>
              <a:effectLst>
                <a:outerShdw dist="35921" dir="2700000" algn="ctr" rotWithShape="0">
                  <a:schemeClr val="bg2"/>
                </a:outerShdw>
              </a:effectLst>
            </p:spPr>
            <p:txBody>
              <a:bodyPr wrap="none" anchor="ctr"/>
              <a:lstStyle/>
              <a:p>
                <a:pPr>
                  <a:defRPr/>
                </a:pPr>
                <a:endParaRPr lang="de-DE"/>
              </a:p>
            </p:txBody>
          </p:sp>
        </p:grpSp>
      </p:gr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5363" name="Rectangle 7"/>
          <p:cNvSpPr>
            <a:spLocks noGrp="1" noChangeArrowheads="1"/>
          </p:cNvSpPr>
          <p:nvPr>
            <p:ph type="title"/>
          </p:nvPr>
        </p:nvSpPr>
        <p:spPr/>
        <p:txBody>
          <a:bodyPr/>
          <a:lstStyle/>
          <a:p>
            <a:pPr eaLnBrk="1" hangingPunct="1"/>
            <a:r>
              <a:rPr lang="en-US" dirty="0" smtClean="0"/>
              <a:t>Multiplexing</a:t>
            </a:r>
          </a:p>
        </p:txBody>
      </p:sp>
      <p:sp>
        <p:nvSpPr>
          <p:cNvPr id="15364" name="Rectangle 8"/>
          <p:cNvSpPr>
            <a:spLocks noGrp="1" noChangeArrowheads="1"/>
          </p:cNvSpPr>
          <p:nvPr>
            <p:ph idx="1"/>
          </p:nvPr>
        </p:nvSpPr>
        <p:spPr/>
        <p:txBody>
          <a:bodyPr/>
          <a:lstStyle/>
          <a:p>
            <a:pPr eaLnBrk="1" hangingPunct="1"/>
            <a:r>
              <a:rPr lang="en-US" dirty="0" smtClean="0"/>
              <a:t>Time Division Multiplexing (TDM)</a:t>
            </a:r>
          </a:p>
        </p:txBody>
      </p:sp>
      <p:grpSp>
        <p:nvGrpSpPr>
          <p:cNvPr id="15365" name="Group 31"/>
          <p:cNvGrpSpPr>
            <a:grpSpLocks/>
          </p:cNvGrpSpPr>
          <p:nvPr/>
        </p:nvGrpSpPr>
        <p:grpSpPr bwMode="auto">
          <a:xfrm>
            <a:off x="2225676" y="2204865"/>
            <a:ext cx="7756525" cy="2035175"/>
            <a:chOff x="285" y="2198"/>
            <a:chExt cx="4886" cy="1282"/>
          </a:xfrm>
        </p:grpSpPr>
        <p:sp>
          <p:nvSpPr>
            <p:cNvPr id="15380" name="Line 9"/>
            <p:cNvSpPr>
              <a:spLocks noChangeShapeType="1"/>
            </p:cNvSpPr>
            <p:nvPr/>
          </p:nvSpPr>
          <p:spPr bwMode="auto">
            <a:xfrm>
              <a:off x="1300" y="2198"/>
              <a:ext cx="0" cy="1048"/>
            </a:xfrm>
            <a:prstGeom prst="line">
              <a:avLst/>
            </a:prstGeom>
            <a:noFill/>
            <a:ln w="12700">
              <a:solidFill>
                <a:srgbClr val="000000"/>
              </a:solidFill>
              <a:round/>
              <a:headEnd type="stealth" w="med" len="lg"/>
              <a:tailEnd type="none" w="sm" len="sm"/>
            </a:ln>
          </p:spPr>
          <p:txBody>
            <a:bodyPr wrap="none" anchor="ctr"/>
            <a:lstStyle/>
            <a:p>
              <a:endParaRPr lang="en-US"/>
            </a:p>
          </p:txBody>
        </p:sp>
        <p:sp>
          <p:nvSpPr>
            <p:cNvPr id="15381" name="Line 10"/>
            <p:cNvSpPr>
              <a:spLocks noChangeShapeType="1"/>
            </p:cNvSpPr>
            <p:nvPr/>
          </p:nvSpPr>
          <p:spPr bwMode="auto">
            <a:xfrm>
              <a:off x="1156" y="3158"/>
              <a:ext cx="3117" cy="0"/>
            </a:xfrm>
            <a:prstGeom prst="line">
              <a:avLst/>
            </a:prstGeom>
            <a:noFill/>
            <a:ln w="12700">
              <a:solidFill>
                <a:srgbClr val="000000"/>
              </a:solidFill>
              <a:round/>
              <a:headEnd type="none" w="sm" len="sm"/>
              <a:tailEnd type="stealth" w="med" len="lg"/>
            </a:ln>
          </p:spPr>
          <p:txBody>
            <a:bodyPr wrap="none" anchor="ctr"/>
            <a:lstStyle/>
            <a:p>
              <a:endParaRPr lang="en-US"/>
            </a:p>
          </p:txBody>
        </p:sp>
        <p:sp>
          <p:nvSpPr>
            <p:cNvPr id="15382" name="Rectangle 11"/>
            <p:cNvSpPr>
              <a:spLocks noChangeArrowheads="1"/>
            </p:cNvSpPr>
            <p:nvPr/>
          </p:nvSpPr>
          <p:spPr bwMode="auto">
            <a:xfrm>
              <a:off x="4150" y="3249"/>
              <a:ext cx="471" cy="231"/>
            </a:xfrm>
            <a:prstGeom prst="rect">
              <a:avLst/>
            </a:prstGeom>
            <a:noFill/>
            <a:ln w="9525">
              <a:noFill/>
              <a:miter lim="800000"/>
              <a:headEnd/>
              <a:tailEnd/>
            </a:ln>
          </p:spPr>
          <p:txBody>
            <a:bodyPr wrap="none" lIns="92075" tIns="46038" rIns="92075" bIns="46038">
              <a:spAutoFit/>
            </a:bodyPr>
            <a:lstStyle/>
            <a:p>
              <a:pPr algn="l" eaLnBrk="0" hangingPunct="0"/>
              <a:r>
                <a:rPr lang="en-US">
                  <a:solidFill>
                    <a:srgbClr val="000000"/>
                  </a:solidFill>
                </a:rPr>
                <a:t>Time</a:t>
              </a:r>
            </a:p>
          </p:txBody>
        </p:sp>
        <p:sp>
          <p:nvSpPr>
            <p:cNvPr id="15383" name="Line 12"/>
            <p:cNvSpPr>
              <a:spLocks noChangeShapeType="1"/>
            </p:cNvSpPr>
            <p:nvPr/>
          </p:nvSpPr>
          <p:spPr bwMode="auto">
            <a:xfrm flipV="1">
              <a:off x="1204" y="2342"/>
              <a:ext cx="192" cy="0"/>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15384" name="Line 13"/>
            <p:cNvSpPr>
              <a:spLocks noChangeShapeType="1"/>
            </p:cNvSpPr>
            <p:nvPr/>
          </p:nvSpPr>
          <p:spPr bwMode="auto">
            <a:xfrm flipV="1">
              <a:off x="1204" y="3062"/>
              <a:ext cx="192" cy="0"/>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15385" name="Rectangle 14"/>
            <p:cNvSpPr>
              <a:spLocks noChangeArrowheads="1"/>
            </p:cNvSpPr>
            <p:nvPr/>
          </p:nvSpPr>
          <p:spPr bwMode="auto">
            <a:xfrm>
              <a:off x="285" y="2486"/>
              <a:ext cx="878" cy="231"/>
            </a:xfrm>
            <a:prstGeom prst="rect">
              <a:avLst/>
            </a:prstGeom>
            <a:noFill/>
            <a:ln w="9525">
              <a:noFill/>
              <a:miter lim="800000"/>
              <a:headEnd/>
              <a:tailEnd/>
            </a:ln>
          </p:spPr>
          <p:txBody>
            <a:bodyPr wrap="none" lIns="92075" tIns="46038" rIns="92075" bIns="46038">
              <a:spAutoFit/>
            </a:bodyPr>
            <a:lstStyle/>
            <a:p>
              <a:pPr algn="r" eaLnBrk="0" hangingPunct="0"/>
              <a:r>
                <a:rPr lang="en-US">
                  <a:solidFill>
                    <a:srgbClr val="000000"/>
                  </a:solidFill>
                </a:rPr>
                <a:t>Bandwidth</a:t>
              </a:r>
            </a:p>
          </p:txBody>
        </p:sp>
        <p:cxnSp>
          <p:nvCxnSpPr>
            <p:cNvPr id="15386" name="AutoShape 15"/>
            <p:cNvCxnSpPr>
              <a:cxnSpLocks noChangeShapeType="1"/>
            </p:cNvCxnSpPr>
            <p:nvPr/>
          </p:nvCxnSpPr>
          <p:spPr bwMode="auto">
            <a:xfrm>
              <a:off x="1300" y="2342"/>
              <a:ext cx="0" cy="719"/>
            </a:xfrm>
            <a:prstGeom prst="straightConnector1">
              <a:avLst/>
            </a:prstGeom>
            <a:noFill/>
            <a:ln w="38100">
              <a:pattFill prst="narHorz">
                <a:fgClr>
                  <a:schemeClr val="tx1"/>
                </a:fgClr>
                <a:bgClr>
                  <a:srgbClr val="FFFFFF"/>
                </a:bgClr>
              </a:pattFill>
              <a:round/>
              <a:headEnd type="stealth" w="med" len="med"/>
              <a:tailEnd type="stealth" w="med" len="med"/>
            </a:ln>
          </p:spPr>
        </p:cxnSp>
        <p:sp>
          <p:nvSpPr>
            <p:cNvPr id="1532944" name="Rectangle 16"/>
            <p:cNvSpPr>
              <a:spLocks noChangeArrowheads="1"/>
            </p:cNvSpPr>
            <p:nvPr/>
          </p:nvSpPr>
          <p:spPr bwMode="auto">
            <a:xfrm rot="5400000" flipH="1">
              <a:off x="1276" y="2510"/>
              <a:ext cx="720" cy="384"/>
            </a:xfrm>
            <a:prstGeom prst="rect">
              <a:avLst/>
            </a:prstGeom>
            <a:solidFill>
              <a:srgbClr val="CCECFF"/>
            </a:solidFill>
            <a:ln w="12700">
              <a:solidFill>
                <a:schemeClr val="tx1"/>
              </a:solidFill>
              <a:miter lim="800000"/>
              <a:headEnd type="none" w="sm" len="sm"/>
              <a:tailEnd type="none" w="sm" len="sm"/>
            </a:ln>
            <a:effectLst>
              <a:outerShdw dist="107763" dir="2700000" algn="ctr" rotWithShape="0">
                <a:schemeClr val="bg2"/>
              </a:outerShdw>
            </a:effectLst>
          </p:spPr>
          <p:txBody>
            <a:bodyPr rot="10800000" wrap="none" anchor="ctr"/>
            <a:lstStyle/>
            <a:p>
              <a:pPr eaLnBrk="0" hangingPunct="0">
                <a:defRPr/>
              </a:pPr>
              <a:r>
                <a:rPr lang="en-US"/>
                <a:t>A </a:t>
              </a:r>
              <a:r>
                <a:rPr lang="en-US">
                  <a:sym typeface="Symbol" pitchFamily="18" charset="2"/>
                </a:rPr>
                <a:t> B</a:t>
              </a:r>
            </a:p>
          </p:txBody>
        </p:sp>
        <p:sp>
          <p:nvSpPr>
            <p:cNvPr id="1532945" name="Rectangle 17"/>
            <p:cNvSpPr>
              <a:spLocks noChangeArrowheads="1"/>
            </p:cNvSpPr>
            <p:nvPr/>
          </p:nvSpPr>
          <p:spPr bwMode="auto">
            <a:xfrm rot="5400000" flipH="1">
              <a:off x="1804" y="2510"/>
              <a:ext cx="720" cy="384"/>
            </a:xfrm>
            <a:prstGeom prst="rect">
              <a:avLst/>
            </a:prstGeom>
            <a:solidFill>
              <a:srgbClr val="91D5FF"/>
            </a:solidFill>
            <a:ln w="12700">
              <a:solidFill>
                <a:schemeClr val="tx1"/>
              </a:solidFill>
              <a:miter lim="800000"/>
              <a:headEnd type="none" w="sm" len="sm"/>
              <a:tailEnd type="none" w="sm" len="sm"/>
            </a:ln>
            <a:effectLst>
              <a:outerShdw dist="107763" dir="2700000" algn="ctr" rotWithShape="0">
                <a:schemeClr val="bg2"/>
              </a:outerShdw>
            </a:effectLst>
          </p:spPr>
          <p:txBody>
            <a:bodyPr rot="10800000" wrap="none" anchor="ctr"/>
            <a:lstStyle/>
            <a:p>
              <a:pPr eaLnBrk="0" hangingPunct="0">
                <a:defRPr/>
              </a:pPr>
              <a:r>
                <a:rPr lang="en-US"/>
                <a:t>C </a:t>
              </a:r>
              <a:r>
                <a:rPr lang="en-US">
                  <a:sym typeface="Symbol" pitchFamily="18" charset="2"/>
                </a:rPr>
                <a:t> D</a:t>
              </a:r>
            </a:p>
          </p:txBody>
        </p:sp>
        <p:sp>
          <p:nvSpPr>
            <p:cNvPr id="1532946" name="Rectangle 18"/>
            <p:cNvSpPr>
              <a:spLocks noChangeArrowheads="1"/>
            </p:cNvSpPr>
            <p:nvPr/>
          </p:nvSpPr>
          <p:spPr bwMode="auto">
            <a:xfrm rot="5400000" flipH="1">
              <a:off x="2332" y="2510"/>
              <a:ext cx="720" cy="384"/>
            </a:xfrm>
            <a:prstGeom prst="rect">
              <a:avLst/>
            </a:prstGeom>
            <a:solidFill>
              <a:srgbClr val="13A5FF"/>
            </a:solidFill>
            <a:ln w="12700">
              <a:solidFill>
                <a:schemeClr val="tx1"/>
              </a:solidFill>
              <a:miter lim="800000"/>
              <a:headEnd type="none" w="sm" len="sm"/>
              <a:tailEnd type="none" w="sm" len="sm"/>
            </a:ln>
            <a:effectLst>
              <a:outerShdw dist="107763" dir="2700000" algn="ctr" rotWithShape="0">
                <a:schemeClr val="bg2"/>
              </a:outerShdw>
            </a:effectLst>
          </p:spPr>
          <p:txBody>
            <a:bodyPr rot="10800000" wrap="none" anchor="ctr"/>
            <a:lstStyle/>
            <a:p>
              <a:pPr eaLnBrk="0" hangingPunct="0">
                <a:defRPr/>
              </a:pPr>
              <a:r>
                <a:rPr lang="en-US"/>
                <a:t>B </a:t>
              </a:r>
              <a:r>
                <a:rPr lang="en-US">
                  <a:sym typeface="Symbol" pitchFamily="18" charset="2"/>
                </a:rPr>
                <a:t> A</a:t>
              </a:r>
            </a:p>
          </p:txBody>
        </p:sp>
        <p:sp>
          <p:nvSpPr>
            <p:cNvPr id="1532947" name="Rectangle 19"/>
            <p:cNvSpPr>
              <a:spLocks noChangeArrowheads="1"/>
            </p:cNvSpPr>
            <p:nvPr/>
          </p:nvSpPr>
          <p:spPr bwMode="auto">
            <a:xfrm rot="5400000" flipH="1">
              <a:off x="2860" y="2510"/>
              <a:ext cx="720" cy="384"/>
            </a:xfrm>
            <a:prstGeom prst="rect">
              <a:avLst/>
            </a:prstGeom>
            <a:solidFill>
              <a:srgbClr val="007BC6"/>
            </a:solidFill>
            <a:ln w="12700">
              <a:solidFill>
                <a:schemeClr val="tx1"/>
              </a:solidFill>
              <a:miter lim="800000"/>
              <a:headEnd type="none" w="sm" len="sm"/>
              <a:tailEnd type="none" w="sm" len="sm"/>
            </a:ln>
            <a:effectLst>
              <a:outerShdw dist="107763" dir="2700000" algn="ctr" rotWithShape="0">
                <a:schemeClr val="bg2"/>
              </a:outerShdw>
            </a:effectLst>
          </p:spPr>
          <p:txBody>
            <a:bodyPr rot="10800000" wrap="none" anchor="ctr"/>
            <a:lstStyle/>
            <a:p>
              <a:pPr eaLnBrk="0" hangingPunct="0">
                <a:defRPr/>
              </a:pPr>
              <a:r>
                <a:rPr lang="en-US"/>
                <a:t>D </a:t>
              </a:r>
              <a:r>
                <a:rPr lang="en-US">
                  <a:sym typeface="Symbol" pitchFamily="18" charset="2"/>
                </a:rPr>
                <a:t> A</a:t>
              </a:r>
            </a:p>
          </p:txBody>
        </p:sp>
        <p:sp>
          <p:nvSpPr>
            <p:cNvPr id="1532948" name="Rectangle 20"/>
            <p:cNvSpPr>
              <a:spLocks noChangeArrowheads="1"/>
            </p:cNvSpPr>
            <p:nvPr/>
          </p:nvSpPr>
          <p:spPr bwMode="auto">
            <a:xfrm rot="5400000" flipH="1">
              <a:off x="3388" y="2510"/>
              <a:ext cx="720" cy="384"/>
            </a:xfrm>
            <a:prstGeom prst="rect">
              <a:avLst/>
            </a:prstGeom>
            <a:solidFill>
              <a:srgbClr val="CCECFF"/>
            </a:solidFill>
            <a:ln w="12700">
              <a:solidFill>
                <a:schemeClr val="tx1"/>
              </a:solidFill>
              <a:miter lim="800000"/>
              <a:headEnd type="none" w="sm" len="sm"/>
              <a:tailEnd type="none" w="sm" len="sm"/>
            </a:ln>
            <a:effectLst>
              <a:outerShdw dist="107763" dir="2700000" algn="ctr" rotWithShape="0">
                <a:schemeClr val="bg2"/>
              </a:outerShdw>
            </a:effectLst>
          </p:spPr>
          <p:txBody>
            <a:bodyPr rot="10800000" wrap="none" anchor="ctr"/>
            <a:lstStyle/>
            <a:p>
              <a:pPr eaLnBrk="0" hangingPunct="0">
                <a:defRPr/>
              </a:pPr>
              <a:r>
                <a:rPr lang="en-US"/>
                <a:t>A </a:t>
              </a:r>
              <a:r>
                <a:rPr lang="en-US">
                  <a:sym typeface="Symbol" pitchFamily="18" charset="2"/>
                </a:rPr>
                <a:t> B</a:t>
              </a:r>
            </a:p>
          </p:txBody>
        </p:sp>
        <p:sp>
          <p:nvSpPr>
            <p:cNvPr id="15392" name="Rectangle 21"/>
            <p:cNvSpPr>
              <a:spLocks noChangeArrowheads="1"/>
            </p:cNvSpPr>
            <p:nvPr/>
          </p:nvSpPr>
          <p:spPr bwMode="auto">
            <a:xfrm>
              <a:off x="4180" y="2491"/>
              <a:ext cx="991" cy="252"/>
            </a:xfrm>
            <a:prstGeom prst="rect">
              <a:avLst/>
            </a:prstGeom>
            <a:noFill/>
            <a:ln w="9525">
              <a:noFill/>
              <a:miter lim="800000"/>
              <a:headEnd/>
              <a:tailEnd/>
            </a:ln>
          </p:spPr>
          <p:txBody>
            <a:bodyPr wrap="none" lIns="92075" tIns="46038" rIns="92075" bIns="46038">
              <a:spAutoFit/>
            </a:bodyPr>
            <a:lstStyle/>
            <a:p>
              <a:pPr algn="l" eaLnBrk="0" hangingPunct="0"/>
              <a:r>
                <a:rPr lang="en-US" sz="2000">
                  <a:solidFill>
                    <a:srgbClr val="000000"/>
                  </a:solidFill>
                </a:rPr>
                <a:t>Time slots</a:t>
              </a:r>
              <a:r>
                <a:rPr lang="en-US" sz="1600">
                  <a:solidFill>
                    <a:srgbClr val="000000"/>
                  </a:solidFill>
                </a:rPr>
                <a:t> </a:t>
              </a:r>
            </a:p>
          </p:txBody>
        </p:sp>
      </p:grpSp>
      <p:sp>
        <p:nvSpPr>
          <p:cNvPr id="19" name="Footer Placeholder 2"/>
          <p:cNvSpPr>
            <a:spLocks noGrp="1"/>
          </p:cNvSpPr>
          <p:nvPr>
            <p:ph type="ftr" sz="quarter" idx="3"/>
          </p:nvPr>
        </p:nvSpPr>
        <p:spPr>
          <a:xfrm>
            <a:off x="334433" y="6656398"/>
            <a:ext cx="7969251" cy="201602"/>
          </a:xfrm>
        </p:spPr>
        <p:txBody>
          <a:bodyPr/>
          <a:lstStyle/>
          <a:p>
            <a:r>
              <a:rPr lang="en-US" sz="750" dirty="0" smtClean="0"/>
              <a:t>TI 3: Operating Systems and Computer Networks</a:t>
            </a:r>
            <a:endParaRPr lang="de-DE" sz="750" dirty="0"/>
          </a:p>
        </p:txBody>
      </p:sp>
    </p:spTree>
    <p:extLst>
      <p:ext uri="{BB962C8B-B14F-4D97-AF65-F5344CB8AC3E}">
        <p14:creationId xmlns:p14="http://schemas.microsoft.com/office/powerpoint/2010/main" val="4277699507"/>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6388" name="Rectangle 2"/>
          <p:cNvSpPr>
            <a:spLocks noGrp="1" noChangeArrowheads="1"/>
          </p:cNvSpPr>
          <p:nvPr>
            <p:ph type="title"/>
          </p:nvPr>
        </p:nvSpPr>
        <p:spPr/>
        <p:txBody>
          <a:bodyPr/>
          <a:lstStyle/>
          <a:p>
            <a:pPr eaLnBrk="1" hangingPunct="1"/>
            <a:r>
              <a:rPr lang="en-US" dirty="0" smtClean="0"/>
              <a:t>Multiplexing</a:t>
            </a:r>
          </a:p>
        </p:txBody>
      </p:sp>
      <p:sp>
        <p:nvSpPr>
          <p:cNvPr id="16387" name="Rectangle 18"/>
          <p:cNvSpPr>
            <a:spLocks noGrp="1" noChangeArrowheads="1"/>
          </p:cNvSpPr>
          <p:nvPr>
            <p:ph idx="1"/>
          </p:nvPr>
        </p:nvSpPr>
        <p:spPr/>
        <p:txBody>
          <a:bodyPr/>
          <a:lstStyle/>
          <a:p>
            <a:pPr eaLnBrk="1" hangingPunct="1"/>
            <a:r>
              <a:rPr lang="en-US" dirty="0" smtClean="0"/>
              <a:t>Frequency Division Multiplexing (FDM)</a:t>
            </a:r>
          </a:p>
          <a:p>
            <a:pPr eaLnBrk="1" hangingPunct="1"/>
            <a:endParaRPr lang="en-US" dirty="0" smtClean="0"/>
          </a:p>
          <a:p>
            <a:pPr eaLnBrk="1" hangingPunct="1"/>
            <a:endParaRPr lang="en-US" dirty="0" smtClean="0"/>
          </a:p>
          <a:p>
            <a:pPr eaLnBrk="1" hangingPunct="1"/>
            <a:endParaRPr lang="en-US" dirty="0" smtClean="0"/>
          </a:p>
          <a:p>
            <a:pPr eaLnBrk="1" hangingPunct="1"/>
            <a:endParaRPr lang="en-US" dirty="0" smtClean="0"/>
          </a:p>
          <a:p>
            <a:pPr eaLnBrk="1" hangingPunct="1"/>
            <a:endParaRPr lang="en-US" dirty="0" smtClean="0"/>
          </a:p>
          <a:p>
            <a:pPr eaLnBrk="1" hangingPunct="1"/>
            <a:endParaRPr lang="en-US" dirty="0" smtClean="0"/>
          </a:p>
          <a:p>
            <a:pPr eaLnBrk="1" hangingPunct="1"/>
            <a:endParaRPr lang="en-US" dirty="0" smtClean="0"/>
          </a:p>
          <a:p>
            <a:pPr eaLnBrk="1" hangingPunct="1"/>
            <a:endParaRPr lang="en-US" dirty="0"/>
          </a:p>
          <a:p>
            <a:pPr eaLnBrk="1" hangingPunct="1"/>
            <a:endParaRPr lang="en-US" dirty="0" smtClean="0"/>
          </a:p>
          <a:p>
            <a:pPr eaLnBrk="1" hangingPunct="1">
              <a:buFont typeface="Wingdings" pitchFamily="2" charset="2"/>
              <a:buChar char="Ø"/>
            </a:pPr>
            <a:r>
              <a:rPr lang="en-US" dirty="0" smtClean="0"/>
              <a:t>Multiplexing in general allows for a more efficient usage of a medium</a:t>
            </a:r>
          </a:p>
          <a:p>
            <a:pPr lvl="1" eaLnBrk="1" hangingPunct="1"/>
            <a:r>
              <a:rPr lang="en-US" dirty="0" smtClean="0"/>
              <a:t>Discretized resource can be managed, allocated, scheduled...</a:t>
            </a:r>
          </a:p>
        </p:txBody>
      </p:sp>
      <p:grpSp>
        <p:nvGrpSpPr>
          <p:cNvPr id="16389" name="Group 19"/>
          <p:cNvGrpSpPr>
            <a:grpSpLocks/>
          </p:cNvGrpSpPr>
          <p:nvPr/>
        </p:nvGrpSpPr>
        <p:grpSpPr bwMode="auto">
          <a:xfrm>
            <a:off x="2190751" y="2088828"/>
            <a:ext cx="7826375" cy="1700212"/>
            <a:chOff x="531" y="1044"/>
            <a:chExt cx="4930" cy="1071"/>
          </a:xfrm>
        </p:grpSpPr>
        <p:sp>
          <p:nvSpPr>
            <p:cNvPr id="16390" name="Line 3"/>
            <p:cNvSpPr>
              <a:spLocks noChangeShapeType="1"/>
            </p:cNvSpPr>
            <p:nvPr/>
          </p:nvSpPr>
          <p:spPr bwMode="auto">
            <a:xfrm flipH="1">
              <a:off x="1536" y="1044"/>
              <a:ext cx="0" cy="1056"/>
            </a:xfrm>
            <a:prstGeom prst="line">
              <a:avLst/>
            </a:prstGeom>
            <a:noFill/>
            <a:ln w="12700">
              <a:solidFill>
                <a:srgbClr val="000000"/>
              </a:solidFill>
              <a:round/>
              <a:headEnd type="stealth" w="med" len="lg"/>
              <a:tailEnd type="none" w="sm" len="sm"/>
            </a:ln>
          </p:spPr>
          <p:txBody>
            <a:bodyPr wrap="none" anchor="ctr"/>
            <a:lstStyle/>
            <a:p>
              <a:endParaRPr lang="en-US"/>
            </a:p>
          </p:txBody>
        </p:sp>
        <p:sp>
          <p:nvSpPr>
            <p:cNvPr id="16391" name="Line 4"/>
            <p:cNvSpPr>
              <a:spLocks noChangeShapeType="1"/>
            </p:cNvSpPr>
            <p:nvPr/>
          </p:nvSpPr>
          <p:spPr bwMode="auto">
            <a:xfrm>
              <a:off x="1392" y="2004"/>
              <a:ext cx="3117" cy="0"/>
            </a:xfrm>
            <a:prstGeom prst="line">
              <a:avLst/>
            </a:prstGeom>
            <a:noFill/>
            <a:ln w="12700">
              <a:solidFill>
                <a:srgbClr val="000000"/>
              </a:solidFill>
              <a:round/>
              <a:headEnd type="none" w="sm" len="sm"/>
              <a:tailEnd type="stealth" w="med" len="lg"/>
            </a:ln>
          </p:spPr>
          <p:txBody>
            <a:bodyPr wrap="none" anchor="ctr"/>
            <a:lstStyle/>
            <a:p>
              <a:endParaRPr lang="en-US"/>
            </a:p>
          </p:txBody>
        </p:sp>
        <p:sp>
          <p:nvSpPr>
            <p:cNvPr id="16392" name="Rectangle 5"/>
            <p:cNvSpPr>
              <a:spLocks noChangeArrowheads="1"/>
            </p:cNvSpPr>
            <p:nvPr/>
          </p:nvSpPr>
          <p:spPr bwMode="auto">
            <a:xfrm>
              <a:off x="531" y="1332"/>
              <a:ext cx="878" cy="231"/>
            </a:xfrm>
            <a:prstGeom prst="rect">
              <a:avLst/>
            </a:prstGeom>
            <a:noFill/>
            <a:ln w="9525">
              <a:noFill/>
              <a:miter lim="800000"/>
              <a:headEnd/>
              <a:tailEnd/>
            </a:ln>
          </p:spPr>
          <p:txBody>
            <a:bodyPr wrap="none" lIns="92075" tIns="46038" rIns="92075" bIns="46038">
              <a:spAutoFit/>
            </a:bodyPr>
            <a:lstStyle/>
            <a:p>
              <a:pPr algn="r" eaLnBrk="0" hangingPunct="0"/>
              <a:r>
                <a:rPr lang="de-DE">
                  <a:solidFill>
                    <a:srgbClr val="000000"/>
                  </a:solidFill>
                </a:rPr>
                <a:t>Bandwidth</a:t>
              </a:r>
            </a:p>
          </p:txBody>
        </p:sp>
        <p:sp>
          <p:nvSpPr>
            <p:cNvPr id="16393" name="Rectangle 6"/>
            <p:cNvSpPr>
              <a:spLocks noChangeArrowheads="1"/>
            </p:cNvSpPr>
            <p:nvPr/>
          </p:nvSpPr>
          <p:spPr bwMode="auto">
            <a:xfrm>
              <a:off x="4603" y="1884"/>
              <a:ext cx="471" cy="231"/>
            </a:xfrm>
            <a:prstGeom prst="rect">
              <a:avLst/>
            </a:prstGeom>
            <a:noFill/>
            <a:ln w="9525">
              <a:noFill/>
              <a:miter lim="800000"/>
              <a:headEnd/>
              <a:tailEnd/>
            </a:ln>
          </p:spPr>
          <p:txBody>
            <a:bodyPr wrap="none" lIns="92075" tIns="46038" rIns="92075" bIns="46038">
              <a:spAutoFit/>
            </a:bodyPr>
            <a:lstStyle/>
            <a:p>
              <a:pPr algn="l" eaLnBrk="0" hangingPunct="0"/>
              <a:r>
                <a:rPr lang="de-DE">
                  <a:solidFill>
                    <a:srgbClr val="000000"/>
                  </a:solidFill>
                </a:rPr>
                <a:t>Time</a:t>
              </a:r>
            </a:p>
          </p:txBody>
        </p:sp>
        <p:sp>
          <p:nvSpPr>
            <p:cNvPr id="16394" name="Line 7"/>
            <p:cNvSpPr>
              <a:spLocks noChangeShapeType="1"/>
            </p:cNvSpPr>
            <p:nvPr/>
          </p:nvSpPr>
          <p:spPr bwMode="auto">
            <a:xfrm>
              <a:off x="1439" y="1189"/>
              <a:ext cx="181" cy="0"/>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16395" name="Line 8"/>
            <p:cNvSpPr>
              <a:spLocks noChangeShapeType="1"/>
            </p:cNvSpPr>
            <p:nvPr/>
          </p:nvSpPr>
          <p:spPr bwMode="auto">
            <a:xfrm>
              <a:off x="1439" y="1908"/>
              <a:ext cx="181" cy="0"/>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16396" name="Rectangle 9"/>
            <p:cNvSpPr>
              <a:spLocks noChangeArrowheads="1"/>
            </p:cNvSpPr>
            <p:nvPr/>
          </p:nvSpPr>
          <p:spPr bwMode="auto">
            <a:xfrm>
              <a:off x="4409" y="1193"/>
              <a:ext cx="233" cy="671"/>
            </a:xfrm>
            <a:prstGeom prst="rect">
              <a:avLst/>
            </a:prstGeom>
            <a:solidFill>
              <a:srgbClr val="FFFFFF"/>
            </a:solidFill>
            <a:ln w="12700">
              <a:solidFill>
                <a:srgbClr val="FFFFFF"/>
              </a:solidFill>
              <a:miter lim="800000"/>
              <a:headEnd/>
              <a:tailEnd/>
            </a:ln>
          </p:spPr>
          <p:txBody>
            <a:bodyPr wrap="none" anchor="ctr"/>
            <a:lstStyle/>
            <a:p>
              <a:endParaRPr lang="en-US"/>
            </a:p>
          </p:txBody>
        </p:sp>
        <p:sp>
          <p:nvSpPr>
            <p:cNvPr id="16397" name="Rectangle 10"/>
            <p:cNvSpPr>
              <a:spLocks noChangeArrowheads="1"/>
            </p:cNvSpPr>
            <p:nvPr/>
          </p:nvSpPr>
          <p:spPr bwMode="auto">
            <a:xfrm>
              <a:off x="4416" y="1332"/>
              <a:ext cx="1045" cy="252"/>
            </a:xfrm>
            <a:prstGeom prst="rect">
              <a:avLst/>
            </a:prstGeom>
            <a:noFill/>
            <a:ln w="9525">
              <a:noFill/>
              <a:miter lim="800000"/>
              <a:headEnd/>
              <a:tailEnd/>
            </a:ln>
          </p:spPr>
          <p:txBody>
            <a:bodyPr wrap="none" lIns="92075" tIns="46038" rIns="92075" bIns="46038">
              <a:spAutoFit/>
            </a:bodyPr>
            <a:lstStyle/>
            <a:p>
              <a:pPr algn="l" eaLnBrk="0" hangingPunct="0"/>
              <a:r>
                <a:rPr lang="de-DE" sz="2000">
                  <a:solidFill>
                    <a:srgbClr val="000000"/>
                  </a:solidFill>
                </a:rPr>
                <a:t>Sub-bands </a:t>
              </a:r>
            </a:p>
          </p:txBody>
        </p:sp>
        <p:sp>
          <p:nvSpPr>
            <p:cNvPr id="16398" name="Rectangle 11"/>
            <p:cNvSpPr>
              <a:spLocks noChangeArrowheads="1"/>
            </p:cNvSpPr>
            <p:nvPr/>
          </p:nvSpPr>
          <p:spPr bwMode="auto">
            <a:xfrm>
              <a:off x="1632" y="1188"/>
              <a:ext cx="2784" cy="144"/>
            </a:xfrm>
            <a:prstGeom prst="rect">
              <a:avLst/>
            </a:prstGeom>
            <a:solidFill>
              <a:srgbClr val="CCECFF"/>
            </a:solidFill>
            <a:ln w="12700">
              <a:solidFill>
                <a:schemeClr val="tx1"/>
              </a:solidFill>
              <a:miter lim="800000"/>
              <a:headEnd type="none" w="sm" len="sm"/>
              <a:tailEnd type="none" w="sm" len="sm"/>
            </a:ln>
          </p:spPr>
          <p:txBody>
            <a:bodyPr wrap="none" anchor="ctr"/>
            <a:lstStyle/>
            <a:p>
              <a:pPr eaLnBrk="0" hangingPunct="0"/>
              <a:r>
                <a:rPr lang="de-DE"/>
                <a:t>A </a:t>
              </a:r>
              <a:r>
                <a:rPr lang="de-DE">
                  <a:sym typeface="Symbol" pitchFamily="18" charset="2"/>
                </a:rPr>
                <a:t> B</a:t>
              </a:r>
              <a:endParaRPr lang="de-DE"/>
            </a:p>
          </p:txBody>
        </p:sp>
        <p:sp>
          <p:nvSpPr>
            <p:cNvPr id="16399" name="Rectangle 12"/>
            <p:cNvSpPr>
              <a:spLocks noChangeArrowheads="1"/>
            </p:cNvSpPr>
            <p:nvPr/>
          </p:nvSpPr>
          <p:spPr bwMode="auto">
            <a:xfrm>
              <a:off x="1632" y="1380"/>
              <a:ext cx="2784" cy="144"/>
            </a:xfrm>
            <a:prstGeom prst="rect">
              <a:avLst/>
            </a:prstGeom>
            <a:solidFill>
              <a:srgbClr val="91D5FF"/>
            </a:solidFill>
            <a:ln w="12700">
              <a:solidFill>
                <a:schemeClr val="tx1"/>
              </a:solidFill>
              <a:miter lim="800000"/>
              <a:headEnd type="none" w="sm" len="sm"/>
              <a:tailEnd type="none" w="sm" len="sm"/>
            </a:ln>
          </p:spPr>
          <p:txBody>
            <a:bodyPr wrap="none" anchor="ctr"/>
            <a:lstStyle/>
            <a:p>
              <a:pPr eaLnBrk="0" hangingPunct="0"/>
              <a:r>
                <a:rPr lang="de-DE"/>
                <a:t>C </a:t>
              </a:r>
              <a:r>
                <a:rPr lang="de-DE">
                  <a:sym typeface="Symbol" pitchFamily="18" charset="2"/>
                </a:rPr>
                <a:t> D</a:t>
              </a:r>
            </a:p>
          </p:txBody>
        </p:sp>
        <p:sp>
          <p:nvSpPr>
            <p:cNvPr id="16400" name="Rectangle 13"/>
            <p:cNvSpPr>
              <a:spLocks noChangeArrowheads="1"/>
            </p:cNvSpPr>
            <p:nvPr/>
          </p:nvSpPr>
          <p:spPr bwMode="auto">
            <a:xfrm>
              <a:off x="1632" y="1572"/>
              <a:ext cx="2784" cy="144"/>
            </a:xfrm>
            <a:prstGeom prst="rect">
              <a:avLst/>
            </a:prstGeom>
            <a:solidFill>
              <a:srgbClr val="13A5FF"/>
            </a:solidFill>
            <a:ln w="12700">
              <a:solidFill>
                <a:schemeClr val="tx1"/>
              </a:solidFill>
              <a:miter lim="800000"/>
              <a:headEnd type="none" w="sm" len="sm"/>
              <a:tailEnd type="none" w="sm" len="sm"/>
            </a:ln>
          </p:spPr>
          <p:txBody>
            <a:bodyPr wrap="none" anchor="ctr"/>
            <a:lstStyle/>
            <a:p>
              <a:pPr eaLnBrk="0" hangingPunct="0"/>
              <a:r>
                <a:rPr lang="de-DE"/>
                <a:t>B </a:t>
              </a:r>
              <a:r>
                <a:rPr lang="de-DE">
                  <a:sym typeface="Symbol" pitchFamily="18" charset="2"/>
                </a:rPr>
                <a:t> A</a:t>
              </a:r>
            </a:p>
          </p:txBody>
        </p:sp>
        <p:sp>
          <p:nvSpPr>
            <p:cNvPr id="16401" name="Rectangle 14"/>
            <p:cNvSpPr>
              <a:spLocks noChangeArrowheads="1"/>
            </p:cNvSpPr>
            <p:nvPr/>
          </p:nvSpPr>
          <p:spPr bwMode="auto">
            <a:xfrm>
              <a:off x="1632" y="1764"/>
              <a:ext cx="2784" cy="144"/>
            </a:xfrm>
            <a:prstGeom prst="rect">
              <a:avLst/>
            </a:prstGeom>
            <a:solidFill>
              <a:srgbClr val="007BC6"/>
            </a:solidFill>
            <a:ln w="12700">
              <a:solidFill>
                <a:schemeClr val="tx1"/>
              </a:solidFill>
              <a:miter lim="800000"/>
              <a:headEnd type="none" w="sm" len="sm"/>
              <a:tailEnd type="none" w="sm" len="sm"/>
            </a:ln>
          </p:spPr>
          <p:txBody>
            <a:bodyPr wrap="none" anchor="ctr"/>
            <a:lstStyle/>
            <a:p>
              <a:pPr eaLnBrk="0" hangingPunct="0"/>
              <a:r>
                <a:rPr lang="de-DE"/>
                <a:t>D </a:t>
              </a:r>
              <a:r>
                <a:rPr lang="de-DE">
                  <a:sym typeface="Symbol" pitchFamily="18" charset="2"/>
                </a:rPr>
                <a:t> A</a:t>
              </a:r>
            </a:p>
          </p:txBody>
        </p:sp>
        <p:sp>
          <p:nvSpPr>
            <p:cNvPr id="16402" name="Rectangle 15"/>
            <p:cNvSpPr>
              <a:spLocks noChangeArrowheads="1"/>
            </p:cNvSpPr>
            <p:nvPr/>
          </p:nvSpPr>
          <p:spPr bwMode="auto">
            <a:xfrm>
              <a:off x="4320" y="1140"/>
              <a:ext cx="144" cy="816"/>
            </a:xfrm>
            <a:prstGeom prst="rect">
              <a:avLst/>
            </a:prstGeom>
            <a:solidFill>
              <a:schemeClr val="bg1"/>
            </a:solidFill>
            <a:ln w="12700">
              <a:solidFill>
                <a:schemeClr val="bg1"/>
              </a:solidFill>
              <a:miter lim="800000"/>
              <a:headEnd type="none" w="sm" len="sm"/>
              <a:tailEnd type="none" w="sm" len="sm"/>
            </a:ln>
          </p:spPr>
          <p:txBody>
            <a:bodyPr wrap="none" anchor="ctr"/>
            <a:lstStyle/>
            <a:p>
              <a:endParaRPr lang="en-US"/>
            </a:p>
          </p:txBody>
        </p:sp>
        <p:cxnSp>
          <p:nvCxnSpPr>
            <p:cNvPr id="16403" name="AutoShape 16"/>
            <p:cNvCxnSpPr>
              <a:cxnSpLocks noChangeShapeType="1"/>
              <a:stCxn id="16394" idx="0"/>
              <a:endCxn id="16395" idx="0"/>
            </p:cNvCxnSpPr>
            <p:nvPr/>
          </p:nvCxnSpPr>
          <p:spPr bwMode="auto">
            <a:xfrm>
              <a:off x="1439" y="1189"/>
              <a:ext cx="0" cy="719"/>
            </a:xfrm>
            <a:prstGeom prst="straightConnector1">
              <a:avLst/>
            </a:prstGeom>
            <a:noFill/>
            <a:ln w="38100">
              <a:pattFill prst="narHorz">
                <a:fgClr>
                  <a:schemeClr val="tx1"/>
                </a:fgClr>
                <a:bgClr>
                  <a:srgbClr val="FFFFFF"/>
                </a:bgClr>
              </a:pattFill>
              <a:round/>
              <a:headEnd type="stealth" w="med" len="med"/>
              <a:tailEnd type="stealth" w="med" len="med"/>
            </a:ln>
          </p:spPr>
        </p:cxnSp>
      </p:grpSp>
      <p:sp>
        <p:nvSpPr>
          <p:cNvPr id="20" name="Footer Placeholder 2"/>
          <p:cNvSpPr>
            <a:spLocks noGrp="1"/>
          </p:cNvSpPr>
          <p:nvPr>
            <p:ph type="ftr" sz="quarter" idx="3"/>
          </p:nvPr>
        </p:nvSpPr>
        <p:spPr>
          <a:xfrm>
            <a:off x="334433" y="6656398"/>
            <a:ext cx="7969251" cy="201602"/>
          </a:xfrm>
        </p:spPr>
        <p:txBody>
          <a:bodyPr/>
          <a:lstStyle/>
          <a:p>
            <a:r>
              <a:rPr lang="en-US" sz="750" dirty="0" smtClean="0"/>
              <a:t>TI 3: Operating Systems and Computer Networks</a:t>
            </a:r>
            <a:endParaRPr lang="de-DE" sz="750" dirty="0"/>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7411" name="Rectangle 2"/>
          <p:cNvSpPr>
            <a:spLocks noGrp="1" noChangeArrowheads="1"/>
          </p:cNvSpPr>
          <p:nvPr>
            <p:ph type="title"/>
          </p:nvPr>
        </p:nvSpPr>
        <p:spPr/>
        <p:txBody>
          <a:bodyPr/>
          <a:lstStyle/>
          <a:p>
            <a:pPr eaLnBrk="1" hangingPunct="1"/>
            <a:r>
              <a:rPr lang="en-US" smtClean="0"/>
              <a:t>Typical Effects of Transmission</a:t>
            </a:r>
          </a:p>
        </p:txBody>
      </p:sp>
      <p:sp>
        <p:nvSpPr>
          <p:cNvPr id="17412" name="Rectangle 105"/>
          <p:cNvSpPr>
            <a:spLocks noGrp="1" noChangeArrowheads="1"/>
          </p:cNvSpPr>
          <p:nvPr>
            <p:ph idx="1"/>
          </p:nvPr>
        </p:nvSpPr>
        <p:spPr/>
        <p:txBody>
          <a:bodyPr/>
          <a:lstStyle/>
          <a:p>
            <a:pPr eaLnBrk="1" hangingPunct="1"/>
            <a:r>
              <a:rPr lang="en-US" smtClean="0"/>
              <a:t>Limited bandwidth</a:t>
            </a:r>
          </a:p>
          <a:p>
            <a:pPr eaLnBrk="1" hangingPunct="1"/>
            <a:endParaRPr lang="en-US" smtClean="0"/>
          </a:p>
          <a:p>
            <a:pPr eaLnBrk="1" hangingPunct="1"/>
            <a:endParaRPr lang="en-US" smtClean="0"/>
          </a:p>
          <a:p>
            <a:pPr eaLnBrk="1" hangingPunct="1"/>
            <a:endParaRPr lang="en-US" smtClean="0"/>
          </a:p>
          <a:p>
            <a:pPr eaLnBrk="1" hangingPunct="1"/>
            <a:endParaRPr lang="en-US" smtClean="0"/>
          </a:p>
          <a:p>
            <a:pPr eaLnBrk="1" hangingPunct="1"/>
            <a:endParaRPr lang="en-US" smtClean="0"/>
          </a:p>
          <a:p>
            <a:pPr eaLnBrk="1" hangingPunct="1"/>
            <a:r>
              <a:rPr lang="en-US" smtClean="0"/>
              <a:t>Signal attenuation</a:t>
            </a:r>
          </a:p>
          <a:p>
            <a:pPr eaLnBrk="1" hangingPunct="1"/>
            <a:endParaRPr lang="en-US" smtClean="0"/>
          </a:p>
          <a:p>
            <a:pPr eaLnBrk="1" hangingPunct="1"/>
            <a:endParaRPr lang="en-US" smtClean="0"/>
          </a:p>
          <a:p>
            <a:pPr eaLnBrk="1" hangingPunct="1"/>
            <a:endParaRPr lang="en-US" smtClean="0"/>
          </a:p>
          <a:p>
            <a:pPr eaLnBrk="1" hangingPunct="1"/>
            <a:r>
              <a:rPr lang="en-US" smtClean="0"/>
              <a:t>Jitter, dispersion, …</a:t>
            </a:r>
          </a:p>
          <a:p>
            <a:pPr eaLnBrk="1" hangingPunct="1"/>
            <a:endParaRPr lang="en-US" smtClean="0"/>
          </a:p>
        </p:txBody>
      </p:sp>
      <p:sp>
        <p:nvSpPr>
          <p:cNvPr id="17413" name="Line 6"/>
          <p:cNvSpPr>
            <a:spLocks noChangeShapeType="1"/>
          </p:cNvSpPr>
          <p:nvPr/>
        </p:nvSpPr>
        <p:spPr bwMode="auto">
          <a:xfrm>
            <a:off x="3321050" y="4384675"/>
            <a:ext cx="4457700" cy="0"/>
          </a:xfrm>
          <a:prstGeom prst="line">
            <a:avLst/>
          </a:prstGeom>
          <a:noFill/>
          <a:ln w="12700">
            <a:solidFill>
              <a:schemeClr val="tx1"/>
            </a:solidFill>
            <a:round/>
            <a:headEnd type="none" w="sm" len="sm"/>
            <a:tailEnd type="stealth" w="med" len="lg"/>
          </a:ln>
        </p:spPr>
        <p:txBody>
          <a:bodyPr wrap="none" anchor="ctr"/>
          <a:lstStyle/>
          <a:p>
            <a:endParaRPr lang="en-US"/>
          </a:p>
        </p:txBody>
      </p:sp>
      <p:grpSp>
        <p:nvGrpSpPr>
          <p:cNvPr id="17414" name="Group 7"/>
          <p:cNvGrpSpPr>
            <a:grpSpLocks/>
          </p:cNvGrpSpPr>
          <p:nvPr/>
        </p:nvGrpSpPr>
        <p:grpSpPr bwMode="auto">
          <a:xfrm>
            <a:off x="3652838" y="4005263"/>
            <a:ext cx="3879850" cy="760412"/>
            <a:chOff x="1633" y="2593"/>
            <a:chExt cx="2256" cy="479"/>
          </a:xfrm>
        </p:grpSpPr>
        <p:grpSp>
          <p:nvGrpSpPr>
            <p:cNvPr id="17490" name="Group 8"/>
            <p:cNvGrpSpPr>
              <a:grpSpLocks/>
            </p:cNvGrpSpPr>
            <p:nvPr/>
          </p:nvGrpSpPr>
          <p:grpSpPr bwMode="auto">
            <a:xfrm>
              <a:off x="1633" y="2593"/>
              <a:ext cx="753" cy="479"/>
              <a:chOff x="1633" y="2593"/>
              <a:chExt cx="753" cy="479"/>
            </a:xfrm>
          </p:grpSpPr>
          <p:grpSp>
            <p:nvGrpSpPr>
              <p:cNvPr id="17505" name="Group 9"/>
              <p:cNvGrpSpPr>
                <a:grpSpLocks/>
              </p:cNvGrpSpPr>
              <p:nvPr/>
            </p:nvGrpSpPr>
            <p:grpSpPr bwMode="auto">
              <a:xfrm>
                <a:off x="1933" y="2832"/>
                <a:ext cx="301" cy="240"/>
                <a:chOff x="1933" y="2832"/>
                <a:chExt cx="301" cy="240"/>
              </a:xfrm>
            </p:grpSpPr>
            <p:sp>
              <p:nvSpPr>
                <p:cNvPr id="17509" name="Arc 10"/>
                <p:cNvSpPr>
                  <a:spLocks/>
                </p:cNvSpPr>
                <p:nvPr/>
              </p:nvSpPr>
              <p:spPr bwMode="auto">
                <a:xfrm>
                  <a:off x="1933" y="2832"/>
                  <a:ext cx="151" cy="240"/>
                </a:xfrm>
                <a:custGeom>
                  <a:avLst/>
                  <a:gdLst>
                    <a:gd name="T0" fmla="*/ 150 w 21600"/>
                    <a:gd name="T1" fmla="*/ 240 h 21600"/>
                    <a:gd name="T2" fmla="*/ 0 w 21600"/>
                    <a:gd name="T3" fmla="*/ 0 h 21600"/>
                    <a:gd name="T4" fmla="*/ 151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456" y="21599"/>
                      </a:moveTo>
                      <a:cubicBezTo>
                        <a:pt x="9583" y="21520"/>
                        <a:pt x="0" y="11873"/>
                        <a:pt x="0" y="0"/>
                      </a:cubicBezTo>
                    </a:path>
                    <a:path w="21600" h="21600" stroke="0" extrusionOk="0">
                      <a:moveTo>
                        <a:pt x="21456" y="21599"/>
                      </a:moveTo>
                      <a:cubicBezTo>
                        <a:pt x="9583" y="21520"/>
                        <a:pt x="0" y="11873"/>
                        <a:pt x="0" y="0"/>
                      </a:cubicBezTo>
                      <a:lnTo>
                        <a:pt x="21600" y="0"/>
                      </a:lnTo>
                      <a:close/>
                    </a:path>
                  </a:pathLst>
                </a:custGeom>
                <a:noFill/>
                <a:ln w="19050" cap="rnd">
                  <a:solidFill>
                    <a:srgbClr val="003399"/>
                  </a:solidFill>
                  <a:round/>
                  <a:headEnd type="none" w="sm" len="sm"/>
                  <a:tailEnd type="none" w="sm" len="sm"/>
                </a:ln>
              </p:spPr>
              <p:txBody>
                <a:bodyPr wrap="none" anchor="ctr"/>
                <a:lstStyle/>
                <a:p>
                  <a:endParaRPr lang="en-US"/>
                </a:p>
              </p:txBody>
            </p:sp>
            <p:sp>
              <p:nvSpPr>
                <p:cNvPr id="17510" name="Arc 11"/>
                <p:cNvSpPr>
                  <a:spLocks/>
                </p:cNvSpPr>
                <p:nvPr/>
              </p:nvSpPr>
              <p:spPr bwMode="auto">
                <a:xfrm>
                  <a:off x="2084" y="2832"/>
                  <a:ext cx="150" cy="240"/>
                </a:xfrm>
                <a:custGeom>
                  <a:avLst/>
                  <a:gdLst>
                    <a:gd name="T0" fmla="*/ 150 w 21600"/>
                    <a:gd name="T1" fmla="*/ 0 h 21600"/>
                    <a:gd name="T2" fmla="*/ 0 w 21600"/>
                    <a:gd name="T3" fmla="*/ 24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19050" cap="rnd">
                  <a:solidFill>
                    <a:srgbClr val="003399"/>
                  </a:solidFill>
                  <a:round/>
                  <a:headEnd type="none" w="sm" len="sm"/>
                  <a:tailEnd type="none" w="sm" len="sm"/>
                </a:ln>
              </p:spPr>
              <p:txBody>
                <a:bodyPr wrap="none" anchor="ctr"/>
                <a:lstStyle/>
                <a:p>
                  <a:endParaRPr lang="en-US"/>
                </a:p>
              </p:txBody>
            </p:sp>
          </p:grpSp>
          <p:sp>
            <p:nvSpPr>
              <p:cNvPr id="17506" name="Arc 12"/>
              <p:cNvSpPr>
                <a:spLocks/>
              </p:cNvSpPr>
              <p:nvPr/>
            </p:nvSpPr>
            <p:spPr bwMode="auto">
              <a:xfrm>
                <a:off x="1633" y="2593"/>
                <a:ext cx="151" cy="240"/>
              </a:xfrm>
              <a:custGeom>
                <a:avLst/>
                <a:gdLst>
                  <a:gd name="T0" fmla="*/ 0 w 21600"/>
                  <a:gd name="T1" fmla="*/ 240 h 21600"/>
                  <a:gd name="T2" fmla="*/ 150 w 21600"/>
                  <a:gd name="T3" fmla="*/ 0 h 21600"/>
                  <a:gd name="T4" fmla="*/ 151 w 21600"/>
                  <a:gd name="T5" fmla="*/ 24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21600"/>
                    </a:moveTo>
                    <a:cubicBezTo>
                      <a:pt x="0" y="9726"/>
                      <a:pt x="9583" y="79"/>
                      <a:pt x="21456" y="0"/>
                    </a:cubicBezTo>
                  </a:path>
                  <a:path w="21600" h="21600" stroke="0" extrusionOk="0">
                    <a:moveTo>
                      <a:pt x="0" y="21600"/>
                    </a:moveTo>
                    <a:cubicBezTo>
                      <a:pt x="0" y="9726"/>
                      <a:pt x="9583" y="79"/>
                      <a:pt x="21456" y="0"/>
                    </a:cubicBezTo>
                    <a:lnTo>
                      <a:pt x="21600" y="21600"/>
                    </a:lnTo>
                    <a:close/>
                  </a:path>
                </a:pathLst>
              </a:custGeom>
              <a:noFill/>
              <a:ln w="19050" cap="rnd">
                <a:solidFill>
                  <a:srgbClr val="003399"/>
                </a:solidFill>
                <a:round/>
                <a:headEnd type="none" w="sm" len="sm"/>
                <a:tailEnd type="none" w="sm" len="sm"/>
              </a:ln>
            </p:spPr>
            <p:txBody>
              <a:bodyPr wrap="none" anchor="ctr"/>
              <a:lstStyle/>
              <a:p>
                <a:endParaRPr lang="en-US"/>
              </a:p>
            </p:txBody>
          </p:sp>
          <p:sp>
            <p:nvSpPr>
              <p:cNvPr id="17507" name="Arc 13"/>
              <p:cNvSpPr>
                <a:spLocks/>
              </p:cNvSpPr>
              <p:nvPr/>
            </p:nvSpPr>
            <p:spPr bwMode="auto">
              <a:xfrm>
                <a:off x="1782" y="2593"/>
                <a:ext cx="152" cy="240"/>
              </a:xfrm>
              <a:custGeom>
                <a:avLst/>
                <a:gdLst>
                  <a:gd name="T0" fmla="*/ 0 w 21744"/>
                  <a:gd name="T1" fmla="*/ 0 h 21600"/>
                  <a:gd name="T2" fmla="*/ 152 w 21744"/>
                  <a:gd name="T3" fmla="*/ 240 h 21600"/>
                  <a:gd name="T4" fmla="*/ 1 w 21744"/>
                  <a:gd name="T5" fmla="*/ 240 h 21600"/>
                  <a:gd name="T6" fmla="*/ 0 60000 65536"/>
                  <a:gd name="T7" fmla="*/ 0 60000 65536"/>
                  <a:gd name="T8" fmla="*/ 0 60000 65536"/>
                  <a:gd name="T9" fmla="*/ 0 w 21744"/>
                  <a:gd name="T10" fmla="*/ 0 h 21600"/>
                  <a:gd name="T11" fmla="*/ 21744 w 21744"/>
                  <a:gd name="T12" fmla="*/ 21600 h 21600"/>
                </a:gdLst>
                <a:ahLst/>
                <a:cxnLst>
                  <a:cxn ang="T6">
                    <a:pos x="T0" y="T1"/>
                  </a:cxn>
                  <a:cxn ang="T7">
                    <a:pos x="T2" y="T3"/>
                  </a:cxn>
                  <a:cxn ang="T8">
                    <a:pos x="T4" y="T5"/>
                  </a:cxn>
                </a:cxnLst>
                <a:rect l="T9" t="T10" r="T11" b="T12"/>
                <a:pathLst>
                  <a:path w="21744" h="21600" fill="none" extrusionOk="0">
                    <a:moveTo>
                      <a:pt x="0" y="0"/>
                    </a:moveTo>
                    <a:cubicBezTo>
                      <a:pt x="48" y="0"/>
                      <a:pt x="96" y="-1"/>
                      <a:pt x="144" y="0"/>
                    </a:cubicBezTo>
                    <a:cubicBezTo>
                      <a:pt x="12073" y="0"/>
                      <a:pt x="21744" y="9670"/>
                      <a:pt x="21744" y="21600"/>
                    </a:cubicBezTo>
                  </a:path>
                  <a:path w="21744" h="21600" stroke="0" extrusionOk="0">
                    <a:moveTo>
                      <a:pt x="0" y="0"/>
                    </a:moveTo>
                    <a:cubicBezTo>
                      <a:pt x="48" y="0"/>
                      <a:pt x="96" y="-1"/>
                      <a:pt x="144" y="0"/>
                    </a:cubicBezTo>
                    <a:cubicBezTo>
                      <a:pt x="12073" y="0"/>
                      <a:pt x="21744" y="9670"/>
                      <a:pt x="21744" y="21600"/>
                    </a:cubicBezTo>
                    <a:lnTo>
                      <a:pt x="144" y="21600"/>
                    </a:lnTo>
                    <a:close/>
                  </a:path>
                </a:pathLst>
              </a:custGeom>
              <a:noFill/>
              <a:ln w="19050" cap="rnd">
                <a:solidFill>
                  <a:srgbClr val="003399"/>
                </a:solidFill>
                <a:round/>
                <a:headEnd type="none" w="sm" len="sm"/>
                <a:tailEnd type="none" w="sm" len="sm"/>
              </a:ln>
            </p:spPr>
            <p:txBody>
              <a:bodyPr wrap="none" anchor="ctr"/>
              <a:lstStyle/>
              <a:p>
                <a:endParaRPr lang="en-US"/>
              </a:p>
            </p:txBody>
          </p:sp>
          <p:sp>
            <p:nvSpPr>
              <p:cNvPr id="17508" name="Arc 14"/>
              <p:cNvSpPr>
                <a:spLocks/>
              </p:cNvSpPr>
              <p:nvPr/>
            </p:nvSpPr>
            <p:spPr bwMode="auto">
              <a:xfrm>
                <a:off x="2235" y="2593"/>
                <a:ext cx="151" cy="240"/>
              </a:xfrm>
              <a:custGeom>
                <a:avLst/>
                <a:gdLst>
                  <a:gd name="T0" fmla="*/ 0 w 21600"/>
                  <a:gd name="T1" fmla="*/ 240 h 21600"/>
                  <a:gd name="T2" fmla="*/ 150 w 21600"/>
                  <a:gd name="T3" fmla="*/ 0 h 21600"/>
                  <a:gd name="T4" fmla="*/ 151 w 21600"/>
                  <a:gd name="T5" fmla="*/ 24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21600"/>
                    </a:moveTo>
                    <a:cubicBezTo>
                      <a:pt x="0" y="9726"/>
                      <a:pt x="9583" y="79"/>
                      <a:pt x="21456" y="0"/>
                    </a:cubicBezTo>
                  </a:path>
                  <a:path w="21600" h="21600" stroke="0" extrusionOk="0">
                    <a:moveTo>
                      <a:pt x="0" y="21600"/>
                    </a:moveTo>
                    <a:cubicBezTo>
                      <a:pt x="0" y="9726"/>
                      <a:pt x="9583" y="79"/>
                      <a:pt x="21456" y="0"/>
                    </a:cubicBezTo>
                    <a:lnTo>
                      <a:pt x="21600" y="21600"/>
                    </a:lnTo>
                    <a:close/>
                  </a:path>
                </a:pathLst>
              </a:custGeom>
              <a:noFill/>
              <a:ln w="19050" cap="rnd">
                <a:solidFill>
                  <a:srgbClr val="003399"/>
                </a:solidFill>
                <a:round/>
                <a:headEnd type="none" w="sm" len="sm"/>
                <a:tailEnd type="none" w="sm" len="sm"/>
              </a:ln>
            </p:spPr>
            <p:txBody>
              <a:bodyPr wrap="none" anchor="ctr"/>
              <a:lstStyle/>
              <a:p>
                <a:endParaRPr lang="en-US"/>
              </a:p>
            </p:txBody>
          </p:sp>
        </p:grpSp>
        <p:grpSp>
          <p:nvGrpSpPr>
            <p:cNvPr id="17491" name="Group 15"/>
            <p:cNvGrpSpPr>
              <a:grpSpLocks/>
            </p:cNvGrpSpPr>
            <p:nvPr/>
          </p:nvGrpSpPr>
          <p:grpSpPr bwMode="auto">
            <a:xfrm>
              <a:off x="2385" y="2593"/>
              <a:ext cx="753" cy="479"/>
              <a:chOff x="2385" y="2593"/>
              <a:chExt cx="753" cy="479"/>
            </a:xfrm>
          </p:grpSpPr>
          <p:grpSp>
            <p:nvGrpSpPr>
              <p:cNvPr id="17499" name="Group 16"/>
              <p:cNvGrpSpPr>
                <a:grpSpLocks/>
              </p:cNvGrpSpPr>
              <p:nvPr/>
            </p:nvGrpSpPr>
            <p:grpSpPr bwMode="auto">
              <a:xfrm>
                <a:off x="2537" y="2832"/>
                <a:ext cx="299" cy="240"/>
                <a:chOff x="2537" y="2832"/>
                <a:chExt cx="299" cy="240"/>
              </a:xfrm>
            </p:grpSpPr>
            <p:sp>
              <p:nvSpPr>
                <p:cNvPr id="17503" name="Arc 17"/>
                <p:cNvSpPr>
                  <a:spLocks/>
                </p:cNvSpPr>
                <p:nvPr/>
              </p:nvSpPr>
              <p:spPr bwMode="auto">
                <a:xfrm>
                  <a:off x="2686" y="2832"/>
                  <a:ext cx="150" cy="240"/>
                </a:xfrm>
                <a:custGeom>
                  <a:avLst/>
                  <a:gdLst>
                    <a:gd name="T0" fmla="*/ 150 w 21600"/>
                    <a:gd name="T1" fmla="*/ 0 h 21600"/>
                    <a:gd name="T2" fmla="*/ 0 w 21600"/>
                    <a:gd name="T3" fmla="*/ 24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19050" cap="rnd">
                  <a:solidFill>
                    <a:srgbClr val="003399"/>
                  </a:solidFill>
                  <a:round/>
                  <a:headEnd type="none" w="sm" len="sm"/>
                  <a:tailEnd type="none" w="sm" len="sm"/>
                </a:ln>
              </p:spPr>
              <p:txBody>
                <a:bodyPr wrap="none" anchor="ctr"/>
                <a:lstStyle/>
                <a:p>
                  <a:endParaRPr lang="en-US"/>
                </a:p>
              </p:txBody>
            </p:sp>
            <p:sp>
              <p:nvSpPr>
                <p:cNvPr id="17504" name="Arc 18"/>
                <p:cNvSpPr>
                  <a:spLocks/>
                </p:cNvSpPr>
                <p:nvPr/>
              </p:nvSpPr>
              <p:spPr bwMode="auto">
                <a:xfrm>
                  <a:off x="2537" y="2832"/>
                  <a:ext cx="150" cy="240"/>
                </a:xfrm>
                <a:custGeom>
                  <a:avLst/>
                  <a:gdLst>
                    <a:gd name="T0" fmla="*/ 150 w 21600"/>
                    <a:gd name="T1" fmla="*/ 240 h 21600"/>
                    <a:gd name="T2" fmla="*/ 0 w 21600"/>
                    <a:gd name="T3" fmla="*/ 0 h 21600"/>
                    <a:gd name="T4" fmla="*/ 15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19050" cap="rnd">
                  <a:solidFill>
                    <a:srgbClr val="003399"/>
                  </a:solidFill>
                  <a:round/>
                  <a:headEnd type="none" w="sm" len="sm"/>
                  <a:tailEnd type="none" w="sm" len="sm"/>
                </a:ln>
              </p:spPr>
              <p:txBody>
                <a:bodyPr wrap="none" anchor="ctr"/>
                <a:lstStyle/>
                <a:p>
                  <a:endParaRPr lang="en-US"/>
                </a:p>
              </p:txBody>
            </p:sp>
          </p:grpSp>
          <p:sp>
            <p:nvSpPr>
              <p:cNvPr id="17500" name="Arc 19"/>
              <p:cNvSpPr>
                <a:spLocks/>
              </p:cNvSpPr>
              <p:nvPr/>
            </p:nvSpPr>
            <p:spPr bwMode="auto">
              <a:xfrm>
                <a:off x="2987" y="2593"/>
                <a:ext cx="151" cy="240"/>
              </a:xfrm>
              <a:custGeom>
                <a:avLst/>
                <a:gdLst>
                  <a:gd name="T0" fmla="*/ 0 w 21744"/>
                  <a:gd name="T1" fmla="*/ 0 h 21600"/>
                  <a:gd name="T2" fmla="*/ 151 w 21744"/>
                  <a:gd name="T3" fmla="*/ 240 h 21600"/>
                  <a:gd name="T4" fmla="*/ 1 w 21744"/>
                  <a:gd name="T5" fmla="*/ 240 h 21600"/>
                  <a:gd name="T6" fmla="*/ 0 60000 65536"/>
                  <a:gd name="T7" fmla="*/ 0 60000 65536"/>
                  <a:gd name="T8" fmla="*/ 0 60000 65536"/>
                  <a:gd name="T9" fmla="*/ 0 w 21744"/>
                  <a:gd name="T10" fmla="*/ 0 h 21600"/>
                  <a:gd name="T11" fmla="*/ 21744 w 21744"/>
                  <a:gd name="T12" fmla="*/ 21600 h 21600"/>
                </a:gdLst>
                <a:ahLst/>
                <a:cxnLst>
                  <a:cxn ang="T6">
                    <a:pos x="T0" y="T1"/>
                  </a:cxn>
                  <a:cxn ang="T7">
                    <a:pos x="T2" y="T3"/>
                  </a:cxn>
                  <a:cxn ang="T8">
                    <a:pos x="T4" y="T5"/>
                  </a:cxn>
                </a:cxnLst>
                <a:rect l="T9" t="T10" r="T11" b="T12"/>
                <a:pathLst>
                  <a:path w="21744" h="21600" fill="none" extrusionOk="0">
                    <a:moveTo>
                      <a:pt x="0" y="0"/>
                    </a:moveTo>
                    <a:cubicBezTo>
                      <a:pt x="48" y="0"/>
                      <a:pt x="96" y="-1"/>
                      <a:pt x="144" y="0"/>
                    </a:cubicBezTo>
                    <a:cubicBezTo>
                      <a:pt x="12073" y="0"/>
                      <a:pt x="21744" y="9670"/>
                      <a:pt x="21744" y="21600"/>
                    </a:cubicBezTo>
                  </a:path>
                  <a:path w="21744" h="21600" stroke="0" extrusionOk="0">
                    <a:moveTo>
                      <a:pt x="0" y="0"/>
                    </a:moveTo>
                    <a:cubicBezTo>
                      <a:pt x="48" y="0"/>
                      <a:pt x="96" y="-1"/>
                      <a:pt x="144" y="0"/>
                    </a:cubicBezTo>
                    <a:cubicBezTo>
                      <a:pt x="12073" y="0"/>
                      <a:pt x="21744" y="9670"/>
                      <a:pt x="21744" y="21600"/>
                    </a:cubicBezTo>
                    <a:lnTo>
                      <a:pt x="144" y="21600"/>
                    </a:lnTo>
                    <a:close/>
                  </a:path>
                </a:pathLst>
              </a:custGeom>
              <a:noFill/>
              <a:ln w="19050" cap="rnd">
                <a:solidFill>
                  <a:srgbClr val="003399"/>
                </a:solidFill>
                <a:round/>
                <a:headEnd type="none" w="sm" len="sm"/>
                <a:tailEnd type="none" w="sm" len="sm"/>
              </a:ln>
            </p:spPr>
            <p:txBody>
              <a:bodyPr wrap="none" anchor="ctr"/>
              <a:lstStyle/>
              <a:p>
                <a:endParaRPr lang="en-US"/>
              </a:p>
            </p:txBody>
          </p:sp>
          <p:sp>
            <p:nvSpPr>
              <p:cNvPr id="17501" name="Arc 20"/>
              <p:cNvSpPr>
                <a:spLocks/>
              </p:cNvSpPr>
              <p:nvPr/>
            </p:nvSpPr>
            <p:spPr bwMode="auto">
              <a:xfrm>
                <a:off x="2838" y="2593"/>
                <a:ext cx="150" cy="240"/>
              </a:xfrm>
              <a:custGeom>
                <a:avLst/>
                <a:gdLst>
                  <a:gd name="T0" fmla="*/ 0 w 21600"/>
                  <a:gd name="T1" fmla="*/ 240 h 21600"/>
                  <a:gd name="T2" fmla="*/ 149 w 21600"/>
                  <a:gd name="T3" fmla="*/ 0 h 21600"/>
                  <a:gd name="T4" fmla="*/ 150 w 21600"/>
                  <a:gd name="T5" fmla="*/ 24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21600"/>
                    </a:moveTo>
                    <a:cubicBezTo>
                      <a:pt x="0" y="9726"/>
                      <a:pt x="9583" y="79"/>
                      <a:pt x="21456" y="0"/>
                    </a:cubicBezTo>
                  </a:path>
                  <a:path w="21600" h="21600" stroke="0" extrusionOk="0">
                    <a:moveTo>
                      <a:pt x="0" y="21600"/>
                    </a:moveTo>
                    <a:cubicBezTo>
                      <a:pt x="0" y="9726"/>
                      <a:pt x="9583" y="79"/>
                      <a:pt x="21456" y="0"/>
                    </a:cubicBezTo>
                    <a:lnTo>
                      <a:pt x="21600" y="21600"/>
                    </a:lnTo>
                    <a:close/>
                  </a:path>
                </a:pathLst>
              </a:custGeom>
              <a:noFill/>
              <a:ln w="19050" cap="rnd">
                <a:solidFill>
                  <a:srgbClr val="003399"/>
                </a:solidFill>
                <a:round/>
                <a:headEnd type="none" w="sm" len="sm"/>
                <a:tailEnd type="none" w="sm" len="sm"/>
              </a:ln>
            </p:spPr>
            <p:txBody>
              <a:bodyPr wrap="none" anchor="ctr"/>
              <a:lstStyle/>
              <a:p>
                <a:endParaRPr lang="en-US"/>
              </a:p>
            </p:txBody>
          </p:sp>
          <p:sp>
            <p:nvSpPr>
              <p:cNvPr id="17502" name="Arc 21"/>
              <p:cNvSpPr>
                <a:spLocks/>
              </p:cNvSpPr>
              <p:nvPr/>
            </p:nvSpPr>
            <p:spPr bwMode="auto">
              <a:xfrm>
                <a:off x="2385" y="2593"/>
                <a:ext cx="151" cy="240"/>
              </a:xfrm>
              <a:custGeom>
                <a:avLst/>
                <a:gdLst>
                  <a:gd name="T0" fmla="*/ 0 w 21744"/>
                  <a:gd name="T1" fmla="*/ 0 h 21600"/>
                  <a:gd name="T2" fmla="*/ 151 w 21744"/>
                  <a:gd name="T3" fmla="*/ 240 h 21600"/>
                  <a:gd name="T4" fmla="*/ 1 w 21744"/>
                  <a:gd name="T5" fmla="*/ 240 h 21600"/>
                  <a:gd name="T6" fmla="*/ 0 60000 65536"/>
                  <a:gd name="T7" fmla="*/ 0 60000 65536"/>
                  <a:gd name="T8" fmla="*/ 0 60000 65536"/>
                  <a:gd name="T9" fmla="*/ 0 w 21744"/>
                  <a:gd name="T10" fmla="*/ 0 h 21600"/>
                  <a:gd name="T11" fmla="*/ 21744 w 21744"/>
                  <a:gd name="T12" fmla="*/ 21600 h 21600"/>
                </a:gdLst>
                <a:ahLst/>
                <a:cxnLst>
                  <a:cxn ang="T6">
                    <a:pos x="T0" y="T1"/>
                  </a:cxn>
                  <a:cxn ang="T7">
                    <a:pos x="T2" y="T3"/>
                  </a:cxn>
                  <a:cxn ang="T8">
                    <a:pos x="T4" y="T5"/>
                  </a:cxn>
                </a:cxnLst>
                <a:rect l="T9" t="T10" r="T11" b="T12"/>
                <a:pathLst>
                  <a:path w="21744" h="21600" fill="none" extrusionOk="0">
                    <a:moveTo>
                      <a:pt x="0" y="0"/>
                    </a:moveTo>
                    <a:cubicBezTo>
                      <a:pt x="48" y="0"/>
                      <a:pt x="96" y="-1"/>
                      <a:pt x="144" y="0"/>
                    </a:cubicBezTo>
                    <a:cubicBezTo>
                      <a:pt x="12073" y="0"/>
                      <a:pt x="21744" y="9670"/>
                      <a:pt x="21744" y="21600"/>
                    </a:cubicBezTo>
                  </a:path>
                  <a:path w="21744" h="21600" stroke="0" extrusionOk="0">
                    <a:moveTo>
                      <a:pt x="0" y="0"/>
                    </a:moveTo>
                    <a:cubicBezTo>
                      <a:pt x="48" y="0"/>
                      <a:pt x="96" y="-1"/>
                      <a:pt x="144" y="0"/>
                    </a:cubicBezTo>
                    <a:cubicBezTo>
                      <a:pt x="12073" y="0"/>
                      <a:pt x="21744" y="9670"/>
                      <a:pt x="21744" y="21600"/>
                    </a:cubicBezTo>
                    <a:lnTo>
                      <a:pt x="144" y="21600"/>
                    </a:lnTo>
                    <a:close/>
                  </a:path>
                </a:pathLst>
              </a:custGeom>
              <a:noFill/>
              <a:ln w="19050" cap="rnd">
                <a:solidFill>
                  <a:srgbClr val="003399"/>
                </a:solidFill>
                <a:round/>
                <a:headEnd type="none" w="sm" len="sm"/>
                <a:tailEnd type="none" w="sm" len="sm"/>
              </a:ln>
            </p:spPr>
            <p:txBody>
              <a:bodyPr wrap="none" anchor="ctr"/>
              <a:lstStyle/>
              <a:p>
                <a:endParaRPr lang="en-US"/>
              </a:p>
            </p:txBody>
          </p:sp>
        </p:grpSp>
        <p:grpSp>
          <p:nvGrpSpPr>
            <p:cNvPr id="17492" name="Group 22"/>
            <p:cNvGrpSpPr>
              <a:grpSpLocks/>
            </p:cNvGrpSpPr>
            <p:nvPr/>
          </p:nvGrpSpPr>
          <p:grpSpPr bwMode="auto">
            <a:xfrm>
              <a:off x="3136" y="2593"/>
              <a:ext cx="753" cy="479"/>
              <a:chOff x="3136" y="2593"/>
              <a:chExt cx="753" cy="479"/>
            </a:xfrm>
          </p:grpSpPr>
          <p:grpSp>
            <p:nvGrpSpPr>
              <p:cNvPr id="17493" name="Group 23"/>
              <p:cNvGrpSpPr>
                <a:grpSpLocks/>
              </p:cNvGrpSpPr>
              <p:nvPr/>
            </p:nvGrpSpPr>
            <p:grpSpPr bwMode="auto">
              <a:xfrm>
                <a:off x="3439" y="2593"/>
                <a:ext cx="301" cy="240"/>
                <a:chOff x="3439" y="2593"/>
                <a:chExt cx="301" cy="240"/>
              </a:xfrm>
            </p:grpSpPr>
            <p:sp>
              <p:nvSpPr>
                <p:cNvPr id="17497" name="Arc 24"/>
                <p:cNvSpPr>
                  <a:spLocks/>
                </p:cNvSpPr>
                <p:nvPr/>
              </p:nvSpPr>
              <p:spPr bwMode="auto">
                <a:xfrm>
                  <a:off x="3439" y="2593"/>
                  <a:ext cx="151" cy="240"/>
                </a:xfrm>
                <a:custGeom>
                  <a:avLst/>
                  <a:gdLst>
                    <a:gd name="T0" fmla="*/ 0 w 21600"/>
                    <a:gd name="T1" fmla="*/ 240 h 21600"/>
                    <a:gd name="T2" fmla="*/ 150 w 21600"/>
                    <a:gd name="T3" fmla="*/ 0 h 21600"/>
                    <a:gd name="T4" fmla="*/ 151 w 21600"/>
                    <a:gd name="T5" fmla="*/ 24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21600"/>
                      </a:moveTo>
                      <a:cubicBezTo>
                        <a:pt x="0" y="9726"/>
                        <a:pt x="9583" y="79"/>
                        <a:pt x="21456" y="0"/>
                      </a:cubicBezTo>
                    </a:path>
                    <a:path w="21600" h="21600" stroke="0" extrusionOk="0">
                      <a:moveTo>
                        <a:pt x="0" y="21600"/>
                      </a:moveTo>
                      <a:cubicBezTo>
                        <a:pt x="0" y="9726"/>
                        <a:pt x="9583" y="79"/>
                        <a:pt x="21456" y="0"/>
                      </a:cubicBezTo>
                      <a:lnTo>
                        <a:pt x="21600" y="21600"/>
                      </a:lnTo>
                      <a:close/>
                    </a:path>
                  </a:pathLst>
                </a:custGeom>
                <a:noFill/>
                <a:ln w="19050" cap="rnd">
                  <a:solidFill>
                    <a:srgbClr val="003399"/>
                  </a:solidFill>
                  <a:round/>
                  <a:headEnd type="none" w="sm" len="sm"/>
                  <a:tailEnd type="none" w="sm" len="sm"/>
                </a:ln>
              </p:spPr>
              <p:txBody>
                <a:bodyPr wrap="none" anchor="ctr"/>
                <a:lstStyle/>
                <a:p>
                  <a:endParaRPr lang="en-US"/>
                </a:p>
              </p:txBody>
            </p:sp>
            <p:sp>
              <p:nvSpPr>
                <p:cNvPr id="17498" name="Arc 25"/>
                <p:cNvSpPr>
                  <a:spLocks/>
                </p:cNvSpPr>
                <p:nvPr/>
              </p:nvSpPr>
              <p:spPr bwMode="auto">
                <a:xfrm>
                  <a:off x="3589" y="2593"/>
                  <a:ext cx="151" cy="240"/>
                </a:xfrm>
                <a:custGeom>
                  <a:avLst/>
                  <a:gdLst>
                    <a:gd name="T0" fmla="*/ 0 w 21744"/>
                    <a:gd name="T1" fmla="*/ 0 h 21600"/>
                    <a:gd name="T2" fmla="*/ 151 w 21744"/>
                    <a:gd name="T3" fmla="*/ 240 h 21600"/>
                    <a:gd name="T4" fmla="*/ 1 w 21744"/>
                    <a:gd name="T5" fmla="*/ 240 h 21600"/>
                    <a:gd name="T6" fmla="*/ 0 60000 65536"/>
                    <a:gd name="T7" fmla="*/ 0 60000 65536"/>
                    <a:gd name="T8" fmla="*/ 0 60000 65536"/>
                    <a:gd name="T9" fmla="*/ 0 w 21744"/>
                    <a:gd name="T10" fmla="*/ 0 h 21600"/>
                    <a:gd name="T11" fmla="*/ 21744 w 21744"/>
                    <a:gd name="T12" fmla="*/ 21600 h 21600"/>
                  </a:gdLst>
                  <a:ahLst/>
                  <a:cxnLst>
                    <a:cxn ang="T6">
                      <a:pos x="T0" y="T1"/>
                    </a:cxn>
                    <a:cxn ang="T7">
                      <a:pos x="T2" y="T3"/>
                    </a:cxn>
                    <a:cxn ang="T8">
                      <a:pos x="T4" y="T5"/>
                    </a:cxn>
                  </a:cxnLst>
                  <a:rect l="T9" t="T10" r="T11" b="T12"/>
                  <a:pathLst>
                    <a:path w="21744" h="21600" fill="none" extrusionOk="0">
                      <a:moveTo>
                        <a:pt x="0" y="0"/>
                      </a:moveTo>
                      <a:cubicBezTo>
                        <a:pt x="48" y="0"/>
                        <a:pt x="96" y="-1"/>
                        <a:pt x="144" y="0"/>
                      </a:cubicBezTo>
                      <a:cubicBezTo>
                        <a:pt x="12073" y="0"/>
                        <a:pt x="21744" y="9670"/>
                        <a:pt x="21744" y="21600"/>
                      </a:cubicBezTo>
                    </a:path>
                    <a:path w="21744" h="21600" stroke="0" extrusionOk="0">
                      <a:moveTo>
                        <a:pt x="0" y="0"/>
                      </a:moveTo>
                      <a:cubicBezTo>
                        <a:pt x="48" y="0"/>
                        <a:pt x="96" y="-1"/>
                        <a:pt x="144" y="0"/>
                      </a:cubicBezTo>
                      <a:cubicBezTo>
                        <a:pt x="12073" y="0"/>
                        <a:pt x="21744" y="9670"/>
                        <a:pt x="21744" y="21600"/>
                      </a:cubicBezTo>
                      <a:lnTo>
                        <a:pt x="144" y="21600"/>
                      </a:lnTo>
                      <a:close/>
                    </a:path>
                  </a:pathLst>
                </a:custGeom>
                <a:noFill/>
                <a:ln w="19050" cap="rnd">
                  <a:solidFill>
                    <a:srgbClr val="003399"/>
                  </a:solidFill>
                  <a:round/>
                  <a:headEnd type="none" w="sm" len="sm"/>
                  <a:tailEnd type="none" w="sm" len="sm"/>
                </a:ln>
              </p:spPr>
              <p:txBody>
                <a:bodyPr wrap="none" anchor="ctr"/>
                <a:lstStyle/>
                <a:p>
                  <a:endParaRPr lang="en-US"/>
                </a:p>
              </p:txBody>
            </p:sp>
          </p:grpSp>
          <p:sp>
            <p:nvSpPr>
              <p:cNvPr id="17494" name="Arc 26"/>
              <p:cNvSpPr>
                <a:spLocks/>
              </p:cNvSpPr>
              <p:nvPr/>
            </p:nvSpPr>
            <p:spPr bwMode="auto">
              <a:xfrm>
                <a:off x="3136" y="2832"/>
                <a:ext cx="151" cy="240"/>
              </a:xfrm>
              <a:custGeom>
                <a:avLst/>
                <a:gdLst>
                  <a:gd name="T0" fmla="*/ 150 w 21600"/>
                  <a:gd name="T1" fmla="*/ 240 h 21600"/>
                  <a:gd name="T2" fmla="*/ 0 w 21600"/>
                  <a:gd name="T3" fmla="*/ 0 h 21600"/>
                  <a:gd name="T4" fmla="*/ 151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456" y="21599"/>
                    </a:moveTo>
                    <a:cubicBezTo>
                      <a:pt x="9583" y="21520"/>
                      <a:pt x="0" y="11873"/>
                      <a:pt x="0" y="0"/>
                    </a:cubicBezTo>
                  </a:path>
                  <a:path w="21600" h="21600" stroke="0" extrusionOk="0">
                    <a:moveTo>
                      <a:pt x="21456" y="21599"/>
                    </a:moveTo>
                    <a:cubicBezTo>
                      <a:pt x="9583" y="21520"/>
                      <a:pt x="0" y="11873"/>
                      <a:pt x="0" y="0"/>
                    </a:cubicBezTo>
                    <a:lnTo>
                      <a:pt x="21600" y="0"/>
                    </a:lnTo>
                    <a:close/>
                  </a:path>
                </a:pathLst>
              </a:custGeom>
              <a:noFill/>
              <a:ln w="19050" cap="rnd">
                <a:solidFill>
                  <a:srgbClr val="003399"/>
                </a:solidFill>
                <a:round/>
                <a:headEnd type="none" w="sm" len="sm"/>
                <a:tailEnd type="none" w="sm" len="sm"/>
              </a:ln>
            </p:spPr>
            <p:txBody>
              <a:bodyPr wrap="none" anchor="ctr"/>
              <a:lstStyle/>
              <a:p>
                <a:endParaRPr lang="en-US"/>
              </a:p>
            </p:txBody>
          </p:sp>
          <p:sp>
            <p:nvSpPr>
              <p:cNvPr id="17495" name="Arc 27"/>
              <p:cNvSpPr>
                <a:spLocks/>
              </p:cNvSpPr>
              <p:nvPr/>
            </p:nvSpPr>
            <p:spPr bwMode="auto">
              <a:xfrm>
                <a:off x="3286" y="2832"/>
                <a:ext cx="152" cy="240"/>
              </a:xfrm>
              <a:custGeom>
                <a:avLst/>
                <a:gdLst>
                  <a:gd name="T0" fmla="*/ 152 w 21744"/>
                  <a:gd name="T1" fmla="*/ 0 h 21600"/>
                  <a:gd name="T2" fmla="*/ 0 w 21744"/>
                  <a:gd name="T3" fmla="*/ 240 h 21600"/>
                  <a:gd name="T4" fmla="*/ 1 w 21744"/>
                  <a:gd name="T5" fmla="*/ 0 h 21600"/>
                  <a:gd name="T6" fmla="*/ 0 60000 65536"/>
                  <a:gd name="T7" fmla="*/ 0 60000 65536"/>
                  <a:gd name="T8" fmla="*/ 0 60000 65536"/>
                  <a:gd name="T9" fmla="*/ 0 w 21744"/>
                  <a:gd name="T10" fmla="*/ 0 h 21600"/>
                  <a:gd name="T11" fmla="*/ 21744 w 21744"/>
                  <a:gd name="T12" fmla="*/ 21600 h 21600"/>
                </a:gdLst>
                <a:ahLst/>
                <a:cxnLst>
                  <a:cxn ang="T6">
                    <a:pos x="T0" y="T1"/>
                  </a:cxn>
                  <a:cxn ang="T7">
                    <a:pos x="T2" y="T3"/>
                  </a:cxn>
                  <a:cxn ang="T8">
                    <a:pos x="T4" y="T5"/>
                  </a:cxn>
                </a:cxnLst>
                <a:rect l="T9" t="T10" r="T11" b="T12"/>
                <a:pathLst>
                  <a:path w="21744" h="21600" fill="none" extrusionOk="0">
                    <a:moveTo>
                      <a:pt x="21744" y="0"/>
                    </a:moveTo>
                    <a:cubicBezTo>
                      <a:pt x="21744" y="11929"/>
                      <a:pt x="12073" y="21600"/>
                      <a:pt x="144" y="21600"/>
                    </a:cubicBezTo>
                    <a:cubicBezTo>
                      <a:pt x="96" y="21600"/>
                      <a:pt x="48" y="21599"/>
                      <a:pt x="0" y="21599"/>
                    </a:cubicBezTo>
                  </a:path>
                  <a:path w="21744" h="21600" stroke="0" extrusionOk="0">
                    <a:moveTo>
                      <a:pt x="21744" y="0"/>
                    </a:moveTo>
                    <a:cubicBezTo>
                      <a:pt x="21744" y="11929"/>
                      <a:pt x="12073" y="21600"/>
                      <a:pt x="144" y="21600"/>
                    </a:cubicBezTo>
                    <a:cubicBezTo>
                      <a:pt x="96" y="21600"/>
                      <a:pt x="48" y="21599"/>
                      <a:pt x="0" y="21599"/>
                    </a:cubicBezTo>
                    <a:lnTo>
                      <a:pt x="144" y="0"/>
                    </a:lnTo>
                    <a:close/>
                  </a:path>
                </a:pathLst>
              </a:custGeom>
              <a:noFill/>
              <a:ln w="19050" cap="rnd">
                <a:solidFill>
                  <a:srgbClr val="003399"/>
                </a:solidFill>
                <a:round/>
                <a:headEnd type="none" w="sm" len="sm"/>
                <a:tailEnd type="none" w="sm" len="sm"/>
              </a:ln>
            </p:spPr>
            <p:txBody>
              <a:bodyPr wrap="none" anchor="ctr"/>
              <a:lstStyle/>
              <a:p>
                <a:endParaRPr lang="en-US"/>
              </a:p>
            </p:txBody>
          </p:sp>
          <p:sp>
            <p:nvSpPr>
              <p:cNvPr id="17496" name="Arc 28"/>
              <p:cNvSpPr>
                <a:spLocks/>
              </p:cNvSpPr>
              <p:nvPr/>
            </p:nvSpPr>
            <p:spPr bwMode="auto">
              <a:xfrm>
                <a:off x="3738" y="2832"/>
                <a:ext cx="151" cy="240"/>
              </a:xfrm>
              <a:custGeom>
                <a:avLst/>
                <a:gdLst>
                  <a:gd name="T0" fmla="*/ 150 w 21600"/>
                  <a:gd name="T1" fmla="*/ 240 h 21600"/>
                  <a:gd name="T2" fmla="*/ 0 w 21600"/>
                  <a:gd name="T3" fmla="*/ 0 h 21600"/>
                  <a:gd name="T4" fmla="*/ 151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456" y="21599"/>
                    </a:moveTo>
                    <a:cubicBezTo>
                      <a:pt x="9583" y="21520"/>
                      <a:pt x="0" y="11873"/>
                      <a:pt x="0" y="0"/>
                    </a:cubicBezTo>
                  </a:path>
                  <a:path w="21600" h="21600" stroke="0" extrusionOk="0">
                    <a:moveTo>
                      <a:pt x="21456" y="21599"/>
                    </a:moveTo>
                    <a:cubicBezTo>
                      <a:pt x="9583" y="21520"/>
                      <a:pt x="0" y="11873"/>
                      <a:pt x="0" y="0"/>
                    </a:cubicBezTo>
                    <a:lnTo>
                      <a:pt x="21600" y="0"/>
                    </a:lnTo>
                    <a:close/>
                  </a:path>
                </a:pathLst>
              </a:custGeom>
              <a:noFill/>
              <a:ln w="19050" cap="rnd">
                <a:solidFill>
                  <a:srgbClr val="003399"/>
                </a:solidFill>
                <a:round/>
                <a:headEnd type="none" w="sm" len="sm"/>
                <a:tailEnd type="none" w="sm" len="sm"/>
              </a:ln>
            </p:spPr>
            <p:txBody>
              <a:bodyPr wrap="none" anchor="ctr"/>
              <a:lstStyle/>
              <a:p>
                <a:endParaRPr lang="en-US"/>
              </a:p>
            </p:txBody>
          </p:sp>
        </p:grpSp>
      </p:grpSp>
      <p:grpSp>
        <p:nvGrpSpPr>
          <p:cNvPr id="17415" name="Group 29"/>
          <p:cNvGrpSpPr>
            <a:grpSpLocks/>
          </p:cNvGrpSpPr>
          <p:nvPr/>
        </p:nvGrpSpPr>
        <p:grpSpPr bwMode="auto">
          <a:xfrm>
            <a:off x="3652838" y="4157663"/>
            <a:ext cx="3879850" cy="455612"/>
            <a:chOff x="1633" y="2689"/>
            <a:chExt cx="2256" cy="287"/>
          </a:xfrm>
        </p:grpSpPr>
        <p:grpSp>
          <p:nvGrpSpPr>
            <p:cNvPr id="17469" name="Group 30"/>
            <p:cNvGrpSpPr>
              <a:grpSpLocks/>
            </p:cNvGrpSpPr>
            <p:nvPr/>
          </p:nvGrpSpPr>
          <p:grpSpPr bwMode="auto">
            <a:xfrm>
              <a:off x="1633" y="2689"/>
              <a:ext cx="753" cy="287"/>
              <a:chOff x="1633" y="2689"/>
              <a:chExt cx="753" cy="287"/>
            </a:xfrm>
          </p:grpSpPr>
          <p:grpSp>
            <p:nvGrpSpPr>
              <p:cNvPr id="17484" name="Group 31"/>
              <p:cNvGrpSpPr>
                <a:grpSpLocks/>
              </p:cNvGrpSpPr>
              <p:nvPr/>
            </p:nvGrpSpPr>
            <p:grpSpPr bwMode="auto">
              <a:xfrm>
                <a:off x="1933" y="2832"/>
                <a:ext cx="301" cy="144"/>
                <a:chOff x="1933" y="2832"/>
                <a:chExt cx="301" cy="144"/>
              </a:xfrm>
            </p:grpSpPr>
            <p:sp>
              <p:nvSpPr>
                <p:cNvPr id="17488" name="Arc 32"/>
                <p:cNvSpPr>
                  <a:spLocks/>
                </p:cNvSpPr>
                <p:nvPr/>
              </p:nvSpPr>
              <p:spPr bwMode="auto">
                <a:xfrm>
                  <a:off x="1933" y="2832"/>
                  <a:ext cx="151" cy="144"/>
                </a:xfrm>
                <a:custGeom>
                  <a:avLst/>
                  <a:gdLst>
                    <a:gd name="T0" fmla="*/ 150 w 21600"/>
                    <a:gd name="T1" fmla="*/ 144 h 21600"/>
                    <a:gd name="T2" fmla="*/ 0 w 21600"/>
                    <a:gd name="T3" fmla="*/ 0 h 21600"/>
                    <a:gd name="T4" fmla="*/ 151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456" y="21599"/>
                      </a:moveTo>
                      <a:cubicBezTo>
                        <a:pt x="9583" y="21520"/>
                        <a:pt x="0" y="11873"/>
                        <a:pt x="0" y="0"/>
                      </a:cubicBezTo>
                    </a:path>
                    <a:path w="21600" h="21600" stroke="0" extrusionOk="0">
                      <a:moveTo>
                        <a:pt x="21456" y="21599"/>
                      </a:moveTo>
                      <a:cubicBezTo>
                        <a:pt x="9583" y="21520"/>
                        <a:pt x="0" y="11873"/>
                        <a:pt x="0" y="0"/>
                      </a:cubicBezTo>
                      <a:lnTo>
                        <a:pt x="21600" y="0"/>
                      </a:lnTo>
                      <a:close/>
                    </a:path>
                  </a:pathLst>
                </a:custGeom>
                <a:noFill/>
                <a:ln w="25400" cap="rnd">
                  <a:solidFill>
                    <a:srgbClr val="33CC33"/>
                  </a:solidFill>
                  <a:round/>
                  <a:headEnd type="none" w="sm" len="sm"/>
                  <a:tailEnd type="none" w="sm" len="sm"/>
                </a:ln>
              </p:spPr>
              <p:txBody>
                <a:bodyPr wrap="none" anchor="ctr"/>
                <a:lstStyle/>
                <a:p>
                  <a:endParaRPr lang="en-US"/>
                </a:p>
              </p:txBody>
            </p:sp>
            <p:sp>
              <p:nvSpPr>
                <p:cNvPr id="17489" name="Arc 33"/>
                <p:cNvSpPr>
                  <a:spLocks/>
                </p:cNvSpPr>
                <p:nvPr/>
              </p:nvSpPr>
              <p:spPr bwMode="auto">
                <a:xfrm>
                  <a:off x="2084" y="2832"/>
                  <a:ext cx="150" cy="144"/>
                </a:xfrm>
                <a:custGeom>
                  <a:avLst/>
                  <a:gdLst>
                    <a:gd name="T0" fmla="*/ 150 w 21600"/>
                    <a:gd name="T1" fmla="*/ 0 h 21600"/>
                    <a:gd name="T2" fmla="*/ 0 w 21600"/>
                    <a:gd name="T3" fmla="*/ 144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25400" cap="rnd">
                  <a:solidFill>
                    <a:srgbClr val="33CC33"/>
                  </a:solidFill>
                  <a:round/>
                  <a:headEnd type="none" w="sm" len="sm"/>
                  <a:tailEnd type="none" w="sm" len="sm"/>
                </a:ln>
              </p:spPr>
              <p:txBody>
                <a:bodyPr wrap="none" anchor="ctr"/>
                <a:lstStyle/>
                <a:p>
                  <a:endParaRPr lang="en-US"/>
                </a:p>
              </p:txBody>
            </p:sp>
          </p:grpSp>
          <p:sp>
            <p:nvSpPr>
              <p:cNvPr id="17485" name="Arc 34"/>
              <p:cNvSpPr>
                <a:spLocks/>
              </p:cNvSpPr>
              <p:nvPr/>
            </p:nvSpPr>
            <p:spPr bwMode="auto">
              <a:xfrm>
                <a:off x="1633" y="2689"/>
                <a:ext cx="151" cy="144"/>
              </a:xfrm>
              <a:custGeom>
                <a:avLst/>
                <a:gdLst>
                  <a:gd name="T0" fmla="*/ 0 w 21600"/>
                  <a:gd name="T1" fmla="*/ 144 h 21600"/>
                  <a:gd name="T2" fmla="*/ 150 w 21600"/>
                  <a:gd name="T3" fmla="*/ 0 h 21600"/>
                  <a:gd name="T4" fmla="*/ 151 w 21600"/>
                  <a:gd name="T5" fmla="*/ 144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21600"/>
                    </a:moveTo>
                    <a:cubicBezTo>
                      <a:pt x="0" y="9726"/>
                      <a:pt x="9583" y="79"/>
                      <a:pt x="21456" y="0"/>
                    </a:cubicBezTo>
                  </a:path>
                  <a:path w="21600" h="21600" stroke="0" extrusionOk="0">
                    <a:moveTo>
                      <a:pt x="0" y="21600"/>
                    </a:moveTo>
                    <a:cubicBezTo>
                      <a:pt x="0" y="9726"/>
                      <a:pt x="9583" y="79"/>
                      <a:pt x="21456" y="0"/>
                    </a:cubicBezTo>
                    <a:lnTo>
                      <a:pt x="21600" y="21600"/>
                    </a:lnTo>
                    <a:close/>
                  </a:path>
                </a:pathLst>
              </a:custGeom>
              <a:noFill/>
              <a:ln w="25400" cap="rnd">
                <a:solidFill>
                  <a:srgbClr val="33CC33"/>
                </a:solidFill>
                <a:round/>
                <a:headEnd type="none" w="sm" len="sm"/>
                <a:tailEnd type="none" w="sm" len="sm"/>
              </a:ln>
            </p:spPr>
            <p:txBody>
              <a:bodyPr wrap="none" anchor="ctr"/>
              <a:lstStyle/>
              <a:p>
                <a:endParaRPr lang="en-US"/>
              </a:p>
            </p:txBody>
          </p:sp>
          <p:sp>
            <p:nvSpPr>
              <p:cNvPr id="17486" name="Arc 35"/>
              <p:cNvSpPr>
                <a:spLocks/>
              </p:cNvSpPr>
              <p:nvPr/>
            </p:nvSpPr>
            <p:spPr bwMode="auto">
              <a:xfrm>
                <a:off x="1782" y="2689"/>
                <a:ext cx="152" cy="144"/>
              </a:xfrm>
              <a:custGeom>
                <a:avLst/>
                <a:gdLst>
                  <a:gd name="T0" fmla="*/ 0 w 21744"/>
                  <a:gd name="T1" fmla="*/ 0 h 21600"/>
                  <a:gd name="T2" fmla="*/ 152 w 21744"/>
                  <a:gd name="T3" fmla="*/ 144 h 21600"/>
                  <a:gd name="T4" fmla="*/ 1 w 21744"/>
                  <a:gd name="T5" fmla="*/ 144 h 21600"/>
                  <a:gd name="T6" fmla="*/ 0 60000 65536"/>
                  <a:gd name="T7" fmla="*/ 0 60000 65536"/>
                  <a:gd name="T8" fmla="*/ 0 60000 65536"/>
                  <a:gd name="T9" fmla="*/ 0 w 21744"/>
                  <a:gd name="T10" fmla="*/ 0 h 21600"/>
                  <a:gd name="T11" fmla="*/ 21744 w 21744"/>
                  <a:gd name="T12" fmla="*/ 21600 h 21600"/>
                </a:gdLst>
                <a:ahLst/>
                <a:cxnLst>
                  <a:cxn ang="T6">
                    <a:pos x="T0" y="T1"/>
                  </a:cxn>
                  <a:cxn ang="T7">
                    <a:pos x="T2" y="T3"/>
                  </a:cxn>
                  <a:cxn ang="T8">
                    <a:pos x="T4" y="T5"/>
                  </a:cxn>
                </a:cxnLst>
                <a:rect l="T9" t="T10" r="T11" b="T12"/>
                <a:pathLst>
                  <a:path w="21744" h="21600" fill="none" extrusionOk="0">
                    <a:moveTo>
                      <a:pt x="0" y="0"/>
                    </a:moveTo>
                    <a:cubicBezTo>
                      <a:pt x="48" y="0"/>
                      <a:pt x="96" y="-1"/>
                      <a:pt x="144" y="0"/>
                    </a:cubicBezTo>
                    <a:cubicBezTo>
                      <a:pt x="12073" y="0"/>
                      <a:pt x="21744" y="9670"/>
                      <a:pt x="21744" y="21600"/>
                    </a:cubicBezTo>
                  </a:path>
                  <a:path w="21744" h="21600" stroke="0" extrusionOk="0">
                    <a:moveTo>
                      <a:pt x="0" y="0"/>
                    </a:moveTo>
                    <a:cubicBezTo>
                      <a:pt x="48" y="0"/>
                      <a:pt x="96" y="-1"/>
                      <a:pt x="144" y="0"/>
                    </a:cubicBezTo>
                    <a:cubicBezTo>
                      <a:pt x="12073" y="0"/>
                      <a:pt x="21744" y="9670"/>
                      <a:pt x="21744" y="21600"/>
                    </a:cubicBezTo>
                    <a:lnTo>
                      <a:pt x="144" y="21600"/>
                    </a:lnTo>
                    <a:close/>
                  </a:path>
                </a:pathLst>
              </a:custGeom>
              <a:noFill/>
              <a:ln w="25400" cap="rnd">
                <a:solidFill>
                  <a:srgbClr val="33CC33"/>
                </a:solidFill>
                <a:round/>
                <a:headEnd type="none" w="sm" len="sm"/>
                <a:tailEnd type="none" w="sm" len="sm"/>
              </a:ln>
            </p:spPr>
            <p:txBody>
              <a:bodyPr wrap="none" anchor="ctr"/>
              <a:lstStyle/>
              <a:p>
                <a:endParaRPr lang="en-US"/>
              </a:p>
            </p:txBody>
          </p:sp>
          <p:sp>
            <p:nvSpPr>
              <p:cNvPr id="17487" name="Arc 36"/>
              <p:cNvSpPr>
                <a:spLocks/>
              </p:cNvSpPr>
              <p:nvPr/>
            </p:nvSpPr>
            <p:spPr bwMode="auto">
              <a:xfrm>
                <a:off x="2235" y="2689"/>
                <a:ext cx="151" cy="144"/>
              </a:xfrm>
              <a:custGeom>
                <a:avLst/>
                <a:gdLst>
                  <a:gd name="T0" fmla="*/ 0 w 21600"/>
                  <a:gd name="T1" fmla="*/ 144 h 21600"/>
                  <a:gd name="T2" fmla="*/ 150 w 21600"/>
                  <a:gd name="T3" fmla="*/ 0 h 21600"/>
                  <a:gd name="T4" fmla="*/ 151 w 21600"/>
                  <a:gd name="T5" fmla="*/ 144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21600"/>
                    </a:moveTo>
                    <a:cubicBezTo>
                      <a:pt x="0" y="9726"/>
                      <a:pt x="9583" y="79"/>
                      <a:pt x="21456" y="0"/>
                    </a:cubicBezTo>
                  </a:path>
                  <a:path w="21600" h="21600" stroke="0" extrusionOk="0">
                    <a:moveTo>
                      <a:pt x="0" y="21600"/>
                    </a:moveTo>
                    <a:cubicBezTo>
                      <a:pt x="0" y="9726"/>
                      <a:pt x="9583" y="79"/>
                      <a:pt x="21456" y="0"/>
                    </a:cubicBezTo>
                    <a:lnTo>
                      <a:pt x="21600" y="21600"/>
                    </a:lnTo>
                    <a:close/>
                  </a:path>
                </a:pathLst>
              </a:custGeom>
              <a:noFill/>
              <a:ln w="25400" cap="rnd">
                <a:solidFill>
                  <a:srgbClr val="33CC33"/>
                </a:solidFill>
                <a:round/>
                <a:headEnd type="none" w="sm" len="sm"/>
                <a:tailEnd type="none" w="sm" len="sm"/>
              </a:ln>
            </p:spPr>
            <p:txBody>
              <a:bodyPr wrap="none" anchor="ctr"/>
              <a:lstStyle/>
              <a:p>
                <a:endParaRPr lang="en-US"/>
              </a:p>
            </p:txBody>
          </p:sp>
        </p:grpSp>
        <p:grpSp>
          <p:nvGrpSpPr>
            <p:cNvPr id="17470" name="Group 37"/>
            <p:cNvGrpSpPr>
              <a:grpSpLocks/>
            </p:cNvGrpSpPr>
            <p:nvPr/>
          </p:nvGrpSpPr>
          <p:grpSpPr bwMode="auto">
            <a:xfrm>
              <a:off x="2385" y="2689"/>
              <a:ext cx="753" cy="287"/>
              <a:chOff x="2385" y="2689"/>
              <a:chExt cx="753" cy="287"/>
            </a:xfrm>
          </p:grpSpPr>
          <p:grpSp>
            <p:nvGrpSpPr>
              <p:cNvPr id="17478" name="Group 38"/>
              <p:cNvGrpSpPr>
                <a:grpSpLocks/>
              </p:cNvGrpSpPr>
              <p:nvPr/>
            </p:nvGrpSpPr>
            <p:grpSpPr bwMode="auto">
              <a:xfrm>
                <a:off x="2537" y="2832"/>
                <a:ext cx="299" cy="144"/>
                <a:chOff x="2537" y="2832"/>
                <a:chExt cx="299" cy="144"/>
              </a:xfrm>
            </p:grpSpPr>
            <p:sp>
              <p:nvSpPr>
                <p:cNvPr id="17482" name="Arc 39"/>
                <p:cNvSpPr>
                  <a:spLocks/>
                </p:cNvSpPr>
                <p:nvPr/>
              </p:nvSpPr>
              <p:spPr bwMode="auto">
                <a:xfrm>
                  <a:off x="2686" y="2832"/>
                  <a:ext cx="150" cy="144"/>
                </a:xfrm>
                <a:custGeom>
                  <a:avLst/>
                  <a:gdLst>
                    <a:gd name="T0" fmla="*/ 150 w 21600"/>
                    <a:gd name="T1" fmla="*/ 0 h 21600"/>
                    <a:gd name="T2" fmla="*/ 0 w 21600"/>
                    <a:gd name="T3" fmla="*/ 144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25400" cap="rnd">
                  <a:solidFill>
                    <a:srgbClr val="33CC33"/>
                  </a:solidFill>
                  <a:round/>
                  <a:headEnd type="none" w="sm" len="sm"/>
                  <a:tailEnd type="none" w="sm" len="sm"/>
                </a:ln>
              </p:spPr>
              <p:txBody>
                <a:bodyPr wrap="none" anchor="ctr"/>
                <a:lstStyle/>
                <a:p>
                  <a:endParaRPr lang="en-US"/>
                </a:p>
              </p:txBody>
            </p:sp>
            <p:sp>
              <p:nvSpPr>
                <p:cNvPr id="17483" name="Arc 40"/>
                <p:cNvSpPr>
                  <a:spLocks/>
                </p:cNvSpPr>
                <p:nvPr/>
              </p:nvSpPr>
              <p:spPr bwMode="auto">
                <a:xfrm>
                  <a:off x="2537" y="2832"/>
                  <a:ext cx="150" cy="144"/>
                </a:xfrm>
                <a:custGeom>
                  <a:avLst/>
                  <a:gdLst>
                    <a:gd name="T0" fmla="*/ 150 w 21600"/>
                    <a:gd name="T1" fmla="*/ 144 h 21600"/>
                    <a:gd name="T2" fmla="*/ 0 w 21600"/>
                    <a:gd name="T3" fmla="*/ 0 h 21600"/>
                    <a:gd name="T4" fmla="*/ 15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25400" cap="rnd">
                  <a:solidFill>
                    <a:srgbClr val="33CC33"/>
                  </a:solidFill>
                  <a:round/>
                  <a:headEnd type="none" w="sm" len="sm"/>
                  <a:tailEnd type="none" w="sm" len="sm"/>
                </a:ln>
              </p:spPr>
              <p:txBody>
                <a:bodyPr wrap="none" anchor="ctr"/>
                <a:lstStyle/>
                <a:p>
                  <a:endParaRPr lang="en-US"/>
                </a:p>
              </p:txBody>
            </p:sp>
          </p:grpSp>
          <p:sp>
            <p:nvSpPr>
              <p:cNvPr id="17479" name="Arc 41"/>
              <p:cNvSpPr>
                <a:spLocks/>
              </p:cNvSpPr>
              <p:nvPr/>
            </p:nvSpPr>
            <p:spPr bwMode="auto">
              <a:xfrm>
                <a:off x="2987" y="2689"/>
                <a:ext cx="151" cy="144"/>
              </a:xfrm>
              <a:custGeom>
                <a:avLst/>
                <a:gdLst>
                  <a:gd name="T0" fmla="*/ 0 w 21744"/>
                  <a:gd name="T1" fmla="*/ 0 h 21600"/>
                  <a:gd name="T2" fmla="*/ 151 w 21744"/>
                  <a:gd name="T3" fmla="*/ 144 h 21600"/>
                  <a:gd name="T4" fmla="*/ 1 w 21744"/>
                  <a:gd name="T5" fmla="*/ 144 h 21600"/>
                  <a:gd name="T6" fmla="*/ 0 60000 65536"/>
                  <a:gd name="T7" fmla="*/ 0 60000 65536"/>
                  <a:gd name="T8" fmla="*/ 0 60000 65536"/>
                  <a:gd name="T9" fmla="*/ 0 w 21744"/>
                  <a:gd name="T10" fmla="*/ 0 h 21600"/>
                  <a:gd name="T11" fmla="*/ 21744 w 21744"/>
                  <a:gd name="T12" fmla="*/ 21600 h 21600"/>
                </a:gdLst>
                <a:ahLst/>
                <a:cxnLst>
                  <a:cxn ang="T6">
                    <a:pos x="T0" y="T1"/>
                  </a:cxn>
                  <a:cxn ang="T7">
                    <a:pos x="T2" y="T3"/>
                  </a:cxn>
                  <a:cxn ang="T8">
                    <a:pos x="T4" y="T5"/>
                  </a:cxn>
                </a:cxnLst>
                <a:rect l="T9" t="T10" r="T11" b="T12"/>
                <a:pathLst>
                  <a:path w="21744" h="21600" fill="none" extrusionOk="0">
                    <a:moveTo>
                      <a:pt x="0" y="0"/>
                    </a:moveTo>
                    <a:cubicBezTo>
                      <a:pt x="48" y="0"/>
                      <a:pt x="96" y="-1"/>
                      <a:pt x="144" y="0"/>
                    </a:cubicBezTo>
                    <a:cubicBezTo>
                      <a:pt x="12073" y="0"/>
                      <a:pt x="21744" y="9670"/>
                      <a:pt x="21744" y="21600"/>
                    </a:cubicBezTo>
                  </a:path>
                  <a:path w="21744" h="21600" stroke="0" extrusionOk="0">
                    <a:moveTo>
                      <a:pt x="0" y="0"/>
                    </a:moveTo>
                    <a:cubicBezTo>
                      <a:pt x="48" y="0"/>
                      <a:pt x="96" y="-1"/>
                      <a:pt x="144" y="0"/>
                    </a:cubicBezTo>
                    <a:cubicBezTo>
                      <a:pt x="12073" y="0"/>
                      <a:pt x="21744" y="9670"/>
                      <a:pt x="21744" y="21600"/>
                    </a:cubicBezTo>
                    <a:lnTo>
                      <a:pt x="144" y="21600"/>
                    </a:lnTo>
                    <a:close/>
                  </a:path>
                </a:pathLst>
              </a:custGeom>
              <a:noFill/>
              <a:ln w="25400" cap="rnd">
                <a:solidFill>
                  <a:srgbClr val="33CC33"/>
                </a:solidFill>
                <a:round/>
                <a:headEnd type="none" w="sm" len="sm"/>
                <a:tailEnd type="none" w="sm" len="sm"/>
              </a:ln>
            </p:spPr>
            <p:txBody>
              <a:bodyPr wrap="none" anchor="ctr"/>
              <a:lstStyle/>
              <a:p>
                <a:endParaRPr lang="en-US"/>
              </a:p>
            </p:txBody>
          </p:sp>
          <p:sp>
            <p:nvSpPr>
              <p:cNvPr id="17480" name="Arc 42"/>
              <p:cNvSpPr>
                <a:spLocks/>
              </p:cNvSpPr>
              <p:nvPr/>
            </p:nvSpPr>
            <p:spPr bwMode="auto">
              <a:xfrm>
                <a:off x="2838" y="2689"/>
                <a:ext cx="150" cy="144"/>
              </a:xfrm>
              <a:custGeom>
                <a:avLst/>
                <a:gdLst>
                  <a:gd name="T0" fmla="*/ 0 w 21600"/>
                  <a:gd name="T1" fmla="*/ 144 h 21600"/>
                  <a:gd name="T2" fmla="*/ 149 w 21600"/>
                  <a:gd name="T3" fmla="*/ 0 h 21600"/>
                  <a:gd name="T4" fmla="*/ 150 w 21600"/>
                  <a:gd name="T5" fmla="*/ 144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21600"/>
                    </a:moveTo>
                    <a:cubicBezTo>
                      <a:pt x="0" y="9726"/>
                      <a:pt x="9583" y="79"/>
                      <a:pt x="21456" y="0"/>
                    </a:cubicBezTo>
                  </a:path>
                  <a:path w="21600" h="21600" stroke="0" extrusionOk="0">
                    <a:moveTo>
                      <a:pt x="0" y="21600"/>
                    </a:moveTo>
                    <a:cubicBezTo>
                      <a:pt x="0" y="9726"/>
                      <a:pt x="9583" y="79"/>
                      <a:pt x="21456" y="0"/>
                    </a:cubicBezTo>
                    <a:lnTo>
                      <a:pt x="21600" y="21600"/>
                    </a:lnTo>
                    <a:close/>
                  </a:path>
                </a:pathLst>
              </a:custGeom>
              <a:noFill/>
              <a:ln w="25400" cap="rnd">
                <a:solidFill>
                  <a:srgbClr val="33CC33"/>
                </a:solidFill>
                <a:round/>
                <a:headEnd type="none" w="sm" len="sm"/>
                <a:tailEnd type="none" w="sm" len="sm"/>
              </a:ln>
            </p:spPr>
            <p:txBody>
              <a:bodyPr wrap="none" anchor="ctr"/>
              <a:lstStyle/>
              <a:p>
                <a:endParaRPr lang="en-US"/>
              </a:p>
            </p:txBody>
          </p:sp>
          <p:sp>
            <p:nvSpPr>
              <p:cNvPr id="17481" name="Arc 43"/>
              <p:cNvSpPr>
                <a:spLocks/>
              </p:cNvSpPr>
              <p:nvPr/>
            </p:nvSpPr>
            <p:spPr bwMode="auto">
              <a:xfrm>
                <a:off x="2385" y="2689"/>
                <a:ext cx="151" cy="144"/>
              </a:xfrm>
              <a:custGeom>
                <a:avLst/>
                <a:gdLst>
                  <a:gd name="T0" fmla="*/ 0 w 21744"/>
                  <a:gd name="T1" fmla="*/ 0 h 21600"/>
                  <a:gd name="T2" fmla="*/ 151 w 21744"/>
                  <a:gd name="T3" fmla="*/ 144 h 21600"/>
                  <a:gd name="T4" fmla="*/ 1 w 21744"/>
                  <a:gd name="T5" fmla="*/ 144 h 21600"/>
                  <a:gd name="T6" fmla="*/ 0 60000 65536"/>
                  <a:gd name="T7" fmla="*/ 0 60000 65536"/>
                  <a:gd name="T8" fmla="*/ 0 60000 65536"/>
                  <a:gd name="T9" fmla="*/ 0 w 21744"/>
                  <a:gd name="T10" fmla="*/ 0 h 21600"/>
                  <a:gd name="T11" fmla="*/ 21744 w 21744"/>
                  <a:gd name="T12" fmla="*/ 21600 h 21600"/>
                </a:gdLst>
                <a:ahLst/>
                <a:cxnLst>
                  <a:cxn ang="T6">
                    <a:pos x="T0" y="T1"/>
                  </a:cxn>
                  <a:cxn ang="T7">
                    <a:pos x="T2" y="T3"/>
                  </a:cxn>
                  <a:cxn ang="T8">
                    <a:pos x="T4" y="T5"/>
                  </a:cxn>
                </a:cxnLst>
                <a:rect l="T9" t="T10" r="T11" b="T12"/>
                <a:pathLst>
                  <a:path w="21744" h="21600" fill="none" extrusionOk="0">
                    <a:moveTo>
                      <a:pt x="0" y="0"/>
                    </a:moveTo>
                    <a:cubicBezTo>
                      <a:pt x="48" y="0"/>
                      <a:pt x="96" y="-1"/>
                      <a:pt x="144" y="0"/>
                    </a:cubicBezTo>
                    <a:cubicBezTo>
                      <a:pt x="12073" y="0"/>
                      <a:pt x="21744" y="9670"/>
                      <a:pt x="21744" y="21600"/>
                    </a:cubicBezTo>
                  </a:path>
                  <a:path w="21744" h="21600" stroke="0" extrusionOk="0">
                    <a:moveTo>
                      <a:pt x="0" y="0"/>
                    </a:moveTo>
                    <a:cubicBezTo>
                      <a:pt x="48" y="0"/>
                      <a:pt x="96" y="-1"/>
                      <a:pt x="144" y="0"/>
                    </a:cubicBezTo>
                    <a:cubicBezTo>
                      <a:pt x="12073" y="0"/>
                      <a:pt x="21744" y="9670"/>
                      <a:pt x="21744" y="21600"/>
                    </a:cubicBezTo>
                    <a:lnTo>
                      <a:pt x="144" y="21600"/>
                    </a:lnTo>
                    <a:close/>
                  </a:path>
                </a:pathLst>
              </a:custGeom>
              <a:noFill/>
              <a:ln w="25400" cap="rnd">
                <a:solidFill>
                  <a:srgbClr val="33CC33"/>
                </a:solidFill>
                <a:round/>
                <a:headEnd type="none" w="sm" len="sm"/>
                <a:tailEnd type="none" w="sm" len="sm"/>
              </a:ln>
            </p:spPr>
            <p:txBody>
              <a:bodyPr wrap="none" anchor="ctr"/>
              <a:lstStyle/>
              <a:p>
                <a:endParaRPr lang="en-US"/>
              </a:p>
            </p:txBody>
          </p:sp>
        </p:grpSp>
        <p:grpSp>
          <p:nvGrpSpPr>
            <p:cNvPr id="17471" name="Group 44"/>
            <p:cNvGrpSpPr>
              <a:grpSpLocks/>
            </p:cNvGrpSpPr>
            <p:nvPr/>
          </p:nvGrpSpPr>
          <p:grpSpPr bwMode="auto">
            <a:xfrm>
              <a:off x="3136" y="2689"/>
              <a:ext cx="753" cy="287"/>
              <a:chOff x="3136" y="2689"/>
              <a:chExt cx="753" cy="287"/>
            </a:xfrm>
          </p:grpSpPr>
          <p:grpSp>
            <p:nvGrpSpPr>
              <p:cNvPr id="17472" name="Group 45"/>
              <p:cNvGrpSpPr>
                <a:grpSpLocks/>
              </p:cNvGrpSpPr>
              <p:nvPr/>
            </p:nvGrpSpPr>
            <p:grpSpPr bwMode="auto">
              <a:xfrm>
                <a:off x="3439" y="2689"/>
                <a:ext cx="301" cy="144"/>
                <a:chOff x="3439" y="2689"/>
                <a:chExt cx="301" cy="144"/>
              </a:xfrm>
            </p:grpSpPr>
            <p:sp>
              <p:nvSpPr>
                <p:cNvPr id="17476" name="Arc 46"/>
                <p:cNvSpPr>
                  <a:spLocks/>
                </p:cNvSpPr>
                <p:nvPr/>
              </p:nvSpPr>
              <p:spPr bwMode="auto">
                <a:xfrm>
                  <a:off x="3439" y="2689"/>
                  <a:ext cx="151" cy="144"/>
                </a:xfrm>
                <a:custGeom>
                  <a:avLst/>
                  <a:gdLst>
                    <a:gd name="T0" fmla="*/ 0 w 21600"/>
                    <a:gd name="T1" fmla="*/ 144 h 21600"/>
                    <a:gd name="T2" fmla="*/ 150 w 21600"/>
                    <a:gd name="T3" fmla="*/ 0 h 21600"/>
                    <a:gd name="T4" fmla="*/ 151 w 21600"/>
                    <a:gd name="T5" fmla="*/ 144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21600"/>
                      </a:moveTo>
                      <a:cubicBezTo>
                        <a:pt x="0" y="9726"/>
                        <a:pt x="9583" y="79"/>
                        <a:pt x="21456" y="0"/>
                      </a:cubicBezTo>
                    </a:path>
                    <a:path w="21600" h="21600" stroke="0" extrusionOk="0">
                      <a:moveTo>
                        <a:pt x="0" y="21600"/>
                      </a:moveTo>
                      <a:cubicBezTo>
                        <a:pt x="0" y="9726"/>
                        <a:pt x="9583" y="79"/>
                        <a:pt x="21456" y="0"/>
                      </a:cubicBezTo>
                      <a:lnTo>
                        <a:pt x="21600" y="21600"/>
                      </a:lnTo>
                      <a:close/>
                    </a:path>
                  </a:pathLst>
                </a:custGeom>
                <a:noFill/>
                <a:ln w="25400" cap="rnd">
                  <a:solidFill>
                    <a:srgbClr val="33CC33"/>
                  </a:solidFill>
                  <a:round/>
                  <a:headEnd type="none" w="sm" len="sm"/>
                  <a:tailEnd type="none" w="sm" len="sm"/>
                </a:ln>
              </p:spPr>
              <p:txBody>
                <a:bodyPr wrap="none" anchor="ctr"/>
                <a:lstStyle/>
                <a:p>
                  <a:endParaRPr lang="en-US"/>
                </a:p>
              </p:txBody>
            </p:sp>
            <p:sp>
              <p:nvSpPr>
                <p:cNvPr id="17477" name="Arc 47"/>
                <p:cNvSpPr>
                  <a:spLocks/>
                </p:cNvSpPr>
                <p:nvPr/>
              </p:nvSpPr>
              <p:spPr bwMode="auto">
                <a:xfrm>
                  <a:off x="3589" y="2689"/>
                  <a:ext cx="151" cy="144"/>
                </a:xfrm>
                <a:custGeom>
                  <a:avLst/>
                  <a:gdLst>
                    <a:gd name="T0" fmla="*/ 0 w 21744"/>
                    <a:gd name="T1" fmla="*/ 0 h 21600"/>
                    <a:gd name="T2" fmla="*/ 151 w 21744"/>
                    <a:gd name="T3" fmla="*/ 144 h 21600"/>
                    <a:gd name="T4" fmla="*/ 1 w 21744"/>
                    <a:gd name="T5" fmla="*/ 144 h 21600"/>
                    <a:gd name="T6" fmla="*/ 0 60000 65536"/>
                    <a:gd name="T7" fmla="*/ 0 60000 65536"/>
                    <a:gd name="T8" fmla="*/ 0 60000 65536"/>
                    <a:gd name="T9" fmla="*/ 0 w 21744"/>
                    <a:gd name="T10" fmla="*/ 0 h 21600"/>
                    <a:gd name="T11" fmla="*/ 21744 w 21744"/>
                    <a:gd name="T12" fmla="*/ 21600 h 21600"/>
                  </a:gdLst>
                  <a:ahLst/>
                  <a:cxnLst>
                    <a:cxn ang="T6">
                      <a:pos x="T0" y="T1"/>
                    </a:cxn>
                    <a:cxn ang="T7">
                      <a:pos x="T2" y="T3"/>
                    </a:cxn>
                    <a:cxn ang="T8">
                      <a:pos x="T4" y="T5"/>
                    </a:cxn>
                  </a:cxnLst>
                  <a:rect l="T9" t="T10" r="T11" b="T12"/>
                  <a:pathLst>
                    <a:path w="21744" h="21600" fill="none" extrusionOk="0">
                      <a:moveTo>
                        <a:pt x="0" y="0"/>
                      </a:moveTo>
                      <a:cubicBezTo>
                        <a:pt x="48" y="0"/>
                        <a:pt x="96" y="-1"/>
                        <a:pt x="144" y="0"/>
                      </a:cubicBezTo>
                      <a:cubicBezTo>
                        <a:pt x="12073" y="0"/>
                        <a:pt x="21744" y="9670"/>
                        <a:pt x="21744" y="21600"/>
                      </a:cubicBezTo>
                    </a:path>
                    <a:path w="21744" h="21600" stroke="0" extrusionOk="0">
                      <a:moveTo>
                        <a:pt x="0" y="0"/>
                      </a:moveTo>
                      <a:cubicBezTo>
                        <a:pt x="48" y="0"/>
                        <a:pt x="96" y="-1"/>
                        <a:pt x="144" y="0"/>
                      </a:cubicBezTo>
                      <a:cubicBezTo>
                        <a:pt x="12073" y="0"/>
                        <a:pt x="21744" y="9670"/>
                        <a:pt x="21744" y="21600"/>
                      </a:cubicBezTo>
                      <a:lnTo>
                        <a:pt x="144" y="21600"/>
                      </a:lnTo>
                      <a:close/>
                    </a:path>
                  </a:pathLst>
                </a:custGeom>
                <a:noFill/>
                <a:ln w="25400" cap="rnd">
                  <a:solidFill>
                    <a:srgbClr val="33CC33"/>
                  </a:solidFill>
                  <a:round/>
                  <a:headEnd type="none" w="sm" len="sm"/>
                  <a:tailEnd type="none" w="sm" len="sm"/>
                </a:ln>
              </p:spPr>
              <p:txBody>
                <a:bodyPr wrap="none" anchor="ctr"/>
                <a:lstStyle/>
                <a:p>
                  <a:endParaRPr lang="en-US"/>
                </a:p>
              </p:txBody>
            </p:sp>
          </p:grpSp>
          <p:sp>
            <p:nvSpPr>
              <p:cNvPr id="17473" name="Arc 48"/>
              <p:cNvSpPr>
                <a:spLocks/>
              </p:cNvSpPr>
              <p:nvPr/>
            </p:nvSpPr>
            <p:spPr bwMode="auto">
              <a:xfrm>
                <a:off x="3136" y="2832"/>
                <a:ext cx="151" cy="144"/>
              </a:xfrm>
              <a:custGeom>
                <a:avLst/>
                <a:gdLst>
                  <a:gd name="T0" fmla="*/ 150 w 21600"/>
                  <a:gd name="T1" fmla="*/ 144 h 21600"/>
                  <a:gd name="T2" fmla="*/ 0 w 21600"/>
                  <a:gd name="T3" fmla="*/ 0 h 21600"/>
                  <a:gd name="T4" fmla="*/ 151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456" y="21599"/>
                    </a:moveTo>
                    <a:cubicBezTo>
                      <a:pt x="9583" y="21520"/>
                      <a:pt x="0" y="11873"/>
                      <a:pt x="0" y="0"/>
                    </a:cubicBezTo>
                  </a:path>
                  <a:path w="21600" h="21600" stroke="0" extrusionOk="0">
                    <a:moveTo>
                      <a:pt x="21456" y="21599"/>
                    </a:moveTo>
                    <a:cubicBezTo>
                      <a:pt x="9583" y="21520"/>
                      <a:pt x="0" y="11873"/>
                      <a:pt x="0" y="0"/>
                    </a:cubicBezTo>
                    <a:lnTo>
                      <a:pt x="21600" y="0"/>
                    </a:lnTo>
                    <a:close/>
                  </a:path>
                </a:pathLst>
              </a:custGeom>
              <a:noFill/>
              <a:ln w="25400" cap="rnd">
                <a:solidFill>
                  <a:srgbClr val="33CC33"/>
                </a:solidFill>
                <a:round/>
                <a:headEnd type="none" w="sm" len="sm"/>
                <a:tailEnd type="none" w="sm" len="sm"/>
              </a:ln>
            </p:spPr>
            <p:txBody>
              <a:bodyPr wrap="none" anchor="ctr"/>
              <a:lstStyle/>
              <a:p>
                <a:endParaRPr lang="en-US"/>
              </a:p>
            </p:txBody>
          </p:sp>
          <p:sp>
            <p:nvSpPr>
              <p:cNvPr id="17474" name="Arc 49"/>
              <p:cNvSpPr>
                <a:spLocks/>
              </p:cNvSpPr>
              <p:nvPr/>
            </p:nvSpPr>
            <p:spPr bwMode="auto">
              <a:xfrm>
                <a:off x="3286" y="2832"/>
                <a:ext cx="152" cy="144"/>
              </a:xfrm>
              <a:custGeom>
                <a:avLst/>
                <a:gdLst>
                  <a:gd name="T0" fmla="*/ 152 w 21744"/>
                  <a:gd name="T1" fmla="*/ 0 h 21600"/>
                  <a:gd name="T2" fmla="*/ 0 w 21744"/>
                  <a:gd name="T3" fmla="*/ 144 h 21600"/>
                  <a:gd name="T4" fmla="*/ 1 w 21744"/>
                  <a:gd name="T5" fmla="*/ 0 h 21600"/>
                  <a:gd name="T6" fmla="*/ 0 60000 65536"/>
                  <a:gd name="T7" fmla="*/ 0 60000 65536"/>
                  <a:gd name="T8" fmla="*/ 0 60000 65536"/>
                  <a:gd name="T9" fmla="*/ 0 w 21744"/>
                  <a:gd name="T10" fmla="*/ 0 h 21600"/>
                  <a:gd name="T11" fmla="*/ 21744 w 21744"/>
                  <a:gd name="T12" fmla="*/ 21600 h 21600"/>
                </a:gdLst>
                <a:ahLst/>
                <a:cxnLst>
                  <a:cxn ang="T6">
                    <a:pos x="T0" y="T1"/>
                  </a:cxn>
                  <a:cxn ang="T7">
                    <a:pos x="T2" y="T3"/>
                  </a:cxn>
                  <a:cxn ang="T8">
                    <a:pos x="T4" y="T5"/>
                  </a:cxn>
                </a:cxnLst>
                <a:rect l="T9" t="T10" r="T11" b="T12"/>
                <a:pathLst>
                  <a:path w="21744" h="21600" fill="none" extrusionOk="0">
                    <a:moveTo>
                      <a:pt x="21744" y="0"/>
                    </a:moveTo>
                    <a:cubicBezTo>
                      <a:pt x="21744" y="11929"/>
                      <a:pt x="12073" y="21600"/>
                      <a:pt x="144" y="21600"/>
                    </a:cubicBezTo>
                    <a:cubicBezTo>
                      <a:pt x="96" y="21600"/>
                      <a:pt x="48" y="21599"/>
                      <a:pt x="0" y="21599"/>
                    </a:cubicBezTo>
                  </a:path>
                  <a:path w="21744" h="21600" stroke="0" extrusionOk="0">
                    <a:moveTo>
                      <a:pt x="21744" y="0"/>
                    </a:moveTo>
                    <a:cubicBezTo>
                      <a:pt x="21744" y="11929"/>
                      <a:pt x="12073" y="21600"/>
                      <a:pt x="144" y="21600"/>
                    </a:cubicBezTo>
                    <a:cubicBezTo>
                      <a:pt x="96" y="21600"/>
                      <a:pt x="48" y="21599"/>
                      <a:pt x="0" y="21599"/>
                    </a:cubicBezTo>
                    <a:lnTo>
                      <a:pt x="144" y="0"/>
                    </a:lnTo>
                    <a:close/>
                  </a:path>
                </a:pathLst>
              </a:custGeom>
              <a:noFill/>
              <a:ln w="25400" cap="rnd">
                <a:solidFill>
                  <a:srgbClr val="33CC33"/>
                </a:solidFill>
                <a:round/>
                <a:headEnd type="none" w="sm" len="sm"/>
                <a:tailEnd type="none" w="sm" len="sm"/>
              </a:ln>
            </p:spPr>
            <p:txBody>
              <a:bodyPr wrap="none" anchor="ctr"/>
              <a:lstStyle/>
              <a:p>
                <a:endParaRPr lang="en-US"/>
              </a:p>
            </p:txBody>
          </p:sp>
          <p:sp>
            <p:nvSpPr>
              <p:cNvPr id="17475" name="Arc 50"/>
              <p:cNvSpPr>
                <a:spLocks/>
              </p:cNvSpPr>
              <p:nvPr/>
            </p:nvSpPr>
            <p:spPr bwMode="auto">
              <a:xfrm>
                <a:off x="3738" y="2832"/>
                <a:ext cx="151" cy="144"/>
              </a:xfrm>
              <a:custGeom>
                <a:avLst/>
                <a:gdLst>
                  <a:gd name="T0" fmla="*/ 150 w 21600"/>
                  <a:gd name="T1" fmla="*/ 144 h 21600"/>
                  <a:gd name="T2" fmla="*/ 0 w 21600"/>
                  <a:gd name="T3" fmla="*/ 0 h 21600"/>
                  <a:gd name="T4" fmla="*/ 151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456" y="21599"/>
                    </a:moveTo>
                    <a:cubicBezTo>
                      <a:pt x="9583" y="21520"/>
                      <a:pt x="0" y="11873"/>
                      <a:pt x="0" y="0"/>
                    </a:cubicBezTo>
                  </a:path>
                  <a:path w="21600" h="21600" stroke="0" extrusionOk="0">
                    <a:moveTo>
                      <a:pt x="21456" y="21599"/>
                    </a:moveTo>
                    <a:cubicBezTo>
                      <a:pt x="9583" y="21520"/>
                      <a:pt x="0" y="11873"/>
                      <a:pt x="0" y="0"/>
                    </a:cubicBezTo>
                    <a:lnTo>
                      <a:pt x="21600" y="0"/>
                    </a:lnTo>
                    <a:close/>
                  </a:path>
                </a:pathLst>
              </a:custGeom>
              <a:noFill/>
              <a:ln w="25400" cap="rnd">
                <a:solidFill>
                  <a:srgbClr val="33CC33"/>
                </a:solidFill>
                <a:round/>
                <a:headEnd type="none" w="sm" len="sm"/>
                <a:tailEnd type="none" w="sm" len="sm"/>
              </a:ln>
            </p:spPr>
            <p:txBody>
              <a:bodyPr wrap="none" anchor="ctr"/>
              <a:lstStyle/>
              <a:p>
                <a:endParaRPr lang="en-US"/>
              </a:p>
            </p:txBody>
          </p:sp>
        </p:grpSp>
      </p:grpSp>
      <p:sp>
        <p:nvSpPr>
          <p:cNvPr id="17416" name="Line 51"/>
          <p:cNvSpPr>
            <a:spLocks noChangeShapeType="1"/>
          </p:cNvSpPr>
          <p:nvPr/>
        </p:nvSpPr>
        <p:spPr bwMode="auto">
          <a:xfrm>
            <a:off x="3403600" y="5943600"/>
            <a:ext cx="4457700" cy="0"/>
          </a:xfrm>
          <a:prstGeom prst="line">
            <a:avLst/>
          </a:prstGeom>
          <a:noFill/>
          <a:ln w="12700">
            <a:solidFill>
              <a:schemeClr val="tx1"/>
            </a:solidFill>
            <a:round/>
            <a:headEnd type="none" w="sm" len="sm"/>
            <a:tailEnd type="stealth" w="med" len="lg"/>
          </a:ln>
        </p:spPr>
        <p:txBody>
          <a:bodyPr wrap="none" anchor="ctr"/>
          <a:lstStyle/>
          <a:p>
            <a:endParaRPr lang="en-US"/>
          </a:p>
        </p:txBody>
      </p:sp>
      <p:grpSp>
        <p:nvGrpSpPr>
          <p:cNvPr id="17417" name="Group 52"/>
          <p:cNvGrpSpPr>
            <a:grpSpLocks/>
          </p:cNvGrpSpPr>
          <p:nvPr/>
        </p:nvGrpSpPr>
        <p:grpSpPr bwMode="auto">
          <a:xfrm>
            <a:off x="3735388" y="5564188"/>
            <a:ext cx="3879850" cy="760412"/>
            <a:chOff x="1681" y="3505"/>
            <a:chExt cx="2256" cy="479"/>
          </a:xfrm>
        </p:grpSpPr>
        <p:grpSp>
          <p:nvGrpSpPr>
            <p:cNvPr id="17448" name="Group 53"/>
            <p:cNvGrpSpPr>
              <a:grpSpLocks/>
            </p:cNvGrpSpPr>
            <p:nvPr/>
          </p:nvGrpSpPr>
          <p:grpSpPr bwMode="auto">
            <a:xfrm>
              <a:off x="1681" y="3505"/>
              <a:ext cx="753" cy="479"/>
              <a:chOff x="1681" y="3505"/>
              <a:chExt cx="753" cy="479"/>
            </a:xfrm>
          </p:grpSpPr>
          <p:grpSp>
            <p:nvGrpSpPr>
              <p:cNvPr id="17463" name="Group 54"/>
              <p:cNvGrpSpPr>
                <a:grpSpLocks/>
              </p:cNvGrpSpPr>
              <p:nvPr/>
            </p:nvGrpSpPr>
            <p:grpSpPr bwMode="auto">
              <a:xfrm>
                <a:off x="1981" y="3744"/>
                <a:ext cx="301" cy="240"/>
                <a:chOff x="1981" y="3744"/>
                <a:chExt cx="301" cy="240"/>
              </a:xfrm>
            </p:grpSpPr>
            <p:sp>
              <p:nvSpPr>
                <p:cNvPr id="17467" name="Arc 55"/>
                <p:cNvSpPr>
                  <a:spLocks/>
                </p:cNvSpPr>
                <p:nvPr/>
              </p:nvSpPr>
              <p:spPr bwMode="auto">
                <a:xfrm>
                  <a:off x="1981" y="3744"/>
                  <a:ext cx="151" cy="240"/>
                </a:xfrm>
                <a:custGeom>
                  <a:avLst/>
                  <a:gdLst>
                    <a:gd name="T0" fmla="*/ 150 w 21600"/>
                    <a:gd name="T1" fmla="*/ 240 h 21600"/>
                    <a:gd name="T2" fmla="*/ 0 w 21600"/>
                    <a:gd name="T3" fmla="*/ 0 h 21600"/>
                    <a:gd name="T4" fmla="*/ 151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456" y="21599"/>
                      </a:moveTo>
                      <a:cubicBezTo>
                        <a:pt x="9583" y="21520"/>
                        <a:pt x="0" y="11873"/>
                        <a:pt x="0" y="0"/>
                      </a:cubicBezTo>
                    </a:path>
                    <a:path w="21600" h="21600" stroke="0" extrusionOk="0">
                      <a:moveTo>
                        <a:pt x="21456" y="21599"/>
                      </a:moveTo>
                      <a:cubicBezTo>
                        <a:pt x="9583" y="21520"/>
                        <a:pt x="0" y="11873"/>
                        <a:pt x="0" y="0"/>
                      </a:cubicBezTo>
                      <a:lnTo>
                        <a:pt x="21600" y="0"/>
                      </a:lnTo>
                      <a:close/>
                    </a:path>
                  </a:pathLst>
                </a:custGeom>
                <a:noFill/>
                <a:ln w="19050" cap="rnd">
                  <a:solidFill>
                    <a:srgbClr val="003399"/>
                  </a:solidFill>
                  <a:round/>
                  <a:headEnd type="none" w="sm" len="sm"/>
                  <a:tailEnd type="none" w="sm" len="sm"/>
                </a:ln>
              </p:spPr>
              <p:txBody>
                <a:bodyPr wrap="none" anchor="ctr"/>
                <a:lstStyle/>
                <a:p>
                  <a:endParaRPr lang="en-US"/>
                </a:p>
              </p:txBody>
            </p:sp>
            <p:sp>
              <p:nvSpPr>
                <p:cNvPr id="17468" name="Arc 56"/>
                <p:cNvSpPr>
                  <a:spLocks/>
                </p:cNvSpPr>
                <p:nvPr/>
              </p:nvSpPr>
              <p:spPr bwMode="auto">
                <a:xfrm>
                  <a:off x="2132" y="3744"/>
                  <a:ext cx="150" cy="240"/>
                </a:xfrm>
                <a:custGeom>
                  <a:avLst/>
                  <a:gdLst>
                    <a:gd name="T0" fmla="*/ 150 w 21600"/>
                    <a:gd name="T1" fmla="*/ 0 h 21600"/>
                    <a:gd name="T2" fmla="*/ 0 w 21600"/>
                    <a:gd name="T3" fmla="*/ 24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19050" cap="rnd">
                  <a:solidFill>
                    <a:srgbClr val="003399"/>
                  </a:solidFill>
                  <a:round/>
                  <a:headEnd type="none" w="sm" len="sm"/>
                  <a:tailEnd type="none" w="sm" len="sm"/>
                </a:ln>
              </p:spPr>
              <p:txBody>
                <a:bodyPr wrap="none" anchor="ctr"/>
                <a:lstStyle/>
                <a:p>
                  <a:endParaRPr lang="en-US"/>
                </a:p>
              </p:txBody>
            </p:sp>
          </p:grpSp>
          <p:sp>
            <p:nvSpPr>
              <p:cNvPr id="17464" name="Arc 57"/>
              <p:cNvSpPr>
                <a:spLocks/>
              </p:cNvSpPr>
              <p:nvPr/>
            </p:nvSpPr>
            <p:spPr bwMode="auto">
              <a:xfrm>
                <a:off x="1681" y="3505"/>
                <a:ext cx="151" cy="240"/>
              </a:xfrm>
              <a:custGeom>
                <a:avLst/>
                <a:gdLst>
                  <a:gd name="T0" fmla="*/ 0 w 21600"/>
                  <a:gd name="T1" fmla="*/ 240 h 21600"/>
                  <a:gd name="T2" fmla="*/ 150 w 21600"/>
                  <a:gd name="T3" fmla="*/ 0 h 21600"/>
                  <a:gd name="T4" fmla="*/ 151 w 21600"/>
                  <a:gd name="T5" fmla="*/ 24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21600"/>
                    </a:moveTo>
                    <a:cubicBezTo>
                      <a:pt x="0" y="9726"/>
                      <a:pt x="9583" y="79"/>
                      <a:pt x="21456" y="0"/>
                    </a:cubicBezTo>
                  </a:path>
                  <a:path w="21600" h="21600" stroke="0" extrusionOk="0">
                    <a:moveTo>
                      <a:pt x="0" y="21600"/>
                    </a:moveTo>
                    <a:cubicBezTo>
                      <a:pt x="0" y="9726"/>
                      <a:pt x="9583" y="79"/>
                      <a:pt x="21456" y="0"/>
                    </a:cubicBezTo>
                    <a:lnTo>
                      <a:pt x="21600" y="21600"/>
                    </a:lnTo>
                    <a:close/>
                  </a:path>
                </a:pathLst>
              </a:custGeom>
              <a:noFill/>
              <a:ln w="19050" cap="rnd">
                <a:solidFill>
                  <a:srgbClr val="003399"/>
                </a:solidFill>
                <a:round/>
                <a:headEnd type="none" w="sm" len="sm"/>
                <a:tailEnd type="none" w="sm" len="sm"/>
              </a:ln>
            </p:spPr>
            <p:txBody>
              <a:bodyPr wrap="none" anchor="ctr"/>
              <a:lstStyle/>
              <a:p>
                <a:endParaRPr lang="en-US"/>
              </a:p>
            </p:txBody>
          </p:sp>
          <p:sp>
            <p:nvSpPr>
              <p:cNvPr id="17465" name="Arc 58"/>
              <p:cNvSpPr>
                <a:spLocks/>
              </p:cNvSpPr>
              <p:nvPr/>
            </p:nvSpPr>
            <p:spPr bwMode="auto">
              <a:xfrm>
                <a:off x="1830" y="3505"/>
                <a:ext cx="152" cy="240"/>
              </a:xfrm>
              <a:custGeom>
                <a:avLst/>
                <a:gdLst>
                  <a:gd name="T0" fmla="*/ 0 w 21744"/>
                  <a:gd name="T1" fmla="*/ 0 h 21600"/>
                  <a:gd name="T2" fmla="*/ 152 w 21744"/>
                  <a:gd name="T3" fmla="*/ 240 h 21600"/>
                  <a:gd name="T4" fmla="*/ 1 w 21744"/>
                  <a:gd name="T5" fmla="*/ 240 h 21600"/>
                  <a:gd name="T6" fmla="*/ 0 60000 65536"/>
                  <a:gd name="T7" fmla="*/ 0 60000 65536"/>
                  <a:gd name="T8" fmla="*/ 0 60000 65536"/>
                  <a:gd name="T9" fmla="*/ 0 w 21744"/>
                  <a:gd name="T10" fmla="*/ 0 h 21600"/>
                  <a:gd name="T11" fmla="*/ 21744 w 21744"/>
                  <a:gd name="T12" fmla="*/ 21600 h 21600"/>
                </a:gdLst>
                <a:ahLst/>
                <a:cxnLst>
                  <a:cxn ang="T6">
                    <a:pos x="T0" y="T1"/>
                  </a:cxn>
                  <a:cxn ang="T7">
                    <a:pos x="T2" y="T3"/>
                  </a:cxn>
                  <a:cxn ang="T8">
                    <a:pos x="T4" y="T5"/>
                  </a:cxn>
                </a:cxnLst>
                <a:rect l="T9" t="T10" r="T11" b="T12"/>
                <a:pathLst>
                  <a:path w="21744" h="21600" fill="none" extrusionOk="0">
                    <a:moveTo>
                      <a:pt x="0" y="0"/>
                    </a:moveTo>
                    <a:cubicBezTo>
                      <a:pt x="48" y="0"/>
                      <a:pt x="96" y="-1"/>
                      <a:pt x="144" y="0"/>
                    </a:cubicBezTo>
                    <a:cubicBezTo>
                      <a:pt x="12073" y="0"/>
                      <a:pt x="21744" y="9670"/>
                      <a:pt x="21744" y="21600"/>
                    </a:cubicBezTo>
                  </a:path>
                  <a:path w="21744" h="21600" stroke="0" extrusionOk="0">
                    <a:moveTo>
                      <a:pt x="0" y="0"/>
                    </a:moveTo>
                    <a:cubicBezTo>
                      <a:pt x="48" y="0"/>
                      <a:pt x="96" y="-1"/>
                      <a:pt x="144" y="0"/>
                    </a:cubicBezTo>
                    <a:cubicBezTo>
                      <a:pt x="12073" y="0"/>
                      <a:pt x="21744" y="9670"/>
                      <a:pt x="21744" y="21600"/>
                    </a:cubicBezTo>
                    <a:lnTo>
                      <a:pt x="144" y="21600"/>
                    </a:lnTo>
                    <a:close/>
                  </a:path>
                </a:pathLst>
              </a:custGeom>
              <a:noFill/>
              <a:ln w="19050" cap="rnd">
                <a:solidFill>
                  <a:srgbClr val="003399"/>
                </a:solidFill>
                <a:round/>
                <a:headEnd type="none" w="sm" len="sm"/>
                <a:tailEnd type="none" w="sm" len="sm"/>
              </a:ln>
            </p:spPr>
            <p:txBody>
              <a:bodyPr wrap="none" anchor="ctr"/>
              <a:lstStyle/>
              <a:p>
                <a:endParaRPr lang="en-US"/>
              </a:p>
            </p:txBody>
          </p:sp>
          <p:sp>
            <p:nvSpPr>
              <p:cNvPr id="17466" name="Arc 59"/>
              <p:cNvSpPr>
                <a:spLocks/>
              </p:cNvSpPr>
              <p:nvPr/>
            </p:nvSpPr>
            <p:spPr bwMode="auto">
              <a:xfrm>
                <a:off x="2283" y="3505"/>
                <a:ext cx="151" cy="240"/>
              </a:xfrm>
              <a:custGeom>
                <a:avLst/>
                <a:gdLst>
                  <a:gd name="T0" fmla="*/ 0 w 21600"/>
                  <a:gd name="T1" fmla="*/ 240 h 21600"/>
                  <a:gd name="T2" fmla="*/ 150 w 21600"/>
                  <a:gd name="T3" fmla="*/ 0 h 21600"/>
                  <a:gd name="T4" fmla="*/ 151 w 21600"/>
                  <a:gd name="T5" fmla="*/ 24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21600"/>
                    </a:moveTo>
                    <a:cubicBezTo>
                      <a:pt x="0" y="9726"/>
                      <a:pt x="9583" y="79"/>
                      <a:pt x="21456" y="0"/>
                    </a:cubicBezTo>
                  </a:path>
                  <a:path w="21600" h="21600" stroke="0" extrusionOk="0">
                    <a:moveTo>
                      <a:pt x="0" y="21600"/>
                    </a:moveTo>
                    <a:cubicBezTo>
                      <a:pt x="0" y="9726"/>
                      <a:pt x="9583" y="79"/>
                      <a:pt x="21456" y="0"/>
                    </a:cubicBezTo>
                    <a:lnTo>
                      <a:pt x="21600" y="21600"/>
                    </a:lnTo>
                    <a:close/>
                  </a:path>
                </a:pathLst>
              </a:custGeom>
              <a:noFill/>
              <a:ln w="19050" cap="rnd">
                <a:solidFill>
                  <a:srgbClr val="003399"/>
                </a:solidFill>
                <a:round/>
                <a:headEnd type="none" w="sm" len="sm"/>
                <a:tailEnd type="none" w="sm" len="sm"/>
              </a:ln>
            </p:spPr>
            <p:txBody>
              <a:bodyPr wrap="none" anchor="ctr"/>
              <a:lstStyle/>
              <a:p>
                <a:endParaRPr lang="en-US"/>
              </a:p>
            </p:txBody>
          </p:sp>
        </p:grpSp>
        <p:grpSp>
          <p:nvGrpSpPr>
            <p:cNvPr id="17449" name="Group 60"/>
            <p:cNvGrpSpPr>
              <a:grpSpLocks/>
            </p:cNvGrpSpPr>
            <p:nvPr/>
          </p:nvGrpSpPr>
          <p:grpSpPr bwMode="auto">
            <a:xfrm>
              <a:off x="2433" y="3505"/>
              <a:ext cx="753" cy="479"/>
              <a:chOff x="2433" y="3505"/>
              <a:chExt cx="753" cy="479"/>
            </a:xfrm>
          </p:grpSpPr>
          <p:grpSp>
            <p:nvGrpSpPr>
              <p:cNvPr id="17457" name="Group 61"/>
              <p:cNvGrpSpPr>
                <a:grpSpLocks/>
              </p:cNvGrpSpPr>
              <p:nvPr/>
            </p:nvGrpSpPr>
            <p:grpSpPr bwMode="auto">
              <a:xfrm>
                <a:off x="2585" y="3744"/>
                <a:ext cx="299" cy="240"/>
                <a:chOff x="2585" y="3744"/>
                <a:chExt cx="299" cy="240"/>
              </a:xfrm>
            </p:grpSpPr>
            <p:sp>
              <p:nvSpPr>
                <p:cNvPr id="17461" name="Arc 62"/>
                <p:cNvSpPr>
                  <a:spLocks/>
                </p:cNvSpPr>
                <p:nvPr/>
              </p:nvSpPr>
              <p:spPr bwMode="auto">
                <a:xfrm>
                  <a:off x="2734" y="3744"/>
                  <a:ext cx="150" cy="240"/>
                </a:xfrm>
                <a:custGeom>
                  <a:avLst/>
                  <a:gdLst>
                    <a:gd name="T0" fmla="*/ 150 w 21600"/>
                    <a:gd name="T1" fmla="*/ 0 h 21600"/>
                    <a:gd name="T2" fmla="*/ 0 w 21600"/>
                    <a:gd name="T3" fmla="*/ 24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19050" cap="rnd">
                  <a:solidFill>
                    <a:srgbClr val="003399"/>
                  </a:solidFill>
                  <a:round/>
                  <a:headEnd type="none" w="sm" len="sm"/>
                  <a:tailEnd type="none" w="sm" len="sm"/>
                </a:ln>
              </p:spPr>
              <p:txBody>
                <a:bodyPr wrap="none" anchor="ctr"/>
                <a:lstStyle/>
                <a:p>
                  <a:endParaRPr lang="en-US"/>
                </a:p>
              </p:txBody>
            </p:sp>
            <p:sp>
              <p:nvSpPr>
                <p:cNvPr id="17462" name="Arc 63"/>
                <p:cNvSpPr>
                  <a:spLocks/>
                </p:cNvSpPr>
                <p:nvPr/>
              </p:nvSpPr>
              <p:spPr bwMode="auto">
                <a:xfrm>
                  <a:off x="2585" y="3744"/>
                  <a:ext cx="150" cy="240"/>
                </a:xfrm>
                <a:custGeom>
                  <a:avLst/>
                  <a:gdLst>
                    <a:gd name="T0" fmla="*/ 150 w 21600"/>
                    <a:gd name="T1" fmla="*/ 240 h 21600"/>
                    <a:gd name="T2" fmla="*/ 0 w 21600"/>
                    <a:gd name="T3" fmla="*/ 0 h 21600"/>
                    <a:gd name="T4" fmla="*/ 15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19050" cap="rnd">
                  <a:solidFill>
                    <a:srgbClr val="003399"/>
                  </a:solidFill>
                  <a:round/>
                  <a:headEnd type="none" w="sm" len="sm"/>
                  <a:tailEnd type="none" w="sm" len="sm"/>
                </a:ln>
              </p:spPr>
              <p:txBody>
                <a:bodyPr wrap="none" anchor="ctr"/>
                <a:lstStyle/>
                <a:p>
                  <a:endParaRPr lang="en-US"/>
                </a:p>
              </p:txBody>
            </p:sp>
          </p:grpSp>
          <p:sp>
            <p:nvSpPr>
              <p:cNvPr id="17458" name="Arc 64"/>
              <p:cNvSpPr>
                <a:spLocks/>
              </p:cNvSpPr>
              <p:nvPr/>
            </p:nvSpPr>
            <p:spPr bwMode="auto">
              <a:xfrm>
                <a:off x="3035" y="3505"/>
                <a:ext cx="151" cy="240"/>
              </a:xfrm>
              <a:custGeom>
                <a:avLst/>
                <a:gdLst>
                  <a:gd name="T0" fmla="*/ 0 w 21744"/>
                  <a:gd name="T1" fmla="*/ 0 h 21600"/>
                  <a:gd name="T2" fmla="*/ 151 w 21744"/>
                  <a:gd name="T3" fmla="*/ 240 h 21600"/>
                  <a:gd name="T4" fmla="*/ 1 w 21744"/>
                  <a:gd name="T5" fmla="*/ 240 h 21600"/>
                  <a:gd name="T6" fmla="*/ 0 60000 65536"/>
                  <a:gd name="T7" fmla="*/ 0 60000 65536"/>
                  <a:gd name="T8" fmla="*/ 0 60000 65536"/>
                  <a:gd name="T9" fmla="*/ 0 w 21744"/>
                  <a:gd name="T10" fmla="*/ 0 h 21600"/>
                  <a:gd name="T11" fmla="*/ 21744 w 21744"/>
                  <a:gd name="T12" fmla="*/ 21600 h 21600"/>
                </a:gdLst>
                <a:ahLst/>
                <a:cxnLst>
                  <a:cxn ang="T6">
                    <a:pos x="T0" y="T1"/>
                  </a:cxn>
                  <a:cxn ang="T7">
                    <a:pos x="T2" y="T3"/>
                  </a:cxn>
                  <a:cxn ang="T8">
                    <a:pos x="T4" y="T5"/>
                  </a:cxn>
                </a:cxnLst>
                <a:rect l="T9" t="T10" r="T11" b="T12"/>
                <a:pathLst>
                  <a:path w="21744" h="21600" fill="none" extrusionOk="0">
                    <a:moveTo>
                      <a:pt x="0" y="0"/>
                    </a:moveTo>
                    <a:cubicBezTo>
                      <a:pt x="48" y="0"/>
                      <a:pt x="96" y="-1"/>
                      <a:pt x="144" y="0"/>
                    </a:cubicBezTo>
                    <a:cubicBezTo>
                      <a:pt x="12073" y="0"/>
                      <a:pt x="21744" y="9670"/>
                      <a:pt x="21744" y="21600"/>
                    </a:cubicBezTo>
                  </a:path>
                  <a:path w="21744" h="21600" stroke="0" extrusionOk="0">
                    <a:moveTo>
                      <a:pt x="0" y="0"/>
                    </a:moveTo>
                    <a:cubicBezTo>
                      <a:pt x="48" y="0"/>
                      <a:pt x="96" y="-1"/>
                      <a:pt x="144" y="0"/>
                    </a:cubicBezTo>
                    <a:cubicBezTo>
                      <a:pt x="12073" y="0"/>
                      <a:pt x="21744" y="9670"/>
                      <a:pt x="21744" y="21600"/>
                    </a:cubicBezTo>
                    <a:lnTo>
                      <a:pt x="144" y="21600"/>
                    </a:lnTo>
                    <a:close/>
                  </a:path>
                </a:pathLst>
              </a:custGeom>
              <a:noFill/>
              <a:ln w="19050" cap="rnd">
                <a:solidFill>
                  <a:srgbClr val="003399"/>
                </a:solidFill>
                <a:round/>
                <a:headEnd type="none" w="sm" len="sm"/>
                <a:tailEnd type="none" w="sm" len="sm"/>
              </a:ln>
            </p:spPr>
            <p:txBody>
              <a:bodyPr wrap="none" anchor="ctr"/>
              <a:lstStyle/>
              <a:p>
                <a:endParaRPr lang="en-US"/>
              </a:p>
            </p:txBody>
          </p:sp>
          <p:sp>
            <p:nvSpPr>
              <p:cNvPr id="17459" name="Arc 65"/>
              <p:cNvSpPr>
                <a:spLocks/>
              </p:cNvSpPr>
              <p:nvPr/>
            </p:nvSpPr>
            <p:spPr bwMode="auto">
              <a:xfrm>
                <a:off x="2886" y="3505"/>
                <a:ext cx="150" cy="240"/>
              </a:xfrm>
              <a:custGeom>
                <a:avLst/>
                <a:gdLst>
                  <a:gd name="T0" fmla="*/ 0 w 21600"/>
                  <a:gd name="T1" fmla="*/ 240 h 21600"/>
                  <a:gd name="T2" fmla="*/ 149 w 21600"/>
                  <a:gd name="T3" fmla="*/ 0 h 21600"/>
                  <a:gd name="T4" fmla="*/ 150 w 21600"/>
                  <a:gd name="T5" fmla="*/ 24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21600"/>
                    </a:moveTo>
                    <a:cubicBezTo>
                      <a:pt x="0" y="9726"/>
                      <a:pt x="9583" y="79"/>
                      <a:pt x="21456" y="0"/>
                    </a:cubicBezTo>
                  </a:path>
                  <a:path w="21600" h="21600" stroke="0" extrusionOk="0">
                    <a:moveTo>
                      <a:pt x="0" y="21600"/>
                    </a:moveTo>
                    <a:cubicBezTo>
                      <a:pt x="0" y="9726"/>
                      <a:pt x="9583" y="79"/>
                      <a:pt x="21456" y="0"/>
                    </a:cubicBezTo>
                    <a:lnTo>
                      <a:pt x="21600" y="21600"/>
                    </a:lnTo>
                    <a:close/>
                  </a:path>
                </a:pathLst>
              </a:custGeom>
              <a:noFill/>
              <a:ln w="19050" cap="rnd">
                <a:solidFill>
                  <a:srgbClr val="003399"/>
                </a:solidFill>
                <a:round/>
                <a:headEnd type="none" w="sm" len="sm"/>
                <a:tailEnd type="none" w="sm" len="sm"/>
              </a:ln>
            </p:spPr>
            <p:txBody>
              <a:bodyPr wrap="none" anchor="ctr"/>
              <a:lstStyle/>
              <a:p>
                <a:endParaRPr lang="en-US"/>
              </a:p>
            </p:txBody>
          </p:sp>
          <p:sp>
            <p:nvSpPr>
              <p:cNvPr id="17460" name="Arc 66"/>
              <p:cNvSpPr>
                <a:spLocks/>
              </p:cNvSpPr>
              <p:nvPr/>
            </p:nvSpPr>
            <p:spPr bwMode="auto">
              <a:xfrm>
                <a:off x="2433" y="3505"/>
                <a:ext cx="151" cy="240"/>
              </a:xfrm>
              <a:custGeom>
                <a:avLst/>
                <a:gdLst>
                  <a:gd name="T0" fmla="*/ 0 w 21744"/>
                  <a:gd name="T1" fmla="*/ 0 h 21600"/>
                  <a:gd name="T2" fmla="*/ 151 w 21744"/>
                  <a:gd name="T3" fmla="*/ 240 h 21600"/>
                  <a:gd name="T4" fmla="*/ 1 w 21744"/>
                  <a:gd name="T5" fmla="*/ 240 h 21600"/>
                  <a:gd name="T6" fmla="*/ 0 60000 65536"/>
                  <a:gd name="T7" fmla="*/ 0 60000 65536"/>
                  <a:gd name="T8" fmla="*/ 0 60000 65536"/>
                  <a:gd name="T9" fmla="*/ 0 w 21744"/>
                  <a:gd name="T10" fmla="*/ 0 h 21600"/>
                  <a:gd name="T11" fmla="*/ 21744 w 21744"/>
                  <a:gd name="T12" fmla="*/ 21600 h 21600"/>
                </a:gdLst>
                <a:ahLst/>
                <a:cxnLst>
                  <a:cxn ang="T6">
                    <a:pos x="T0" y="T1"/>
                  </a:cxn>
                  <a:cxn ang="T7">
                    <a:pos x="T2" y="T3"/>
                  </a:cxn>
                  <a:cxn ang="T8">
                    <a:pos x="T4" y="T5"/>
                  </a:cxn>
                </a:cxnLst>
                <a:rect l="T9" t="T10" r="T11" b="T12"/>
                <a:pathLst>
                  <a:path w="21744" h="21600" fill="none" extrusionOk="0">
                    <a:moveTo>
                      <a:pt x="0" y="0"/>
                    </a:moveTo>
                    <a:cubicBezTo>
                      <a:pt x="48" y="0"/>
                      <a:pt x="96" y="-1"/>
                      <a:pt x="144" y="0"/>
                    </a:cubicBezTo>
                    <a:cubicBezTo>
                      <a:pt x="12073" y="0"/>
                      <a:pt x="21744" y="9670"/>
                      <a:pt x="21744" y="21600"/>
                    </a:cubicBezTo>
                  </a:path>
                  <a:path w="21744" h="21600" stroke="0" extrusionOk="0">
                    <a:moveTo>
                      <a:pt x="0" y="0"/>
                    </a:moveTo>
                    <a:cubicBezTo>
                      <a:pt x="48" y="0"/>
                      <a:pt x="96" y="-1"/>
                      <a:pt x="144" y="0"/>
                    </a:cubicBezTo>
                    <a:cubicBezTo>
                      <a:pt x="12073" y="0"/>
                      <a:pt x="21744" y="9670"/>
                      <a:pt x="21744" y="21600"/>
                    </a:cubicBezTo>
                    <a:lnTo>
                      <a:pt x="144" y="21600"/>
                    </a:lnTo>
                    <a:close/>
                  </a:path>
                </a:pathLst>
              </a:custGeom>
              <a:noFill/>
              <a:ln w="19050" cap="rnd">
                <a:solidFill>
                  <a:srgbClr val="003399"/>
                </a:solidFill>
                <a:round/>
                <a:headEnd type="none" w="sm" len="sm"/>
                <a:tailEnd type="none" w="sm" len="sm"/>
              </a:ln>
            </p:spPr>
            <p:txBody>
              <a:bodyPr wrap="none" anchor="ctr"/>
              <a:lstStyle/>
              <a:p>
                <a:endParaRPr lang="en-US"/>
              </a:p>
            </p:txBody>
          </p:sp>
        </p:grpSp>
        <p:grpSp>
          <p:nvGrpSpPr>
            <p:cNvPr id="17450" name="Group 67"/>
            <p:cNvGrpSpPr>
              <a:grpSpLocks/>
            </p:cNvGrpSpPr>
            <p:nvPr/>
          </p:nvGrpSpPr>
          <p:grpSpPr bwMode="auto">
            <a:xfrm>
              <a:off x="3184" y="3505"/>
              <a:ext cx="753" cy="479"/>
              <a:chOff x="3184" y="3505"/>
              <a:chExt cx="753" cy="479"/>
            </a:xfrm>
          </p:grpSpPr>
          <p:grpSp>
            <p:nvGrpSpPr>
              <p:cNvPr id="17451" name="Group 68"/>
              <p:cNvGrpSpPr>
                <a:grpSpLocks/>
              </p:cNvGrpSpPr>
              <p:nvPr/>
            </p:nvGrpSpPr>
            <p:grpSpPr bwMode="auto">
              <a:xfrm>
                <a:off x="3487" y="3505"/>
                <a:ext cx="301" cy="240"/>
                <a:chOff x="3487" y="3505"/>
                <a:chExt cx="301" cy="240"/>
              </a:xfrm>
            </p:grpSpPr>
            <p:sp>
              <p:nvSpPr>
                <p:cNvPr id="17455" name="Arc 69"/>
                <p:cNvSpPr>
                  <a:spLocks/>
                </p:cNvSpPr>
                <p:nvPr/>
              </p:nvSpPr>
              <p:spPr bwMode="auto">
                <a:xfrm>
                  <a:off x="3487" y="3505"/>
                  <a:ext cx="151" cy="240"/>
                </a:xfrm>
                <a:custGeom>
                  <a:avLst/>
                  <a:gdLst>
                    <a:gd name="T0" fmla="*/ 0 w 21600"/>
                    <a:gd name="T1" fmla="*/ 240 h 21600"/>
                    <a:gd name="T2" fmla="*/ 150 w 21600"/>
                    <a:gd name="T3" fmla="*/ 0 h 21600"/>
                    <a:gd name="T4" fmla="*/ 151 w 21600"/>
                    <a:gd name="T5" fmla="*/ 24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21600"/>
                      </a:moveTo>
                      <a:cubicBezTo>
                        <a:pt x="0" y="9726"/>
                        <a:pt x="9583" y="79"/>
                        <a:pt x="21456" y="0"/>
                      </a:cubicBezTo>
                    </a:path>
                    <a:path w="21600" h="21600" stroke="0" extrusionOk="0">
                      <a:moveTo>
                        <a:pt x="0" y="21600"/>
                      </a:moveTo>
                      <a:cubicBezTo>
                        <a:pt x="0" y="9726"/>
                        <a:pt x="9583" y="79"/>
                        <a:pt x="21456" y="0"/>
                      </a:cubicBezTo>
                      <a:lnTo>
                        <a:pt x="21600" y="21600"/>
                      </a:lnTo>
                      <a:close/>
                    </a:path>
                  </a:pathLst>
                </a:custGeom>
                <a:noFill/>
                <a:ln w="19050" cap="rnd">
                  <a:solidFill>
                    <a:srgbClr val="003399"/>
                  </a:solidFill>
                  <a:round/>
                  <a:headEnd type="none" w="sm" len="sm"/>
                  <a:tailEnd type="none" w="sm" len="sm"/>
                </a:ln>
              </p:spPr>
              <p:txBody>
                <a:bodyPr wrap="none" anchor="ctr"/>
                <a:lstStyle/>
                <a:p>
                  <a:endParaRPr lang="en-US"/>
                </a:p>
              </p:txBody>
            </p:sp>
            <p:sp>
              <p:nvSpPr>
                <p:cNvPr id="17456" name="Arc 70"/>
                <p:cNvSpPr>
                  <a:spLocks/>
                </p:cNvSpPr>
                <p:nvPr/>
              </p:nvSpPr>
              <p:spPr bwMode="auto">
                <a:xfrm>
                  <a:off x="3637" y="3505"/>
                  <a:ext cx="151" cy="240"/>
                </a:xfrm>
                <a:custGeom>
                  <a:avLst/>
                  <a:gdLst>
                    <a:gd name="T0" fmla="*/ 0 w 21744"/>
                    <a:gd name="T1" fmla="*/ 0 h 21600"/>
                    <a:gd name="T2" fmla="*/ 151 w 21744"/>
                    <a:gd name="T3" fmla="*/ 240 h 21600"/>
                    <a:gd name="T4" fmla="*/ 1 w 21744"/>
                    <a:gd name="T5" fmla="*/ 240 h 21600"/>
                    <a:gd name="T6" fmla="*/ 0 60000 65536"/>
                    <a:gd name="T7" fmla="*/ 0 60000 65536"/>
                    <a:gd name="T8" fmla="*/ 0 60000 65536"/>
                    <a:gd name="T9" fmla="*/ 0 w 21744"/>
                    <a:gd name="T10" fmla="*/ 0 h 21600"/>
                    <a:gd name="T11" fmla="*/ 21744 w 21744"/>
                    <a:gd name="T12" fmla="*/ 21600 h 21600"/>
                  </a:gdLst>
                  <a:ahLst/>
                  <a:cxnLst>
                    <a:cxn ang="T6">
                      <a:pos x="T0" y="T1"/>
                    </a:cxn>
                    <a:cxn ang="T7">
                      <a:pos x="T2" y="T3"/>
                    </a:cxn>
                    <a:cxn ang="T8">
                      <a:pos x="T4" y="T5"/>
                    </a:cxn>
                  </a:cxnLst>
                  <a:rect l="T9" t="T10" r="T11" b="T12"/>
                  <a:pathLst>
                    <a:path w="21744" h="21600" fill="none" extrusionOk="0">
                      <a:moveTo>
                        <a:pt x="0" y="0"/>
                      </a:moveTo>
                      <a:cubicBezTo>
                        <a:pt x="48" y="0"/>
                        <a:pt x="96" y="-1"/>
                        <a:pt x="144" y="0"/>
                      </a:cubicBezTo>
                      <a:cubicBezTo>
                        <a:pt x="12073" y="0"/>
                        <a:pt x="21744" y="9670"/>
                        <a:pt x="21744" y="21600"/>
                      </a:cubicBezTo>
                    </a:path>
                    <a:path w="21744" h="21600" stroke="0" extrusionOk="0">
                      <a:moveTo>
                        <a:pt x="0" y="0"/>
                      </a:moveTo>
                      <a:cubicBezTo>
                        <a:pt x="48" y="0"/>
                        <a:pt x="96" y="-1"/>
                        <a:pt x="144" y="0"/>
                      </a:cubicBezTo>
                      <a:cubicBezTo>
                        <a:pt x="12073" y="0"/>
                        <a:pt x="21744" y="9670"/>
                        <a:pt x="21744" y="21600"/>
                      </a:cubicBezTo>
                      <a:lnTo>
                        <a:pt x="144" y="21600"/>
                      </a:lnTo>
                      <a:close/>
                    </a:path>
                  </a:pathLst>
                </a:custGeom>
                <a:noFill/>
                <a:ln w="19050" cap="rnd">
                  <a:solidFill>
                    <a:srgbClr val="003399"/>
                  </a:solidFill>
                  <a:round/>
                  <a:headEnd type="none" w="sm" len="sm"/>
                  <a:tailEnd type="none" w="sm" len="sm"/>
                </a:ln>
              </p:spPr>
              <p:txBody>
                <a:bodyPr wrap="none" anchor="ctr"/>
                <a:lstStyle/>
                <a:p>
                  <a:endParaRPr lang="en-US"/>
                </a:p>
              </p:txBody>
            </p:sp>
          </p:grpSp>
          <p:sp>
            <p:nvSpPr>
              <p:cNvPr id="17452" name="Arc 71"/>
              <p:cNvSpPr>
                <a:spLocks/>
              </p:cNvSpPr>
              <p:nvPr/>
            </p:nvSpPr>
            <p:spPr bwMode="auto">
              <a:xfrm>
                <a:off x="3184" y="3744"/>
                <a:ext cx="151" cy="240"/>
              </a:xfrm>
              <a:custGeom>
                <a:avLst/>
                <a:gdLst>
                  <a:gd name="T0" fmla="*/ 150 w 21600"/>
                  <a:gd name="T1" fmla="*/ 240 h 21600"/>
                  <a:gd name="T2" fmla="*/ 0 w 21600"/>
                  <a:gd name="T3" fmla="*/ 0 h 21600"/>
                  <a:gd name="T4" fmla="*/ 151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456" y="21599"/>
                    </a:moveTo>
                    <a:cubicBezTo>
                      <a:pt x="9583" y="21520"/>
                      <a:pt x="0" y="11873"/>
                      <a:pt x="0" y="0"/>
                    </a:cubicBezTo>
                  </a:path>
                  <a:path w="21600" h="21600" stroke="0" extrusionOk="0">
                    <a:moveTo>
                      <a:pt x="21456" y="21599"/>
                    </a:moveTo>
                    <a:cubicBezTo>
                      <a:pt x="9583" y="21520"/>
                      <a:pt x="0" y="11873"/>
                      <a:pt x="0" y="0"/>
                    </a:cubicBezTo>
                    <a:lnTo>
                      <a:pt x="21600" y="0"/>
                    </a:lnTo>
                    <a:close/>
                  </a:path>
                </a:pathLst>
              </a:custGeom>
              <a:noFill/>
              <a:ln w="19050" cap="rnd">
                <a:solidFill>
                  <a:srgbClr val="003399"/>
                </a:solidFill>
                <a:round/>
                <a:headEnd type="none" w="sm" len="sm"/>
                <a:tailEnd type="none" w="sm" len="sm"/>
              </a:ln>
            </p:spPr>
            <p:txBody>
              <a:bodyPr wrap="none" anchor="ctr"/>
              <a:lstStyle/>
              <a:p>
                <a:endParaRPr lang="en-US"/>
              </a:p>
            </p:txBody>
          </p:sp>
          <p:sp>
            <p:nvSpPr>
              <p:cNvPr id="17453" name="Arc 72"/>
              <p:cNvSpPr>
                <a:spLocks/>
              </p:cNvSpPr>
              <p:nvPr/>
            </p:nvSpPr>
            <p:spPr bwMode="auto">
              <a:xfrm>
                <a:off x="3334" y="3744"/>
                <a:ext cx="152" cy="240"/>
              </a:xfrm>
              <a:custGeom>
                <a:avLst/>
                <a:gdLst>
                  <a:gd name="T0" fmla="*/ 152 w 21744"/>
                  <a:gd name="T1" fmla="*/ 0 h 21600"/>
                  <a:gd name="T2" fmla="*/ 0 w 21744"/>
                  <a:gd name="T3" fmla="*/ 240 h 21600"/>
                  <a:gd name="T4" fmla="*/ 1 w 21744"/>
                  <a:gd name="T5" fmla="*/ 0 h 21600"/>
                  <a:gd name="T6" fmla="*/ 0 60000 65536"/>
                  <a:gd name="T7" fmla="*/ 0 60000 65536"/>
                  <a:gd name="T8" fmla="*/ 0 60000 65536"/>
                  <a:gd name="T9" fmla="*/ 0 w 21744"/>
                  <a:gd name="T10" fmla="*/ 0 h 21600"/>
                  <a:gd name="T11" fmla="*/ 21744 w 21744"/>
                  <a:gd name="T12" fmla="*/ 21600 h 21600"/>
                </a:gdLst>
                <a:ahLst/>
                <a:cxnLst>
                  <a:cxn ang="T6">
                    <a:pos x="T0" y="T1"/>
                  </a:cxn>
                  <a:cxn ang="T7">
                    <a:pos x="T2" y="T3"/>
                  </a:cxn>
                  <a:cxn ang="T8">
                    <a:pos x="T4" y="T5"/>
                  </a:cxn>
                </a:cxnLst>
                <a:rect l="T9" t="T10" r="T11" b="T12"/>
                <a:pathLst>
                  <a:path w="21744" h="21600" fill="none" extrusionOk="0">
                    <a:moveTo>
                      <a:pt x="21744" y="0"/>
                    </a:moveTo>
                    <a:cubicBezTo>
                      <a:pt x="21744" y="11929"/>
                      <a:pt x="12073" y="21600"/>
                      <a:pt x="144" y="21600"/>
                    </a:cubicBezTo>
                    <a:cubicBezTo>
                      <a:pt x="96" y="21600"/>
                      <a:pt x="48" y="21599"/>
                      <a:pt x="0" y="21599"/>
                    </a:cubicBezTo>
                  </a:path>
                  <a:path w="21744" h="21600" stroke="0" extrusionOk="0">
                    <a:moveTo>
                      <a:pt x="21744" y="0"/>
                    </a:moveTo>
                    <a:cubicBezTo>
                      <a:pt x="21744" y="11929"/>
                      <a:pt x="12073" y="21600"/>
                      <a:pt x="144" y="21600"/>
                    </a:cubicBezTo>
                    <a:cubicBezTo>
                      <a:pt x="96" y="21600"/>
                      <a:pt x="48" y="21599"/>
                      <a:pt x="0" y="21599"/>
                    </a:cubicBezTo>
                    <a:lnTo>
                      <a:pt x="144" y="0"/>
                    </a:lnTo>
                    <a:close/>
                  </a:path>
                </a:pathLst>
              </a:custGeom>
              <a:noFill/>
              <a:ln w="19050" cap="rnd">
                <a:solidFill>
                  <a:srgbClr val="003399"/>
                </a:solidFill>
                <a:round/>
                <a:headEnd type="none" w="sm" len="sm"/>
                <a:tailEnd type="none" w="sm" len="sm"/>
              </a:ln>
            </p:spPr>
            <p:txBody>
              <a:bodyPr wrap="none" anchor="ctr"/>
              <a:lstStyle/>
              <a:p>
                <a:endParaRPr lang="en-US"/>
              </a:p>
            </p:txBody>
          </p:sp>
          <p:sp>
            <p:nvSpPr>
              <p:cNvPr id="17454" name="Arc 73"/>
              <p:cNvSpPr>
                <a:spLocks/>
              </p:cNvSpPr>
              <p:nvPr/>
            </p:nvSpPr>
            <p:spPr bwMode="auto">
              <a:xfrm>
                <a:off x="3786" y="3744"/>
                <a:ext cx="151" cy="240"/>
              </a:xfrm>
              <a:custGeom>
                <a:avLst/>
                <a:gdLst>
                  <a:gd name="T0" fmla="*/ 150 w 21600"/>
                  <a:gd name="T1" fmla="*/ 240 h 21600"/>
                  <a:gd name="T2" fmla="*/ 0 w 21600"/>
                  <a:gd name="T3" fmla="*/ 0 h 21600"/>
                  <a:gd name="T4" fmla="*/ 151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456" y="21599"/>
                    </a:moveTo>
                    <a:cubicBezTo>
                      <a:pt x="9583" y="21520"/>
                      <a:pt x="0" y="11873"/>
                      <a:pt x="0" y="0"/>
                    </a:cubicBezTo>
                  </a:path>
                  <a:path w="21600" h="21600" stroke="0" extrusionOk="0">
                    <a:moveTo>
                      <a:pt x="21456" y="21599"/>
                    </a:moveTo>
                    <a:cubicBezTo>
                      <a:pt x="9583" y="21520"/>
                      <a:pt x="0" y="11873"/>
                      <a:pt x="0" y="0"/>
                    </a:cubicBezTo>
                    <a:lnTo>
                      <a:pt x="21600" y="0"/>
                    </a:lnTo>
                    <a:close/>
                  </a:path>
                </a:pathLst>
              </a:custGeom>
              <a:noFill/>
              <a:ln w="19050" cap="rnd">
                <a:solidFill>
                  <a:srgbClr val="003399"/>
                </a:solidFill>
                <a:round/>
                <a:headEnd type="none" w="sm" len="sm"/>
                <a:tailEnd type="none" w="sm" len="sm"/>
              </a:ln>
            </p:spPr>
            <p:txBody>
              <a:bodyPr wrap="none" anchor="ctr"/>
              <a:lstStyle/>
              <a:p>
                <a:endParaRPr lang="en-US"/>
              </a:p>
            </p:txBody>
          </p:sp>
        </p:grpSp>
      </p:grpSp>
      <p:grpSp>
        <p:nvGrpSpPr>
          <p:cNvPr id="17418" name="Group 74"/>
          <p:cNvGrpSpPr>
            <a:grpSpLocks/>
          </p:cNvGrpSpPr>
          <p:nvPr/>
        </p:nvGrpSpPr>
        <p:grpSpPr bwMode="auto">
          <a:xfrm>
            <a:off x="3735389" y="5564188"/>
            <a:ext cx="1404937" cy="760412"/>
            <a:chOff x="1681" y="3505"/>
            <a:chExt cx="817" cy="479"/>
          </a:xfrm>
        </p:grpSpPr>
        <p:grpSp>
          <p:nvGrpSpPr>
            <p:cNvPr id="17442" name="Group 75"/>
            <p:cNvGrpSpPr>
              <a:grpSpLocks/>
            </p:cNvGrpSpPr>
            <p:nvPr/>
          </p:nvGrpSpPr>
          <p:grpSpPr bwMode="auto">
            <a:xfrm>
              <a:off x="2006" y="3744"/>
              <a:ext cx="328" cy="240"/>
              <a:chOff x="2006" y="3744"/>
              <a:chExt cx="328" cy="240"/>
            </a:xfrm>
          </p:grpSpPr>
          <p:sp>
            <p:nvSpPr>
              <p:cNvPr id="17446" name="Arc 76"/>
              <p:cNvSpPr>
                <a:spLocks/>
              </p:cNvSpPr>
              <p:nvPr/>
            </p:nvSpPr>
            <p:spPr bwMode="auto">
              <a:xfrm>
                <a:off x="2006" y="3744"/>
                <a:ext cx="164" cy="240"/>
              </a:xfrm>
              <a:custGeom>
                <a:avLst/>
                <a:gdLst>
                  <a:gd name="T0" fmla="*/ 163 w 21600"/>
                  <a:gd name="T1" fmla="*/ 240 h 21600"/>
                  <a:gd name="T2" fmla="*/ 0 w 21600"/>
                  <a:gd name="T3" fmla="*/ 0 h 21600"/>
                  <a:gd name="T4" fmla="*/ 164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468" y="21599"/>
                    </a:moveTo>
                    <a:cubicBezTo>
                      <a:pt x="9590" y="21527"/>
                      <a:pt x="0" y="11877"/>
                      <a:pt x="0" y="0"/>
                    </a:cubicBezTo>
                  </a:path>
                  <a:path w="21600" h="21600" stroke="0" extrusionOk="0">
                    <a:moveTo>
                      <a:pt x="21468" y="21599"/>
                    </a:moveTo>
                    <a:cubicBezTo>
                      <a:pt x="9590" y="21527"/>
                      <a:pt x="0" y="11877"/>
                      <a:pt x="0" y="0"/>
                    </a:cubicBezTo>
                    <a:lnTo>
                      <a:pt x="21600" y="0"/>
                    </a:lnTo>
                    <a:close/>
                  </a:path>
                </a:pathLst>
              </a:custGeom>
              <a:noFill/>
              <a:ln w="25400" cap="rnd">
                <a:solidFill>
                  <a:srgbClr val="33CC33"/>
                </a:solidFill>
                <a:round/>
                <a:headEnd type="none" w="sm" len="sm"/>
                <a:tailEnd type="none" w="sm" len="sm"/>
              </a:ln>
            </p:spPr>
            <p:txBody>
              <a:bodyPr wrap="none" anchor="ctr"/>
              <a:lstStyle/>
              <a:p>
                <a:endParaRPr lang="en-US"/>
              </a:p>
            </p:txBody>
          </p:sp>
          <p:sp>
            <p:nvSpPr>
              <p:cNvPr id="17447" name="Arc 77"/>
              <p:cNvSpPr>
                <a:spLocks/>
              </p:cNvSpPr>
              <p:nvPr/>
            </p:nvSpPr>
            <p:spPr bwMode="auto">
              <a:xfrm>
                <a:off x="2170" y="3744"/>
                <a:ext cx="164" cy="240"/>
              </a:xfrm>
              <a:custGeom>
                <a:avLst/>
                <a:gdLst>
                  <a:gd name="T0" fmla="*/ 164 w 21733"/>
                  <a:gd name="T1" fmla="*/ 0 h 21600"/>
                  <a:gd name="T2" fmla="*/ 0 w 21733"/>
                  <a:gd name="T3" fmla="*/ 240 h 21600"/>
                  <a:gd name="T4" fmla="*/ 1 w 21733"/>
                  <a:gd name="T5" fmla="*/ 0 h 21600"/>
                  <a:gd name="T6" fmla="*/ 0 60000 65536"/>
                  <a:gd name="T7" fmla="*/ 0 60000 65536"/>
                  <a:gd name="T8" fmla="*/ 0 60000 65536"/>
                  <a:gd name="T9" fmla="*/ 0 w 21733"/>
                  <a:gd name="T10" fmla="*/ 0 h 21600"/>
                  <a:gd name="T11" fmla="*/ 21733 w 21733"/>
                  <a:gd name="T12" fmla="*/ 21600 h 21600"/>
                </a:gdLst>
                <a:ahLst/>
                <a:cxnLst>
                  <a:cxn ang="T6">
                    <a:pos x="T0" y="T1"/>
                  </a:cxn>
                  <a:cxn ang="T7">
                    <a:pos x="T2" y="T3"/>
                  </a:cxn>
                  <a:cxn ang="T8">
                    <a:pos x="T4" y="T5"/>
                  </a:cxn>
                </a:cxnLst>
                <a:rect l="T9" t="T10" r="T11" b="T12"/>
                <a:pathLst>
                  <a:path w="21733" h="21600" fill="none" extrusionOk="0">
                    <a:moveTo>
                      <a:pt x="21733" y="0"/>
                    </a:moveTo>
                    <a:cubicBezTo>
                      <a:pt x="21733" y="11929"/>
                      <a:pt x="12062" y="21600"/>
                      <a:pt x="133" y="21600"/>
                    </a:cubicBezTo>
                    <a:cubicBezTo>
                      <a:pt x="88" y="21600"/>
                      <a:pt x="44" y="21599"/>
                      <a:pt x="0" y="21599"/>
                    </a:cubicBezTo>
                  </a:path>
                  <a:path w="21733" h="21600" stroke="0" extrusionOk="0">
                    <a:moveTo>
                      <a:pt x="21733" y="0"/>
                    </a:moveTo>
                    <a:cubicBezTo>
                      <a:pt x="21733" y="11929"/>
                      <a:pt x="12062" y="21600"/>
                      <a:pt x="133" y="21600"/>
                    </a:cubicBezTo>
                    <a:cubicBezTo>
                      <a:pt x="88" y="21600"/>
                      <a:pt x="44" y="21599"/>
                      <a:pt x="0" y="21599"/>
                    </a:cubicBezTo>
                    <a:lnTo>
                      <a:pt x="133" y="0"/>
                    </a:lnTo>
                    <a:close/>
                  </a:path>
                </a:pathLst>
              </a:custGeom>
              <a:noFill/>
              <a:ln w="25400" cap="rnd">
                <a:solidFill>
                  <a:srgbClr val="33CC33"/>
                </a:solidFill>
                <a:round/>
                <a:headEnd type="none" w="sm" len="sm"/>
                <a:tailEnd type="none" w="sm" len="sm"/>
              </a:ln>
            </p:spPr>
            <p:txBody>
              <a:bodyPr wrap="none" anchor="ctr"/>
              <a:lstStyle/>
              <a:p>
                <a:endParaRPr lang="en-US"/>
              </a:p>
            </p:txBody>
          </p:sp>
        </p:grpSp>
        <p:sp>
          <p:nvSpPr>
            <p:cNvPr id="17443" name="Arc 78"/>
            <p:cNvSpPr>
              <a:spLocks/>
            </p:cNvSpPr>
            <p:nvPr/>
          </p:nvSpPr>
          <p:spPr bwMode="auto">
            <a:xfrm>
              <a:off x="1681" y="3505"/>
              <a:ext cx="164" cy="240"/>
            </a:xfrm>
            <a:custGeom>
              <a:avLst/>
              <a:gdLst>
                <a:gd name="T0" fmla="*/ 0 w 21600"/>
                <a:gd name="T1" fmla="*/ 240 h 21600"/>
                <a:gd name="T2" fmla="*/ 163 w 21600"/>
                <a:gd name="T3" fmla="*/ 0 h 21600"/>
                <a:gd name="T4" fmla="*/ 164 w 21600"/>
                <a:gd name="T5" fmla="*/ 24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21600"/>
                  </a:moveTo>
                  <a:cubicBezTo>
                    <a:pt x="0" y="9722"/>
                    <a:pt x="9590" y="72"/>
                    <a:pt x="21468" y="0"/>
                  </a:cubicBezTo>
                </a:path>
                <a:path w="21600" h="21600" stroke="0" extrusionOk="0">
                  <a:moveTo>
                    <a:pt x="0" y="21600"/>
                  </a:moveTo>
                  <a:cubicBezTo>
                    <a:pt x="0" y="9722"/>
                    <a:pt x="9590" y="72"/>
                    <a:pt x="21468" y="0"/>
                  </a:cubicBezTo>
                  <a:lnTo>
                    <a:pt x="21600" y="21600"/>
                  </a:lnTo>
                  <a:close/>
                </a:path>
              </a:pathLst>
            </a:custGeom>
            <a:noFill/>
            <a:ln w="25400" cap="rnd">
              <a:solidFill>
                <a:srgbClr val="33CC33"/>
              </a:solidFill>
              <a:round/>
              <a:headEnd type="none" w="sm" len="sm"/>
              <a:tailEnd type="none" w="sm" len="sm"/>
            </a:ln>
          </p:spPr>
          <p:txBody>
            <a:bodyPr wrap="none" anchor="ctr"/>
            <a:lstStyle/>
            <a:p>
              <a:endParaRPr lang="en-US"/>
            </a:p>
          </p:txBody>
        </p:sp>
        <p:sp>
          <p:nvSpPr>
            <p:cNvPr id="17444" name="Arc 79"/>
            <p:cNvSpPr>
              <a:spLocks/>
            </p:cNvSpPr>
            <p:nvPr/>
          </p:nvSpPr>
          <p:spPr bwMode="auto">
            <a:xfrm>
              <a:off x="1844" y="3505"/>
              <a:ext cx="164" cy="240"/>
            </a:xfrm>
            <a:custGeom>
              <a:avLst/>
              <a:gdLst>
                <a:gd name="T0" fmla="*/ 0 w 21732"/>
                <a:gd name="T1" fmla="*/ 0 h 21600"/>
                <a:gd name="T2" fmla="*/ 164 w 21732"/>
                <a:gd name="T3" fmla="*/ 240 h 21600"/>
                <a:gd name="T4" fmla="*/ 1 w 21732"/>
                <a:gd name="T5" fmla="*/ 240 h 21600"/>
                <a:gd name="T6" fmla="*/ 0 60000 65536"/>
                <a:gd name="T7" fmla="*/ 0 60000 65536"/>
                <a:gd name="T8" fmla="*/ 0 60000 65536"/>
                <a:gd name="T9" fmla="*/ 0 w 21732"/>
                <a:gd name="T10" fmla="*/ 0 h 21600"/>
                <a:gd name="T11" fmla="*/ 21732 w 21732"/>
                <a:gd name="T12" fmla="*/ 21600 h 21600"/>
              </a:gdLst>
              <a:ahLst/>
              <a:cxnLst>
                <a:cxn ang="T6">
                  <a:pos x="T0" y="T1"/>
                </a:cxn>
                <a:cxn ang="T7">
                  <a:pos x="T2" y="T3"/>
                </a:cxn>
                <a:cxn ang="T8">
                  <a:pos x="T4" y="T5"/>
                </a:cxn>
              </a:cxnLst>
              <a:rect l="T9" t="T10" r="T11" b="T12"/>
              <a:pathLst>
                <a:path w="21732" h="21600" fill="none" extrusionOk="0">
                  <a:moveTo>
                    <a:pt x="0" y="0"/>
                  </a:moveTo>
                  <a:cubicBezTo>
                    <a:pt x="44" y="0"/>
                    <a:pt x="88" y="-1"/>
                    <a:pt x="132" y="0"/>
                  </a:cubicBezTo>
                  <a:cubicBezTo>
                    <a:pt x="12061" y="0"/>
                    <a:pt x="21732" y="9670"/>
                    <a:pt x="21732" y="21600"/>
                  </a:cubicBezTo>
                </a:path>
                <a:path w="21732" h="21600" stroke="0" extrusionOk="0">
                  <a:moveTo>
                    <a:pt x="0" y="0"/>
                  </a:moveTo>
                  <a:cubicBezTo>
                    <a:pt x="44" y="0"/>
                    <a:pt x="88" y="-1"/>
                    <a:pt x="132" y="0"/>
                  </a:cubicBezTo>
                  <a:cubicBezTo>
                    <a:pt x="12061" y="0"/>
                    <a:pt x="21732" y="9670"/>
                    <a:pt x="21732" y="21600"/>
                  </a:cubicBezTo>
                  <a:lnTo>
                    <a:pt x="132" y="21600"/>
                  </a:lnTo>
                  <a:close/>
                </a:path>
              </a:pathLst>
            </a:custGeom>
            <a:noFill/>
            <a:ln w="25400" cap="rnd">
              <a:solidFill>
                <a:srgbClr val="33CC33"/>
              </a:solidFill>
              <a:round/>
              <a:headEnd type="none" w="sm" len="sm"/>
              <a:tailEnd type="none" w="sm" len="sm"/>
            </a:ln>
          </p:spPr>
          <p:txBody>
            <a:bodyPr wrap="none" anchor="ctr"/>
            <a:lstStyle/>
            <a:p>
              <a:endParaRPr lang="en-US"/>
            </a:p>
          </p:txBody>
        </p:sp>
        <p:sp>
          <p:nvSpPr>
            <p:cNvPr id="17445" name="Arc 80"/>
            <p:cNvSpPr>
              <a:spLocks/>
            </p:cNvSpPr>
            <p:nvPr/>
          </p:nvSpPr>
          <p:spPr bwMode="auto">
            <a:xfrm>
              <a:off x="2334" y="3505"/>
              <a:ext cx="164" cy="240"/>
            </a:xfrm>
            <a:custGeom>
              <a:avLst/>
              <a:gdLst>
                <a:gd name="T0" fmla="*/ 0 w 21600"/>
                <a:gd name="T1" fmla="*/ 240 h 21600"/>
                <a:gd name="T2" fmla="*/ 163 w 21600"/>
                <a:gd name="T3" fmla="*/ 0 h 21600"/>
                <a:gd name="T4" fmla="*/ 164 w 21600"/>
                <a:gd name="T5" fmla="*/ 24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21600"/>
                  </a:moveTo>
                  <a:cubicBezTo>
                    <a:pt x="0" y="9722"/>
                    <a:pt x="9590" y="72"/>
                    <a:pt x="21468" y="0"/>
                  </a:cubicBezTo>
                </a:path>
                <a:path w="21600" h="21600" stroke="0" extrusionOk="0">
                  <a:moveTo>
                    <a:pt x="0" y="21600"/>
                  </a:moveTo>
                  <a:cubicBezTo>
                    <a:pt x="0" y="9722"/>
                    <a:pt x="9590" y="72"/>
                    <a:pt x="21468" y="0"/>
                  </a:cubicBezTo>
                  <a:lnTo>
                    <a:pt x="21600" y="21600"/>
                  </a:lnTo>
                  <a:close/>
                </a:path>
              </a:pathLst>
            </a:custGeom>
            <a:noFill/>
            <a:ln w="25400" cap="rnd">
              <a:solidFill>
                <a:srgbClr val="33CC33"/>
              </a:solidFill>
              <a:round/>
              <a:headEnd type="none" w="sm" len="sm"/>
              <a:tailEnd type="none" w="sm" len="sm"/>
            </a:ln>
          </p:spPr>
          <p:txBody>
            <a:bodyPr wrap="none" anchor="ctr"/>
            <a:lstStyle/>
            <a:p>
              <a:endParaRPr lang="en-US"/>
            </a:p>
          </p:txBody>
        </p:sp>
      </p:grpSp>
      <p:grpSp>
        <p:nvGrpSpPr>
          <p:cNvPr id="17419" name="Group 81"/>
          <p:cNvGrpSpPr>
            <a:grpSpLocks/>
          </p:cNvGrpSpPr>
          <p:nvPr/>
        </p:nvGrpSpPr>
        <p:grpSpPr bwMode="auto">
          <a:xfrm>
            <a:off x="5113338" y="5564188"/>
            <a:ext cx="1098550" cy="760412"/>
            <a:chOff x="2482" y="3505"/>
            <a:chExt cx="639" cy="479"/>
          </a:xfrm>
        </p:grpSpPr>
        <p:grpSp>
          <p:nvGrpSpPr>
            <p:cNvPr id="17436" name="Group 82"/>
            <p:cNvGrpSpPr>
              <a:grpSpLocks/>
            </p:cNvGrpSpPr>
            <p:nvPr/>
          </p:nvGrpSpPr>
          <p:grpSpPr bwMode="auto">
            <a:xfrm>
              <a:off x="2608" y="3744"/>
              <a:ext cx="256" cy="240"/>
              <a:chOff x="2608" y="3744"/>
              <a:chExt cx="256" cy="240"/>
            </a:xfrm>
          </p:grpSpPr>
          <p:sp>
            <p:nvSpPr>
              <p:cNvPr id="17440" name="Arc 83"/>
              <p:cNvSpPr>
                <a:spLocks/>
              </p:cNvSpPr>
              <p:nvPr/>
            </p:nvSpPr>
            <p:spPr bwMode="auto">
              <a:xfrm>
                <a:off x="2736" y="3744"/>
                <a:ext cx="128" cy="240"/>
              </a:xfrm>
              <a:custGeom>
                <a:avLst/>
                <a:gdLst>
                  <a:gd name="T0" fmla="*/ 128 w 21769"/>
                  <a:gd name="T1" fmla="*/ 0 h 21600"/>
                  <a:gd name="T2" fmla="*/ 0 w 21769"/>
                  <a:gd name="T3" fmla="*/ 240 h 21600"/>
                  <a:gd name="T4" fmla="*/ 1 w 21769"/>
                  <a:gd name="T5" fmla="*/ 0 h 21600"/>
                  <a:gd name="T6" fmla="*/ 0 60000 65536"/>
                  <a:gd name="T7" fmla="*/ 0 60000 65536"/>
                  <a:gd name="T8" fmla="*/ 0 60000 65536"/>
                  <a:gd name="T9" fmla="*/ 0 w 21769"/>
                  <a:gd name="T10" fmla="*/ 0 h 21600"/>
                  <a:gd name="T11" fmla="*/ 21769 w 21769"/>
                  <a:gd name="T12" fmla="*/ 21600 h 21600"/>
                </a:gdLst>
                <a:ahLst/>
                <a:cxnLst>
                  <a:cxn ang="T6">
                    <a:pos x="T0" y="T1"/>
                  </a:cxn>
                  <a:cxn ang="T7">
                    <a:pos x="T2" y="T3"/>
                  </a:cxn>
                  <a:cxn ang="T8">
                    <a:pos x="T4" y="T5"/>
                  </a:cxn>
                </a:cxnLst>
                <a:rect l="T9" t="T10" r="T11" b="T12"/>
                <a:pathLst>
                  <a:path w="21769" h="21600" fill="none" extrusionOk="0">
                    <a:moveTo>
                      <a:pt x="21769" y="0"/>
                    </a:moveTo>
                    <a:cubicBezTo>
                      <a:pt x="21769" y="11929"/>
                      <a:pt x="12098" y="21600"/>
                      <a:pt x="169" y="21600"/>
                    </a:cubicBezTo>
                    <a:cubicBezTo>
                      <a:pt x="112" y="21600"/>
                      <a:pt x="56" y="21599"/>
                      <a:pt x="-1" y="21599"/>
                    </a:cubicBezTo>
                  </a:path>
                  <a:path w="21769" h="21600" stroke="0" extrusionOk="0">
                    <a:moveTo>
                      <a:pt x="21769" y="0"/>
                    </a:moveTo>
                    <a:cubicBezTo>
                      <a:pt x="21769" y="11929"/>
                      <a:pt x="12098" y="21600"/>
                      <a:pt x="169" y="21600"/>
                    </a:cubicBezTo>
                    <a:cubicBezTo>
                      <a:pt x="112" y="21600"/>
                      <a:pt x="56" y="21599"/>
                      <a:pt x="-1" y="21599"/>
                    </a:cubicBezTo>
                    <a:lnTo>
                      <a:pt x="169" y="0"/>
                    </a:lnTo>
                    <a:close/>
                  </a:path>
                </a:pathLst>
              </a:custGeom>
              <a:noFill/>
              <a:ln w="25400" cap="rnd">
                <a:solidFill>
                  <a:srgbClr val="33CC33"/>
                </a:solidFill>
                <a:round/>
                <a:headEnd type="none" w="sm" len="sm"/>
                <a:tailEnd type="none" w="sm" len="sm"/>
              </a:ln>
            </p:spPr>
            <p:txBody>
              <a:bodyPr wrap="none" anchor="ctr"/>
              <a:lstStyle/>
              <a:p>
                <a:endParaRPr lang="en-US"/>
              </a:p>
            </p:txBody>
          </p:sp>
          <p:sp>
            <p:nvSpPr>
              <p:cNvPr id="17441" name="Arc 84"/>
              <p:cNvSpPr>
                <a:spLocks/>
              </p:cNvSpPr>
              <p:nvPr/>
            </p:nvSpPr>
            <p:spPr bwMode="auto">
              <a:xfrm>
                <a:off x="2608" y="3744"/>
                <a:ext cx="128" cy="240"/>
              </a:xfrm>
              <a:custGeom>
                <a:avLst/>
                <a:gdLst>
                  <a:gd name="T0" fmla="*/ 127 w 21600"/>
                  <a:gd name="T1" fmla="*/ 240 h 21599"/>
                  <a:gd name="T2" fmla="*/ 0 w 21600"/>
                  <a:gd name="T3" fmla="*/ 0 h 21599"/>
                  <a:gd name="T4" fmla="*/ 128 w 21600"/>
                  <a:gd name="T5" fmla="*/ 0 h 21599"/>
                  <a:gd name="T6" fmla="*/ 0 60000 65536"/>
                  <a:gd name="T7" fmla="*/ 0 60000 65536"/>
                  <a:gd name="T8" fmla="*/ 0 60000 65536"/>
                  <a:gd name="T9" fmla="*/ 0 w 21600"/>
                  <a:gd name="T10" fmla="*/ 0 h 21599"/>
                  <a:gd name="T11" fmla="*/ 21600 w 21600"/>
                  <a:gd name="T12" fmla="*/ 21599 h 21599"/>
                </a:gdLst>
                <a:ahLst/>
                <a:cxnLst>
                  <a:cxn ang="T6">
                    <a:pos x="T0" y="T1"/>
                  </a:cxn>
                  <a:cxn ang="T7">
                    <a:pos x="T2" y="T3"/>
                  </a:cxn>
                  <a:cxn ang="T8">
                    <a:pos x="T4" y="T5"/>
                  </a:cxn>
                </a:cxnLst>
                <a:rect l="T9" t="T10" r="T11" b="T12"/>
                <a:pathLst>
                  <a:path w="21600" h="21599" fill="none" extrusionOk="0">
                    <a:moveTo>
                      <a:pt x="21430" y="21599"/>
                    </a:moveTo>
                    <a:cubicBezTo>
                      <a:pt x="9567" y="21506"/>
                      <a:pt x="0" y="11863"/>
                      <a:pt x="0" y="0"/>
                    </a:cubicBezTo>
                  </a:path>
                  <a:path w="21600" h="21599" stroke="0" extrusionOk="0">
                    <a:moveTo>
                      <a:pt x="21430" y="21599"/>
                    </a:moveTo>
                    <a:cubicBezTo>
                      <a:pt x="9567" y="21506"/>
                      <a:pt x="0" y="11863"/>
                      <a:pt x="0" y="0"/>
                    </a:cubicBezTo>
                    <a:lnTo>
                      <a:pt x="21600" y="0"/>
                    </a:lnTo>
                    <a:close/>
                  </a:path>
                </a:pathLst>
              </a:custGeom>
              <a:noFill/>
              <a:ln w="25400" cap="rnd">
                <a:solidFill>
                  <a:srgbClr val="33CC33"/>
                </a:solidFill>
                <a:round/>
                <a:headEnd type="none" w="sm" len="sm"/>
                <a:tailEnd type="none" w="sm" len="sm"/>
              </a:ln>
            </p:spPr>
            <p:txBody>
              <a:bodyPr wrap="none" anchor="ctr"/>
              <a:lstStyle/>
              <a:p>
                <a:endParaRPr lang="en-US"/>
              </a:p>
            </p:txBody>
          </p:sp>
        </p:grpSp>
        <p:sp>
          <p:nvSpPr>
            <p:cNvPr id="17437" name="Arc 85"/>
            <p:cNvSpPr>
              <a:spLocks/>
            </p:cNvSpPr>
            <p:nvPr/>
          </p:nvSpPr>
          <p:spPr bwMode="auto">
            <a:xfrm>
              <a:off x="2993" y="3505"/>
              <a:ext cx="128" cy="240"/>
            </a:xfrm>
            <a:custGeom>
              <a:avLst/>
              <a:gdLst>
                <a:gd name="T0" fmla="*/ 0 w 21769"/>
                <a:gd name="T1" fmla="*/ 0 h 21600"/>
                <a:gd name="T2" fmla="*/ 128 w 21769"/>
                <a:gd name="T3" fmla="*/ 240 h 21600"/>
                <a:gd name="T4" fmla="*/ 1 w 21769"/>
                <a:gd name="T5" fmla="*/ 240 h 21600"/>
                <a:gd name="T6" fmla="*/ 0 60000 65536"/>
                <a:gd name="T7" fmla="*/ 0 60000 65536"/>
                <a:gd name="T8" fmla="*/ 0 60000 65536"/>
                <a:gd name="T9" fmla="*/ 0 w 21769"/>
                <a:gd name="T10" fmla="*/ 0 h 21600"/>
                <a:gd name="T11" fmla="*/ 21769 w 21769"/>
                <a:gd name="T12" fmla="*/ 21600 h 21600"/>
              </a:gdLst>
              <a:ahLst/>
              <a:cxnLst>
                <a:cxn ang="T6">
                  <a:pos x="T0" y="T1"/>
                </a:cxn>
                <a:cxn ang="T7">
                  <a:pos x="T2" y="T3"/>
                </a:cxn>
                <a:cxn ang="T8">
                  <a:pos x="T4" y="T5"/>
                </a:cxn>
              </a:cxnLst>
              <a:rect l="T9" t="T10" r="T11" b="T12"/>
              <a:pathLst>
                <a:path w="21769" h="21600" fill="none" extrusionOk="0">
                  <a:moveTo>
                    <a:pt x="-1" y="0"/>
                  </a:moveTo>
                  <a:cubicBezTo>
                    <a:pt x="56" y="0"/>
                    <a:pt x="112" y="-1"/>
                    <a:pt x="169" y="0"/>
                  </a:cubicBezTo>
                  <a:cubicBezTo>
                    <a:pt x="12098" y="0"/>
                    <a:pt x="21769" y="9670"/>
                    <a:pt x="21769" y="21600"/>
                  </a:cubicBezTo>
                </a:path>
                <a:path w="21769" h="21600" stroke="0" extrusionOk="0">
                  <a:moveTo>
                    <a:pt x="-1" y="0"/>
                  </a:moveTo>
                  <a:cubicBezTo>
                    <a:pt x="56" y="0"/>
                    <a:pt x="112" y="-1"/>
                    <a:pt x="169" y="0"/>
                  </a:cubicBezTo>
                  <a:cubicBezTo>
                    <a:pt x="12098" y="0"/>
                    <a:pt x="21769" y="9670"/>
                    <a:pt x="21769" y="21600"/>
                  </a:cubicBezTo>
                  <a:lnTo>
                    <a:pt x="169" y="21600"/>
                  </a:lnTo>
                  <a:close/>
                </a:path>
              </a:pathLst>
            </a:custGeom>
            <a:noFill/>
            <a:ln w="25400" cap="rnd">
              <a:solidFill>
                <a:srgbClr val="33CC33"/>
              </a:solidFill>
              <a:round/>
              <a:headEnd type="none" w="sm" len="sm"/>
              <a:tailEnd type="none" w="sm" len="sm"/>
            </a:ln>
          </p:spPr>
          <p:txBody>
            <a:bodyPr wrap="none" anchor="ctr"/>
            <a:lstStyle/>
            <a:p>
              <a:endParaRPr lang="en-US"/>
            </a:p>
          </p:txBody>
        </p:sp>
        <p:sp>
          <p:nvSpPr>
            <p:cNvPr id="17438" name="Arc 86"/>
            <p:cNvSpPr>
              <a:spLocks/>
            </p:cNvSpPr>
            <p:nvPr/>
          </p:nvSpPr>
          <p:spPr bwMode="auto">
            <a:xfrm>
              <a:off x="2866" y="3505"/>
              <a:ext cx="128" cy="240"/>
            </a:xfrm>
            <a:custGeom>
              <a:avLst/>
              <a:gdLst>
                <a:gd name="T0" fmla="*/ 0 w 21600"/>
                <a:gd name="T1" fmla="*/ 240 h 21599"/>
                <a:gd name="T2" fmla="*/ 127 w 21600"/>
                <a:gd name="T3" fmla="*/ 0 h 21599"/>
                <a:gd name="T4" fmla="*/ 128 w 21600"/>
                <a:gd name="T5" fmla="*/ 240 h 21599"/>
                <a:gd name="T6" fmla="*/ 0 60000 65536"/>
                <a:gd name="T7" fmla="*/ 0 60000 65536"/>
                <a:gd name="T8" fmla="*/ 0 60000 65536"/>
                <a:gd name="T9" fmla="*/ 0 w 21600"/>
                <a:gd name="T10" fmla="*/ 0 h 21599"/>
                <a:gd name="T11" fmla="*/ 21600 w 21600"/>
                <a:gd name="T12" fmla="*/ 21599 h 21599"/>
              </a:gdLst>
              <a:ahLst/>
              <a:cxnLst>
                <a:cxn ang="T6">
                  <a:pos x="T0" y="T1"/>
                </a:cxn>
                <a:cxn ang="T7">
                  <a:pos x="T2" y="T3"/>
                </a:cxn>
                <a:cxn ang="T8">
                  <a:pos x="T4" y="T5"/>
                </a:cxn>
              </a:cxnLst>
              <a:rect l="T9" t="T10" r="T11" b="T12"/>
              <a:pathLst>
                <a:path w="21600" h="21599" fill="none" extrusionOk="0">
                  <a:moveTo>
                    <a:pt x="0" y="21599"/>
                  </a:moveTo>
                  <a:cubicBezTo>
                    <a:pt x="0" y="9735"/>
                    <a:pt x="9567" y="92"/>
                    <a:pt x="21430" y="-1"/>
                  </a:cubicBezTo>
                </a:path>
                <a:path w="21600" h="21599" stroke="0" extrusionOk="0">
                  <a:moveTo>
                    <a:pt x="0" y="21599"/>
                  </a:moveTo>
                  <a:cubicBezTo>
                    <a:pt x="0" y="9735"/>
                    <a:pt x="9567" y="92"/>
                    <a:pt x="21430" y="-1"/>
                  </a:cubicBezTo>
                  <a:lnTo>
                    <a:pt x="21600" y="21599"/>
                  </a:lnTo>
                  <a:close/>
                </a:path>
              </a:pathLst>
            </a:custGeom>
            <a:noFill/>
            <a:ln w="25400" cap="rnd">
              <a:solidFill>
                <a:srgbClr val="33CC33"/>
              </a:solidFill>
              <a:round/>
              <a:headEnd type="none" w="sm" len="sm"/>
              <a:tailEnd type="none" w="sm" len="sm"/>
            </a:ln>
          </p:spPr>
          <p:txBody>
            <a:bodyPr wrap="none" anchor="ctr"/>
            <a:lstStyle/>
            <a:p>
              <a:endParaRPr lang="en-US"/>
            </a:p>
          </p:txBody>
        </p:sp>
        <p:sp>
          <p:nvSpPr>
            <p:cNvPr id="17439" name="Arc 87"/>
            <p:cNvSpPr>
              <a:spLocks/>
            </p:cNvSpPr>
            <p:nvPr/>
          </p:nvSpPr>
          <p:spPr bwMode="auto">
            <a:xfrm>
              <a:off x="2482" y="3505"/>
              <a:ext cx="128" cy="240"/>
            </a:xfrm>
            <a:custGeom>
              <a:avLst/>
              <a:gdLst>
                <a:gd name="T0" fmla="*/ 0 w 21769"/>
                <a:gd name="T1" fmla="*/ 0 h 21600"/>
                <a:gd name="T2" fmla="*/ 128 w 21769"/>
                <a:gd name="T3" fmla="*/ 240 h 21600"/>
                <a:gd name="T4" fmla="*/ 1 w 21769"/>
                <a:gd name="T5" fmla="*/ 240 h 21600"/>
                <a:gd name="T6" fmla="*/ 0 60000 65536"/>
                <a:gd name="T7" fmla="*/ 0 60000 65536"/>
                <a:gd name="T8" fmla="*/ 0 60000 65536"/>
                <a:gd name="T9" fmla="*/ 0 w 21769"/>
                <a:gd name="T10" fmla="*/ 0 h 21600"/>
                <a:gd name="T11" fmla="*/ 21769 w 21769"/>
                <a:gd name="T12" fmla="*/ 21600 h 21600"/>
              </a:gdLst>
              <a:ahLst/>
              <a:cxnLst>
                <a:cxn ang="T6">
                  <a:pos x="T0" y="T1"/>
                </a:cxn>
                <a:cxn ang="T7">
                  <a:pos x="T2" y="T3"/>
                </a:cxn>
                <a:cxn ang="T8">
                  <a:pos x="T4" y="T5"/>
                </a:cxn>
              </a:cxnLst>
              <a:rect l="T9" t="T10" r="T11" b="T12"/>
              <a:pathLst>
                <a:path w="21769" h="21600" fill="none" extrusionOk="0">
                  <a:moveTo>
                    <a:pt x="-1" y="0"/>
                  </a:moveTo>
                  <a:cubicBezTo>
                    <a:pt x="56" y="0"/>
                    <a:pt x="112" y="-1"/>
                    <a:pt x="169" y="0"/>
                  </a:cubicBezTo>
                  <a:cubicBezTo>
                    <a:pt x="12098" y="0"/>
                    <a:pt x="21769" y="9670"/>
                    <a:pt x="21769" y="21600"/>
                  </a:cubicBezTo>
                </a:path>
                <a:path w="21769" h="21600" stroke="0" extrusionOk="0">
                  <a:moveTo>
                    <a:pt x="-1" y="0"/>
                  </a:moveTo>
                  <a:cubicBezTo>
                    <a:pt x="56" y="0"/>
                    <a:pt x="112" y="-1"/>
                    <a:pt x="169" y="0"/>
                  </a:cubicBezTo>
                  <a:cubicBezTo>
                    <a:pt x="12098" y="0"/>
                    <a:pt x="21769" y="9670"/>
                    <a:pt x="21769" y="21600"/>
                  </a:cubicBezTo>
                  <a:lnTo>
                    <a:pt x="169" y="21600"/>
                  </a:lnTo>
                  <a:close/>
                </a:path>
              </a:pathLst>
            </a:custGeom>
            <a:noFill/>
            <a:ln w="25400" cap="rnd">
              <a:solidFill>
                <a:srgbClr val="33CC33"/>
              </a:solidFill>
              <a:round/>
              <a:headEnd type="none" w="sm" len="sm"/>
              <a:tailEnd type="none" w="sm" len="sm"/>
            </a:ln>
          </p:spPr>
          <p:txBody>
            <a:bodyPr wrap="none" anchor="ctr"/>
            <a:lstStyle/>
            <a:p>
              <a:endParaRPr lang="en-US"/>
            </a:p>
          </p:txBody>
        </p:sp>
      </p:grpSp>
      <p:grpSp>
        <p:nvGrpSpPr>
          <p:cNvPr id="17420" name="Group 88"/>
          <p:cNvGrpSpPr>
            <a:grpSpLocks/>
          </p:cNvGrpSpPr>
          <p:nvPr/>
        </p:nvGrpSpPr>
        <p:grpSpPr bwMode="auto">
          <a:xfrm>
            <a:off x="6210300" y="5564188"/>
            <a:ext cx="1487488" cy="760412"/>
            <a:chOff x="3120" y="3505"/>
            <a:chExt cx="865" cy="479"/>
          </a:xfrm>
        </p:grpSpPr>
        <p:grpSp>
          <p:nvGrpSpPr>
            <p:cNvPr id="17430" name="Group 89"/>
            <p:cNvGrpSpPr>
              <a:grpSpLocks/>
            </p:cNvGrpSpPr>
            <p:nvPr/>
          </p:nvGrpSpPr>
          <p:grpSpPr bwMode="auto">
            <a:xfrm>
              <a:off x="3469" y="3505"/>
              <a:ext cx="343" cy="240"/>
              <a:chOff x="3469" y="3505"/>
              <a:chExt cx="343" cy="240"/>
            </a:xfrm>
          </p:grpSpPr>
          <p:sp>
            <p:nvSpPr>
              <p:cNvPr id="17434" name="Arc 90"/>
              <p:cNvSpPr>
                <a:spLocks/>
              </p:cNvSpPr>
              <p:nvPr/>
            </p:nvSpPr>
            <p:spPr bwMode="auto">
              <a:xfrm>
                <a:off x="3469" y="3505"/>
                <a:ext cx="172" cy="240"/>
              </a:xfrm>
              <a:custGeom>
                <a:avLst/>
                <a:gdLst>
                  <a:gd name="T0" fmla="*/ 0 w 21600"/>
                  <a:gd name="T1" fmla="*/ 240 h 21600"/>
                  <a:gd name="T2" fmla="*/ 171 w 21600"/>
                  <a:gd name="T3" fmla="*/ 0 h 21600"/>
                  <a:gd name="T4" fmla="*/ 172 w 21600"/>
                  <a:gd name="T5" fmla="*/ 24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21600"/>
                    </a:moveTo>
                    <a:cubicBezTo>
                      <a:pt x="0" y="9719"/>
                      <a:pt x="9594" y="69"/>
                      <a:pt x="21474" y="0"/>
                    </a:cubicBezTo>
                  </a:path>
                  <a:path w="21600" h="21600" stroke="0" extrusionOk="0">
                    <a:moveTo>
                      <a:pt x="0" y="21600"/>
                    </a:moveTo>
                    <a:cubicBezTo>
                      <a:pt x="0" y="9719"/>
                      <a:pt x="9594" y="69"/>
                      <a:pt x="21474" y="0"/>
                    </a:cubicBezTo>
                    <a:lnTo>
                      <a:pt x="21600" y="21600"/>
                    </a:lnTo>
                    <a:close/>
                  </a:path>
                </a:pathLst>
              </a:custGeom>
              <a:noFill/>
              <a:ln w="25400" cap="rnd">
                <a:solidFill>
                  <a:srgbClr val="33CC33"/>
                </a:solidFill>
                <a:round/>
                <a:headEnd type="none" w="sm" len="sm"/>
                <a:tailEnd type="none" w="sm" len="sm"/>
              </a:ln>
            </p:spPr>
            <p:txBody>
              <a:bodyPr wrap="none" anchor="ctr"/>
              <a:lstStyle/>
              <a:p>
                <a:endParaRPr lang="en-US"/>
              </a:p>
            </p:txBody>
          </p:sp>
          <p:sp>
            <p:nvSpPr>
              <p:cNvPr id="17435" name="Arc 91"/>
              <p:cNvSpPr>
                <a:spLocks/>
              </p:cNvSpPr>
              <p:nvPr/>
            </p:nvSpPr>
            <p:spPr bwMode="auto">
              <a:xfrm>
                <a:off x="3640" y="3505"/>
                <a:ext cx="172" cy="240"/>
              </a:xfrm>
              <a:custGeom>
                <a:avLst/>
                <a:gdLst>
                  <a:gd name="T0" fmla="*/ 0 w 21726"/>
                  <a:gd name="T1" fmla="*/ 0 h 21600"/>
                  <a:gd name="T2" fmla="*/ 172 w 21726"/>
                  <a:gd name="T3" fmla="*/ 240 h 21600"/>
                  <a:gd name="T4" fmla="*/ 1 w 21726"/>
                  <a:gd name="T5" fmla="*/ 240 h 21600"/>
                  <a:gd name="T6" fmla="*/ 0 60000 65536"/>
                  <a:gd name="T7" fmla="*/ 0 60000 65536"/>
                  <a:gd name="T8" fmla="*/ 0 60000 65536"/>
                  <a:gd name="T9" fmla="*/ 0 w 21726"/>
                  <a:gd name="T10" fmla="*/ 0 h 21600"/>
                  <a:gd name="T11" fmla="*/ 21726 w 21726"/>
                  <a:gd name="T12" fmla="*/ 21600 h 21600"/>
                </a:gdLst>
                <a:ahLst/>
                <a:cxnLst>
                  <a:cxn ang="T6">
                    <a:pos x="T0" y="T1"/>
                  </a:cxn>
                  <a:cxn ang="T7">
                    <a:pos x="T2" y="T3"/>
                  </a:cxn>
                  <a:cxn ang="T8">
                    <a:pos x="T4" y="T5"/>
                  </a:cxn>
                </a:cxnLst>
                <a:rect l="T9" t="T10" r="T11" b="T12"/>
                <a:pathLst>
                  <a:path w="21726" h="21600" fill="none" extrusionOk="0">
                    <a:moveTo>
                      <a:pt x="0" y="0"/>
                    </a:moveTo>
                    <a:cubicBezTo>
                      <a:pt x="42" y="0"/>
                      <a:pt x="84" y="-1"/>
                      <a:pt x="126" y="0"/>
                    </a:cubicBezTo>
                    <a:cubicBezTo>
                      <a:pt x="12055" y="0"/>
                      <a:pt x="21726" y="9670"/>
                      <a:pt x="21726" y="21600"/>
                    </a:cubicBezTo>
                  </a:path>
                  <a:path w="21726" h="21600" stroke="0" extrusionOk="0">
                    <a:moveTo>
                      <a:pt x="0" y="0"/>
                    </a:moveTo>
                    <a:cubicBezTo>
                      <a:pt x="42" y="0"/>
                      <a:pt x="84" y="-1"/>
                      <a:pt x="126" y="0"/>
                    </a:cubicBezTo>
                    <a:cubicBezTo>
                      <a:pt x="12055" y="0"/>
                      <a:pt x="21726" y="9670"/>
                      <a:pt x="21726" y="21600"/>
                    </a:cubicBezTo>
                    <a:lnTo>
                      <a:pt x="126" y="21600"/>
                    </a:lnTo>
                    <a:close/>
                  </a:path>
                </a:pathLst>
              </a:custGeom>
              <a:noFill/>
              <a:ln w="25400" cap="rnd">
                <a:solidFill>
                  <a:srgbClr val="33CC33"/>
                </a:solidFill>
                <a:round/>
                <a:headEnd type="none" w="sm" len="sm"/>
                <a:tailEnd type="none" w="sm" len="sm"/>
              </a:ln>
            </p:spPr>
            <p:txBody>
              <a:bodyPr wrap="none" anchor="ctr"/>
              <a:lstStyle/>
              <a:p>
                <a:endParaRPr lang="en-US"/>
              </a:p>
            </p:txBody>
          </p:sp>
        </p:grpSp>
        <p:sp>
          <p:nvSpPr>
            <p:cNvPr id="17431" name="Arc 92"/>
            <p:cNvSpPr>
              <a:spLocks/>
            </p:cNvSpPr>
            <p:nvPr/>
          </p:nvSpPr>
          <p:spPr bwMode="auto">
            <a:xfrm>
              <a:off x="3120" y="3744"/>
              <a:ext cx="173" cy="240"/>
            </a:xfrm>
            <a:custGeom>
              <a:avLst/>
              <a:gdLst>
                <a:gd name="T0" fmla="*/ 172 w 21600"/>
                <a:gd name="T1" fmla="*/ 240 h 21600"/>
                <a:gd name="T2" fmla="*/ 0 w 21600"/>
                <a:gd name="T3" fmla="*/ 0 h 21600"/>
                <a:gd name="T4" fmla="*/ 173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475" y="21599"/>
                  </a:moveTo>
                  <a:cubicBezTo>
                    <a:pt x="9594" y="21530"/>
                    <a:pt x="0" y="11880"/>
                    <a:pt x="0" y="0"/>
                  </a:cubicBezTo>
                </a:path>
                <a:path w="21600" h="21600" stroke="0" extrusionOk="0">
                  <a:moveTo>
                    <a:pt x="21475" y="21599"/>
                  </a:moveTo>
                  <a:cubicBezTo>
                    <a:pt x="9594" y="21530"/>
                    <a:pt x="0" y="11880"/>
                    <a:pt x="0" y="0"/>
                  </a:cubicBezTo>
                  <a:lnTo>
                    <a:pt x="21600" y="0"/>
                  </a:lnTo>
                  <a:close/>
                </a:path>
              </a:pathLst>
            </a:custGeom>
            <a:noFill/>
            <a:ln w="25400" cap="rnd">
              <a:solidFill>
                <a:srgbClr val="33CC33"/>
              </a:solidFill>
              <a:round/>
              <a:headEnd type="none" w="sm" len="sm"/>
              <a:tailEnd type="none" w="sm" len="sm"/>
            </a:ln>
          </p:spPr>
          <p:txBody>
            <a:bodyPr wrap="none" anchor="ctr"/>
            <a:lstStyle/>
            <a:p>
              <a:endParaRPr lang="en-US"/>
            </a:p>
          </p:txBody>
        </p:sp>
        <p:sp>
          <p:nvSpPr>
            <p:cNvPr id="17432" name="Arc 93"/>
            <p:cNvSpPr>
              <a:spLocks/>
            </p:cNvSpPr>
            <p:nvPr/>
          </p:nvSpPr>
          <p:spPr bwMode="auto">
            <a:xfrm>
              <a:off x="3292" y="3744"/>
              <a:ext cx="174" cy="240"/>
            </a:xfrm>
            <a:custGeom>
              <a:avLst/>
              <a:gdLst>
                <a:gd name="T0" fmla="*/ 174 w 21724"/>
                <a:gd name="T1" fmla="*/ 0 h 21600"/>
                <a:gd name="T2" fmla="*/ 0 w 21724"/>
                <a:gd name="T3" fmla="*/ 240 h 21600"/>
                <a:gd name="T4" fmla="*/ 1 w 21724"/>
                <a:gd name="T5" fmla="*/ 0 h 21600"/>
                <a:gd name="T6" fmla="*/ 0 60000 65536"/>
                <a:gd name="T7" fmla="*/ 0 60000 65536"/>
                <a:gd name="T8" fmla="*/ 0 60000 65536"/>
                <a:gd name="T9" fmla="*/ 0 w 21724"/>
                <a:gd name="T10" fmla="*/ 0 h 21600"/>
                <a:gd name="T11" fmla="*/ 21724 w 21724"/>
                <a:gd name="T12" fmla="*/ 21600 h 21600"/>
              </a:gdLst>
              <a:ahLst/>
              <a:cxnLst>
                <a:cxn ang="T6">
                  <a:pos x="T0" y="T1"/>
                </a:cxn>
                <a:cxn ang="T7">
                  <a:pos x="T2" y="T3"/>
                </a:cxn>
                <a:cxn ang="T8">
                  <a:pos x="T4" y="T5"/>
                </a:cxn>
              </a:cxnLst>
              <a:rect l="T9" t="T10" r="T11" b="T12"/>
              <a:pathLst>
                <a:path w="21724" h="21600" fill="none" extrusionOk="0">
                  <a:moveTo>
                    <a:pt x="21724" y="0"/>
                  </a:moveTo>
                  <a:cubicBezTo>
                    <a:pt x="21724" y="11929"/>
                    <a:pt x="12053" y="21600"/>
                    <a:pt x="124" y="21600"/>
                  </a:cubicBezTo>
                  <a:cubicBezTo>
                    <a:pt x="82" y="21600"/>
                    <a:pt x="41" y="21599"/>
                    <a:pt x="0" y="21599"/>
                  </a:cubicBezTo>
                </a:path>
                <a:path w="21724" h="21600" stroke="0" extrusionOk="0">
                  <a:moveTo>
                    <a:pt x="21724" y="0"/>
                  </a:moveTo>
                  <a:cubicBezTo>
                    <a:pt x="21724" y="11929"/>
                    <a:pt x="12053" y="21600"/>
                    <a:pt x="124" y="21600"/>
                  </a:cubicBezTo>
                  <a:cubicBezTo>
                    <a:pt x="82" y="21600"/>
                    <a:pt x="41" y="21599"/>
                    <a:pt x="0" y="21599"/>
                  </a:cubicBezTo>
                  <a:lnTo>
                    <a:pt x="124" y="0"/>
                  </a:lnTo>
                  <a:close/>
                </a:path>
              </a:pathLst>
            </a:custGeom>
            <a:noFill/>
            <a:ln w="25400" cap="rnd">
              <a:solidFill>
                <a:srgbClr val="33CC33"/>
              </a:solidFill>
              <a:round/>
              <a:headEnd type="none" w="sm" len="sm"/>
              <a:tailEnd type="none" w="sm" len="sm"/>
            </a:ln>
          </p:spPr>
          <p:txBody>
            <a:bodyPr wrap="none" anchor="ctr"/>
            <a:lstStyle/>
            <a:p>
              <a:endParaRPr lang="en-US"/>
            </a:p>
          </p:txBody>
        </p:sp>
        <p:sp>
          <p:nvSpPr>
            <p:cNvPr id="17433" name="Arc 94"/>
            <p:cNvSpPr>
              <a:spLocks/>
            </p:cNvSpPr>
            <p:nvPr/>
          </p:nvSpPr>
          <p:spPr bwMode="auto">
            <a:xfrm>
              <a:off x="3812" y="3744"/>
              <a:ext cx="173" cy="240"/>
            </a:xfrm>
            <a:custGeom>
              <a:avLst/>
              <a:gdLst>
                <a:gd name="T0" fmla="*/ 172 w 21600"/>
                <a:gd name="T1" fmla="*/ 240 h 21600"/>
                <a:gd name="T2" fmla="*/ 0 w 21600"/>
                <a:gd name="T3" fmla="*/ 0 h 21600"/>
                <a:gd name="T4" fmla="*/ 173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475" y="21599"/>
                  </a:moveTo>
                  <a:cubicBezTo>
                    <a:pt x="9594" y="21530"/>
                    <a:pt x="0" y="11880"/>
                    <a:pt x="0" y="0"/>
                  </a:cubicBezTo>
                </a:path>
                <a:path w="21600" h="21600" stroke="0" extrusionOk="0">
                  <a:moveTo>
                    <a:pt x="21475" y="21599"/>
                  </a:moveTo>
                  <a:cubicBezTo>
                    <a:pt x="9594" y="21530"/>
                    <a:pt x="0" y="11880"/>
                    <a:pt x="0" y="0"/>
                  </a:cubicBezTo>
                  <a:lnTo>
                    <a:pt x="21600" y="0"/>
                  </a:lnTo>
                  <a:close/>
                </a:path>
              </a:pathLst>
            </a:custGeom>
            <a:noFill/>
            <a:ln w="25400" cap="rnd">
              <a:solidFill>
                <a:srgbClr val="33CC33"/>
              </a:solidFill>
              <a:round/>
              <a:headEnd type="none" w="sm" len="sm"/>
              <a:tailEnd type="none" w="sm" len="sm"/>
            </a:ln>
          </p:spPr>
          <p:txBody>
            <a:bodyPr wrap="none" anchor="ctr"/>
            <a:lstStyle/>
            <a:p>
              <a:endParaRPr lang="en-US"/>
            </a:p>
          </p:txBody>
        </p:sp>
      </p:grpSp>
      <p:sp>
        <p:nvSpPr>
          <p:cNvPr id="17421" name="Line 95"/>
          <p:cNvSpPr>
            <a:spLocks noChangeShapeType="1"/>
          </p:cNvSpPr>
          <p:nvPr/>
        </p:nvSpPr>
        <p:spPr bwMode="auto">
          <a:xfrm>
            <a:off x="3395661" y="1672806"/>
            <a:ext cx="0" cy="1371600"/>
          </a:xfrm>
          <a:prstGeom prst="line">
            <a:avLst/>
          </a:prstGeom>
          <a:noFill/>
          <a:ln w="12700">
            <a:solidFill>
              <a:schemeClr val="tx1"/>
            </a:solidFill>
            <a:round/>
            <a:headEnd type="stealth" w="med" len="lg"/>
            <a:tailEnd type="none" w="sm" len="sm"/>
          </a:ln>
        </p:spPr>
        <p:txBody>
          <a:bodyPr wrap="none" anchor="ctr"/>
          <a:lstStyle/>
          <a:p>
            <a:endParaRPr lang="en-US">
              <a:latin typeface="+mn-lt"/>
            </a:endParaRPr>
          </a:p>
        </p:txBody>
      </p:sp>
      <p:sp>
        <p:nvSpPr>
          <p:cNvPr id="17422" name="Line 96"/>
          <p:cNvSpPr>
            <a:spLocks noChangeShapeType="1"/>
          </p:cNvSpPr>
          <p:nvPr/>
        </p:nvSpPr>
        <p:spPr bwMode="auto">
          <a:xfrm>
            <a:off x="3313111" y="2968206"/>
            <a:ext cx="5861050" cy="0"/>
          </a:xfrm>
          <a:prstGeom prst="line">
            <a:avLst/>
          </a:prstGeom>
          <a:noFill/>
          <a:ln w="12700">
            <a:solidFill>
              <a:schemeClr val="tx1"/>
            </a:solidFill>
            <a:round/>
            <a:headEnd type="none" w="sm" len="sm"/>
            <a:tailEnd type="stealth" w="med" len="lg"/>
          </a:ln>
        </p:spPr>
        <p:txBody>
          <a:bodyPr wrap="none" anchor="ctr"/>
          <a:lstStyle/>
          <a:p>
            <a:endParaRPr lang="en-US">
              <a:latin typeface="+mn-lt"/>
            </a:endParaRPr>
          </a:p>
        </p:txBody>
      </p:sp>
      <p:sp>
        <p:nvSpPr>
          <p:cNvPr id="17423" name="Line 97"/>
          <p:cNvSpPr>
            <a:spLocks noChangeShapeType="1"/>
          </p:cNvSpPr>
          <p:nvPr/>
        </p:nvSpPr>
        <p:spPr bwMode="auto">
          <a:xfrm>
            <a:off x="4799011" y="1596606"/>
            <a:ext cx="0" cy="1676400"/>
          </a:xfrm>
          <a:prstGeom prst="line">
            <a:avLst/>
          </a:prstGeom>
          <a:noFill/>
          <a:ln w="19050">
            <a:solidFill>
              <a:srgbClr val="003399"/>
            </a:solidFill>
            <a:prstDash val="sysDot"/>
            <a:round/>
            <a:headEnd type="none" w="sm" len="sm"/>
            <a:tailEnd type="none" w="sm" len="sm"/>
          </a:ln>
        </p:spPr>
        <p:txBody>
          <a:bodyPr wrap="none" anchor="ctr"/>
          <a:lstStyle/>
          <a:p>
            <a:endParaRPr lang="en-US">
              <a:latin typeface="+mn-lt"/>
            </a:endParaRPr>
          </a:p>
        </p:txBody>
      </p:sp>
      <p:sp>
        <p:nvSpPr>
          <p:cNvPr id="17424" name="Line 98"/>
          <p:cNvSpPr>
            <a:spLocks noChangeShapeType="1"/>
          </p:cNvSpPr>
          <p:nvPr/>
        </p:nvSpPr>
        <p:spPr bwMode="auto">
          <a:xfrm>
            <a:off x="7110411" y="1596606"/>
            <a:ext cx="0" cy="1676400"/>
          </a:xfrm>
          <a:prstGeom prst="line">
            <a:avLst/>
          </a:prstGeom>
          <a:noFill/>
          <a:ln w="19050">
            <a:solidFill>
              <a:srgbClr val="003399"/>
            </a:solidFill>
            <a:prstDash val="sysDot"/>
            <a:round/>
            <a:headEnd type="none" w="sm" len="sm"/>
            <a:tailEnd type="none" w="sm" len="sm"/>
          </a:ln>
        </p:spPr>
        <p:txBody>
          <a:bodyPr wrap="none" anchor="ctr"/>
          <a:lstStyle/>
          <a:p>
            <a:endParaRPr lang="en-US">
              <a:latin typeface="+mn-lt"/>
            </a:endParaRPr>
          </a:p>
        </p:txBody>
      </p:sp>
      <p:sp>
        <p:nvSpPr>
          <p:cNvPr id="17425" name="Rectangle 99"/>
          <p:cNvSpPr>
            <a:spLocks noChangeArrowheads="1"/>
          </p:cNvSpPr>
          <p:nvPr/>
        </p:nvSpPr>
        <p:spPr bwMode="auto">
          <a:xfrm>
            <a:off x="8710612" y="2968206"/>
            <a:ext cx="1577355" cy="339196"/>
          </a:xfrm>
          <a:prstGeom prst="rect">
            <a:avLst/>
          </a:prstGeom>
          <a:noFill/>
          <a:ln w="9525">
            <a:noFill/>
            <a:miter lim="800000"/>
            <a:headEnd/>
            <a:tailEnd/>
          </a:ln>
        </p:spPr>
        <p:txBody>
          <a:bodyPr wrap="none" lIns="92075" tIns="46038" rIns="92075" bIns="46038">
            <a:spAutoFit/>
          </a:bodyPr>
          <a:lstStyle/>
          <a:p>
            <a:pPr algn="l" eaLnBrk="0" hangingPunct="0"/>
            <a:r>
              <a:rPr lang="de-DE" sz="1600">
                <a:latin typeface="+mn-lt"/>
              </a:rPr>
              <a:t>Frequency [Hz]</a:t>
            </a:r>
          </a:p>
        </p:txBody>
      </p:sp>
      <p:sp>
        <p:nvSpPr>
          <p:cNvPr id="17426" name="Line 100"/>
          <p:cNvSpPr>
            <a:spLocks noChangeShapeType="1"/>
          </p:cNvSpPr>
          <p:nvPr/>
        </p:nvSpPr>
        <p:spPr bwMode="auto">
          <a:xfrm>
            <a:off x="4799011" y="3196806"/>
            <a:ext cx="2311400" cy="0"/>
          </a:xfrm>
          <a:prstGeom prst="line">
            <a:avLst/>
          </a:prstGeom>
          <a:noFill/>
          <a:ln w="19050">
            <a:solidFill>
              <a:srgbClr val="003399"/>
            </a:solidFill>
            <a:prstDash val="dash"/>
            <a:round/>
            <a:headEnd type="stealth" w="med" len="lg"/>
            <a:tailEnd type="stealth" w="med" len="lg"/>
          </a:ln>
        </p:spPr>
        <p:txBody>
          <a:bodyPr wrap="none" anchor="ctr"/>
          <a:lstStyle/>
          <a:p>
            <a:endParaRPr lang="en-US">
              <a:latin typeface="+mn-lt"/>
            </a:endParaRPr>
          </a:p>
        </p:txBody>
      </p:sp>
      <p:sp>
        <p:nvSpPr>
          <p:cNvPr id="17427" name="Rectangle 101"/>
          <p:cNvSpPr>
            <a:spLocks noChangeArrowheads="1"/>
          </p:cNvSpPr>
          <p:nvPr/>
        </p:nvSpPr>
        <p:spPr bwMode="auto">
          <a:xfrm>
            <a:off x="4595654" y="3196806"/>
            <a:ext cx="2822889" cy="400752"/>
          </a:xfrm>
          <a:prstGeom prst="rect">
            <a:avLst/>
          </a:prstGeom>
          <a:noFill/>
          <a:ln w="9525">
            <a:noFill/>
            <a:miter lim="800000"/>
            <a:headEnd/>
            <a:tailEnd/>
          </a:ln>
        </p:spPr>
        <p:txBody>
          <a:bodyPr wrap="none" lIns="92075" tIns="46038" rIns="92075" bIns="46038">
            <a:spAutoFit/>
          </a:bodyPr>
          <a:lstStyle/>
          <a:p>
            <a:pPr eaLnBrk="0" hangingPunct="0"/>
            <a:r>
              <a:rPr lang="de-DE" sz="2000">
                <a:latin typeface="+mn-lt"/>
              </a:rPr>
              <a:t>Usable frequency band</a:t>
            </a:r>
          </a:p>
        </p:txBody>
      </p:sp>
      <p:sp>
        <p:nvSpPr>
          <p:cNvPr id="17428" name="Text Box 102"/>
          <p:cNvSpPr txBox="1">
            <a:spLocks noChangeArrowheads="1"/>
          </p:cNvSpPr>
          <p:nvPr/>
        </p:nvSpPr>
        <p:spPr bwMode="auto">
          <a:xfrm>
            <a:off x="2025139" y="1490244"/>
            <a:ext cx="1221809" cy="338554"/>
          </a:xfrm>
          <a:prstGeom prst="rect">
            <a:avLst/>
          </a:prstGeom>
          <a:noFill/>
          <a:ln w="12700">
            <a:noFill/>
            <a:miter lim="800000"/>
            <a:headEnd type="none" w="sm" len="sm"/>
            <a:tailEnd type="none" w="sm" len="sm"/>
          </a:ln>
        </p:spPr>
        <p:txBody>
          <a:bodyPr wrap="none">
            <a:spAutoFit/>
          </a:bodyPr>
          <a:lstStyle/>
          <a:p>
            <a:pPr eaLnBrk="0" hangingPunct="0"/>
            <a:r>
              <a:rPr lang="de-DE" sz="1600">
                <a:latin typeface="+mn-lt"/>
              </a:rPr>
              <a:t>Attenuation</a:t>
            </a:r>
            <a:endParaRPr lang="de-DE" sz="1600" i="1">
              <a:latin typeface="+mn-lt"/>
            </a:endParaRPr>
          </a:p>
        </p:txBody>
      </p:sp>
      <p:sp>
        <p:nvSpPr>
          <p:cNvPr id="17429" name="Freeform 107"/>
          <p:cNvSpPr>
            <a:spLocks/>
          </p:cNvSpPr>
          <p:nvPr/>
        </p:nvSpPr>
        <p:spPr bwMode="auto">
          <a:xfrm>
            <a:off x="3876398" y="1860270"/>
            <a:ext cx="4024527" cy="844273"/>
          </a:xfrm>
          <a:custGeom>
            <a:avLst/>
            <a:gdLst>
              <a:gd name="T0" fmla="*/ 0 w 3175"/>
              <a:gd name="T1" fmla="*/ 56 h 699"/>
              <a:gd name="T2" fmla="*/ 499 w 3175"/>
              <a:gd name="T3" fmla="*/ 56 h 699"/>
              <a:gd name="T4" fmla="*/ 725 w 3175"/>
              <a:gd name="T5" fmla="*/ 56 h 699"/>
              <a:gd name="T6" fmla="*/ 878 w 3175"/>
              <a:gd name="T7" fmla="*/ 179 h 699"/>
              <a:gd name="T8" fmla="*/ 950 w 3175"/>
              <a:gd name="T9" fmla="*/ 491 h 699"/>
              <a:gd name="T10" fmla="*/ 1043 w 3175"/>
              <a:gd name="T11" fmla="*/ 645 h 699"/>
              <a:gd name="T12" fmla="*/ 1406 w 3175"/>
              <a:gd name="T13" fmla="*/ 691 h 699"/>
              <a:gd name="T14" fmla="*/ 1859 w 3175"/>
              <a:gd name="T15" fmla="*/ 691 h 699"/>
              <a:gd name="T16" fmla="*/ 2222 w 3175"/>
              <a:gd name="T17" fmla="*/ 645 h 699"/>
              <a:gd name="T18" fmla="*/ 2358 w 3175"/>
              <a:gd name="T19" fmla="*/ 464 h 699"/>
              <a:gd name="T20" fmla="*/ 2430 w 3175"/>
              <a:gd name="T21" fmla="*/ 123 h 699"/>
              <a:gd name="T22" fmla="*/ 2574 w 3175"/>
              <a:gd name="T23" fmla="*/ 19 h 699"/>
              <a:gd name="T24" fmla="*/ 2812 w 3175"/>
              <a:gd name="T25" fmla="*/ 10 h 699"/>
              <a:gd name="T26" fmla="*/ 3175 w 3175"/>
              <a:gd name="T27" fmla="*/ 10 h 69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175"/>
              <a:gd name="T43" fmla="*/ 0 h 699"/>
              <a:gd name="T44" fmla="*/ 3175 w 3175"/>
              <a:gd name="T45" fmla="*/ 699 h 69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175" h="699">
                <a:moveTo>
                  <a:pt x="0" y="56"/>
                </a:moveTo>
                <a:cubicBezTo>
                  <a:pt x="189" y="56"/>
                  <a:pt x="378" y="56"/>
                  <a:pt x="499" y="56"/>
                </a:cubicBezTo>
                <a:cubicBezTo>
                  <a:pt x="620" y="56"/>
                  <a:pt x="662" y="36"/>
                  <a:pt x="725" y="56"/>
                </a:cubicBezTo>
                <a:cubicBezTo>
                  <a:pt x="788" y="76"/>
                  <a:pt x="841" y="107"/>
                  <a:pt x="878" y="179"/>
                </a:cubicBezTo>
                <a:cubicBezTo>
                  <a:pt x="915" y="251"/>
                  <a:pt x="923" y="413"/>
                  <a:pt x="950" y="491"/>
                </a:cubicBezTo>
                <a:cubicBezTo>
                  <a:pt x="977" y="569"/>
                  <a:pt x="967" y="612"/>
                  <a:pt x="1043" y="645"/>
                </a:cubicBezTo>
                <a:cubicBezTo>
                  <a:pt x="1119" y="678"/>
                  <a:pt x="1270" y="683"/>
                  <a:pt x="1406" y="691"/>
                </a:cubicBezTo>
                <a:cubicBezTo>
                  <a:pt x="1542" y="699"/>
                  <a:pt x="1723" y="699"/>
                  <a:pt x="1859" y="691"/>
                </a:cubicBezTo>
                <a:cubicBezTo>
                  <a:pt x="1995" y="683"/>
                  <a:pt x="2139" y="683"/>
                  <a:pt x="2222" y="645"/>
                </a:cubicBezTo>
                <a:cubicBezTo>
                  <a:pt x="2305" y="607"/>
                  <a:pt x="2323" y="551"/>
                  <a:pt x="2358" y="464"/>
                </a:cubicBezTo>
                <a:cubicBezTo>
                  <a:pt x="2393" y="377"/>
                  <a:pt x="2394" y="197"/>
                  <a:pt x="2430" y="123"/>
                </a:cubicBezTo>
                <a:cubicBezTo>
                  <a:pt x="2466" y="49"/>
                  <a:pt x="2510" y="38"/>
                  <a:pt x="2574" y="19"/>
                </a:cubicBezTo>
                <a:cubicBezTo>
                  <a:pt x="2638" y="0"/>
                  <a:pt x="2712" y="11"/>
                  <a:pt x="2812" y="10"/>
                </a:cubicBezTo>
                <a:cubicBezTo>
                  <a:pt x="2912" y="9"/>
                  <a:pt x="3042" y="10"/>
                  <a:pt x="3175" y="10"/>
                </a:cubicBezTo>
              </a:path>
            </a:pathLst>
          </a:custGeom>
          <a:noFill/>
          <a:ln w="25400">
            <a:solidFill>
              <a:schemeClr val="hlink"/>
            </a:solidFill>
            <a:round/>
            <a:headEnd/>
            <a:tailEnd/>
          </a:ln>
        </p:spPr>
        <p:txBody>
          <a:bodyPr wrap="square" anchor="ctr">
            <a:spAutoFit/>
          </a:bodyPr>
          <a:lstStyle/>
          <a:p>
            <a:endParaRPr lang="en-US">
              <a:latin typeface="+mn-lt"/>
            </a:endParaRPr>
          </a:p>
        </p:txBody>
      </p:sp>
      <p:sp>
        <p:nvSpPr>
          <p:cNvPr id="103" name="Footer Placeholder 2"/>
          <p:cNvSpPr>
            <a:spLocks noGrp="1"/>
          </p:cNvSpPr>
          <p:nvPr>
            <p:ph type="ftr" sz="quarter" idx="3"/>
          </p:nvPr>
        </p:nvSpPr>
        <p:spPr>
          <a:xfrm>
            <a:off x="334433" y="6656398"/>
            <a:ext cx="7969251" cy="201602"/>
          </a:xfrm>
        </p:spPr>
        <p:txBody>
          <a:bodyPr/>
          <a:lstStyle/>
          <a:p>
            <a:r>
              <a:rPr lang="en-US" sz="750" dirty="0" smtClean="0"/>
              <a:t>TI 3: Operating Systems and Computer Networks</a:t>
            </a:r>
            <a:endParaRPr lang="de-DE" sz="750" dirty="0"/>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Grp="1" noChangeArrowheads="1"/>
          </p:cNvSpPr>
          <p:nvPr>
            <p:ph type="title"/>
          </p:nvPr>
        </p:nvSpPr>
        <p:spPr/>
        <p:txBody>
          <a:bodyPr/>
          <a:lstStyle/>
          <a:p>
            <a:pPr eaLnBrk="1" hangingPunct="1"/>
            <a:r>
              <a:rPr lang="en-US" smtClean="0"/>
              <a:t>Interference</a:t>
            </a:r>
          </a:p>
        </p:txBody>
      </p:sp>
      <p:sp>
        <p:nvSpPr>
          <p:cNvPr id="18436" name="Rectangle 3"/>
          <p:cNvSpPr>
            <a:spLocks noGrp="1" noChangeArrowheads="1"/>
          </p:cNvSpPr>
          <p:nvPr>
            <p:ph idx="1"/>
          </p:nvPr>
        </p:nvSpPr>
        <p:spPr/>
        <p:txBody>
          <a:bodyPr/>
          <a:lstStyle/>
          <a:p>
            <a:pPr eaLnBrk="1" hangingPunct="1">
              <a:lnSpc>
                <a:spcPct val="90000"/>
              </a:lnSpc>
            </a:pPr>
            <a:r>
              <a:rPr lang="en-US" dirty="0" smtClean="0"/>
              <a:t>Noise</a:t>
            </a:r>
          </a:p>
          <a:p>
            <a:pPr lvl="1" eaLnBrk="1" hangingPunct="1">
              <a:lnSpc>
                <a:spcPct val="90000"/>
              </a:lnSpc>
            </a:pPr>
            <a:r>
              <a:rPr lang="en-US" dirty="0" smtClean="0"/>
              <a:t>Background noise</a:t>
            </a:r>
          </a:p>
          <a:p>
            <a:pPr lvl="1" eaLnBrk="1" hangingPunct="1">
              <a:lnSpc>
                <a:spcPct val="90000"/>
              </a:lnSpc>
            </a:pPr>
            <a:r>
              <a:rPr lang="en-US" dirty="0" smtClean="0"/>
              <a:t>Thermal</a:t>
            </a:r>
          </a:p>
          <a:p>
            <a:pPr eaLnBrk="1" hangingPunct="1">
              <a:lnSpc>
                <a:spcPct val="90000"/>
              </a:lnSpc>
              <a:spcBef>
                <a:spcPct val="50000"/>
              </a:spcBef>
            </a:pPr>
            <a:r>
              <a:rPr lang="en-US" dirty="0" smtClean="0"/>
              <a:t>Echoes</a:t>
            </a:r>
          </a:p>
          <a:p>
            <a:pPr lvl="1" eaLnBrk="1" hangingPunct="1">
              <a:lnSpc>
                <a:spcPct val="90000"/>
              </a:lnSpc>
              <a:spcBef>
                <a:spcPct val="50000"/>
              </a:spcBef>
            </a:pPr>
            <a:r>
              <a:rPr lang="en-US" dirty="0" smtClean="0"/>
              <a:t>E.g. at connections</a:t>
            </a:r>
          </a:p>
          <a:p>
            <a:pPr eaLnBrk="1" hangingPunct="1">
              <a:lnSpc>
                <a:spcPct val="90000"/>
              </a:lnSpc>
              <a:spcBef>
                <a:spcPct val="50000"/>
              </a:spcBef>
            </a:pPr>
            <a:r>
              <a:rPr lang="en-US" dirty="0" smtClean="0"/>
              <a:t>Crosstalk</a:t>
            </a:r>
          </a:p>
          <a:p>
            <a:pPr lvl="1" eaLnBrk="1" hangingPunct="1">
              <a:lnSpc>
                <a:spcPct val="90000"/>
              </a:lnSpc>
              <a:spcBef>
                <a:spcPct val="50000"/>
              </a:spcBef>
            </a:pPr>
            <a:r>
              <a:rPr lang="en-US" dirty="0" smtClean="0"/>
              <a:t>E.g. interference across wires</a:t>
            </a:r>
          </a:p>
          <a:p>
            <a:pPr eaLnBrk="1" hangingPunct="1">
              <a:lnSpc>
                <a:spcPct val="90000"/>
              </a:lnSpc>
              <a:spcBef>
                <a:spcPct val="50000"/>
              </a:spcBef>
            </a:pPr>
            <a:r>
              <a:rPr lang="en-US" dirty="0" smtClean="0"/>
              <a:t>ELF</a:t>
            </a:r>
          </a:p>
          <a:p>
            <a:pPr lvl="1" eaLnBrk="1" hangingPunct="1">
              <a:lnSpc>
                <a:spcPct val="90000"/>
              </a:lnSpc>
              <a:spcBef>
                <a:spcPct val="50000"/>
              </a:spcBef>
            </a:pPr>
            <a:r>
              <a:rPr lang="en-US" dirty="0" smtClean="0"/>
              <a:t>Extreme low frequency, e.g. 50/60 Hz AC</a:t>
            </a:r>
          </a:p>
          <a:p>
            <a:pPr eaLnBrk="1" hangingPunct="1">
              <a:lnSpc>
                <a:spcPct val="90000"/>
              </a:lnSpc>
              <a:spcBef>
                <a:spcPct val="50000"/>
              </a:spcBef>
            </a:pPr>
            <a:r>
              <a:rPr lang="en-US" dirty="0" smtClean="0"/>
              <a:t>Spikes</a:t>
            </a:r>
          </a:p>
          <a:p>
            <a:pPr lvl="1" eaLnBrk="1" hangingPunct="1">
              <a:lnSpc>
                <a:spcPct val="90000"/>
              </a:lnSpc>
              <a:spcBef>
                <a:spcPct val="50000"/>
              </a:spcBef>
            </a:pPr>
            <a:r>
              <a:rPr lang="en-US" dirty="0" smtClean="0"/>
              <a:t>Short, high amplitude</a:t>
            </a:r>
          </a:p>
          <a:p>
            <a:pPr eaLnBrk="1" hangingPunct="1">
              <a:lnSpc>
                <a:spcPct val="90000"/>
              </a:lnSpc>
              <a:spcBef>
                <a:spcPct val="50000"/>
              </a:spcBef>
            </a:pPr>
            <a:r>
              <a:rPr lang="en-US" dirty="0" smtClean="0"/>
              <a:t>…</a:t>
            </a:r>
          </a:p>
          <a:p>
            <a:pPr eaLnBrk="1" hangingPunct="1">
              <a:lnSpc>
                <a:spcPct val="90000"/>
              </a:lnSpc>
              <a:spcBef>
                <a:spcPct val="50000"/>
              </a:spcBef>
            </a:pPr>
            <a:endParaRPr lang="en-US" dirty="0"/>
          </a:p>
          <a:p>
            <a:pPr eaLnBrk="1" hangingPunct="1">
              <a:lnSpc>
                <a:spcPct val="90000"/>
              </a:lnSpc>
              <a:spcBef>
                <a:spcPct val="50000"/>
              </a:spcBef>
            </a:pPr>
            <a:r>
              <a:rPr lang="en-US" dirty="0" smtClean="0"/>
              <a:t>Plus: attenuation, dispersion, refraction, phase shift …</a:t>
            </a:r>
          </a:p>
        </p:txBody>
      </p:sp>
      <p:sp>
        <p:nvSpPr>
          <p:cNvPr id="5" name="Footer Placeholder 2"/>
          <p:cNvSpPr>
            <a:spLocks noGrp="1"/>
          </p:cNvSpPr>
          <p:nvPr>
            <p:ph type="ftr" sz="quarter" idx="3"/>
          </p:nvPr>
        </p:nvSpPr>
        <p:spPr>
          <a:xfrm>
            <a:off x="334433" y="6656398"/>
            <a:ext cx="7969251" cy="201602"/>
          </a:xfrm>
        </p:spPr>
        <p:txBody>
          <a:bodyPr/>
          <a:lstStyle/>
          <a:p>
            <a:r>
              <a:rPr lang="en-US" sz="750" dirty="0" smtClean="0"/>
              <a:t>TI 3: Operating Systems and Computer Networks</a:t>
            </a:r>
            <a:endParaRPr lang="de-DE" sz="750" dirty="0"/>
          </a:p>
        </p:txBody>
      </p:sp>
    </p:spTree>
  </p:cSld>
  <p:clrMapOvr>
    <a:masterClrMapping/>
  </p:clrMapOvr>
  <p:transition spd="slow"/>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p:cNvSpPr>
            <a:spLocks noGrp="1" noChangeArrowheads="1"/>
          </p:cNvSpPr>
          <p:nvPr>
            <p:ph type="title"/>
          </p:nvPr>
        </p:nvSpPr>
        <p:spPr/>
        <p:txBody>
          <a:bodyPr/>
          <a:lstStyle/>
          <a:p>
            <a:pPr eaLnBrk="1" hangingPunct="1"/>
            <a:r>
              <a:rPr lang="en-US" smtClean="0"/>
              <a:t>Example: Results of Interference</a:t>
            </a:r>
          </a:p>
        </p:txBody>
      </p:sp>
      <p:sp>
        <p:nvSpPr>
          <p:cNvPr id="19460" name="Rectangle 3"/>
          <p:cNvSpPr>
            <a:spLocks noChangeArrowheads="1"/>
          </p:cNvSpPr>
          <p:nvPr/>
        </p:nvSpPr>
        <p:spPr bwMode="auto">
          <a:xfrm>
            <a:off x="1548908" y="1282845"/>
            <a:ext cx="665163" cy="336550"/>
          </a:xfrm>
          <a:prstGeom prst="rect">
            <a:avLst/>
          </a:prstGeom>
          <a:noFill/>
          <a:ln w="9525">
            <a:noFill/>
            <a:miter lim="800000"/>
            <a:headEnd/>
            <a:tailEnd/>
          </a:ln>
        </p:spPr>
        <p:txBody>
          <a:bodyPr wrap="none" lIns="92075" tIns="46038" rIns="92075" bIns="46038">
            <a:spAutoFit/>
          </a:bodyPr>
          <a:lstStyle/>
          <a:p>
            <a:pPr algn="l" eaLnBrk="0" hangingPunct="0"/>
            <a:r>
              <a:rPr lang="de-DE" sz="1600" dirty="0"/>
              <a:t>Data</a:t>
            </a:r>
          </a:p>
        </p:txBody>
      </p:sp>
      <p:grpSp>
        <p:nvGrpSpPr>
          <p:cNvPr id="2" name="Group 4"/>
          <p:cNvGrpSpPr>
            <a:grpSpLocks/>
          </p:cNvGrpSpPr>
          <p:nvPr/>
        </p:nvGrpSpPr>
        <p:grpSpPr bwMode="auto">
          <a:xfrm>
            <a:off x="6130433" y="5361133"/>
            <a:ext cx="2678113" cy="1243012"/>
            <a:chOff x="2972" y="3384"/>
            <a:chExt cx="1687" cy="783"/>
          </a:xfrm>
        </p:grpSpPr>
        <p:sp>
          <p:nvSpPr>
            <p:cNvPr id="19550" name="Rectangle 5"/>
            <p:cNvSpPr>
              <a:spLocks noChangeArrowheads="1"/>
            </p:cNvSpPr>
            <p:nvPr/>
          </p:nvSpPr>
          <p:spPr bwMode="auto">
            <a:xfrm>
              <a:off x="3552" y="3936"/>
              <a:ext cx="587" cy="231"/>
            </a:xfrm>
            <a:prstGeom prst="rect">
              <a:avLst/>
            </a:prstGeom>
            <a:noFill/>
            <a:ln w="9525">
              <a:noFill/>
              <a:miter lim="800000"/>
              <a:headEnd/>
              <a:tailEnd/>
            </a:ln>
          </p:spPr>
          <p:txBody>
            <a:bodyPr wrap="none" lIns="92075" tIns="46038" rIns="92075" bIns="46038">
              <a:spAutoFit/>
            </a:bodyPr>
            <a:lstStyle/>
            <a:p>
              <a:pPr algn="l" eaLnBrk="0" hangingPunct="0"/>
              <a:r>
                <a:rPr lang="de-DE" b="1">
                  <a:solidFill>
                    <a:srgbClr val="FF3300"/>
                  </a:solidFill>
                </a:rPr>
                <a:t>Error!</a:t>
              </a:r>
            </a:p>
          </p:txBody>
        </p:sp>
        <p:sp>
          <p:nvSpPr>
            <p:cNvPr id="19551" name="Rectangle 6"/>
            <p:cNvSpPr>
              <a:spLocks noChangeArrowheads="1"/>
            </p:cNvSpPr>
            <p:nvPr/>
          </p:nvSpPr>
          <p:spPr bwMode="auto">
            <a:xfrm>
              <a:off x="2972" y="3384"/>
              <a:ext cx="148" cy="568"/>
            </a:xfrm>
            <a:prstGeom prst="rect">
              <a:avLst/>
            </a:prstGeom>
            <a:solidFill>
              <a:srgbClr val="91D5FF"/>
            </a:solidFill>
            <a:ln w="12700">
              <a:noFill/>
              <a:miter lim="800000"/>
              <a:headEnd/>
              <a:tailEnd/>
            </a:ln>
          </p:spPr>
          <p:txBody>
            <a:bodyPr wrap="none" anchor="ctr"/>
            <a:lstStyle/>
            <a:p>
              <a:endParaRPr lang="en-US"/>
            </a:p>
          </p:txBody>
        </p:sp>
        <p:sp>
          <p:nvSpPr>
            <p:cNvPr id="19552" name="Rectangle 7"/>
            <p:cNvSpPr>
              <a:spLocks noChangeArrowheads="1"/>
            </p:cNvSpPr>
            <p:nvPr/>
          </p:nvSpPr>
          <p:spPr bwMode="auto">
            <a:xfrm>
              <a:off x="4511" y="3388"/>
              <a:ext cx="148" cy="568"/>
            </a:xfrm>
            <a:prstGeom prst="rect">
              <a:avLst/>
            </a:prstGeom>
            <a:solidFill>
              <a:srgbClr val="91D5FF"/>
            </a:solidFill>
            <a:ln w="12700">
              <a:noFill/>
              <a:miter lim="800000"/>
              <a:headEnd/>
              <a:tailEnd/>
            </a:ln>
          </p:spPr>
          <p:txBody>
            <a:bodyPr wrap="none" anchor="ctr"/>
            <a:lstStyle/>
            <a:p>
              <a:endParaRPr lang="en-US"/>
            </a:p>
          </p:txBody>
        </p:sp>
        <p:sp>
          <p:nvSpPr>
            <p:cNvPr id="19553" name="Line 8"/>
            <p:cNvSpPr>
              <a:spLocks noChangeShapeType="1"/>
            </p:cNvSpPr>
            <p:nvPr/>
          </p:nvSpPr>
          <p:spPr bwMode="auto">
            <a:xfrm flipH="1" flipV="1">
              <a:off x="3072" y="3984"/>
              <a:ext cx="480" cy="96"/>
            </a:xfrm>
            <a:prstGeom prst="line">
              <a:avLst/>
            </a:prstGeom>
            <a:noFill/>
            <a:ln w="22225">
              <a:solidFill>
                <a:srgbClr val="FF3300"/>
              </a:solidFill>
              <a:round/>
              <a:headEnd type="none" w="sm" len="sm"/>
              <a:tailEnd type="triangle" w="med" len="med"/>
            </a:ln>
          </p:spPr>
          <p:txBody>
            <a:bodyPr wrap="none" anchor="ctr"/>
            <a:lstStyle/>
            <a:p>
              <a:endParaRPr lang="en-US"/>
            </a:p>
          </p:txBody>
        </p:sp>
        <p:sp>
          <p:nvSpPr>
            <p:cNvPr id="19554" name="Line 9"/>
            <p:cNvSpPr>
              <a:spLocks noChangeShapeType="1"/>
            </p:cNvSpPr>
            <p:nvPr/>
          </p:nvSpPr>
          <p:spPr bwMode="auto">
            <a:xfrm flipV="1">
              <a:off x="4128" y="3984"/>
              <a:ext cx="480" cy="96"/>
            </a:xfrm>
            <a:prstGeom prst="line">
              <a:avLst/>
            </a:prstGeom>
            <a:noFill/>
            <a:ln w="22225">
              <a:solidFill>
                <a:srgbClr val="FF3300"/>
              </a:solidFill>
              <a:round/>
              <a:headEnd type="none" w="sm" len="sm"/>
              <a:tailEnd type="triangle" w="med" len="med"/>
            </a:ln>
          </p:spPr>
          <p:txBody>
            <a:bodyPr wrap="none" anchor="ctr"/>
            <a:lstStyle/>
            <a:p>
              <a:endParaRPr lang="en-US"/>
            </a:p>
          </p:txBody>
        </p:sp>
      </p:grpSp>
      <p:grpSp>
        <p:nvGrpSpPr>
          <p:cNvPr id="3" name="Group 10"/>
          <p:cNvGrpSpPr>
            <a:grpSpLocks/>
          </p:cNvGrpSpPr>
          <p:nvPr/>
        </p:nvGrpSpPr>
        <p:grpSpPr bwMode="auto">
          <a:xfrm>
            <a:off x="1550496" y="4711845"/>
            <a:ext cx="8734425" cy="457200"/>
            <a:chOff x="86" y="2976"/>
            <a:chExt cx="5502" cy="288"/>
          </a:xfrm>
        </p:grpSpPr>
        <p:sp>
          <p:nvSpPr>
            <p:cNvPr id="19534" name="Line 11"/>
            <p:cNvSpPr>
              <a:spLocks noChangeShapeType="1"/>
            </p:cNvSpPr>
            <p:nvPr/>
          </p:nvSpPr>
          <p:spPr bwMode="auto">
            <a:xfrm>
              <a:off x="1172" y="3024"/>
              <a:ext cx="0" cy="240"/>
            </a:xfrm>
            <a:prstGeom prst="line">
              <a:avLst/>
            </a:prstGeom>
            <a:noFill/>
            <a:ln w="22225">
              <a:solidFill>
                <a:srgbClr val="003399"/>
              </a:solidFill>
              <a:round/>
              <a:headEnd type="triangle" w="sm" len="sm"/>
              <a:tailEnd type="none" w="sm" len="sm"/>
            </a:ln>
          </p:spPr>
          <p:txBody>
            <a:bodyPr wrap="none" anchor="ctr"/>
            <a:lstStyle/>
            <a:p>
              <a:endParaRPr lang="en-US"/>
            </a:p>
          </p:txBody>
        </p:sp>
        <p:sp>
          <p:nvSpPr>
            <p:cNvPr id="19535" name="Line 12"/>
            <p:cNvSpPr>
              <a:spLocks noChangeShapeType="1"/>
            </p:cNvSpPr>
            <p:nvPr/>
          </p:nvSpPr>
          <p:spPr bwMode="auto">
            <a:xfrm>
              <a:off x="4302" y="3024"/>
              <a:ext cx="0" cy="240"/>
            </a:xfrm>
            <a:prstGeom prst="line">
              <a:avLst/>
            </a:prstGeom>
            <a:noFill/>
            <a:ln w="22225">
              <a:solidFill>
                <a:srgbClr val="003399"/>
              </a:solidFill>
              <a:round/>
              <a:headEnd type="triangle" w="sm" len="sm"/>
              <a:tailEnd type="none" w="sm" len="sm"/>
            </a:ln>
          </p:spPr>
          <p:txBody>
            <a:bodyPr wrap="none" anchor="ctr"/>
            <a:lstStyle/>
            <a:p>
              <a:endParaRPr lang="en-US"/>
            </a:p>
          </p:txBody>
        </p:sp>
        <p:sp>
          <p:nvSpPr>
            <p:cNvPr id="19536" name="Line 13"/>
            <p:cNvSpPr>
              <a:spLocks noChangeShapeType="1"/>
            </p:cNvSpPr>
            <p:nvPr/>
          </p:nvSpPr>
          <p:spPr bwMode="auto">
            <a:xfrm>
              <a:off x="4614" y="3024"/>
              <a:ext cx="0" cy="240"/>
            </a:xfrm>
            <a:prstGeom prst="line">
              <a:avLst/>
            </a:prstGeom>
            <a:noFill/>
            <a:ln w="22225">
              <a:solidFill>
                <a:srgbClr val="003399"/>
              </a:solidFill>
              <a:round/>
              <a:headEnd type="triangle" w="sm" len="sm"/>
              <a:tailEnd type="none" w="sm" len="sm"/>
            </a:ln>
          </p:spPr>
          <p:txBody>
            <a:bodyPr wrap="none" anchor="ctr"/>
            <a:lstStyle/>
            <a:p>
              <a:endParaRPr lang="en-US"/>
            </a:p>
          </p:txBody>
        </p:sp>
        <p:sp>
          <p:nvSpPr>
            <p:cNvPr id="19537" name="Line 14"/>
            <p:cNvSpPr>
              <a:spLocks noChangeShapeType="1"/>
            </p:cNvSpPr>
            <p:nvPr/>
          </p:nvSpPr>
          <p:spPr bwMode="auto">
            <a:xfrm>
              <a:off x="4926" y="3024"/>
              <a:ext cx="0" cy="240"/>
            </a:xfrm>
            <a:prstGeom prst="line">
              <a:avLst/>
            </a:prstGeom>
            <a:noFill/>
            <a:ln w="22225">
              <a:solidFill>
                <a:srgbClr val="003399"/>
              </a:solidFill>
              <a:round/>
              <a:headEnd type="triangle" w="sm" len="sm"/>
              <a:tailEnd type="none" w="sm" len="sm"/>
            </a:ln>
          </p:spPr>
          <p:txBody>
            <a:bodyPr wrap="none" anchor="ctr"/>
            <a:lstStyle/>
            <a:p>
              <a:endParaRPr lang="en-US"/>
            </a:p>
          </p:txBody>
        </p:sp>
        <p:sp>
          <p:nvSpPr>
            <p:cNvPr id="19538" name="Line 15"/>
            <p:cNvSpPr>
              <a:spLocks noChangeShapeType="1"/>
            </p:cNvSpPr>
            <p:nvPr/>
          </p:nvSpPr>
          <p:spPr bwMode="auto">
            <a:xfrm>
              <a:off x="5238" y="3024"/>
              <a:ext cx="0" cy="240"/>
            </a:xfrm>
            <a:prstGeom prst="line">
              <a:avLst/>
            </a:prstGeom>
            <a:noFill/>
            <a:ln w="22225">
              <a:solidFill>
                <a:srgbClr val="003399"/>
              </a:solidFill>
              <a:round/>
              <a:headEnd type="triangle" w="sm" len="sm"/>
              <a:tailEnd type="none" w="sm" len="sm"/>
            </a:ln>
          </p:spPr>
          <p:txBody>
            <a:bodyPr wrap="none" anchor="ctr"/>
            <a:lstStyle/>
            <a:p>
              <a:endParaRPr lang="en-US"/>
            </a:p>
          </p:txBody>
        </p:sp>
        <p:sp>
          <p:nvSpPr>
            <p:cNvPr id="19539" name="Line 16"/>
            <p:cNvSpPr>
              <a:spLocks noChangeShapeType="1"/>
            </p:cNvSpPr>
            <p:nvPr/>
          </p:nvSpPr>
          <p:spPr bwMode="auto">
            <a:xfrm>
              <a:off x="5588" y="3024"/>
              <a:ext cx="0" cy="24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19540" name="Line 17"/>
            <p:cNvSpPr>
              <a:spLocks noChangeShapeType="1"/>
            </p:cNvSpPr>
            <p:nvPr/>
          </p:nvSpPr>
          <p:spPr bwMode="auto">
            <a:xfrm>
              <a:off x="2108" y="3024"/>
              <a:ext cx="0" cy="240"/>
            </a:xfrm>
            <a:prstGeom prst="line">
              <a:avLst/>
            </a:prstGeom>
            <a:noFill/>
            <a:ln w="22225">
              <a:solidFill>
                <a:srgbClr val="003399"/>
              </a:solidFill>
              <a:round/>
              <a:headEnd type="triangle" w="sm" len="sm"/>
              <a:tailEnd type="none" w="sm" len="sm"/>
            </a:ln>
          </p:spPr>
          <p:txBody>
            <a:bodyPr wrap="none" anchor="ctr"/>
            <a:lstStyle/>
            <a:p>
              <a:endParaRPr lang="en-US"/>
            </a:p>
          </p:txBody>
        </p:sp>
        <p:sp>
          <p:nvSpPr>
            <p:cNvPr id="19541" name="Line 18"/>
            <p:cNvSpPr>
              <a:spLocks noChangeShapeType="1"/>
            </p:cNvSpPr>
            <p:nvPr/>
          </p:nvSpPr>
          <p:spPr bwMode="auto">
            <a:xfrm>
              <a:off x="2420" y="3024"/>
              <a:ext cx="0" cy="240"/>
            </a:xfrm>
            <a:prstGeom prst="line">
              <a:avLst/>
            </a:prstGeom>
            <a:noFill/>
            <a:ln w="22225">
              <a:solidFill>
                <a:srgbClr val="003399"/>
              </a:solidFill>
              <a:round/>
              <a:headEnd type="triangle" w="sm" len="sm"/>
              <a:tailEnd type="none" w="sm" len="sm"/>
            </a:ln>
          </p:spPr>
          <p:txBody>
            <a:bodyPr wrap="none" anchor="ctr"/>
            <a:lstStyle/>
            <a:p>
              <a:endParaRPr lang="en-US"/>
            </a:p>
          </p:txBody>
        </p:sp>
        <p:sp>
          <p:nvSpPr>
            <p:cNvPr id="19542" name="Line 19"/>
            <p:cNvSpPr>
              <a:spLocks noChangeShapeType="1"/>
            </p:cNvSpPr>
            <p:nvPr/>
          </p:nvSpPr>
          <p:spPr bwMode="auto">
            <a:xfrm>
              <a:off x="2732" y="3024"/>
              <a:ext cx="0" cy="240"/>
            </a:xfrm>
            <a:prstGeom prst="line">
              <a:avLst/>
            </a:prstGeom>
            <a:noFill/>
            <a:ln w="22225">
              <a:solidFill>
                <a:srgbClr val="003399"/>
              </a:solidFill>
              <a:round/>
              <a:headEnd type="triangle" w="sm" len="sm"/>
              <a:tailEnd type="none" w="sm" len="sm"/>
            </a:ln>
          </p:spPr>
          <p:txBody>
            <a:bodyPr wrap="none" anchor="ctr"/>
            <a:lstStyle/>
            <a:p>
              <a:endParaRPr lang="en-US"/>
            </a:p>
          </p:txBody>
        </p:sp>
        <p:sp>
          <p:nvSpPr>
            <p:cNvPr id="19543" name="Line 20"/>
            <p:cNvSpPr>
              <a:spLocks noChangeShapeType="1"/>
            </p:cNvSpPr>
            <p:nvPr/>
          </p:nvSpPr>
          <p:spPr bwMode="auto">
            <a:xfrm>
              <a:off x="3044" y="3024"/>
              <a:ext cx="0" cy="240"/>
            </a:xfrm>
            <a:prstGeom prst="line">
              <a:avLst/>
            </a:prstGeom>
            <a:noFill/>
            <a:ln w="22225">
              <a:solidFill>
                <a:srgbClr val="003399"/>
              </a:solidFill>
              <a:round/>
              <a:headEnd type="triangle" w="sm" len="sm"/>
              <a:tailEnd type="none" w="sm" len="sm"/>
            </a:ln>
          </p:spPr>
          <p:txBody>
            <a:bodyPr wrap="none" anchor="ctr"/>
            <a:lstStyle/>
            <a:p>
              <a:endParaRPr lang="en-US"/>
            </a:p>
          </p:txBody>
        </p:sp>
        <p:sp>
          <p:nvSpPr>
            <p:cNvPr id="19544" name="Line 21"/>
            <p:cNvSpPr>
              <a:spLocks noChangeShapeType="1"/>
            </p:cNvSpPr>
            <p:nvPr/>
          </p:nvSpPr>
          <p:spPr bwMode="auto">
            <a:xfrm>
              <a:off x="3367" y="3024"/>
              <a:ext cx="0" cy="240"/>
            </a:xfrm>
            <a:prstGeom prst="line">
              <a:avLst/>
            </a:prstGeom>
            <a:noFill/>
            <a:ln w="22225">
              <a:solidFill>
                <a:srgbClr val="003399"/>
              </a:solidFill>
              <a:round/>
              <a:headEnd type="triangle" w="sm" len="sm"/>
              <a:tailEnd type="none" w="sm" len="sm"/>
            </a:ln>
          </p:spPr>
          <p:txBody>
            <a:bodyPr wrap="none" anchor="ctr"/>
            <a:lstStyle/>
            <a:p>
              <a:endParaRPr lang="en-US"/>
            </a:p>
          </p:txBody>
        </p:sp>
        <p:sp>
          <p:nvSpPr>
            <p:cNvPr id="19545" name="Line 22"/>
            <p:cNvSpPr>
              <a:spLocks noChangeShapeType="1"/>
            </p:cNvSpPr>
            <p:nvPr/>
          </p:nvSpPr>
          <p:spPr bwMode="auto">
            <a:xfrm>
              <a:off x="3678" y="3024"/>
              <a:ext cx="0" cy="240"/>
            </a:xfrm>
            <a:prstGeom prst="line">
              <a:avLst/>
            </a:prstGeom>
            <a:noFill/>
            <a:ln w="22225">
              <a:solidFill>
                <a:srgbClr val="003399"/>
              </a:solidFill>
              <a:round/>
              <a:headEnd type="triangle" w="sm" len="sm"/>
              <a:tailEnd type="none" w="sm" len="sm"/>
            </a:ln>
          </p:spPr>
          <p:txBody>
            <a:bodyPr wrap="none" anchor="ctr"/>
            <a:lstStyle/>
            <a:p>
              <a:endParaRPr lang="en-US"/>
            </a:p>
          </p:txBody>
        </p:sp>
        <p:sp>
          <p:nvSpPr>
            <p:cNvPr id="19546" name="Line 23"/>
            <p:cNvSpPr>
              <a:spLocks noChangeShapeType="1"/>
            </p:cNvSpPr>
            <p:nvPr/>
          </p:nvSpPr>
          <p:spPr bwMode="auto">
            <a:xfrm>
              <a:off x="3990" y="3024"/>
              <a:ext cx="0" cy="240"/>
            </a:xfrm>
            <a:prstGeom prst="line">
              <a:avLst/>
            </a:prstGeom>
            <a:noFill/>
            <a:ln w="22225">
              <a:solidFill>
                <a:srgbClr val="003399"/>
              </a:solidFill>
              <a:round/>
              <a:headEnd type="triangle" w="sm" len="sm"/>
              <a:tailEnd type="none" w="sm" len="sm"/>
            </a:ln>
          </p:spPr>
          <p:txBody>
            <a:bodyPr wrap="none" anchor="ctr"/>
            <a:lstStyle/>
            <a:p>
              <a:endParaRPr lang="en-US"/>
            </a:p>
          </p:txBody>
        </p:sp>
        <p:sp>
          <p:nvSpPr>
            <p:cNvPr id="19547" name="Line 24"/>
            <p:cNvSpPr>
              <a:spLocks noChangeShapeType="1"/>
            </p:cNvSpPr>
            <p:nvPr/>
          </p:nvSpPr>
          <p:spPr bwMode="auto">
            <a:xfrm>
              <a:off x="1484" y="3024"/>
              <a:ext cx="0" cy="240"/>
            </a:xfrm>
            <a:prstGeom prst="line">
              <a:avLst/>
            </a:prstGeom>
            <a:noFill/>
            <a:ln w="22225">
              <a:solidFill>
                <a:srgbClr val="003399"/>
              </a:solidFill>
              <a:round/>
              <a:headEnd type="triangle" w="sm" len="sm"/>
              <a:tailEnd type="none" w="sm" len="sm"/>
            </a:ln>
          </p:spPr>
          <p:txBody>
            <a:bodyPr wrap="none" anchor="ctr"/>
            <a:lstStyle/>
            <a:p>
              <a:endParaRPr lang="en-US"/>
            </a:p>
          </p:txBody>
        </p:sp>
        <p:sp>
          <p:nvSpPr>
            <p:cNvPr id="19548" name="Line 25"/>
            <p:cNvSpPr>
              <a:spLocks noChangeShapeType="1"/>
            </p:cNvSpPr>
            <p:nvPr/>
          </p:nvSpPr>
          <p:spPr bwMode="auto">
            <a:xfrm>
              <a:off x="1796" y="3024"/>
              <a:ext cx="0" cy="240"/>
            </a:xfrm>
            <a:prstGeom prst="line">
              <a:avLst/>
            </a:prstGeom>
            <a:noFill/>
            <a:ln w="22225">
              <a:solidFill>
                <a:srgbClr val="003399"/>
              </a:solidFill>
              <a:round/>
              <a:headEnd type="triangle" w="sm" len="sm"/>
              <a:tailEnd type="none" w="sm" len="sm"/>
            </a:ln>
          </p:spPr>
          <p:txBody>
            <a:bodyPr wrap="none" anchor="ctr"/>
            <a:lstStyle/>
            <a:p>
              <a:endParaRPr lang="en-US"/>
            </a:p>
          </p:txBody>
        </p:sp>
        <p:sp>
          <p:nvSpPr>
            <p:cNvPr id="19549" name="Rectangle 26"/>
            <p:cNvSpPr>
              <a:spLocks noChangeArrowheads="1"/>
            </p:cNvSpPr>
            <p:nvPr/>
          </p:nvSpPr>
          <p:spPr bwMode="auto">
            <a:xfrm>
              <a:off x="86" y="2976"/>
              <a:ext cx="717" cy="212"/>
            </a:xfrm>
            <a:prstGeom prst="rect">
              <a:avLst/>
            </a:prstGeom>
            <a:noFill/>
            <a:ln w="9525">
              <a:noFill/>
              <a:miter lim="800000"/>
              <a:headEnd/>
              <a:tailEnd/>
            </a:ln>
          </p:spPr>
          <p:txBody>
            <a:bodyPr wrap="none" lIns="92075" tIns="46038" rIns="92075" bIns="46038">
              <a:spAutoFit/>
            </a:bodyPr>
            <a:lstStyle/>
            <a:p>
              <a:pPr algn="l" eaLnBrk="0" hangingPunct="0"/>
              <a:r>
                <a:rPr lang="de-DE" sz="1600"/>
                <a:t>Sampling</a:t>
              </a:r>
            </a:p>
          </p:txBody>
        </p:sp>
      </p:grpSp>
      <p:grpSp>
        <p:nvGrpSpPr>
          <p:cNvPr id="4" name="Group 27"/>
          <p:cNvGrpSpPr>
            <a:grpSpLocks/>
          </p:cNvGrpSpPr>
          <p:nvPr/>
        </p:nvGrpSpPr>
        <p:grpSpPr bwMode="auto">
          <a:xfrm>
            <a:off x="1548908" y="1740045"/>
            <a:ext cx="8856663" cy="565150"/>
            <a:chOff x="85" y="1104"/>
            <a:chExt cx="5579" cy="356"/>
          </a:xfrm>
        </p:grpSpPr>
        <p:sp>
          <p:nvSpPr>
            <p:cNvPr id="19508" name="Line 28"/>
            <p:cNvSpPr>
              <a:spLocks noChangeShapeType="1"/>
            </p:cNvSpPr>
            <p:nvPr/>
          </p:nvSpPr>
          <p:spPr bwMode="auto">
            <a:xfrm>
              <a:off x="1028" y="1392"/>
              <a:ext cx="312" cy="0"/>
            </a:xfrm>
            <a:prstGeom prst="line">
              <a:avLst/>
            </a:prstGeom>
            <a:noFill/>
            <a:ln w="19050">
              <a:solidFill>
                <a:srgbClr val="003399"/>
              </a:solidFill>
              <a:round/>
              <a:headEnd type="none" w="sm" len="sm"/>
              <a:tailEnd type="none" w="sm" len="sm"/>
            </a:ln>
          </p:spPr>
          <p:txBody>
            <a:bodyPr wrap="none" anchor="ctr"/>
            <a:lstStyle/>
            <a:p>
              <a:endParaRPr lang="en-US"/>
            </a:p>
          </p:txBody>
        </p:sp>
        <p:sp>
          <p:nvSpPr>
            <p:cNvPr id="19509" name="Line 29"/>
            <p:cNvSpPr>
              <a:spLocks noChangeShapeType="1"/>
            </p:cNvSpPr>
            <p:nvPr/>
          </p:nvSpPr>
          <p:spPr bwMode="auto">
            <a:xfrm>
              <a:off x="1340" y="1104"/>
              <a:ext cx="312" cy="0"/>
            </a:xfrm>
            <a:prstGeom prst="line">
              <a:avLst/>
            </a:prstGeom>
            <a:noFill/>
            <a:ln w="19050">
              <a:solidFill>
                <a:srgbClr val="003399"/>
              </a:solidFill>
              <a:round/>
              <a:headEnd type="none" w="sm" len="sm"/>
              <a:tailEnd type="none" w="sm" len="sm"/>
            </a:ln>
          </p:spPr>
          <p:txBody>
            <a:bodyPr wrap="none" anchor="ctr"/>
            <a:lstStyle/>
            <a:p>
              <a:endParaRPr lang="en-US"/>
            </a:p>
          </p:txBody>
        </p:sp>
        <p:sp>
          <p:nvSpPr>
            <p:cNvPr id="19510" name="Line 30"/>
            <p:cNvSpPr>
              <a:spLocks noChangeShapeType="1"/>
            </p:cNvSpPr>
            <p:nvPr/>
          </p:nvSpPr>
          <p:spPr bwMode="auto">
            <a:xfrm>
              <a:off x="1652" y="1392"/>
              <a:ext cx="312" cy="0"/>
            </a:xfrm>
            <a:prstGeom prst="line">
              <a:avLst/>
            </a:prstGeom>
            <a:noFill/>
            <a:ln w="19050">
              <a:solidFill>
                <a:srgbClr val="003399"/>
              </a:solidFill>
              <a:round/>
              <a:headEnd type="none" w="sm" len="sm"/>
              <a:tailEnd type="none" w="sm" len="sm"/>
            </a:ln>
          </p:spPr>
          <p:txBody>
            <a:bodyPr wrap="none" anchor="ctr"/>
            <a:lstStyle/>
            <a:p>
              <a:endParaRPr lang="en-US"/>
            </a:p>
          </p:txBody>
        </p:sp>
        <p:sp>
          <p:nvSpPr>
            <p:cNvPr id="19511" name="Line 31"/>
            <p:cNvSpPr>
              <a:spLocks noChangeShapeType="1"/>
            </p:cNvSpPr>
            <p:nvPr/>
          </p:nvSpPr>
          <p:spPr bwMode="auto">
            <a:xfrm>
              <a:off x="1964" y="1104"/>
              <a:ext cx="312" cy="0"/>
            </a:xfrm>
            <a:prstGeom prst="line">
              <a:avLst/>
            </a:prstGeom>
            <a:noFill/>
            <a:ln w="19050">
              <a:solidFill>
                <a:srgbClr val="003399"/>
              </a:solidFill>
              <a:round/>
              <a:headEnd type="none" w="sm" len="sm"/>
              <a:tailEnd type="none" w="sm" len="sm"/>
            </a:ln>
          </p:spPr>
          <p:txBody>
            <a:bodyPr wrap="none" anchor="ctr"/>
            <a:lstStyle/>
            <a:p>
              <a:endParaRPr lang="en-US"/>
            </a:p>
          </p:txBody>
        </p:sp>
        <p:sp>
          <p:nvSpPr>
            <p:cNvPr id="19512" name="Line 32"/>
            <p:cNvSpPr>
              <a:spLocks noChangeShapeType="1"/>
            </p:cNvSpPr>
            <p:nvPr/>
          </p:nvSpPr>
          <p:spPr bwMode="auto">
            <a:xfrm>
              <a:off x="2276" y="1104"/>
              <a:ext cx="312" cy="0"/>
            </a:xfrm>
            <a:prstGeom prst="line">
              <a:avLst/>
            </a:prstGeom>
            <a:noFill/>
            <a:ln w="19050">
              <a:solidFill>
                <a:srgbClr val="003399"/>
              </a:solidFill>
              <a:round/>
              <a:headEnd type="none" w="sm" len="sm"/>
              <a:tailEnd type="none" w="sm" len="sm"/>
            </a:ln>
          </p:spPr>
          <p:txBody>
            <a:bodyPr wrap="none" anchor="ctr"/>
            <a:lstStyle/>
            <a:p>
              <a:endParaRPr lang="en-US"/>
            </a:p>
          </p:txBody>
        </p:sp>
        <p:sp>
          <p:nvSpPr>
            <p:cNvPr id="19513" name="Line 33"/>
            <p:cNvSpPr>
              <a:spLocks noChangeShapeType="1"/>
            </p:cNvSpPr>
            <p:nvPr/>
          </p:nvSpPr>
          <p:spPr bwMode="auto">
            <a:xfrm>
              <a:off x="2588" y="1392"/>
              <a:ext cx="312" cy="0"/>
            </a:xfrm>
            <a:prstGeom prst="line">
              <a:avLst/>
            </a:prstGeom>
            <a:noFill/>
            <a:ln w="19050">
              <a:solidFill>
                <a:srgbClr val="003399"/>
              </a:solidFill>
              <a:round/>
              <a:headEnd type="none" w="sm" len="sm"/>
              <a:tailEnd type="none" w="sm" len="sm"/>
            </a:ln>
          </p:spPr>
          <p:txBody>
            <a:bodyPr wrap="none" anchor="ctr"/>
            <a:lstStyle/>
            <a:p>
              <a:endParaRPr lang="en-US"/>
            </a:p>
          </p:txBody>
        </p:sp>
        <p:sp>
          <p:nvSpPr>
            <p:cNvPr id="19514" name="Line 34"/>
            <p:cNvSpPr>
              <a:spLocks noChangeShapeType="1"/>
            </p:cNvSpPr>
            <p:nvPr/>
          </p:nvSpPr>
          <p:spPr bwMode="auto">
            <a:xfrm>
              <a:off x="2900" y="1392"/>
              <a:ext cx="312" cy="0"/>
            </a:xfrm>
            <a:prstGeom prst="line">
              <a:avLst/>
            </a:prstGeom>
            <a:noFill/>
            <a:ln w="19050">
              <a:solidFill>
                <a:srgbClr val="003399"/>
              </a:solidFill>
              <a:round/>
              <a:headEnd type="none" w="sm" len="sm"/>
              <a:tailEnd type="none" w="sm" len="sm"/>
            </a:ln>
          </p:spPr>
          <p:txBody>
            <a:bodyPr wrap="none" anchor="ctr"/>
            <a:lstStyle/>
            <a:p>
              <a:endParaRPr lang="en-US"/>
            </a:p>
          </p:txBody>
        </p:sp>
        <p:sp>
          <p:nvSpPr>
            <p:cNvPr id="19515" name="Line 35"/>
            <p:cNvSpPr>
              <a:spLocks noChangeShapeType="1"/>
            </p:cNvSpPr>
            <p:nvPr/>
          </p:nvSpPr>
          <p:spPr bwMode="auto">
            <a:xfrm>
              <a:off x="3212" y="1104"/>
              <a:ext cx="312" cy="0"/>
            </a:xfrm>
            <a:prstGeom prst="line">
              <a:avLst/>
            </a:prstGeom>
            <a:noFill/>
            <a:ln w="19050">
              <a:solidFill>
                <a:srgbClr val="003399"/>
              </a:solidFill>
              <a:round/>
              <a:headEnd type="none" w="sm" len="sm"/>
              <a:tailEnd type="none" w="sm" len="sm"/>
            </a:ln>
          </p:spPr>
          <p:txBody>
            <a:bodyPr wrap="none" anchor="ctr"/>
            <a:lstStyle/>
            <a:p>
              <a:endParaRPr lang="en-US"/>
            </a:p>
          </p:txBody>
        </p:sp>
        <p:sp>
          <p:nvSpPr>
            <p:cNvPr id="19516" name="Line 36"/>
            <p:cNvSpPr>
              <a:spLocks noChangeShapeType="1"/>
            </p:cNvSpPr>
            <p:nvPr/>
          </p:nvSpPr>
          <p:spPr bwMode="auto">
            <a:xfrm>
              <a:off x="4772" y="1392"/>
              <a:ext cx="312" cy="0"/>
            </a:xfrm>
            <a:prstGeom prst="line">
              <a:avLst/>
            </a:prstGeom>
            <a:noFill/>
            <a:ln w="19050">
              <a:solidFill>
                <a:srgbClr val="003399"/>
              </a:solidFill>
              <a:round/>
              <a:headEnd type="none" w="sm" len="sm"/>
              <a:tailEnd type="none" w="sm" len="sm"/>
            </a:ln>
          </p:spPr>
          <p:txBody>
            <a:bodyPr wrap="none" anchor="ctr"/>
            <a:lstStyle/>
            <a:p>
              <a:endParaRPr lang="en-US"/>
            </a:p>
          </p:txBody>
        </p:sp>
        <p:sp>
          <p:nvSpPr>
            <p:cNvPr id="19517" name="Line 37"/>
            <p:cNvSpPr>
              <a:spLocks noChangeShapeType="1"/>
            </p:cNvSpPr>
            <p:nvPr/>
          </p:nvSpPr>
          <p:spPr bwMode="auto">
            <a:xfrm>
              <a:off x="3836" y="1392"/>
              <a:ext cx="312" cy="0"/>
            </a:xfrm>
            <a:prstGeom prst="line">
              <a:avLst/>
            </a:prstGeom>
            <a:noFill/>
            <a:ln w="19050">
              <a:solidFill>
                <a:srgbClr val="003399"/>
              </a:solidFill>
              <a:round/>
              <a:headEnd type="none" w="sm" len="sm"/>
              <a:tailEnd type="none" w="sm" len="sm"/>
            </a:ln>
          </p:spPr>
          <p:txBody>
            <a:bodyPr wrap="none" anchor="ctr"/>
            <a:lstStyle/>
            <a:p>
              <a:endParaRPr lang="en-US"/>
            </a:p>
          </p:txBody>
        </p:sp>
        <p:sp>
          <p:nvSpPr>
            <p:cNvPr id="19518" name="Line 38"/>
            <p:cNvSpPr>
              <a:spLocks noChangeShapeType="1"/>
            </p:cNvSpPr>
            <p:nvPr/>
          </p:nvSpPr>
          <p:spPr bwMode="auto">
            <a:xfrm>
              <a:off x="3524" y="1104"/>
              <a:ext cx="312" cy="0"/>
            </a:xfrm>
            <a:prstGeom prst="line">
              <a:avLst/>
            </a:prstGeom>
            <a:noFill/>
            <a:ln w="19050">
              <a:solidFill>
                <a:srgbClr val="003399"/>
              </a:solidFill>
              <a:round/>
              <a:headEnd type="none" w="sm" len="sm"/>
              <a:tailEnd type="none" w="sm" len="sm"/>
            </a:ln>
          </p:spPr>
          <p:txBody>
            <a:bodyPr wrap="none" anchor="ctr"/>
            <a:lstStyle/>
            <a:p>
              <a:endParaRPr lang="en-US"/>
            </a:p>
          </p:txBody>
        </p:sp>
        <p:sp>
          <p:nvSpPr>
            <p:cNvPr id="19519" name="Line 39"/>
            <p:cNvSpPr>
              <a:spLocks noChangeShapeType="1"/>
            </p:cNvSpPr>
            <p:nvPr/>
          </p:nvSpPr>
          <p:spPr bwMode="auto">
            <a:xfrm>
              <a:off x="4148" y="1392"/>
              <a:ext cx="312" cy="0"/>
            </a:xfrm>
            <a:prstGeom prst="line">
              <a:avLst/>
            </a:prstGeom>
            <a:noFill/>
            <a:ln w="19050">
              <a:solidFill>
                <a:srgbClr val="003399"/>
              </a:solidFill>
              <a:round/>
              <a:headEnd type="none" w="sm" len="sm"/>
              <a:tailEnd type="none" w="sm" len="sm"/>
            </a:ln>
          </p:spPr>
          <p:txBody>
            <a:bodyPr wrap="none" anchor="ctr"/>
            <a:lstStyle/>
            <a:p>
              <a:endParaRPr lang="en-US"/>
            </a:p>
          </p:txBody>
        </p:sp>
        <p:sp>
          <p:nvSpPr>
            <p:cNvPr id="19520" name="Line 40"/>
            <p:cNvSpPr>
              <a:spLocks noChangeShapeType="1"/>
            </p:cNvSpPr>
            <p:nvPr/>
          </p:nvSpPr>
          <p:spPr bwMode="auto">
            <a:xfrm>
              <a:off x="4460" y="1104"/>
              <a:ext cx="312" cy="0"/>
            </a:xfrm>
            <a:prstGeom prst="line">
              <a:avLst/>
            </a:prstGeom>
            <a:noFill/>
            <a:ln w="19050">
              <a:solidFill>
                <a:srgbClr val="003399"/>
              </a:solidFill>
              <a:round/>
              <a:headEnd type="none" w="sm" len="sm"/>
              <a:tailEnd type="none" w="sm" len="sm"/>
            </a:ln>
          </p:spPr>
          <p:txBody>
            <a:bodyPr wrap="none" anchor="ctr"/>
            <a:lstStyle/>
            <a:p>
              <a:endParaRPr lang="en-US"/>
            </a:p>
          </p:txBody>
        </p:sp>
        <p:sp>
          <p:nvSpPr>
            <p:cNvPr id="19521" name="Line 41"/>
            <p:cNvSpPr>
              <a:spLocks noChangeShapeType="1"/>
            </p:cNvSpPr>
            <p:nvPr/>
          </p:nvSpPr>
          <p:spPr bwMode="auto">
            <a:xfrm>
              <a:off x="5396" y="1392"/>
              <a:ext cx="268" cy="0"/>
            </a:xfrm>
            <a:prstGeom prst="line">
              <a:avLst/>
            </a:prstGeom>
            <a:noFill/>
            <a:ln w="19050">
              <a:solidFill>
                <a:srgbClr val="003399"/>
              </a:solidFill>
              <a:round/>
              <a:headEnd type="none" w="sm" len="sm"/>
              <a:tailEnd type="none" w="sm" len="sm"/>
            </a:ln>
          </p:spPr>
          <p:txBody>
            <a:bodyPr wrap="none" anchor="ctr"/>
            <a:lstStyle/>
            <a:p>
              <a:endParaRPr lang="en-US"/>
            </a:p>
          </p:txBody>
        </p:sp>
        <p:sp>
          <p:nvSpPr>
            <p:cNvPr id="19522" name="Line 42"/>
            <p:cNvSpPr>
              <a:spLocks noChangeShapeType="1"/>
            </p:cNvSpPr>
            <p:nvPr/>
          </p:nvSpPr>
          <p:spPr bwMode="auto">
            <a:xfrm>
              <a:off x="5084" y="1104"/>
              <a:ext cx="312" cy="0"/>
            </a:xfrm>
            <a:prstGeom prst="line">
              <a:avLst/>
            </a:prstGeom>
            <a:noFill/>
            <a:ln w="19050">
              <a:solidFill>
                <a:srgbClr val="003399"/>
              </a:solidFill>
              <a:round/>
              <a:headEnd type="none" w="sm" len="sm"/>
              <a:tailEnd type="none" w="sm" len="sm"/>
            </a:ln>
          </p:spPr>
          <p:txBody>
            <a:bodyPr wrap="none" anchor="ctr"/>
            <a:lstStyle/>
            <a:p>
              <a:endParaRPr lang="en-US"/>
            </a:p>
          </p:txBody>
        </p:sp>
        <p:sp>
          <p:nvSpPr>
            <p:cNvPr id="19523" name="Line 43"/>
            <p:cNvSpPr>
              <a:spLocks noChangeShapeType="1"/>
            </p:cNvSpPr>
            <p:nvPr/>
          </p:nvSpPr>
          <p:spPr bwMode="auto">
            <a:xfrm>
              <a:off x="1652" y="1104"/>
              <a:ext cx="0" cy="288"/>
            </a:xfrm>
            <a:prstGeom prst="line">
              <a:avLst/>
            </a:prstGeom>
            <a:noFill/>
            <a:ln w="19050">
              <a:solidFill>
                <a:srgbClr val="003399"/>
              </a:solidFill>
              <a:round/>
              <a:headEnd type="none" w="sm" len="sm"/>
              <a:tailEnd type="none" w="sm" len="sm"/>
            </a:ln>
          </p:spPr>
          <p:txBody>
            <a:bodyPr wrap="none" anchor="ctr"/>
            <a:lstStyle/>
            <a:p>
              <a:endParaRPr lang="en-US"/>
            </a:p>
          </p:txBody>
        </p:sp>
        <p:sp>
          <p:nvSpPr>
            <p:cNvPr id="19524" name="Line 44"/>
            <p:cNvSpPr>
              <a:spLocks noChangeShapeType="1"/>
            </p:cNvSpPr>
            <p:nvPr/>
          </p:nvSpPr>
          <p:spPr bwMode="auto">
            <a:xfrm>
              <a:off x="1964" y="1104"/>
              <a:ext cx="0" cy="288"/>
            </a:xfrm>
            <a:prstGeom prst="line">
              <a:avLst/>
            </a:prstGeom>
            <a:noFill/>
            <a:ln w="19050">
              <a:solidFill>
                <a:srgbClr val="003399"/>
              </a:solidFill>
              <a:round/>
              <a:headEnd type="none" w="sm" len="sm"/>
              <a:tailEnd type="none" w="sm" len="sm"/>
            </a:ln>
          </p:spPr>
          <p:txBody>
            <a:bodyPr wrap="none" anchor="ctr"/>
            <a:lstStyle/>
            <a:p>
              <a:endParaRPr lang="en-US"/>
            </a:p>
          </p:txBody>
        </p:sp>
        <p:sp>
          <p:nvSpPr>
            <p:cNvPr id="19525" name="Line 45"/>
            <p:cNvSpPr>
              <a:spLocks noChangeShapeType="1"/>
            </p:cNvSpPr>
            <p:nvPr/>
          </p:nvSpPr>
          <p:spPr bwMode="auto">
            <a:xfrm>
              <a:off x="2588" y="1104"/>
              <a:ext cx="0" cy="288"/>
            </a:xfrm>
            <a:prstGeom prst="line">
              <a:avLst/>
            </a:prstGeom>
            <a:noFill/>
            <a:ln w="19050">
              <a:solidFill>
                <a:srgbClr val="003399"/>
              </a:solidFill>
              <a:round/>
              <a:headEnd type="none" w="sm" len="sm"/>
              <a:tailEnd type="none" w="sm" len="sm"/>
            </a:ln>
          </p:spPr>
          <p:txBody>
            <a:bodyPr wrap="none" anchor="ctr"/>
            <a:lstStyle/>
            <a:p>
              <a:endParaRPr lang="en-US"/>
            </a:p>
          </p:txBody>
        </p:sp>
        <p:sp>
          <p:nvSpPr>
            <p:cNvPr id="19526" name="Line 46"/>
            <p:cNvSpPr>
              <a:spLocks noChangeShapeType="1"/>
            </p:cNvSpPr>
            <p:nvPr/>
          </p:nvSpPr>
          <p:spPr bwMode="auto">
            <a:xfrm>
              <a:off x="3212" y="1104"/>
              <a:ext cx="0" cy="288"/>
            </a:xfrm>
            <a:prstGeom prst="line">
              <a:avLst/>
            </a:prstGeom>
            <a:noFill/>
            <a:ln w="19050">
              <a:solidFill>
                <a:srgbClr val="003399"/>
              </a:solidFill>
              <a:round/>
              <a:headEnd type="none" w="sm" len="sm"/>
              <a:tailEnd type="none" w="sm" len="sm"/>
            </a:ln>
          </p:spPr>
          <p:txBody>
            <a:bodyPr wrap="none" anchor="ctr"/>
            <a:lstStyle/>
            <a:p>
              <a:endParaRPr lang="en-US"/>
            </a:p>
          </p:txBody>
        </p:sp>
        <p:sp>
          <p:nvSpPr>
            <p:cNvPr id="19527" name="Line 47"/>
            <p:cNvSpPr>
              <a:spLocks noChangeShapeType="1"/>
            </p:cNvSpPr>
            <p:nvPr/>
          </p:nvSpPr>
          <p:spPr bwMode="auto">
            <a:xfrm>
              <a:off x="3836" y="1104"/>
              <a:ext cx="0" cy="288"/>
            </a:xfrm>
            <a:prstGeom prst="line">
              <a:avLst/>
            </a:prstGeom>
            <a:noFill/>
            <a:ln w="19050">
              <a:solidFill>
                <a:srgbClr val="003399"/>
              </a:solidFill>
              <a:round/>
              <a:headEnd type="none" w="sm" len="sm"/>
              <a:tailEnd type="none" w="sm" len="sm"/>
            </a:ln>
          </p:spPr>
          <p:txBody>
            <a:bodyPr wrap="none" anchor="ctr"/>
            <a:lstStyle/>
            <a:p>
              <a:endParaRPr lang="en-US"/>
            </a:p>
          </p:txBody>
        </p:sp>
        <p:sp>
          <p:nvSpPr>
            <p:cNvPr id="19528" name="Line 48"/>
            <p:cNvSpPr>
              <a:spLocks noChangeShapeType="1"/>
            </p:cNvSpPr>
            <p:nvPr/>
          </p:nvSpPr>
          <p:spPr bwMode="auto">
            <a:xfrm>
              <a:off x="5396" y="1104"/>
              <a:ext cx="0" cy="288"/>
            </a:xfrm>
            <a:prstGeom prst="line">
              <a:avLst/>
            </a:prstGeom>
            <a:noFill/>
            <a:ln w="19050">
              <a:solidFill>
                <a:srgbClr val="003399"/>
              </a:solidFill>
              <a:round/>
              <a:headEnd type="none" w="sm" len="sm"/>
              <a:tailEnd type="none" w="sm" len="sm"/>
            </a:ln>
          </p:spPr>
          <p:txBody>
            <a:bodyPr wrap="none" anchor="ctr"/>
            <a:lstStyle/>
            <a:p>
              <a:endParaRPr lang="en-US"/>
            </a:p>
          </p:txBody>
        </p:sp>
        <p:sp>
          <p:nvSpPr>
            <p:cNvPr id="19529" name="Line 49"/>
            <p:cNvSpPr>
              <a:spLocks noChangeShapeType="1"/>
            </p:cNvSpPr>
            <p:nvPr/>
          </p:nvSpPr>
          <p:spPr bwMode="auto">
            <a:xfrm>
              <a:off x="4460" y="1104"/>
              <a:ext cx="0" cy="288"/>
            </a:xfrm>
            <a:prstGeom prst="line">
              <a:avLst/>
            </a:prstGeom>
            <a:noFill/>
            <a:ln w="19050">
              <a:solidFill>
                <a:srgbClr val="003399"/>
              </a:solidFill>
              <a:round/>
              <a:headEnd type="none" w="sm" len="sm"/>
              <a:tailEnd type="none" w="sm" len="sm"/>
            </a:ln>
          </p:spPr>
          <p:txBody>
            <a:bodyPr wrap="none" anchor="ctr"/>
            <a:lstStyle/>
            <a:p>
              <a:endParaRPr lang="en-US"/>
            </a:p>
          </p:txBody>
        </p:sp>
        <p:sp>
          <p:nvSpPr>
            <p:cNvPr id="19530" name="Line 50"/>
            <p:cNvSpPr>
              <a:spLocks noChangeShapeType="1"/>
            </p:cNvSpPr>
            <p:nvPr/>
          </p:nvSpPr>
          <p:spPr bwMode="auto">
            <a:xfrm>
              <a:off x="1340" y="1104"/>
              <a:ext cx="0" cy="288"/>
            </a:xfrm>
            <a:prstGeom prst="line">
              <a:avLst/>
            </a:prstGeom>
            <a:noFill/>
            <a:ln w="19050">
              <a:solidFill>
                <a:srgbClr val="003399"/>
              </a:solidFill>
              <a:round/>
              <a:headEnd type="none" w="sm" len="sm"/>
              <a:tailEnd type="none" w="sm" len="sm"/>
            </a:ln>
          </p:spPr>
          <p:txBody>
            <a:bodyPr wrap="none" anchor="ctr"/>
            <a:lstStyle/>
            <a:p>
              <a:endParaRPr lang="en-US"/>
            </a:p>
          </p:txBody>
        </p:sp>
        <p:sp>
          <p:nvSpPr>
            <p:cNvPr id="19531" name="Line 51"/>
            <p:cNvSpPr>
              <a:spLocks noChangeShapeType="1"/>
            </p:cNvSpPr>
            <p:nvPr/>
          </p:nvSpPr>
          <p:spPr bwMode="auto">
            <a:xfrm>
              <a:off x="4772" y="1104"/>
              <a:ext cx="0" cy="288"/>
            </a:xfrm>
            <a:prstGeom prst="line">
              <a:avLst/>
            </a:prstGeom>
            <a:noFill/>
            <a:ln w="19050">
              <a:solidFill>
                <a:srgbClr val="003399"/>
              </a:solidFill>
              <a:round/>
              <a:headEnd type="none" w="sm" len="sm"/>
              <a:tailEnd type="none" w="sm" len="sm"/>
            </a:ln>
          </p:spPr>
          <p:txBody>
            <a:bodyPr wrap="none" anchor="ctr"/>
            <a:lstStyle/>
            <a:p>
              <a:endParaRPr lang="en-US"/>
            </a:p>
          </p:txBody>
        </p:sp>
        <p:sp>
          <p:nvSpPr>
            <p:cNvPr id="19532" name="Line 52"/>
            <p:cNvSpPr>
              <a:spLocks noChangeShapeType="1"/>
            </p:cNvSpPr>
            <p:nvPr/>
          </p:nvSpPr>
          <p:spPr bwMode="auto">
            <a:xfrm>
              <a:off x="5084" y="1104"/>
              <a:ext cx="0" cy="288"/>
            </a:xfrm>
            <a:prstGeom prst="line">
              <a:avLst/>
            </a:prstGeom>
            <a:noFill/>
            <a:ln w="19050">
              <a:solidFill>
                <a:srgbClr val="003399"/>
              </a:solidFill>
              <a:round/>
              <a:headEnd type="none" w="sm" len="sm"/>
              <a:tailEnd type="none" w="sm" len="sm"/>
            </a:ln>
          </p:spPr>
          <p:txBody>
            <a:bodyPr wrap="none" anchor="ctr"/>
            <a:lstStyle/>
            <a:p>
              <a:endParaRPr lang="en-US"/>
            </a:p>
          </p:txBody>
        </p:sp>
        <p:sp>
          <p:nvSpPr>
            <p:cNvPr id="19533" name="Rectangle 53"/>
            <p:cNvSpPr>
              <a:spLocks noChangeArrowheads="1"/>
            </p:cNvSpPr>
            <p:nvPr/>
          </p:nvSpPr>
          <p:spPr bwMode="auto">
            <a:xfrm>
              <a:off x="85" y="1248"/>
              <a:ext cx="512" cy="212"/>
            </a:xfrm>
            <a:prstGeom prst="rect">
              <a:avLst/>
            </a:prstGeom>
            <a:noFill/>
            <a:ln w="9525">
              <a:noFill/>
              <a:miter lim="800000"/>
              <a:headEnd/>
              <a:tailEnd/>
            </a:ln>
          </p:spPr>
          <p:txBody>
            <a:bodyPr wrap="none" lIns="92075" tIns="46038" rIns="92075" bIns="46038">
              <a:spAutoFit/>
            </a:bodyPr>
            <a:lstStyle/>
            <a:p>
              <a:pPr algn="l" eaLnBrk="0" hangingPunct="0"/>
              <a:r>
                <a:rPr lang="de-DE" sz="1600"/>
                <a:t>Signal</a:t>
              </a:r>
            </a:p>
          </p:txBody>
        </p:sp>
      </p:grpSp>
      <p:sp>
        <p:nvSpPr>
          <p:cNvPr id="19464" name="Rectangle 54"/>
          <p:cNvSpPr>
            <a:spLocks noChangeArrowheads="1"/>
          </p:cNvSpPr>
          <p:nvPr/>
        </p:nvSpPr>
        <p:spPr bwMode="auto">
          <a:xfrm>
            <a:off x="3072908" y="1214583"/>
            <a:ext cx="7256463" cy="336550"/>
          </a:xfrm>
          <a:prstGeom prst="rect">
            <a:avLst/>
          </a:prstGeom>
          <a:noFill/>
          <a:ln w="9525">
            <a:noFill/>
            <a:miter lim="800000"/>
            <a:headEnd/>
            <a:tailEnd/>
          </a:ln>
        </p:spPr>
        <p:txBody>
          <a:bodyPr wrap="none" lIns="92075" tIns="46038" rIns="92075" bIns="46038">
            <a:spAutoFit/>
          </a:bodyPr>
          <a:lstStyle/>
          <a:p>
            <a:pPr algn="l" eaLnBrk="0" hangingPunct="0"/>
            <a:r>
              <a:rPr lang="de-DE" sz="1600"/>
              <a:t>0      1      0     1      1    0     0     1      1    0     0    1      0     1     0</a:t>
            </a:r>
          </a:p>
        </p:txBody>
      </p:sp>
      <p:grpSp>
        <p:nvGrpSpPr>
          <p:cNvPr id="5" name="Group 55"/>
          <p:cNvGrpSpPr>
            <a:grpSpLocks/>
          </p:cNvGrpSpPr>
          <p:nvPr/>
        </p:nvGrpSpPr>
        <p:grpSpPr bwMode="auto">
          <a:xfrm>
            <a:off x="1548908" y="2382983"/>
            <a:ext cx="9009063" cy="1281112"/>
            <a:chOff x="85" y="1509"/>
            <a:chExt cx="5675" cy="807"/>
          </a:xfrm>
        </p:grpSpPr>
        <p:sp>
          <p:nvSpPr>
            <p:cNvPr id="19500" name="Freeform 56"/>
            <p:cNvSpPr>
              <a:spLocks/>
            </p:cNvSpPr>
            <p:nvPr/>
          </p:nvSpPr>
          <p:spPr bwMode="auto">
            <a:xfrm>
              <a:off x="1028" y="1776"/>
              <a:ext cx="937" cy="193"/>
            </a:xfrm>
            <a:custGeom>
              <a:avLst/>
              <a:gdLst>
                <a:gd name="T0" fmla="*/ 16 w 937"/>
                <a:gd name="T1" fmla="*/ 36 h 193"/>
                <a:gd name="T2" fmla="*/ 45 w 937"/>
                <a:gd name="T3" fmla="*/ 143 h 193"/>
                <a:gd name="T4" fmla="*/ 65 w 937"/>
                <a:gd name="T5" fmla="*/ 89 h 193"/>
                <a:gd name="T6" fmla="*/ 84 w 937"/>
                <a:gd name="T7" fmla="*/ 85 h 193"/>
                <a:gd name="T8" fmla="*/ 114 w 937"/>
                <a:gd name="T9" fmla="*/ 143 h 193"/>
                <a:gd name="T10" fmla="*/ 143 w 937"/>
                <a:gd name="T11" fmla="*/ 67 h 193"/>
                <a:gd name="T12" fmla="*/ 167 w 937"/>
                <a:gd name="T13" fmla="*/ 112 h 193"/>
                <a:gd name="T14" fmla="*/ 187 w 937"/>
                <a:gd name="T15" fmla="*/ 116 h 193"/>
                <a:gd name="T16" fmla="*/ 191 w 937"/>
                <a:gd name="T17" fmla="*/ 54 h 193"/>
                <a:gd name="T18" fmla="*/ 206 w 937"/>
                <a:gd name="T19" fmla="*/ 116 h 193"/>
                <a:gd name="T20" fmla="*/ 221 w 937"/>
                <a:gd name="T21" fmla="*/ 89 h 193"/>
                <a:gd name="T22" fmla="*/ 260 w 937"/>
                <a:gd name="T23" fmla="*/ 147 h 193"/>
                <a:gd name="T24" fmla="*/ 269 w 937"/>
                <a:gd name="T25" fmla="*/ 49 h 193"/>
                <a:gd name="T26" fmla="*/ 289 w 937"/>
                <a:gd name="T27" fmla="*/ 129 h 193"/>
                <a:gd name="T28" fmla="*/ 303 w 937"/>
                <a:gd name="T29" fmla="*/ 40 h 193"/>
                <a:gd name="T30" fmla="*/ 323 w 937"/>
                <a:gd name="T31" fmla="*/ 152 h 193"/>
                <a:gd name="T32" fmla="*/ 337 w 937"/>
                <a:gd name="T33" fmla="*/ 45 h 193"/>
                <a:gd name="T34" fmla="*/ 362 w 937"/>
                <a:gd name="T35" fmla="*/ 161 h 193"/>
                <a:gd name="T36" fmla="*/ 362 w 937"/>
                <a:gd name="T37" fmla="*/ 54 h 193"/>
                <a:gd name="T38" fmla="*/ 391 w 937"/>
                <a:gd name="T39" fmla="*/ 134 h 193"/>
                <a:gd name="T40" fmla="*/ 401 w 937"/>
                <a:gd name="T41" fmla="*/ 80 h 193"/>
                <a:gd name="T42" fmla="*/ 425 w 937"/>
                <a:gd name="T43" fmla="*/ 134 h 193"/>
                <a:gd name="T44" fmla="*/ 435 w 937"/>
                <a:gd name="T45" fmla="*/ 45 h 193"/>
                <a:gd name="T46" fmla="*/ 474 w 937"/>
                <a:gd name="T47" fmla="*/ 138 h 193"/>
                <a:gd name="T48" fmla="*/ 488 w 937"/>
                <a:gd name="T49" fmla="*/ 31 h 193"/>
                <a:gd name="T50" fmla="*/ 513 w 937"/>
                <a:gd name="T51" fmla="*/ 134 h 193"/>
                <a:gd name="T52" fmla="*/ 513 w 937"/>
                <a:gd name="T53" fmla="*/ 27 h 193"/>
                <a:gd name="T54" fmla="*/ 532 w 937"/>
                <a:gd name="T55" fmla="*/ 143 h 193"/>
                <a:gd name="T56" fmla="*/ 532 w 937"/>
                <a:gd name="T57" fmla="*/ 31 h 193"/>
                <a:gd name="T58" fmla="*/ 576 w 937"/>
                <a:gd name="T59" fmla="*/ 147 h 193"/>
                <a:gd name="T60" fmla="*/ 581 w 937"/>
                <a:gd name="T61" fmla="*/ 54 h 193"/>
                <a:gd name="T62" fmla="*/ 581 w 937"/>
                <a:gd name="T63" fmla="*/ 112 h 193"/>
                <a:gd name="T64" fmla="*/ 590 w 937"/>
                <a:gd name="T65" fmla="*/ 71 h 193"/>
                <a:gd name="T66" fmla="*/ 590 w 937"/>
                <a:gd name="T67" fmla="*/ 103 h 193"/>
                <a:gd name="T68" fmla="*/ 595 w 937"/>
                <a:gd name="T69" fmla="*/ 71 h 193"/>
                <a:gd name="T70" fmla="*/ 615 w 937"/>
                <a:gd name="T71" fmla="*/ 129 h 193"/>
                <a:gd name="T72" fmla="*/ 634 w 937"/>
                <a:gd name="T73" fmla="*/ 54 h 193"/>
                <a:gd name="T74" fmla="*/ 654 w 937"/>
                <a:gd name="T75" fmla="*/ 58 h 193"/>
                <a:gd name="T76" fmla="*/ 668 w 937"/>
                <a:gd name="T77" fmla="*/ 94 h 193"/>
                <a:gd name="T78" fmla="*/ 678 w 937"/>
                <a:gd name="T79" fmla="*/ 112 h 193"/>
                <a:gd name="T80" fmla="*/ 688 w 937"/>
                <a:gd name="T81" fmla="*/ 76 h 193"/>
                <a:gd name="T82" fmla="*/ 693 w 937"/>
                <a:gd name="T83" fmla="*/ 71 h 193"/>
                <a:gd name="T84" fmla="*/ 698 w 937"/>
                <a:gd name="T85" fmla="*/ 129 h 193"/>
                <a:gd name="T86" fmla="*/ 722 w 937"/>
                <a:gd name="T87" fmla="*/ 13 h 193"/>
                <a:gd name="T88" fmla="*/ 751 w 937"/>
                <a:gd name="T89" fmla="*/ 129 h 193"/>
                <a:gd name="T90" fmla="*/ 761 w 937"/>
                <a:gd name="T91" fmla="*/ 71 h 193"/>
                <a:gd name="T92" fmla="*/ 775 w 937"/>
                <a:gd name="T93" fmla="*/ 147 h 193"/>
                <a:gd name="T94" fmla="*/ 785 w 937"/>
                <a:gd name="T95" fmla="*/ 63 h 193"/>
                <a:gd name="T96" fmla="*/ 805 w 937"/>
                <a:gd name="T97" fmla="*/ 71 h 193"/>
                <a:gd name="T98" fmla="*/ 824 w 937"/>
                <a:gd name="T99" fmla="*/ 134 h 193"/>
                <a:gd name="T100" fmla="*/ 844 w 937"/>
                <a:gd name="T101" fmla="*/ 40 h 193"/>
                <a:gd name="T102" fmla="*/ 858 w 937"/>
                <a:gd name="T103" fmla="*/ 152 h 193"/>
                <a:gd name="T104" fmla="*/ 863 w 937"/>
                <a:gd name="T105" fmla="*/ 13 h 193"/>
                <a:gd name="T106" fmla="*/ 868 w 937"/>
                <a:gd name="T107" fmla="*/ 170 h 193"/>
                <a:gd name="T108" fmla="*/ 873 w 937"/>
                <a:gd name="T109" fmla="*/ 63 h 193"/>
                <a:gd name="T110" fmla="*/ 897 w 937"/>
                <a:gd name="T111" fmla="*/ 76 h 193"/>
                <a:gd name="T112" fmla="*/ 902 w 937"/>
                <a:gd name="T113" fmla="*/ 98 h 193"/>
                <a:gd name="T114" fmla="*/ 926 w 937"/>
                <a:gd name="T115" fmla="*/ 45 h 193"/>
                <a:gd name="T116" fmla="*/ 926 w 937"/>
                <a:gd name="T117" fmla="*/ 156 h 19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937"/>
                <a:gd name="T178" fmla="*/ 0 h 193"/>
                <a:gd name="T179" fmla="*/ 937 w 937"/>
                <a:gd name="T180" fmla="*/ 193 h 193"/>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937" h="193">
                  <a:moveTo>
                    <a:pt x="0" y="103"/>
                  </a:moveTo>
                  <a:lnTo>
                    <a:pt x="11" y="89"/>
                  </a:lnTo>
                  <a:lnTo>
                    <a:pt x="11" y="76"/>
                  </a:lnTo>
                  <a:lnTo>
                    <a:pt x="11" y="63"/>
                  </a:lnTo>
                  <a:lnTo>
                    <a:pt x="16" y="49"/>
                  </a:lnTo>
                  <a:lnTo>
                    <a:pt x="16" y="36"/>
                  </a:lnTo>
                  <a:lnTo>
                    <a:pt x="16" y="22"/>
                  </a:lnTo>
                  <a:lnTo>
                    <a:pt x="16" y="36"/>
                  </a:lnTo>
                  <a:lnTo>
                    <a:pt x="21" y="49"/>
                  </a:lnTo>
                  <a:lnTo>
                    <a:pt x="26" y="63"/>
                  </a:lnTo>
                  <a:lnTo>
                    <a:pt x="26" y="76"/>
                  </a:lnTo>
                  <a:lnTo>
                    <a:pt x="26" y="89"/>
                  </a:lnTo>
                  <a:lnTo>
                    <a:pt x="31" y="103"/>
                  </a:lnTo>
                  <a:lnTo>
                    <a:pt x="36" y="116"/>
                  </a:lnTo>
                  <a:lnTo>
                    <a:pt x="41" y="129"/>
                  </a:lnTo>
                  <a:lnTo>
                    <a:pt x="45" y="143"/>
                  </a:lnTo>
                  <a:lnTo>
                    <a:pt x="55" y="129"/>
                  </a:lnTo>
                  <a:lnTo>
                    <a:pt x="55" y="116"/>
                  </a:lnTo>
                  <a:lnTo>
                    <a:pt x="55" y="103"/>
                  </a:lnTo>
                  <a:lnTo>
                    <a:pt x="55" y="89"/>
                  </a:lnTo>
                  <a:lnTo>
                    <a:pt x="55" y="76"/>
                  </a:lnTo>
                  <a:lnTo>
                    <a:pt x="55" y="63"/>
                  </a:lnTo>
                  <a:lnTo>
                    <a:pt x="65" y="76"/>
                  </a:lnTo>
                  <a:lnTo>
                    <a:pt x="65" y="89"/>
                  </a:lnTo>
                  <a:lnTo>
                    <a:pt x="70" y="103"/>
                  </a:lnTo>
                  <a:lnTo>
                    <a:pt x="75" y="116"/>
                  </a:lnTo>
                  <a:lnTo>
                    <a:pt x="79" y="129"/>
                  </a:lnTo>
                  <a:lnTo>
                    <a:pt x="84" y="143"/>
                  </a:lnTo>
                  <a:lnTo>
                    <a:pt x="84" y="129"/>
                  </a:lnTo>
                  <a:lnTo>
                    <a:pt x="84" y="116"/>
                  </a:lnTo>
                  <a:lnTo>
                    <a:pt x="84" y="98"/>
                  </a:lnTo>
                  <a:lnTo>
                    <a:pt x="84" y="85"/>
                  </a:lnTo>
                  <a:lnTo>
                    <a:pt x="84" y="71"/>
                  </a:lnTo>
                  <a:lnTo>
                    <a:pt x="84" y="58"/>
                  </a:lnTo>
                  <a:lnTo>
                    <a:pt x="94" y="76"/>
                  </a:lnTo>
                  <a:lnTo>
                    <a:pt x="94" y="89"/>
                  </a:lnTo>
                  <a:lnTo>
                    <a:pt x="99" y="103"/>
                  </a:lnTo>
                  <a:lnTo>
                    <a:pt x="104" y="116"/>
                  </a:lnTo>
                  <a:lnTo>
                    <a:pt x="104" y="129"/>
                  </a:lnTo>
                  <a:lnTo>
                    <a:pt x="114" y="143"/>
                  </a:lnTo>
                  <a:lnTo>
                    <a:pt x="123" y="125"/>
                  </a:lnTo>
                  <a:lnTo>
                    <a:pt x="123" y="112"/>
                  </a:lnTo>
                  <a:lnTo>
                    <a:pt x="123" y="98"/>
                  </a:lnTo>
                  <a:lnTo>
                    <a:pt x="128" y="85"/>
                  </a:lnTo>
                  <a:lnTo>
                    <a:pt x="128" y="71"/>
                  </a:lnTo>
                  <a:lnTo>
                    <a:pt x="128" y="58"/>
                  </a:lnTo>
                  <a:lnTo>
                    <a:pt x="143" y="54"/>
                  </a:lnTo>
                  <a:lnTo>
                    <a:pt x="143" y="67"/>
                  </a:lnTo>
                  <a:lnTo>
                    <a:pt x="148" y="80"/>
                  </a:lnTo>
                  <a:lnTo>
                    <a:pt x="152" y="94"/>
                  </a:lnTo>
                  <a:lnTo>
                    <a:pt x="152" y="107"/>
                  </a:lnTo>
                  <a:lnTo>
                    <a:pt x="157" y="121"/>
                  </a:lnTo>
                  <a:lnTo>
                    <a:pt x="157" y="134"/>
                  </a:lnTo>
                  <a:lnTo>
                    <a:pt x="162" y="147"/>
                  </a:lnTo>
                  <a:lnTo>
                    <a:pt x="167" y="129"/>
                  </a:lnTo>
                  <a:lnTo>
                    <a:pt x="167" y="112"/>
                  </a:lnTo>
                  <a:lnTo>
                    <a:pt x="172" y="98"/>
                  </a:lnTo>
                  <a:lnTo>
                    <a:pt x="172" y="85"/>
                  </a:lnTo>
                  <a:lnTo>
                    <a:pt x="172" y="71"/>
                  </a:lnTo>
                  <a:lnTo>
                    <a:pt x="177" y="58"/>
                  </a:lnTo>
                  <a:lnTo>
                    <a:pt x="182" y="76"/>
                  </a:lnTo>
                  <a:lnTo>
                    <a:pt x="182" y="89"/>
                  </a:lnTo>
                  <a:lnTo>
                    <a:pt x="182" y="103"/>
                  </a:lnTo>
                  <a:lnTo>
                    <a:pt x="187" y="116"/>
                  </a:lnTo>
                  <a:lnTo>
                    <a:pt x="187" y="129"/>
                  </a:lnTo>
                  <a:lnTo>
                    <a:pt x="187" y="143"/>
                  </a:lnTo>
                  <a:lnTo>
                    <a:pt x="187" y="125"/>
                  </a:lnTo>
                  <a:lnTo>
                    <a:pt x="187" y="107"/>
                  </a:lnTo>
                  <a:lnTo>
                    <a:pt x="187" y="94"/>
                  </a:lnTo>
                  <a:lnTo>
                    <a:pt x="187" y="80"/>
                  </a:lnTo>
                  <a:lnTo>
                    <a:pt x="187" y="67"/>
                  </a:lnTo>
                  <a:lnTo>
                    <a:pt x="191" y="54"/>
                  </a:lnTo>
                  <a:lnTo>
                    <a:pt x="191" y="40"/>
                  </a:lnTo>
                  <a:lnTo>
                    <a:pt x="196" y="27"/>
                  </a:lnTo>
                  <a:lnTo>
                    <a:pt x="201" y="45"/>
                  </a:lnTo>
                  <a:lnTo>
                    <a:pt x="201" y="58"/>
                  </a:lnTo>
                  <a:lnTo>
                    <a:pt x="201" y="76"/>
                  </a:lnTo>
                  <a:lnTo>
                    <a:pt x="201" y="89"/>
                  </a:lnTo>
                  <a:lnTo>
                    <a:pt x="201" y="103"/>
                  </a:lnTo>
                  <a:lnTo>
                    <a:pt x="206" y="116"/>
                  </a:lnTo>
                  <a:lnTo>
                    <a:pt x="206" y="129"/>
                  </a:lnTo>
                  <a:lnTo>
                    <a:pt x="206" y="143"/>
                  </a:lnTo>
                  <a:lnTo>
                    <a:pt x="211" y="156"/>
                  </a:lnTo>
                  <a:lnTo>
                    <a:pt x="221" y="143"/>
                  </a:lnTo>
                  <a:lnTo>
                    <a:pt x="221" y="129"/>
                  </a:lnTo>
                  <a:lnTo>
                    <a:pt x="221" y="116"/>
                  </a:lnTo>
                  <a:lnTo>
                    <a:pt x="221" y="103"/>
                  </a:lnTo>
                  <a:lnTo>
                    <a:pt x="221" y="89"/>
                  </a:lnTo>
                  <a:lnTo>
                    <a:pt x="225" y="76"/>
                  </a:lnTo>
                  <a:lnTo>
                    <a:pt x="225" y="63"/>
                  </a:lnTo>
                  <a:lnTo>
                    <a:pt x="240" y="80"/>
                  </a:lnTo>
                  <a:lnTo>
                    <a:pt x="245" y="94"/>
                  </a:lnTo>
                  <a:lnTo>
                    <a:pt x="245" y="107"/>
                  </a:lnTo>
                  <a:lnTo>
                    <a:pt x="250" y="121"/>
                  </a:lnTo>
                  <a:lnTo>
                    <a:pt x="255" y="134"/>
                  </a:lnTo>
                  <a:lnTo>
                    <a:pt x="260" y="147"/>
                  </a:lnTo>
                  <a:lnTo>
                    <a:pt x="260" y="116"/>
                  </a:lnTo>
                  <a:lnTo>
                    <a:pt x="260" y="103"/>
                  </a:lnTo>
                  <a:lnTo>
                    <a:pt x="260" y="89"/>
                  </a:lnTo>
                  <a:lnTo>
                    <a:pt x="260" y="76"/>
                  </a:lnTo>
                  <a:lnTo>
                    <a:pt x="260" y="63"/>
                  </a:lnTo>
                  <a:lnTo>
                    <a:pt x="260" y="49"/>
                  </a:lnTo>
                  <a:lnTo>
                    <a:pt x="264" y="36"/>
                  </a:lnTo>
                  <a:lnTo>
                    <a:pt x="269" y="49"/>
                  </a:lnTo>
                  <a:lnTo>
                    <a:pt x="269" y="63"/>
                  </a:lnTo>
                  <a:lnTo>
                    <a:pt x="274" y="76"/>
                  </a:lnTo>
                  <a:lnTo>
                    <a:pt x="279" y="94"/>
                  </a:lnTo>
                  <a:lnTo>
                    <a:pt x="279" y="107"/>
                  </a:lnTo>
                  <a:lnTo>
                    <a:pt x="284" y="121"/>
                  </a:lnTo>
                  <a:lnTo>
                    <a:pt x="284" y="134"/>
                  </a:lnTo>
                  <a:lnTo>
                    <a:pt x="284" y="147"/>
                  </a:lnTo>
                  <a:lnTo>
                    <a:pt x="289" y="129"/>
                  </a:lnTo>
                  <a:lnTo>
                    <a:pt x="289" y="112"/>
                  </a:lnTo>
                  <a:lnTo>
                    <a:pt x="289" y="98"/>
                  </a:lnTo>
                  <a:lnTo>
                    <a:pt x="289" y="80"/>
                  </a:lnTo>
                  <a:lnTo>
                    <a:pt x="294" y="67"/>
                  </a:lnTo>
                  <a:lnTo>
                    <a:pt x="294" y="54"/>
                  </a:lnTo>
                  <a:lnTo>
                    <a:pt x="294" y="40"/>
                  </a:lnTo>
                  <a:lnTo>
                    <a:pt x="298" y="27"/>
                  </a:lnTo>
                  <a:lnTo>
                    <a:pt x="303" y="40"/>
                  </a:lnTo>
                  <a:lnTo>
                    <a:pt x="308" y="54"/>
                  </a:lnTo>
                  <a:lnTo>
                    <a:pt x="308" y="67"/>
                  </a:lnTo>
                  <a:lnTo>
                    <a:pt x="313" y="80"/>
                  </a:lnTo>
                  <a:lnTo>
                    <a:pt x="313" y="98"/>
                  </a:lnTo>
                  <a:lnTo>
                    <a:pt x="313" y="112"/>
                  </a:lnTo>
                  <a:lnTo>
                    <a:pt x="313" y="125"/>
                  </a:lnTo>
                  <a:lnTo>
                    <a:pt x="318" y="138"/>
                  </a:lnTo>
                  <a:lnTo>
                    <a:pt x="323" y="152"/>
                  </a:lnTo>
                  <a:lnTo>
                    <a:pt x="337" y="138"/>
                  </a:lnTo>
                  <a:lnTo>
                    <a:pt x="337" y="125"/>
                  </a:lnTo>
                  <a:lnTo>
                    <a:pt x="337" y="112"/>
                  </a:lnTo>
                  <a:lnTo>
                    <a:pt x="337" y="98"/>
                  </a:lnTo>
                  <a:lnTo>
                    <a:pt x="337" y="85"/>
                  </a:lnTo>
                  <a:lnTo>
                    <a:pt x="337" y="71"/>
                  </a:lnTo>
                  <a:lnTo>
                    <a:pt x="337" y="58"/>
                  </a:lnTo>
                  <a:lnTo>
                    <a:pt x="337" y="45"/>
                  </a:lnTo>
                  <a:lnTo>
                    <a:pt x="337" y="63"/>
                  </a:lnTo>
                  <a:lnTo>
                    <a:pt x="337" y="76"/>
                  </a:lnTo>
                  <a:lnTo>
                    <a:pt x="337" y="89"/>
                  </a:lnTo>
                  <a:lnTo>
                    <a:pt x="337" y="103"/>
                  </a:lnTo>
                  <a:lnTo>
                    <a:pt x="342" y="121"/>
                  </a:lnTo>
                  <a:lnTo>
                    <a:pt x="347" y="134"/>
                  </a:lnTo>
                  <a:lnTo>
                    <a:pt x="357" y="147"/>
                  </a:lnTo>
                  <a:lnTo>
                    <a:pt x="362" y="161"/>
                  </a:lnTo>
                  <a:lnTo>
                    <a:pt x="362" y="147"/>
                  </a:lnTo>
                  <a:lnTo>
                    <a:pt x="362" y="134"/>
                  </a:lnTo>
                  <a:lnTo>
                    <a:pt x="362" y="121"/>
                  </a:lnTo>
                  <a:lnTo>
                    <a:pt x="362" y="107"/>
                  </a:lnTo>
                  <a:lnTo>
                    <a:pt x="362" y="94"/>
                  </a:lnTo>
                  <a:lnTo>
                    <a:pt x="362" y="80"/>
                  </a:lnTo>
                  <a:lnTo>
                    <a:pt x="362" y="67"/>
                  </a:lnTo>
                  <a:lnTo>
                    <a:pt x="362" y="54"/>
                  </a:lnTo>
                  <a:lnTo>
                    <a:pt x="362" y="40"/>
                  </a:lnTo>
                  <a:lnTo>
                    <a:pt x="376" y="54"/>
                  </a:lnTo>
                  <a:lnTo>
                    <a:pt x="376" y="67"/>
                  </a:lnTo>
                  <a:lnTo>
                    <a:pt x="381" y="80"/>
                  </a:lnTo>
                  <a:lnTo>
                    <a:pt x="386" y="94"/>
                  </a:lnTo>
                  <a:lnTo>
                    <a:pt x="386" y="107"/>
                  </a:lnTo>
                  <a:lnTo>
                    <a:pt x="391" y="121"/>
                  </a:lnTo>
                  <a:lnTo>
                    <a:pt x="391" y="134"/>
                  </a:lnTo>
                  <a:lnTo>
                    <a:pt x="396" y="147"/>
                  </a:lnTo>
                  <a:lnTo>
                    <a:pt x="396" y="161"/>
                  </a:lnTo>
                  <a:lnTo>
                    <a:pt x="401" y="147"/>
                  </a:lnTo>
                  <a:lnTo>
                    <a:pt x="401" y="134"/>
                  </a:lnTo>
                  <a:lnTo>
                    <a:pt x="401" y="121"/>
                  </a:lnTo>
                  <a:lnTo>
                    <a:pt x="401" y="107"/>
                  </a:lnTo>
                  <a:lnTo>
                    <a:pt x="401" y="94"/>
                  </a:lnTo>
                  <a:lnTo>
                    <a:pt x="401" y="80"/>
                  </a:lnTo>
                  <a:lnTo>
                    <a:pt x="401" y="67"/>
                  </a:lnTo>
                  <a:lnTo>
                    <a:pt x="401" y="54"/>
                  </a:lnTo>
                  <a:lnTo>
                    <a:pt x="406" y="67"/>
                  </a:lnTo>
                  <a:lnTo>
                    <a:pt x="410" y="80"/>
                  </a:lnTo>
                  <a:lnTo>
                    <a:pt x="415" y="94"/>
                  </a:lnTo>
                  <a:lnTo>
                    <a:pt x="415" y="107"/>
                  </a:lnTo>
                  <a:lnTo>
                    <a:pt x="420" y="121"/>
                  </a:lnTo>
                  <a:lnTo>
                    <a:pt x="425" y="134"/>
                  </a:lnTo>
                  <a:lnTo>
                    <a:pt x="430" y="147"/>
                  </a:lnTo>
                  <a:lnTo>
                    <a:pt x="435" y="129"/>
                  </a:lnTo>
                  <a:lnTo>
                    <a:pt x="435" y="116"/>
                  </a:lnTo>
                  <a:lnTo>
                    <a:pt x="435" y="103"/>
                  </a:lnTo>
                  <a:lnTo>
                    <a:pt x="435" y="89"/>
                  </a:lnTo>
                  <a:lnTo>
                    <a:pt x="435" y="76"/>
                  </a:lnTo>
                  <a:lnTo>
                    <a:pt x="435" y="58"/>
                  </a:lnTo>
                  <a:lnTo>
                    <a:pt x="435" y="45"/>
                  </a:lnTo>
                  <a:lnTo>
                    <a:pt x="444" y="63"/>
                  </a:lnTo>
                  <a:lnTo>
                    <a:pt x="444" y="80"/>
                  </a:lnTo>
                  <a:lnTo>
                    <a:pt x="454" y="98"/>
                  </a:lnTo>
                  <a:lnTo>
                    <a:pt x="454" y="112"/>
                  </a:lnTo>
                  <a:lnTo>
                    <a:pt x="459" y="125"/>
                  </a:lnTo>
                  <a:lnTo>
                    <a:pt x="464" y="138"/>
                  </a:lnTo>
                  <a:lnTo>
                    <a:pt x="464" y="152"/>
                  </a:lnTo>
                  <a:lnTo>
                    <a:pt x="474" y="138"/>
                  </a:lnTo>
                  <a:lnTo>
                    <a:pt x="479" y="103"/>
                  </a:lnTo>
                  <a:lnTo>
                    <a:pt x="479" y="85"/>
                  </a:lnTo>
                  <a:lnTo>
                    <a:pt x="479" y="71"/>
                  </a:lnTo>
                  <a:lnTo>
                    <a:pt x="479" y="58"/>
                  </a:lnTo>
                  <a:lnTo>
                    <a:pt x="479" y="45"/>
                  </a:lnTo>
                  <a:lnTo>
                    <a:pt x="479" y="31"/>
                  </a:lnTo>
                  <a:lnTo>
                    <a:pt x="479" y="18"/>
                  </a:lnTo>
                  <a:lnTo>
                    <a:pt x="488" y="31"/>
                  </a:lnTo>
                  <a:lnTo>
                    <a:pt x="493" y="49"/>
                  </a:lnTo>
                  <a:lnTo>
                    <a:pt x="498" y="76"/>
                  </a:lnTo>
                  <a:lnTo>
                    <a:pt x="498" y="89"/>
                  </a:lnTo>
                  <a:lnTo>
                    <a:pt x="503" y="103"/>
                  </a:lnTo>
                  <a:lnTo>
                    <a:pt x="503" y="121"/>
                  </a:lnTo>
                  <a:lnTo>
                    <a:pt x="508" y="134"/>
                  </a:lnTo>
                  <a:lnTo>
                    <a:pt x="508" y="147"/>
                  </a:lnTo>
                  <a:lnTo>
                    <a:pt x="513" y="134"/>
                  </a:lnTo>
                  <a:lnTo>
                    <a:pt x="513" y="121"/>
                  </a:lnTo>
                  <a:lnTo>
                    <a:pt x="513" y="107"/>
                  </a:lnTo>
                  <a:lnTo>
                    <a:pt x="513" y="94"/>
                  </a:lnTo>
                  <a:lnTo>
                    <a:pt x="513" y="80"/>
                  </a:lnTo>
                  <a:lnTo>
                    <a:pt x="513" y="67"/>
                  </a:lnTo>
                  <a:lnTo>
                    <a:pt x="513" y="54"/>
                  </a:lnTo>
                  <a:lnTo>
                    <a:pt x="513" y="40"/>
                  </a:lnTo>
                  <a:lnTo>
                    <a:pt x="513" y="27"/>
                  </a:lnTo>
                  <a:lnTo>
                    <a:pt x="517" y="63"/>
                  </a:lnTo>
                  <a:lnTo>
                    <a:pt x="517" y="80"/>
                  </a:lnTo>
                  <a:lnTo>
                    <a:pt x="517" y="107"/>
                  </a:lnTo>
                  <a:lnTo>
                    <a:pt x="522" y="121"/>
                  </a:lnTo>
                  <a:lnTo>
                    <a:pt x="522" y="134"/>
                  </a:lnTo>
                  <a:lnTo>
                    <a:pt x="522" y="147"/>
                  </a:lnTo>
                  <a:lnTo>
                    <a:pt x="527" y="161"/>
                  </a:lnTo>
                  <a:lnTo>
                    <a:pt x="532" y="143"/>
                  </a:lnTo>
                  <a:lnTo>
                    <a:pt x="532" y="125"/>
                  </a:lnTo>
                  <a:lnTo>
                    <a:pt x="532" y="112"/>
                  </a:lnTo>
                  <a:lnTo>
                    <a:pt x="532" y="98"/>
                  </a:lnTo>
                  <a:lnTo>
                    <a:pt x="532" y="85"/>
                  </a:lnTo>
                  <a:lnTo>
                    <a:pt x="532" y="71"/>
                  </a:lnTo>
                  <a:lnTo>
                    <a:pt x="532" y="58"/>
                  </a:lnTo>
                  <a:lnTo>
                    <a:pt x="532" y="45"/>
                  </a:lnTo>
                  <a:lnTo>
                    <a:pt x="532" y="31"/>
                  </a:lnTo>
                  <a:lnTo>
                    <a:pt x="542" y="45"/>
                  </a:lnTo>
                  <a:lnTo>
                    <a:pt x="547" y="63"/>
                  </a:lnTo>
                  <a:lnTo>
                    <a:pt x="552" y="76"/>
                  </a:lnTo>
                  <a:lnTo>
                    <a:pt x="552" y="89"/>
                  </a:lnTo>
                  <a:lnTo>
                    <a:pt x="556" y="107"/>
                  </a:lnTo>
                  <a:lnTo>
                    <a:pt x="561" y="121"/>
                  </a:lnTo>
                  <a:lnTo>
                    <a:pt x="571" y="134"/>
                  </a:lnTo>
                  <a:lnTo>
                    <a:pt x="576" y="147"/>
                  </a:lnTo>
                  <a:lnTo>
                    <a:pt x="576" y="161"/>
                  </a:lnTo>
                  <a:lnTo>
                    <a:pt x="581" y="143"/>
                  </a:lnTo>
                  <a:lnTo>
                    <a:pt x="581" y="125"/>
                  </a:lnTo>
                  <a:lnTo>
                    <a:pt x="581" y="112"/>
                  </a:lnTo>
                  <a:lnTo>
                    <a:pt x="581" y="98"/>
                  </a:lnTo>
                  <a:lnTo>
                    <a:pt x="581" y="80"/>
                  </a:lnTo>
                  <a:lnTo>
                    <a:pt x="581" y="67"/>
                  </a:lnTo>
                  <a:lnTo>
                    <a:pt x="581" y="54"/>
                  </a:lnTo>
                  <a:lnTo>
                    <a:pt x="581" y="40"/>
                  </a:lnTo>
                  <a:lnTo>
                    <a:pt x="581" y="27"/>
                  </a:lnTo>
                  <a:lnTo>
                    <a:pt x="581" y="40"/>
                  </a:lnTo>
                  <a:lnTo>
                    <a:pt x="581" y="54"/>
                  </a:lnTo>
                  <a:lnTo>
                    <a:pt x="581" y="71"/>
                  </a:lnTo>
                  <a:lnTo>
                    <a:pt x="581" y="85"/>
                  </a:lnTo>
                  <a:lnTo>
                    <a:pt x="581" y="98"/>
                  </a:lnTo>
                  <a:lnTo>
                    <a:pt x="581" y="112"/>
                  </a:lnTo>
                  <a:lnTo>
                    <a:pt x="581" y="125"/>
                  </a:lnTo>
                  <a:lnTo>
                    <a:pt x="586" y="138"/>
                  </a:lnTo>
                  <a:lnTo>
                    <a:pt x="586" y="152"/>
                  </a:lnTo>
                  <a:lnTo>
                    <a:pt x="590" y="125"/>
                  </a:lnTo>
                  <a:lnTo>
                    <a:pt x="590" y="112"/>
                  </a:lnTo>
                  <a:lnTo>
                    <a:pt x="590" y="98"/>
                  </a:lnTo>
                  <a:lnTo>
                    <a:pt x="590" y="85"/>
                  </a:lnTo>
                  <a:lnTo>
                    <a:pt x="590" y="71"/>
                  </a:lnTo>
                  <a:lnTo>
                    <a:pt x="590" y="58"/>
                  </a:lnTo>
                  <a:lnTo>
                    <a:pt x="590" y="40"/>
                  </a:lnTo>
                  <a:lnTo>
                    <a:pt x="590" y="27"/>
                  </a:lnTo>
                  <a:lnTo>
                    <a:pt x="590" y="45"/>
                  </a:lnTo>
                  <a:lnTo>
                    <a:pt x="590" y="63"/>
                  </a:lnTo>
                  <a:lnTo>
                    <a:pt x="590" y="76"/>
                  </a:lnTo>
                  <a:lnTo>
                    <a:pt x="590" y="89"/>
                  </a:lnTo>
                  <a:lnTo>
                    <a:pt x="590" y="103"/>
                  </a:lnTo>
                  <a:lnTo>
                    <a:pt x="590" y="116"/>
                  </a:lnTo>
                  <a:lnTo>
                    <a:pt x="590" y="129"/>
                  </a:lnTo>
                  <a:lnTo>
                    <a:pt x="595" y="143"/>
                  </a:lnTo>
                  <a:lnTo>
                    <a:pt x="595" y="129"/>
                  </a:lnTo>
                  <a:lnTo>
                    <a:pt x="595" y="112"/>
                  </a:lnTo>
                  <a:lnTo>
                    <a:pt x="595" y="98"/>
                  </a:lnTo>
                  <a:lnTo>
                    <a:pt x="595" y="85"/>
                  </a:lnTo>
                  <a:lnTo>
                    <a:pt x="595" y="71"/>
                  </a:lnTo>
                  <a:lnTo>
                    <a:pt x="595" y="58"/>
                  </a:lnTo>
                  <a:lnTo>
                    <a:pt x="600" y="45"/>
                  </a:lnTo>
                  <a:lnTo>
                    <a:pt x="600" y="31"/>
                  </a:lnTo>
                  <a:lnTo>
                    <a:pt x="610" y="58"/>
                  </a:lnTo>
                  <a:lnTo>
                    <a:pt x="615" y="76"/>
                  </a:lnTo>
                  <a:lnTo>
                    <a:pt x="615" y="103"/>
                  </a:lnTo>
                  <a:lnTo>
                    <a:pt x="615" y="116"/>
                  </a:lnTo>
                  <a:lnTo>
                    <a:pt x="615" y="129"/>
                  </a:lnTo>
                  <a:lnTo>
                    <a:pt x="615" y="143"/>
                  </a:lnTo>
                  <a:lnTo>
                    <a:pt x="615" y="156"/>
                  </a:lnTo>
                  <a:lnTo>
                    <a:pt x="620" y="121"/>
                  </a:lnTo>
                  <a:lnTo>
                    <a:pt x="620" y="107"/>
                  </a:lnTo>
                  <a:lnTo>
                    <a:pt x="620" y="94"/>
                  </a:lnTo>
                  <a:lnTo>
                    <a:pt x="625" y="80"/>
                  </a:lnTo>
                  <a:lnTo>
                    <a:pt x="629" y="67"/>
                  </a:lnTo>
                  <a:lnTo>
                    <a:pt x="634" y="54"/>
                  </a:lnTo>
                  <a:lnTo>
                    <a:pt x="639" y="40"/>
                  </a:lnTo>
                  <a:lnTo>
                    <a:pt x="649" y="27"/>
                  </a:lnTo>
                  <a:lnTo>
                    <a:pt x="649" y="13"/>
                  </a:lnTo>
                  <a:lnTo>
                    <a:pt x="654" y="0"/>
                  </a:lnTo>
                  <a:lnTo>
                    <a:pt x="654" y="13"/>
                  </a:lnTo>
                  <a:lnTo>
                    <a:pt x="654" y="27"/>
                  </a:lnTo>
                  <a:lnTo>
                    <a:pt x="654" y="45"/>
                  </a:lnTo>
                  <a:lnTo>
                    <a:pt x="654" y="58"/>
                  </a:lnTo>
                  <a:lnTo>
                    <a:pt x="654" y="76"/>
                  </a:lnTo>
                  <a:lnTo>
                    <a:pt x="654" y="94"/>
                  </a:lnTo>
                  <a:lnTo>
                    <a:pt x="654" y="107"/>
                  </a:lnTo>
                  <a:lnTo>
                    <a:pt x="659" y="121"/>
                  </a:lnTo>
                  <a:lnTo>
                    <a:pt x="659" y="138"/>
                  </a:lnTo>
                  <a:lnTo>
                    <a:pt x="663" y="125"/>
                  </a:lnTo>
                  <a:lnTo>
                    <a:pt x="668" y="107"/>
                  </a:lnTo>
                  <a:lnTo>
                    <a:pt x="668" y="94"/>
                  </a:lnTo>
                  <a:lnTo>
                    <a:pt x="668" y="80"/>
                  </a:lnTo>
                  <a:lnTo>
                    <a:pt x="673" y="67"/>
                  </a:lnTo>
                  <a:lnTo>
                    <a:pt x="673" y="54"/>
                  </a:lnTo>
                  <a:lnTo>
                    <a:pt x="673" y="40"/>
                  </a:lnTo>
                  <a:lnTo>
                    <a:pt x="673" y="27"/>
                  </a:lnTo>
                  <a:lnTo>
                    <a:pt x="673" y="58"/>
                  </a:lnTo>
                  <a:lnTo>
                    <a:pt x="678" y="94"/>
                  </a:lnTo>
                  <a:lnTo>
                    <a:pt x="678" y="112"/>
                  </a:lnTo>
                  <a:lnTo>
                    <a:pt x="678" y="125"/>
                  </a:lnTo>
                  <a:lnTo>
                    <a:pt x="678" y="138"/>
                  </a:lnTo>
                  <a:lnTo>
                    <a:pt x="678" y="152"/>
                  </a:lnTo>
                  <a:lnTo>
                    <a:pt x="683" y="138"/>
                  </a:lnTo>
                  <a:lnTo>
                    <a:pt x="683" y="121"/>
                  </a:lnTo>
                  <a:lnTo>
                    <a:pt x="683" y="107"/>
                  </a:lnTo>
                  <a:lnTo>
                    <a:pt x="688" y="89"/>
                  </a:lnTo>
                  <a:lnTo>
                    <a:pt x="688" y="76"/>
                  </a:lnTo>
                  <a:lnTo>
                    <a:pt x="688" y="63"/>
                  </a:lnTo>
                  <a:lnTo>
                    <a:pt x="688" y="49"/>
                  </a:lnTo>
                  <a:lnTo>
                    <a:pt x="688" y="36"/>
                  </a:lnTo>
                  <a:lnTo>
                    <a:pt x="688" y="22"/>
                  </a:lnTo>
                  <a:lnTo>
                    <a:pt x="688" y="9"/>
                  </a:lnTo>
                  <a:lnTo>
                    <a:pt x="693" y="40"/>
                  </a:lnTo>
                  <a:lnTo>
                    <a:pt x="693" y="54"/>
                  </a:lnTo>
                  <a:lnTo>
                    <a:pt x="693" y="71"/>
                  </a:lnTo>
                  <a:lnTo>
                    <a:pt x="693" y="107"/>
                  </a:lnTo>
                  <a:lnTo>
                    <a:pt x="698" y="125"/>
                  </a:lnTo>
                  <a:lnTo>
                    <a:pt x="698" y="138"/>
                  </a:lnTo>
                  <a:lnTo>
                    <a:pt x="698" y="156"/>
                  </a:lnTo>
                  <a:lnTo>
                    <a:pt x="698" y="170"/>
                  </a:lnTo>
                  <a:lnTo>
                    <a:pt x="698" y="183"/>
                  </a:lnTo>
                  <a:lnTo>
                    <a:pt x="698" y="147"/>
                  </a:lnTo>
                  <a:lnTo>
                    <a:pt x="698" y="129"/>
                  </a:lnTo>
                  <a:lnTo>
                    <a:pt x="702" y="112"/>
                  </a:lnTo>
                  <a:lnTo>
                    <a:pt x="702" y="98"/>
                  </a:lnTo>
                  <a:lnTo>
                    <a:pt x="702" y="85"/>
                  </a:lnTo>
                  <a:lnTo>
                    <a:pt x="707" y="67"/>
                  </a:lnTo>
                  <a:lnTo>
                    <a:pt x="707" y="54"/>
                  </a:lnTo>
                  <a:lnTo>
                    <a:pt x="707" y="40"/>
                  </a:lnTo>
                  <a:lnTo>
                    <a:pt x="717" y="27"/>
                  </a:lnTo>
                  <a:lnTo>
                    <a:pt x="722" y="13"/>
                  </a:lnTo>
                  <a:lnTo>
                    <a:pt x="736" y="22"/>
                  </a:lnTo>
                  <a:lnTo>
                    <a:pt x="736" y="40"/>
                  </a:lnTo>
                  <a:lnTo>
                    <a:pt x="741" y="54"/>
                  </a:lnTo>
                  <a:lnTo>
                    <a:pt x="746" y="67"/>
                  </a:lnTo>
                  <a:lnTo>
                    <a:pt x="746" y="80"/>
                  </a:lnTo>
                  <a:lnTo>
                    <a:pt x="746" y="98"/>
                  </a:lnTo>
                  <a:lnTo>
                    <a:pt x="746" y="116"/>
                  </a:lnTo>
                  <a:lnTo>
                    <a:pt x="751" y="129"/>
                  </a:lnTo>
                  <a:lnTo>
                    <a:pt x="751" y="143"/>
                  </a:lnTo>
                  <a:lnTo>
                    <a:pt x="751" y="156"/>
                  </a:lnTo>
                  <a:lnTo>
                    <a:pt x="756" y="138"/>
                  </a:lnTo>
                  <a:lnTo>
                    <a:pt x="761" y="125"/>
                  </a:lnTo>
                  <a:lnTo>
                    <a:pt x="761" y="112"/>
                  </a:lnTo>
                  <a:lnTo>
                    <a:pt x="761" y="98"/>
                  </a:lnTo>
                  <a:lnTo>
                    <a:pt x="761" y="85"/>
                  </a:lnTo>
                  <a:lnTo>
                    <a:pt x="761" y="71"/>
                  </a:lnTo>
                  <a:lnTo>
                    <a:pt x="761" y="54"/>
                  </a:lnTo>
                  <a:lnTo>
                    <a:pt x="766" y="40"/>
                  </a:lnTo>
                  <a:lnTo>
                    <a:pt x="766" y="27"/>
                  </a:lnTo>
                  <a:lnTo>
                    <a:pt x="771" y="54"/>
                  </a:lnTo>
                  <a:lnTo>
                    <a:pt x="771" y="80"/>
                  </a:lnTo>
                  <a:lnTo>
                    <a:pt x="775" y="107"/>
                  </a:lnTo>
                  <a:lnTo>
                    <a:pt x="775" y="134"/>
                  </a:lnTo>
                  <a:lnTo>
                    <a:pt x="775" y="147"/>
                  </a:lnTo>
                  <a:lnTo>
                    <a:pt x="780" y="165"/>
                  </a:lnTo>
                  <a:lnTo>
                    <a:pt x="780" y="179"/>
                  </a:lnTo>
                  <a:lnTo>
                    <a:pt x="780" y="192"/>
                  </a:lnTo>
                  <a:lnTo>
                    <a:pt x="785" y="179"/>
                  </a:lnTo>
                  <a:lnTo>
                    <a:pt x="785" y="152"/>
                  </a:lnTo>
                  <a:lnTo>
                    <a:pt x="785" y="134"/>
                  </a:lnTo>
                  <a:lnTo>
                    <a:pt x="785" y="98"/>
                  </a:lnTo>
                  <a:lnTo>
                    <a:pt x="785" y="63"/>
                  </a:lnTo>
                  <a:lnTo>
                    <a:pt x="785" y="49"/>
                  </a:lnTo>
                  <a:lnTo>
                    <a:pt x="785" y="31"/>
                  </a:lnTo>
                  <a:lnTo>
                    <a:pt x="785" y="18"/>
                  </a:lnTo>
                  <a:lnTo>
                    <a:pt x="785" y="4"/>
                  </a:lnTo>
                  <a:lnTo>
                    <a:pt x="795" y="22"/>
                  </a:lnTo>
                  <a:lnTo>
                    <a:pt x="795" y="36"/>
                  </a:lnTo>
                  <a:lnTo>
                    <a:pt x="800" y="54"/>
                  </a:lnTo>
                  <a:lnTo>
                    <a:pt x="805" y="71"/>
                  </a:lnTo>
                  <a:lnTo>
                    <a:pt x="805" y="89"/>
                  </a:lnTo>
                  <a:lnTo>
                    <a:pt x="809" y="107"/>
                  </a:lnTo>
                  <a:lnTo>
                    <a:pt x="809" y="125"/>
                  </a:lnTo>
                  <a:lnTo>
                    <a:pt x="814" y="138"/>
                  </a:lnTo>
                  <a:lnTo>
                    <a:pt x="814" y="152"/>
                  </a:lnTo>
                  <a:lnTo>
                    <a:pt x="819" y="165"/>
                  </a:lnTo>
                  <a:lnTo>
                    <a:pt x="824" y="152"/>
                  </a:lnTo>
                  <a:lnTo>
                    <a:pt x="824" y="134"/>
                  </a:lnTo>
                  <a:lnTo>
                    <a:pt x="824" y="121"/>
                  </a:lnTo>
                  <a:lnTo>
                    <a:pt x="824" y="103"/>
                  </a:lnTo>
                  <a:lnTo>
                    <a:pt x="824" y="89"/>
                  </a:lnTo>
                  <a:lnTo>
                    <a:pt x="824" y="76"/>
                  </a:lnTo>
                  <a:lnTo>
                    <a:pt x="824" y="58"/>
                  </a:lnTo>
                  <a:lnTo>
                    <a:pt x="824" y="45"/>
                  </a:lnTo>
                  <a:lnTo>
                    <a:pt x="829" y="31"/>
                  </a:lnTo>
                  <a:lnTo>
                    <a:pt x="844" y="40"/>
                  </a:lnTo>
                  <a:lnTo>
                    <a:pt x="844" y="67"/>
                  </a:lnTo>
                  <a:lnTo>
                    <a:pt x="844" y="98"/>
                  </a:lnTo>
                  <a:lnTo>
                    <a:pt x="848" y="116"/>
                  </a:lnTo>
                  <a:lnTo>
                    <a:pt x="848" y="129"/>
                  </a:lnTo>
                  <a:lnTo>
                    <a:pt x="853" y="143"/>
                  </a:lnTo>
                  <a:lnTo>
                    <a:pt x="853" y="156"/>
                  </a:lnTo>
                  <a:lnTo>
                    <a:pt x="853" y="170"/>
                  </a:lnTo>
                  <a:lnTo>
                    <a:pt x="858" y="152"/>
                  </a:lnTo>
                  <a:lnTo>
                    <a:pt x="858" y="125"/>
                  </a:lnTo>
                  <a:lnTo>
                    <a:pt x="858" y="112"/>
                  </a:lnTo>
                  <a:lnTo>
                    <a:pt x="858" y="98"/>
                  </a:lnTo>
                  <a:lnTo>
                    <a:pt x="858" y="85"/>
                  </a:lnTo>
                  <a:lnTo>
                    <a:pt x="858" y="54"/>
                  </a:lnTo>
                  <a:lnTo>
                    <a:pt x="858" y="40"/>
                  </a:lnTo>
                  <a:lnTo>
                    <a:pt x="858" y="27"/>
                  </a:lnTo>
                  <a:lnTo>
                    <a:pt x="863" y="13"/>
                  </a:lnTo>
                  <a:lnTo>
                    <a:pt x="863" y="27"/>
                  </a:lnTo>
                  <a:lnTo>
                    <a:pt x="868" y="40"/>
                  </a:lnTo>
                  <a:lnTo>
                    <a:pt x="868" y="67"/>
                  </a:lnTo>
                  <a:lnTo>
                    <a:pt x="868" y="103"/>
                  </a:lnTo>
                  <a:lnTo>
                    <a:pt x="868" y="129"/>
                  </a:lnTo>
                  <a:lnTo>
                    <a:pt x="868" y="143"/>
                  </a:lnTo>
                  <a:lnTo>
                    <a:pt x="868" y="156"/>
                  </a:lnTo>
                  <a:lnTo>
                    <a:pt x="868" y="170"/>
                  </a:lnTo>
                  <a:lnTo>
                    <a:pt x="868" y="183"/>
                  </a:lnTo>
                  <a:lnTo>
                    <a:pt x="873" y="165"/>
                  </a:lnTo>
                  <a:lnTo>
                    <a:pt x="873" y="147"/>
                  </a:lnTo>
                  <a:lnTo>
                    <a:pt x="873" y="134"/>
                  </a:lnTo>
                  <a:lnTo>
                    <a:pt x="873" y="121"/>
                  </a:lnTo>
                  <a:lnTo>
                    <a:pt x="873" y="107"/>
                  </a:lnTo>
                  <a:lnTo>
                    <a:pt x="873" y="80"/>
                  </a:lnTo>
                  <a:lnTo>
                    <a:pt x="873" y="63"/>
                  </a:lnTo>
                  <a:lnTo>
                    <a:pt x="873" y="45"/>
                  </a:lnTo>
                  <a:lnTo>
                    <a:pt x="873" y="27"/>
                  </a:lnTo>
                  <a:lnTo>
                    <a:pt x="878" y="13"/>
                  </a:lnTo>
                  <a:lnTo>
                    <a:pt x="887" y="0"/>
                  </a:lnTo>
                  <a:lnTo>
                    <a:pt x="897" y="13"/>
                  </a:lnTo>
                  <a:lnTo>
                    <a:pt x="897" y="45"/>
                  </a:lnTo>
                  <a:lnTo>
                    <a:pt x="897" y="63"/>
                  </a:lnTo>
                  <a:lnTo>
                    <a:pt x="897" y="76"/>
                  </a:lnTo>
                  <a:lnTo>
                    <a:pt x="897" y="112"/>
                  </a:lnTo>
                  <a:lnTo>
                    <a:pt x="897" y="125"/>
                  </a:lnTo>
                  <a:lnTo>
                    <a:pt x="897" y="143"/>
                  </a:lnTo>
                  <a:lnTo>
                    <a:pt x="902" y="156"/>
                  </a:lnTo>
                  <a:lnTo>
                    <a:pt x="902" y="170"/>
                  </a:lnTo>
                  <a:lnTo>
                    <a:pt x="902" y="143"/>
                  </a:lnTo>
                  <a:lnTo>
                    <a:pt x="902" y="116"/>
                  </a:lnTo>
                  <a:lnTo>
                    <a:pt x="902" y="98"/>
                  </a:lnTo>
                  <a:lnTo>
                    <a:pt x="902" y="80"/>
                  </a:lnTo>
                  <a:lnTo>
                    <a:pt x="907" y="67"/>
                  </a:lnTo>
                  <a:lnTo>
                    <a:pt x="912" y="49"/>
                  </a:lnTo>
                  <a:lnTo>
                    <a:pt x="912" y="36"/>
                  </a:lnTo>
                  <a:lnTo>
                    <a:pt x="921" y="22"/>
                  </a:lnTo>
                  <a:lnTo>
                    <a:pt x="926" y="9"/>
                  </a:lnTo>
                  <a:lnTo>
                    <a:pt x="926" y="27"/>
                  </a:lnTo>
                  <a:lnTo>
                    <a:pt x="926" y="45"/>
                  </a:lnTo>
                  <a:lnTo>
                    <a:pt x="926" y="58"/>
                  </a:lnTo>
                  <a:lnTo>
                    <a:pt x="926" y="71"/>
                  </a:lnTo>
                  <a:lnTo>
                    <a:pt x="926" y="85"/>
                  </a:lnTo>
                  <a:lnTo>
                    <a:pt x="926" y="103"/>
                  </a:lnTo>
                  <a:lnTo>
                    <a:pt x="926" y="116"/>
                  </a:lnTo>
                  <a:lnTo>
                    <a:pt x="926" y="129"/>
                  </a:lnTo>
                  <a:lnTo>
                    <a:pt x="926" y="143"/>
                  </a:lnTo>
                  <a:lnTo>
                    <a:pt x="926" y="156"/>
                  </a:lnTo>
                  <a:lnTo>
                    <a:pt x="926" y="170"/>
                  </a:lnTo>
                  <a:lnTo>
                    <a:pt x="931" y="152"/>
                  </a:lnTo>
                  <a:lnTo>
                    <a:pt x="931" y="138"/>
                  </a:lnTo>
                  <a:lnTo>
                    <a:pt x="931" y="125"/>
                  </a:lnTo>
                  <a:lnTo>
                    <a:pt x="931" y="107"/>
                  </a:lnTo>
                  <a:lnTo>
                    <a:pt x="931" y="94"/>
                  </a:lnTo>
                  <a:lnTo>
                    <a:pt x="936" y="80"/>
                  </a:lnTo>
                </a:path>
              </a:pathLst>
            </a:custGeom>
            <a:noFill/>
            <a:ln w="12700" cap="rnd">
              <a:solidFill>
                <a:schemeClr val="tx1"/>
              </a:solidFill>
              <a:round/>
              <a:headEnd type="none" w="sm" len="sm"/>
              <a:tailEnd type="none" w="sm" len="sm"/>
            </a:ln>
          </p:spPr>
          <p:txBody>
            <a:bodyPr/>
            <a:lstStyle/>
            <a:p>
              <a:endParaRPr lang="en-US"/>
            </a:p>
          </p:txBody>
        </p:sp>
        <p:sp>
          <p:nvSpPr>
            <p:cNvPr id="19501" name="Freeform 57"/>
            <p:cNvSpPr>
              <a:spLocks/>
            </p:cNvSpPr>
            <p:nvPr/>
          </p:nvSpPr>
          <p:spPr bwMode="auto">
            <a:xfrm>
              <a:off x="3212" y="1776"/>
              <a:ext cx="1249" cy="193"/>
            </a:xfrm>
            <a:custGeom>
              <a:avLst/>
              <a:gdLst>
                <a:gd name="T0" fmla="*/ 22 w 1249"/>
                <a:gd name="T1" fmla="*/ 36 h 193"/>
                <a:gd name="T2" fmla="*/ 61 w 1249"/>
                <a:gd name="T3" fmla="*/ 143 h 193"/>
                <a:gd name="T4" fmla="*/ 87 w 1249"/>
                <a:gd name="T5" fmla="*/ 89 h 193"/>
                <a:gd name="T6" fmla="*/ 112 w 1249"/>
                <a:gd name="T7" fmla="*/ 85 h 193"/>
                <a:gd name="T8" fmla="*/ 151 w 1249"/>
                <a:gd name="T9" fmla="*/ 143 h 193"/>
                <a:gd name="T10" fmla="*/ 190 w 1249"/>
                <a:gd name="T11" fmla="*/ 67 h 193"/>
                <a:gd name="T12" fmla="*/ 223 w 1249"/>
                <a:gd name="T13" fmla="*/ 112 h 193"/>
                <a:gd name="T14" fmla="*/ 249 w 1249"/>
                <a:gd name="T15" fmla="*/ 116 h 193"/>
                <a:gd name="T16" fmla="*/ 255 w 1249"/>
                <a:gd name="T17" fmla="*/ 54 h 193"/>
                <a:gd name="T18" fmla="*/ 275 w 1249"/>
                <a:gd name="T19" fmla="*/ 116 h 193"/>
                <a:gd name="T20" fmla="*/ 294 w 1249"/>
                <a:gd name="T21" fmla="*/ 89 h 193"/>
                <a:gd name="T22" fmla="*/ 346 w 1249"/>
                <a:gd name="T23" fmla="*/ 147 h 193"/>
                <a:gd name="T24" fmla="*/ 359 w 1249"/>
                <a:gd name="T25" fmla="*/ 49 h 193"/>
                <a:gd name="T26" fmla="*/ 385 w 1249"/>
                <a:gd name="T27" fmla="*/ 129 h 193"/>
                <a:gd name="T28" fmla="*/ 404 w 1249"/>
                <a:gd name="T29" fmla="*/ 40 h 193"/>
                <a:gd name="T30" fmla="*/ 430 w 1249"/>
                <a:gd name="T31" fmla="*/ 152 h 193"/>
                <a:gd name="T32" fmla="*/ 450 w 1249"/>
                <a:gd name="T33" fmla="*/ 45 h 193"/>
                <a:gd name="T34" fmla="*/ 482 w 1249"/>
                <a:gd name="T35" fmla="*/ 161 h 193"/>
                <a:gd name="T36" fmla="*/ 482 w 1249"/>
                <a:gd name="T37" fmla="*/ 54 h 193"/>
                <a:gd name="T38" fmla="*/ 521 w 1249"/>
                <a:gd name="T39" fmla="*/ 134 h 193"/>
                <a:gd name="T40" fmla="*/ 534 w 1249"/>
                <a:gd name="T41" fmla="*/ 80 h 193"/>
                <a:gd name="T42" fmla="*/ 567 w 1249"/>
                <a:gd name="T43" fmla="*/ 134 h 193"/>
                <a:gd name="T44" fmla="*/ 580 w 1249"/>
                <a:gd name="T45" fmla="*/ 45 h 193"/>
                <a:gd name="T46" fmla="*/ 632 w 1249"/>
                <a:gd name="T47" fmla="*/ 138 h 193"/>
                <a:gd name="T48" fmla="*/ 651 w 1249"/>
                <a:gd name="T49" fmla="*/ 31 h 193"/>
                <a:gd name="T50" fmla="*/ 683 w 1249"/>
                <a:gd name="T51" fmla="*/ 134 h 193"/>
                <a:gd name="T52" fmla="*/ 683 w 1249"/>
                <a:gd name="T53" fmla="*/ 27 h 193"/>
                <a:gd name="T54" fmla="*/ 709 w 1249"/>
                <a:gd name="T55" fmla="*/ 143 h 193"/>
                <a:gd name="T56" fmla="*/ 709 w 1249"/>
                <a:gd name="T57" fmla="*/ 31 h 193"/>
                <a:gd name="T58" fmla="*/ 768 w 1249"/>
                <a:gd name="T59" fmla="*/ 147 h 193"/>
                <a:gd name="T60" fmla="*/ 774 w 1249"/>
                <a:gd name="T61" fmla="*/ 54 h 193"/>
                <a:gd name="T62" fmla="*/ 774 w 1249"/>
                <a:gd name="T63" fmla="*/ 112 h 193"/>
                <a:gd name="T64" fmla="*/ 787 w 1249"/>
                <a:gd name="T65" fmla="*/ 71 h 193"/>
                <a:gd name="T66" fmla="*/ 787 w 1249"/>
                <a:gd name="T67" fmla="*/ 103 h 193"/>
                <a:gd name="T68" fmla="*/ 794 w 1249"/>
                <a:gd name="T69" fmla="*/ 71 h 193"/>
                <a:gd name="T70" fmla="*/ 820 w 1249"/>
                <a:gd name="T71" fmla="*/ 129 h 193"/>
                <a:gd name="T72" fmla="*/ 846 w 1249"/>
                <a:gd name="T73" fmla="*/ 54 h 193"/>
                <a:gd name="T74" fmla="*/ 872 w 1249"/>
                <a:gd name="T75" fmla="*/ 58 h 193"/>
                <a:gd name="T76" fmla="*/ 891 w 1249"/>
                <a:gd name="T77" fmla="*/ 94 h 193"/>
                <a:gd name="T78" fmla="*/ 904 w 1249"/>
                <a:gd name="T79" fmla="*/ 112 h 193"/>
                <a:gd name="T80" fmla="*/ 917 w 1249"/>
                <a:gd name="T81" fmla="*/ 76 h 193"/>
                <a:gd name="T82" fmla="*/ 924 w 1249"/>
                <a:gd name="T83" fmla="*/ 71 h 193"/>
                <a:gd name="T84" fmla="*/ 930 w 1249"/>
                <a:gd name="T85" fmla="*/ 129 h 193"/>
                <a:gd name="T86" fmla="*/ 962 w 1249"/>
                <a:gd name="T87" fmla="*/ 13 h 193"/>
                <a:gd name="T88" fmla="*/ 1001 w 1249"/>
                <a:gd name="T89" fmla="*/ 129 h 193"/>
                <a:gd name="T90" fmla="*/ 1014 w 1249"/>
                <a:gd name="T91" fmla="*/ 71 h 193"/>
                <a:gd name="T92" fmla="*/ 1034 w 1249"/>
                <a:gd name="T93" fmla="*/ 147 h 193"/>
                <a:gd name="T94" fmla="*/ 1047 w 1249"/>
                <a:gd name="T95" fmla="*/ 63 h 193"/>
                <a:gd name="T96" fmla="*/ 1073 w 1249"/>
                <a:gd name="T97" fmla="*/ 71 h 193"/>
                <a:gd name="T98" fmla="*/ 1099 w 1249"/>
                <a:gd name="T99" fmla="*/ 134 h 193"/>
                <a:gd name="T100" fmla="*/ 1125 w 1249"/>
                <a:gd name="T101" fmla="*/ 40 h 193"/>
                <a:gd name="T102" fmla="*/ 1144 w 1249"/>
                <a:gd name="T103" fmla="*/ 152 h 193"/>
                <a:gd name="T104" fmla="*/ 1151 w 1249"/>
                <a:gd name="T105" fmla="*/ 13 h 193"/>
                <a:gd name="T106" fmla="*/ 1157 w 1249"/>
                <a:gd name="T107" fmla="*/ 170 h 193"/>
                <a:gd name="T108" fmla="*/ 1164 w 1249"/>
                <a:gd name="T109" fmla="*/ 63 h 193"/>
                <a:gd name="T110" fmla="*/ 1196 w 1249"/>
                <a:gd name="T111" fmla="*/ 76 h 193"/>
                <a:gd name="T112" fmla="*/ 1203 w 1249"/>
                <a:gd name="T113" fmla="*/ 98 h 193"/>
                <a:gd name="T114" fmla="*/ 1235 w 1249"/>
                <a:gd name="T115" fmla="*/ 45 h 193"/>
                <a:gd name="T116" fmla="*/ 1235 w 1249"/>
                <a:gd name="T117" fmla="*/ 156 h 19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249"/>
                <a:gd name="T178" fmla="*/ 0 h 193"/>
                <a:gd name="T179" fmla="*/ 1249 w 1249"/>
                <a:gd name="T180" fmla="*/ 193 h 193"/>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249" h="193">
                  <a:moveTo>
                    <a:pt x="0" y="103"/>
                  </a:moveTo>
                  <a:lnTo>
                    <a:pt x="15" y="89"/>
                  </a:lnTo>
                  <a:lnTo>
                    <a:pt x="15" y="76"/>
                  </a:lnTo>
                  <a:lnTo>
                    <a:pt x="15" y="63"/>
                  </a:lnTo>
                  <a:lnTo>
                    <a:pt x="22" y="49"/>
                  </a:lnTo>
                  <a:lnTo>
                    <a:pt x="22" y="36"/>
                  </a:lnTo>
                  <a:lnTo>
                    <a:pt x="22" y="22"/>
                  </a:lnTo>
                  <a:lnTo>
                    <a:pt x="22" y="36"/>
                  </a:lnTo>
                  <a:lnTo>
                    <a:pt x="28" y="49"/>
                  </a:lnTo>
                  <a:lnTo>
                    <a:pt x="35" y="63"/>
                  </a:lnTo>
                  <a:lnTo>
                    <a:pt x="35" y="76"/>
                  </a:lnTo>
                  <a:lnTo>
                    <a:pt x="35" y="89"/>
                  </a:lnTo>
                  <a:lnTo>
                    <a:pt x="41" y="103"/>
                  </a:lnTo>
                  <a:lnTo>
                    <a:pt x="48" y="116"/>
                  </a:lnTo>
                  <a:lnTo>
                    <a:pt x="54" y="129"/>
                  </a:lnTo>
                  <a:lnTo>
                    <a:pt x="61" y="143"/>
                  </a:lnTo>
                  <a:lnTo>
                    <a:pt x="74" y="129"/>
                  </a:lnTo>
                  <a:lnTo>
                    <a:pt x="74" y="116"/>
                  </a:lnTo>
                  <a:lnTo>
                    <a:pt x="74" y="103"/>
                  </a:lnTo>
                  <a:lnTo>
                    <a:pt x="74" y="89"/>
                  </a:lnTo>
                  <a:lnTo>
                    <a:pt x="74" y="76"/>
                  </a:lnTo>
                  <a:lnTo>
                    <a:pt x="74" y="63"/>
                  </a:lnTo>
                  <a:lnTo>
                    <a:pt x="87" y="76"/>
                  </a:lnTo>
                  <a:lnTo>
                    <a:pt x="87" y="89"/>
                  </a:lnTo>
                  <a:lnTo>
                    <a:pt x="93" y="103"/>
                  </a:lnTo>
                  <a:lnTo>
                    <a:pt x="99" y="116"/>
                  </a:lnTo>
                  <a:lnTo>
                    <a:pt x="106" y="129"/>
                  </a:lnTo>
                  <a:lnTo>
                    <a:pt x="112" y="143"/>
                  </a:lnTo>
                  <a:lnTo>
                    <a:pt x="112" y="129"/>
                  </a:lnTo>
                  <a:lnTo>
                    <a:pt x="112" y="116"/>
                  </a:lnTo>
                  <a:lnTo>
                    <a:pt x="112" y="98"/>
                  </a:lnTo>
                  <a:lnTo>
                    <a:pt x="112" y="85"/>
                  </a:lnTo>
                  <a:lnTo>
                    <a:pt x="112" y="71"/>
                  </a:lnTo>
                  <a:lnTo>
                    <a:pt x="112" y="58"/>
                  </a:lnTo>
                  <a:lnTo>
                    <a:pt x="125" y="76"/>
                  </a:lnTo>
                  <a:lnTo>
                    <a:pt x="125" y="89"/>
                  </a:lnTo>
                  <a:lnTo>
                    <a:pt x="132" y="103"/>
                  </a:lnTo>
                  <a:lnTo>
                    <a:pt x="138" y="116"/>
                  </a:lnTo>
                  <a:lnTo>
                    <a:pt x="138" y="129"/>
                  </a:lnTo>
                  <a:lnTo>
                    <a:pt x="151" y="143"/>
                  </a:lnTo>
                  <a:lnTo>
                    <a:pt x="164" y="125"/>
                  </a:lnTo>
                  <a:lnTo>
                    <a:pt x="164" y="112"/>
                  </a:lnTo>
                  <a:lnTo>
                    <a:pt x="164" y="98"/>
                  </a:lnTo>
                  <a:lnTo>
                    <a:pt x="171" y="85"/>
                  </a:lnTo>
                  <a:lnTo>
                    <a:pt x="171" y="71"/>
                  </a:lnTo>
                  <a:lnTo>
                    <a:pt x="171" y="58"/>
                  </a:lnTo>
                  <a:lnTo>
                    <a:pt x="190" y="54"/>
                  </a:lnTo>
                  <a:lnTo>
                    <a:pt x="190" y="67"/>
                  </a:lnTo>
                  <a:lnTo>
                    <a:pt x="197" y="80"/>
                  </a:lnTo>
                  <a:lnTo>
                    <a:pt x="203" y="94"/>
                  </a:lnTo>
                  <a:lnTo>
                    <a:pt x="203" y="107"/>
                  </a:lnTo>
                  <a:lnTo>
                    <a:pt x="210" y="121"/>
                  </a:lnTo>
                  <a:lnTo>
                    <a:pt x="210" y="134"/>
                  </a:lnTo>
                  <a:lnTo>
                    <a:pt x="216" y="147"/>
                  </a:lnTo>
                  <a:lnTo>
                    <a:pt x="223" y="129"/>
                  </a:lnTo>
                  <a:lnTo>
                    <a:pt x="223" y="112"/>
                  </a:lnTo>
                  <a:lnTo>
                    <a:pt x="229" y="98"/>
                  </a:lnTo>
                  <a:lnTo>
                    <a:pt x="229" y="85"/>
                  </a:lnTo>
                  <a:lnTo>
                    <a:pt x="229" y="71"/>
                  </a:lnTo>
                  <a:lnTo>
                    <a:pt x="236" y="58"/>
                  </a:lnTo>
                  <a:lnTo>
                    <a:pt x="242" y="76"/>
                  </a:lnTo>
                  <a:lnTo>
                    <a:pt x="242" y="89"/>
                  </a:lnTo>
                  <a:lnTo>
                    <a:pt x="242" y="103"/>
                  </a:lnTo>
                  <a:lnTo>
                    <a:pt x="249" y="116"/>
                  </a:lnTo>
                  <a:lnTo>
                    <a:pt x="249" y="129"/>
                  </a:lnTo>
                  <a:lnTo>
                    <a:pt x="249" y="143"/>
                  </a:lnTo>
                  <a:lnTo>
                    <a:pt x="249" y="125"/>
                  </a:lnTo>
                  <a:lnTo>
                    <a:pt x="249" y="107"/>
                  </a:lnTo>
                  <a:lnTo>
                    <a:pt x="249" y="94"/>
                  </a:lnTo>
                  <a:lnTo>
                    <a:pt x="249" y="80"/>
                  </a:lnTo>
                  <a:lnTo>
                    <a:pt x="249" y="67"/>
                  </a:lnTo>
                  <a:lnTo>
                    <a:pt x="255" y="54"/>
                  </a:lnTo>
                  <a:lnTo>
                    <a:pt x="255" y="40"/>
                  </a:lnTo>
                  <a:lnTo>
                    <a:pt x="262" y="27"/>
                  </a:lnTo>
                  <a:lnTo>
                    <a:pt x="268" y="45"/>
                  </a:lnTo>
                  <a:lnTo>
                    <a:pt x="268" y="58"/>
                  </a:lnTo>
                  <a:lnTo>
                    <a:pt x="268" y="76"/>
                  </a:lnTo>
                  <a:lnTo>
                    <a:pt x="268" y="89"/>
                  </a:lnTo>
                  <a:lnTo>
                    <a:pt x="268" y="103"/>
                  </a:lnTo>
                  <a:lnTo>
                    <a:pt x="275" y="116"/>
                  </a:lnTo>
                  <a:lnTo>
                    <a:pt x="275" y="129"/>
                  </a:lnTo>
                  <a:lnTo>
                    <a:pt x="275" y="143"/>
                  </a:lnTo>
                  <a:lnTo>
                    <a:pt x="281" y="156"/>
                  </a:lnTo>
                  <a:lnTo>
                    <a:pt x="294" y="143"/>
                  </a:lnTo>
                  <a:lnTo>
                    <a:pt x="294" y="129"/>
                  </a:lnTo>
                  <a:lnTo>
                    <a:pt x="294" y="116"/>
                  </a:lnTo>
                  <a:lnTo>
                    <a:pt x="294" y="103"/>
                  </a:lnTo>
                  <a:lnTo>
                    <a:pt x="294" y="89"/>
                  </a:lnTo>
                  <a:lnTo>
                    <a:pt x="301" y="76"/>
                  </a:lnTo>
                  <a:lnTo>
                    <a:pt x="301" y="63"/>
                  </a:lnTo>
                  <a:lnTo>
                    <a:pt x="320" y="80"/>
                  </a:lnTo>
                  <a:lnTo>
                    <a:pt x="327" y="94"/>
                  </a:lnTo>
                  <a:lnTo>
                    <a:pt x="327" y="107"/>
                  </a:lnTo>
                  <a:lnTo>
                    <a:pt x="333" y="121"/>
                  </a:lnTo>
                  <a:lnTo>
                    <a:pt x="340" y="134"/>
                  </a:lnTo>
                  <a:lnTo>
                    <a:pt x="346" y="147"/>
                  </a:lnTo>
                  <a:lnTo>
                    <a:pt x="346" y="116"/>
                  </a:lnTo>
                  <a:lnTo>
                    <a:pt x="346" y="103"/>
                  </a:lnTo>
                  <a:lnTo>
                    <a:pt x="346" y="89"/>
                  </a:lnTo>
                  <a:lnTo>
                    <a:pt x="346" y="76"/>
                  </a:lnTo>
                  <a:lnTo>
                    <a:pt x="346" y="63"/>
                  </a:lnTo>
                  <a:lnTo>
                    <a:pt x="346" y="49"/>
                  </a:lnTo>
                  <a:lnTo>
                    <a:pt x="353" y="36"/>
                  </a:lnTo>
                  <a:lnTo>
                    <a:pt x="359" y="49"/>
                  </a:lnTo>
                  <a:lnTo>
                    <a:pt x="359" y="63"/>
                  </a:lnTo>
                  <a:lnTo>
                    <a:pt x="366" y="76"/>
                  </a:lnTo>
                  <a:lnTo>
                    <a:pt x="372" y="94"/>
                  </a:lnTo>
                  <a:lnTo>
                    <a:pt x="372" y="107"/>
                  </a:lnTo>
                  <a:lnTo>
                    <a:pt x="379" y="121"/>
                  </a:lnTo>
                  <a:lnTo>
                    <a:pt x="379" y="134"/>
                  </a:lnTo>
                  <a:lnTo>
                    <a:pt x="379" y="147"/>
                  </a:lnTo>
                  <a:lnTo>
                    <a:pt x="385" y="129"/>
                  </a:lnTo>
                  <a:lnTo>
                    <a:pt x="385" y="112"/>
                  </a:lnTo>
                  <a:lnTo>
                    <a:pt x="385" y="98"/>
                  </a:lnTo>
                  <a:lnTo>
                    <a:pt x="385" y="80"/>
                  </a:lnTo>
                  <a:lnTo>
                    <a:pt x="391" y="67"/>
                  </a:lnTo>
                  <a:lnTo>
                    <a:pt x="391" y="54"/>
                  </a:lnTo>
                  <a:lnTo>
                    <a:pt x="391" y="40"/>
                  </a:lnTo>
                  <a:lnTo>
                    <a:pt x="398" y="27"/>
                  </a:lnTo>
                  <a:lnTo>
                    <a:pt x="404" y="40"/>
                  </a:lnTo>
                  <a:lnTo>
                    <a:pt x="411" y="54"/>
                  </a:lnTo>
                  <a:lnTo>
                    <a:pt x="411" y="67"/>
                  </a:lnTo>
                  <a:lnTo>
                    <a:pt x="417" y="80"/>
                  </a:lnTo>
                  <a:lnTo>
                    <a:pt x="417" y="98"/>
                  </a:lnTo>
                  <a:lnTo>
                    <a:pt x="417" y="112"/>
                  </a:lnTo>
                  <a:lnTo>
                    <a:pt x="417" y="125"/>
                  </a:lnTo>
                  <a:lnTo>
                    <a:pt x="424" y="138"/>
                  </a:lnTo>
                  <a:lnTo>
                    <a:pt x="430" y="152"/>
                  </a:lnTo>
                  <a:lnTo>
                    <a:pt x="450" y="138"/>
                  </a:lnTo>
                  <a:lnTo>
                    <a:pt x="450" y="125"/>
                  </a:lnTo>
                  <a:lnTo>
                    <a:pt x="450" y="112"/>
                  </a:lnTo>
                  <a:lnTo>
                    <a:pt x="450" y="98"/>
                  </a:lnTo>
                  <a:lnTo>
                    <a:pt x="450" y="85"/>
                  </a:lnTo>
                  <a:lnTo>
                    <a:pt x="450" y="71"/>
                  </a:lnTo>
                  <a:lnTo>
                    <a:pt x="450" y="58"/>
                  </a:lnTo>
                  <a:lnTo>
                    <a:pt x="450" y="45"/>
                  </a:lnTo>
                  <a:lnTo>
                    <a:pt x="450" y="63"/>
                  </a:lnTo>
                  <a:lnTo>
                    <a:pt x="450" y="76"/>
                  </a:lnTo>
                  <a:lnTo>
                    <a:pt x="450" y="89"/>
                  </a:lnTo>
                  <a:lnTo>
                    <a:pt x="450" y="103"/>
                  </a:lnTo>
                  <a:lnTo>
                    <a:pt x="456" y="121"/>
                  </a:lnTo>
                  <a:lnTo>
                    <a:pt x="463" y="134"/>
                  </a:lnTo>
                  <a:lnTo>
                    <a:pt x="476" y="147"/>
                  </a:lnTo>
                  <a:lnTo>
                    <a:pt x="482" y="161"/>
                  </a:lnTo>
                  <a:lnTo>
                    <a:pt x="482" y="147"/>
                  </a:lnTo>
                  <a:lnTo>
                    <a:pt x="482" y="134"/>
                  </a:lnTo>
                  <a:lnTo>
                    <a:pt x="482" y="121"/>
                  </a:lnTo>
                  <a:lnTo>
                    <a:pt x="482" y="107"/>
                  </a:lnTo>
                  <a:lnTo>
                    <a:pt x="482" y="94"/>
                  </a:lnTo>
                  <a:lnTo>
                    <a:pt x="482" y="80"/>
                  </a:lnTo>
                  <a:lnTo>
                    <a:pt x="482" y="67"/>
                  </a:lnTo>
                  <a:lnTo>
                    <a:pt x="482" y="54"/>
                  </a:lnTo>
                  <a:lnTo>
                    <a:pt x="482" y="40"/>
                  </a:lnTo>
                  <a:lnTo>
                    <a:pt x="502" y="54"/>
                  </a:lnTo>
                  <a:lnTo>
                    <a:pt x="502" y="67"/>
                  </a:lnTo>
                  <a:lnTo>
                    <a:pt x="508" y="80"/>
                  </a:lnTo>
                  <a:lnTo>
                    <a:pt x="515" y="94"/>
                  </a:lnTo>
                  <a:lnTo>
                    <a:pt x="515" y="107"/>
                  </a:lnTo>
                  <a:lnTo>
                    <a:pt x="521" y="121"/>
                  </a:lnTo>
                  <a:lnTo>
                    <a:pt x="521" y="134"/>
                  </a:lnTo>
                  <a:lnTo>
                    <a:pt x="528" y="147"/>
                  </a:lnTo>
                  <a:lnTo>
                    <a:pt x="528" y="161"/>
                  </a:lnTo>
                  <a:lnTo>
                    <a:pt x="534" y="147"/>
                  </a:lnTo>
                  <a:lnTo>
                    <a:pt x="534" y="134"/>
                  </a:lnTo>
                  <a:lnTo>
                    <a:pt x="534" y="121"/>
                  </a:lnTo>
                  <a:lnTo>
                    <a:pt x="534" y="107"/>
                  </a:lnTo>
                  <a:lnTo>
                    <a:pt x="534" y="94"/>
                  </a:lnTo>
                  <a:lnTo>
                    <a:pt x="534" y="80"/>
                  </a:lnTo>
                  <a:lnTo>
                    <a:pt x="534" y="67"/>
                  </a:lnTo>
                  <a:lnTo>
                    <a:pt x="534" y="54"/>
                  </a:lnTo>
                  <a:lnTo>
                    <a:pt x="541" y="67"/>
                  </a:lnTo>
                  <a:lnTo>
                    <a:pt x="547" y="80"/>
                  </a:lnTo>
                  <a:lnTo>
                    <a:pt x="554" y="94"/>
                  </a:lnTo>
                  <a:lnTo>
                    <a:pt x="554" y="107"/>
                  </a:lnTo>
                  <a:lnTo>
                    <a:pt x="560" y="121"/>
                  </a:lnTo>
                  <a:lnTo>
                    <a:pt x="567" y="134"/>
                  </a:lnTo>
                  <a:lnTo>
                    <a:pt x="573" y="147"/>
                  </a:lnTo>
                  <a:lnTo>
                    <a:pt x="580" y="129"/>
                  </a:lnTo>
                  <a:lnTo>
                    <a:pt x="580" y="116"/>
                  </a:lnTo>
                  <a:lnTo>
                    <a:pt x="580" y="103"/>
                  </a:lnTo>
                  <a:lnTo>
                    <a:pt x="580" y="89"/>
                  </a:lnTo>
                  <a:lnTo>
                    <a:pt x="580" y="76"/>
                  </a:lnTo>
                  <a:lnTo>
                    <a:pt x="580" y="58"/>
                  </a:lnTo>
                  <a:lnTo>
                    <a:pt x="580" y="45"/>
                  </a:lnTo>
                  <a:lnTo>
                    <a:pt x="593" y="63"/>
                  </a:lnTo>
                  <a:lnTo>
                    <a:pt x="593" y="80"/>
                  </a:lnTo>
                  <a:lnTo>
                    <a:pt x="606" y="98"/>
                  </a:lnTo>
                  <a:lnTo>
                    <a:pt x="606" y="112"/>
                  </a:lnTo>
                  <a:lnTo>
                    <a:pt x="612" y="125"/>
                  </a:lnTo>
                  <a:lnTo>
                    <a:pt x="619" y="138"/>
                  </a:lnTo>
                  <a:lnTo>
                    <a:pt x="619" y="152"/>
                  </a:lnTo>
                  <a:lnTo>
                    <a:pt x="632" y="138"/>
                  </a:lnTo>
                  <a:lnTo>
                    <a:pt x="638" y="103"/>
                  </a:lnTo>
                  <a:lnTo>
                    <a:pt x="638" y="85"/>
                  </a:lnTo>
                  <a:lnTo>
                    <a:pt x="638" y="71"/>
                  </a:lnTo>
                  <a:lnTo>
                    <a:pt x="638" y="58"/>
                  </a:lnTo>
                  <a:lnTo>
                    <a:pt x="638" y="45"/>
                  </a:lnTo>
                  <a:lnTo>
                    <a:pt x="638" y="31"/>
                  </a:lnTo>
                  <a:lnTo>
                    <a:pt x="638" y="18"/>
                  </a:lnTo>
                  <a:lnTo>
                    <a:pt x="651" y="31"/>
                  </a:lnTo>
                  <a:lnTo>
                    <a:pt x="658" y="49"/>
                  </a:lnTo>
                  <a:lnTo>
                    <a:pt x="664" y="76"/>
                  </a:lnTo>
                  <a:lnTo>
                    <a:pt x="664" y="89"/>
                  </a:lnTo>
                  <a:lnTo>
                    <a:pt x="671" y="103"/>
                  </a:lnTo>
                  <a:lnTo>
                    <a:pt x="671" y="121"/>
                  </a:lnTo>
                  <a:lnTo>
                    <a:pt x="677" y="134"/>
                  </a:lnTo>
                  <a:lnTo>
                    <a:pt x="677" y="147"/>
                  </a:lnTo>
                  <a:lnTo>
                    <a:pt x="683" y="134"/>
                  </a:lnTo>
                  <a:lnTo>
                    <a:pt x="683" y="121"/>
                  </a:lnTo>
                  <a:lnTo>
                    <a:pt x="683" y="107"/>
                  </a:lnTo>
                  <a:lnTo>
                    <a:pt x="683" y="94"/>
                  </a:lnTo>
                  <a:lnTo>
                    <a:pt x="683" y="80"/>
                  </a:lnTo>
                  <a:lnTo>
                    <a:pt x="683" y="67"/>
                  </a:lnTo>
                  <a:lnTo>
                    <a:pt x="683" y="54"/>
                  </a:lnTo>
                  <a:lnTo>
                    <a:pt x="683" y="40"/>
                  </a:lnTo>
                  <a:lnTo>
                    <a:pt x="683" y="27"/>
                  </a:lnTo>
                  <a:lnTo>
                    <a:pt x="690" y="63"/>
                  </a:lnTo>
                  <a:lnTo>
                    <a:pt x="690" y="80"/>
                  </a:lnTo>
                  <a:lnTo>
                    <a:pt x="690" y="107"/>
                  </a:lnTo>
                  <a:lnTo>
                    <a:pt x="696" y="121"/>
                  </a:lnTo>
                  <a:lnTo>
                    <a:pt x="696" y="134"/>
                  </a:lnTo>
                  <a:lnTo>
                    <a:pt x="696" y="147"/>
                  </a:lnTo>
                  <a:lnTo>
                    <a:pt x="703" y="161"/>
                  </a:lnTo>
                  <a:lnTo>
                    <a:pt x="709" y="143"/>
                  </a:lnTo>
                  <a:lnTo>
                    <a:pt x="709" y="125"/>
                  </a:lnTo>
                  <a:lnTo>
                    <a:pt x="709" y="112"/>
                  </a:lnTo>
                  <a:lnTo>
                    <a:pt x="709" y="98"/>
                  </a:lnTo>
                  <a:lnTo>
                    <a:pt x="709" y="85"/>
                  </a:lnTo>
                  <a:lnTo>
                    <a:pt x="709" y="71"/>
                  </a:lnTo>
                  <a:lnTo>
                    <a:pt x="709" y="58"/>
                  </a:lnTo>
                  <a:lnTo>
                    <a:pt x="709" y="45"/>
                  </a:lnTo>
                  <a:lnTo>
                    <a:pt x="709" y="31"/>
                  </a:lnTo>
                  <a:lnTo>
                    <a:pt x="722" y="45"/>
                  </a:lnTo>
                  <a:lnTo>
                    <a:pt x="729" y="63"/>
                  </a:lnTo>
                  <a:lnTo>
                    <a:pt x="735" y="76"/>
                  </a:lnTo>
                  <a:lnTo>
                    <a:pt x="735" y="89"/>
                  </a:lnTo>
                  <a:lnTo>
                    <a:pt x="742" y="107"/>
                  </a:lnTo>
                  <a:lnTo>
                    <a:pt x="748" y="121"/>
                  </a:lnTo>
                  <a:lnTo>
                    <a:pt x="761" y="134"/>
                  </a:lnTo>
                  <a:lnTo>
                    <a:pt x="768" y="147"/>
                  </a:lnTo>
                  <a:lnTo>
                    <a:pt x="768" y="161"/>
                  </a:lnTo>
                  <a:lnTo>
                    <a:pt x="774" y="143"/>
                  </a:lnTo>
                  <a:lnTo>
                    <a:pt x="774" y="125"/>
                  </a:lnTo>
                  <a:lnTo>
                    <a:pt x="774" y="112"/>
                  </a:lnTo>
                  <a:lnTo>
                    <a:pt x="774" y="98"/>
                  </a:lnTo>
                  <a:lnTo>
                    <a:pt x="774" y="80"/>
                  </a:lnTo>
                  <a:lnTo>
                    <a:pt x="774" y="67"/>
                  </a:lnTo>
                  <a:lnTo>
                    <a:pt x="774" y="54"/>
                  </a:lnTo>
                  <a:lnTo>
                    <a:pt x="774" y="40"/>
                  </a:lnTo>
                  <a:lnTo>
                    <a:pt x="774" y="27"/>
                  </a:lnTo>
                  <a:lnTo>
                    <a:pt x="774" y="40"/>
                  </a:lnTo>
                  <a:lnTo>
                    <a:pt x="774" y="54"/>
                  </a:lnTo>
                  <a:lnTo>
                    <a:pt x="774" y="71"/>
                  </a:lnTo>
                  <a:lnTo>
                    <a:pt x="774" y="85"/>
                  </a:lnTo>
                  <a:lnTo>
                    <a:pt x="774" y="98"/>
                  </a:lnTo>
                  <a:lnTo>
                    <a:pt x="774" y="112"/>
                  </a:lnTo>
                  <a:lnTo>
                    <a:pt x="774" y="125"/>
                  </a:lnTo>
                  <a:lnTo>
                    <a:pt x="781" y="138"/>
                  </a:lnTo>
                  <a:lnTo>
                    <a:pt x="781" y="152"/>
                  </a:lnTo>
                  <a:lnTo>
                    <a:pt x="787" y="125"/>
                  </a:lnTo>
                  <a:lnTo>
                    <a:pt x="787" y="112"/>
                  </a:lnTo>
                  <a:lnTo>
                    <a:pt x="787" y="98"/>
                  </a:lnTo>
                  <a:lnTo>
                    <a:pt x="787" y="85"/>
                  </a:lnTo>
                  <a:lnTo>
                    <a:pt x="787" y="71"/>
                  </a:lnTo>
                  <a:lnTo>
                    <a:pt x="787" y="58"/>
                  </a:lnTo>
                  <a:lnTo>
                    <a:pt x="787" y="40"/>
                  </a:lnTo>
                  <a:lnTo>
                    <a:pt x="787" y="27"/>
                  </a:lnTo>
                  <a:lnTo>
                    <a:pt x="787" y="45"/>
                  </a:lnTo>
                  <a:lnTo>
                    <a:pt x="787" y="63"/>
                  </a:lnTo>
                  <a:lnTo>
                    <a:pt x="787" y="76"/>
                  </a:lnTo>
                  <a:lnTo>
                    <a:pt x="787" y="89"/>
                  </a:lnTo>
                  <a:lnTo>
                    <a:pt x="787" y="103"/>
                  </a:lnTo>
                  <a:lnTo>
                    <a:pt x="787" y="116"/>
                  </a:lnTo>
                  <a:lnTo>
                    <a:pt x="787" y="129"/>
                  </a:lnTo>
                  <a:lnTo>
                    <a:pt x="794" y="143"/>
                  </a:lnTo>
                  <a:lnTo>
                    <a:pt x="794" y="129"/>
                  </a:lnTo>
                  <a:lnTo>
                    <a:pt x="794" y="112"/>
                  </a:lnTo>
                  <a:lnTo>
                    <a:pt x="794" y="98"/>
                  </a:lnTo>
                  <a:lnTo>
                    <a:pt x="794" y="85"/>
                  </a:lnTo>
                  <a:lnTo>
                    <a:pt x="794" y="71"/>
                  </a:lnTo>
                  <a:lnTo>
                    <a:pt x="794" y="58"/>
                  </a:lnTo>
                  <a:lnTo>
                    <a:pt x="800" y="45"/>
                  </a:lnTo>
                  <a:lnTo>
                    <a:pt x="800" y="31"/>
                  </a:lnTo>
                  <a:lnTo>
                    <a:pt x="813" y="58"/>
                  </a:lnTo>
                  <a:lnTo>
                    <a:pt x="820" y="76"/>
                  </a:lnTo>
                  <a:lnTo>
                    <a:pt x="820" y="103"/>
                  </a:lnTo>
                  <a:lnTo>
                    <a:pt x="820" y="116"/>
                  </a:lnTo>
                  <a:lnTo>
                    <a:pt x="820" y="129"/>
                  </a:lnTo>
                  <a:lnTo>
                    <a:pt x="820" y="143"/>
                  </a:lnTo>
                  <a:lnTo>
                    <a:pt x="820" y="156"/>
                  </a:lnTo>
                  <a:lnTo>
                    <a:pt x="826" y="121"/>
                  </a:lnTo>
                  <a:lnTo>
                    <a:pt x="826" y="107"/>
                  </a:lnTo>
                  <a:lnTo>
                    <a:pt x="826" y="94"/>
                  </a:lnTo>
                  <a:lnTo>
                    <a:pt x="833" y="80"/>
                  </a:lnTo>
                  <a:lnTo>
                    <a:pt x="839" y="67"/>
                  </a:lnTo>
                  <a:lnTo>
                    <a:pt x="846" y="54"/>
                  </a:lnTo>
                  <a:lnTo>
                    <a:pt x="852" y="40"/>
                  </a:lnTo>
                  <a:lnTo>
                    <a:pt x="865" y="27"/>
                  </a:lnTo>
                  <a:lnTo>
                    <a:pt x="865" y="13"/>
                  </a:lnTo>
                  <a:lnTo>
                    <a:pt x="872" y="0"/>
                  </a:lnTo>
                  <a:lnTo>
                    <a:pt x="872" y="13"/>
                  </a:lnTo>
                  <a:lnTo>
                    <a:pt x="872" y="27"/>
                  </a:lnTo>
                  <a:lnTo>
                    <a:pt x="872" y="45"/>
                  </a:lnTo>
                  <a:lnTo>
                    <a:pt x="872" y="58"/>
                  </a:lnTo>
                  <a:lnTo>
                    <a:pt x="872" y="76"/>
                  </a:lnTo>
                  <a:lnTo>
                    <a:pt x="872" y="94"/>
                  </a:lnTo>
                  <a:lnTo>
                    <a:pt x="872" y="107"/>
                  </a:lnTo>
                  <a:lnTo>
                    <a:pt x="878" y="121"/>
                  </a:lnTo>
                  <a:lnTo>
                    <a:pt x="878" y="138"/>
                  </a:lnTo>
                  <a:lnTo>
                    <a:pt x="885" y="125"/>
                  </a:lnTo>
                  <a:lnTo>
                    <a:pt x="891" y="107"/>
                  </a:lnTo>
                  <a:lnTo>
                    <a:pt x="891" y="94"/>
                  </a:lnTo>
                  <a:lnTo>
                    <a:pt x="891" y="80"/>
                  </a:lnTo>
                  <a:lnTo>
                    <a:pt x="898" y="67"/>
                  </a:lnTo>
                  <a:lnTo>
                    <a:pt x="898" y="54"/>
                  </a:lnTo>
                  <a:lnTo>
                    <a:pt x="898" y="40"/>
                  </a:lnTo>
                  <a:lnTo>
                    <a:pt x="898" y="27"/>
                  </a:lnTo>
                  <a:lnTo>
                    <a:pt x="898" y="58"/>
                  </a:lnTo>
                  <a:lnTo>
                    <a:pt x="904" y="94"/>
                  </a:lnTo>
                  <a:lnTo>
                    <a:pt x="904" y="112"/>
                  </a:lnTo>
                  <a:lnTo>
                    <a:pt x="904" y="125"/>
                  </a:lnTo>
                  <a:lnTo>
                    <a:pt x="904" y="138"/>
                  </a:lnTo>
                  <a:lnTo>
                    <a:pt x="904" y="152"/>
                  </a:lnTo>
                  <a:lnTo>
                    <a:pt x="911" y="138"/>
                  </a:lnTo>
                  <a:lnTo>
                    <a:pt x="911" y="121"/>
                  </a:lnTo>
                  <a:lnTo>
                    <a:pt x="911" y="107"/>
                  </a:lnTo>
                  <a:lnTo>
                    <a:pt x="917" y="89"/>
                  </a:lnTo>
                  <a:lnTo>
                    <a:pt x="917" y="76"/>
                  </a:lnTo>
                  <a:lnTo>
                    <a:pt x="917" y="63"/>
                  </a:lnTo>
                  <a:lnTo>
                    <a:pt x="917" y="49"/>
                  </a:lnTo>
                  <a:lnTo>
                    <a:pt x="917" y="36"/>
                  </a:lnTo>
                  <a:lnTo>
                    <a:pt x="917" y="22"/>
                  </a:lnTo>
                  <a:lnTo>
                    <a:pt x="917" y="9"/>
                  </a:lnTo>
                  <a:lnTo>
                    <a:pt x="924" y="40"/>
                  </a:lnTo>
                  <a:lnTo>
                    <a:pt x="924" y="54"/>
                  </a:lnTo>
                  <a:lnTo>
                    <a:pt x="924" y="71"/>
                  </a:lnTo>
                  <a:lnTo>
                    <a:pt x="924" y="107"/>
                  </a:lnTo>
                  <a:lnTo>
                    <a:pt x="930" y="125"/>
                  </a:lnTo>
                  <a:lnTo>
                    <a:pt x="930" y="138"/>
                  </a:lnTo>
                  <a:lnTo>
                    <a:pt x="930" y="156"/>
                  </a:lnTo>
                  <a:lnTo>
                    <a:pt x="930" y="170"/>
                  </a:lnTo>
                  <a:lnTo>
                    <a:pt x="930" y="183"/>
                  </a:lnTo>
                  <a:lnTo>
                    <a:pt x="930" y="147"/>
                  </a:lnTo>
                  <a:lnTo>
                    <a:pt x="930" y="129"/>
                  </a:lnTo>
                  <a:lnTo>
                    <a:pt x="937" y="112"/>
                  </a:lnTo>
                  <a:lnTo>
                    <a:pt x="937" y="98"/>
                  </a:lnTo>
                  <a:lnTo>
                    <a:pt x="937" y="85"/>
                  </a:lnTo>
                  <a:lnTo>
                    <a:pt x="943" y="67"/>
                  </a:lnTo>
                  <a:lnTo>
                    <a:pt x="943" y="54"/>
                  </a:lnTo>
                  <a:lnTo>
                    <a:pt x="943" y="40"/>
                  </a:lnTo>
                  <a:lnTo>
                    <a:pt x="956" y="27"/>
                  </a:lnTo>
                  <a:lnTo>
                    <a:pt x="962" y="13"/>
                  </a:lnTo>
                  <a:lnTo>
                    <a:pt x="982" y="22"/>
                  </a:lnTo>
                  <a:lnTo>
                    <a:pt x="982" y="40"/>
                  </a:lnTo>
                  <a:lnTo>
                    <a:pt x="988" y="54"/>
                  </a:lnTo>
                  <a:lnTo>
                    <a:pt x="995" y="67"/>
                  </a:lnTo>
                  <a:lnTo>
                    <a:pt x="995" y="80"/>
                  </a:lnTo>
                  <a:lnTo>
                    <a:pt x="995" y="98"/>
                  </a:lnTo>
                  <a:lnTo>
                    <a:pt x="995" y="116"/>
                  </a:lnTo>
                  <a:lnTo>
                    <a:pt x="1001" y="129"/>
                  </a:lnTo>
                  <a:lnTo>
                    <a:pt x="1001" y="143"/>
                  </a:lnTo>
                  <a:lnTo>
                    <a:pt x="1001" y="156"/>
                  </a:lnTo>
                  <a:lnTo>
                    <a:pt x="1008" y="138"/>
                  </a:lnTo>
                  <a:lnTo>
                    <a:pt x="1014" y="125"/>
                  </a:lnTo>
                  <a:lnTo>
                    <a:pt x="1014" y="112"/>
                  </a:lnTo>
                  <a:lnTo>
                    <a:pt x="1014" y="98"/>
                  </a:lnTo>
                  <a:lnTo>
                    <a:pt x="1014" y="85"/>
                  </a:lnTo>
                  <a:lnTo>
                    <a:pt x="1014" y="71"/>
                  </a:lnTo>
                  <a:lnTo>
                    <a:pt x="1014" y="54"/>
                  </a:lnTo>
                  <a:lnTo>
                    <a:pt x="1021" y="40"/>
                  </a:lnTo>
                  <a:lnTo>
                    <a:pt x="1021" y="27"/>
                  </a:lnTo>
                  <a:lnTo>
                    <a:pt x="1027" y="54"/>
                  </a:lnTo>
                  <a:lnTo>
                    <a:pt x="1027" y="80"/>
                  </a:lnTo>
                  <a:lnTo>
                    <a:pt x="1034" y="107"/>
                  </a:lnTo>
                  <a:lnTo>
                    <a:pt x="1034" y="134"/>
                  </a:lnTo>
                  <a:lnTo>
                    <a:pt x="1034" y="147"/>
                  </a:lnTo>
                  <a:lnTo>
                    <a:pt x="1040" y="165"/>
                  </a:lnTo>
                  <a:lnTo>
                    <a:pt x="1040" y="179"/>
                  </a:lnTo>
                  <a:lnTo>
                    <a:pt x="1040" y="192"/>
                  </a:lnTo>
                  <a:lnTo>
                    <a:pt x="1047" y="179"/>
                  </a:lnTo>
                  <a:lnTo>
                    <a:pt x="1047" y="152"/>
                  </a:lnTo>
                  <a:lnTo>
                    <a:pt x="1047" y="134"/>
                  </a:lnTo>
                  <a:lnTo>
                    <a:pt x="1047" y="98"/>
                  </a:lnTo>
                  <a:lnTo>
                    <a:pt x="1047" y="63"/>
                  </a:lnTo>
                  <a:lnTo>
                    <a:pt x="1047" y="49"/>
                  </a:lnTo>
                  <a:lnTo>
                    <a:pt x="1047" y="31"/>
                  </a:lnTo>
                  <a:lnTo>
                    <a:pt x="1047" y="18"/>
                  </a:lnTo>
                  <a:lnTo>
                    <a:pt x="1047" y="4"/>
                  </a:lnTo>
                  <a:lnTo>
                    <a:pt x="1060" y="22"/>
                  </a:lnTo>
                  <a:lnTo>
                    <a:pt x="1060" y="36"/>
                  </a:lnTo>
                  <a:lnTo>
                    <a:pt x="1066" y="54"/>
                  </a:lnTo>
                  <a:lnTo>
                    <a:pt x="1073" y="71"/>
                  </a:lnTo>
                  <a:lnTo>
                    <a:pt x="1073" y="89"/>
                  </a:lnTo>
                  <a:lnTo>
                    <a:pt x="1079" y="107"/>
                  </a:lnTo>
                  <a:lnTo>
                    <a:pt x="1079" y="125"/>
                  </a:lnTo>
                  <a:lnTo>
                    <a:pt x="1086" y="138"/>
                  </a:lnTo>
                  <a:lnTo>
                    <a:pt x="1086" y="152"/>
                  </a:lnTo>
                  <a:lnTo>
                    <a:pt x="1092" y="165"/>
                  </a:lnTo>
                  <a:lnTo>
                    <a:pt x="1099" y="152"/>
                  </a:lnTo>
                  <a:lnTo>
                    <a:pt x="1099" y="134"/>
                  </a:lnTo>
                  <a:lnTo>
                    <a:pt x="1099" y="121"/>
                  </a:lnTo>
                  <a:lnTo>
                    <a:pt x="1099" y="103"/>
                  </a:lnTo>
                  <a:lnTo>
                    <a:pt x="1099" y="89"/>
                  </a:lnTo>
                  <a:lnTo>
                    <a:pt x="1099" y="76"/>
                  </a:lnTo>
                  <a:lnTo>
                    <a:pt x="1099" y="58"/>
                  </a:lnTo>
                  <a:lnTo>
                    <a:pt x="1099" y="45"/>
                  </a:lnTo>
                  <a:lnTo>
                    <a:pt x="1105" y="31"/>
                  </a:lnTo>
                  <a:lnTo>
                    <a:pt x="1125" y="40"/>
                  </a:lnTo>
                  <a:lnTo>
                    <a:pt x="1125" y="67"/>
                  </a:lnTo>
                  <a:lnTo>
                    <a:pt x="1125" y="98"/>
                  </a:lnTo>
                  <a:lnTo>
                    <a:pt x="1131" y="116"/>
                  </a:lnTo>
                  <a:lnTo>
                    <a:pt x="1131" y="129"/>
                  </a:lnTo>
                  <a:lnTo>
                    <a:pt x="1138" y="143"/>
                  </a:lnTo>
                  <a:lnTo>
                    <a:pt x="1138" y="156"/>
                  </a:lnTo>
                  <a:lnTo>
                    <a:pt x="1138" y="170"/>
                  </a:lnTo>
                  <a:lnTo>
                    <a:pt x="1144" y="152"/>
                  </a:lnTo>
                  <a:lnTo>
                    <a:pt x="1144" y="125"/>
                  </a:lnTo>
                  <a:lnTo>
                    <a:pt x="1144" y="112"/>
                  </a:lnTo>
                  <a:lnTo>
                    <a:pt x="1144" y="98"/>
                  </a:lnTo>
                  <a:lnTo>
                    <a:pt x="1144" y="85"/>
                  </a:lnTo>
                  <a:lnTo>
                    <a:pt x="1144" y="54"/>
                  </a:lnTo>
                  <a:lnTo>
                    <a:pt x="1144" y="40"/>
                  </a:lnTo>
                  <a:lnTo>
                    <a:pt x="1144" y="27"/>
                  </a:lnTo>
                  <a:lnTo>
                    <a:pt x="1151" y="13"/>
                  </a:lnTo>
                  <a:lnTo>
                    <a:pt x="1151" y="27"/>
                  </a:lnTo>
                  <a:lnTo>
                    <a:pt x="1157" y="40"/>
                  </a:lnTo>
                  <a:lnTo>
                    <a:pt x="1157" y="67"/>
                  </a:lnTo>
                  <a:lnTo>
                    <a:pt x="1157" y="103"/>
                  </a:lnTo>
                  <a:lnTo>
                    <a:pt x="1157" y="129"/>
                  </a:lnTo>
                  <a:lnTo>
                    <a:pt x="1157" y="143"/>
                  </a:lnTo>
                  <a:lnTo>
                    <a:pt x="1157" y="156"/>
                  </a:lnTo>
                  <a:lnTo>
                    <a:pt x="1157" y="170"/>
                  </a:lnTo>
                  <a:lnTo>
                    <a:pt x="1157" y="183"/>
                  </a:lnTo>
                  <a:lnTo>
                    <a:pt x="1164" y="165"/>
                  </a:lnTo>
                  <a:lnTo>
                    <a:pt x="1164" y="147"/>
                  </a:lnTo>
                  <a:lnTo>
                    <a:pt x="1164" y="134"/>
                  </a:lnTo>
                  <a:lnTo>
                    <a:pt x="1164" y="121"/>
                  </a:lnTo>
                  <a:lnTo>
                    <a:pt x="1164" y="107"/>
                  </a:lnTo>
                  <a:lnTo>
                    <a:pt x="1164" y="80"/>
                  </a:lnTo>
                  <a:lnTo>
                    <a:pt x="1164" y="63"/>
                  </a:lnTo>
                  <a:lnTo>
                    <a:pt x="1164" y="45"/>
                  </a:lnTo>
                  <a:lnTo>
                    <a:pt x="1164" y="27"/>
                  </a:lnTo>
                  <a:lnTo>
                    <a:pt x="1170" y="13"/>
                  </a:lnTo>
                  <a:lnTo>
                    <a:pt x="1183" y="0"/>
                  </a:lnTo>
                  <a:lnTo>
                    <a:pt x="1196" y="13"/>
                  </a:lnTo>
                  <a:lnTo>
                    <a:pt x="1196" y="45"/>
                  </a:lnTo>
                  <a:lnTo>
                    <a:pt x="1196" y="63"/>
                  </a:lnTo>
                  <a:lnTo>
                    <a:pt x="1196" y="76"/>
                  </a:lnTo>
                  <a:lnTo>
                    <a:pt x="1196" y="112"/>
                  </a:lnTo>
                  <a:lnTo>
                    <a:pt x="1196" y="125"/>
                  </a:lnTo>
                  <a:lnTo>
                    <a:pt x="1196" y="143"/>
                  </a:lnTo>
                  <a:lnTo>
                    <a:pt x="1203" y="156"/>
                  </a:lnTo>
                  <a:lnTo>
                    <a:pt x="1203" y="170"/>
                  </a:lnTo>
                  <a:lnTo>
                    <a:pt x="1203" y="143"/>
                  </a:lnTo>
                  <a:lnTo>
                    <a:pt x="1203" y="116"/>
                  </a:lnTo>
                  <a:lnTo>
                    <a:pt x="1203" y="98"/>
                  </a:lnTo>
                  <a:lnTo>
                    <a:pt x="1203" y="80"/>
                  </a:lnTo>
                  <a:lnTo>
                    <a:pt x="1209" y="67"/>
                  </a:lnTo>
                  <a:lnTo>
                    <a:pt x="1216" y="49"/>
                  </a:lnTo>
                  <a:lnTo>
                    <a:pt x="1216" y="36"/>
                  </a:lnTo>
                  <a:lnTo>
                    <a:pt x="1229" y="22"/>
                  </a:lnTo>
                  <a:lnTo>
                    <a:pt x="1235" y="9"/>
                  </a:lnTo>
                  <a:lnTo>
                    <a:pt x="1235" y="27"/>
                  </a:lnTo>
                  <a:lnTo>
                    <a:pt x="1235" y="45"/>
                  </a:lnTo>
                  <a:lnTo>
                    <a:pt x="1235" y="58"/>
                  </a:lnTo>
                  <a:lnTo>
                    <a:pt x="1235" y="71"/>
                  </a:lnTo>
                  <a:lnTo>
                    <a:pt x="1235" y="85"/>
                  </a:lnTo>
                  <a:lnTo>
                    <a:pt x="1235" y="103"/>
                  </a:lnTo>
                  <a:lnTo>
                    <a:pt x="1235" y="116"/>
                  </a:lnTo>
                  <a:lnTo>
                    <a:pt x="1235" y="129"/>
                  </a:lnTo>
                  <a:lnTo>
                    <a:pt x="1235" y="143"/>
                  </a:lnTo>
                  <a:lnTo>
                    <a:pt x="1235" y="156"/>
                  </a:lnTo>
                  <a:lnTo>
                    <a:pt x="1235" y="170"/>
                  </a:lnTo>
                  <a:lnTo>
                    <a:pt x="1242" y="152"/>
                  </a:lnTo>
                  <a:lnTo>
                    <a:pt x="1242" y="138"/>
                  </a:lnTo>
                  <a:lnTo>
                    <a:pt x="1242" y="125"/>
                  </a:lnTo>
                  <a:lnTo>
                    <a:pt x="1242" y="107"/>
                  </a:lnTo>
                  <a:lnTo>
                    <a:pt x="1242" y="94"/>
                  </a:lnTo>
                  <a:lnTo>
                    <a:pt x="1248" y="80"/>
                  </a:lnTo>
                </a:path>
              </a:pathLst>
            </a:custGeom>
            <a:noFill/>
            <a:ln w="12700" cap="rnd">
              <a:solidFill>
                <a:schemeClr val="tx1"/>
              </a:solidFill>
              <a:round/>
              <a:headEnd type="none" w="sm" len="sm"/>
              <a:tailEnd type="none" w="sm" len="sm"/>
            </a:ln>
          </p:spPr>
          <p:txBody>
            <a:bodyPr/>
            <a:lstStyle/>
            <a:p>
              <a:endParaRPr lang="en-US"/>
            </a:p>
          </p:txBody>
        </p:sp>
        <p:sp>
          <p:nvSpPr>
            <p:cNvPr id="19502" name="Freeform 58"/>
            <p:cNvSpPr>
              <a:spLocks/>
            </p:cNvSpPr>
            <p:nvPr/>
          </p:nvSpPr>
          <p:spPr bwMode="auto">
            <a:xfrm>
              <a:off x="1964" y="1776"/>
              <a:ext cx="940" cy="193"/>
            </a:xfrm>
            <a:custGeom>
              <a:avLst/>
              <a:gdLst>
                <a:gd name="T0" fmla="*/ 16 w 940"/>
                <a:gd name="T1" fmla="*/ 36 h 193"/>
                <a:gd name="T2" fmla="*/ 46 w 940"/>
                <a:gd name="T3" fmla="*/ 143 h 193"/>
                <a:gd name="T4" fmla="*/ 65 w 940"/>
                <a:gd name="T5" fmla="*/ 89 h 193"/>
                <a:gd name="T6" fmla="*/ 85 w 940"/>
                <a:gd name="T7" fmla="*/ 85 h 193"/>
                <a:gd name="T8" fmla="*/ 114 w 940"/>
                <a:gd name="T9" fmla="*/ 143 h 193"/>
                <a:gd name="T10" fmla="*/ 143 w 940"/>
                <a:gd name="T11" fmla="*/ 67 h 193"/>
                <a:gd name="T12" fmla="*/ 168 w 940"/>
                <a:gd name="T13" fmla="*/ 112 h 193"/>
                <a:gd name="T14" fmla="*/ 187 w 940"/>
                <a:gd name="T15" fmla="*/ 116 h 193"/>
                <a:gd name="T16" fmla="*/ 192 w 940"/>
                <a:gd name="T17" fmla="*/ 54 h 193"/>
                <a:gd name="T18" fmla="*/ 207 w 940"/>
                <a:gd name="T19" fmla="*/ 116 h 193"/>
                <a:gd name="T20" fmla="*/ 221 w 940"/>
                <a:gd name="T21" fmla="*/ 89 h 193"/>
                <a:gd name="T22" fmla="*/ 260 w 940"/>
                <a:gd name="T23" fmla="*/ 147 h 193"/>
                <a:gd name="T24" fmla="*/ 270 w 940"/>
                <a:gd name="T25" fmla="*/ 49 h 193"/>
                <a:gd name="T26" fmla="*/ 290 w 940"/>
                <a:gd name="T27" fmla="*/ 129 h 193"/>
                <a:gd name="T28" fmla="*/ 304 w 940"/>
                <a:gd name="T29" fmla="*/ 40 h 193"/>
                <a:gd name="T30" fmla="*/ 324 w 940"/>
                <a:gd name="T31" fmla="*/ 152 h 193"/>
                <a:gd name="T32" fmla="*/ 338 w 940"/>
                <a:gd name="T33" fmla="*/ 45 h 193"/>
                <a:gd name="T34" fmla="*/ 363 w 940"/>
                <a:gd name="T35" fmla="*/ 161 h 193"/>
                <a:gd name="T36" fmla="*/ 363 w 940"/>
                <a:gd name="T37" fmla="*/ 54 h 193"/>
                <a:gd name="T38" fmla="*/ 392 w 940"/>
                <a:gd name="T39" fmla="*/ 134 h 193"/>
                <a:gd name="T40" fmla="*/ 402 w 940"/>
                <a:gd name="T41" fmla="*/ 80 h 193"/>
                <a:gd name="T42" fmla="*/ 426 w 940"/>
                <a:gd name="T43" fmla="*/ 134 h 193"/>
                <a:gd name="T44" fmla="*/ 436 w 940"/>
                <a:gd name="T45" fmla="*/ 45 h 193"/>
                <a:gd name="T46" fmla="*/ 475 w 940"/>
                <a:gd name="T47" fmla="*/ 138 h 193"/>
                <a:gd name="T48" fmla="*/ 490 w 940"/>
                <a:gd name="T49" fmla="*/ 31 h 193"/>
                <a:gd name="T50" fmla="*/ 514 w 940"/>
                <a:gd name="T51" fmla="*/ 134 h 193"/>
                <a:gd name="T52" fmla="*/ 514 w 940"/>
                <a:gd name="T53" fmla="*/ 27 h 193"/>
                <a:gd name="T54" fmla="*/ 534 w 940"/>
                <a:gd name="T55" fmla="*/ 143 h 193"/>
                <a:gd name="T56" fmla="*/ 534 w 940"/>
                <a:gd name="T57" fmla="*/ 31 h 193"/>
                <a:gd name="T58" fmla="*/ 578 w 940"/>
                <a:gd name="T59" fmla="*/ 147 h 193"/>
                <a:gd name="T60" fmla="*/ 583 w 940"/>
                <a:gd name="T61" fmla="*/ 54 h 193"/>
                <a:gd name="T62" fmla="*/ 583 w 940"/>
                <a:gd name="T63" fmla="*/ 112 h 193"/>
                <a:gd name="T64" fmla="*/ 592 w 940"/>
                <a:gd name="T65" fmla="*/ 71 h 193"/>
                <a:gd name="T66" fmla="*/ 592 w 940"/>
                <a:gd name="T67" fmla="*/ 103 h 193"/>
                <a:gd name="T68" fmla="*/ 597 w 940"/>
                <a:gd name="T69" fmla="*/ 71 h 193"/>
                <a:gd name="T70" fmla="*/ 617 w 940"/>
                <a:gd name="T71" fmla="*/ 129 h 193"/>
                <a:gd name="T72" fmla="*/ 636 w 940"/>
                <a:gd name="T73" fmla="*/ 54 h 193"/>
                <a:gd name="T74" fmla="*/ 656 w 940"/>
                <a:gd name="T75" fmla="*/ 58 h 193"/>
                <a:gd name="T76" fmla="*/ 670 w 940"/>
                <a:gd name="T77" fmla="*/ 94 h 193"/>
                <a:gd name="T78" fmla="*/ 680 w 940"/>
                <a:gd name="T79" fmla="*/ 112 h 193"/>
                <a:gd name="T80" fmla="*/ 690 w 940"/>
                <a:gd name="T81" fmla="*/ 76 h 193"/>
                <a:gd name="T82" fmla="*/ 695 w 940"/>
                <a:gd name="T83" fmla="*/ 71 h 193"/>
                <a:gd name="T84" fmla="*/ 700 w 940"/>
                <a:gd name="T85" fmla="*/ 129 h 193"/>
                <a:gd name="T86" fmla="*/ 724 w 940"/>
                <a:gd name="T87" fmla="*/ 13 h 193"/>
                <a:gd name="T88" fmla="*/ 753 w 940"/>
                <a:gd name="T89" fmla="*/ 129 h 193"/>
                <a:gd name="T90" fmla="*/ 763 w 940"/>
                <a:gd name="T91" fmla="*/ 71 h 193"/>
                <a:gd name="T92" fmla="*/ 778 w 940"/>
                <a:gd name="T93" fmla="*/ 147 h 193"/>
                <a:gd name="T94" fmla="*/ 788 w 940"/>
                <a:gd name="T95" fmla="*/ 63 h 193"/>
                <a:gd name="T96" fmla="*/ 807 w 940"/>
                <a:gd name="T97" fmla="*/ 71 h 193"/>
                <a:gd name="T98" fmla="*/ 827 w 940"/>
                <a:gd name="T99" fmla="*/ 134 h 193"/>
                <a:gd name="T100" fmla="*/ 846 w 940"/>
                <a:gd name="T101" fmla="*/ 40 h 193"/>
                <a:gd name="T102" fmla="*/ 861 w 940"/>
                <a:gd name="T103" fmla="*/ 152 h 193"/>
                <a:gd name="T104" fmla="*/ 866 w 940"/>
                <a:gd name="T105" fmla="*/ 13 h 193"/>
                <a:gd name="T106" fmla="*/ 871 w 940"/>
                <a:gd name="T107" fmla="*/ 170 h 193"/>
                <a:gd name="T108" fmla="*/ 876 w 940"/>
                <a:gd name="T109" fmla="*/ 63 h 193"/>
                <a:gd name="T110" fmla="*/ 900 w 940"/>
                <a:gd name="T111" fmla="*/ 76 h 193"/>
                <a:gd name="T112" fmla="*/ 905 w 940"/>
                <a:gd name="T113" fmla="*/ 98 h 193"/>
                <a:gd name="T114" fmla="*/ 929 w 940"/>
                <a:gd name="T115" fmla="*/ 45 h 193"/>
                <a:gd name="T116" fmla="*/ 929 w 940"/>
                <a:gd name="T117" fmla="*/ 156 h 19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940"/>
                <a:gd name="T178" fmla="*/ 0 h 193"/>
                <a:gd name="T179" fmla="*/ 940 w 940"/>
                <a:gd name="T180" fmla="*/ 193 h 193"/>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940" h="193">
                  <a:moveTo>
                    <a:pt x="0" y="103"/>
                  </a:moveTo>
                  <a:lnTo>
                    <a:pt x="11" y="89"/>
                  </a:lnTo>
                  <a:lnTo>
                    <a:pt x="11" y="76"/>
                  </a:lnTo>
                  <a:lnTo>
                    <a:pt x="11" y="63"/>
                  </a:lnTo>
                  <a:lnTo>
                    <a:pt x="16" y="49"/>
                  </a:lnTo>
                  <a:lnTo>
                    <a:pt x="16" y="36"/>
                  </a:lnTo>
                  <a:lnTo>
                    <a:pt x="16" y="22"/>
                  </a:lnTo>
                  <a:lnTo>
                    <a:pt x="16" y="36"/>
                  </a:lnTo>
                  <a:lnTo>
                    <a:pt x="21" y="49"/>
                  </a:lnTo>
                  <a:lnTo>
                    <a:pt x="26" y="63"/>
                  </a:lnTo>
                  <a:lnTo>
                    <a:pt x="26" y="76"/>
                  </a:lnTo>
                  <a:lnTo>
                    <a:pt x="26" y="89"/>
                  </a:lnTo>
                  <a:lnTo>
                    <a:pt x="31" y="103"/>
                  </a:lnTo>
                  <a:lnTo>
                    <a:pt x="36" y="116"/>
                  </a:lnTo>
                  <a:lnTo>
                    <a:pt x="41" y="129"/>
                  </a:lnTo>
                  <a:lnTo>
                    <a:pt x="46" y="143"/>
                  </a:lnTo>
                  <a:lnTo>
                    <a:pt x="55" y="129"/>
                  </a:lnTo>
                  <a:lnTo>
                    <a:pt x="55" y="116"/>
                  </a:lnTo>
                  <a:lnTo>
                    <a:pt x="55" y="103"/>
                  </a:lnTo>
                  <a:lnTo>
                    <a:pt x="55" y="89"/>
                  </a:lnTo>
                  <a:lnTo>
                    <a:pt x="55" y="76"/>
                  </a:lnTo>
                  <a:lnTo>
                    <a:pt x="55" y="63"/>
                  </a:lnTo>
                  <a:lnTo>
                    <a:pt x="65" y="76"/>
                  </a:lnTo>
                  <a:lnTo>
                    <a:pt x="65" y="89"/>
                  </a:lnTo>
                  <a:lnTo>
                    <a:pt x="70" y="103"/>
                  </a:lnTo>
                  <a:lnTo>
                    <a:pt x="75" y="116"/>
                  </a:lnTo>
                  <a:lnTo>
                    <a:pt x="80" y="129"/>
                  </a:lnTo>
                  <a:lnTo>
                    <a:pt x="85" y="143"/>
                  </a:lnTo>
                  <a:lnTo>
                    <a:pt x="85" y="129"/>
                  </a:lnTo>
                  <a:lnTo>
                    <a:pt x="85" y="116"/>
                  </a:lnTo>
                  <a:lnTo>
                    <a:pt x="85" y="98"/>
                  </a:lnTo>
                  <a:lnTo>
                    <a:pt x="85" y="85"/>
                  </a:lnTo>
                  <a:lnTo>
                    <a:pt x="85" y="71"/>
                  </a:lnTo>
                  <a:lnTo>
                    <a:pt x="85" y="58"/>
                  </a:lnTo>
                  <a:lnTo>
                    <a:pt x="94" y="76"/>
                  </a:lnTo>
                  <a:lnTo>
                    <a:pt x="94" y="89"/>
                  </a:lnTo>
                  <a:lnTo>
                    <a:pt x="99" y="103"/>
                  </a:lnTo>
                  <a:lnTo>
                    <a:pt x="104" y="116"/>
                  </a:lnTo>
                  <a:lnTo>
                    <a:pt x="104" y="129"/>
                  </a:lnTo>
                  <a:lnTo>
                    <a:pt x="114" y="143"/>
                  </a:lnTo>
                  <a:lnTo>
                    <a:pt x="124" y="125"/>
                  </a:lnTo>
                  <a:lnTo>
                    <a:pt x="124" y="112"/>
                  </a:lnTo>
                  <a:lnTo>
                    <a:pt x="124" y="98"/>
                  </a:lnTo>
                  <a:lnTo>
                    <a:pt x="129" y="85"/>
                  </a:lnTo>
                  <a:lnTo>
                    <a:pt x="129" y="71"/>
                  </a:lnTo>
                  <a:lnTo>
                    <a:pt x="129" y="58"/>
                  </a:lnTo>
                  <a:lnTo>
                    <a:pt x="143" y="54"/>
                  </a:lnTo>
                  <a:lnTo>
                    <a:pt x="143" y="67"/>
                  </a:lnTo>
                  <a:lnTo>
                    <a:pt x="148" y="80"/>
                  </a:lnTo>
                  <a:lnTo>
                    <a:pt x="153" y="94"/>
                  </a:lnTo>
                  <a:lnTo>
                    <a:pt x="153" y="107"/>
                  </a:lnTo>
                  <a:lnTo>
                    <a:pt x="158" y="121"/>
                  </a:lnTo>
                  <a:lnTo>
                    <a:pt x="158" y="134"/>
                  </a:lnTo>
                  <a:lnTo>
                    <a:pt x="163" y="147"/>
                  </a:lnTo>
                  <a:lnTo>
                    <a:pt x="168" y="129"/>
                  </a:lnTo>
                  <a:lnTo>
                    <a:pt x="168" y="112"/>
                  </a:lnTo>
                  <a:lnTo>
                    <a:pt x="173" y="98"/>
                  </a:lnTo>
                  <a:lnTo>
                    <a:pt x="173" y="85"/>
                  </a:lnTo>
                  <a:lnTo>
                    <a:pt x="173" y="71"/>
                  </a:lnTo>
                  <a:lnTo>
                    <a:pt x="177" y="58"/>
                  </a:lnTo>
                  <a:lnTo>
                    <a:pt x="182" y="76"/>
                  </a:lnTo>
                  <a:lnTo>
                    <a:pt x="182" y="89"/>
                  </a:lnTo>
                  <a:lnTo>
                    <a:pt x="182" y="103"/>
                  </a:lnTo>
                  <a:lnTo>
                    <a:pt x="187" y="116"/>
                  </a:lnTo>
                  <a:lnTo>
                    <a:pt x="187" y="129"/>
                  </a:lnTo>
                  <a:lnTo>
                    <a:pt x="187" y="143"/>
                  </a:lnTo>
                  <a:lnTo>
                    <a:pt x="187" y="125"/>
                  </a:lnTo>
                  <a:lnTo>
                    <a:pt x="187" y="107"/>
                  </a:lnTo>
                  <a:lnTo>
                    <a:pt x="187" y="94"/>
                  </a:lnTo>
                  <a:lnTo>
                    <a:pt x="187" y="80"/>
                  </a:lnTo>
                  <a:lnTo>
                    <a:pt x="187" y="67"/>
                  </a:lnTo>
                  <a:lnTo>
                    <a:pt x="192" y="54"/>
                  </a:lnTo>
                  <a:lnTo>
                    <a:pt x="192" y="40"/>
                  </a:lnTo>
                  <a:lnTo>
                    <a:pt x="197" y="27"/>
                  </a:lnTo>
                  <a:lnTo>
                    <a:pt x="202" y="45"/>
                  </a:lnTo>
                  <a:lnTo>
                    <a:pt x="202" y="58"/>
                  </a:lnTo>
                  <a:lnTo>
                    <a:pt x="202" y="76"/>
                  </a:lnTo>
                  <a:lnTo>
                    <a:pt x="202" y="89"/>
                  </a:lnTo>
                  <a:lnTo>
                    <a:pt x="202" y="103"/>
                  </a:lnTo>
                  <a:lnTo>
                    <a:pt x="207" y="116"/>
                  </a:lnTo>
                  <a:lnTo>
                    <a:pt x="207" y="129"/>
                  </a:lnTo>
                  <a:lnTo>
                    <a:pt x="207" y="143"/>
                  </a:lnTo>
                  <a:lnTo>
                    <a:pt x="212" y="156"/>
                  </a:lnTo>
                  <a:lnTo>
                    <a:pt x="221" y="143"/>
                  </a:lnTo>
                  <a:lnTo>
                    <a:pt x="221" y="129"/>
                  </a:lnTo>
                  <a:lnTo>
                    <a:pt x="221" y="116"/>
                  </a:lnTo>
                  <a:lnTo>
                    <a:pt x="221" y="103"/>
                  </a:lnTo>
                  <a:lnTo>
                    <a:pt x="221" y="89"/>
                  </a:lnTo>
                  <a:lnTo>
                    <a:pt x="226" y="76"/>
                  </a:lnTo>
                  <a:lnTo>
                    <a:pt x="226" y="63"/>
                  </a:lnTo>
                  <a:lnTo>
                    <a:pt x="241" y="80"/>
                  </a:lnTo>
                  <a:lnTo>
                    <a:pt x="246" y="94"/>
                  </a:lnTo>
                  <a:lnTo>
                    <a:pt x="246" y="107"/>
                  </a:lnTo>
                  <a:lnTo>
                    <a:pt x="251" y="121"/>
                  </a:lnTo>
                  <a:lnTo>
                    <a:pt x="255" y="134"/>
                  </a:lnTo>
                  <a:lnTo>
                    <a:pt x="260" y="147"/>
                  </a:lnTo>
                  <a:lnTo>
                    <a:pt x="260" y="116"/>
                  </a:lnTo>
                  <a:lnTo>
                    <a:pt x="260" y="103"/>
                  </a:lnTo>
                  <a:lnTo>
                    <a:pt x="260" y="89"/>
                  </a:lnTo>
                  <a:lnTo>
                    <a:pt x="260" y="76"/>
                  </a:lnTo>
                  <a:lnTo>
                    <a:pt x="260" y="63"/>
                  </a:lnTo>
                  <a:lnTo>
                    <a:pt x="260" y="49"/>
                  </a:lnTo>
                  <a:lnTo>
                    <a:pt x="265" y="36"/>
                  </a:lnTo>
                  <a:lnTo>
                    <a:pt x="270" y="49"/>
                  </a:lnTo>
                  <a:lnTo>
                    <a:pt x="270" y="63"/>
                  </a:lnTo>
                  <a:lnTo>
                    <a:pt x="275" y="76"/>
                  </a:lnTo>
                  <a:lnTo>
                    <a:pt x="280" y="94"/>
                  </a:lnTo>
                  <a:lnTo>
                    <a:pt x="280" y="107"/>
                  </a:lnTo>
                  <a:lnTo>
                    <a:pt x="285" y="121"/>
                  </a:lnTo>
                  <a:lnTo>
                    <a:pt x="285" y="134"/>
                  </a:lnTo>
                  <a:lnTo>
                    <a:pt x="285" y="147"/>
                  </a:lnTo>
                  <a:lnTo>
                    <a:pt x="290" y="129"/>
                  </a:lnTo>
                  <a:lnTo>
                    <a:pt x="290" y="112"/>
                  </a:lnTo>
                  <a:lnTo>
                    <a:pt x="290" y="98"/>
                  </a:lnTo>
                  <a:lnTo>
                    <a:pt x="290" y="80"/>
                  </a:lnTo>
                  <a:lnTo>
                    <a:pt x="295" y="67"/>
                  </a:lnTo>
                  <a:lnTo>
                    <a:pt x="295" y="54"/>
                  </a:lnTo>
                  <a:lnTo>
                    <a:pt x="295" y="40"/>
                  </a:lnTo>
                  <a:lnTo>
                    <a:pt x="299" y="27"/>
                  </a:lnTo>
                  <a:lnTo>
                    <a:pt x="304" y="40"/>
                  </a:lnTo>
                  <a:lnTo>
                    <a:pt x="309" y="54"/>
                  </a:lnTo>
                  <a:lnTo>
                    <a:pt x="309" y="67"/>
                  </a:lnTo>
                  <a:lnTo>
                    <a:pt x="314" y="80"/>
                  </a:lnTo>
                  <a:lnTo>
                    <a:pt x="314" y="98"/>
                  </a:lnTo>
                  <a:lnTo>
                    <a:pt x="314" y="112"/>
                  </a:lnTo>
                  <a:lnTo>
                    <a:pt x="314" y="125"/>
                  </a:lnTo>
                  <a:lnTo>
                    <a:pt x="319" y="138"/>
                  </a:lnTo>
                  <a:lnTo>
                    <a:pt x="324" y="152"/>
                  </a:lnTo>
                  <a:lnTo>
                    <a:pt x="338" y="138"/>
                  </a:lnTo>
                  <a:lnTo>
                    <a:pt x="338" y="125"/>
                  </a:lnTo>
                  <a:lnTo>
                    <a:pt x="338" y="112"/>
                  </a:lnTo>
                  <a:lnTo>
                    <a:pt x="338" y="98"/>
                  </a:lnTo>
                  <a:lnTo>
                    <a:pt x="338" y="85"/>
                  </a:lnTo>
                  <a:lnTo>
                    <a:pt x="338" y="71"/>
                  </a:lnTo>
                  <a:lnTo>
                    <a:pt x="338" y="58"/>
                  </a:lnTo>
                  <a:lnTo>
                    <a:pt x="338" y="45"/>
                  </a:lnTo>
                  <a:lnTo>
                    <a:pt x="338" y="63"/>
                  </a:lnTo>
                  <a:lnTo>
                    <a:pt x="338" y="76"/>
                  </a:lnTo>
                  <a:lnTo>
                    <a:pt x="338" y="89"/>
                  </a:lnTo>
                  <a:lnTo>
                    <a:pt x="338" y="103"/>
                  </a:lnTo>
                  <a:lnTo>
                    <a:pt x="343" y="121"/>
                  </a:lnTo>
                  <a:lnTo>
                    <a:pt x="348" y="134"/>
                  </a:lnTo>
                  <a:lnTo>
                    <a:pt x="358" y="147"/>
                  </a:lnTo>
                  <a:lnTo>
                    <a:pt x="363" y="161"/>
                  </a:lnTo>
                  <a:lnTo>
                    <a:pt x="363" y="147"/>
                  </a:lnTo>
                  <a:lnTo>
                    <a:pt x="363" y="134"/>
                  </a:lnTo>
                  <a:lnTo>
                    <a:pt x="363" y="121"/>
                  </a:lnTo>
                  <a:lnTo>
                    <a:pt x="363" y="107"/>
                  </a:lnTo>
                  <a:lnTo>
                    <a:pt x="363" y="94"/>
                  </a:lnTo>
                  <a:lnTo>
                    <a:pt x="363" y="80"/>
                  </a:lnTo>
                  <a:lnTo>
                    <a:pt x="363" y="67"/>
                  </a:lnTo>
                  <a:lnTo>
                    <a:pt x="363" y="54"/>
                  </a:lnTo>
                  <a:lnTo>
                    <a:pt x="363" y="40"/>
                  </a:lnTo>
                  <a:lnTo>
                    <a:pt x="378" y="54"/>
                  </a:lnTo>
                  <a:lnTo>
                    <a:pt x="378" y="67"/>
                  </a:lnTo>
                  <a:lnTo>
                    <a:pt x="382" y="80"/>
                  </a:lnTo>
                  <a:lnTo>
                    <a:pt x="387" y="94"/>
                  </a:lnTo>
                  <a:lnTo>
                    <a:pt x="387" y="107"/>
                  </a:lnTo>
                  <a:lnTo>
                    <a:pt x="392" y="121"/>
                  </a:lnTo>
                  <a:lnTo>
                    <a:pt x="392" y="134"/>
                  </a:lnTo>
                  <a:lnTo>
                    <a:pt x="397" y="147"/>
                  </a:lnTo>
                  <a:lnTo>
                    <a:pt x="397" y="161"/>
                  </a:lnTo>
                  <a:lnTo>
                    <a:pt x="402" y="147"/>
                  </a:lnTo>
                  <a:lnTo>
                    <a:pt x="402" y="134"/>
                  </a:lnTo>
                  <a:lnTo>
                    <a:pt x="402" y="121"/>
                  </a:lnTo>
                  <a:lnTo>
                    <a:pt x="402" y="107"/>
                  </a:lnTo>
                  <a:lnTo>
                    <a:pt x="402" y="94"/>
                  </a:lnTo>
                  <a:lnTo>
                    <a:pt x="402" y="80"/>
                  </a:lnTo>
                  <a:lnTo>
                    <a:pt x="402" y="67"/>
                  </a:lnTo>
                  <a:lnTo>
                    <a:pt x="402" y="54"/>
                  </a:lnTo>
                  <a:lnTo>
                    <a:pt x="407" y="67"/>
                  </a:lnTo>
                  <a:lnTo>
                    <a:pt x="412" y="80"/>
                  </a:lnTo>
                  <a:lnTo>
                    <a:pt x="417" y="94"/>
                  </a:lnTo>
                  <a:lnTo>
                    <a:pt x="417" y="107"/>
                  </a:lnTo>
                  <a:lnTo>
                    <a:pt x="421" y="121"/>
                  </a:lnTo>
                  <a:lnTo>
                    <a:pt x="426" y="134"/>
                  </a:lnTo>
                  <a:lnTo>
                    <a:pt x="431" y="147"/>
                  </a:lnTo>
                  <a:lnTo>
                    <a:pt x="436" y="129"/>
                  </a:lnTo>
                  <a:lnTo>
                    <a:pt x="436" y="116"/>
                  </a:lnTo>
                  <a:lnTo>
                    <a:pt x="436" y="103"/>
                  </a:lnTo>
                  <a:lnTo>
                    <a:pt x="436" y="89"/>
                  </a:lnTo>
                  <a:lnTo>
                    <a:pt x="436" y="76"/>
                  </a:lnTo>
                  <a:lnTo>
                    <a:pt x="436" y="58"/>
                  </a:lnTo>
                  <a:lnTo>
                    <a:pt x="436" y="45"/>
                  </a:lnTo>
                  <a:lnTo>
                    <a:pt x="446" y="63"/>
                  </a:lnTo>
                  <a:lnTo>
                    <a:pt x="446" y="80"/>
                  </a:lnTo>
                  <a:lnTo>
                    <a:pt x="456" y="98"/>
                  </a:lnTo>
                  <a:lnTo>
                    <a:pt x="456" y="112"/>
                  </a:lnTo>
                  <a:lnTo>
                    <a:pt x="461" y="125"/>
                  </a:lnTo>
                  <a:lnTo>
                    <a:pt x="465" y="138"/>
                  </a:lnTo>
                  <a:lnTo>
                    <a:pt x="465" y="152"/>
                  </a:lnTo>
                  <a:lnTo>
                    <a:pt x="475" y="138"/>
                  </a:lnTo>
                  <a:lnTo>
                    <a:pt x="480" y="103"/>
                  </a:lnTo>
                  <a:lnTo>
                    <a:pt x="480" y="85"/>
                  </a:lnTo>
                  <a:lnTo>
                    <a:pt x="480" y="71"/>
                  </a:lnTo>
                  <a:lnTo>
                    <a:pt x="480" y="58"/>
                  </a:lnTo>
                  <a:lnTo>
                    <a:pt x="480" y="45"/>
                  </a:lnTo>
                  <a:lnTo>
                    <a:pt x="480" y="31"/>
                  </a:lnTo>
                  <a:lnTo>
                    <a:pt x="480" y="18"/>
                  </a:lnTo>
                  <a:lnTo>
                    <a:pt x="490" y="31"/>
                  </a:lnTo>
                  <a:lnTo>
                    <a:pt x="495" y="49"/>
                  </a:lnTo>
                  <a:lnTo>
                    <a:pt x="500" y="76"/>
                  </a:lnTo>
                  <a:lnTo>
                    <a:pt x="500" y="89"/>
                  </a:lnTo>
                  <a:lnTo>
                    <a:pt x="504" y="103"/>
                  </a:lnTo>
                  <a:lnTo>
                    <a:pt x="504" y="121"/>
                  </a:lnTo>
                  <a:lnTo>
                    <a:pt x="509" y="134"/>
                  </a:lnTo>
                  <a:lnTo>
                    <a:pt x="509" y="147"/>
                  </a:lnTo>
                  <a:lnTo>
                    <a:pt x="514" y="134"/>
                  </a:lnTo>
                  <a:lnTo>
                    <a:pt x="514" y="121"/>
                  </a:lnTo>
                  <a:lnTo>
                    <a:pt x="514" y="107"/>
                  </a:lnTo>
                  <a:lnTo>
                    <a:pt x="514" y="94"/>
                  </a:lnTo>
                  <a:lnTo>
                    <a:pt x="514" y="80"/>
                  </a:lnTo>
                  <a:lnTo>
                    <a:pt x="514" y="67"/>
                  </a:lnTo>
                  <a:lnTo>
                    <a:pt x="514" y="54"/>
                  </a:lnTo>
                  <a:lnTo>
                    <a:pt x="514" y="40"/>
                  </a:lnTo>
                  <a:lnTo>
                    <a:pt x="514" y="27"/>
                  </a:lnTo>
                  <a:lnTo>
                    <a:pt x="519" y="63"/>
                  </a:lnTo>
                  <a:lnTo>
                    <a:pt x="519" y="80"/>
                  </a:lnTo>
                  <a:lnTo>
                    <a:pt x="519" y="107"/>
                  </a:lnTo>
                  <a:lnTo>
                    <a:pt x="524" y="121"/>
                  </a:lnTo>
                  <a:lnTo>
                    <a:pt x="524" y="134"/>
                  </a:lnTo>
                  <a:lnTo>
                    <a:pt x="524" y="147"/>
                  </a:lnTo>
                  <a:lnTo>
                    <a:pt x="529" y="161"/>
                  </a:lnTo>
                  <a:lnTo>
                    <a:pt x="534" y="143"/>
                  </a:lnTo>
                  <a:lnTo>
                    <a:pt x="534" y="125"/>
                  </a:lnTo>
                  <a:lnTo>
                    <a:pt x="534" y="112"/>
                  </a:lnTo>
                  <a:lnTo>
                    <a:pt x="534" y="98"/>
                  </a:lnTo>
                  <a:lnTo>
                    <a:pt x="534" y="85"/>
                  </a:lnTo>
                  <a:lnTo>
                    <a:pt x="534" y="71"/>
                  </a:lnTo>
                  <a:lnTo>
                    <a:pt x="534" y="58"/>
                  </a:lnTo>
                  <a:lnTo>
                    <a:pt x="534" y="45"/>
                  </a:lnTo>
                  <a:lnTo>
                    <a:pt x="534" y="31"/>
                  </a:lnTo>
                  <a:lnTo>
                    <a:pt x="544" y="45"/>
                  </a:lnTo>
                  <a:lnTo>
                    <a:pt x="548" y="63"/>
                  </a:lnTo>
                  <a:lnTo>
                    <a:pt x="553" y="76"/>
                  </a:lnTo>
                  <a:lnTo>
                    <a:pt x="553" y="89"/>
                  </a:lnTo>
                  <a:lnTo>
                    <a:pt x="558" y="107"/>
                  </a:lnTo>
                  <a:lnTo>
                    <a:pt x="563" y="121"/>
                  </a:lnTo>
                  <a:lnTo>
                    <a:pt x="573" y="134"/>
                  </a:lnTo>
                  <a:lnTo>
                    <a:pt x="578" y="147"/>
                  </a:lnTo>
                  <a:lnTo>
                    <a:pt x="578" y="161"/>
                  </a:lnTo>
                  <a:lnTo>
                    <a:pt x="583" y="143"/>
                  </a:lnTo>
                  <a:lnTo>
                    <a:pt x="583" y="125"/>
                  </a:lnTo>
                  <a:lnTo>
                    <a:pt x="583" y="112"/>
                  </a:lnTo>
                  <a:lnTo>
                    <a:pt x="583" y="98"/>
                  </a:lnTo>
                  <a:lnTo>
                    <a:pt x="583" y="80"/>
                  </a:lnTo>
                  <a:lnTo>
                    <a:pt x="583" y="67"/>
                  </a:lnTo>
                  <a:lnTo>
                    <a:pt x="583" y="54"/>
                  </a:lnTo>
                  <a:lnTo>
                    <a:pt x="583" y="40"/>
                  </a:lnTo>
                  <a:lnTo>
                    <a:pt x="583" y="27"/>
                  </a:lnTo>
                  <a:lnTo>
                    <a:pt x="583" y="40"/>
                  </a:lnTo>
                  <a:lnTo>
                    <a:pt x="583" y="54"/>
                  </a:lnTo>
                  <a:lnTo>
                    <a:pt x="583" y="71"/>
                  </a:lnTo>
                  <a:lnTo>
                    <a:pt x="583" y="85"/>
                  </a:lnTo>
                  <a:lnTo>
                    <a:pt x="583" y="98"/>
                  </a:lnTo>
                  <a:lnTo>
                    <a:pt x="583" y="112"/>
                  </a:lnTo>
                  <a:lnTo>
                    <a:pt x="583" y="125"/>
                  </a:lnTo>
                  <a:lnTo>
                    <a:pt x="587" y="138"/>
                  </a:lnTo>
                  <a:lnTo>
                    <a:pt x="587" y="152"/>
                  </a:lnTo>
                  <a:lnTo>
                    <a:pt x="592" y="125"/>
                  </a:lnTo>
                  <a:lnTo>
                    <a:pt x="592" y="112"/>
                  </a:lnTo>
                  <a:lnTo>
                    <a:pt x="592" y="98"/>
                  </a:lnTo>
                  <a:lnTo>
                    <a:pt x="592" y="85"/>
                  </a:lnTo>
                  <a:lnTo>
                    <a:pt x="592" y="71"/>
                  </a:lnTo>
                  <a:lnTo>
                    <a:pt x="592" y="58"/>
                  </a:lnTo>
                  <a:lnTo>
                    <a:pt x="592" y="40"/>
                  </a:lnTo>
                  <a:lnTo>
                    <a:pt x="592" y="27"/>
                  </a:lnTo>
                  <a:lnTo>
                    <a:pt x="592" y="45"/>
                  </a:lnTo>
                  <a:lnTo>
                    <a:pt x="592" y="63"/>
                  </a:lnTo>
                  <a:lnTo>
                    <a:pt x="592" y="76"/>
                  </a:lnTo>
                  <a:lnTo>
                    <a:pt x="592" y="89"/>
                  </a:lnTo>
                  <a:lnTo>
                    <a:pt x="592" y="103"/>
                  </a:lnTo>
                  <a:lnTo>
                    <a:pt x="592" y="116"/>
                  </a:lnTo>
                  <a:lnTo>
                    <a:pt x="592" y="129"/>
                  </a:lnTo>
                  <a:lnTo>
                    <a:pt x="597" y="143"/>
                  </a:lnTo>
                  <a:lnTo>
                    <a:pt x="597" y="129"/>
                  </a:lnTo>
                  <a:lnTo>
                    <a:pt x="597" y="112"/>
                  </a:lnTo>
                  <a:lnTo>
                    <a:pt x="597" y="98"/>
                  </a:lnTo>
                  <a:lnTo>
                    <a:pt x="597" y="85"/>
                  </a:lnTo>
                  <a:lnTo>
                    <a:pt x="597" y="71"/>
                  </a:lnTo>
                  <a:lnTo>
                    <a:pt x="597" y="58"/>
                  </a:lnTo>
                  <a:lnTo>
                    <a:pt x="602" y="45"/>
                  </a:lnTo>
                  <a:lnTo>
                    <a:pt x="602" y="31"/>
                  </a:lnTo>
                  <a:lnTo>
                    <a:pt x="612" y="58"/>
                  </a:lnTo>
                  <a:lnTo>
                    <a:pt x="617" y="76"/>
                  </a:lnTo>
                  <a:lnTo>
                    <a:pt x="617" y="103"/>
                  </a:lnTo>
                  <a:lnTo>
                    <a:pt x="617" y="116"/>
                  </a:lnTo>
                  <a:lnTo>
                    <a:pt x="617" y="129"/>
                  </a:lnTo>
                  <a:lnTo>
                    <a:pt x="617" y="143"/>
                  </a:lnTo>
                  <a:lnTo>
                    <a:pt x="617" y="156"/>
                  </a:lnTo>
                  <a:lnTo>
                    <a:pt x="622" y="121"/>
                  </a:lnTo>
                  <a:lnTo>
                    <a:pt x="622" y="107"/>
                  </a:lnTo>
                  <a:lnTo>
                    <a:pt x="622" y="94"/>
                  </a:lnTo>
                  <a:lnTo>
                    <a:pt x="627" y="80"/>
                  </a:lnTo>
                  <a:lnTo>
                    <a:pt x="631" y="67"/>
                  </a:lnTo>
                  <a:lnTo>
                    <a:pt x="636" y="54"/>
                  </a:lnTo>
                  <a:lnTo>
                    <a:pt x="641" y="40"/>
                  </a:lnTo>
                  <a:lnTo>
                    <a:pt x="651" y="27"/>
                  </a:lnTo>
                  <a:lnTo>
                    <a:pt x="651" y="13"/>
                  </a:lnTo>
                  <a:lnTo>
                    <a:pt x="656" y="0"/>
                  </a:lnTo>
                  <a:lnTo>
                    <a:pt x="656" y="13"/>
                  </a:lnTo>
                  <a:lnTo>
                    <a:pt x="656" y="27"/>
                  </a:lnTo>
                  <a:lnTo>
                    <a:pt x="656" y="45"/>
                  </a:lnTo>
                  <a:lnTo>
                    <a:pt x="656" y="58"/>
                  </a:lnTo>
                  <a:lnTo>
                    <a:pt x="656" y="76"/>
                  </a:lnTo>
                  <a:lnTo>
                    <a:pt x="656" y="94"/>
                  </a:lnTo>
                  <a:lnTo>
                    <a:pt x="656" y="107"/>
                  </a:lnTo>
                  <a:lnTo>
                    <a:pt x="661" y="121"/>
                  </a:lnTo>
                  <a:lnTo>
                    <a:pt x="661" y="138"/>
                  </a:lnTo>
                  <a:lnTo>
                    <a:pt x="666" y="125"/>
                  </a:lnTo>
                  <a:lnTo>
                    <a:pt x="670" y="107"/>
                  </a:lnTo>
                  <a:lnTo>
                    <a:pt x="670" y="94"/>
                  </a:lnTo>
                  <a:lnTo>
                    <a:pt x="670" y="80"/>
                  </a:lnTo>
                  <a:lnTo>
                    <a:pt x="675" y="67"/>
                  </a:lnTo>
                  <a:lnTo>
                    <a:pt x="675" y="54"/>
                  </a:lnTo>
                  <a:lnTo>
                    <a:pt x="675" y="40"/>
                  </a:lnTo>
                  <a:lnTo>
                    <a:pt x="675" y="27"/>
                  </a:lnTo>
                  <a:lnTo>
                    <a:pt x="675" y="58"/>
                  </a:lnTo>
                  <a:lnTo>
                    <a:pt x="680" y="94"/>
                  </a:lnTo>
                  <a:lnTo>
                    <a:pt x="680" y="112"/>
                  </a:lnTo>
                  <a:lnTo>
                    <a:pt x="680" y="125"/>
                  </a:lnTo>
                  <a:lnTo>
                    <a:pt x="680" y="138"/>
                  </a:lnTo>
                  <a:lnTo>
                    <a:pt x="680" y="152"/>
                  </a:lnTo>
                  <a:lnTo>
                    <a:pt x="685" y="138"/>
                  </a:lnTo>
                  <a:lnTo>
                    <a:pt x="685" y="121"/>
                  </a:lnTo>
                  <a:lnTo>
                    <a:pt x="685" y="107"/>
                  </a:lnTo>
                  <a:lnTo>
                    <a:pt x="690" y="89"/>
                  </a:lnTo>
                  <a:lnTo>
                    <a:pt x="690" y="76"/>
                  </a:lnTo>
                  <a:lnTo>
                    <a:pt x="690" y="63"/>
                  </a:lnTo>
                  <a:lnTo>
                    <a:pt x="690" y="49"/>
                  </a:lnTo>
                  <a:lnTo>
                    <a:pt x="690" y="36"/>
                  </a:lnTo>
                  <a:lnTo>
                    <a:pt x="690" y="22"/>
                  </a:lnTo>
                  <a:lnTo>
                    <a:pt x="690" y="9"/>
                  </a:lnTo>
                  <a:lnTo>
                    <a:pt x="695" y="40"/>
                  </a:lnTo>
                  <a:lnTo>
                    <a:pt x="695" y="54"/>
                  </a:lnTo>
                  <a:lnTo>
                    <a:pt x="695" y="71"/>
                  </a:lnTo>
                  <a:lnTo>
                    <a:pt x="695" y="107"/>
                  </a:lnTo>
                  <a:lnTo>
                    <a:pt x="700" y="125"/>
                  </a:lnTo>
                  <a:lnTo>
                    <a:pt x="700" y="138"/>
                  </a:lnTo>
                  <a:lnTo>
                    <a:pt x="700" y="156"/>
                  </a:lnTo>
                  <a:lnTo>
                    <a:pt x="700" y="170"/>
                  </a:lnTo>
                  <a:lnTo>
                    <a:pt x="700" y="183"/>
                  </a:lnTo>
                  <a:lnTo>
                    <a:pt x="700" y="147"/>
                  </a:lnTo>
                  <a:lnTo>
                    <a:pt x="700" y="129"/>
                  </a:lnTo>
                  <a:lnTo>
                    <a:pt x="705" y="112"/>
                  </a:lnTo>
                  <a:lnTo>
                    <a:pt x="705" y="98"/>
                  </a:lnTo>
                  <a:lnTo>
                    <a:pt x="705" y="85"/>
                  </a:lnTo>
                  <a:lnTo>
                    <a:pt x="710" y="67"/>
                  </a:lnTo>
                  <a:lnTo>
                    <a:pt x="710" y="54"/>
                  </a:lnTo>
                  <a:lnTo>
                    <a:pt x="710" y="40"/>
                  </a:lnTo>
                  <a:lnTo>
                    <a:pt x="719" y="27"/>
                  </a:lnTo>
                  <a:lnTo>
                    <a:pt x="724" y="13"/>
                  </a:lnTo>
                  <a:lnTo>
                    <a:pt x="739" y="22"/>
                  </a:lnTo>
                  <a:lnTo>
                    <a:pt x="739" y="40"/>
                  </a:lnTo>
                  <a:lnTo>
                    <a:pt x="744" y="54"/>
                  </a:lnTo>
                  <a:lnTo>
                    <a:pt x="749" y="67"/>
                  </a:lnTo>
                  <a:lnTo>
                    <a:pt x="749" y="80"/>
                  </a:lnTo>
                  <a:lnTo>
                    <a:pt x="749" y="98"/>
                  </a:lnTo>
                  <a:lnTo>
                    <a:pt x="749" y="116"/>
                  </a:lnTo>
                  <a:lnTo>
                    <a:pt x="753" y="129"/>
                  </a:lnTo>
                  <a:lnTo>
                    <a:pt x="753" y="143"/>
                  </a:lnTo>
                  <a:lnTo>
                    <a:pt x="753" y="156"/>
                  </a:lnTo>
                  <a:lnTo>
                    <a:pt x="758" y="138"/>
                  </a:lnTo>
                  <a:lnTo>
                    <a:pt x="763" y="125"/>
                  </a:lnTo>
                  <a:lnTo>
                    <a:pt x="763" y="112"/>
                  </a:lnTo>
                  <a:lnTo>
                    <a:pt x="763" y="98"/>
                  </a:lnTo>
                  <a:lnTo>
                    <a:pt x="763" y="85"/>
                  </a:lnTo>
                  <a:lnTo>
                    <a:pt x="763" y="71"/>
                  </a:lnTo>
                  <a:lnTo>
                    <a:pt x="763" y="54"/>
                  </a:lnTo>
                  <a:lnTo>
                    <a:pt x="768" y="40"/>
                  </a:lnTo>
                  <a:lnTo>
                    <a:pt x="768" y="27"/>
                  </a:lnTo>
                  <a:lnTo>
                    <a:pt x="773" y="54"/>
                  </a:lnTo>
                  <a:lnTo>
                    <a:pt x="773" y="80"/>
                  </a:lnTo>
                  <a:lnTo>
                    <a:pt x="778" y="107"/>
                  </a:lnTo>
                  <a:lnTo>
                    <a:pt x="778" y="134"/>
                  </a:lnTo>
                  <a:lnTo>
                    <a:pt x="778" y="147"/>
                  </a:lnTo>
                  <a:lnTo>
                    <a:pt x="783" y="165"/>
                  </a:lnTo>
                  <a:lnTo>
                    <a:pt x="783" y="179"/>
                  </a:lnTo>
                  <a:lnTo>
                    <a:pt x="783" y="192"/>
                  </a:lnTo>
                  <a:lnTo>
                    <a:pt x="788" y="179"/>
                  </a:lnTo>
                  <a:lnTo>
                    <a:pt x="788" y="152"/>
                  </a:lnTo>
                  <a:lnTo>
                    <a:pt x="788" y="134"/>
                  </a:lnTo>
                  <a:lnTo>
                    <a:pt x="788" y="98"/>
                  </a:lnTo>
                  <a:lnTo>
                    <a:pt x="788" y="63"/>
                  </a:lnTo>
                  <a:lnTo>
                    <a:pt x="788" y="49"/>
                  </a:lnTo>
                  <a:lnTo>
                    <a:pt x="788" y="31"/>
                  </a:lnTo>
                  <a:lnTo>
                    <a:pt x="788" y="18"/>
                  </a:lnTo>
                  <a:lnTo>
                    <a:pt x="788" y="4"/>
                  </a:lnTo>
                  <a:lnTo>
                    <a:pt x="797" y="22"/>
                  </a:lnTo>
                  <a:lnTo>
                    <a:pt x="797" y="36"/>
                  </a:lnTo>
                  <a:lnTo>
                    <a:pt x="802" y="54"/>
                  </a:lnTo>
                  <a:lnTo>
                    <a:pt x="807" y="71"/>
                  </a:lnTo>
                  <a:lnTo>
                    <a:pt x="807" y="89"/>
                  </a:lnTo>
                  <a:lnTo>
                    <a:pt x="812" y="107"/>
                  </a:lnTo>
                  <a:lnTo>
                    <a:pt x="812" y="125"/>
                  </a:lnTo>
                  <a:lnTo>
                    <a:pt x="817" y="138"/>
                  </a:lnTo>
                  <a:lnTo>
                    <a:pt x="817" y="152"/>
                  </a:lnTo>
                  <a:lnTo>
                    <a:pt x="822" y="165"/>
                  </a:lnTo>
                  <a:lnTo>
                    <a:pt x="827" y="152"/>
                  </a:lnTo>
                  <a:lnTo>
                    <a:pt x="827" y="134"/>
                  </a:lnTo>
                  <a:lnTo>
                    <a:pt x="827" y="121"/>
                  </a:lnTo>
                  <a:lnTo>
                    <a:pt x="827" y="103"/>
                  </a:lnTo>
                  <a:lnTo>
                    <a:pt x="827" y="89"/>
                  </a:lnTo>
                  <a:lnTo>
                    <a:pt x="827" y="76"/>
                  </a:lnTo>
                  <a:lnTo>
                    <a:pt x="827" y="58"/>
                  </a:lnTo>
                  <a:lnTo>
                    <a:pt x="827" y="45"/>
                  </a:lnTo>
                  <a:lnTo>
                    <a:pt x="832" y="31"/>
                  </a:lnTo>
                  <a:lnTo>
                    <a:pt x="846" y="40"/>
                  </a:lnTo>
                  <a:lnTo>
                    <a:pt x="846" y="67"/>
                  </a:lnTo>
                  <a:lnTo>
                    <a:pt x="846" y="98"/>
                  </a:lnTo>
                  <a:lnTo>
                    <a:pt x="851" y="116"/>
                  </a:lnTo>
                  <a:lnTo>
                    <a:pt x="851" y="129"/>
                  </a:lnTo>
                  <a:lnTo>
                    <a:pt x="856" y="143"/>
                  </a:lnTo>
                  <a:lnTo>
                    <a:pt x="856" y="156"/>
                  </a:lnTo>
                  <a:lnTo>
                    <a:pt x="856" y="170"/>
                  </a:lnTo>
                  <a:lnTo>
                    <a:pt x="861" y="152"/>
                  </a:lnTo>
                  <a:lnTo>
                    <a:pt x="861" y="125"/>
                  </a:lnTo>
                  <a:lnTo>
                    <a:pt x="861" y="112"/>
                  </a:lnTo>
                  <a:lnTo>
                    <a:pt x="861" y="98"/>
                  </a:lnTo>
                  <a:lnTo>
                    <a:pt x="861" y="85"/>
                  </a:lnTo>
                  <a:lnTo>
                    <a:pt x="861" y="54"/>
                  </a:lnTo>
                  <a:lnTo>
                    <a:pt x="861" y="40"/>
                  </a:lnTo>
                  <a:lnTo>
                    <a:pt x="861" y="27"/>
                  </a:lnTo>
                  <a:lnTo>
                    <a:pt x="866" y="13"/>
                  </a:lnTo>
                  <a:lnTo>
                    <a:pt x="866" y="27"/>
                  </a:lnTo>
                  <a:lnTo>
                    <a:pt x="871" y="40"/>
                  </a:lnTo>
                  <a:lnTo>
                    <a:pt x="871" y="67"/>
                  </a:lnTo>
                  <a:lnTo>
                    <a:pt x="871" y="103"/>
                  </a:lnTo>
                  <a:lnTo>
                    <a:pt x="871" y="129"/>
                  </a:lnTo>
                  <a:lnTo>
                    <a:pt x="871" y="143"/>
                  </a:lnTo>
                  <a:lnTo>
                    <a:pt x="871" y="156"/>
                  </a:lnTo>
                  <a:lnTo>
                    <a:pt x="871" y="170"/>
                  </a:lnTo>
                  <a:lnTo>
                    <a:pt x="871" y="183"/>
                  </a:lnTo>
                  <a:lnTo>
                    <a:pt x="876" y="165"/>
                  </a:lnTo>
                  <a:lnTo>
                    <a:pt x="876" y="147"/>
                  </a:lnTo>
                  <a:lnTo>
                    <a:pt x="876" y="134"/>
                  </a:lnTo>
                  <a:lnTo>
                    <a:pt x="876" y="121"/>
                  </a:lnTo>
                  <a:lnTo>
                    <a:pt x="876" y="107"/>
                  </a:lnTo>
                  <a:lnTo>
                    <a:pt x="876" y="80"/>
                  </a:lnTo>
                  <a:lnTo>
                    <a:pt x="876" y="63"/>
                  </a:lnTo>
                  <a:lnTo>
                    <a:pt x="876" y="45"/>
                  </a:lnTo>
                  <a:lnTo>
                    <a:pt x="876" y="27"/>
                  </a:lnTo>
                  <a:lnTo>
                    <a:pt x="880" y="13"/>
                  </a:lnTo>
                  <a:lnTo>
                    <a:pt x="890" y="0"/>
                  </a:lnTo>
                  <a:lnTo>
                    <a:pt x="900" y="13"/>
                  </a:lnTo>
                  <a:lnTo>
                    <a:pt x="900" y="45"/>
                  </a:lnTo>
                  <a:lnTo>
                    <a:pt x="900" y="63"/>
                  </a:lnTo>
                  <a:lnTo>
                    <a:pt x="900" y="76"/>
                  </a:lnTo>
                  <a:lnTo>
                    <a:pt x="900" y="112"/>
                  </a:lnTo>
                  <a:lnTo>
                    <a:pt x="900" y="125"/>
                  </a:lnTo>
                  <a:lnTo>
                    <a:pt x="900" y="143"/>
                  </a:lnTo>
                  <a:lnTo>
                    <a:pt x="905" y="156"/>
                  </a:lnTo>
                  <a:lnTo>
                    <a:pt x="905" y="170"/>
                  </a:lnTo>
                  <a:lnTo>
                    <a:pt x="905" y="143"/>
                  </a:lnTo>
                  <a:lnTo>
                    <a:pt x="905" y="116"/>
                  </a:lnTo>
                  <a:lnTo>
                    <a:pt x="905" y="98"/>
                  </a:lnTo>
                  <a:lnTo>
                    <a:pt x="905" y="80"/>
                  </a:lnTo>
                  <a:lnTo>
                    <a:pt x="910" y="67"/>
                  </a:lnTo>
                  <a:lnTo>
                    <a:pt x="915" y="49"/>
                  </a:lnTo>
                  <a:lnTo>
                    <a:pt x="915" y="36"/>
                  </a:lnTo>
                  <a:lnTo>
                    <a:pt x="924" y="22"/>
                  </a:lnTo>
                  <a:lnTo>
                    <a:pt x="929" y="9"/>
                  </a:lnTo>
                  <a:lnTo>
                    <a:pt x="929" y="27"/>
                  </a:lnTo>
                  <a:lnTo>
                    <a:pt x="929" y="45"/>
                  </a:lnTo>
                  <a:lnTo>
                    <a:pt x="929" y="58"/>
                  </a:lnTo>
                  <a:lnTo>
                    <a:pt x="929" y="71"/>
                  </a:lnTo>
                  <a:lnTo>
                    <a:pt x="929" y="85"/>
                  </a:lnTo>
                  <a:lnTo>
                    <a:pt x="929" y="103"/>
                  </a:lnTo>
                  <a:lnTo>
                    <a:pt x="929" y="116"/>
                  </a:lnTo>
                  <a:lnTo>
                    <a:pt x="929" y="129"/>
                  </a:lnTo>
                  <a:lnTo>
                    <a:pt x="929" y="143"/>
                  </a:lnTo>
                  <a:lnTo>
                    <a:pt x="929" y="156"/>
                  </a:lnTo>
                  <a:lnTo>
                    <a:pt x="929" y="170"/>
                  </a:lnTo>
                  <a:lnTo>
                    <a:pt x="934" y="152"/>
                  </a:lnTo>
                  <a:lnTo>
                    <a:pt x="934" y="138"/>
                  </a:lnTo>
                  <a:lnTo>
                    <a:pt x="934" y="125"/>
                  </a:lnTo>
                  <a:lnTo>
                    <a:pt x="934" y="107"/>
                  </a:lnTo>
                  <a:lnTo>
                    <a:pt x="934" y="94"/>
                  </a:lnTo>
                  <a:lnTo>
                    <a:pt x="939" y="80"/>
                  </a:lnTo>
                </a:path>
              </a:pathLst>
            </a:custGeom>
            <a:noFill/>
            <a:ln w="12700" cap="rnd">
              <a:solidFill>
                <a:schemeClr val="tx1"/>
              </a:solidFill>
              <a:round/>
              <a:headEnd type="none" w="sm" len="sm"/>
              <a:tailEnd type="none" w="sm" len="sm"/>
            </a:ln>
          </p:spPr>
          <p:txBody>
            <a:bodyPr/>
            <a:lstStyle/>
            <a:p>
              <a:endParaRPr lang="en-US"/>
            </a:p>
          </p:txBody>
        </p:sp>
        <p:sp>
          <p:nvSpPr>
            <p:cNvPr id="19503" name="Freeform 59"/>
            <p:cNvSpPr>
              <a:spLocks/>
            </p:cNvSpPr>
            <p:nvPr/>
          </p:nvSpPr>
          <p:spPr bwMode="auto">
            <a:xfrm>
              <a:off x="4772" y="1776"/>
              <a:ext cx="940" cy="193"/>
            </a:xfrm>
            <a:custGeom>
              <a:avLst/>
              <a:gdLst>
                <a:gd name="T0" fmla="*/ 16 w 940"/>
                <a:gd name="T1" fmla="*/ 36 h 193"/>
                <a:gd name="T2" fmla="*/ 46 w 940"/>
                <a:gd name="T3" fmla="*/ 143 h 193"/>
                <a:gd name="T4" fmla="*/ 65 w 940"/>
                <a:gd name="T5" fmla="*/ 89 h 193"/>
                <a:gd name="T6" fmla="*/ 85 w 940"/>
                <a:gd name="T7" fmla="*/ 85 h 193"/>
                <a:gd name="T8" fmla="*/ 114 w 940"/>
                <a:gd name="T9" fmla="*/ 143 h 193"/>
                <a:gd name="T10" fmla="*/ 143 w 940"/>
                <a:gd name="T11" fmla="*/ 67 h 193"/>
                <a:gd name="T12" fmla="*/ 168 w 940"/>
                <a:gd name="T13" fmla="*/ 112 h 193"/>
                <a:gd name="T14" fmla="*/ 187 w 940"/>
                <a:gd name="T15" fmla="*/ 116 h 193"/>
                <a:gd name="T16" fmla="*/ 192 w 940"/>
                <a:gd name="T17" fmla="*/ 54 h 193"/>
                <a:gd name="T18" fmla="*/ 207 w 940"/>
                <a:gd name="T19" fmla="*/ 116 h 193"/>
                <a:gd name="T20" fmla="*/ 221 w 940"/>
                <a:gd name="T21" fmla="*/ 89 h 193"/>
                <a:gd name="T22" fmla="*/ 260 w 940"/>
                <a:gd name="T23" fmla="*/ 147 h 193"/>
                <a:gd name="T24" fmla="*/ 270 w 940"/>
                <a:gd name="T25" fmla="*/ 49 h 193"/>
                <a:gd name="T26" fmla="*/ 290 w 940"/>
                <a:gd name="T27" fmla="*/ 129 h 193"/>
                <a:gd name="T28" fmla="*/ 304 w 940"/>
                <a:gd name="T29" fmla="*/ 40 h 193"/>
                <a:gd name="T30" fmla="*/ 324 w 940"/>
                <a:gd name="T31" fmla="*/ 152 h 193"/>
                <a:gd name="T32" fmla="*/ 338 w 940"/>
                <a:gd name="T33" fmla="*/ 45 h 193"/>
                <a:gd name="T34" fmla="*/ 363 w 940"/>
                <a:gd name="T35" fmla="*/ 161 h 193"/>
                <a:gd name="T36" fmla="*/ 363 w 940"/>
                <a:gd name="T37" fmla="*/ 54 h 193"/>
                <a:gd name="T38" fmla="*/ 392 w 940"/>
                <a:gd name="T39" fmla="*/ 134 h 193"/>
                <a:gd name="T40" fmla="*/ 402 w 940"/>
                <a:gd name="T41" fmla="*/ 80 h 193"/>
                <a:gd name="T42" fmla="*/ 426 w 940"/>
                <a:gd name="T43" fmla="*/ 134 h 193"/>
                <a:gd name="T44" fmla="*/ 436 w 940"/>
                <a:gd name="T45" fmla="*/ 45 h 193"/>
                <a:gd name="T46" fmla="*/ 475 w 940"/>
                <a:gd name="T47" fmla="*/ 138 h 193"/>
                <a:gd name="T48" fmla="*/ 490 w 940"/>
                <a:gd name="T49" fmla="*/ 31 h 193"/>
                <a:gd name="T50" fmla="*/ 514 w 940"/>
                <a:gd name="T51" fmla="*/ 134 h 193"/>
                <a:gd name="T52" fmla="*/ 514 w 940"/>
                <a:gd name="T53" fmla="*/ 27 h 193"/>
                <a:gd name="T54" fmla="*/ 534 w 940"/>
                <a:gd name="T55" fmla="*/ 143 h 193"/>
                <a:gd name="T56" fmla="*/ 534 w 940"/>
                <a:gd name="T57" fmla="*/ 31 h 193"/>
                <a:gd name="T58" fmla="*/ 578 w 940"/>
                <a:gd name="T59" fmla="*/ 147 h 193"/>
                <a:gd name="T60" fmla="*/ 583 w 940"/>
                <a:gd name="T61" fmla="*/ 54 h 193"/>
                <a:gd name="T62" fmla="*/ 583 w 940"/>
                <a:gd name="T63" fmla="*/ 112 h 193"/>
                <a:gd name="T64" fmla="*/ 592 w 940"/>
                <a:gd name="T65" fmla="*/ 71 h 193"/>
                <a:gd name="T66" fmla="*/ 592 w 940"/>
                <a:gd name="T67" fmla="*/ 103 h 193"/>
                <a:gd name="T68" fmla="*/ 597 w 940"/>
                <a:gd name="T69" fmla="*/ 71 h 193"/>
                <a:gd name="T70" fmla="*/ 617 w 940"/>
                <a:gd name="T71" fmla="*/ 129 h 193"/>
                <a:gd name="T72" fmla="*/ 636 w 940"/>
                <a:gd name="T73" fmla="*/ 54 h 193"/>
                <a:gd name="T74" fmla="*/ 656 w 940"/>
                <a:gd name="T75" fmla="*/ 58 h 193"/>
                <a:gd name="T76" fmla="*/ 670 w 940"/>
                <a:gd name="T77" fmla="*/ 94 h 193"/>
                <a:gd name="T78" fmla="*/ 680 w 940"/>
                <a:gd name="T79" fmla="*/ 112 h 193"/>
                <a:gd name="T80" fmla="*/ 690 w 940"/>
                <a:gd name="T81" fmla="*/ 76 h 193"/>
                <a:gd name="T82" fmla="*/ 695 w 940"/>
                <a:gd name="T83" fmla="*/ 71 h 193"/>
                <a:gd name="T84" fmla="*/ 700 w 940"/>
                <a:gd name="T85" fmla="*/ 129 h 193"/>
                <a:gd name="T86" fmla="*/ 724 w 940"/>
                <a:gd name="T87" fmla="*/ 13 h 193"/>
                <a:gd name="T88" fmla="*/ 753 w 940"/>
                <a:gd name="T89" fmla="*/ 129 h 193"/>
                <a:gd name="T90" fmla="*/ 763 w 940"/>
                <a:gd name="T91" fmla="*/ 71 h 193"/>
                <a:gd name="T92" fmla="*/ 778 w 940"/>
                <a:gd name="T93" fmla="*/ 147 h 193"/>
                <a:gd name="T94" fmla="*/ 788 w 940"/>
                <a:gd name="T95" fmla="*/ 63 h 193"/>
                <a:gd name="T96" fmla="*/ 807 w 940"/>
                <a:gd name="T97" fmla="*/ 71 h 193"/>
                <a:gd name="T98" fmla="*/ 827 w 940"/>
                <a:gd name="T99" fmla="*/ 134 h 193"/>
                <a:gd name="T100" fmla="*/ 846 w 940"/>
                <a:gd name="T101" fmla="*/ 40 h 193"/>
                <a:gd name="T102" fmla="*/ 861 w 940"/>
                <a:gd name="T103" fmla="*/ 152 h 193"/>
                <a:gd name="T104" fmla="*/ 866 w 940"/>
                <a:gd name="T105" fmla="*/ 13 h 193"/>
                <a:gd name="T106" fmla="*/ 871 w 940"/>
                <a:gd name="T107" fmla="*/ 170 h 193"/>
                <a:gd name="T108" fmla="*/ 876 w 940"/>
                <a:gd name="T109" fmla="*/ 63 h 193"/>
                <a:gd name="T110" fmla="*/ 900 w 940"/>
                <a:gd name="T111" fmla="*/ 76 h 193"/>
                <a:gd name="T112" fmla="*/ 905 w 940"/>
                <a:gd name="T113" fmla="*/ 98 h 193"/>
                <a:gd name="T114" fmla="*/ 929 w 940"/>
                <a:gd name="T115" fmla="*/ 45 h 193"/>
                <a:gd name="T116" fmla="*/ 929 w 940"/>
                <a:gd name="T117" fmla="*/ 156 h 19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940"/>
                <a:gd name="T178" fmla="*/ 0 h 193"/>
                <a:gd name="T179" fmla="*/ 940 w 940"/>
                <a:gd name="T180" fmla="*/ 193 h 193"/>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940" h="193">
                  <a:moveTo>
                    <a:pt x="0" y="103"/>
                  </a:moveTo>
                  <a:lnTo>
                    <a:pt x="11" y="89"/>
                  </a:lnTo>
                  <a:lnTo>
                    <a:pt x="11" y="76"/>
                  </a:lnTo>
                  <a:lnTo>
                    <a:pt x="11" y="63"/>
                  </a:lnTo>
                  <a:lnTo>
                    <a:pt x="16" y="49"/>
                  </a:lnTo>
                  <a:lnTo>
                    <a:pt x="16" y="36"/>
                  </a:lnTo>
                  <a:lnTo>
                    <a:pt x="16" y="22"/>
                  </a:lnTo>
                  <a:lnTo>
                    <a:pt x="16" y="36"/>
                  </a:lnTo>
                  <a:lnTo>
                    <a:pt x="21" y="49"/>
                  </a:lnTo>
                  <a:lnTo>
                    <a:pt x="26" y="63"/>
                  </a:lnTo>
                  <a:lnTo>
                    <a:pt x="26" y="76"/>
                  </a:lnTo>
                  <a:lnTo>
                    <a:pt x="26" y="89"/>
                  </a:lnTo>
                  <a:lnTo>
                    <a:pt x="31" y="103"/>
                  </a:lnTo>
                  <a:lnTo>
                    <a:pt x="36" y="116"/>
                  </a:lnTo>
                  <a:lnTo>
                    <a:pt x="41" y="129"/>
                  </a:lnTo>
                  <a:lnTo>
                    <a:pt x="46" y="143"/>
                  </a:lnTo>
                  <a:lnTo>
                    <a:pt x="55" y="129"/>
                  </a:lnTo>
                  <a:lnTo>
                    <a:pt x="55" y="116"/>
                  </a:lnTo>
                  <a:lnTo>
                    <a:pt x="55" y="103"/>
                  </a:lnTo>
                  <a:lnTo>
                    <a:pt x="55" y="89"/>
                  </a:lnTo>
                  <a:lnTo>
                    <a:pt x="55" y="76"/>
                  </a:lnTo>
                  <a:lnTo>
                    <a:pt x="55" y="63"/>
                  </a:lnTo>
                  <a:lnTo>
                    <a:pt x="65" y="76"/>
                  </a:lnTo>
                  <a:lnTo>
                    <a:pt x="65" y="89"/>
                  </a:lnTo>
                  <a:lnTo>
                    <a:pt x="70" y="103"/>
                  </a:lnTo>
                  <a:lnTo>
                    <a:pt x="75" y="116"/>
                  </a:lnTo>
                  <a:lnTo>
                    <a:pt x="80" y="129"/>
                  </a:lnTo>
                  <a:lnTo>
                    <a:pt x="85" y="143"/>
                  </a:lnTo>
                  <a:lnTo>
                    <a:pt x="85" y="129"/>
                  </a:lnTo>
                  <a:lnTo>
                    <a:pt x="85" y="116"/>
                  </a:lnTo>
                  <a:lnTo>
                    <a:pt x="85" y="98"/>
                  </a:lnTo>
                  <a:lnTo>
                    <a:pt x="85" y="85"/>
                  </a:lnTo>
                  <a:lnTo>
                    <a:pt x="85" y="71"/>
                  </a:lnTo>
                  <a:lnTo>
                    <a:pt x="85" y="58"/>
                  </a:lnTo>
                  <a:lnTo>
                    <a:pt x="94" y="76"/>
                  </a:lnTo>
                  <a:lnTo>
                    <a:pt x="94" y="89"/>
                  </a:lnTo>
                  <a:lnTo>
                    <a:pt x="99" y="103"/>
                  </a:lnTo>
                  <a:lnTo>
                    <a:pt x="104" y="116"/>
                  </a:lnTo>
                  <a:lnTo>
                    <a:pt x="104" y="129"/>
                  </a:lnTo>
                  <a:lnTo>
                    <a:pt x="114" y="143"/>
                  </a:lnTo>
                  <a:lnTo>
                    <a:pt x="124" y="125"/>
                  </a:lnTo>
                  <a:lnTo>
                    <a:pt x="124" y="112"/>
                  </a:lnTo>
                  <a:lnTo>
                    <a:pt x="124" y="98"/>
                  </a:lnTo>
                  <a:lnTo>
                    <a:pt x="129" y="85"/>
                  </a:lnTo>
                  <a:lnTo>
                    <a:pt x="129" y="71"/>
                  </a:lnTo>
                  <a:lnTo>
                    <a:pt x="129" y="58"/>
                  </a:lnTo>
                  <a:lnTo>
                    <a:pt x="143" y="54"/>
                  </a:lnTo>
                  <a:lnTo>
                    <a:pt x="143" y="67"/>
                  </a:lnTo>
                  <a:lnTo>
                    <a:pt x="148" y="80"/>
                  </a:lnTo>
                  <a:lnTo>
                    <a:pt x="153" y="94"/>
                  </a:lnTo>
                  <a:lnTo>
                    <a:pt x="153" y="107"/>
                  </a:lnTo>
                  <a:lnTo>
                    <a:pt x="158" y="121"/>
                  </a:lnTo>
                  <a:lnTo>
                    <a:pt x="158" y="134"/>
                  </a:lnTo>
                  <a:lnTo>
                    <a:pt x="163" y="147"/>
                  </a:lnTo>
                  <a:lnTo>
                    <a:pt x="168" y="129"/>
                  </a:lnTo>
                  <a:lnTo>
                    <a:pt x="168" y="112"/>
                  </a:lnTo>
                  <a:lnTo>
                    <a:pt x="173" y="98"/>
                  </a:lnTo>
                  <a:lnTo>
                    <a:pt x="173" y="85"/>
                  </a:lnTo>
                  <a:lnTo>
                    <a:pt x="173" y="71"/>
                  </a:lnTo>
                  <a:lnTo>
                    <a:pt x="177" y="58"/>
                  </a:lnTo>
                  <a:lnTo>
                    <a:pt x="182" y="76"/>
                  </a:lnTo>
                  <a:lnTo>
                    <a:pt x="182" y="89"/>
                  </a:lnTo>
                  <a:lnTo>
                    <a:pt x="182" y="103"/>
                  </a:lnTo>
                  <a:lnTo>
                    <a:pt x="187" y="116"/>
                  </a:lnTo>
                  <a:lnTo>
                    <a:pt x="187" y="129"/>
                  </a:lnTo>
                  <a:lnTo>
                    <a:pt x="187" y="143"/>
                  </a:lnTo>
                  <a:lnTo>
                    <a:pt x="187" y="125"/>
                  </a:lnTo>
                  <a:lnTo>
                    <a:pt x="187" y="107"/>
                  </a:lnTo>
                  <a:lnTo>
                    <a:pt x="187" y="94"/>
                  </a:lnTo>
                  <a:lnTo>
                    <a:pt x="187" y="80"/>
                  </a:lnTo>
                  <a:lnTo>
                    <a:pt x="187" y="67"/>
                  </a:lnTo>
                  <a:lnTo>
                    <a:pt x="192" y="54"/>
                  </a:lnTo>
                  <a:lnTo>
                    <a:pt x="192" y="40"/>
                  </a:lnTo>
                  <a:lnTo>
                    <a:pt x="197" y="27"/>
                  </a:lnTo>
                  <a:lnTo>
                    <a:pt x="202" y="45"/>
                  </a:lnTo>
                  <a:lnTo>
                    <a:pt x="202" y="58"/>
                  </a:lnTo>
                  <a:lnTo>
                    <a:pt x="202" y="76"/>
                  </a:lnTo>
                  <a:lnTo>
                    <a:pt x="202" y="89"/>
                  </a:lnTo>
                  <a:lnTo>
                    <a:pt x="202" y="103"/>
                  </a:lnTo>
                  <a:lnTo>
                    <a:pt x="207" y="116"/>
                  </a:lnTo>
                  <a:lnTo>
                    <a:pt x="207" y="129"/>
                  </a:lnTo>
                  <a:lnTo>
                    <a:pt x="207" y="143"/>
                  </a:lnTo>
                  <a:lnTo>
                    <a:pt x="212" y="156"/>
                  </a:lnTo>
                  <a:lnTo>
                    <a:pt x="221" y="143"/>
                  </a:lnTo>
                  <a:lnTo>
                    <a:pt x="221" y="129"/>
                  </a:lnTo>
                  <a:lnTo>
                    <a:pt x="221" y="116"/>
                  </a:lnTo>
                  <a:lnTo>
                    <a:pt x="221" y="103"/>
                  </a:lnTo>
                  <a:lnTo>
                    <a:pt x="221" y="89"/>
                  </a:lnTo>
                  <a:lnTo>
                    <a:pt x="226" y="76"/>
                  </a:lnTo>
                  <a:lnTo>
                    <a:pt x="226" y="63"/>
                  </a:lnTo>
                  <a:lnTo>
                    <a:pt x="241" y="80"/>
                  </a:lnTo>
                  <a:lnTo>
                    <a:pt x="246" y="94"/>
                  </a:lnTo>
                  <a:lnTo>
                    <a:pt x="246" y="107"/>
                  </a:lnTo>
                  <a:lnTo>
                    <a:pt x="251" y="121"/>
                  </a:lnTo>
                  <a:lnTo>
                    <a:pt x="255" y="134"/>
                  </a:lnTo>
                  <a:lnTo>
                    <a:pt x="260" y="147"/>
                  </a:lnTo>
                  <a:lnTo>
                    <a:pt x="260" y="116"/>
                  </a:lnTo>
                  <a:lnTo>
                    <a:pt x="260" y="103"/>
                  </a:lnTo>
                  <a:lnTo>
                    <a:pt x="260" y="89"/>
                  </a:lnTo>
                  <a:lnTo>
                    <a:pt x="260" y="76"/>
                  </a:lnTo>
                  <a:lnTo>
                    <a:pt x="260" y="63"/>
                  </a:lnTo>
                  <a:lnTo>
                    <a:pt x="260" y="49"/>
                  </a:lnTo>
                  <a:lnTo>
                    <a:pt x="265" y="36"/>
                  </a:lnTo>
                  <a:lnTo>
                    <a:pt x="270" y="49"/>
                  </a:lnTo>
                  <a:lnTo>
                    <a:pt x="270" y="63"/>
                  </a:lnTo>
                  <a:lnTo>
                    <a:pt x="275" y="76"/>
                  </a:lnTo>
                  <a:lnTo>
                    <a:pt x="280" y="94"/>
                  </a:lnTo>
                  <a:lnTo>
                    <a:pt x="280" y="107"/>
                  </a:lnTo>
                  <a:lnTo>
                    <a:pt x="285" y="121"/>
                  </a:lnTo>
                  <a:lnTo>
                    <a:pt x="285" y="134"/>
                  </a:lnTo>
                  <a:lnTo>
                    <a:pt x="285" y="147"/>
                  </a:lnTo>
                  <a:lnTo>
                    <a:pt x="290" y="129"/>
                  </a:lnTo>
                  <a:lnTo>
                    <a:pt x="290" y="112"/>
                  </a:lnTo>
                  <a:lnTo>
                    <a:pt x="290" y="98"/>
                  </a:lnTo>
                  <a:lnTo>
                    <a:pt x="290" y="80"/>
                  </a:lnTo>
                  <a:lnTo>
                    <a:pt x="295" y="67"/>
                  </a:lnTo>
                  <a:lnTo>
                    <a:pt x="295" y="54"/>
                  </a:lnTo>
                  <a:lnTo>
                    <a:pt x="295" y="40"/>
                  </a:lnTo>
                  <a:lnTo>
                    <a:pt x="299" y="27"/>
                  </a:lnTo>
                  <a:lnTo>
                    <a:pt x="304" y="40"/>
                  </a:lnTo>
                  <a:lnTo>
                    <a:pt x="309" y="54"/>
                  </a:lnTo>
                  <a:lnTo>
                    <a:pt x="309" y="67"/>
                  </a:lnTo>
                  <a:lnTo>
                    <a:pt x="314" y="80"/>
                  </a:lnTo>
                  <a:lnTo>
                    <a:pt x="314" y="98"/>
                  </a:lnTo>
                  <a:lnTo>
                    <a:pt x="314" y="112"/>
                  </a:lnTo>
                  <a:lnTo>
                    <a:pt x="314" y="125"/>
                  </a:lnTo>
                  <a:lnTo>
                    <a:pt x="319" y="138"/>
                  </a:lnTo>
                  <a:lnTo>
                    <a:pt x="324" y="152"/>
                  </a:lnTo>
                  <a:lnTo>
                    <a:pt x="338" y="138"/>
                  </a:lnTo>
                  <a:lnTo>
                    <a:pt x="338" y="125"/>
                  </a:lnTo>
                  <a:lnTo>
                    <a:pt x="338" y="112"/>
                  </a:lnTo>
                  <a:lnTo>
                    <a:pt x="338" y="98"/>
                  </a:lnTo>
                  <a:lnTo>
                    <a:pt x="338" y="85"/>
                  </a:lnTo>
                  <a:lnTo>
                    <a:pt x="338" y="71"/>
                  </a:lnTo>
                  <a:lnTo>
                    <a:pt x="338" y="58"/>
                  </a:lnTo>
                  <a:lnTo>
                    <a:pt x="338" y="45"/>
                  </a:lnTo>
                  <a:lnTo>
                    <a:pt x="338" y="63"/>
                  </a:lnTo>
                  <a:lnTo>
                    <a:pt x="338" y="76"/>
                  </a:lnTo>
                  <a:lnTo>
                    <a:pt x="338" y="89"/>
                  </a:lnTo>
                  <a:lnTo>
                    <a:pt x="338" y="103"/>
                  </a:lnTo>
                  <a:lnTo>
                    <a:pt x="343" y="121"/>
                  </a:lnTo>
                  <a:lnTo>
                    <a:pt x="348" y="134"/>
                  </a:lnTo>
                  <a:lnTo>
                    <a:pt x="358" y="147"/>
                  </a:lnTo>
                  <a:lnTo>
                    <a:pt x="363" y="161"/>
                  </a:lnTo>
                  <a:lnTo>
                    <a:pt x="363" y="147"/>
                  </a:lnTo>
                  <a:lnTo>
                    <a:pt x="363" y="134"/>
                  </a:lnTo>
                  <a:lnTo>
                    <a:pt x="363" y="121"/>
                  </a:lnTo>
                  <a:lnTo>
                    <a:pt x="363" y="107"/>
                  </a:lnTo>
                  <a:lnTo>
                    <a:pt x="363" y="94"/>
                  </a:lnTo>
                  <a:lnTo>
                    <a:pt x="363" y="80"/>
                  </a:lnTo>
                  <a:lnTo>
                    <a:pt x="363" y="67"/>
                  </a:lnTo>
                  <a:lnTo>
                    <a:pt x="363" y="54"/>
                  </a:lnTo>
                  <a:lnTo>
                    <a:pt x="363" y="40"/>
                  </a:lnTo>
                  <a:lnTo>
                    <a:pt x="378" y="54"/>
                  </a:lnTo>
                  <a:lnTo>
                    <a:pt x="378" y="67"/>
                  </a:lnTo>
                  <a:lnTo>
                    <a:pt x="382" y="80"/>
                  </a:lnTo>
                  <a:lnTo>
                    <a:pt x="387" y="94"/>
                  </a:lnTo>
                  <a:lnTo>
                    <a:pt x="387" y="107"/>
                  </a:lnTo>
                  <a:lnTo>
                    <a:pt x="392" y="121"/>
                  </a:lnTo>
                  <a:lnTo>
                    <a:pt x="392" y="134"/>
                  </a:lnTo>
                  <a:lnTo>
                    <a:pt x="397" y="147"/>
                  </a:lnTo>
                  <a:lnTo>
                    <a:pt x="397" y="161"/>
                  </a:lnTo>
                  <a:lnTo>
                    <a:pt x="402" y="147"/>
                  </a:lnTo>
                  <a:lnTo>
                    <a:pt x="402" y="134"/>
                  </a:lnTo>
                  <a:lnTo>
                    <a:pt x="402" y="121"/>
                  </a:lnTo>
                  <a:lnTo>
                    <a:pt x="402" y="107"/>
                  </a:lnTo>
                  <a:lnTo>
                    <a:pt x="402" y="94"/>
                  </a:lnTo>
                  <a:lnTo>
                    <a:pt x="402" y="80"/>
                  </a:lnTo>
                  <a:lnTo>
                    <a:pt x="402" y="67"/>
                  </a:lnTo>
                  <a:lnTo>
                    <a:pt x="402" y="54"/>
                  </a:lnTo>
                  <a:lnTo>
                    <a:pt x="407" y="67"/>
                  </a:lnTo>
                  <a:lnTo>
                    <a:pt x="412" y="80"/>
                  </a:lnTo>
                  <a:lnTo>
                    <a:pt x="417" y="94"/>
                  </a:lnTo>
                  <a:lnTo>
                    <a:pt x="417" y="107"/>
                  </a:lnTo>
                  <a:lnTo>
                    <a:pt x="421" y="121"/>
                  </a:lnTo>
                  <a:lnTo>
                    <a:pt x="426" y="134"/>
                  </a:lnTo>
                  <a:lnTo>
                    <a:pt x="431" y="147"/>
                  </a:lnTo>
                  <a:lnTo>
                    <a:pt x="436" y="129"/>
                  </a:lnTo>
                  <a:lnTo>
                    <a:pt x="436" y="116"/>
                  </a:lnTo>
                  <a:lnTo>
                    <a:pt x="436" y="103"/>
                  </a:lnTo>
                  <a:lnTo>
                    <a:pt x="436" y="89"/>
                  </a:lnTo>
                  <a:lnTo>
                    <a:pt x="436" y="76"/>
                  </a:lnTo>
                  <a:lnTo>
                    <a:pt x="436" y="58"/>
                  </a:lnTo>
                  <a:lnTo>
                    <a:pt x="436" y="45"/>
                  </a:lnTo>
                  <a:lnTo>
                    <a:pt x="446" y="63"/>
                  </a:lnTo>
                  <a:lnTo>
                    <a:pt x="446" y="80"/>
                  </a:lnTo>
                  <a:lnTo>
                    <a:pt x="456" y="98"/>
                  </a:lnTo>
                  <a:lnTo>
                    <a:pt x="456" y="112"/>
                  </a:lnTo>
                  <a:lnTo>
                    <a:pt x="461" y="125"/>
                  </a:lnTo>
                  <a:lnTo>
                    <a:pt x="465" y="138"/>
                  </a:lnTo>
                  <a:lnTo>
                    <a:pt x="465" y="152"/>
                  </a:lnTo>
                  <a:lnTo>
                    <a:pt x="475" y="138"/>
                  </a:lnTo>
                  <a:lnTo>
                    <a:pt x="480" y="103"/>
                  </a:lnTo>
                  <a:lnTo>
                    <a:pt x="480" y="85"/>
                  </a:lnTo>
                  <a:lnTo>
                    <a:pt x="480" y="71"/>
                  </a:lnTo>
                  <a:lnTo>
                    <a:pt x="480" y="58"/>
                  </a:lnTo>
                  <a:lnTo>
                    <a:pt x="480" y="45"/>
                  </a:lnTo>
                  <a:lnTo>
                    <a:pt x="480" y="31"/>
                  </a:lnTo>
                  <a:lnTo>
                    <a:pt x="480" y="18"/>
                  </a:lnTo>
                  <a:lnTo>
                    <a:pt x="490" y="31"/>
                  </a:lnTo>
                  <a:lnTo>
                    <a:pt x="495" y="49"/>
                  </a:lnTo>
                  <a:lnTo>
                    <a:pt x="500" y="76"/>
                  </a:lnTo>
                  <a:lnTo>
                    <a:pt x="500" y="89"/>
                  </a:lnTo>
                  <a:lnTo>
                    <a:pt x="504" y="103"/>
                  </a:lnTo>
                  <a:lnTo>
                    <a:pt x="504" y="121"/>
                  </a:lnTo>
                  <a:lnTo>
                    <a:pt x="509" y="134"/>
                  </a:lnTo>
                  <a:lnTo>
                    <a:pt x="509" y="147"/>
                  </a:lnTo>
                  <a:lnTo>
                    <a:pt x="514" y="134"/>
                  </a:lnTo>
                  <a:lnTo>
                    <a:pt x="514" y="121"/>
                  </a:lnTo>
                  <a:lnTo>
                    <a:pt x="514" y="107"/>
                  </a:lnTo>
                  <a:lnTo>
                    <a:pt x="514" y="94"/>
                  </a:lnTo>
                  <a:lnTo>
                    <a:pt x="514" y="80"/>
                  </a:lnTo>
                  <a:lnTo>
                    <a:pt x="514" y="67"/>
                  </a:lnTo>
                  <a:lnTo>
                    <a:pt x="514" y="54"/>
                  </a:lnTo>
                  <a:lnTo>
                    <a:pt x="514" y="40"/>
                  </a:lnTo>
                  <a:lnTo>
                    <a:pt x="514" y="27"/>
                  </a:lnTo>
                  <a:lnTo>
                    <a:pt x="519" y="63"/>
                  </a:lnTo>
                  <a:lnTo>
                    <a:pt x="519" y="80"/>
                  </a:lnTo>
                  <a:lnTo>
                    <a:pt x="519" y="107"/>
                  </a:lnTo>
                  <a:lnTo>
                    <a:pt x="524" y="121"/>
                  </a:lnTo>
                  <a:lnTo>
                    <a:pt x="524" y="134"/>
                  </a:lnTo>
                  <a:lnTo>
                    <a:pt x="524" y="147"/>
                  </a:lnTo>
                  <a:lnTo>
                    <a:pt x="529" y="161"/>
                  </a:lnTo>
                  <a:lnTo>
                    <a:pt x="534" y="143"/>
                  </a:lnTo>
                  <a:lnTo>
                    <a:pt x="534" y="125"/>
                  </a:lnTo>
                  <a:lnTo>
                    <a:pt x="534" y="112"/>
                  </a:lnTo>
                  <a:lnTo>
                    <a:pt x="534" y="98"/>
                  </a:lnTo>
                  <a:lnTo>
                    <a:pt x="534" y="85"/>
                  </a:lnTo>
                  <a:lnTo>
                    <a:pt x="534" y="71"/>
                  </a:lnTo>
                  <a:lnTo>
                    <a:pt x="534" y="58"/>
                  </a:lnTo>
                  <a:lnTo>
                    <a:pt x="534" y="45"/>
                  </a:lnTo>
                  <a:lnTo>
                    <a:pt x="534" y="31"/>
                  </a:lnTo>
                  <a:lnTo>
                    <a:pt x="544" y="45"/>
                  </a:lnTo>
                  <a:lnTo>
                    <a:pt x="548" y="63"/>
                  </a:lnTo>
                  <a:lnTo>
                    <a:pt x="553" y="76"/>
                  </a:lnTo>
                  <a:lnTo>
                    <a:pt x="553" y="89"/>
                  </a:lnTo>
                  <a:lnTo>
                    <a:pt x="558" y="107"/>
                  </a:lnTo>
                  <a:lnTo>
                    <a:pt x="563" y="121"/>
                  </a:lnTo>
                  <a:lnTo>
                    <a:pt x="573" y="134"/>
                  </a:lnTo>
                  <a:lnTo>
                    <a:pt x="578" y="147"/>
                  </a:lnTo>
                  <a:lnTo>
                    <a:pt x="578" y="161"/>
                  </a:lnTo>
                  <a:lnTo>
                    <a:pt x="583" y="143"/>
                  </a:lnTo>
                  <a:lnTo>
                    <a:pt x="583" y="125"/>
                  </a:lnTo>
                  <a:lnTo>
                    <a:pt x="583" y="112"/>
                  </a:lnTo>
                  <a:lnTo>
                    <a:pt x="583" y="98"/>
                  </a:lnTo>
                  <a:lnTo>
                    <a:pt x="583" y="80"/>
                  </a:lnTo>
                  <a:lnTo>
                    <a:pt x="583" y="67"/>
                  </a:lnTo>
                  <a:lnTo>
                    <a:pt x="583" y="54"/>
                  </a:lnTo>
                  <a:lnTo>
                    <a:pt x="583" y="40"/>
                  </a:lnTo>
                  <a:lnTo>
                    <a:pt x="583" y="27"/>
                  </a:lnTo>
                  <a:lnTo>
                    <a:pt x="583" y="40"/>
                  </a:lnTo>
                  <a:lnTo>
                    <a:pt x="583" y="54"/>
                  </a:lnTo>
                  <a:lnTo>
                    <a:pt x="583" y="71"/>
                  </a:lnTo>
                  <a:lnTo>
                    <a:pt x="583" y="85"/>
                  </a:lnTo>
                  <a:lnTo>
                    <a:pt x="583" y="98"/>
                  </a:lnTo>
                  <a:lnTo>
                    <a:pt x="583" y="112"/>
                  </a:lnTo>
                  <a:lnTo>
                    <a:pt x="583" y="125"/>
                  </a:lnTo>
                  <a:lnTo>
                    <a:pt x="587" y="138"/>
                  </a:lnTo>
                  <a:lnTo>
                    <a:pt x="587" y="152"/>
                  </a:lnTo>
                  <a:lnTo>
                    <a:pt x="592" y="125"/>
                  </a:lnTo>
                  <a:lnTo>
                    <a:pt x="592" y="112"/>
                  </a:lnTo>
                  <a:lnTo>
                    <a:pt x="592" y="98"/>
                  </a:lnTo>
                  <a:lnTo>
                    <a:pt x="592" y="85"/>
                  </a:lnTo>
                  <a:lnTo>
                    <a:pt x="592" y="71"/>
                  </a:lnTo>
                  <a:lnTo>
                    <a:pt x="592" y="58"/>
                  </a:lnTo>
                  <a:lnTo>
                    <a:pt x="592" y="40"/>
                  </a:lnTo>
                  <a:lnTo>
                    <a:pt x="592" y="27"/>
                  </a:lnTo>
                  <a:lnTo>
                    <a:pt x="592" y="45"/>
                  </a:lnTo>
                  <a:lnTo>
                    <a:pt x="592" y="63"/>
                  </a:lnTo>
                  <a:lnTo>
                    <a:pt x="592" y="76"/>
                  </a:lnTo>
                  <a:lnTo>
                    <a:pt x="592" y="89"/>
                  </a:lnTo>
                  <a:lnTo>
                    <a:pt x="592" y="103"/>
                  </a:lnTo>
                  <a:lnTo>
                    <a:pt x="592" y="116"/>
                  </a:lnTo>
                  <a:lnTo>
                    <a:pt x="592" y="129"/>
                  </a:lnTo>
                  <a:lnTo>
                    <a:pt x="597" y="143"/>
                  </a:lnTo>
                  <a:lnTo>
                    <a:pt x="597" y="129"/>
                  </a:lnTo>
                  <a:lnTo>
                    <a:pt x="597" y="112"/>
                  </a:lnTo>
                  <a:lnTo>
                    <a:pt x="597" y="98"/>
                  </a:lnTo>
                  <a:lnTo>
                    <a:pt x="597" y="85"/>
                  </a:lnTo>
                  <a:lnTo>
                    <a:pt x="597" y="71"/>
                  </a:lnTo>
                  <a:lnTo>
                    <a:pt x="597" y="58"/>
                  </a:lnTo>
                  <a:lnTo>
                    <a:pt x="602" y="45"/>
                  </a:lnTo>
                  <a:lnTo>
                    <a:pt x="602" y="31"/>
                  </a:lnTo>
                  <a:lnTo>
                    <a:pt x="612" y="58"/>
                  </a:lnTo>
                  <a:lnTo>
                    <a:pt x="617" y="76"/>
                  </a:lnTo>
                  <a:lnTo>
                    <a:pt x="617" y="103"/>
                  </a:lnTo>
                  <a:lnTo>
                    <a:pt x="617" y="116"/>
                  </a:lnTo>
                  <a:lnTo>
                    <a:pt x="617" y="129"/>
                  </a:lnTo>
                  <a:lnTo>
                    <a:pt x="617" y="143"/>
                  </a:lnTo>
                  <a:lnTo>
                    <a:pt x="617" y="156"/>
                  </a:lnTo>
                  <a:lnTo>
                    <a:pt x="622" y="121"/>
                  </a:lnTo>
                  <a:lnTo>
                    <a:pt x="622" y="107"/>
                  </a:lnTo>
                  <a:lnTo>
                    <a:pt x="622" y="94"/>
                  </a:lnTo>
                  <a:lnTo>
                    <a:pt x="627" y="80"/>
                  </a:lnTo>
                  <a:lnTo>
                    <a:pt x="631" y="67"/>
                  </a:lnTo>
                  <a:lnTo>
                    <a:pt x="636" y="54"/>
                  </a:lnTo>
                  <a:lnTo>
                    <a:pt x="641" y="40"/>
                  </a:lnTo>
                  <a:lnTo>
                    <a:pt x="651" y="27"/>
                  </a:lnTo>
                  <a:lnTo>
                    <a:pt x="651" y="13"/>
                  </a:lnTo>
                  <a:lnTo>
                    <a:pt x="656" y="0"/>
                  </a:lnTo>
                  <a:lnTo>
                    <a:pt x="656" y="13"/>
                  </a:lnTo>
                  <a:lnTo>
                    <a:pt x="656" y="27"/>
                  </a:lnTo>
                  <a:lnTo>
                    <a:pt x="656" y="45"/>
                  </a:lnTo>
                  <a:lnTo>
                    <a:pt x="656" y="58"/>
                  </a:lnTo>
                  <a:lnTo>
                    <a:pt x="656" y="76"/>
                  </a:lnTo>
                  <a:lnTo>
                    <a:pt x="656" y="94"/>
                  </a:lnTo>
                  <a:lnTo>
                    <a:pt x="656" y="107"/>
                  </a:lnTo>
                  <a:lnTo>
                    <a:pt x="661" y="121"/>
                  </a:lnTo>
                  <a:lnTo>
                    <a:pt x="661" y="138"/>
                  </a:lnTo>
                  <a:lnTo>
                    <a:pt x="666" y="125"/>
                  </a:lnTo>
                  <a:lnTo>
                    <a:pt x="670" y="107"/>
                  </a:lnTo>
                  <a:lnTo>
                    <a:pt x="670" y="94"/>
                  </a:lnTo>
                  <a:lnTo>
                    <a:pt x="670" y="80"/>
                  </a:lnTo>
                  <a:lnTo>
                    <a:pt x="675" y="67"/>
                  </a:lnTo>
                  <a:lnTo>
                    <a:pt x="675" y="54"/>
                  </a:lnTo>
                  <a:lnTo>
                    <a:pt x="675" y="40"/>
                  </a:lnTo>
                  <a:lnTo>
                    <a:pt x="675" y="27"/>
                  </a:lnTo>
                  <a:lnTo>
                    <a:pt x="675" y="58"/>
                  </a:lnTo>
                  <a:lnTo>
                    <a:pt x="680" y="94"/>
                  </a:lnTo>
                  <a:lnTo>
                    <a:pt x="680" y="112"/>
                  </a:lnTo>
                  <a:lnTo>
                    <a:pt x="680" y="125"/>
                  </a:lnTo>
                  <a:lnTo>
                    <a:pt x="680" y="138"/>
                  </a:lnTo>
                  <a:lnTo>
                    <a:pt x="680" y="152"/>
                  </a:lnTo>
                  <a:lnTo>
                    <a:pt x="685" y="138"/>
                  </a:lnTo>
                  <a:lnTo>
                    <a:pt x="685" y="121"/>
                  </a:lnTo>
                  <a:lnTo>
                    <a:pt x="685" y="107"/>
                  </a:lnTo>
                  <a:lnTo>
                    <a:pt x="690" y="89"/>
                  </a:lnTo>
                  <a:lnTo>
                    <a:pt x="690" y="76"/>
                  </a:lnTo>
                  <a:lnTo>
                    <a:pt x="690" y="63"/>
                  </a:lnTo>
                  <a:lnTo>
                    <a:pt x="690" y="49"/>
                  </a:lnTo>
                  <a:lnTo>
                    <a:pt x="690" y="36"/>
                  </a:lnTo>
                  <a:lnTo>
                    <a:pt x="690" y="22"/>
                  </a:lnTo>
                  <a:lnTo>
                    <a:pt x="690" y="9"/>
                  </a:lnTo>
                  <a:lnTo>
                    <a:pt x="695" y="40"/>
                  </a:lnTo>
                  <a:lnTo>
                    <a:pt x="695" y="54"/>
                  </a:lnTo>
                  <a:lnTo>
                    <a:pt x="695" y="71"/>
                  </a:lnTo>
                  <a:lnTo>
                    <a:pt x="695" y="107"/>
                  </a:lnTo>
                  <a:lnTo>
                    <a:pt x="700" y="125"/>
                  </a:lnTo>
                  <a:lnTo>
                    <a:pt x="700" y="138"/>
                  </a:lnTo>
                  <a:lnTo>
                    <a:pt x="700" y="156"/>
                  </a:lnTo>
                  <a:lnTo>
                    <a:pt x="700" y="170"/>
                  </a:lnTo>
                  <a:lnTo>
                    <a:pt x="700" y="183"/>
                  </a:lnTo>
                  <a:lnTo>
                    <a:pt x="700" y="147"/>
                  </a:lnTo>
                  <a:lnTo>
                    <a:pt x="700" y="129"/>
                  </a:lnTo>
                  <a:lnTo>
                    <a:pt x="705" y="112"/>
                  </a:lnTo>
                  <a:lnTo>
                    <a:pt x="705" y="98"/>
                  </a:lnTo>
                  <a:lnTo>
                    <a:pt x="705" y="85"/>
                  </a:lnTo>
                  <a:lnTo>
                    <a:pt x="710" y="67"/>
                  </a:lnTo>
                  <a:lnTo>
                    <a:pt x="710" y="54"/>
                  </a:lnTo>
                  <a:lnTo>
                    <a:pt x="710" y="40"/>
                  </a:lnTo>
                  <a:lnTo>
                    <a:pt x="719" y="27"/>
                  </a:lnTo>
                  <a:lnTo>
                    <a:pt x="724" y="13"/>
                  </a:lnTo>
                  <a:lnTo>
                    <a:pt x="739" y="22"/>
                  </a:lnTo>
                  <a:lnTo>
                    <a:pt x="739" y="40"/>
                  </a:lnTo>
                  <a:lnTo>
                    <a:pt x="744" y="54"/>
                  </a:lnTo>
                  <a:lnTo>
                    <a:pt x="749" y="67"/>
                  </a:lnTo>
                  <a:lnTo>
                    <a:pt x="749" y="80"/>
                  </a:lnTo>
                  <a:lnTo>
                    <a:pt x="749" y="98"/>
                  </a:lnTo>
                  <a:lnTo>
                    <a:pt x="749" y="116"/>
                  </a:lnTo>
                  <a:lnTo>
                    <a:pt x="753" y="129"/>
                  </a:lnTo>
                  <a:lnTo>
                    <a:pt x="753" y="143"/>
                  </a:lnTo>
                  <a:lnTo>
                    <a:pt x="753" y="156"/>
                  </a:lnTo>
                  <a:lnTo>
                    <a:pt x="758" y="138"/>
                  </a:lnTo>
                  <a:lnTo>
                    <a:pt x="763" y="125"/>
                  </a:lnTo>
                  <a:lnTo>
                    <a:pt x="763" y="112"/>
                  </a:lnTo>
                  <a:lnTo>
                    <a:pt x="763" y="98"/>
                  </a:lnTo>
                  <a:lnTo>
                    <a:pt x="763" y="85"/>
                  </a:lnTo>
                  <a:lnTo>
                    <a:pt x="763" y="71"/>
                  </a:lnTo>
                  <a:lnTo>
                    <a:pt x="763" y="54"/>
                  </a:lnTo>
                  <a:lnTo>
                    <a:pt x="768" y="40"/>
                  </a:lnTo>
                  <a:lnTo>
                    <a:pt x="768" y="27"/>
                  </a:lnTo>
                  <a:lnTo>
                    <a:pt x="773" y="54"/>
                  </a:lnTo>
                  <a:lnTo>
                    <a:pt x="773" y="80"/>
                  </a:lnTo>
                  <a:lnTo>
                    <a:pt x="778" y="107"/>
                  </a:lnTo>
                  <a:lnTo>
                    <a:pt x="778" y="134"/>
                  </a:lnTo>
                  <a:lnTo>
                    <a:pt x="778" y="147"/>
                  </a:lnTo>
                  <a:lnTo>
                    <a:pt x="783" y="165"/>
                  </a:lnTo>
                  <a:lnTo>
                    <a:pt x="783" y="179"/>
                  </a:lnTo>
                  <a:lnTo>
                    <a:pt x="783" y="192"/>
                  </a:lnTo>
                  <a:lnTo>
                    <a:pt x="788" y="179"/>
                  </a:lnTo>
                  <a:lnTo>
                    <a:pt x="788" y="152"/>
                  </a:lnTo>
                  <a:lnTo>
                    <a:pt x="788" y="134"/>
                  </a:lnTo>
                  <a:lnTo>
                    <a:pt x="788" y="98"/>
                  </a:lnTo>
                  <a:lnTo>
                    <a:pt x="788" y="63"/>
                  </a:lnTo>
                  <a:lnTo>
                    <a:pt x="788" y="49"/>
                  </a:lnTo>
                  <a:lnTo>
                    <a:pt x="788" y="31"/>
                  </a:lnTo>
                  <a:lnTo>
                    <a:pt x="788" y="18"/>
                  </a:lnTo>
                  <a:lnTo>
                    <a:pt x="788" y="4"/>
                  </a:lnTo>
                  <a:lnTo>
                    <a:pt x="797" y="22"/>
                  </a:lnTo>
                  <a:lnTo>
                    <a:pt x="797" y="36"/>
                  </a:lnTo>
                  <a:lnTo>
                    <a:pt x="802" y="54"/>
                  </a:lnTo>
                  <a:lnTo>
                    <a:pt x="807" y="71"/>
                  </a:lnTo>
                  <a:lnTo>
                    <a:pt x="807" y="89"/>
                  </a:lnTo>
                  <a:lnTo>
                    <a:pt x="812" y="107"/>
                  </a:lnTo>
                  <a:lnTo>
                    <a:pt x="812" y="125"/>
                  </a:lnTo>
                  <a:lnTo>
                    <a:pt x="817" y="138"/>
                  </a:lnTo>
                  <a:lnTo>
                    <a:pt x="817" y="152"/>
                  </a:lnTo>
                  <a:lnTo>
                    <a:pt x="822" y="165"/>
                  </a:lnTo>
                  <a:lnTo>
                    <a:pt x="827" y="152"/>
                  </a:lnTo>
                  <a:lnTo>
                    <a:pt x="827" y="134"/>
                  </a:lnTo>
                  <a:lnTo>
                    <a:pt x="827" y="121"/>
                  </a:lnTo>
                  <a:lnTo>
                    <a:pt x="827" y="103"/>
                  </a:lnTo>
                  <a:lnTo>
                    <a:pt x="827" y="89"/>
                  </a:lnTo>
                  <a:lnTo>
                    <a:pt x="827" y="76"/>
                  </a:lnTo>
                  <a:lnTo>
                    <a:pt x="827" y="58"/>
                  </a:lnTo>
                  <a:lnTo>
                    <a:pt x="827" y="45"/>
                  </a:lnTo>
                  <a:lnTo>
                    <a:pt x="832" y="31"/>
                  </a:lnTo>
                  <a:lnTo>
                    <a:pt x="846" y="40"/>
                  </a:lnTo>
                  <a:lnTo>
                    <a:pt x="846" y="67"/>
                  </a:lnTo>
                  <a:lnTo>
                    <a:pt x="846" y="98"/>
                  </a:lnTo>
                  <a:lnTo>
                    <a:pt x="851" y="116"/>
                  </a:lnTo>
                  <a:lnTo>
                    <a:pt x="851" y="129"/>
                  </a:lnTo>
                  <a:lnTo>
                    <a:pt x="856" y="143"/>
                  </a:lnTo>
                  <a:lnTo>
                    <a:pt x="856" y="156"/>
                  </a:lnTo>
                  <a:lnTo>
                    <a:pt x="856" y="170"/>
                  </a:lnTo>
                  <a:lnTo>
                    <a:pt x="861" y="152"/>
                  </a:lnTo>
                  <a:lnTo>
                    <a:pt x="861" y="125"/>
                  </a:lnTo>
                  <a:lnTo>
                    <a:pt x="861" y="112"/>
                  </a:lnTo>
                  <a:lnTo>
                    <a:pt x="861" y="98"/>
                  </a:lnTo>
                  <a:lnTo>
                    <a:pt x="861" y="85"/>
                  </a:lnTo>
                  <a:lnTo>
                    <a:pt x="861" y="54"/>
                  </a:lnTo>
                  <a:lnTo>
                    <a:pt x="861" y="40"/>
                  </a:lnTo>
                  <a:lnTo>
                    <a:pt x="861" y="27"/>
                  </a:lnTo>
                  <a:lnTo>
                    <a:pt x="866" y="13"/>
                  </a:lnTo>
                  <a:lnTo>
                    <a:pt x="866" y="27"/>
                  </a:lnTo>
                  <a:lnTo>
                    <a:pt x="871" y="40"/>
                  </a:lnTo>
                  <a:lnTo>
                    <a:pt x="871" y="67"/>
                  </a:lnTo>
                  <a:lnTo>
                    <a:pt x="871" y="103"/>
                  </a:lnTo>
                  <a:lnTo>
                    <a:pt x="871" y="129"/>
                  </a:lnTo>
                  <a:lnTo>
                    <a:pt x="871" y="143"/>
                  </a:lnTo>
                  <a:lnTo>
                    <a:pt x="871" y="156"/>
                  </a:lnTo>
                  <a:lnTo>
                    <a:pt x="871" y="170"/>
                  </a:lnTo>
                  <a:lnTo>
                    <a:pt x="871" y="183"/>
                  </a:lnTo>
                  <a:lnTo>
                    <a:pt x="876" y="165"/>
                  </a:lnTo>
                  <a:lnTo>
                    <a:pt x="876" y="147"/>
                  </a:lnTo>
                  <a:lnTo>
                    <a:pt x="876" y="134"/>
                  </a:lnTo>
                  <a:lnTo>
                    <a:pt x="876" y="121"/>
                  </a:lnTo>
                  <a:lnTo>
                    <a:pt x="876" y="107"/>
                  </a:lnTo>
                  <a:lnTo>
                    <a:pt x="876" y="80"/>
                  </a:lnTo>
                  <a:lnTo>
                    <a:pt x="876" y="63"/>
                  </a:lnTo>
                  <a:lnTo>
                    <a:pt x="876" y="45"/>
                  </a:lnTo>
                  <a:lnTo>
                    <a:pt x="876" y="27"/>
                  </a:lnTo>
                  <a:lnTo>
                    <a:pt x="880" y="13"/>
                  </a:lnTo>
                  <a:lnTo>
                    <a:pt x="890" y="0"/>
                  </a:lnTo>
                  <a:lnTo>
                    <a:pt x="900" y="13"/>
                  </a:lnTo>
                  <a:lnTo>
                    <a:pt x="900" y="45"/>
                  </a:lnTo>
                  <a:lnTo>
                    <a:pt x="900" y="63"/>
                  </a:lnTo>
                  <a:lnTo>
                    <a:pt x="900" y="76"/>
                  </a:lnTo>
                  <a:lnTo>
                    <a:pt x="900" y="112"/>
                  </a:lnTo>
                  <a:lnTo>
                    <a:pt x="900" y="125"/>
                  </a:lnTo>
                  <a:lnTo>
                    <a:pt x="900" y="143"/>
                  </a:lnTo>
                  <a:lnTo>
                    <a:pt x="905" y="156"/>
                  </a:lnTo>
                  <a:lnTo>
                    <a:pt x="905" y="170"/>
                  </a:lnTo>
                  <a:lnTo>
                    <a:pt x="905" y="143"/>
                  </a:lnTo>
                  <a:lnTo>
                    <a:pt x="905" y="116"/>
                  </a:lnTo>
                  <a:lnTo>
                    <a:pt x="905" y="98"/>
                  </a:lnTo>
                  <a:lnTo>
                    <a:pt x="905" y="80"/>
                  </a:lnTo>
                  <a:lnTo>
                    <a:pt x="910" y="67"/>
                  </a:lnTo>
                  <a:lnTo>
                    <a:pt x="915" y="49"/>
                  </a:lnTo>
                  <a:lnTo>
                    <a:pt x="915" y="36"/>
                  </a:lnTo>
                  <a:lnTo>
                    <a:pt x="924" y="22"/>
                  </a:lnTo>
                  <a:lnTo>
                    <a:pt x="929" y="9"/>
                  </a:lnTo>
                  <a:lnTo>
                    <a:pt x="929" y="27"/>
                  </a:lnTo>
                  <a:lnTo>
                    <a:pt x="929" y="45"/>
                  </a:lnTo>
                  <a:lnTo>
                    <a:pt x="929" y="58"/>
                  </a:lnTo>
                  <a:lnTo>
                    <a:pt x="929" y="71"/>
                  </a:lnTo>
                  <a:lnTo>
                    <a:pt x="929" y="85"/>
                  </a:lnTo>
                  <a:lnTo>
                    <a:pt x="929" y="103"/>
                  </a:lnTo>
                  <a:lnTo>
                    <a:pt x="929" y="116"/>
                  </a:lnTo>
                  <a:lnTo>
                    <a:pt x="929" y="129"/>
                  </a:lnTo>
                  <a:lnTo>
                    <a:pt x="929" y="143"/>
                  </a:lnTo>
                  <a:lnTo>
                    <a:pt x="929" y="156"/>
                  </a:lnTo>
                  <a:lnTo>
                    <a:pt x="929" y="170"/>
                  </a:lnTo>
                  <a:lnTo>
                    <a:pt x="934" y="152"/>
                  </a:lnTo>
                  <a:lnTo>
                    <a:pt x="934" y="138"/>
                  </a:lnTo>
                  <a:lnTo>
                    <a:pt x="934" y="125"/>
                  </a:lnTo>
                  <a:lnTo>
                    <a:pt x="934" y="107"/>
                  </a:lnTo>
                  <a:lnTo>
                    <a:pt x="934" y="94"/>
                  </a:lnTo>
                  <a:lnTo>
                    <a:pt x="939" y="80"/>
                  </a:lnTo>
                </a:path>
              </a:pathLst>
            </a:custGeom>
            <a:noFill/>
            <a:ln w="12700" cap="rnd">
              <a:solidFill>
                <a:schemeClr val="tx1"/>
              </a:solidFill>
              <a:round/>
              <a:headEnd type="none" w="sm" len="sm"/>
              <a:tailEnd type="none" w="sm" len="sm"/>
            </a:ln>
          </p:spPr>
          <p:txBody>
            <a:bodyPr/>
            <a:lstStyle/>
            <a:p>
              <a:endParaRPr lang="en-US"/>
            </a:p>
          </p:txBody>
        </p:sp>
        <p:sp>
          <p:nvSpPr>
            <p:cNvPr id="19504" name="Freeform 60"/>
            <p:cNvSpPr>
              <a:spLocks/>
            </p:cNvSpPr>
            <p:nvPr/>
          </p:nvSpPr>
          <p:spPr bwMode="auto">
            <a:xfrm>
              <a:off x="2900" y="1509"/>
              <a:ext cx="313" cy="424"/>
            </a:xfrm>
            <a:custGeom>
              <a:avLst/>
              <a:gdLst>
                <a:gd name="T0" fmla="*/ 6 w 313"/>
                <a:gd name="T1" fmla="*/ 351 h 424"/>
                <a:gd name="T2" fmla="*/ 6 w 313"/>
                <a:gd name="T3" fmla="*/ 270 h 424"/>
                <a:gd name="T4" fmla="*/ 15 w 313"/>
                <a:gd name="T5" fmla="*/ 189 h 424"/>
                <a:gd name="T6" fmla="*/ 25 w 313"/>
                <a:gd name="T7" fmla="*/ 108 h 424"/>
                <a:gd name="T8" fmla="*/ 34 w 313"/>
                <a:gd name="T9" fmla="*/ 27 h 424"/>
                <a:gd name="T10" fmla="*/ 39 w 313"/>
                <a:gd name="T11" fmla="*/ 108 h 424"/>
                <a:gd name="T12" fmla="*/ 43 w 313"/>
                <a:gd name="T13" fmla="*/ 81 h 424"/>
                <a:gd name="T14" fmla="*/ 53 w 313"/>
                <a:gd name="T15" fmla="*/ 54 h 424"/>
                <a:gd name="T16" fmla="*/ 53 w 313"/>
                <a:gd name="T17" fmla="*/ 144 h 424"/>
                <a:gd name="T18" fmla="*/ 62 w 313"/>
                <a:gd name="T19" fmla="*/ 117 h 424"/>
                <a:gd name="T20" fmla="*/ 71 w 313"/>
                <a:gd name="T21" fmla="*/ 81 h 424"/>
                <a:gd name="T22" fmla="*/ 76 w 313"/>
                <a:gd name="T23" fmla="*/ 162 h 424"/>
                <a:gd name="T24" fmla="*/ 80 w 313"/>
                <a:gd name="T25" fmla="*/ 108 h 424"/>
                <a:gd name="T26" fmla="*/ 80 w 313"/>
                <a:gd name="T27" fmla="*/ 27 h 424"/>
                <a:gd name="T28" fmla="*/ 94 w 313"/>
                <a:gd name="T29" fmla="*/ 108 h 424"/>
                <a:gd name="T30" fmla="*/ 99 w 313"/>
                <a:gd name="T31" fmla="*/ 198 h 424"/>
                <a:gd name="T32" fmla="*/ 108 w 313"/>
                <a:gd name="T33" fmla="*/ 117 h 424"/>
                <a:gd name="T34" fmla="*/ 113 w 313"/>
                <a:gd name="T35" fmla="*/ 36 h 424"/>
                <a:gd name="T36" fmla="*/ 122 w 313"/>
                <a:gd name="T37" fmla="*/ 72 h 424"/>
                <a:gd name="T38" fmla="*/ 127 w 313"/>
                <a:gd name="T39" fmla="*/ 153 h 424"/>
                <a:gd name="T40" fmla="*/ 131 w 313"/>
                <a:gd name="T41" fmla="*/ 171 h 424"/>
                <a:gd name="T42" fmla="*/ 136 w 313"/>
                <a:gd name="T43" fmla="*/ 90 h 424"/>
                <a:gd name="T44" fmla="*/ 141 w 313"/>
                <a:gd name="T45" fmla="*/ 63 h 424"/>
                <a:gd name="T46" fmla="*/ 145 w 313"/>
                <a:gd name="T47" fmla="*/ 144 h 424"/>
                <a:gd name="T48" fmla="*/ 154 w 313"/>
                <a:gd name="T49" fmla="*/ 171 h 424"/>
                <a:gd name="T50" fmla="*/ 154 w 313"/>
                <a:gd name="T51" fmla="*/ 90 h 424"/>
                <a:gd name="T52" fmla="*/ 164 w 313"/>
                <a:gd name="T53" fmla="*/ 135 h 424"/>
                <a:gd name="T54" fmla="*/ 173 w 313"/>
                <a:gd name="T55" fmla="*/ 216 h 424"/>
                <a:gd name="T56" fmla="*/ 182 w 313"/>
                <a:gd name="T57" fmla="*/ 81 h 424"/>
                <a:gd name="T58" fmla="*/ 187 w 313"/>
                <a:gd name="T59" fmla="*/ 63 h 424"/>
                <a:gd name="T60" fmla="*/ 187 w 313"/>
                <a:gd name="T61" fmla="*/ 144 h 424"/>
                <a:gd name="T62" fmla="*/ 192 w 313"/>
                <a:gd name="T63" fmla="*/ 225 h 424"/>
                <a:gd name="T64" fmla="*/ 192 w 313"/>
                <a:gd name="T65" fmla="*/ 117 h 424"/>
                <a:gd name="T66" fmla="*/ 192 w 313"/>
                <a:gd name="T67" fmla="*/ 36 h 424"/>
                <a:gd name="T68" fmla="*/ 210 w 313"/>
                <a:gd name="T69" fmla="*/ 135 h 424"/>
                <a:gd name="T70" fmla="*/ 224 w 313"/>
                <a:gd name="T71" fmla="*/ 225 h 424"/>
                <a:gd name="T72" fmla="*/ 229 w 313"/>
                <a:gd name="T73" fmla="*/ 180 h 424"/>
                <a:gd name="T74" fmla="*/ 229 w 313"/>
                <a:gd name="T75" fmla="*/ 81 h 424"/>
                <a:gd name="T76" fmla="*/ 238 w 313"/>
                <a:gd name="T77" fmla="*/ 153 h 424"/>
                <a:gd name="T78" fmla="*/ 247 w 313"/>
                <a:gd name="T79" fmla="*/ 153 h 424"/>
                <a:gd name="T80" fmla="*/ 247 w 313"/>
                <a:gd name="T81" fmla="*/ 27 h 424"/>
                <a:gd name="T82" fmla="*/ 252 w 313"/>
                <a:gd name="T83" fmla="*/ 63 h 424"/>
                <a:gd name="T84" fmla="*/ 256 w 313"/>
                <a:gd name="T85" fmla="*/ 162 h 424"/>
                <a:gd name="T86" fmla="*/ 256 w 313"/>
                <a:gd name="T87" fmla="*/ 252 h 424"/>
                <a:gd name="T88" fmla="*/ 256 w 313"/>
                <a:gd name="T89" fmla="*/ 162 h 424"/>
                <a:gd name="T90" fmla="*/ 261 w 313"/>
                <a:gd name="T91" fmla="*/ 81 h 424"/>
                <a:gd name="T92" fmla="*/ 261 w 313"/>
                <a:gd name="T93" fmla="*/ 0 h 424"/>
                <a:gd name="T94" fmla="*/ 261 w 313"/>
                <a:gd name="T95" fmla="*/ 99 h 424"/>
                <a:gd name="T96" fmla="*/ 261 w 313"/>
                <a:gd name="T97" fmla="*/ 198 h 424"/>
                <a:gd name="T98" fmla="*/ 266 w 313"/>
                <a:gd name="T99" fmla="*/ 225 h 424"/>
                <a:gd name="T100" fmla="*/ 266 w 313"/>
                <a:gd name="T101" fmla="*/ 117 h 424"/>
                <a:gd name="T102" fmla="*/ 266 w 313"/>
                <a:gd name="T103" fmla="*/ 27 h 424"/>
                <a:gd name="T104" fmla="*/ 266 w 313"/>
                <a:gd name="T105" fmla="*/ 108 h 424"/>
                <a:gd name="T106" fmla="*/ 266 w 313"/>
                <a:gd name="T107" fmla="*/ 198 h 424"/>
                <a:gd name="T108" fmla="*/ 266 w 313"/>
                <a:gd name="T109" fmla="*/ 225 h 424"/>
                <a:gd name="T110" fmla="*/ 266 w 313"/>
                <a:gd name="T111" fmla="*/ 135 h 424"/>
                <a:gd name="T112" fmla="*/ 266 w 313"/>
                <a:gd name="T113" fmla="*/ 54 h 424"/>
                <a:gd name="T114" fmla="*/ 280 w 313"/>
                <a:gd name="T115" fmla="*/ 36 h 424"/>
                <a:gd name="T116" fmla="*/ 293 w 313"/>
                <a:gd name="T117" fmla="*/ 117 h 424"/>
                <a:gd name="T118" fmla="*/ 303 w 313"/>
                <a:gd name="T119" fmla="*/ 207 h 424"/>
                <a:gd name="T120" fmla="*/ 307 w 313"/>
                <a:gd name="T121" fmla="*/ 288 h 424"/>
                <a:gd name="T122" fmla="*/ 312 w 313"/>
                <a:gd name="T123" fmla="*/ 369 h 42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13"/>
                <a:gd name="T187" fmla="*/ 0 h 424"/>
                <a:gd name="T188" fmla="*/ 313 w 313"/>
                <a:gd name="T189" fmla="*/ 424 h 42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13" h="424">
                  <a:moveTo>
                    <a:pt x="0" y="411"/>
                  </a:moveTo>
                  <a:lnTo>
                    <a:pt x="6" y="378"/>
                  </a:lnTo>
                  <a:lnTo>
                    <a:pt x="6" y="351"/>
                  </a:lnTo>
                  <a:lnTo>
                    <a:pt x="6" y="324"/>
                  </a:lnTo>
                  <a:lnTo>
                    <a:pt x="6" y="297"/>
                  </a:lnTo>
                  <a:lnTo>
                    <a:pt x="6" y="270"/>
                  </a:lnTo>
                  <a:lnTo>
                    <a:pt x="11" y="243"/>
                  </a:lnTo>
                  <a:lnTo>
                    <a:pt x="15" y="216"/>
                  </a:lnTo>
                  <a:lnTo>
                    <a:pt x="15" y="189"/>
                  </a:lnTo>
                  <a:lnTo>
                    <a:pt x="20" y="162"/>
                  </a:lnTo>
                  <a:lnTo>
                    <a:pt x="25" y="135"/>
                  </a:lnTo>
                  <a:lnTo>
                    <a:pt x="25" y="108"/>
                  </a:lnTo>
                  <a:lnTo>
                    <a:pt x="25" y="81"/>
                  </a:lnTo>
                  <a:lnTo>
                    <a:pt x="29" y="54"/>
                  </a:lnTo>
                  <a:lnTo>
                    <a:pt x="34" y="27"/>
                  </a:lnTo>
                  <a:lnTo>
                    <a:pt x="34" y="54"/>
                  </a:lnTo>
                  <a:lnTo>
                    <a:pt x="39" y="81"/>
                  </a:lnTo>
                  <a:lnTo>
                    <a:pt x="39" y="108"/>
                  </a:lnTo>
                  <a:lnTo>
                    <a:pt x="43" y="135"/>
                  </a:lnTo>
                  <a:lnTo>
                    <a:pt x="43" y="108"/>
                  </a:lnTo>
                  <a:lnTo>
                    <a:pt x="43" y="81"/>
                  </a:lnTo>
                  <a:lnTo>
                    <a:pt x="43" y="54"/>
                  </a:lnTo>
                  <a:lnTo>
                    <a:pt x="48" y="27"/>
                  </a:lnTo>
                  <a:lnTo>
                    <a:pt x="53" y="54"/>
                  </a:lnTo>
                  <a:lnTo>
                    <a:pt x="53" y="90"/>
                  </a:lnTo>
                  <a:lnTo>
                    <a:pt x="53" y="117"/>
                  </a:lnTo>
                  <a:lnTo>
                    <a:pt x="53" y="144"/>
                  </a:lnTo>
                  <a:lnTo>
                    <a:pt x="57" y="171"/>
                  </a:lnTo>
                  <a:lnTo>
                    <a:pt x="57" y="144"/>
                  </a:lnTo>
                  <a:lnTo>
                    <a:pt x="62" y="117"/>
                  </a:lnTo>
                  <a:lnTo>
                    <a:pt x="62" y="90"/>
                  </a:lnTo>
                  <a:lnTo>
                    <a:pt x="66" y="54"/>
                  </a:lnTo>
                  <a:lnTo>
                    <a:pt x="71" y="81"/>
                  </a:lnTo>
                  <a:lnTo>
                    <a:pt x="76" y="108"/>
                  </a:lnTo>
                  <a:lnTo>
                    <a:pt x="76" y="135"/>
                  </a:lnTo>
                  <a:lnTo>
                    <a:pt x="76" y="162"/>
                  </a:lnTo>
                  <a:lnTo>
                    <a:pt x="76" y="189"/>
                  </a:lnTo>
                  <a:lnTo>
                    <a:pt x="80" y="135"/>
                  </a:lnTo>
                  <a:lnTo>
                    <a:pt x="80" y="108"/>
                  </a:lnTo>
                  <a:lnTo>
                    <a:pt x="80" y="81"/>
                  </a:lnTo>
                  <a:lnTo>
                    <a:pt x="80" y="54"/>
                  </a:lnTo>
                  <a:lnTo>
                    <a:pt x="80" y="27"/>
                  </a:lnTo>
                  <a:lnTo>
                    <a:pt x="90" y="54"/>
                  </a:lnTo>
                  <a:lnTo>
                    <a:pt x="90" y="81"/>
                  </a:lnTo>
                  <a:lnTo>
                    <a:pt x="94" y="108"/>
                  </a:lnTo>
                  <a:lnTo>
                    <a:pt x="94" y="144"/>
                  </a:lnTo>
                  <a:lnTo>
                    <a:pt x="99" y="171"/>
                  </a:lnTo>
                  <a:lnTo>
                    <a:pt x="99" y="198"/>
                  </a:lnTo>
                  <a:lnTo>
                    <a:pt x="103" y="171"/>
                  </a:lnTo>
                  <a:lnTo>
                    <a:pt x="108" y="144"/>
                  </a:lnTo>
                  <a:lnTo>
                    <a:pt x="108" y="117"/>
                  </a:lnTo>
                  <a:lnTo>
                    <a:pt x="108" y="90"/>
                  </a:lnTo>
                  <a:lnTo>
                    <a:pt x="113" y="63"/>
                  </a:lnTo>
                  <a:lnTo>
                    <a:pt x="113" y="36"/>
                  </a:lnTo>
                  <a:lnTo>
                    <a:pt x="117" y="9"/>
                  </a:lnTo>
                  <a:lnTo>
                    <a:pt x="122" y="36"/>
                  </a:lnTo>
                  <a:lnTo>
                    <a:pt x="122" y="72"/>
                  </a:lnTo>
                  <a:lnTo>
                    <a:pt x="122" y="99"/>
                  </a:lnTo>
                  <a:lnTo>
                    <a:pt x="122" y="126"/>
                  </a:lnTo>
                  <a:lnTo>
                    <a:pt x="127" y="153"/>
                  </a:lnTo>
                  <a:lnTo>
                    <a:pt x="127" y="180"/>
                  </a:lnTo>
                  <a:lnTo>
                    <a:pt x="127" y="207"/>
                  </a:lnTo>
                  <a:lnTo>
                    <a:pt x="131" y="171"/>
                  </a:lnTo>
                  <a:lnTo>
                    <a:pt x="131" y="144"/>
                  </a:lnTo>
                  <a:lnTo>
                    <a:pt x="136" y="117"/>
                  </a:lnTo>
                  <a:lnTo>
                    <a:pt x="136" y="90"/>
                  </a:lnTo>
                  <a:lnTo>
                    <a:pt x="136" y="63"/>
                  </a:lnTo>
                  <a:lnTo>
                    <a:pt x="136" y="36"/>
                  </a:lnTo>
                  <a:lnTo>
                    <a:pt x="141" y="63"/>
                  </a:lnTo>
                  <a:lnTo>
                    <a:pt x="145" y="90"/>
                  </a:lnTo>
                  <a:lnTo>
                    <a:pt x="145" y="117"/>
                  </a:lnTo>
                  <a:lnTo>
                    <a:pt x="145" y="144"/>
                  </a:lnTo>
                  <a:lnTo>
                    <a:pt x="150" y="171"/>
                  </a:lnTo>
                  <a:lnTo>
                    <a:pt x="154" y="198"/>
                  </a:lnTo>
                  <a:lnTo>
                    <a:pt x="154" y="171"/>
                  </a:lnTo>
                  <a:lnTo>
                    <a:pt x="154" y="144"/>
                  </a:lnTo>
                  <a:lnTo>
                    <a:pt x="154" y="117"/>
                  </a:lnTo>
                  <a:lnTo>
                    <a:pt x="154" y="90"/>
                  </a:lnTo>
                  <a:lnTo>
                    <a:pt x="154" y="63"/>
                  </a:lnTo>
                  <a:lnTo>
                    <a:pt x="164" y="99"/>
                  </a:lnTo>
                  <a:lnTo>
                    <a:pt x="164" y="135"/>
                  </a:lnTo>
                  <a:lnTo>
                    <a:pt x="168" y="162"/>
                  </a:lnTo>
                  <a:lnTo>
                    <a:pt x="168" y="189"/>
                  </a:lnTo>
                  <a:lnTo>
                    <a:pt x="173" y="216"/>
                  </a:lnTo>
                  <a:lnTo>
                    <a:pt x="178" y="153"/>
                  </a:lnTo>
                  <a:lnTo>
                    <a:pt x="178" y="117"/>
                  </a:lnTo>
                  <a:lnTo>
                    <a:pt x="182" y="81"/>
                  </a:lnTo>
                  <a:lnTo>
                    <a:pt x="182" y="54"/>
                  </a:lnTo>
                  <a:lnTo>
                    <a:pt x="182" y="27"/>
                  </a:lnTo>
                  <a:lnTo>
                    <a:pt x="187" y="63"/>
                  </a:lnTo>
                  <a:lnTo>
                    <a:pt x="187" y="90"/>
                  </a:lnTo>
                  <a:lnTo>
                    <a:pt x="187" y="117"/>
                  </a:lnTo>
                  <a:lnTo>
                    <a:pt x="187" y="144"/>
                  </a:lnTo>
                  <a:lnTo>
                    <a:pt x="187" y="171"/>
                  </a:lnTo>
                  <a:lnTo>
                    <a:pt x="187" y="198"/>
                  </a:lnTo>
                  <a:lnTo>
                    <a:pt x="192" y="225"/>
                  </a:lnTo>
                  <a:lnTo>
                    <a:pt x="192" y="189"/>
                  </a:lnTo>
                  <a:lnTo>
                    <a:pt x="192" y="153"/>
                  </a:lnTo>
                  <a:lnTo>
                    <a:pt x="192" y="117"/>
                  </a:lnTo>
                  <a:lnTo>
                    <a:pt x="192" y="90"/>
                  </a:lnTo>
                  <a:lnTo>
                    <a:pt x="192" y="63"/>
                  </a:lnTo>
                  <a:lnTo>
                    <a:pt x="192" y="36"/>
                  </a:lnTo>
                  <a:lnTo>
                    <a:pt x="201" y="72"/>
                  </a:lnTo>
                  <a:lnTo>
                    <a:pt x="201" y="99"/>
                  </a:lnTo>
                  <a:lnTo>
                    <a:pt x="210" y="135"/>
                  </a:lnTo>
                  <a:lnTo>
                    <a:pt x="219" y="171"/>
                  </a:lnTo>
                  <a:lnTo>
                    <a:pt x="219" y="198"/>
                  </a:lnTo>
                  <a:lnTo>
                    <a:pt x="224" y="225"/>
                  </a:lnTo>
                  <a:lnTo>
                    <a:pt x="229" y="252"/>
                  </a:lnTo>
                  <a:lnTo>
                    <a:pt x="229" y="216"/>
                  </a:lnTo>
                  <a:lnTo>
                    <a:pt x="229" y="180"/>
                  </a:lnTo>
                  <a:lnTo>
                    <a:pt x="229" y="144"/>
                  </a:lnTo>
                  <a:lnTo>
                    <a:pt x="229" y="117"/>
                  </a:lnTo>
                  <a:lnTo>
                    <a:pt x="229" y="81"/>
                  </a:lnTo>
                  <a:lnTo>
                    <a:pt x="229" y="54"/>
                  </a:lnTo>
                  <a:lnTo>
                    <a:pt x="238" y="117"/>
                  </a:lnTo>
                  <a:lnTo>
                    <a:pt x="238" y="153"/>
                  </a:lnTo>
                  <a:lnTo>
                    <a:pt x="242" y="180"/>
                  </a:lnTo>
                  <a:lnTo>
                    <a:pt x="242" y="207"/>
                  </a:lnTo>
                  <a:lnTo>
                    <a:pt x="247" y="153"/>
                  </a:lnTo>
                  <a:lnTo>
                    <a:pt x="247" y="81"/>
                  </a:lnTo>
                  <a:lnTo>
                    <a:pt x="247" y="54"/>
                  </a:lnTo>
                  <a:lnTo>
                    <a:pt x="247" y="27"/>
                  </a:lnTo>
                  <a:lnTo>
                    <a:pt x="247" y="0"/>
                  </a:lnTo>
                  <a:lnTo>
                    <a:pt x="252" y="36"/>
                  </a:lnTo>
                  <a:lnTo>
                    <a:pt x="252" y="63"/>
                  </a:lnTo>
                  <a:lnTo>
                    <a:pt x="256" y="99"/>
                  </a:lnTo>
                  <a:lnTo>
                    <a:pt x="256" y="135"/>
                  </a:lnTo>
                  <a:lnTo>
                    <a:pt x="256" y="162"/>
                  </a:lnTo>
                  <a:lnTo>
                    <a:pt x="256" y="189"/>
                  </a:lnTo>
                  <a:lnTo>
                    <a:pt x="256" y="216"/>
                  </a:lnTo>
                  <a:lnTo>
                    <a:pt x="256" y="252"/>
                  </a:lnTo>
                  <a:lnTo>
                    <a:pt x="256" y="225"/>
                  </a:lnTo>
                  <a:lnTo>
                    <a:pt x="256" y="189"/>
                  </a:lnTo>
                  <a:lnTo>
                    <a:pt x="256" y="162"/>
                  </a:lnTo>
                  <a:lnTo>
                    <a:pt x="256" y="135"/>
                  </a:lnTo>
                  <a:lnTo>
                    <a:pt x="261" y="108"/>
                  </a:lnTo>
                  <a:lnTo>
                    <a:pt x="261" y="81"/>
                  </a:lnTo>
                  <a:lnTo>
                    <a:pt x="261" y="54"/>
                  </a:lnTo>
                  <a:lnTo>
                    <a:pt x="261" y="27"/>
                  </a:lnTo>
                  <a:lnTo>
                    <a:pt x="261" y="0"/>
                  </a:lnTo>
                  <a:lnTo>
                    <a:pt x="261" y="36"/>
                  </a:lnTo>
                  <a:lnTo>
                    <a:pt x="261" y="63"/>
                  </a:lnTo>
                  <a:lnTo>
                    <a:pt x="261" y="99"/>
                  </a:lnTo>
                  <a:lnTo>
                    <a:pt x="261" y="126"/>
                  </a:lnTo>
                  <a:lnTo>
                    <a:pt x="261" y="162"/>
                  </a:lnTo>
                  <a:lnTo>
                    <a:pt x="261" y="198"/>
                  </a:lnTo>
                  <a:lnTo>
                    <a:pt x="261" y="225"/>
                  </a:lnTo>
                  <a:lnTo>
                    <a:pt x="266" y="252"/>
                  </a:lnTo>
                  <a:lnTo>
                    <a:pt x="266" y="225"/>
                  </a:lnTo>
                  <a:lnTo>
                    <a:pt x="266" y="171"/>
                  </a:lnTo>
                  <a:lnTo>
                    <a:pt x="266" y="144"/>
                  </a:lnTo>
                  <a:lnTo>
                    <a:pt x="266" y="117"/>
                  </a:lnTo>
                  <a:lnTo>
                    <a:pt x="266" y="90"/>
                  </a:lnTo>
                  <a:lnTo>
                    <a:pt x="266" y="54"/>
                  </a:lnTo>
                  <a:lnTo>
                    <a:pt x="266" y="27"/>
                  </a:lnTo>
                  <a:lnTo>
                    <a:pt x="266" y="54"/>
                  </a:lnTo>
                  <a:lnTo>
                    <a:pt x="266" y="81"/>
                  </a:lnTo>
                  <a:lnTo>
                    <a:pt x="266" y="108"/>
                  </a:lnTo>
                  <a:lnTo>
                    <a:pt x="266" y="144"/>
                  </a:lnTo>
                  <a:lnTo>
                    <a:pt x="266" y="171"/>
                  </a:lnTo>
                  <a:lnTo>
                    <a:pt x="266" y="198"/>
                  </a:lnTo>
                  <a:lnTo>
                    <a:pt x="266" y="225"/>
                  </a:lnTo>
                  <a:lnTo>
                    <a:pt x="266" y="252"/>
                  </a:lnTo>
                  <a:lnTo>
                    <a:pt x="266" y="225"/>
                  </a:lnTo>
                  <a:lnTo>
                    <a:pt x="266" y="189"/>
                  </a:lnTo>
                  <a:lnTo>
                    <a:pt x="266" y="162"/>
                  </a:lnTo>
                  <a:lnTo>
                    <a:pt x="266" y="135"/>
                  </a:lnTo>
                  <a:lnTo>
                    <a:pt x="266" y="108"/>
                  </a:lnTo>
                  <a:lnTo>
                    <a:pt x="266" y="81"/>
                  </a:lnTo>
                  <a:lnTo>
                    <a:pt x="266" y="54"/>
                  </a:lnTo>
                  <a:lnTo>
                    <a:pt x="266" y="27"/>
                  </a:lnTo>
                  <a:lnTo>
                    <a:pt x="280" y="9"/>
                  </a:lnTo>
                  <a:lnTo>
                    <a:pt x="280" y="36"/>
                  </a:lnTo>
                  <a:lnTo>
                    <a:pt x="284" y="63"/>
                  </a:lnTo>
                  <a:lnTo>
                    <a:pt x="289" y="90"/>
                  </a:lnTo>
                  <a:lnTo>
                    <a:pt x="293" y="117"/>
                  </a:lnTo>
                  <a:lnTo>
                    <a:pt x="298" y="153"/>
                  </a:lnTo>
                  <a:lnTo>
                    <a:pt x="298" y="180"/>
                  </a:lnTo>
                  <a:lnTo>
                    <a:pt x="303" y="207"/>
                  </a:lnTo>
                  <a:lnTo>
                    <a:pt x="303" y="234"/>
                  </a:lnTo>
                  <a:lnTo>
                    <a:pt x="307" y="261"/>
                  </a:lnTo>
                  <a:lnTo>
                    <a:pt x="307" y="288"/>
                  </a:lnTo>
                  <a:lnTo>
                    <a:pt x="307" y="315"/>
                  </a:lnTo>
                  <a:lnTo>
                    <a:pt x="312" y="342"/>
                  </a:lnTo>
                  <a:lnTo>
                    <a:pt x="312" y="369"/>
                  </a:lnTo>
                  <a:lnTo>
                    <a:pt x="312" y="396"/>
                  </a:lnTo>
                  <a:lnTo>
                    <a:pt x="312" y="423"/>
                  </a:lnTo>
                </a:path>
              </a:pathLst>
            </a:custGeom>
            <a:noFill/>
            <a:ln w="12700" cap="rnd">
              <a:solidFill>
                <a:schemeClr val="tx1"/>
              </a:solidFill>
              <a:round/>
              <a:headEnd type="none" w="sm" len="sm"/>
              <a:tailEnd type="none" w="sm" len="sm"/>
            </a:ln>
          </p:spPr>
          <p:txBody>
            <a:bodyPr/>
            <a:lstStyle/>
            <a:p>
              <a:endParaRPr lang="en-US"/>
            </a:p>
          </p:txBody>
        </p:sp>
        <p:sp>
          <p:nvSpPr>
            <p:cNvPr id="19505" name="Freeform 61"/>
            <p:cNvSpPr>
              <a:spLocks/>
            </p:cNvSpPr>
            <p:nvPr/>
          </p:nvSpPr>
          <p:spPr bwMode="auto">
            <a:xfrm>
              <a:off x="4460" y="1892"/>
              <a:ext cx="313" cy="424"/>
            </a:xfrm>
            <a:custGeom>
              <a:avLst/>
              <a:gdLst>
                <a:gd name="T0" fmla="*/ 6 w 313"/>
                <a:gd name="T1" fmla="*/ 72 h 424"/>
                <a:gd name="T2" fmla="*/ 6 w 313"/>
                <a:gd name="T3" fmla="*/ 153 h 424"/>
                <a:gd name="T4" fmla="*/ 15 w 313"/>
                <a:gd name="T5" fmla="*/ 234 h 424"/>
                <a:gd name="T6" fmla="*/ 25 w 313"/>
                <a:gd name="T7" fmla="*/ 315 h 424"/>
                <a:gd name="T8" fmla="*/ 34 w 313"/>
                <a:gd name="T9" fmla="*/ 396 h 424"/>
                <a:gd name="T10" fmla="*/ 39 w 313"/>
                <a:gd name="T11" fmla="*/ 315 h 424"/>
                <a:gd name="T12" fmla="*/ 43 w 313"/>
                <a:gd name="T13" fmla="*/ 342 h 424"/>
                <a:gd name="T14" fmla="*/ 53 w 313"/>
                <a:gd name="T15" fmla="*/ 369 h 424"/>
                <a:gd name="T16" fmla="*/ 53 w 313"/>
                <a:gd name="T17" fmla="*/ 279 h 424"/>
                <a:gd name="T18" fmla="*/ 62 w 313"/>
                <a:gd name="T19" fmla="*/ 306 h 424"/>
                <a:gd name="T20" fmla="*/ 71 w 313"/>
                <a:gd name="T21" fmla="*/ 342 h 424"/>
                <a:gd name="T22" fmla="*/ 76 w 313"/>
                <a:gd name="T23" fmla="*/ 261 h 424"/>
                <a:gd name="T24" fmla="*/ 80 w 313"/>
                <a:gd name="T25" fmla="*/ 315 h 424"/>
                <a:gd name="T26" fmla="*/ 80 w 313"/>
                <a:gd name="T27" fmla="*/ 396 h 424"/>
                <a:gd name="T28" fmla="*/ 94 w 313"/>
                <a:gd name="T29" fmla="*/ 315 h 424"/>
                <a:gd name="T30" fmla="*/ 99 w 313"/>
                <a:gd name="T31" fmla="*/ 225 h 424"/>
                <a:gd name="T32" fmla="*/ 108 w 313"/>
                <a:gd name="T33" fmla="*/ 306 h 424"/>
                <a:gd name="T34" fmla="*/ 113 w 313"/>
                <a:gd name="T35" fmla="*/ 387 h 424"/>
                <a:gd name="T36" fmla="*/ 122 w 313"/>
                <a:gd name="T37" fmla="*/ 351 h 424"/>
                <a:gd name="T38" fmla="*/ 127 w 313"/>
                <a:gd name="T39" fmla="*/ 270 h 424"/>
                <a:gd name="T40" fmla="*/ 131 w 313"/>
                <a:gd name="T41" fmla="*/ 252 h 424"/>
                <a:gd name="T42" fmla="*/ 136 w 313"/>
                <a:gd name="T43" fmla="*/ 333 h 424"/>
                <a:gd name="T44" fmla="*/ 141 w 313"/>
                <a:gd name="T45" fmla="*/ 360 h 424"/>
                <a:gd name="T46" fmla="*/ 145 w 313"/>
                <a:gd name="T47" fmla="*/ 279 h 424"/>
                <a:gd name="T48" fmla="*/ 154 w 313"/>
                <a:gd name="T49" fmla="*/ 252 h 424"/>
                <a:gd name="T50" fmla="*/ 154 w 313"/>
                <a:gd name="T51" fmla="*/ 333 h 424"/>
                <a:gd name="T52" fmla="*/ 164 w 313"/>
                <a:gd name="T53" fmla="*/ 288 h 424"/>
                <a:gd name="T54" fmla="*/ 173 w 313"/>
                <a:gd name="T55" fmla="*/ 207 h 424"/>
                <a:gd name="T56" fmla="*/ 182 w 313"/>
                <a:gd name="T57" fmla="*/ 342 h 424"/>
                <a:gd name="T58" fmla="*/ 187 w 313"/>
                <a:gd name="T59" fmla="*/ 360 h 424"/>
                <a:gd name="T60" fmla="*/ 187 w 313"/>
                <a:gd name="T61" fmla="*/ 279 h 424"/>
                <a:gd name="T62" fmla="*/ 192 w 313"/>
                <a:gd name="T63" fmla="*/ 198 h 424"/>
                <a:gd name="T64" fmla="*/ 192 w 313"/>
                <a:gd name="T65" fmla="*/ 306 h 424"/>
                <a:gd name="T66" fmla="*/ 192 w 313"/>
                <a:gd name="T67" fmla="*/ 387 h 424"/>
                <a:gd name="T68" fmla="*/ 210 w 313"/>
                <a:gd name="T69" fmla="*/ 288 h 424"/>
                <a:gd name="T70" fmla="*/ 224 w 313"/>
                <a:gd name="T71" fmla="*/ 198 h 424"/>
                <a:gd name="T72" fmla="*/ 229 w 313"/>
                <a:gd name="T73" fmla="*/ 243 h 424"/>
                <a:gd name="T74" fmla="*/ 229 w 313"/>
                <a:gd name="T75" fmla="*/ 342 h 424"/>
                <a:gd name="T76" fmla="*/ 238 w 313"/>
                <a:gd name="T77" fmla="*/ 270 h 424"/>
                <a:gd name="T78" fmla="*/ 247 w 313"/>
                <a:gd name="T79" fmla="*/ 270 h 424"/>
                <a:gd name="T80" fmla="*/ 247 w 313"/>
                <a:gd name="T81" fmla="*/ 396 h 424"/>
                <a:gd name="T82" fmla="*/ 252 w 313"/>
                <a:gd name="T83" fmla="*/ 360 h 424"/>
                <a:gd name="T84" fmla="*/ 256 w 313"/>
                <a:gd name="T85" fmla="*/ 261 h 424"/>
                <a:gd name="T86" fmla="*/ 256 w 313"/>
                <a:gd name="T87" fmla="*/ 171 h 424"/>
                <a:gd name="T88" fmla="*/ 256 w 313"/>
                <a:gd name="T89" fmla="*/ 261 h 424"/>
                <a:gd name="T90" fmla="*/ 261 w 313"/>
                <a:gd name="T91" fmla="*/ 342 h 424"/>
                <a:gd name="T92" fmla="*/ 261 w 313"/>
                <a:gd name="T93" fmla="*/ 423 h 424"/>
                <a:gd name="T94" fmla="*/ 261 w 313"/>
                <a:gd name="T95" fmla="*/ 324 h 424"/>
                <a:gd name="T96" fmla="*/ 261 w 313"/>
                <a:gd name="T97" fmla="*/ 225 h 424"/>
                <a:gd name="T98" fmla="*/ 266 w 313"/>
                <a:gd name="T99" fmla="*/ 198 h 424"/>
                <a:gd name="T100" fmla="*/ 266 w 313"/>
                <a:gd name="T101" fmla="*/ 306 h 424"/>
                <a:gd name="T102" fmla="*/ 266 w 313"/>
                <a:gd name="T103" fmla="*/ 396 h 424"/>
                <a:gd name="T104" fmla="*/ 266 w 313"/>
                <a:gd name="T105" fmla="*/ 315 h 424"/>
                <a:gd name="T106" fmla="*/ 266 w 313"/>
                <a:gd name="T107" fmla="*/ 225 h 424"/>
                <a:gd name="T108" fmla="*/ 266 w 313"/>
                <a:gd name="T109" fmla="*/ 198 h 424"/>
                <a:gd name="T110" fmla="*/ 266 w 313"/>
                <a:gd name="T111" fmla="*/ 288 h 424"/>
                <a:gd name="T112" fmla="*/ 266 w 313"/>
                <a:gd name="T113" fmla="*/ 369 h 424"/>
                <a:gd name="T114" fmla="*/ 280 w 313"/>
                <a:gd name="T115" fmla="*/ 387 h 424"/>
                <a:gd name="T116" fmla="*/ 293 w 313"/>
                <a:gd name="T117" fmla="*/ 306 h 424"/>
                <a:gd name="T118" fmla="*/ 303 w 313"/>
                <a:gd name="T119" fmla="*/ 216 h 424"/>
                <a:gd name="T120" fmla="*/ 307 w 313"/>
                <a:gd name="T121" fmla="*/ 135 h 424"/>
                <a:gd name="T122" fmla="*/ 312 w 313"/>
                <a:gd name="T123" fmla="*/ 54 h 42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13"/>
                <a:gd name="T187" fmla="*/ 0 h 424"/>
                <a:gd name="T188" fmla="*/ 313 w 313"/>
                <a:gd name="T189" fmla="*/ 424 h 42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13" h="424">
                  <a:moveTo>
                    <a:pt x="0" y="12"/>
                  </a:moveTo>
                  <a:lnTo>
                    <a:pt x="6" y="45"/>
                  </a:lnTo>
                  <a:lnTo>
                    <a:pt x="6" y="72"/>
                  </a:lnTo>
                  <a:lnTo>
                    <a:pt x="6" y="99"/>
                  </a:lnTo>
                  <a:lnTo>
                    <a:pt x="6" y="126"/>
                  </a:lnTo>
                  <a:lnTo>
                    <a:pt x="6" y="153"/>
                  </a:lnTo>
                  <a:lnTo>
                    <a:pt x="11" y="180"/>
                  </a:lnTo>
                  <a:lnTo>
                    <a:pt x="15" y="207"/>
                  </a:lnTo>
                  <a:lnTo>
                    <a:pt x="15" y="234"/>
                  </a:lnTo>
                  <a:lnTo>
                    <a:pt x="20" y="261"/>
                  </a:lnTo>
                  <a:lnTo>
                    <a:pt x="25" y="288"/>
                  </a:lnTo>
                  <a:lnTo>
                    <a:pt x="25" y="315"/>
                  </a:lnTo>
                  <a:lnTo>
                    <a:pt x="25" y="342"/>
                  </a:lnTo>
                  <a:lnTo>
                    <a:pt x="29" y="369"/>
                  </a:lnTo>
                  <a:lnTo>
                    <a:pt x="34" y="396"/>
                  </a:lnTo>
                  <a:lnTo>
                    <a:pt x="34" y="369"/>
                  </a:lnTo>
                  <a:lnTo>
                    <a:pt x="39" y="342"/>
                  </a:lnTo>
                  <a:lnTo>
                    <a:pt x="39" y="315"/>
                  </a:lnTo>
                  <a:lnTo>
                    <a:pt x="43" y="288"/>
                  </a:lnTo>
                  <a:lnTo>
                    <a:pt x="43" y="315"/>
                  </a:lnTo>
                  <a:lnTo>
                    <a:pt x="43" y="342"/>
                  </a:lnTo>
                  <a:lnTo>
                    <a:pt x="43" y="369"/>
                  </a:lnTo>
                  <a:lnTo>
                    <a:pt x="48" y="396"/>
                  </a:lnTo>
                  <a:lnTo>
                    <a:pt x="53" y="369"/>
                  </a:lnTo>
                  <a:lnTo>
                    <a:pt x="53" y="333"/>
                  </a:lnTo>
                  <a:lnTo>
                    <a:pt x="53" y="306"/>
                  </a:lnTo>
                  <a:lnTo>
                    <a:pt x="53" y="279"/>
                  </a:lnTo>
                  <a:lnTo>
                    <a:pt x="57" y="252"/>
                  </a:lnTo>
                  <a:lnTo>
                    <a:pt x="57" y="279"/>
                  </a:lnTo>
                  <a:lnTo>
                    <a:pt x="62" y="306"/>
                  </a:lnTo>
                  <a:lnTo>
                    <a:pt x="62" y="333"/>
                  </a:lnTo>
                  <a:lnTo>
                    <a:pt x="66" y="369"/>
                  </a:lnTo>
                  <a:lnTo>
                    <a:pt x="71" y="342"/>
                  </a:lnTo>
                  <a:lnTo>
                    <a:pt x="76" y="315"/>
                  </a:lnTo>
                  <a:lnTo>
                    <a:pt x="76" y="288"/>
                  </a:lnTo>
                  <a:lnTo>
                    <a:pt x="76" y="261"/>
                  </a:lnTo>
                  <a:lnTo>
                    <a:pt x="76" y="234"/>
                  </a:lnTo>
                  <a:lnTo>
                    <a:pt x="80" y="288"/>
                  </a:lnTo>
                  <a:lnTo>
                    <a:pt x="80" y="315"/>
                  </a:lnTo>
                  <a:lnTo>
                    <a:pt x="80" y="342"/>
                  </a:lnTo>
                  <a:lnTo>
                    <a:pt x="80" y="369"/>
                  </a:lnTo>
                  <a:lnTo>
                    <a:pt x="80" y="396"/>
                  </a:lnTo>
                  <a:lnTo>
                    <a:pt x="90" y="369"/>
                  </a:lnTo>
                  <a:lnTo>
                    <a:pt x="90" y="342"/>
                  </a:lnTo>
                  <a:lnTo>
                    <a:pt x="94" y="315"/>
                  </a:lnTo>
                  <a:lnTo>
                    <a:pt x="94" y="279"/>
                  </a:lnTo>
                  <a:lnTo>
                    <a:pt x="99" y="252"/>
                  </a:lnTo>
                  <a:lnTo>
                    <a:pt x="99" y="225"/>
                  </a:lnTo>
                  <a:lnTo>
                    <a:pt x="103" y="252"/>
                  </a:lnTo>
                  <a:lnTo>
                    <a:pt x="108" y="279"/>
                  </a:lnTo>
                  <a:lnTo>
                    <a:pt x="108" y="306"/>
                  </a:lnTo>
                  <a:lnTo>
                    <a:pt x="108" y="333"/>
                  </a:lnTo>
                  <a:lnTo>
                    <a:pt x="113" y="360"/>
                  </a:lnTo>
                  <a:lnTo>
                    <a:pt x="113" y="387"/>
                  </a:lnTo>
                  <a:lnTo>
                    <a:pt x="117" y="414"/>
                  </a:lnTo>
                  <a:lnTo>
                    <a:pt x="122" y="387"/>
                  </a:lnTo>
                  <a:lnTo>
                    <a:pt x="122" y="351"/>
                  </a:lnTo>
                  <a:lnTo>
                    <a:pt x="122" y="324"/>
                  </a:lnTo>
                  <a:lnTo>
                    <a:pt x="122" y="297"/>
                  </a:lnTo>
                  <a:lnTo>
                    <a:pt x="127" y="270"/>
                  </a:lnTo>
                  <a:lnTo>
                    <a:pt x="127" y="243"/>
                  </a:lnTo>
                  <a:lnTo>
                    <a:pt x="127" y="216"/>
                  </a:lnTo>
                  <a:lnTo>
                    <a:pt x="131" y="252"/>
                  </a:lnTo>
                  <a:lnTo>
                    <a:pt x="131" y="279"/>
                  </a:lnTo>
                  <a:lnTo>
                    <a:pt x="136" y="306"/>
                  </a:lnTo>
                  <a:lnTo>
                    <a:pt x="136" y="333"/>
                  </a:lnTo>
                  <a:lnTo>
                    <a:pt x="136" y="360"/>
                  </a:lnTo>
                  <a:lnTo>
                    <a:pt x="136" y="387"/>
                  </a:lnTo>
                  <a:lnTo>
                    <a:pt x="141" y="360"/>
                  </a:lnTo>
                  <a:lnTo>
                    <a:pt x="145" y="333"/>
                  </a:lnTo>
                  <a:lnTo>
                    <a:pt x="145" y="306"/>
                  </a:lnTo>
                  <a:lnTo>
                    <a:pt x="145" y="279"/>
                  </a:lnTo>
                  <a:lnTo>
                    <a:pt x="150" y="252"/>
                  </a:lnTo>
                  <a:lnTo>
                    <a:pt x="154" y="225"/>
                  </a:lnTo>
                  <a:lnTo>
                    <a:pt x="154" y="252"/>
                  </a:lnTo>
                  <a:lnTo>
                    <a:pt x="154" y="279"/>
                  </a:lnTo>
                  <a:lnTo>
                    <a:pt x="154" y="306"/>
                  </a:lnTo>
                  <a:lnTo>
                    <a:pt x="154" y="333"/>
                  </a:lnTo>
                  <a:lnTo>
                    <a:pt x="154" y="360"/>
                  </a:lnTo>
                  <a:lnTo>
                    <a:pt x="164" y="324"/>
                  </a:lnTo>
                  <a:lnTo>
                    <a:pt x="164" y="288"/>
                  </a:lnTo>
                  <a:lnTo>
                    <a:pt x="168" y="261"/>
                  </a:lnTo>
                  <a:lnTo>
                    <a:pt x="168" y="234"/>
                  </a:lnTo>
                  <a:lnTo>
                    <a:pt x="173" y="207"/>
                  </a:lnTo>
                  <a:lnTo>
                    <a:pt x="178" y="270"/>
                  </a:lnTo>
                  <a:lnTo>
                    <a:pt x="178" y="306"/>
                  </a:lnTo>
                  <a:lnTo>
                    <a:pt x="182" y="342"/>
                  </a:lnTo>
                  <a:lnTo>
                    <a:pt x="182" y="369"/>
                  </a:lnTo>
                  <a:lnTo>
                    <a:pt x="182" y="396"/>
                  </a:lnTo>
                  <a:lnTo>
                    <a:pt x="187" y="360"/>
                  </a:lnTo>
                  <a:lnTo>
                    <a:pt x="187" y="333"/>
                  </a:lnTo>
                  <a:lnTo>
                    <a:pt x="187" y="306"/>
                  </a:lnTo>
                  <a:lnTo>
                    <a:pt x="187" y="279"/>
                  </a:lnTo>
                  <a:lnTo>
                    <a:pt x="187" y="252"/>
                  </a:lnTo>
                  <a:lnTo>
                    <a:pt x="187" y="225"/>
                  </a:lnTo>
                  <a:lnTo>
                    <a:pt x="192" y="198"/>
                  </a:lnTo>
                  <a:lnTo>
                    <a:pt x="192" y="234"/>
                  </a:lnTo>
                  <a:lnTo>
                    <a:pt x="192" y="270"/>
                  </a:lnTo>
                  <a:lnTo>
                    <a:pt x="192" y="306"/>
                  </a:lnTo>
                  <a:lnTo>
                    <a:pt x="192" y="333"/>
                  </a:lnTo>
                  <a:lnTo>
                    <a:pt x="192" y="360"/>
                  </a:lnTo>
                  <a:lnTo>
                    <a:pt x="192" y="387"/>
                  </a:lnTo>
                  <a:lnTo>
                    <a:pt x="201" y="351"/>
                  </a:lnTo>
                  <a:lnTo>
                    <a:pt x="201" y="324"/>
                  </a:lnTo>
                  <a:lnTo>
                    <a:pt x="210" y="288"/>
                  </a:lnTo>
                  <a:lnTo>
                    <a:pt x="219" y="252"/>
                  </a:lnTo>
                  <a:lnTo>
                    <a:pt x="219" y="225"/>
                  </a:lnTo>
                  <a:lnTo>
                    <a:pt x="224" y="198"/>
                  </a:lnTo>
                  <a:lnTo>
                    <a:pt x="229" y="171"/>
                  </a:lnTo>
                  <a:lnTo>
                    <a:pt x="229" y="207"/>
                  </a:lnTo>
                  <a:lnTo>
                    <a:pt x="229" y="243"/>
                  </a:lnTo>
                  <a:lnTo>
                    <a:pt x="229" y="279"/>
                  </a:lnTo>
                  <a:lnTo>
                    <a:pt x="229" y="306"/>
                  </a:lnTo>
                  <a:lnTo>
                    <a:pt x="229" y="342"/>
                  </a:lnTo>
                  <a:lnTo>
                    <a:pt x="229" y="369"/>
                  </a:lnTo>
                  <a:lnTo>
                    <a:pt x="238" y="306"/>
                  </a:lnTo>
                  <a:lnTo>
                    <a:pt x="238" y="270"/>
                  </a:lnTo>
                  <a:lnTo>
                    <a:pt x="242" y="243"/>
                  </a:lnTo>
                  <a:lnTo>
                    <a:pt x="242" y="216"/>
                  </a:lnTo>
                  <a:lnTo>
                    <a:pt x="247" y="270"/>
                  </a:lnTo>
                  <a:lnTo>
                    <a:pt x="247" y="342"/>
                  </a:lnTo>
                  <a:lnTo>
                    <a:pt x="247" y="369"/>
                  </a:lnTo>
                  <a:lnTo>
                    <a:pt x="247" y="396"/>
                  </a:lnTo>
                  <a:lnTo>
                    <a:pt x="247" y="423"/>
                  </a:lnTo>
                  <a:lnTo>
                    <a:pt x="252" y="387"/>
                  </a:lnTo>
                  <a:lnTo>
                    <a:pt x="252" y="360"/>
                  </a:lnTo>
                  <a:lnTo>
                    <a:pt x="256" y="324"/>
                  </a:lnTo>
                  <a:lnTo>
                    <a:pt x="256" y="288"/>
                  </a:lnTo>
                  <a:lnTo>
                    <a:pt x="256" y="261"/>
                  </a:lnTo>
                  <a:lnTo>
                    <a:pt x="256" y="234"/>
                  </a:lnTo>
                  <a:lnTo>
                    <a:pt x="256" y="207"/>
                  </a:lnTo>
                  <a:lnTo>
                    <a:pt x="256" y="171"/>
                  </a:lnTo>
                  <a:lnTo>
                    <a:pt x="256" y="198"/>
                  </a:lnTo>
                  <a:lnTo>
                    <a:pt x="256" y="234"/>
                  </a:lnTo>
                  <a:lnTo>
                    <a:pt x="256" y="261"/>
                  </a:lnTo>
                  <a:lnTo>
                    <a:pt x="256" y="288"/>
                  </a:lnTo>
                  <a:lnTo>
                    <a:pt x="261" y="315"/>
                  </a:lnTo>
                  <a:lnTo>
                    <a:pt x="261" y="342"/>
                  </a:lnTo>
                  <a:lnTo>
                    <a:pt x="261" y="369"/>
                  </a:lnTo>
                  <a:lnTo>
                    <a:pt x="261" y="396"/>
                  </a:lnTo>
                  <a:lnTo>
                    <a:pt x="261" y="423"/>
                  </a:lnTo>
                  <a:lnTo>
                    <a:pt x="261" y="387"/>
                  </a:lnTo>
                  <a:lnTo>
                    <a:pt x="261" y="360"/>
                  </a:lnTo>
                  <a:lnTo>
                    <a:pt x="261" y="324"/>
                  </a:lnTo>
                  <a:lnTo>
                    <a:pt x="261" y="297"/>
                  </a:lnTo>
                  <a:lnTo>
                    <a:pt x="261" y="261"/>
                  </a:lnTo>
                  <a:lnTo>
                    <a:pt x="261" y="225"/>
                  </a:lnTo>
                  <a:lnTo>
                    <a:pt x="261" y="198"/>
                  </a:lnTo>
                  <a:lnTo>
                    <a:pt x="266" y="171"/>
                  </a:lnTo>
                  <a:lnTo>
                    <a:pt x="266" y="198"/>
                  </a:lnTo>
                  <a:lnTo>
                    <a:pt x="266" y="252"/>
                  </a:lnTo>
                  <a:lnTo>
                    <a:pt x="266" y="279"/>
                  </a:lnTo>
                  <a:lnTo>
                    <a:pt x="266" y="306"/>
                  </a:lnTo>
                  <a:lnTo>
                    <a:pt x="266" y="333"/>
                  </a:lnTo>
                  <a:lnTo>
                    <a:pt x="266" y="369"/>
                  </a:lnTo>
                  <a:lnTo>
                    <a:pt x="266" y="396"/>
                  </a:lnTo>
                  <a:lnTo>
                    <a:pt x="266" y="369"/>
                  </a:lnTo>
                  <a:lnTo>
                    <a:pt x="266" y="342"/>
                  </a:lnTo>
                  <a:lnTo>
                    <a:pt x="266" y="315"/>
                  </a:lnTo>
                  <a:lnTo>
                    <a:pt x="266" y="279"/>
                  </a:lnTo>
                  <a:lnTo>
                    <a:pt x="266" y="252"/>
                  </a:lnTo>
                  <a:lnTo>
                    <a:pt x="266" y="225"/>
                  </a:lnTo>
                  <a:lnTo>
                    <a:pt x="266" y="198"/>
                  </a:lnTo>
                  <a:lnTo>
                    <a:pt x="266" y="171"/>
                  </a:lnTo>
                  <a:lnTo>
                    <a:pt x="266" y="198"/>
                  </a:lnTo>
                  <a:lnTo>
                    <a:pt x="266" y="234"/>
                  </a:lnTo>
                  <a:lnTo>
                    <a:pt x="266" y="261"/>
                  </a:lnTo>
                  <a:lnTo>
                    <a:pt x="266" y="288"/>
                  </a:lnTo>
                  <a:lnTo>
                    <a:pt x="266" y="315"/>
                  </a:lnTo>
                  <a:lnTo>
                    <a:pt x="266" y="342"/>
                  </a:lnTo>
                  <a:lnTo>
                    <a:pt x="266" y="369"/>
                  </a:lnTo>
                  <a:lnTo>
                    <a:pt x="266" y="396"/>
                  </a:lnTo>
                  <a:lnTo>
                    <a:pt x="280" y="414"/>
                  </a:lnTo>
                  <a:lnTo>
                    <a:pt x="280" y="387"/>
                  </a:lnTo>
                  <a:lnTo>
                    <a:pt x="284" y="360"/>
                  </a:lnTo>
                  <a:lnTo>
                    <a:pt x="289" y="333"/>
                  </a:lnTo>
                  <a:lnTo>
                    <a:pt x="293" y="306"/>
                  </a:lnTo>
                  <a:lnTo>
                    <a:pt x="298" y="270"/>
                  </a:lnTo>
                  <a:lnTo>
                    <a:pt x="298" y="243"/>
                  </a:lnTo>
                  <a:lnTo>
                    <a:pt x="303" y="216"/>
                  </a:lnTo>
                  <a:lnTo>
                    <a:pt x="303" y="189"/>
                  </a:lnTo>
                  <a:lnTo>
                    <a:pt x="307" y="162"/>
                  </a:lnTo>
                  <a:lnTo>
                    <a:pt x="307" y="135"/>
                  </a:lnTo>
                  <a:lnTo>
                    <a:pt x="307" y="108"/>
                  </a:lnTo>
                  <a:lnTo>
                    <a:pt x="312" y="81"/>
                  </a:lnTo>
                  <a:lnTo>
                    <a:pt x="312" y="54"/>
                  </a:lnTo>
                  <a:lnTo>
                    <a:pt x="312" y="27"/>
                  </a:lnTo>
                  <a:lnTo>
                    <a:pt x="312" y="0"/>
                  </a:lnTo>
                </a:path>
              </a:pathLst>
            </a:custGeom>
            <a:noFill/>
            <a:ln w="12700" cap="rnd">
              <a:solidFill>
                <a:schemeClr val="tx1"/>
              </a:solidFill>
              <a:round/>
              <a:headEnd type="none" w="sm" len="sm"/>
              <a:tailEnd type="none" w="sm" len="sm"/>
            </a:ln>
          </p:spPr>
          <p:txBody>
            <a:bodyPr/>
            <a:lstStyle/>
            <a:p>
              <a:endParaRPr lang="en-US"/>
            </a:p>
          </p:txBody>
        </p:sp>
        <p:sp>
          <p:nvSpPr>
            <p:cNvPr id="19506" name="Rectangle 62"/>
            <p:cNvSpPr>
              <a:spLocks noChangeArrowheads="1"/>
            </p:cNvSpPr>
            <p:nvPr/>
          </p:nvSpPr>
          <p:spPr bwMode="auto">
            <a:xfrm>
              <a:off x="85" y="1776"/>
              <a:ext cx="592" cy="366"/>
            </a:xfrm>
            <a:prstGeom prst="rect">
              <a:avLst/>
            </a:prstGeom>
            <a:noFill/>
            <a:ln w="9525">
              <a:noFill/>
              <a:miter lim="800000"/>
              <a:headEnd/>
              <a:tailEnd/>
            </a:ln>
          </p:spPr>
          <p:txBody>
            <a:bodyPr wrap="none" lIns="92075" tIns="46038" rIns="92075" bIns="46038">
              <a:spAutoFit/>
            </a:bodyPr>
            <a:lstStyle/>
            <a:p>
              <a:pPr algn="l" eaLnBrk="0" hangingPunct="0"/>
              <a:r>
                <a:rPr lang="de-DE" sz="1600"/>
                <a:t>Inter-</a:t>
              </a:r>
              <a:br>
                <a:rPr lang="de-DE" sz="1600"/>
              </a:br>
              <a:r>
                <a:rPr lang="de-DE" sz="1600"/>
                <a:t>ference</a:t>
              </a:r>
            </a:p>
          </p:txBody>
        </p:sp>
        <p:sp>
          <p:nvSpPr>
            <p:cNvPr id="19507" name="Line 63"/>
            <p:cNvSpPr>
              <a:spLocks noChangeShapeType="1"/>
            </p:cNvSpPr>
            <p:nvPr/>
          </p:nvSpPr>
          <p:spPr bwMode="auto">
            <a:xfrm>
              <a:off x="912" y="1872"/>
              <a:ext cx="4848" cy="0"/>
            </a:xfrm>
            <a:prstGeom prst="line">
              <a:avLst/>
            </a:prstGeom>
            <a:noFill/>
            <a:ln w="12700">
              <a:solidFill>
                <a:schemeClr val="tx1"/>
              </a:solidFill>
              <a:round/>
              <a:headEnd type="none" w="sm" len="sm"/>
              <a:tailEnd type="none" w="sm" len="sm"/>
            </a:ln>
          </p:spPr>
          <p:txBody>
            <a:bodyPr wrap="none" anchor="ctr"/>
            <a:lstStyle/>
            <a:p>
              <a:endParaRPr lang="en-US"/>
            </a:p>
          </p:txBody>
        </p:sp>
      </p:grpSp>
      <p:sp>
        <p:nvSpPr>
          <p:cNvPr id="19466" name="Rectangle 64"/>
          <p:cNvSpPr>
            <a:spLocks noChangeArrowheads="1"/>
          </p:cNvSpPr>
          <p:nvPr/>
        </p:nvSpPr>
        <p:spPr bwMode="auto">
          <a:xfrm>
            <a:off x="10110788" y="908050"/>
            <a:ext cx="457200" cy="5334000"/>
          </a:xfrm>
          <a:prstGeom prst="rect">
            <a:avLst/>
          </a:prstGeom>
          <a:solidFill>
            <a:schemeClr val="bg1"/>
          </a:solidFill>
          <a:ln w="12700">
            <a:noFill/>
            <a:miter lim="800000"/>
            <a:headEnd type="none" w="sm" len="sm"/>
            <a:tailEnd type="none" w="sm" len="sm"/>
          </a:ln>
        </p:spPr>
        <p:txBody>
          <a:bodyPr wrap="none" anchor="ctr"/>
          <a:lstStyle/>
          <a:p>
            <a:endParaRPr lang="en-US"/>
          </a:p>
        </p:txBody>
      </p:sp>
      <p:grpSp>
        <p:nvGrpSpPr>
          <p:cNvPr id="6" name="Group 65"/>
          <p:cNvGrpSpPr>
            <a:grpSpLocks/>
          </p:cNvGrpSpPr>
          <p:nvPr/>
        </p:nvGrpSpPr>
        <p:grpSpPr bwMode="auto">
          <a:xfrm>
            <a:off x="1550496" y="3340245"/>
            <a:ext cx="9007475" cy="1430338"/>
            <a:chOff x="86" y="2112"/>
            <a:chExt cx="5674" cy="901"/>
          </a:xfrm>
        </p:grpSpPr>
        <p:grpSp>
          <p:nvGrpSpPr>
            <p:cNvPr id="19475" name="Group 66"/>
            <p:cNvGrpSpPr>
              <a:grpSpLocks/>
            </p:cNvGrpSpPr>
            <p:nvPr/>
          </p:nvGrpSpPr>
          <p:grpSpPr bwMode="auto">
            <a:xfrm>
              <a:off x="1028" y="2112"/>
              <a:ext cx="4681" cy="817"/>
              <a:chOff x="1508" y="2112"/>
              <a:chExt cx="4681" cy="817"/>
            </a:xfrm>
          </p:grpSpPr>
          <p:sp>
            <p:nvSpPr>
              <p:cNvPr id="19481" name="Freeform 67"/>
              <p:cNvSpPr>
                <a:spLocks/>
              </p:cNvSpPr>
              <p:nvPr/>
            </p:nvSpPr>
            <p:spPr bwMode="auto">
              <a:xfrm>
                <a:off x="2444" y="2208"/>
                <a:ext cx="625" cy="241"/>
              </a:xfrm>
              <a:custGeom>
                <a:avLst/>
                <a:gdLst>
                  <a:gd name="T0" fmla="*/ 26 w 625"/>
                  <a:gd name="T1" fmla="*/ 80 h 241"/>
                  <a:gd name="T2" fmla="*/ 26 w 625"/>
                  <a:gd name="T3" fmla="*/ 16 h 241"/>
                  <a:gd name="T4" fmla="*/ 41 w 625"/>
                  <a:gd name="T5" fmla="*/ 85 h 241"/>
                  <a:gd name="T6" fmla="*/ 56 w 625"/>
                  <a:gd name="T7" fmla="*/ 187 h 241"/>
                  <a:gd name="T8" fmla="*/ 60 w 625"/>
                  <a:gd name="T9" fmla="*/ 69 h 241"/>
                  <a:gd name="T10" fmla="*/ 65 w 625"/>
                  <a:gd name="T11" fmla="*/ 21 h 241"/>
                  <a:gd name="T12" fmla="*/ 80 w 625"/>
                  <a:gd name="T13" fmla="*/ 112 h 241"/>
                  <a:gd name="T14" fmla="*/ 105 w 625"/>
                  <a:gd name="T15" fmla="*/ 181 h 241"/>
                  <a:gd name="T16" fmla="*/ 105 w 625"/>
                  <a:gd name="T17" fmla="*/ 80 h 241"/>
                  <a:gd name="T18" fmla="*/ 114 w 625"/>
                  <a:gd name="T19" fmla="*/ 123 h 241"/>
                  <a:gd name="T20" fmla="*/ 134 w 625"/>
                  <a:gd name="T21" fmla="*/ 171 h 241"/>
                  <a:gd name="T22" fmla="*/ 134 w 625"/>
                  <a:gd name="T23" fmla="*/ 53 h 241"/>
                  <a:gd name="T24" fmla="*/ 139 w 625"/>
                  <a:gd name="T25" fmla="*/ 16 h 241"/>
                  <a:gd name="T26" fmla="*/ 154 w 625"/>
                  <a:gd name="T27" fmla="*/ 139 h 241"/>
                  <a:gd name="T28" fmla="*/ 158 w 625"/>
                  <a:gd name="T29" fmla="*/ 203 h 241"/>
                  <a:gd name="T30" fmla="*/ 173 w 625"/>
                  <a:gd name="T31" fmla="*/ 128 h 241"/>
                  <a:gd name="T32" fmla="*/ 178 w 625"/>
                  <a:gd name="T33" fmla="*/ 59 h 241"/>
                  <a:gd name="T34" fmla="*/ 178 w 625"/>
                  <a:gd name="T35" fmla="*/ 75 h 241"/>
                  <a:gd name="T36" fmla="*/ 193 w 625"/>
                  <a:gd name="T37" fmla="*/ 181 h 241"/>
                  <a:gd name="T38" fmla="*/ 203 w 625"/>
                  <a:gd name="T39" fmla="*/ 165 h 241"/>
                  <a:gd name="T40" fmla="*/ 207 w 625"/>
                  <a:gd name="T41" fmla="*/ 85 h 241"/>
                  <a:gd name="T42" fmla="*/ 222 w 625"/>
                  <a:gd name="T43" fmla="*/ 37 h 241"/>
                  <a:gd name="T44" fmla="*/ 237 w 625"/>
                  <a:gd name="T45" fmla="*/ 112 h 241"/>
                  <a:gd name="T46" fmla="*/ 237 w 625"/>
                  <a:gd name="T47" fmla="*/ 181 h 241"/>
                  <a:gd name="T48" fmla="*/ 256 w 625"/>
                  <a:gd name="T49" fmla="*/ 91 h 241"/>
                  <a:gd name="T50" fmla="*/ 266 w 625"/>
                  <a:gd name="T51" fmla="*/ 27 h 241"/>
                  <a:gd name="T52" fmla="*/ 291 w 625"/>
                  <a:gd name="T53" fmla="*/ 96 h 241"/>
                  <a:gd name="T54" fmla="*/ 315 w 625"/>
                  <a:gd name="T55" fmla="*/ 133 h 241"/>
                  <a:gd name="T56" fmla="*/ 320 w 625"/>
                  <a:gd name="T57" fmla="*/ 27 h 241"/>
                  <a:gd name="T58" fmla="*/ 335 w 625"/>
                  <a:gd name="T59" fmla="*/ 107 h 241"/>
                  <a:gd name="T60" fmla="*/ 340 w 625"/>
                  <a:gd name="T61" fmla="*/ 176 h 241"/>
                  <a:gd name="T62" fmla="*/ 354 w 625"/>
                  <a:gd name="T63" fmla="*/ 128 h 241"/>
                  <a:gd name="T64" fmla="*/ 359 w 625"/>
                  <a:gd name="T65" fmla="*/ 53 h 241"/>
                  <a:gd name="T66" fmla="*/ 384 w 625"/>
                  <a:gd name="T67" fmla="*/ 176 h 241"/>
                  <a:gd name="T68" fmla="*/ 408 w 625"/>
                  <a:gd name="T69" fmla="*/ 203 h 241"/>
                  <a:gd name="T70" fmla="*/ 423 w 625"/>
                  <a:gd name="T71" fmla="*/ 117 h 241"/>
                  <a:gd name="T72" fmla="*/ 433 w 625"/>
                  <a:gd name="T73" fmla="*/ 43 h 241"/>
                  <a:gd name="T74" fmla="*/ 448 w 625"/>
                  <a:gd name="T75" fmla="*/ 149 h 241"/>
                  <a:gd name="T76" fmla="*/ 462 w 625"/>
                  <a:gd name="T77" fmla="*/ 219 h 241"/>
                  <a:gd name="T78" fmla="*/ 477 w 625"/>
                  <a:gd name="T79" fmla="*/ 155 h 241"/>
                  <a:gd name="T80" fmla="*/ 477 w 625"/>
                  <a:gd name="T81" fmla="*/ 91 h 241"/>
                  <a:gd name="T82" fmla="*/ 482 w 625"/>
                  <a:gd name="T83" fmla="*/ 59 h 241"/>
                  <a:gd name="T84" fmla="*/ 506 w 625"/>
                  <a:gd name="T85" fmla="*/ 133 h 241"/>
                  <a:gd name="T86" fmla="*/ 531 w 625"/>
                  <a:gd name="T87" fmla="*/ 203 h 241"/>
                  <a:gd name="T88" fmla="*/ 536 w 625"/>
                  <a:gd name="T89" fmla="*/ 123 h 241"/>
                  <a:gd name="T90" fmla="*/ 536 w 625"/>
                  <a:gd name="T91" fmla="*/ 48 h 241"/>
                  <a:gd name="T92" fmla="*/ 560 w 625"/>
                  <a:gd name="T93" fmla="*/ 128 h 241"/>
                  <a:gd name="T94" fmla="*/ 575 w 625"/>
                  <a:gd name="T95" fmla="*/ 165 h 241"/>
                  <a:gd name="T96" fmla="*/ 575 w 625"/>
                  <a:gd name="T97" fmla="*/ 53 h 241"/>
                  <a:gd name="T98" fmla="*/ 590 w 625"/>
                  <a:gd name="T99" fmla="*/ 123 h 241"/>
                  <a:gd name="T100" fmla="*/ 614 w 625"/>
                  <a:gd name="T101" fmla="*/ 224 h 241"/>
                  <a:gd name="T102" fmla="*/ 624 w 625"/>
                  <a:gd name="T103" fmla="*/ 171 h 24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625"/>
                  <a:gd name="T157" fmla="*/ 0 h 241"/>
                  <a:gd name="T158" fmla="*/ 625 w 625"/>
                  <a:gd name="T159" fmla="*/ 241 h 241"/>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625" h="241">
                    <a:moveTo>
                      <a:pt x="0" y="126"/>
                    </a:moveTo>
                    <a:lnTo>
                      <a:pt x="16" y="112"/>
                    </a:lnTo>
                    <a:lnTo>
                      <a:pt x="26" y="96"/>
                    </a:lnTo>
                    <a:lnTo>
                      <a:pt x="26" y="80"/>
                    </a:lnTo>
                    <a:lnTo>
                      <a:pt x="26" y="64"/>
                    </a:lnTo>
                    <a:lnTo>
                      <a:pt x="26" y="48"/>
                    </a:lnTo>
                    <a:lnTo>
                      <a:pt x="26" y="32"/>
                    </a:lnTo>
                    <a:lnTo>
                      <a:pt x="26" y="16"/>
                    </a:lnTo>
                    <a:lnTo>
                      <a:pt x="36" y="32"/>
                    </a:lnTo>
                    <a:lnTo>
                      <a:pt x="41" y="53"/>
                    </a:lnTo>
                    <a:lnTo>
                      <a:pt x="41" y="69"/>
                    </a:lnTo>
                    <a:lnTo>
                      <a:pt x="41" y="85"/>
                    </a:lnTo>
                    <a:lnTo>
                      <a:pt x="46" y="101"/>
                    </a:lnTo>
                    <a:lnTo>
                      <a:pt x="51" y="123"/>
                    </a:lnTo>
                    <a:lnTo>
                      <a:pt x="56" y="165"/>
                    </a:lnTo>
                    <a:lnTo>
                      <a:pt x="56" y="187"/>
                    </a:lnTo>
                    <a:lnTo>
                      <a:pt x="56" y="149"/>
                    </a:lnTo>
                    <a:lnTo>
                      <a:pt x="60" y="107"/>
                    </a:lnTo>
                    <a:lnTo>
                      <a:pt x="60" y="85"/>
                    </a:lnTo>
                    <a:lnTo>
                      <a:pt x="60" y="69"/>
                    </a:lnTo>
                    <a:lnTo>
                      <a:pt x="60" y="53"/>
                    </a:lnTo>
                    <a:lnTo>
                      <a:pt x="65" y="37"/>
                    </a:lnTo>
                    <a:lnTo>
                      <a:pt x="65" y="5"/>
                    </a:lnTo>
                    <a:lnTo>
                      <a:pt x="65" y="21"/>
                    </a:lnTo>
                    <a:lnTo>
                      <a:pt x="65" y="37"/>
                    </a:lnTo>
                    <a:lnTo>
                      <a:pt x="65" y="53"/>
                    </a:lnTo>
                    <a:lnTo>
                      <a:pt x="70" y="69"/>
                    </a:lnTo>
                    <a:lnTo>
                      <a:pt x="80" y="112"/>
                    </a:lnTo>
                    <a:lnTo>
                      <a:pt x="85" y="144"/>
                    </a:lnTo>
                    <a:lnTo>
                      <a:pt x="95" y="187"/>
                    </a:lnTo>
                    <a:lnTo>
                      <a:pt x="100" y="203"/>
                    </a:lnTo>
                    <a:lnTo>
                      <a:pt x="105" y="181"/>
                    </a:lnTo>
                    <a:lnTo>
                      <a:pt x="105" y="160"/>
                    </a:lnTo>
                    <a:lnTo>
                      <a:pt x="105" y="139"/>
                    </a:lnTo>
                    <a:lnTo>
                      <a:pt x="105" y="96"/>
                    </a:lnTo>
                    <a:lnTo>
                      <a:pt x="105" y="80"/>
                    </a:lnTo>
                    <a:lnTo>
                      <a:pt x="105" y="64"/>
                    </a:lnTo>
                    <a:lnTo>
                      <a:pt x="105" y="48"/>
                    </a:lnTo>
                    <a:lnTo>
                      <a:pt x="109" y="91"/>
                    </a:lnTo>
                    <a:lnTo>
                      <a:pt x="114" y="123"/>
                    </a:lnTo>
                    <a:lnTo>
                      <a:pt x="119" y="176"/>
                    </a:lnTo>
                    <a:lnTo>
                      <a:pt x="124" y="208"/>
                    </a:lnTo>
                    <a:lnTo>
                      <a:pt x="129" y="224"/>
                    </a:lnTo>
                    <a:lnTo>
                      <a:pt x="134" y="171"/>
                    </a:lnTo>
                    <a:lnTo>
                      <a:pt x="134" y="139"/>
                    </a:lnTo>
                    <a:lnTo>
                      <a:pt x="134" y="117"/>
                    </a:lnTo>
                    <a:lnTo>
                      <a:pt x="134" y="96"/>
                    </a:lnTo>
                    <a:lnTo>
                      <a:pt x="134" y="53"/>
                    </a:lnTo>
                    <a:lnTo>
                      <a:pt x="134" y="32"/>
                    </a:lnTo>
                    <a:lnTo>
                      <a:pt x="134" y="16"/>
                    </a:lnTo>
                    <a:lnTo>
                      <a:pt x="134" y="0"/>
                    </a:lnTo>
                    <a:lnTo>
                      <a:pt x="139" y="16"/>
                    </a:lnTo>
                    <a:lnTo>
                      <a:pt x="144" y="59"/>
                    </a:lnTo>
                    <a:lnTo>
                      <a:pt x="149" y="91"/>
                    </a:lnTo>
                    <a:lnTo>
                      <a:pt x="154" y="123"/>
                    </a:lnTo>
                    <a:lnTo>
                      <a:pt x="154" y="139"/>
                    </a:lnTo>
                    <a:lnTo>
                      <a:pt x="154" y="155"/>
                    </a:lnTo>
                    <a:lnTo>
                      <a:pt x="154" y="171"/>
                    </a:lnTo>
                    <a:lnTo>
                      <a:pt x="158" y="187"/>
                    </a:lnTo>
                    <a:lnTo>
                      <a:pt x="158" y="203"/>
                    </a:lnTo>
                    <a:lnTo>
                      <a:pt x="163" y="219"/>
                    </a:lnTo>
                    <a:lnTo>
                      <a:pt x="168" y="203"/>
                    </a:lnTo>
                    <a:lnTo>
                      <a:pt x="168" y="160"/>
                    </a:lnTo>
                    <a:lnTo>
                      <a:pt x="173" y="128"/>
                    </a:lnTo>
                    <a:lnTo>
                      <a:pt x="173" y="112"/>
                    </a:lnTo>
                    <a:lnTo>
                      <a:pt x="178" y="96"/>
                    </a:lnTo>
                    <a:lnTo>
                      <a:pt x="178" y="80"/>
                    </a:lnTo>
                    <a:lnTo>
                      <a:pt x="178" y="59"/>
                    </a:lnTo>
                    <a:lnTo>
                      <a:pt x="178" y="43"/>
                    </a:lnTo>
                    <a:lnTo>
                      <a:pt x="178" y="27"/>
                    </a:lnTo>
                    <a:lnTo>
                      <a:pt x="178" y="43"/>
                    </a:lnTo>
                    <a:lnTo>
                      <a:pt x="178" y="75"/>
                    </a:lnTo>
                    <a:lnTo>
                      <a:pt x="183" y="117"/>
                    </a:lnTo>
                    <a:lnTo>
                      <a:pt x="188" y="149"/>
                    </a:lnTo>
                    <a:lnTo>
                      <a:pt x="188" y="165"/>
                    </a:lnTo>
                    <a:lnTo>
                      <a:pt x="193" y="181"/>
                    </a:lnTo>
                    <a:lnTo>
                      <a:pt x="193" y="197"/>
                    </a:lnTo>
                    <a:lnTo>
                      <a:pt x="198" y="229"/>
                    </a:lnTo>
                    <a:lnTo>
                      <a:pt x="203" y="197"/>
                    </a:lnTo>
                    <a:lnTo>
                      <a:pt x="203" y="165"/>
                    </a:lnTo>
                    <a:lnTo>
                      <a:pt x="203" y="133"/>
                    </a:lnTo>
                    <a:lnTo>
                      <a:pt x="207" y="117"/>
                    </a:lnTo>
                    <a:lnTo>
                      <a:pt x="207" y="101"/>
                    </a:lnTo>
                    <a:lnTo>
                      <a:pt x="207" y="85"/>
                    </a:lnTo>
                    <a:lnTo>
                      <a:pt x="207" y="53"/>
                    </a:lnTo>
                    <a:lnTo>
                      <a:pt x="212" y="37"/>
                    </a:lnTo>
                    <a:lnTo>
                      <a:pt x="212" y="21"/>
                    </a:lnTo>
                    <a:lnTo>
                      <a:pt x="222" y="37"/>
                    </a:lnTo>
                    <a:lnTo>
                      <a:pt x="232" y="59"/>
                    </a:lnTo>
                    <a:lnTo>
                      <a:pt x="232" y="80"/>
                    </a:lnTo>
                    <a:lnTo>
                      <a:pt x="237" y="96"/>
                    </a:lnTo>
                    <a:lnTo>
                      <a:pt x="237" y="112"/>
                    </a:lnTo>
                    <a:lnTo>
                      <a:pt x="237" y="128"/>
                    </a:lnTo>
                    <a:lnTo>
                      <a:pt x="237" y="149"/>
                    </a:lnTo>
                    <a:lnTo>
                      <a:pt x="237" y="165"/>
                    </a:lnTo>
                    <a:lnTo>
                      <a:pt x="237" y="181"/>
                    </a:lnTo>
                    <a:lnTo>
                      <a:pt x="237" y="197"/>
                    </a:lnTo>
                    <a:lnTo>
                      <a:pt x="252" y="165"/>
                    </a:lnTo>
                    <a:lnTo>
                      <a:pt x="256" y="123"/>
                    </a:lnTo>
                    <a:lnTo>
                      <a:pt x="256" y="91"/>
                    </a:lnTo>
                    <a:lnTo>
                      <a:pt x="261" y="75"/>
                    </a:lnTo>
                    <a:lnTo>
                      <a:pt x="261" y="59"/>
                    </a:lnTo>
                    <a:lnTo>
                      <a:pt x="266" y="43"/>
                    </a:lnTo>
                    <a:lnTo>
                      <a:pt x="266" y="27"/>
                    </a:lnTo>
                    <a:lnTo>
                      <a:pt x="281" y="43"/>
                    </a:lnTo>
                    <a:lnTo>
                      <a:pt x="281" y="64"/>
                    </a:lnTo>
                    <a:lnTo>
                      <a:pt x="286" y="80"/>
                    </a:lnTo>
                    <a:lnTo>
                      <a:pt x="291" y="96"/>
                    </a:lnTo>
                    <a:lnTo>
                      <a:pt x="296" y="139"/>
                    </a:lnTo>
                    <a:lnTo>
                      <a:pt x="301" y="160"/>
                    </a:lnTo>
                    <a:lnTo>
                      <a:pt x="305" y="176"/>
                    </a:lnTo>
                    <a:lnTo>
                      <a:pt x="315" y="133"/>
                    </a:lnTo>
                    <a:lnTo>
                      <a:pt x="315" y="91"/>
                    </a:lnTo>
                    <a:lnTo>
                      <a:pt x="315" y="59"/>
                    </a:lnTo>
                    <a:lnTo>
                      <a:pt x="315" y="43"/>
                    </a:lnTo>
                    <a:lnTo>
                      <a:pt x="320" y="27"/>
                    </a:lnTo>
                    <a:lnTo>
                      <a:pt x="330" y="48"/>
                    </a:lnTo>
                    <a:lnTo>
                      <a:pt x="330" y="64"/>
                    </a:lnTo>
                    <a:lnTo>
                      <a:pt x="335" y="85"/>
                    </a:lnTo>
                    <a:lnTo>
                      <a:pt x="335" y="107"/>
                    </a:lnTo>
                    <a:lnTo>
                      <a:pt x="335" y="128"/>
                    </a:lnTo>
                    <a:lnTo>
                      <a:pt x="335" y="144"/>
                    </a:lnTo>
                    <a:lnTo>
                      <a:pt x="340" y="160"/>
                    </a:lnTo>
                    <a:lnTo>
                      <a:pt x="340" y="176"/>
                    </a:lnTo>
                    <a:lnTo>
                      <a:pt x="340" y="192"/>
                    </a:lnTo>
                    <a:lnTo>
                      <a:pt x="350" y="176"/>
                    </a:lnTo>
                    <a:lnTo>
                      <a:pt x="354" y="144"/>
                    </a:lnTo>
                    <a:lnTo>
                      <a:pt x="354" y="128"/>
                    </a:lnTo>
                    <a:lnTo>
                      <a:pt x="359" y="112"/>
                    </a:lnTo>
                    <a:lnTo>
                      <a:pt x="359" y="91"/>
                    </a:lnTo>
                    <a:lnTo>
                      <a:pt x="359" y="75"/>
                    </a:lnTo>
                    <a:lnTo>
                      <a:pt x="359" y="53"/>
                    </a:lnTo>
                    <a:lnTo>
                      <a:pt x="369" y="91"/>
                    </a:lnTo>
                    <a:lnTo>
                      <a:pt x="374" y="123"/>
                    </a:lnTo>
                    <a:lnTo>
                      <a:pt x="379" y="155"/>
                    </a:lnTo>
                    <a:lnTo>
                      <a:pt x="384" y="176"/>
                    </a:lnTo>
                    <a:lnTo>
                      <a:pt x="389" y="192"/>
                    </a:lnTo>
                    <a:lnTo>
                      <a:pt x="394" y="208"/>
                    </a:lnTo>
                    <a:lnTo>
                      <a:pt x="399" y="224"/>
                    </a:lnTo>
                    <a:lnTo>
                      <a:pt x="408" y="203"/>
                    </a:lnTo>
                    <a:lnTo>
                      <a:pt x="408" y="171"/>
                    </a:lnTo>
                    <a:lnTo>
                      <a:pt x="418" y="149"/>
                    </a:lnTo>
                    <a:lnTo>
                      <a:pt x="418" y="133"/>
                    </a:lnTo>
                    <a:lnTo>
                      <a:pt x="423" y="117"/>
                    </a:lnTo>
                    <a:lnTo>
                      <a:pt x="428" y="96"/>
                    </a:lnTo>
                    <a:lnTo>
                      <a:pt x="428" y="75"/>
                    </a:lnTo>
                    <a:lnTo>
                      <a:pt x="428" y="59"/>
                    </a:lnTo>
                    <a:lnTo>
                      <a:pt x="433" y="43"/>
                    </a:lnTo>
                    <a:lnTo>
                      <a:pt x="438" y="59"/>
                    </a:lnTo>
                    <a:lnTo>
                      <a:pt x="443" y="96"/>
                    </a:lnTo>
                    <a:lnTo>
                      <a:pt x="448" y="128"/>
                    </a:lnTo>
                    <a:lnTo>
                      <a:pt x="448" y="149"/>
                    </a:lnTo>
                    <a:lnTo>
                      <a:pt x="452" y="171"/>
                    </a:lnTo>
                    <a:lnTo>
                      <a:pt x="452" y="187"/>
                    </a:lnTo>
                    <a:lnTo>
                      <a:pt x="457" y="203"/>
                    </a:lnTo>
                    <a:lnTo>
                      <a:pt x="462" y="219"/>
                    </a:lnTo>
                    <a:lnTo>
                      <a:pt x="472" y="203"/>
                    </a:lnTo>
                    <a:lnTo>
                      <a:pt x="472" y="187"/>
                    </a:lnTo>
                    <a:lnTo>
                      <a:pt x="477" y="171"/>
                    </a:lnTo>
                    <a:lnTo>
                      <a:pt x="477" y="155"/>
                    </a:lnTo>
                    <a:lnTo>
                      <a:pt x="477" y="139"/>
                    </a:lnTo>
                    <a:lnTo>
                      <a:pt x="477" y="123"/>
                    </a:lnTo>
                    <a:lnTo>
                      <a:pt x="477" y="107"/>
                    </a:lnTo>
                    <a:lnTo>
                      <a:pt x="477" y="91"/>
                    </a:lnTo>
                    <a:lnTo>
                      <a:pt x="477" y="75"/>
                    </a:lnTo>
                    <a:lnTo>
                      <a:pt x="477" y="59"/>
                    </a:lnTo>
                    <a:lnTo>
                      <a:pt x="477" y="43"/>
                    </a:lnTo>
                    <a:lnTo>
                      <a:pt x="482" y="59"/>
                    </a:lnTo>
                    <a:lnTo>
                      <a:pt x="487" y="80"/>
                    </a:lnTo>
                    <a:lnTo>
                      <a:pt x="492" y="96"/>
                    </a:lnTo>
                    <a:lnTo>
                      <a:pt x="497" y="112"/>
                    </a:lnTo>
                    <a:lnTo>
                      <a:pt x="506" y="133"/>
                    </a:lnTo>
                    <a:lnTo>
                      <a:pt x="511" y="149"/>
                    </a:lnTo>
                    <a:lnTo>
                      <a:pt x="516" y="165"/>
                    </a:lnTo>
                    <a:lnTo>
                      <a:pt x="526" y="181"/>
                    </a:lnTo>
                    <a:lnTo>
                      <a:pt x="531" y="203"/>
                    </a:lnTo>
                    <a:lnTo>
                      <a:pt x="536" y="181"/>
                    </a:lnTo>
                    <a:lnTo>
                      <a:pt x="536" y="160"/>
                    </a:lnTo>
                    <a:lnTo>
                      <a:pt x="536" y="139"/>
                    </a:lnTo>
                    <a:lnTo>
                      <a:pt x="536" y="123"/>
                    </a:lnTo>
                    <a:lnTo>
                      <a:pt x="536" y="101"/>
                    </a:lnTo>
                    <a:lnTo>
                      <a:pt x="536" y="80"/>
                    </a:lnTo>
                    <a:lnTo>
                      <a:pt x="536" y="64"/>
                    </a:lnTo>
                    <a:lnTo>
                      <a:pt x="536" y="48"/>
                    </a:lnTo>
                    <a:lnTo>
                      <a:pt x="546" y="64"/>
                    </a:lnTo>
                    <a:lnTo>
                      <a:pt x="550" y="80"/>
                    </a:lnTo>
                    <a:lnTo>
                      <a:pt x="555" y="96"/>
                    </a:lnTo>
                    <a:lnTo>
                      <a:pt x="560" y="128"/>
                    </a:lnTo>
                    <a:lnTo>
                      <a:pt x="565" y="171"/>
                    </a:lnTo>
                    <a:lnTo>
                      <a:pt x="570" y="192"/>
                    </a:lnTo>
                    <a:lnTo>
                      <a:pt x="575" y="208"/>
                    </a:lnTo>
                    <a:lnTo>
                      <a:pt x="575" y="165"/>
                    </a:lnTo>
                    <a:lnTo>
                      <a:pt x="575" y="133"/>
                    </a:lnTo>
                    <a:lnTo>
                      <a:pt x="575" y="91"/>
                    </a:lnTo>
                    <a:lnTo>
                      <a:pt x="575" y="69"/>
                    </a:lnTo>
                    <a:lnTo>
                      <a:pt x="575" y="53"/>
                    </a:lnTo>
                    <a:lnTo>
                      <a:pt x="575" y="37"/>
                    </a:lnTo>
                    <a:lnTo>
                      <a:pt x="585" y="59"/>
                    </a:lnTo>
                    <a:lnTo>
                      <a:pt x="585" y="80"/>
                    </a:lnTo>
                    <a:lnTo>
                      <a:pt x="590" y="123"/>
                    </a:lnTo>
                    <a:lnTo>
                      <a:pt x="595" y="155"/>
                    </a:lnTo>
                    <a:lnTo>
                      <a:pt x="604" y="187"/>
                    </a:lnTo>
                    <a:lnTo>
                      <a:pt x="609" y="208"/>
                    </a:lnTo>
                    <a:lnTo>
                      <a:pt x="614" y="224"/>
                    </a:lnTo>
                    <a:lnTo>
                      <a:pt x="619" y="240"/>
                    </a:lnTo>
                    <a:lnTo>
                      <a:pt x="624" y="224"/>
                    </a:lnTo>
                    <a:lnTo>
                      <a:pt x="624" y="192"/>
                    </a:lnTo>
                    <a:lnTo>
                      <a:pt x="624" y="171"/>
                    </a:lnTo>
                    <a:lnTo>
                      <a:pt x="624" y="155"/>
                    </a:lnTo>
                    <a:lnTo>
                      <a:pt x="624" y="133"/>
                    </a:lnTo>
                    <a:lnTo>
                      <a:pt x="624" y="117"/>
                    </a:lnTo>
                  </a:path>
                </a:pathLst>
              </a:custGeom>
              <a:noFill/>
              <a:ln w="19050" cap="rnd">
                <a:solidFill>
                  <a:schemeClr val="tx1"/>
                </a:solidFill>
                <a:round/>
                <a:headEnd type="none" w="sm" len="sm"/>
                <a:tailEnd type="none" w="sm" len="sm"/>
              </a:ln>
            </p:spPr>
            <p:txBody>
              <a:bodyPr/>
              <a:lstStyle/>
              <a:p>
                <a:endParaRPr lang="en-US"/>
              </a:p>
            </p:txBody>
          </p:sp>
          <p:sp>
            <p:nvSpPr>
              <p:cNvPr id="19482" name="Freeform 68"/>
              <p:cNvSpPr>
                <a:spLocks/>
              </p:cNvSpPr>
              <p:nvPr/>
            </p:nvSpPr>
            <p:spPr bwMode="auto">
              <a:xfrm>
                <a:off x="1508" y="2640"/>
                <a:ext cx="313" cy="229"/>
              </a:xfrm>
              <a:custGeom>
                <a:avLst/>
                <a:gdLst>
                  <a:gd name="T0" fmla="*/ 7 w 313"/>
                  <a:gd name="T1" fmla="*/ 62 h 229"/>
                  <a:gd name="T2" fmla="*/ 7 w 313"/>
                  <a:gd name="T3" fmla="*/ 16 h 229"/>
                  <a:gd name="T4" fmla="*/ 16 w 313"/>
                  <a:gd name="T5" fmla="*/ 73 h 229"/>
                  <a:gd name="T6" fmla="*/ 21 w 313"/>
                  <a:gd name="T7" fmla="*/ 124 h 229"/>
                  <a:gd name="T8" fmla="*/ 26 w 313"/>
                  <a:gd name="T9" fmla="*/ 140 h 229"/>
                  <a:gd name="T10" fmla="*/ 26 w 313"/>
                  <a:gd name="T11" fmla="*/ 88 h 229"/>
                  <a:gd name="T12" fmla="*/ 26 w 313"/>
                  <a:gd name="T13" fmla="*/ 41 h 229"/>
                  <a:gd name="T14" fmla="*/ 46 w 313"/>
                  <a:gd name="T15" fmla="*/ 109 h 229"/>
                  <a:gd name="T16" fmla="*/ 56 w 313"/>
                  <a:gd name="T17" fmla="*/ 161 h 229"/>
                  <a:gd name="T18" fmla="*/ 61 w 313"/>
                  <a:gd name="T19" fmla="*/ 93 h 229"/>
                  <a:gd name="T20" fmla="*/ 61 w 313"/>
                  <a:gd name="T21" fmla="*/ 16 h 229"/>
                  <a:gd name="T22" fmla="*/ 71 w 313"/>
                  <a:gd name="T23" fmla="*/ 114 h 229"/>
                  <a:gd name="T24" fmla="*/ 85 w 313"/>
                  <a:gd name="T25" fmla="*/ 166 h 229"/>
                  <a:gd name="T26" fmla="*/ 85 w 313"/>
                  <a:gd name="T27" fmla="*/ 93 h 229"/>
                  <a:gd name="T28" fmla="*/ 85 w 313"/>
                  <a:gd name="T29" fmla="*/ 16 h 229"/>
                  <a:gd name="T30" fmla="*/ 100 w 313"/>
                  <a:gd name="T31" fmla="*/ 83 h 229"/>
                  <a:gd name="T32" fmla="*/ 115 w 313"/>
                  <a:gd name="T33" fmla="*/ 150 h 229"/>
                  <a:gd name="T34" fmla="*/ 125 w 313"/>
                  <a:gd name="T35" fmla="*/ 140 h 229"/>
                  <a:gd name="T36" fmla="*/ 130 w 313"/>
                  <a:gd name="T37" fmla="*/ 93 h 229"/>
                  <a:gd name="T38" fmla="*/ 130 w 313"/>
                  <a:gd name="T39" fmla="*/ 41 h 229"/>
                  <a:gd name="T40" fmla="*/ 145 w 313"/>
                  <a:gd name="T41" fmla="*/ 155 h 229"/>
                  <a:gd name="T42" fmla="*/ 149 w 313"/>
                  <a:gd name="T43" fmla="*/ 218 h 229"/>
                  <a:gd name="T44" fmla="*/ 149 w 313"/>
                  <a:gd name="T45" fmla="*/ 104 h 229"/>
                  <a:gd name="T46" fmla="*/ 149 w 313"/>
                  <a:gd name="T47" fmla="*/ 26 h 229"/>
                  <a:gd name="T48" fmla="*/ 149 w 313"/>
                  <a:gd name="T49" fmla="*/ 41 h 229"/>
                  <a:gd name="T50" fmla="*/ 169 w 313"/>
                  <a:gd name="T51" fmla="*/ 140 h 229"/>
                  <a:gd name="T52" fmla="*/ 199 w 313"/>
                  <a:gd name="T53" fmla="*/ 161 h 229"/>
                  <a:gd name="T54" fmla="*/ 199 w 313"/>
                  <a:gd name="T55" fmla="*/ 73 h 229"/>
                  <a:gd name="T56" fmla="*/ 189 w 313"/>
                  <a:gd name="T57" fmla="*/ 52 h 229"/>
                  <a:gd name="T58" fmla="*/ 209 w 313"/>
                  <a:gd name="T59" fmla="*/ 166 h 229"/>
                  <a:gd name="T60" fmla="*/ 213 w 313"/>
                  <a:gd name="T61" fmla="*/ 181 h 229"/>
                  <a:gd name="T62" fmla="*/ 213 w 313"/>
                  <a:gd name="T63" fmla="*/ 73 h 229"/>
                  <a:gd name="T64" fmla="*/ 218 w 313"/>
                  <a:gd name="T65" fmla="*/ 73 h 229"/>
                  <a:gd name="T66" fmla="*/ 223 w 313"/>
                  <a:gd name="T67" fmla="*/ 166 h 229"/>
                  <a:gd name="T68" fmla="*/ 223 w 313"/>
                  <a:gd name="T69" fmla="*/ 104 h 229"/>
                  <a:gd name="T70" fmla="*/ 228 w 313"/>
                  <a:gd name="T71" fmla="*/ 78 h 229"/>
                  <a:gd name="T72" fmla="*/ 243 w 313"/>
                  <a:gd name="T73" fmla="*/ 171 h 229"/>
                  <a:gd name="T74" fmla="*/ 268 w 313"/>
                  <a:gd name="T75" fmla="*/ 228 h 229"/>
                  <a:gd name="T76" fmla="*/ 268 w 313"/>
                  <a:gd name="T77" fmla="*/ 114 h 229"/>
                  <a:gd name="T78" fmla="*/ 268 w 313"/>
                  <a:gd name="T79" fmla="*/ 26 h 229"/>
                  <a:gd name="T80" fmla="*/ 282 w 313"/>
                  <a:gd name="T81" fmla="*/ 62 h 229"/>
                  <a:gd name="T82" fmla="*/ 302 w 313"/>
                  <a:gd name="T83" fmla="*/ 155 h 229"/>
                  <a:gd name="T84" fmla="*/ 312 w 313"/>
                  <a:gd name="T85" fmla="*/ 207 h 229"/>
                  <a:gd name="T86" fmla="*/ 312 w 313"/>
                  <a:gd name="T87" fmla="*/ 140 h 229"/>
                  <a:gd name="T88" fmla="*/ 312 w 313"/>
                  <a:gd name="T89" fmla="*/ 93 h 22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313"/>
                  <a:gd name="T136" fmla="*/ 0 h 229"/>
                  <a:gd name="T137" fmla="*/ 313 w 313"/>
                  <a:gd name="T138" fmla="*/ 229 h 22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313" h="229">
                    <a:moveTo>
                      <a:pt x="0" y="97"/>
                    </a:moveTo>
                    <a:lnTo>
                      <a:pt x="2" y="78"/>
                    </a:lnTo>
                    <a:lnTo>
                      <a:pt x="7" y="62"/>
                    </a:lnTo>
                    <a:lnTo>
                      <a:pt x="7" y="47"/>
                    </a:lnTo>
                    <a:lnTo>
                      <a:pt x="7" y="31"/>
                    </a:lnTo>
                    <a:lnTo>
                      <a:pt x="7" y="16"/>
                    </a:lnTo>
                    <a:lnTo>
                      <a:pt x="7" y="0"/>
                    </a:lnTo>
                    <a:lnTo>
                      <a:pt x="11" y="31"/>
                    </a:lnTo>
                    <a:lnTo>
                      <a:pt x="16" y="73"/>
                    </a:lnTo>
                    <a:lnTo>
                      <a:pt x="21" y="93"/>
                    </a:lnTo>
                    <a:lnTo>
                      <a:pt x="21" y="109"/>
                    </a:lnTo>
                    <a:lnTo>
                      <a:pt x="21" y="124"/>
                    </a:lnTo>
                    <a:lnTo>
                      <a:pt x="26" y="140"/>
                    </a:lnTo>
                    <a:lnTo>
                      <a:pt x="26" y="155"/>
                    </a:lnTo>
                    <a:lnTo>
                      <a:pt x="26" y="140"/>
                    </a:lnTo>
                    <a:lnTo>
                      <a:pt x="26" y="119"/>
                    </a:lnTo>
                    <a:lnTo>
                      <a:pt x="26" y="104"/>
                    </a:lnTo>
                    <a:lnTo>
                      <a:pt x="26" y="88"/>
                    </a:lnTo>
                    <a:lnTo>
                      <a:pt x="26" y="73"/>
                    </a:lnTo>
                    <a:lnTo>
                      <a:pt x="26" y="57"/>
                    </a:lnTo>
                    <a:lnTo>
                      <a:pt x="26" y="41"/>
                    </a:lnTo>
                    <a:lnTo>
                      <a:pt x="26" y="26"/>
                    </a:lnTo>
                    <a:lnTo>
                      <a:pt x="41" y="67"/>
                    </a:lnTo>
                    <a:lnTo>
                      <a:pt x="46" y="109"/>
                    </a:lnTo>
                    <a:lnTo>
                      <a:pt x="46" y="130"/>
                    </a:lnTo>
                    <a:lnTo>
                      <a:pt x="51" y="145"/>
                    </a:lnTo>
                    <a:lnTo>
                      <a:pt x="56" y="161"/>
                    </a:lnTo>
                    <a:lnTo>
                      <a:pt x="61" y="145"/>
                    </a:lnTo>
                    <a:lnTo>
                      <a:pt x="61" y="124"/>
                    </a:lnTo>
                    <a:lnTo>
                      <a:pt x="61" y="93"/>
                    </a:lnTo>
                    <a:lnTo>
                      <a:pt x="61" y="52"/>
                    </a:lnTo>
                    <a:lnTo>
                      <a:pt x="61" y="31"/>
                    </a:lnTo>
                    <a:lnTo>
                      <a:pt x="61" y="16"/>
                    </a:lnTo>
                    <a:lnTo>
                      <a:pt x="61" y="31"/>
                    </a:lnTo>
                    <a:lnTo>
                      <a:pt x="61" y="73"/>
                    </a:lnTo>
                    <a:lnTo>
                      <a:pt x="71" y="114"/>
                    </a:lnTo>
                    <a:lnTo>
                      <a:pt x="76" y="135"/>
                    </a:lnTo>
                    <a:lnTo>
                      <a:pt x="80" y="150"/>
                    </a:lnTo>
                    <a:lnTo>
                      <a:pt x="85" y="166"/>
                    </a:lnTo>
                    <a:lnTo>
                      <a:pt x="85" y="145"/>
                    </a:lnTo>
                    <a:lnTo>
                      <a:pt x="85" y="114"/>
                    </a:lnTo>
                    <a:lnTo>
                      <a:pt x="85" y="93"/>
                    </a:lnTo>
                    <a:lnTo>
                      <a:pt x="85" y="52"/>
                    </a:lnTo>
                    <a:lnTo>
                      <a:pt x="85" y="31"/>
                    </a:lnTo>
                    <a:lnTo>
                      <a:pt x="85" y="16"/>
                    </a:lnTo>
                    <a:lnTo>
                      <a:pt x="85" y="31"/>
                    </a:lnTo>
                    <a:lnTo>
                      <a:pt x="95" y="52"/>
                    </a:lnTo>
                    <a:lnTo>
                      <a:pt x="100" y="83"/>
                    </a:lnTo>
                    <a:lnTo>
                      <a:pt x="105" y="104"/>
                    </a:lnTo>
                    <a:lnTo>
                      <a:pt x="105" y="135"/>
                    </a:lnTo>
                    <a:lnTo>
                      <a:pt x="115" y="150"/>
                    </a:lnTo>
                    <a:lnTo>
                      <a:pt x="120" y="166"/>
                    </a:lnTo>
                    <a:lnTo>
                      <a:pt x="125" y="181"/>
                    </a:lnTo>
                    <a:lnTo>
                      <a:pt x="125" y="140"/>
                    </a:lnTo>
                    <a:lnTo>
                      <a:pt x="125" y="124"/>
                    </a:lnTo>
                    <a:lnTo>
                      <a:pt x="130" y="109"/>
                    </a:lnTo>
                    <a:lnTo>
                      <a:pt x="130" y="93"/>
                    </a:lnTo>
                    <a:lnTo>
                      <a:pt x="130" y="73"/>
                    </a:lnTo>
                    <a:lnTo>
                      <a:pt x="130" y="57"/>
                    </a:lnTo>
                    <a:lnTo>
                      <a:pt x="130" y="41"/>
                    </a:lnTo>
                    <a:lnTo>
                      <a:pt x="140" y="73"/>
                    </a:lnTo>
                    <a:lnTo>
                      <a:pt x="140" y="114"/>
                    </a:lnTo>
                    <a:lnTo>
                      <a:pt x="145" y="155"/>
                    </a:lnTo>
                    <a:lnTo>
                      <a:pt x="145" y="187"/>
                    </a:lnTo>
                    <a:lnTo>
                      <a:pt x="145" y="202"/>
                    </a:lnTo>
                    <a:lnTo>
                      <a:pt x="149" y="218"/>
                    </a:lnTo>
                    <a:lnTo>
                      <a:pt x="149" y="176"/>
                    </a:lnTo>
                    <a:lnTo>
                      <a:pt x="149" y="135"/>
                    </a:lnTo>
                    <a:lnTo>
                      <a:pt x="149" y="104"/>
                    </a:lnTo>
                    <a:lnTo>
                      <a:pt x="149" y="62"/>
                    </a:lnTo>
                    <a:lnTo>
                      <a:pt x="149" y="47"/>
                    </a:lnTo>
                    <a:lnTo>
                      <a:pt x="149" y="26"/>
                    </a:lnTo>
                    <a:lnTo>
                      <a:pt x="149" y="10"/>
                    </a:lnTo>
                    <a:lnTo>
                      <a:pt x="149" y="26"/>
                    </a:lnTo>
                    <a:lnTo>
                      <a:pt x="149" y="41"/>
                    </a:lnTo>
                    <a:lnTo>
                      <a:pt x="154" y="57"/>
                    </a:lnTo>
                    <a:lnTo>
                      <a:pt x="159" y="98"/>
                    </a:lnTo>
                    <a:lnTo>
                      <a:pt x="169" y="140"/>
                    </a:lnTo>
                    <a:lnTo>
                      <a:pt x="184" y="161"/>
                    </a:lnTo>
                    <a:lnTo>
                      <a:pt x="189" y="176"/>
                    </a:lnTo>
                    <a:lnTo>
                      <a:pt x="199" y="161"/>
                    </a:lnTo>
                    <a:lnTo>
                      <a:pt x="199" y="145"/>
                    </a:lnTo>
                    <a:lnTo>
                      <a:pt x="199" y="104"/>
                    </a:lnTo>
                    <a:lnTo>
                      <a:pt x="199" y="73"/>
                    </a:lnTo>
                    <a:lnTo>
                      <a:pt x="194" y="52"/>
                    </a:lnTo>
                    <a:lnTo>
                      <a:pt x="189" y="36"/>
                    </a:lnTo>
                    <a:lnTo>
                      <a:pt x="189" y="52"/>
                    </a:lnTo>
                    <a:lnTo>
                      <a:pt x="199" y="93"/>
                    </a:lnTo>
                    <a:lnTo>
                      <a:pt x="204" y="124"/>
                    </a:lnTo>
                    <a:lnTo>
                      <a:pt x="209" y="166"/>
                    </a:lnTo>
                    <a:lnTo>
                      <a:pt x="209" y="181"/>
                    </a:lnTo>
                    <a:lnTo>
                      <a:pt x="213" y="197"/>
                    </a:lnTo>
                    <a:lnTo>
                      <a:pt x="213" y="181"/>
                    </a:lnTo>
                    <a:lnTo>
                      <a:pt x="213" y="145"/>
                    </a:lnTo>
                    <a:lnTo>
                      <a:pt x="213" y="104"/>
                    </a:lnTo>
                    <a:lnTo>
                      <a:pt x="213" y="73"/>
                    </a:lnTo>
                    <a:lnTo>
                      <a:pt x="213" y="57"/>
                    </a:lnTo>
                    <a:lnTo>
                      <a:pt x="213" y="41"/>
                    </a:lnTo>
                    <a:lnTo>
                      <a:pt x="218" y="73"/>
                    </a:lnTo>
                    <a:lnTo>
                      <a:pt x="218" y="104"/>
                    </a:lnTo>
                    <a:lnTo>
                      <a:pt x="223" y="145"/>
                    </a:lnTo>
                    <a:lnTo>
                      <a:pt x="223" y="166"/>
                    </a:lnTo>
                    <a:lnTo>
                      <a:pt x="223" y="181"/>
                    </a:lnTo>
                    <a:lnTo>
                      <a:pt x="223" y="145"/>
                    </a:lnTo>
                    <a:lnTo>
                      <a:pt x="223" y="104"/>
                    </a:lnTo>
                    <a:lnTo>
                      <a:pt x="223" y="52"/>
                    </a:lnTo>
                    <a:lnTo>
                      <a:pt x="223" y="36"/>
                    </a:lnTo>
                    <a:lnTo>
                      <a:pt x="228" y="78"/>
                    </a:lnTo>
                    <a:lnTo>
                      <a:pt x="228" y="109"/>
                    </a:lnTo>
                    <a:lnTo>
                      <a:pt x="238" y="140"/>
                    </a:lnTo>
                    <a:lnTo>
                      <a:pt x="243" y="171"/>
                    </a:lnTo>
                    <a:lnTo>
                      <a:pt x="248" y="192"/>
                    </a:lnTo>
                    <a:lnTo>
                      <a:pt x="263" y="212"/>
                    </a:lnTo>
                    <a:lnTo>
                      <a:pt x="268" y="228"/>
                    </a:lnTo>
                    <a:lnTo>
                      <a:pt x="268" y="192"/>
                    </a:lnTo>
                    <a:lnTo>
                      <a:pt x="268" y="150"/>
                    </a:lnTo>
                    <a:lnTo>
                      <a:pt x="268" y="114"/>
                    </a:lnTo>
                    <a:lnTo>
                      <a:pt x="268" y="73"/>
                    </a:lnTo>
                    <a:lnTo>
                      <a:pt x="268" y="41"/>
                    </a:lnTo>
                    <a:lnTo>
                      <a:pt x="268" y="26"/>
                    </a:lnTo>
                    <a:lnTo>
                      <a:pt x="268" y="10"/>
                    </a:lnTo>
                    <a:lnTo>
                      <a:pt x="278" y="26"/>
                    </a:lnTo>
                    <a:lnTo>
                      <a:pt x="282" y="62"/>
                    </a:lnTo>
                    <a:lnTo>
                      <a:pt x="287" y="93"/>
                    </a:lnTo>
                    <a:lnTo>
                      <a:pt x="297" y="135"/>
                    </a:lnTo>
                    <a:lnTo>
                      <a:pt x="302" y="155"/>
                    </a:lnTo>
                    <a:lnTo>
                      <a:pt x="307" y="176"/>
                    </a:lnTo>
                    <a:lnTo>
                      <a:pt x="307" y="192"/>
                    </a:lnTo>
                    <a:lnTo>
                      <a:pt x="312" y="207"/>
                    </a:lnTo>
                    <a:lnTo>
                      <a:pt x="312" y="192"/>
                    </a:lnTo>
                    <a:lnTo>
                      <a:pt x="312" y="161"/>
                    </a:lnTo>
                    <a:lnTo>
                      <a:pt x="312" y="140"/>
                    </a:lnTo>
                    <a:lnTo>
                      <a:pt x="312" y="124"/>
                    </a:lnTo>
                    <a:lnTo>
                      <a:pt x="312" y="109"/>
                    </a:lnTo>
                    <a:lnTo>
                      <a:pt x="312" y="93"/>
                    </a:lnTo>
                  </a:path>
                </a:pathLst>
              </a:custGeom>
              <a:noFill/>
              <a:ln w="19050" cap="rnd">
                <a:solidFill>
                  <a:schemeClr val="tx1"/>
                </a:solidFill>
                <a:round/>
                <a:headEnd type="none" w="sm" len="sm"/>
                <a:tailEnd type="none" w="sm" len="sm"/>
              </a:ln>
            </p:spPr>
            <p:txBody>
              <a:bodyPr/>
              <a:lstStyle/>
              <a:p>
                <a:endParaRPr lang="en-US"/>
              </a:p>
            </p:txBody>
          </p:sp>
          <p:sp>
            <p:nvSpPr>
              <p:cNvPr id="19483" name="Freeform 69"/>
              <p:cNvSpPr>
                <a:spLocks/>
              </p:cNvSpPr>
              <p:nvPr/>
            </p:nvSpPr>
            <p:spPr bwMode="auto">
              <a:xfrm>
                <a:off x="1820" y="2208"/>
                <a:ext cx="313" cy="229"/>
              </a:xfrm>
              <a:custGeom>
                <a:avLst/>
                <a:gdLst>
                  <a:gd name="T0" fmla="*/ 7 w 313"/>
                  <a:gd name="T1" fmla="*/ 62 h 229"/>
                  <a:gd name="T2" fmla="*/ 7 w 313"/>
                  <a:gd name="T3" fmla="*/ 16 h 229"/>
                  <a:gd name="T4" fmla="*/ 16 w 313"/>
                  <a:gd name="T5" fmla="*/ 73 h 229"/>
                  <a:gd name="T6" fmla="*/ 21 w 313"/>
                  <a:gd name="T7" fmla="*/ 124 h 229"/>
                  <a:gd name="T8" fmla="*/ 26 w 313"/>
                  <a:gd name="T9" fmla="*/ 140 h 229"/>
                  <a:gd name="T10" fmla="*/ 26 w 313"/>
                  <a:gd name="T11" fmla="*/ 88 h 229"/>
                  <a:gd name="T12" fmla="*/ 26 w 313"/>
                  <a:gd name="T13" fmla="*/ 41 h 229"/>
                  <a:gd name="T14" fmla="*/ 46 w 313"/>
                  <a:gd name="T15" fmla="*/ 109 h 229"/>
                  <a:gd name="T16" fmla="*/ 56 w 313"/>
                  <a:gd name="T17" fmla="*/ 161 h 229"/>
                  <a:gd name="T18" fmla="*/ 61 w 313"/>
                  <a:gd name="T19" fmla="*/ 93 h 229"/>
                  <a:gd name="T20" fmla="*/ 61 w 313"/>
                  <a:gd name="T21" fmla="*/ 16 h 229"/>
                  <a:gd name="T22" fmla="*/ 71 w 313"/>
                  <a:gd name="T23" fmla="*/ 114 h 229"/>
                  <a:gd name="T24" fmla="*/ 85 w 313"/>
                  <a:gd name="T25" fmla="*/ 166 h 229"/>
                  <a:gd name="T26" fmla="*/ 85 w 313"/>
                  <a:gd name="T27" fmla="*/ 93 h 229"/>
                  <a:gd name="T28" fmla="*/ 85 w 313"/>
                  <a:gd name="T29" fmla="*/ 16 h 229"/>
                  <a:gd name="T30" fmla="*/ 100 w 313"/>
                  <a:gd name="T31" fmla="*/ 83 h 229"/>
                  <a:gd name="T32" fmla="*/ 115 w 313"/>
                  <a:gd name="T33" fmla="*/ 150 h 229"/>
                  <a:gd name="T34" fmla="*/ 125 w 313"/>
                  <a:gd name="T35" fmla="*/ 140 h 229"/>
                  <a:gd name="T36" fmla="*/ 130 w 313"/>
                  <a:gd name="T37" fmla="*/ 93 h 229"/>
                  <a:gd name="T38" fmla="*/ 130 w 313"/>
                  <a:gd name="T39" fmla="*/ 41 h 229"/>
                  <a:gd name="T40" fmla="*/ 145 w 313"/>
                  <a:gd name="T41" fmla="*/ 155 h 229"/>
                  <a:gd name="T42" fmla="*/ 149 w 313"/>
                  <a:gd name="T43" fmla="*/ 218 h 229"/>
                  <a:gd name="T44" fmla="*/ 149 w 313"/>
                  <a:gd name="T45" fmla="*/ 104 h 229"/>
                  <a:gd name="T46" fmla="*/ 149 w 313"/>
                  <a:gd name="T47" fmla="*/ 26 h 229"/>
                  <a:gd name="T48" fmla="*/ 149 w 313"/>
                  <a:gd name="T49" fmla="*/ 41 h 229"/>
                  <a:gd name="T50" fmla="*/ 169 w 313"/>
                  <a:gd name="T51" fmla="*/ 140 h 229"/>
                  <a:gd name="T52" fmla="*/ 199 w 313"/>
                  <a:gd name="T53" fmla="*/ 161 h 229"/>
                  <a:gd name="T54" fmla="*/ 199 w 313"/>
                  <a:gd name="T55" fmla="*/ 73 h 229"/>
                  <a:gd name="T56" fmla="*/ 189 w 313"/>
                  <a:gd name="T57" fmla="*/ 52 h 229"/>
                  <a:gd name="T58" fmla="*/ 209 w 313"/>
                  <a:gd name="T59" fmla="*/ 166 h 229"/>
                  <a:gd name="T60" fmla="*/ 213 w 313"/>
                  <a:gd name="T61" fmla="*/ 181 h 229"/>
                  <a:gd name="T62" fmla="*/ 213 w 313"/>
                  <a:gd name="T63" fmla="*/ 73 h 229"/>
                  <a:gd name="T64" fmla="*/ 218 w 313"/>
                  <a:gd name="T65" fmla="*/ 73 h 229"/>
                  <a:gd name="T66" fmla="*/ 223 w 313"/>
                  <a:gd name="T67" fmla="*/ 166 h 229"/>
                  <a:gd name="T68" fmla="*/ 223 w 313"/>
                  <a:gd name="T69" fmla="*/ 104 h 229"/>
                  <a:gd name="T70" fmla="*/ 228 w 313"/>
                  <a:gd name="T71" fmla="*/ 78 h 229"/>
                  <a:gd name="T72" fmla="*/ 243 w 313"/>
                  <a:gd name="T73" fmla="*/ 171 h 229"/>
                  <a:gd name="T74" fmla="*/ 268 w 313"/>
                  <a:gd name="T75" fmla="*/ 228 h 229"/>
                  <a:gd name="T76" fmla="*/ 268 w 313"/>
                  <a:gd name="T77" fmla="*/ 114 h 229"/>
                  <a:gd name="T78" fmla="*/ 268 w 313"/>
                  <a:gd name="T79" fmla="*/ 26 h 229"/>
                  <a:gd name="T80" fmla="*/ 282 w 313"/>
                  <a:gd name="T81" fmla="*/ 62 h 229"/>
                  <a:gd name="T82" fmla="*/ 302 w 313"/>
                  <a:gd name="T83" fmla="*/ 155 h 229"/>
                  <a:gd name="T84" fmla="*/ 312 w 313"/>
                  <a:gd name="T85" fmla="*/ 207 h 229"/>
                  <a:gd name="T86" fmla="*/ 312 w 313"/>
                  <a:gd name="T87" fmla="*/ 140 h 229"/>
                  <a:gd name="T88" fmla="*/ 312 w 313"/>
                  <a:gd name="T89" fmla="*/ 93 h 22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313"/>
                  <a:gd name="T136" fmla="*/ 0 h 229"/>
                  <a:gd name="T137" fmla="*/ 313 w 313"/>
                  <a:gd name="T138" fmla="*/ 229 h 22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313" h="229">
                    <a:moveTo>
                      <a:pt x="0" y="97"/>
                    </a:moveTo>
                    <a:lnTo>
                      <a:pt x="2" y="78"/>
                    </a:lnTo>
                    <a:lnTo>
                      <a:pt x="7" y="62"/>
                    </a:lnTo>
                    <a:lnTo>
                      <a:pt x="7" y="47"/>
                    </a:lnTo>
                    <a:lnTo>
                      <a:pt x="7" y="31"/>
                    </a:lnTo>
                    <a:lnTo>
                      <a:pt x="7" y="16"/>
                    </a:lnTo>
                    <a:lnTo>
                      <a:pt x="7" y="0"/>
                    </a:lnTo>
                    <a:lnTo>
                      <a:pt x="11" y="31"/>
                    </a:lnTo>
                    <a:lnTo>
                      <a:pt x="16" y="73"/>
                    </a:lnTo>
                    <a:lnTo>
                      <a:pt x="21" y="93"/>
                    </a:lnTo>
                    <a:lnTo>
                      <a:pt x="21" y="109"/>
                    </a:lnTo>
                    <a:lnTo>
                      <a:pt x="21" y="124"/>
                    </a:lnTo>
                    <a:lnTo>
                      <a:pt x="26" y="140"/>
                    </a:lnTo>
                    <a:lnTo>
                      <a:pt x="26" y="155"/>
                    </a:lnTo>
                    <a:lnTo>
                      <a:pt x="26" y="140"/>
                    </a:lnTo>
                    <a:lnTo>
                      <a:pt x="26" y="119"/>
                    </a:lnTo>
                    <a:lnTo>
                      <a:pt x="26" y="104"/>
                    </a:lnTo>
                    <a:lnTo>
                      <a:pt x="26" y="88"/>
                    </a:lnTo>
                    <a:lnTo>
                      <a:pt x="26" y="73"/>
                    </a:lnTo>
                    <a:lnTo>
                      <a:pt x="26" y="57"/>
                    </a:lnTo>
                    <a:lnTo>
                      <a:pt x="26" y="41"/>
                    </a:lnTo>
                    <a:lnTo>
                      <a:pt x="26" y="26"/>
                    </a:lnTo>
                    <a:lnTo>
                      <a:pt x="41" y="67"/>
                    </a:lnTo>
                    <a:lnTo>
                      <a:pt x="46" y="109"/>
                    </a:lnTo>
                    <a:lnTo>
                      <a:pt x="46" y="130"/>
                    </a:lnTo>
                    <a:lnTo>
                      <a:pt x="51" y="145"/>
                    </a:lnTo>
                    <a:lnTo>
                      <a:pt x="56" y="161"/>
                    </a:lnTo>
                    <a:lnTo>
                      <a:pt x="61" y="145"/>
                    </a:lnTo>
                    <a:lnTo>
                      <a:pt x="61" y="124"/>
                    </a:lnTo>
                    <a:lnTo>
                      <a:pt x="61" y="93"/>
                    </a:lnTo>
                    <a:lnTo>
                      <a:pt x="61" y="52"/>
                    </a:lnTo>
                    <a:lnTo>
                      <a:pt x="61" y="31"/>
                    </a:lnTo>
                    <a:lnTo>
                      <a:pt x="61" y="16"/>
                    </a:lnTo>
                    <a:lnTo>
                      <a:pt x="61" y="31"/>
                    </a:lnTo>
                    <a:lnTo>
                      <a:pt x="61" y="73"/>
                    </a:lnTo>
                    <a:lnTo>
                      <a:pt x="71" y="114"/>
                    </a:lnTo>
                    <a:lnTo>
                      <a:pt x="76" y="135"/>
                    </a:lnTo>
                    <a:lnTo>
                      <a:pt x="80" y="150"/>
                    </a:lnTo>
                    <a:lnTo>
                      <a:pt x="85" y="166"/>
                    </a:lnTo>
                    <a:lnTo>
                      <a:pt x="85" y="145"/>
                    </a:lnTo>
                    <a:lnTo>
                      <a:pt x="85" y="114"/>
                    </a:lnTo>
                    <a:lnTo>
                      <a:pt x="85" y="93"/>
                    </a:lnTo>
                    <a:lnTo>
                      <a:pt x="85" y="52"/>
                    </a:lnTo>
                    <a:lnTo>
                      <a:pt x="85" y="31"/>
                    </a:lnTo>
                    <a:lnTo>
                      <a:pt x="85" y="16"/>
                    </a:lnTo>
                    <a:lnTo>
                      <a:pt x="85" y="31"/>
                    </a:lnTo>
                    <a:lnTo>
                      <a:pt x="95" y="52"/>
                    </a:lnTo>
                    <a:lnTo>
                      <a:pt x="100" y="83"/>
                    </a:lnTo>
                    <a:lnTo>
                      <a:pt x="105" y="104"/>
                    </a:lnTo>
                    <a:lnTo>
                      <a:pt x="105" y="135"/>
                    </a:lnTo>
                    <a:lnTo>
                      <a:pt x="115" y="150"/>
                    </a:lnTo>
                    <a:lnTo>
                      <a:pt x="120" y="166"/>
                    </a:lnTo>
                    <a:lnTo>
                      <a:pt x="125" y="181"/>
                    </a:lnTo>
                    <a:lnTo>
                      <a:pt x="125" y="140"/>
                    </a:lnTo>
                    <a:lnTo>
                      <a:pt x="125" y="124"/>
                    </a:lnTo>
                    <a:lnTo>
                      <a:pt x="130" y="109"/>
                    </a:lnTo>
                    <a:lnTo>
                      <a:pt x="130" y="93"/>
                    </a:lnTo>
                    <a:lnTo>
                      <a:pt x="130" y="73"/>
                    </a:lnTo>
                    <a:lnTo>
                      <a:pt x="130" y="57"/>
                    </a:lnTo>
                    <a:lnTo>
                      <a:pt x="130" y="41"/>
                    </a:lnTo>
                    <a:lnTo>
                      <a:pt x="140" y="73"/>
                    </a:lnTo>
                    <a:lnTo>
                      <a:pt x="140" y="114"/>
                    </a:lnTo>
                    <a:lnTo>
                      <a:pt x="145" y="155"/>
                    </a:lnTo>
                    <a:lnTo>
                      <a:pt x="145" y="187"/>
                    </a:lnTo>
                    <a:lnTo>
                      <a:pt x="145" y="202"/>
                    </a:lnTo>
                    <a:lnTo>
                      <a:pt x="149" y="218"/>
                    </a:lnTo>
                    <a:lnTo>
                      <a:pt x="149" y="176"/>
                    </a:lnTo>
                    <a:lnTo>
                      <a:pt x="149" y="135"/>
                    </a:lnTo>
                    <a:lnTo>
                      <a:pt x="149" y="104"/>
                    </a:lnTo>
                    <a:lnTo>
                      <a:pt x="149" y="62"/>
                    </a:lnTo>
                    <a:lnTo>
                      <a:pt x="149" y="47"/>
                    </a:lnTo>
                    <a:lnTo>
                      <a:pt x="149" y="26"/>
                    </a:lnTo>
                    <a:lnTo>
                      <a:pt x="149" y="10"/>
                    </a:lnTo>
                    <a:lnTo>
                      <a:pt x="149" y="26"/>
                    </a:lnTo>
                    <a:lnTo>
                      <a:pt x="149" y="41"/>
                    </a:lnTo>
                    <a:lnTo>
                      <a:pt x="154" y="57"/>
                    </a:lnTo>
                    <a:lnTo>
                      <a:pt x="159" y="98"/>
                    </a:lnTo>
                    <a:lnTo>
                      <a:pt x="169" y="140"/>
                    </a:lnTo>
                    <a:lnTo>
                      <a:pt x="184" y="161"/>
                    </a:lnTo>
                    <a:lnTo>
                      <a:pt x="189" y="176"/>
                    </a:lnTo>
                    <a:lnTo>
                      <a:pt x="199" y="161"/>
                    </a:lnTo>
                    <a:lnTo>
                      <a:pt x="199" y="145"/>
                    </a:lnTo>
                    <a:lnTo>
                      <a:pt x="199" y="104"/>
                    </a:lnTo>
                    <a:lnTo>
                      <a:pt x="199" y="73"/>
                    </a:lnTo>
                    <a:lnTo>
                      <a:pt x="194" y="52"/>
                    </a:lnTo>
                    <a:lnTo>
                      <a:pt x="189" y="36"/>
                    </a:lnTo>
                    <a:lnTo>
                      <a:pt x="189" y="52"/>
                    </a:lnTo>
                    <a:lnTo>
                      <a:pt x="199" y="93"/>
                    </a:lnTo>
                    <a:lnTo>
                      <a:pt x="204" y="124"/>
                    </a:lnTo>
                    <a:lnTo>
                      <a:pt x="209" y="166"/>
                    </a:lnTo>
                    <a:lnTo>
                      <a:pt x="209" y="181"/>
                    </a:lnTo>
                    <a:lnTo>
                      <a:pt x="213" y="197"/>
                    </a:lnTo>
                    <a:lnTo>
                      <a:pt x="213" y="181"/>
                    </a:lnTo>
                    <a:lnTo>
                      <a:pt x="213" y="145"/>
                    </a:lnTo>
                    <a:lnTo>
                      <a:pt x="213" y="104"/>
                    </a:lnTo>
                    <a:lnTo>
                      <a:pt x="213" y="73"/>
                    </a:lnTo>
                    <a:lnTo>
                      <a:pt x="213" y="57"/>
                    </a:lnTo>
                    <a:lnTo>
                      <a:pt x="213" y="41"/>
                    </a:lnTo>
                    <a:lnTo>
                      <a:pt x="218" y="73"/>
                    </a:lnTo>
                    <a:lnTo>
                      <a:pt x="218" y="104"/>
                    </a:lnTo>
                    <a:lnTo>
                      <a:pt x="223" y="145"/>
                    </a:lnTo>
                    <a:lnTo>
                      <a:pt x="223" y="166"/>
                    </a:lnTo>
                    <a:lnTo>
                      <a:pt x="223" y="181"/>
                    </a:lnTo>
                    <a:lnTo>
                      <a:pt x="223" y="145"/>
                    </a:lnTo>
                    <a:lnTo>
                      <a:pt x="223" y="104"/>
                    </a:lnTo>
                    <a:lnTo>
                      <a:pt x="223" y="52"/>
                    </a:lnTo>
                    <a:lnTo>
                      <a:pt x="223" y="36"/>
                    </a:lnTo>
                    <a:lnTo>
                      <a:pt x="228" y="78"/>
                    </a:lnTo>
                    <a:lnTo>
                      <a:pt x="228" y="109"/>
                    </a:lnTo>
                    <a:lnTo>
                      <a:pt x="238" y="140"/>
                    </a:lnTo>
                    <a:lnTo>
                      <a:pt x="243" y="171"/>
                    </a:lnTo>
                    <a:lnTo>
                      <a:pt x="248" y="192"/>
                    </a:lnTo>
                    <a:lnTo>
                      <a:pt x="263" y="212"/>
                    </a:lnTo>
                    <a:lnTo>
                      <a:pt x="268" y="228"/>
                    </a:lnTo>
                    <a:lnTo>
                      <a:pt x="268" y="192"/>
                    </a:lnTo>
                    <a:lnTo>
                      <a:pt x="268" y="150"/>
                    </a:lnTo>
                    <a:lnTo>
                      <a:pt x="268" y="114"/>
                    </a:lnTo>
                    <a:lnTo>
                      <a:pt x="268" y="73"/>
                    </a:lnTo>
                    <a:lnTo>
                      <a:pt x="268" y="41"/>
                    </a:lnTo>
                    <a:lnTo>
                      <a:pt x="268" y="26"/>
                    </a:lnTo>
                    <a:lnTo>
                      <a:pt x="268" y="10"/>
                    </a:lnTo>
                    <a:lnTo>
                      <a:pt x="278" y="26"/>
                    </a:lnTo>
                    <a:lnTo>
                      <a:pt x="282" y="62"/>
                    </a:lnTo>
                    <a:lnTo>
                      <a:pt x="287" y="93"/>
                    </a:lnTo>
                    <a:lnTo>
                      <a:pt x="297" y="135"/>
                    </a:lnTo>
                    <a:lnTo>
                      <a:pt x="302" y="155"/>
                    </a:lnTo>
                    <a:lnTo>
                      <a:pt x="307" y="176"/>
                    </a:lnTo>
                    <a:lnTo>
                      <a:pt x="307" y="192"/>
                    </a:lnTo>
                    <a:lnTo>
                      <a:pt x="312" y="207"/>
                    </a:lnTo>
                    <a:lnTo>
                      <a:pt x="312" y="192"/>
                    </a:lnTo>
                    <a:lnTo>
                      <a:pt x="312" y="161"/>
                    </a:lnTo>
                    <a:lnTo>
                      <a:pt x="312" y="140"/>
                    </a:lnTo>
                    <a:lnTo>
                      <a:pt x="312" y="124"/>
                    </a:lnTo>
                    <a:lnTo>
                      <a:pt x="312" y="109"/>
                    </a:lnTo>
                    <a:lnTo>
                      <a:pt x="312" y="93"/>
                    </a:lnTo>
                  </a:path>
                </a:pathLst>
              </a:custGeom>
              <a:noFill/>
              <a:ln w="19050" cap="rnd">
                <a:solidFill>
                  <a:schemeClr val="tx1"/>
                </a:solidFill>
                <a:round/>
                <a:headEnd type="none" w="sm" len="sm"/>
                <a:tailEnd type="none" w="sm" len="sm"/>
              </a:ln>
            </p:spPr>
            <p:txBody>
              <a:bodyPr/>
              <a:lstStyle/>
              <a:p>
                <a:endParaRPr lang="en-US"/>
              </a:p>
            </p:txBody>
          </p:sp>
          <p:sp>
            <p:nvSpPr>
              <p:cNvPr id="19484" name="Freeform 70"/>
              <p:cNvSpPr>
                <a:spLocks/>
              </p:cNvSpPr>
              <p:nvPr/>
            </p:nvSpPr>
            <p:spPr bwMode="auto">
              <a:xfrm>
                <a:off x="2132" y="2688"/>
                <a:ext cx="313" cy="229"/>
              </a:xfrm>
              <a:custGeom>
                <a:avLst/>
                <a:gdLst>
                  <a:gd name="T0" fmla="*/ 7 w 313"/>
                  <a:gd name="T1" fmla="*/ 62 h 229"/>
                  <a:gd name="T2" fmla="*/ 7 w 313"/>
                  <a:gd name="T3" fmla="*/ 16 h 229"/>
                  <a:gd name="T4" fmla="*/ 16 w 313"/>
                  <a:gd name="T5" fmla="*/ 73 h 229"/>
                  <a:gd name="T6" fmla="*/ 21 w 313"/>
                  <a:gd name="T7" fmla="*/ 124 h 229"/>
                  <a:gd name="T8" fmla="*/ 26 w 313"/>
                  <a:gd name="T9" fmla="*/ 140 h 229"/>
                  <a:gd name="T10" fmla="*/ 26 w 313"/>
                  <a:gd name="T11" fmla="*/ 88 h 229"/>
                  <a:gd name="T12" fmla="*/ 26 w 313"/>
                  <a:gd name="T13" fmla="*/ 41 h 229"/>
                  <a:gd name="T14" fmla="*/ 46 w 313"/>
                  <a:gd name="T15" fmla="*/ 109 h 229"/>
                  <a:gd name="T16" fmla="*/ 56 w 313"/>
                  <a:gd name="T17" fmla="*/ 161 h 229"/>
                  <a:gd name="T18" fmla="*/ 61 w 313"/>
                  <a:gd name="T19" fmla="*/ 93 h 229"/>
                  <a:gd name="T20" fmla="*/ 61 w 313"/>
                  <a:gd name="T21" fmla="*/ 16 h 229"/>
                  <a:gd name="T22" fmla="*/ 71 w 313"/>
                  <a:gd name="T23" fmla="*/ 114 h 229"/>
                  <a:gd name="T24" fmla="*/ 85 w 313"/>
                  <a:gd name="T25" fmla="*/ 166 h 229"/>
                  <a:gd name="T26" fmla="*/ 85 w 313"/>
                  <a:gd name="T27" fmla="*/ 93 h 229"/>
                  <a:gd name="T28" fmla="*/ 85 w 313"/>
                  <a:gd name="T29" fmla="*/ 16 h 229"/>
                  <a:gd name="T30" fmla="*/ 100 w 313"/>
                  <a:gd name="T31" fmla="*/ 83 h 229"/>
                  <a:gd name="T32" fmla="*/ 115 w 313"/>
                  <a:gd name="T33" fmla="*/ 150 h 229"/>
                  <a:gd name="T34" fmla="*/ 125 w 313"/>
                  <a:gd name="T35" fmla="*/ 140 h 229"/>
                  <a:gd name="T36" fmla="*/ 130 w 313"/>
                  <a:gd name="T37" fmla="*/ 93 h 229"/>
                  <a:gd name="T38" fmla="*/ 130 w 313"/>
                  <a:gd name="T39" fmla="*/ 41 h 229"/>
                  <a:gd name="T40" fmla="*/ 145 w 313"/>
                  <a:gd name="T41" fmla="*/ 155 h 229"/>
                  <a:gd name="T42" fmla="*/ 149 w 313"/>
                  <a:gd name="T43" fmla="*/ 218 h 229"/>
                  <a:gd name="T44" fmla="*/ 149 w 313"/>
                  <a:gd name="T45" fmla="*/ 104 h 229"/>
                  <a:gd name="T46" fmla="*/ 149 w 313"/>
                  <a:gd name="T47" fmla="*/ 26 h 229"/>
                  <a:gd name="T48" fmla="*/ 149 w 313"/>
                  <a:gd name="T49" fmla="*/ 41 h 229"/>
                  <a:gd name="T50" fmla="*/ 169 w 313"/>
                  <a:gd name="T51" fmla="*/ 140 h 229"/>
                  <a:gd name="T52" fmla="*/ 199 w 313"/>
                  <a:gd name="T53" fmla="*/ 161 h 229"/>
                  <a:gd name="T54" fmla="*/ 199 w 313"/>
                  <a:gd name="T55" fmla="*/ 73 h 229"/>
                  <a:gd name="T56" fmla="*/ 189 w 313"/>
                  <a:gd name="T57" fmla="*/ 52 h 229"/>
                  <a:gd name="T58" fmla="*/ 209 w 313"/>
                  <a:gd name="T59" fmla="*/ 166 h 229"/>
                  <a:gd name="T60" fmla="*/ 213 w 313"/>
                  <a:gd name="T61" fmla="*/ 181 h 229"/>
                  <a:gd name="T62" fmla="*/ 213 w 313"/>
                  <a:gd name="T63" fmla="*/ 73 h 229"/>
                  <a:gd name="T64" fmla="*/ 218 w 313"/>
                  <a:gd name="T65" fmla="*/ 73 h 229"/>
                  <a:gd name="T66" fmla="*/ 223 w 313"/>
                  <a:gd name="T67" fmla="*/ 166 h 229"/>
                  <a:gd name="T68" fmla="*/ 223 w 313"/>
                  <a:gd name="T69" fmla="*/ 104 h 229"/>
                  <a:gd name="T70" fmla="*/ 228 w 313"/>
                  <a:gd name="T71" fmla="*/ 78 h 229"/>
                  <a:gd name="T72" fmla="*/ 243 w 313"/>
                  <a:gd name="T73" fmla="*/ 171 h 229"/>
                  <a:gd name="T74" fmla="*/ 268 w 313"/>
                  <a:gd name="T75" fmla="*/ 228 h 229"/>
                  <a:gd name="T76" fmla="*/ 268 w 313"/>
                  <a:gd name="T77" fmla="*/ 114 h 229"/>
                  <a:gd name="T78" fmla="*/ 268 w 313"/>
                  <a:gd name="T79" fmla="*/ 26 h 229"/>
                  <a:gd name="T80" fmla="*/ 282 w 313"/>
                  <a:gd name="T81" fmla="*/ 62 h 229"/>
                  <a:gd name="T82" fmla="*/ 302 w 313"/>
                  <a:gd name="T83" fmla="*/ 155 h 229"/>
                  <a:gd name="T84" fmla="*/ 312 w 313"/>
                  <a:gd name="T85" fmla="*/ 207 h 229"/>
                  <a:gd name="T86" fmla="*/ 312 w 313"/>
                  <a:gd name="T87" fmla="*/ 140 h 229"/>
                  <a:gd name="T88" fmla="*/ 312 w 313"/>
                  <a:gd name="T89" fmla="*/ 93 h 22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313"/>
                  <a:gd name="T136" fmla="*/ 0 h 229"/>
                  <a:gd name="T137" fmla="*/ 313 w 313"/>
                  <a:gd name="T138" fmla="*/ 229 h 22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313" h="229">
                    <a:moveTo>
                      <a:pt x="0" y="97"/>
                    </a:moveTo>
                    <a:lnTo>
                      <a:pt x="2" y="78"/>
                    </a:lnTo>
                    <a:lnTo>
                      <a:pt x="7" y="62"/>
                    </a:lnTo>
                    <a:lnTo>
                      <a:pt x="7" y="47"/>
                    </a:lnTo>
                    <a:lnTo>
                      <a:pt x="7" y="31"/>
                    </a:lnTo>
                    <a:lnTo>
                      <a:pt x="7" y="16"/>
                    </a:lnTo>
                    <a:lnTo>
                      <a:pt x="7" y="0"/>
                    </a:lnTo>
                    <a:lnTo>
                      <a:pt x="11" y="31"/>
                    </a:lnTo>
                    <a:lnTo>
                      <a:pt x="16" y="73"/>
                    </a:lnTo>
                    <a:lnTo>
                      <a:pt x="21" y="93"/>
                    </a:lnTo>
                    <a:lnTo>
                      <a:pt x="21" y="109"/>
                    </a:lnTo>
                    <a:lnTo>
                      <a:pt x="21" y="124"/>
                    </a:lnTo>
                    <a:lnTo>
                      <a:pt x="26" y="140"/>
                    </a:lnTo>
                    <a:lnTo>
                      <a:pt x="26" y="155"/>
                    </a:lnTo>
                    <a:lnTo>
                      <a:pt x="26" y="140"/>
                    </a:lnTo>
                    <a:lnTo>
                      <a:pt x="26" y="119"/>
                    </a:lnTo>
                    <a:lnTo>
                      <a:pt x="26" y="104"/>
                    </a:lnTo>
                    <a:lnTo>
                      <a:pt x="26" y="88"/>
                    </a:lnTo>
                    <a:lnTo>
                      <a:pt x="26" y="73"/>
                    </a:lnTo>
                    <a:lnTo>
                      <a:pt x="26" y="57"/>
                    </a:lnTo>
                    <a:lnTo>
                      <a:pt x="26" y="41"/>
                    </a:lnTo>
                    <a:lnTo>
                      <a:pt x="26" y="26"/>
                    </a:lnTo>
                    <a:lnTo>
                      <a:pt x="41" y="67"/>
                    </a:lnTo>
                    <a:lnTo>
                      <a:pt x="46" y="109"/>
                    </a:lnTo>
                    <a:lnTo>
                      <a:pt x="46" y="130"/>
                    </a:lnTo>
                    <a:lnTo>
                      <a:pt x="51" y="145"/>
                    </a:lnTo>
                    <a:lnTo>
                      <a:pt x="56" y="161"/>
                    </a:lnTo>
                    <a:lnTo>
                      <a:pt x="61" y="145"/>
                    </a:lnTo>
                    <a:lnTo>
                      <a:pt x="61" y="124"/>
                    </a:lnTo>
                    <a:lnTo>
                      <a:pt x="61" y="93"/>
                    </a:lnTo>
                    <a:lnTo>
                      <a:pt x="61" y="52"/>
                    </a:lnTo>
                    <a:lnTo>
                      <a:pt x="61" y="31"/>
                    </a:lnTo>
                    <a:lnTo>
                      <a:pt x="61" y="16"/>
                    </a:lnTo>
                    <a:lnTo>
                      <a:pt x="61" y="31"/>
                    </a:lnTo>
                    <a:lnTo>
                      <a:pt x="61" y="73"/>
                    </a:lnTo>
                    <a:lnTo>
                      <a:pt x="71" y="114"/>
                    </a:lnTo>
                    <a:lnTo>
                      <a:pt x="76" y="135"/>
                    </a:lnTo>
                    <a:lnTo>
                      <a:pt x="80" y="150"/>
                    </a:lnTo>
                    <a:lnTo>
                      <a:pt x="85" y="166"/>
                    </a:lnTo>
                    <a:lnTo>
                      <a:pt x="85" y="145"/>
                    </a:lnTo>
                    <a:lnTo>
                      <a:pt x="85" y="114"/>
                    </a:lnTo>
                    <a:lnTo>
                      <a:pt x="85" y="93"/>
                    </a:lnTo>
                    <a:lnTo>
                      <a:pt x="85" y="52"/>
                    </a:lnTo>
                    <a:lnTo>
                      <a:pt x="85" y="31"/>
                    </a:lnTo>
                    <a:lnTo>
                      <a:pt x="85" y="16"/>
                    </a:lnTo>
                    <a:lnTo>
                      <a:pt x="85" y="31"/>
                    </a:lnTo>
                    <a:lnTo>
                      <a:pt x="95" y="52"/>
                    </a:lnTo>
                    <a:lnTo>
                      <a:pt x="100" y="83"/>
                    </a:lnTo>
                    <a:lnTo>
                      <a:pt x="105" y="104"/>
                    </a:lnTo>
                    <a:lnTo>
                      <a:pt x="105" y="135"/>
                    </a:lnTo>
                    <a:lnTo>
                      <a:pt x="115" y="150"/>
                    </a:lnTo>
                    <a:lnTo>
                      <a:pt x="120" y="166"/>
                    </a:lnTo>
                    <a:lnTo>
                      <a:pt x="125" y="181"/>
                    </a:lnTo>
                    <a:lnTo>
                      <a:pt x="125" y="140"/>
                    </a:lnTo>
                    <a:lnTo>
                      <a:pt x="125" y="124"/>
                    </a:lnTo>
                    <a:lnTo>
                      <a:pt x="130" y="109"/>
                    </a:lnTo>
                    <a:lnTo>
                      <a:pt x="130" y="93"/>
                    </a:lnTo>
                    <a:lnTo>
                      <a:pt x="130" y="73"/>
                    </a:lnTo>
                    <a:lnTo>
                      <a:pt x="130" y="57"/>
                    </a:lnTo>
                    <a:lnTo>
                      <a:pt x="130" y="41"/>
                    </a:lnTo>
                    <a:lnTo>
                      <a:pt x="140" y="73"/>
                    </a:lnTo>
                    <a:lnTo>
                      <a:pt x="140" y="114"/>
                    </a:lnTo>
                    <a:lnTo>
                      <a:pt x="145" y="155"/>
                    </a:lnTo>
                    <a:lnTo>
                      <a:pt x="145" y="187"/>
                    </a:lnTo>
                    <a:lnTo>
                      <a:pt x="145" y="202"/>
                    </a:lnTo>
                    <a:lnTo>
                      <a:pt x="149" y="218"/>
                    </a:lnTo>
                    <a:lnTo>
                      <a:pt x="149" y="176"/>
                    </a:lnTo>
                    <a:lnTo>
                      <a:pt x="149" y="135"/>
                    </a:lnTo>
                    <a:lnTo>
                      <a:pt x="149" y="104"/>
                    </a:lnTo>
                    <a:lnTo>
                      <a:pt x="149" y="62"/>
                    </a:lnTo>
                    <a:lnTo>
                      <a:pt x="149" y="47"/>
                    </a:lnTo>
                    <a:lnTo>
                      <a:pt x="149" y="26"/>
                    </a:lnTo>
                    <a:lnTo>
                      <a:pt x="149" y="10"/>
                    </a:lnTo>
                    <a:lnTo>
                      <a:pt x="149" y="26"/>
                    </a:lnTo>
                    <a:lnTo>
                      <a:pt x="149" y="41"/>
                    </a:lnTo>
                    <a:lnTo>
                      <a:pt x="154" y="57"/>
                    </a:lnTo>
                    <a:lnTo>
                      <a:pt x="159" y="98"/>
                    </a:lnTo>
                    <a:lnTo>
                      <a:pt x="169" y="140"/>
                    </a:lnTo>
                    <a:lnTo>
                      <a:pt x="184" y="161"/>
                    </a:lnTo>
                    <a:lnTo>
                      <a:pt x="189" y="176"/>
                    </a:lnTo>
                    <a:lnTo>
                      <a:pt x="199" y="161"/>
                    </a:lnTo>
                    <a:lnTo>
                      <a:pt x="199" y="145"/>
                    </a:lnTo>
                    <a:lnTo>
                      <a:pt x="199" y="104"/>
                    </a:lnTo>
                    <a:lnTo>
                      <a:pt x="199" y="73"/>
                    </a:lnTo>
                    <a:lnTo>
                      <a:pt x="194" y="52"/>
                    </a:lnTo>
                    <a:lnTo>
                      <a:pt x="189" y="36"/>
                    </a:lnTo>
                    <a:lnTo>
                      <a:pt x="189" y="52"/>
                    </a:lnTo>
                    <a:lnTo>
                      <a:pt x="199" y="93"/>
                    </a:lnTo>
                    <a:lnTo>
                      <a:pt x="204" y="124"/>
                    </a:lnTo>
                    <a:lnTo>
                      <a:pt x="209" y="166"/>
                    </a:lnTo>
                    <a:lnTo>
                      <a:pt x="209" y="181"/>
                    </a:lnTo>
                    <a:lnTo>
                      <a:pt x="213" y="197"/>
                    </a:lnTo>
                    <a:lnTo>
                      <a:pt x="213" y="181"/>
                    </a:lnTo>
                    <a:lnTo>
                      <a:pt x="213" y="145"/>
                    </a:lnTo>
                    <a:lnTo>
                      <a:pt x="213" y="104"/>
                    </a:lnTo>
                    <a:lnTo>
                      <a:pt x="213" y="73"/>
                    </a:lnTo>
                    <a:lnTo>
                      <a:pt x="213" y="57"/>
                    </a:lnTo>
                    <a:lnTo>
                      <a:pt x="213" y="41"/>
                    </a:lnTo>
                    <a:lnTo>
                      <a:pt x="218" y="73"/>
                    </a:lnTo>
                    <a:lnTo>
                      <a:pt x="218" y="104"/>
                    </a:lnTo>
                    <a:lnTo>
                      <a:pt x="223" y="145"/>
                    </a:lnTo>
                    <a:lnTo>
                      <a:pt x="223" y="166"/>
                    </a:lnTo>
                    <a:lnTo>
                      <a:pt x="223" y="181"/>
                    </a:lnTo>
                    <a:lnTo>
                      <a:pt x="223" y="145"/>
                    </a:lnTo>
                    <a:lnTo>
                      <a:pt x="223" y="104"/>
                    </a:lnTo>
                    <a:lnTo>
                      <a:pt x="223" y="52"/>
                    </a:lnTo>
                    <a:lnTo>
                      <a:pt x="223" y="36"/>
                    </a:lnTo>
                    <a:lnTo>
                      <a:pt x="228" y="78"/>
                    </a:lnTo>
                    <a:lnTo>
                      <a:pt x="228" y="109"/>
                    </a:lnTo>
                    <a:lnTo>
                      <a:pt x="238" y="140"/>
                    </a:lnTo>
                    <a:lnTo>
                      <a:pt x="243" y="171"/>
                    </a:lnTo>
                    <a:lnTo>
                      <a:pt x="248" y="192"/>
                    </a:lnTo>
                    <a:lnTo>
                      <a:pt x="263" y="212"/>
                    </a:lnTo>
                    <a:lnTo>
                      <a:pt x="268" y="228"/>
                    </a:lnTo>
                    <a:lnTo>
                      <a:pt x="268" y="192"/>
                    </a:lnTo>
                    <a:lnTo>
                      <a:pt x="268" y="150"/>
                    </a:lnTo>
                    <a:lnTo>
                      <a:pt x="268" y="114"/>
                    </a:lnTo>
                    <a:lnTo>
                      <a:pt x="268" y="73"/>
                    </a:lnTo>
                    <a:lnTo>
                      <a:pt x="268" y="41"/>
                    </a:lnTo>
                    <a:lnTo>
                      <a:pt x="268" y="26"/>
                    </a:lnTo>
                    <a:lnTo>
                      <a:pt x="268" y="10"/>
                    </a:lnTo>
                    <a:lnTo>
                      <a:pt x="278" y="26"/>
                    </a:lnTo>
                    <a:lnTo>
                      <a:pt x="282" y="62"/>
                    </a:lnTo>
                    <a:lnTo>
                      <a:pt x="287" y="93"/>
                    </a:lnTo>
                    <a:lnTo>
                      <a:pt x="297" y="135"/>
                    </a:lnTo>
                    <a:lnTo>
                      <a:pt x="302" y="155"/>
                    </a:lnTo>
                    <a:lnTo>
                      <a:pt x="307" y="176"/>
                    </a:lnTo>
                    <a:lnTo>
                      <a:pt x="307" y="192"/>
                    </a:lnTo>
                    <a:lnTo>
                      <a:pt x="312" y="207"/>
                    </a:lnTo>
                    <a:lnTo>
                      <a:pt x="312" y="192"/>
                    </a:lnTo>
                    <a:lnTo>
                      <a:pt x="312" y="161"/>
                    </a:lnTo>
                    <a:lnTo>
                      <a:pt x="312" y="140"/>
                    </a:lnTo>
                    <a:lnTo>
                      <a:pt x="312" y="124"/>
                    </a:lnTo>
                    <a:lnTo>
                      <a:pt x="312" y="109"/>
                    </a:lnTo>
                    <a:lnTo>
                      <a:pt x="312" y="93"/>
                    </a:lnTo>
                  </a:path>
                </a:pathLst>
              </a:custGeom>
              <a:noFill/>
              <a:ln w="19050" cap="rnd">
                <a:solidFill>
                  <a:schemeClr val="tx1"/>
                </a:solidFill>
                <a:round/>
                <a:headEnd type="none" w="sm" len="sm"/>
                <a:tailEnd type="none" w="sm" len="sm"/>
              </a:ln>
            </p:spPr>
            <p:txBody>
              <a:bodyPr/>
              <a:lstStyle/>
              <a:p>
                <a:endParaRPr lang="en-US"/>
              </a:p>
            </p:txBody>
          </p:sp>
          <p:sp>
            <p:nvSpPr>
              <p:cNvPr id="19485" name="Freeform 71"/>
              <p:cNvSpPr>
                <a:spLocks/>
              </p:cNvSpPr>
              <p:nvPr/>
            </p:nvSpPr>
            <p:spPr bwMode="auto">
              <a:xfrm>
                <a:off x="3068" y="2640"/>
                <a:ext cx="313" cy="229"/>
              </a:xfrm>
              <a:custGeom>
                <a:avLst/>
                <a:gdLst>
                  <a:gd name="T0" fmla="*/ 7 w 313"/>
                  <a:gd name="T1" fmla="*/ 62 h 229"/>
                  <a:gd name="T2" fmla="*/ 7 w 313"/>
                  <a:gd name="T3" fmla="*/ 16 h 229"/>
                  <a:gd name="T4" fmla="*/ 16 w 313"/>
                  <a:gd name="T5" fmla="*/ 73 h 229"/>
                  <a:gd name="T6" fmla="*/ 21 w 313"/>
                  <a:gd name="T7" fmla="*/ 124 h 229"/>
                  <a:gd name="T8" fmla="*/ 26 w 313"/>
                  <a:gd name="T9" fmla="*/ 140 h 229"/>
                  <a:gd name="T10" fmla="*/ 26 w 313"/>
                  <a:gd name="T11" fmla="*/ 88 h 229"/>
                  <a:gd name="T12" fmla="*/ 26 w 313"/>
                  <a:gd name="T13" fmla="*/ 41 h 229"/>
                  <a:gd name="T14" fmla="*/ 46 w 313"/>
                  <a:gd name="T15" fmla="*/ 109 h 229"/>
                  <a:gd name="T16" fmla="*/ 56 w 313"/>
                  <a:gd name="T17" fmla="*/ 161 h 229"/>
                  <a:gd name="T18" fmla="*/ 61 w 313"/>
                  <a:gd name="T19" fmla="*/ 93 h 229"/>
                  <a:gd name="T20" fmla="*/ 61 w 313"/>
                  <a:gd name="T21" fmla="*/ 16 h 229"/>
                  <a:gd name="T22" fmla="*/ 71 w 313"/>
                  <a:gd name="T23" fmla="*/ 114 h 229"/>
                  <a:gd name="T24" fmla="*/ 85 w 313"/>
                  <a:gd name="T25" fmla="*/ 166 h 229"/>
                  <a:gd name="T26" fmla="*/ 85 w 313"/>
                  <a:gd name="T27" fmla="*/ 93 h 229"/>
                  <a:gd name="T28" fmla="*/ 85 w 313"/>
                  <a:gd name="T29" fmla="*/ 16 h 229"/>
                  <a:gd name="T30" fmla="*/ 100 w 313"/>
                  <a:gd name="T31" fmla="*/ 83 h 229"/>
                  <a:gd name="T32" fmla="*/ 115 w 313"/>
                  <a:gd name="T33" fmla="*/ 150 h 229"/>
                  <a:gd name="T34" fmla="*/ 125 w 313"/>
                  <a:gd name="T35" fmla="*/ 140 h 229"/>
                  <a:gd name="T36" fmla="*/ 130 w 313"/>
                  <a:gd name="T37" fmla="*/ 93 h 229"/>
                  <a:gd name="T38" fmla="*/ 130 w 313"/>
                  <a:gd name="T39" fmla="*/ 41 h 229"/>
                  <a:gd name="T40" fmla="*/ 145 w 313"/>
                  <a:gd name="T41" fmla="*/ 155 h 229"/>
                  <a:gd name="T42" fmla="*/ 149 w 313"/>
                  <a:gd name="T43" fmla="*/ 218 h 229"/>
                  <a:gd name="T44" fmla="*/ 149 w 313"/>
                  <a:gd name="T45" fmla="*/ 104 h 229"/>
                  <a:gd name="T46" fmla="*/ 149 w 313"/>
                  <a:gd name="T47" fmla="*/ 26 h 229"/>
                  <a:gd name="T48" fmla="*/ 149 w 313"/>
                  <a:gd name="T49" fmla="*/ 41 h 229"/>
                  <a:gd name="T50" fmla="*/ 169 w 313"/>
                  <a:gd name="T51" fmla="*/ 140 h 229"/>
                  <a:gd name="T52" fmla="*/ 199 w 313"/>
                  <a:gd name="T53" fmla="*/ 161 h 229"/>
                  <a:gd name="T54" fmla="*/ 199 w 313"/>
                  <a:gd name="T55" fmla="*/ 73 h 229"/>
                  <a:gd name="T56" fmla="*/ 189 w 313"/>
                  <a:gd name="T57" fmla="*/ 52 h 229"/>
                  <a:gd name="T58" fmla="*/ 209 w 313"/>
                  <a:gd name="T59" fmla="*/ 166 h 229"/>
                  <a:gd name="T60" fmla="*/ 213 w 313"/>
                  <a:gd name="T61" fmla="*/ 181 h 229"/>
                  <a:gd name="T62" fmla="*/ 213 w 313"/>
                  <a:gd name="T63" fmla="*/ 73 h 229"/>
                  <a:gd name="T64" fmla="*/ 218 w 313"/>
                  <a:gd name="T65" fmla="*/ 73 h 229"/>
                  <a:gd name="T66" fmla="*/ 223 w 313"/>
                  <a:gd name="T67" fmla="*/ 166 h 229"/>
                  <a:gd name="T68" fmla="*/ 223 w 313"/>
                  <a:gd name="T69" fmla="*/ 104 h 229"/>
                  <a:gd name="T70" fmla="*/ 228 w 313"/>
                  <a:gd name="T71" fmla="*/ 78 h 229"/>
                  <a:gd name="T72" fmla="*/ 243 w 313"/>
                  <a:gd name="T73" fmla="*/ 171 h 229"/>
                  <a:gd name="T74" fmla="*/ 268 w 313"/>
                  <a:gd name="T75" fmla="*/ 228 h 229"/>
                  <a:gd name="T76" fmla="*/ 268 w 313"/>
                  <a:gd name="T77" fmla="*/ 114 h 229"/>
                  <a:gd name="T78" fmla="*/ 268 w 313"/>
                  <a:gd name="T79" fmla="*/ 26 h 229"/>
                  <a:gd name="T80" fmla="*/ 282 w 313"/>
                  <a:gd name="T81" fmla="*/ 62 h 229"/>
                  <a:gd name="T82" fmla="*/ 302 w 313"/>
                  <a:gd name="T83" fmla="*/ 155 h 229"/>
                  <a:gd name="T84" fmla="*/ 312 w 313"/>
                  <a:gd name="T85" fmla="*/ 207 h 229"/>
                  <a:gd name="T86" fmla="*/ 312 w 313"/>
                  <a:gd name="T87" fmla="*/ 140 h 229"/>
                  <a:gd name="T88" fmla="*/ 312 w 313"/>
                  <a:gd name="T89" fmla="*/ 93 h 22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313"/>
                  <a:gd name="T136" fmla="*/ 0 h 229"/>
                  <a:gd name="T137" fmla="*/ 313 w 313"/>
                  <a:gd name="T138" fmla="*/ 229 h 22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313" h="229">
                    <a:moveTo>
                      <a:pt x="0" y="97"/>
                    </a:moveTo>
                    <a:lnTo>
                      <a:pt x="2" y="78"/>
                    </a:lnTo>
                    <a:lnTo>
                      <a:pt x="7" y="62"/>
                    </a:lnTo>
                    <a:lnTo>
                      <a:pt x="7" y="47"/>
                    </a:lnTo>
                    <a:lnTo>
                      <a:pt x="7" y="31"/>
                    </a:lnTo>
                    <a:lnTo>
                      <a:pt x="7" y="16"/>
                    </a:lnTo>
                    <a:lnTo>
                      <a:pt x="7" y="0"/>
                    </a:lnTo>
                    <a:lnTo>
                      <a:pt x="11" y="31"/>
                    </a:lnTo>
                    <a:lnTo>
                      <a:pt x="16" y="73"/>
                    </a:lnTo>
                    <a:lnTo>
                      <a:pt x="21" y="93"/>
                    </a:lnTo>
                    <a:lnTo>
                      <a:pt x="21" y="109"/>
                    </a:lnTo>
                    <a:lnTo>
                      <a:pt x="21" y="124"/>
                    </a:lnTo>
                    <a:lnTo>
                      <a:pt x="26" y="140"/>
                    </a:lnTo>
                    <a:lnTo>
                      <a:pt x="26" y="155"/>
                    </a:lnTo>
                    <a:lnTo>
                      <a:pt x="26" y="140"/>
                    </a:lnTo>
                    <a:lnTo>
                      <a:pt x="26" y="119"/>
                    </a:lnTo>
                    <a:lnTo>
                      <a:pt x="26" y="104"/>
                    </a:lnTo>
                    <a:lnTo>
                      <a:pt x="26" y="88"/>
                    </a:lnTo>
                    <a:lnTo>
                      <a:pt x="26" y="73"/>
                    </a:lnTo>
                    <a:lnTo>
                      <a:pt x="26" y="57"/>
                    </a:lnTo>
                    <a:lnTo>
                      <a:pt x="26" y="41"/>
                    </a:lnTo>
                    <a:lnTo>
                      <a:pt x="26" y="26"/>
                    </a:lnTo>
                    <a:lnTo>
                      <a:pt x="41" y="67"/>
                    </a:lnTo>
                    <a:lnTo>
                      <a:pt x="46" y="109"/>
                    </a:lnTo>
                    <a:lnTo>
                      <a:pt x="46" y="130"/>
                    </a:lnTo>
                    <a:lnTo>
                      <a:pt x="51" y="145"/>
                    </a:lnTo>
                    <a:lnTo>
                      <a:pt x="56" y="161"/>
                    </a:lnTo>
                    <a:lnTo>
                      <a:pt x="61" y="145"/>
                    </a:lnTo>
                    <a:lnTo>
                      <a:pt x="61" y="124"/>
                    </a:lnTo>
                    <a:lnTo>
                      <a:pt x="61" y="93"/>
                    </a:lnTo>
                    <a:lnTo>
                      <a:pt x="61" y="52"/>
                    </a:lnTo>
                    <a:lnTo>
                      <a:pt x="61" y="31"/>
                    </a:lnTo>
                    <a:lnTo>
                      <a:pt x="61" y="16"/>
                    </a:lnTo>
                    <a:lnTo>
                      <a:pt x="61" y="31"/>
                    </a:lnTo>
                    <a:lnTo>
                      <a:pt x="61" y="73"/>
                    </a:lnTo>
                    <a:lnTo>
                      <a:pt x="71" y="114"/>
                    </a:lnTo>
                    <a:lnTo>
                      <a:pt x="76" y="135"/>
                    </a:lnTo>
                    <a:lnTo>
                      <a:pt x="80" y="150"/>
                    </a:lnTo>
                    <a:lnTo>
                      <a:pt x="85" y="166"/>
                    </a:lnTo>
                    <a:lnTo>
                      <a:pt x="85" y="145"/>
                    </a:lnTo>
                    <a:lnTo>
                      <a:pt x="85" y="114"/>
                    </a:lnTo>
                    <a:lnTo>
                      <a:pt x="85" y="93"/>
                    </a:lnTo>
                    <a:lnTo>
                      <a:pt x="85" y="52"/>
                    </a:lnTo>
                    <a:lnTo>
                      <a:pt x="85" y="31"/>
                    </a:lnTo>
                    <a:lnTo>
                      <a:pt x="85" y="16"/>
                    </a:lnTo>
                    <a:lnTo>
                      <a:pt x="85" y="31"/>
                    </a:lnTo>
                    <a:lnTo>
                      <a:pt x="95" y="52"/>
                    </a:lnTo>
                    <a:lnTo>
                      <a:pt x="100" y="83"/>
                    </a:lnTo>
                    <a:lnTo>
                      <a:pt x="105" y="104"/>
                    </a:lnTo>
                    <a:lnTo>
                      <a:pt x="105" y="135"/>
                    </a:lnTo>
                    <a:lnTo>
                      <a:pt x="115" y="150"/>
                    </a:lnTo>
                    <a:lnTo>
                      <a:pt x="120" y="166"/>
                    </a:lnTo>
                    <a:lnTo>
                      <a:pt x="125" y="181"/>
                    </a:lnTo>
                    <a:lnTo>
                      <a:pt x="125" y="140"/>
                    </a:lnTo>
                    <a:lnTo>
                      <a:pt x="125" y="124"/>
                    </a:lnTo>
                    <a:lnTo>
                      <a:pt x="130" y="109"/>
                    </a:lnTo>
                    <a:lnTo>
                      <a:pt x="130" y="93"/>
                    </a:lnTo>
                    <a:lnTo>
                      <a:pt x="130" y="73"/>
                    </a:lnTo>
                    <a:lnTo>
                      <a:pt x="130" y="57"/>
                    </a:lnTo>
                    <a:lnTo>
                      <a:pt x="130" y="41"/>
                    </a:lnTo>
                    <a:lnTo>
                      <a:pt x="140" y="73"/>
                    </a:lnTo>
                    <a:lnTo>
                      <a:pt x="140" y="114"/>
                    </a:lnTo>
                    <a:lnTo>
                      <a:pt x="145" y="155"/>
                    </a:lnTo>
                    <a:lnTo>
                      <a:pt x="145" y="187"/>
                    </a:lnTo>
                    <a:lnTo>
                      <a:pt x="145" y="202"/>
                    </a:lnTo>
                    <a:lnTo>
                      <a:pt x="149" y="218"/>
                    </a:lnTo>
                    <a:lnTo>
                      <a:pt x="149" y="176"/>
                    </a:lnTo>
                    <a:lnTo>
                      <a:pt x="149" y="135"/>
                    </a:lnTo>
                    <a:lnTo>
                      <a:pt x="149" y="104"/>
                    </a:lnTo>
                    <a:lnTo>
                      <a:pt x="149" y="62"/>
                    </a:lnTo>
                    <a:lnTo>
                      <a:pt x="149" y="47"/>
                    </a:lnTo>
                    <a:lnTo>
                      <a:pt x="149" y="26"/>
                    </a:lnTo>
                    <a:lnTo>
                      <a:pt x="149" y="10"/>
                    </a:lnTo>
                    <a:lnTo>
                      <a:pt x="149" y="26"/>
                    </a:lnTo>
                    <a:lnTo>
                      <a:pt x="149" y="41"/>
                    </a:lnTo>
                    <a:lnTo>
                      <a:pt x="154" y="57"/>
                    </a:lnTo>
                    <a:lnTo>
                      <a:pt x="159" y="98"/>
                    </a:lnTo>
                    <a:lnTo>
                      <a:pt x="169" y="140"/>
                    </a:lnTo>
                    <a:lnTo>
                      <a:pt x="184" y="161"/>
                    </a:lnTo>
                    <a:lnTo>
                      <a:pt x="189" y="176"/>
                    </a:lnTo>
                    <a:lnTo>
                      <a:pt x="199" y="161"/>
                    </a:lnTo>
                    <a:lnTo>
                      <a:pt x="199" y="145"/>
                    </a:lnTo>
                    <a:lnTo>
                      <a:pt x="199" y="104"/>
                    </a:lnTo>
                    <a:lnTo>
                      <a:pt x="199" y="73"/>
                    </a:lnTo>
                    <a:lnTo>
                      <a:pt x="194" y="52"/>
                    </a:lnTo>
                    <a:lnTo>
                      <a:pt x="189" y="36"/>
                    </a:lnTo>
                    <a:lnTo>
                      <a:pt x="189" y="52"/>
                    </a:lnTo>
                    <a:lnTo>
                      <a:pt x="199" y="93"/>
                    </a:lnTo>
                    <a:lnTo>
                      <a:pt x="204" y="124"/>
                    </a:lnTo>
                    <a:lnTo>
                      <a:pt x="209" y="166"/>
                    </a:lnTo>
                    <a:lnTo>
                      <a:pt x="209" y="181"/>
                    </a:lnTo>
                    <a:lnTo>
                      <a:pt x="213" y="197"/>
                    </a:lnTo>
                    <a:lnTo>
                      <a:pt x="213" y="181"/>
                    </a:lnTo>
                    <a:lnTo>
                      <a:pt x="213" y="145"/>
                    </a:lnTo>
                    <a:lnTo>
                      <a:pt x="213" y="104"/>
                    </a:lnTo>
                    <a:lnTo>
                      <a:pt x="213" y="73"/>
                    </a:lnTo>
                    <a:lnTo>
                      <a:pt x="213" y="57"/>
                    </a:lnTo>
                    <a:lnTo>
                      <a:pt x="213" y="41"/>
                    </a:lnTo>
                    <a:lnTo>
                      <a:pt x="218" y="73"/>
                    </a:lnTo>
                    <a:lnTo>
                      <a:pt x="218" y="104"/>
                    </a:lnTo>
                    <a:lnTo>
                      <a:pt x="223" y="145"/>
                    </a:lnTo>
                    <a:lnTo>
                      <a:pt x="223" y="166"/>
                    </a:lnTo>
                    <a:lnTo>
                      <a:pt x="223" y="181"/>
                    </a:lnTo>
                    <a:lnTo>
                      <a:pt x="223" y="145"/>
                    </a:lnTo>
                    <a:lnTo>
                      <a:pt x="223" y="104"/>
                    </a:lnTo>
                    <a:lnTo>
                      <a:pt x="223" y="52"/>
                    </a:lnTo>
                    <a:lnTo>
                      <a:pt x="223" y="36"/>
                    </a:lnTo>
                    <a:lnTo>
                      <a:pt x="228" y="78"/>
                    </a:lnTo>
                    <a:lnTo>
                      <a:pt x="228" y="109"/>
                    </a:lnTo>
                    <a:lnTo>
                      <a:pt x="238" y="140"/>
                    </a:lnTo>
                    <a:lnTo>
                      <a:pt x="243" y="171"/>
                    </a:lnTo>
                    <a:lnTo>
                      <a:pt x="248" y="192"/>
                    </a:lnTo>
                    <a:lnTo>
                      <a:pt x="263" y="212"/>
                    </a:lnTo>
                    <a:lnTo>
                      <a:pt x="268" y="228"/>
                    </a:lnTo>
                    <a:lnTo>
                      <a:pt x="268" y="192"/>
                    </a:lnTo>
                    <a:lnTo>
                      <a:pt x="268" y="150"/>
                    </a:lnTo>
                    <a:lnTo>
                      <a:pt x="268" y="114"/>
                    </a:lnTo>
                    <a:lnTo>
                      <a:pt x="268" y="73"/>
                    </a:lnTo>
                    <a:lnTo>
                      <a:pt x="268" y="41"/>
                    </a:lnTo>
                    <a:lnTo>
                      <a:pt x="268" y="26"/>
                    </a:lnTo>
                    <a:lnTo>
                      <a:pt x="268" y="10"/>
                    </a:lnTo>
                    <a:lnTo>
                      <a:pt x="278" y="26"/>
                    </a:lnTo>
                    <a:lnTo>
                      <a:pt x="282" y="62"/>
                    </a:lnTo>
                    <a:lnTo>
                      <a:pt x="287" y="93"/>
                    </a:lnTo>
                    <a:lnTo>
                      <a:pt x="297" y="135"/>
                    </a:lnTo>
                    <a:lnTo>
                      <a:pt x="302" y="155"/>
                    </a:lnTo>
                    <a:lnTo>
                      <a:pt x="307" y="176"/>
                    </a:lnTo>
                    <a:lnTo>
                      <a:pt x="307" y="192"/>
                    </a:lnTo>
                    <a:lnTo>
                      <a:pt x="312" y="207"/>
                    </a:lnTo>
                    <a:lnTo>
                      <a:pt x="312" y="192"/>
                    </a:lnTo>
                    <a:lnTo>
                      <a:pt x="312" y="161"/>
                    </a:lnTo>
                    <a:lnTo>
                      <a:pt x="312" y="140"/>
                    </a:lnTo>
                    <a:lnTo>
                      <a:pt x="312" y="124"/>
                    </a:lnTo>
                    <a:lnTo>
                      <a:pt x="312" y="109"/>
                    </a:lnTo>
                    <a:lnTo>
                      <a:pt x="312" y="93"/>
                    </a:lnTo>
                  </a:path>
                </a:pathLst>
              </a:custGeom>
              <a:noFill/>
              <a:ln w="19050" cap="rnd">
                <a:solidFill>
                  <a:schemeClr val="tx1"/>
                </a:solidFill>
                <a:round/>
                <a:headEnd type="none" w="sm" len="sm"/>
                <a:tailEnd type="none" w="sm" len="sm"/>
              </a:ln>
            </p:spPr>
            <p:txBody>
              <a:bodyPr/>
              <a:lstStyle/>
              <a:p>
                <a:endParaRPr lang="en-US"/>
              </a:p>
            </p:txBody>
          </p:sp>
          <p:sp>
            <p:nvSpPr>
              <p:cNvPr id="19486" name="Freeform 72"/>
              <p:cNvSpPr>
                <a:spLocks/>
              </p:cNvSpPr>
              <p:nvPr/>
            </p:nvSpPr>
            <p:spPr bwMode="auto">
              <a:xfrm>
                <a:off x="3380" y="2112"/>
                <a:ext cx="313" cy="229"/>
              </a:xfrm>
              <a:custGeom>
                <a:avLst/>
                <a:gdLst>
                  <a:gd name="T0" fmla="*/ 7 w 313"/>
                  <a:gd name="T1" fmla="*/ 62 h 229"/>
                  <a:gd name="T2" fmla="*/ 7 w 313"/>
                  <a:gd name="T3" fmla="*/ 16 h 229"/>
                  <a:gd name="T4" fmla="*/ 16 w 313"/>
                  <a:gd name="T5" fmla="*/ 73 h 229"/>
                  <a:gd name="T6" fmla="*/ 21 w 313"/>
                  <a:gd name="T7" fmla="*/ 124 h 229"/>
                  <a:gd name="T8" fmla="*/ 26 w 313"/>
                  <a:gd name="T9" fmla="*/ 140 h 229"/>
                  <a:gd name="T10" fmla="*/ 26 w 313"/>
                  <a:gd name="T11" fmla="*/ 88 h 229"/>
                  <a:gd name="T12" fmla="*/ 26 w 313"/>
                  <a:gd name="T13" fmla="*/ 41 h 229"/>
                  <a:gd name="T14" fmla="*/ 46 w 313"/>
                  <a:gd name="T15" fmla="*/ 109 h 229"/>
                  <a:gd name="T16" fmla="*/ 56 w 313"/>
                  <a:gd name="T17" fmla="*/ 161 h 229"/>
                  <a:gd name="T18" fmla="*/ 61 w 313"/>
                  <a:gd name="T19" fmla="*/ 93 h 229"/>
                  <a:gd name="T20" fmla="*/ 61 w 313"/>
                  <a:gd name="T21" fmla="*/ 16 h 229"/>
                  <a:gd name="T22" fmla="*/ 71 w 313"/>
                  <a:gd name="T23" fmla="*/ 114 h 229"/>
                  <a:gd name="T24" fmla="*/ 85 w 313"/>
                  <a:gd name="T25" fmla="*/ 166 h 229"/>
                  <a:gd name="T26" fmla="*/ 85 w 313"/>
                  <a:gd name="T27" fmla="*/ 93 h 229"/>
                  <a:gd name="T28" fmla="*/ 85 w 313"/>
                  <a:gd name="T29" fmla="*/ 16 h 229"/>
                  <a:gd name="T30" fmla="*/ 100 w 313"/>
                  <a:gd name="T31" fmla="*/ 83 h 229"/>
                  <a:gd name="T32" fmla="*/ 115 w 313"/>
                  <a:gd name="T33" fmla="*/ 150 h 229"/>
                  <a:gd name="T34" fmla="*/ 125 w 313"/>
                  <a:gd name="T35" fmla="*/ 140 h 229"/>
                  <a:gd name="T36" fmla="*/ 130 w 313"/>
                  <a:gd name="T37" fmla="*/ 93 h 229"/>
                  <a:gd name="T38" fmla="*/ 130 w 313"/>
                  <a:gd name="T39" fmla="*/ 41 h 229"/>
                  <a:gd name="T40" fmla="*/ 145 w 313"/>
                  <a:gd name="T41" fmla="*/ 155 h 229"/>
                  <a:gd name="T42" fmla="*/ 149 w 313"/>
                  <a:gd name="T43" fmla="*/ 218 h 229"/>
                  <a:gd name="T44" fmla="*/ 149 w 313"/>
                  <a:gd name="T45" fmla="*/ 104 h 229"/>
                  <a:gd name="T46" fmla="*/ 149 w 313"/>
                  <a:gd name="T47" fmla="*/ 26 h 229"/>
                  <a:gd name="T48" fmla="*/ 149 w 313"/>
                  <a:gd name="T49" fmla="*/ 41 h 229"/>
                  <a:gd name="T50" fmla="*/ 169 w 313"/>
                  <a:gd name="T51" fmla="*/ 140 h 229"/>
                  <a:gd name="T52" fmla="*/ 199 w 313"/>
                  <a:gd name="T53" fmla="*/ 161 h 229"/>
                  <a:gd name="T54" fmla="*/ 199 w 313"/>
                  <a:gd name="T55" fmla="*/ 73 h 229"/>
                  <a:gd name="T56" fmla="*/ 189 w 313"/>
                  <a:gd name="T57" fmla="*/ 52 h 229"/>
                  <a:gd name="T58" fmla="*/ 209 w 313"/>
                  <a:gd name="T59" fmla="*/ 166 h 229"/>
                  <a:gd name="T60" fmla="*/ 213 w 313"/>
                  <a:gd name="T61" fmla="*/ 181 h 229"/>
                  <a:gd name="T62" fmla="*/ 213 w 313"/>
                  <a:gd name="T63" fmla="*/ 73 h 229"/>
                  <a:gd name="T64" fmla="*/ 218 w 313"/>
                  <a:gd name="T65" fmla="*/ 73 h 229"/>
                  <a:gd name="T66" fmla="*/ 223 w 313"/>
                  <a:gd name="T67" fmla="*/ 166 h 229"/>
                  <a:gd name="T68" fmla="*/ 223 w 313"/>
                  <a:gd name="T69" fmla="*/ 104 h 229"/>
                  <a:gd name="T70" fmla="*/ 228 w 313"/>
                  <a:gd name="T71" fmla="*/ 78 h 229"/>
                  <a:gd name="T72" fmla="*/ 243 w 313"/>
                  <a:gd name="T73" fmla="*/ 171 h 229"/>
                  <a:gd name="T74" fmla="*/ 268 w 313"/>
                  <a:gd name="T75" fmla="*/ 228 h 229"/>
                  <a:gd name="T76" fmla="*/ 268 w 313"/>
                  <a:gd name="T77" fmla="*/ 114 h 229"/>
                  <a:gd name="T78" fmla="*/ 268 w 313"/>
                  <a:gd name="T79" fmla="*/ 26 h 229"/>
                  <a:gd name="T80" fmla="*/ 282 w 313"/>
                  <a:gd name="T81" fmla="*/ 62 h 229"/>
                  <a:gd name="T82" fmla="*/ 302 w 313"/>
                  <a:gd name="T83" fmla="*/ 155 h 229"/>
                  <a:gd name="T84" fmla="*/ 312 w 313"/>
                  <a:gd name="T85" fmla="*/ 207 h 229"/>
                  <a:gd name="T86" fmla="*/ 312 w 313"/>
                  <a:gd name="T87" fmla="*/ 140 h 229"/>
                  <a:gd name="T88" fmla="*/ 312 w 313"/>
                  <a:gd name="T89" fmla="*/ 93 h 22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313"/>
                  <a:gd name="T136" fmla="*/ 0 h 229"/>
                  <a:gd name="T137" fmla="*/ 313 w 313"/>
                  <a:gd name="T138" fmla="*/ 229 h 22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313" h="229">
                    <a:moveTo>
                      <a:pt x="0" y="97"/>
                    </a:moveTo>
                    <a:lnTo>
                      <a:pt x="2" y="78"/>
                    </a:lnTo>
                    <a:lnTo>
                      <a:pt x="7" y="62"/>
                    </a:lnTo>
                    <a:lnTo>
                      <a:pt x="7" y="47"/>
                    </a:lnTo>
                    <a:lnTo>
                      <a:pt x="7" y="31"/>
                    </a:lnTo>
                    <a:lnTo>
                      <a:pt x="7" y="16"/>
                    </a:lnTo>
                    <a:lnTo>
                      <a:pt x="7" y="0"/>
                    </a:lnTo>
                    <a:lnTo>
                      <a:pt x="11" y="31"/>
                    </a:lnTo>
                    <a:lnTo>
                      <a:pt x="16" y="73"/>
                    </a:lnTo>
                    <a:lnTo>
                      <a:pt x="21" y="93"/>
                    </a:lnTo>
                    <a:lnTo>
                      <a:pt x="21" y="109"/>
                    </a:lnTo>
                    <a:lnTo>
                      <a:pt x="21" y="124"/>
                    </a:lnTo>
                    <a:lnTo>
                      <a:pt x="26" y="140"/>
                    </a:lnTo>
                    <a:lnTo>
                      <a:pt x="26" y="155"/>
                    </a:lnTo>
                    <a:lnTo>
                      <a:pt x="26" y="140"/>
                    </a:lnTo>
                    <a:lnTo>
                      <a:pt x="26" y="119"/>
                    </a:lnTo>
                    <a:lnTo>
                      <a:pt x="26" y="104"/>
                    </a:lnTo>
                    <a:lnTo>
                      <a:pt x="26" y="88"/>
                    </a:lnTo>
                    <a:lnTo>
                      <a:pt x="26" y="73"/>
                    </a:lnTo>
                    <a:lnTo>
                      <a:pt x="26" y="57"/>
                    </a:lnTo>
                    <a:lnTo>
                      <a:pt x="26" y="41"/>
                    </a:lnTo>
                    <a:lnTo>
                      <a:pt x="26" y="26"/>
                    </a:lnTo>
                    <a:lnTo>
                      <a:pt x="41" y="67"/>
                    </a:lnTo>
                    <a:lnTo>
                      <a:pt x="46" y="109"/>
                    </a:lnTo>
                    <a:lnTo>
                      <a:pt x="46" y="130"/>
                    </a:lnTo>
                    <a:lnTo>
                      <a:pt x="51" y="145"/>
                    </a:lnTo>
                    <a:lnTo>
                      <a:pt x="56" y="161"/>
                    </a:lnTo>
                    <a:lnTo>
                      <a:pt x="61" y="145"/>
                    </a:lnTo>
                    <a:lnTo>
                      <a:pt x="61" y="124"/>
                    </a:lnTo>
                    <a:lnTo>
                      <a:pt x="61" y="93"/>
                    </a:lnTo>
                    <a:lnTo>
                      <a:pt x="61" y="52"/>
                    </a:lnTo>
                    <a:lnTo>
                      <a:pt x="61" y="31"/>
                    </a:lnTo>
                    <a:lnTo>
                      <a:pt x="61" y="16"/>
                    </a:lnTo>
                    <a:lnTo>
                      <a:pt x="61" y="31"/>
                    </a:lnTo>
                    <a:lnTo>
                      <a:pt x="61" y="73"/>
                    </a:lnTo>
                    <a:lnTo>
                      <a:pt x="71" y="114"/>
                    </a:lnTo>
                    <a:lnTo>
                      <a:pt x="76" y="135"/>
                    </a:lnTo>
                    <a:lnTo>
                      <a:pt x="80" y="150"/>
                    </a:lnTo>
                    <a:lnTo>
                      <a:pt x="85" y="166"/>
                    </a:lnTo>
                    <a:lnTo>
                      <a:pt x="85" y="145"/>
                    </a:lnTo>
                    <a:lnTo>
                      <a:pt x="85" y="114"/>
                    </a:lnTo>
                    <a:lnTo>
                      <a:pt x="85" y="93"/>
                    </a:lnTo>
                    <a:lnTo>
                      <a:pt x="85" y="52"/>
                    </a:lnTo>
                    <a:lnTo>
                      <a:pt x="85" y="31"/>
                    </a:lnTo>
                    <a:lnTo>
                      <a:pt x="85" y="16"/>
                    </a:lnTo>
                    <a:lnTo>
                      <a:pt x="85" y="31"/>
                    </a:lnTo>
                    <a:lnTo>
                      <a:pt x="95" y="52"/>
                    </a:lnTo>
                    <a:lnTo>
                      <a:pt x="100" y="83"/>
                    </a:lnTo>
                    <a:lnTo>
                      <a:pt x="105" y="104"/>
                    </a:lnTo>
                    <a:lnTo>
                      <a:pt x="105" y="135"/>
                    </a:lnTo>
                    <a:lnTo>
                      <a:pt x="115" y="150"/>
                    </a:lnTo>
                    <a:lnTo>
                      <a:pt x="120" y="166"/>
                    </a:lnTo>
                    <a:lnTo>
                      <a:pt x="125" y="181"/>
                    </a:lnTo>
                    <a:lnTo>
                      <a:pt x="125" y="140"/>
                    </a:lnTo>
                    <a:lnTo>
                      <a:pt x="125" y="124"/>
                    </a:lnTo>
                    <a:lnTo>
                      <a:pt x="130" y="109"/>
                    </a:lnTo>
                    <a:lnTo>
                      <a:pt x="130" y="93"/>
                    </a:lnTo>
                    <a:lnTo>
                      <a:pt x="130" y="73"/>
                    </a:lnTo>
                    <a:lnTo>
                      <a:pt x="130" y="57"/>
                    </a:lnTo>
                    <a:lnTo>
                      <a:pt x="130" y="41"/>
                    </a:lnTo>
                    <a:lnTo>
                      <a:pt x="140" y="73"/>
                    </a:lnTo>
                    <a:lnTo>
                      <a:pt x="140" y="114"/>
                    </a:lnTo>
                    <a:lnTo>
                      <a:pt x="145" y="155"/>
                    </a:lnTo>
                    <a:lnTo>
                      <a:pt x="145" y="187"/>
                    </a:lnTo>
                    <a:lnTo>
                      <a:pt x="145" y="202"/>
                    </a:lnTo>
                    <a:lnTo>
                      <a:pt x="149" y="218"/>
                    </a:lnTo>
                    <a:lnTo>
                      <a:pt x="149" y="176"/>
                    </a:lnTo>
                    <a:lnTo>
                      <a:pt x="149" y="135"/>
                    </a:lnTo>
                    <a:lnTo>
                      <a:pt x="149" y="104"/>
                    </a:lnTo>
                    <a:lnTo>
                      <a:pt x="149" y="62"/>
                    </a:lnTo>
                    <a:lnTo>
                      <a:pt x="149" y="47"/>
                    </a:lnTo>
                    <a:lnTo>
                      <a:pt x="149" y="26"/>
                    </a:lnTo>
                    <a:lnTo>
                      <a:pt x="149" y="10"/>
                    </a:lnTo>
                    <a:lnTo>
                      <a:pt x="149" y="26"/>
                    </a:lnTo>
                    <a:lnTo>
                      <a:pt x="149" y="41"/>
                    </a:lnTo>
                    <a:lnTo>
                      <a:pt x="154" y="57"/>
                    </a:lnTo>
                    <a:lnTo>
                      <a:pt x="159" y="98"/>
                    </a:lnTo>
                    <a:lnTo>
                      <a:pt x="169" y="140"/>
                    </a:lnTo>
                    <a:lnTo>
                      <a:pt x="184" y="161"/>
                    </a:lnTo>
                    <a:lnTo>
                      <a:pt x="189" y="176"/>
                    </a:lnTo>
                    <a:lnTo>
                      <a:pt x="199" y="161"/>
                    </a:lnTo>
                    <a:lnTo>
                      <a:pt x="199" y="145"/>
                    </a:lnTo>
                    <a:lnTo>
                      <a:pt x="199" y="104"/>
                    </a:lnTo>
                    <a:lnTo>
                      <a:pt x="199" y="73"/>
                    </a:lnTo>
                    <a:lnTo>
                      <a:pt x="194" y="52"/>
                    </a:lnTo>
                    <a:lnTo>
                      <a:pt x="189" y="36"/>
                    </a:lnTo>
                    <a:lnTo>
                      <a:pt x="189" y="52"/>
                    </a:lnTo>
                    <a:lnTo>
                      <a:pt x="199" y="93"/>
                    </a:lnTo>
                    <a:lnTo>
                      <a:pt x="204" y="124"/>
                    </a:lnTo>
                    <a:lnTo>
                      <a:pt x="209" y="166"/>
                    </a:lnTo>
                    <a:lnTo>
                      <a:pt x="209" y="181"/>
                    </a:lnTo>
                    <a:lnTo>
                      <a:pt x="213" y="197"/>
                    </a:lnTo>
                    <a:lnTo>
                      <a:pt x="213" y="181"/>
                    </a:lnTo>
                    <a:lnTo>
                      <a:pt x="213" y="145"/>
                    </a:lnTo>
                    <a:lnTo>
                      <a:pt x="213" y="104"/>
                    </a:lnTo>
                    <a:lnTo>
                      <a:pt x="213" y="73"/>
                    </a:lnTo>
                    <a:lnTo>
                      <a:pt x="213" y="57"/>
                    </a:lnTo>
                    <a:lnTo>
                      <a:pt x="213" y="41"/>
                    </a:lnTo>
                    <a:lnTo>
                      <a:pt x="218" y="73"/>
                    </a:lnTo>
                    <a:lnTo>
                      <a:pt x="218" y="104"/>
                    </a:lnTo>
                    <a:lnTo>
                      <a:pt x="223" y="145"/>
                    </a:lnTo>
                    <a:lnTo>
                      <a:pt x="223" y="166"/>
                    </a:lnTo>
                    <a:lnTo>
                      <a:pt x="223" y="181"/>
                    </a:lnTo>
                    <a:lnTo>
                      <a:pt x="223" y="145"/>
                    </a:lnTo>
                    <a:lnTo>
                      <a:pt x="223" y="104"/>
                    </a:lnTo>
                    <a:lnTo>
                      <a:pt x="223" y="52"/>
                    </a:lnTo>
                    <a:lnTo>
                      <a:pt x="223" y="36"/>
                    </a:lnTo>
                    <a:lnTo>
                      <a:pt x="228" y="78"/>
                    </a:lnTo>
                    <a:lnTo>
                      <a:pt x="228" y="109"/>
                    </a:lnTo>
                    <a:lnTo>
                      <a:pt x="238" y="140"/>
                    </a:lnTo>
                    <a:lnTo>
                      <a:pt x="243" y="171"/>
                    </a:lnTo>
                    <a:lnTo>
                      <a:pt x="248" y="192"/>
                    </a:lnTo>
                    <a:lnTo>
                      <a:pt x="263" y="212"/>
                    </a:lnTo>
                    <a:lnTo>
                      <a:pt x="268" y="228"/>
                    </a:lnTo>
                    <a:lnTo>
                      <a:pt x="268" y="192"/>
                    </a:lnTo>
                    <a:lnTo>
                      <a:pt x="268" y="150"/>
                    </a:lnTo>
                    <a:lnTo>
                      <a:pt x="268" y="114"/>
                    </a:lnTo>
                    <a:lnTo>
                      <a:pt x="268" y="73"/>
                    </a:lnTo>
                    <a:lnTo>
                      <a:pt x="268" y="41"/>
                    </a:lnTo>
                    <a:lnTo>
                      <a:pt x="268" y="26"/>
                    </a:lnTo>
                    <a:lnTo>
                      <a:pt x="268" y="10"/>
                    </a:lnTo>
                    <a:lnTo>
                      <a:pt x="278" y="26"/>
                    </a:lnTo>
                    <a:lnTo>
                      <a:pt x="282" y="62"/>
                    </a:lnTo>
                    <a:lnTo>
                      <a:pt x="287" y="93"/>
                    </a:lnTo>
                    <a:lnTo>
                      <a:pt x="297" y="135"/>
                    </a:lnTo>
                    <a:lnTo>
                      <a:pt x="302" y="155"/>
                    </a:lnTo>
                    <a:lnTo>
                      <a:pt x="307" y="176"/>
                    </a:lnTo>
                    <a:lnTo>
                      <a:pt x="307" y="192"/>
                    </a:lnTo>
                    <a:lnTo>
                      <a:pt x="312" y="207"/>
                    </a:lnTo>
                    <a:lnTo>
                      <a:pt x="312" y="192"/>
                    </a:lnTo>
                    <a:lnTo>
                      <a:pt x="312" y="161"/>
                    </a:lnTo>
                    <a:lnTo>
                      <a:pt x="312" y="140"/>
                    </a:lnTo>
                    <a:lnTo>
                      <a:pt x="312" y="124"/>
                    </a:lnTo>
                    <a:lnTo>
                      <a:pt x="312" y="109"/>
                    </a:lnTo>
                    <a:lnTo>
                      <a:pt x="312" y="93"/>
                    </a:lnTo>
                  </a:path>
                </a:pathLst>
              </a:custGeom>
              <a:noFill/>
              <a:ln w="19050" cap="rnd">
                <a:solidFill>
                  <a:schemeClr val="tx1"/>
                </a:solidFill>
                <a:round/>
                <a:headEnd type="none" w="sm" len="sm"/>
                <a:tailEnd type="none" w="sm" len="sm"/>
              </a:ln>
            </p:spPr>
            <p:txBody>
              <a:bodyPr/>
              <a:lstStyle/>
              <a:p>
                <a:endParaRPr lang="en-US"/>
              </a:p>
            </p:txBody>
          </p:sp>
          <p:sp>
            <p:nvSpPr>
              <p:cNvPr id="19487" name="Freeform 73"/>
              <p:cNvSpPr>
                <a:spLocks/>
              </p:cNvSpPr>
              <p:nvPr/>
            </p:nvSpPr>
            <p:spPr bwMode="auto">
              <a:xfrm>
                <a:off x="5564" y="2208"/>
                <a:ext cx="313" cy="229"/>
              </a:xfrm>
              <a:custGeom>
                <a:avLst/>
                <a:gdLst>
                  <a:gd name="T0" fmla="*/ 7 w 313"/>
                  <a:gd name="T1" fmla="*/ 62 h 229"/>
                  <a:gd name="T2" fmla="*/ 7 w 313"/>
                  <a:gd name="T3" fmla="*/ 16 h 229"/>
                  <a:gd name="T4" fmla="*/ 16 w 313"/>
                  <a:gd name="T5" fmla="*/ 73 h 229"/>
                  <a:gd name="T6" fmla="*/ 21 w 313"/>
                  <a:gd name="T7" fmla="*/ 124 h 229"/>
                  <a:gd name="T8" fmla="*/ 26 w 313"/>
                  <a:gd name="T9" fmla="*/ 140 h 229"/>
                  <a:gd name="T10" fmla="*/ 26 w 313"/>
                  <a:gd name="T11" fmla="*/ 88 h 229"/>
                  <a:gd name="T12" fmla="*/ 26 w 313"/>
                  <a:gd name="T13" fmla="*/ 41 h 229"/>
                  <a:gd name="T14" fmla="*/ 46 w 313"/>
                  <a:gd name="T15" fmla="*/ 109 h 229"/>
                  <a:gd name="T16" fmla="*/ 56 w 313"/>
                  <a:gd name="T17" fmla="*/ 161 h 229"/>
                  <a:gd name="T18" fmla="*/ 61 w 313"/>
                  <a:gd name="T19" fmla="*/ 93 h 229"/>
                  <a:gd name="T20" fmla="*/ 61 w 313"/>
                  <a:gd name="T21" fmla="*/ 16 h 229"/>
                  <a:gd name="T22" fmla="*/ 71 w 313"/>
                  <a:gd name="T23" fmla="*/ 114 h 229"/>
                  <a:gd name="T24" fmla="*/ 85 w 313"/>
                  <a:gd name="T25" fmla="*/ 166 h 229"/>
                  <a:gd name="T26" fmla="*/ 85 w 313"/>
                  <a:gd name="T27" fmla="*/ 93 h 229"/>
                  <a:gd name="T28" fmla="*/ 85 w 313"/>
                  <a:gd name="T29" fmla="*/ 16 h 229"/>
                  <a:gd name="T30" fmla="*/ 100 w 313"/>
                  <a:gd name="T31" fmla="*/ 83 h 229"/>
                  <a:gd name="T32" fmla="*/ 115 w 313"/>
                  <a:gd name="T33" fmla="*/ 150 h 229"/>
                  <a:gd name="T34" fmla="*/ 125 w 313"/>
                  <a:gd name="T35" fmla="*/ 140 h 229"/>
                  <a:gd name="T36" fmla="*/ 130 w 313"/>
                  <a:gd name="T37" fmla="*/ 93 h 229"/>
                  <a:gd name="T38" fmla="*/ 130 w 313"/>
                  <a:gd name="T39" fmla="*/ 41 h 229"/>
                  <a:gd name="T40" fmla="*/ 145 w 313"/>
                  <a:gd name="T41" fmla="*/ 155 h 229"/>
                  <a:gd name="T42" fmla="*/ 149 w 313"/>
                  <a:gd name="T43" fmla="*/ 218 h 229"/>
                  <a:gd name="T44" fmla="*/ 149 w 313"/>
                  <a:gd name="T45" fmla="*/ 104 h 229"/>
                  <a:gd name="T46" fmla="*/ 149 w 313"/>
                  <a:gd name="T47" fmla="*/ 26 h 229"/>
                  <a:gd name="T48" fmla="*/ 149 w 313"/>
                  <a:gd name="T49" fmla="*/ 41 h 229"/>
                  <a:gd name="T50" fmla="*/ 169 w 313"/>
                  <a:gd name="T51" fmla="*/ 140 h 229"/>
                  <a:gd name="T52" fmla="*/ 199 w 313"/>
                  <a:gd name="T53" fmla="*/ 161 h 229"/>
                  <a:gd name="T54" fmla="*/ 199 w 313"/>
                  <a:gd name="T55" fmla="*/ 73 h 229"/>
                  <a:gd name="T56" fmla="*/ 189 w 313"/>
                  <a:gd name="T57" fmla="*/ 52 h 229"/>
                  <a:gd name="T58" fmla="*/ 209 w 313"/>
                  <a:gd name="T59" fmla="*/ 166 h 229"/>
                  <a:gd name="T60" fmla="*/ 213 w 313"/>
                  <a:gd name="T61" fmla="*/ 181 h 229"/>
                  <a:gd name="T62" fmla="*/ 213 w 313"/>
                  <a:gd name="T63" fmla="*/ 73 h 229"/>
                  <a:gd name="T64" fmla="*/ 218 w 313"/>
                  <a:gd name="T65" fmla="*/ 73 h 229"/>
                  <a:gd name="T66" fmla="*/ 223 w 313"/>
                  <a:gd name="T67" fmla="*/ 166 h 229"/>
                  <a:gd name="T68" fmla="*/ 223 w 313"/>
                  <a:gd name="T69" fmla="*/ 104 h 229"/>
                  <a:gd name="T70" fmla="*/ 228 w 313"/>
                  <a:gd name="T71" fmla="*/ 78 h 229"/>
                  <a:gd name="T72" fmla="*/ 243 w 313"/>
                  <a:gd name="T73" fmla="*/ 171 h 229"/>
                  <a:gd name="T74" fmla="*/ 268 w 313"/>
                  <a:gd name="T75" fmla="*/ 228 h 229"/>
                  <a:gd name="T76" fmla="*/ 268 w 313"/>
                  <a:gd name="T77" fmla="*/ 114 h 229"/>
                  <a:gd name="T78" fmla="*/ 268 w 313"/>
                  <a:gd name="T79" fmla="*/ 26 h 229"/>
                  <a:gd name="T80" fmla="*/ 282 w 313"/>
                  <a:gd name="T81" fmla="*/ 62 h 229"/>
                  <a:gd name="T82" fmla="*/ 302 w 313"/>
                  <a:gd name="T83" fmla="*/ 155 h 229"/>
                  <a:gd name="T84" fmla="*/ 312 w 313"/>
                  <a:gd name="T85" fmla="*/ 207 h 229"/>
                  <a:gd name="T86" fmla="*/ 312 w 313"/>
                  <a:gd name="T87" fmla="*/ 140 h 229"/>
                  <a:gd name="T88" fmla="*/ 312 w 313"/>
                  <a:gd name="T89" fmla="*/ 93 h 22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313"/>
                  <a:gd name="T136" fmla="*/ 0 h 229"/>
                  <a:gd name="T137" fmla="*/ 313 w 313"/>
                  <a:gd name="T138" fmla="*/ 229 h 22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313" h="229">
                    <a:moveTo>
                      <a:pt x="0" y="97"/>
                    </a:moveTo>
                    <a:lnTo>
                      <a:pt x="2" y="78"/>
                    </a:lnTo>
                    <a:lnTo>
                      <a:pt x="7" y="62"/>
                    </a:lnTo>
                    <a:lnTo>
                      <a:pt x="7" y="47"/>
                    </a:lnTo>
                    <a:lnTo>
                      <a:pt x="7" y="31"/>
                    </a:lnTo>
                    <a:lnTo>
                      <a:pt x="7" y="16"/>
                    </a:lnTo>
                    <a:lnTo>
                      <a:pt x="7" y="0"/>
                    </a:lnTo>
                    <a:lnTo>
                      <a:pt x="11" y="31"/>
                    </a:lnTo>
                    <a:lnTo>
                      <a:pt x="16" y="73"/>
                    </a:lnTo>
                    <a:lnTo>
                      <a:pt x="21" y="93"/>
                    </a:lnTo>
                    <a:lnTo>
                      <a:pt x="21" y="109"/>
                    </a:lnTo>
                    <a:lnTo>
                      <a:pt x="21" y="124"/>
                    </a:lnTo>
                    <a:lnTo>
                      <a:pt x="26" y="140"/>
                    </a:lnTo>
                    <a:lnTo>
                      <a:pt x="26" y="155"/>
                    </a:lnTo>
                    <a:lnTo>
                      <a:pt x="26" y="140"/>
                    </a:lnTo>
                    <a:lnTo>
                      <a:pt x="26" y="119"/>
                    </a:lnTo>
                    <a:lnTo>
                      <a:pt x="26" y="104"/>
                    </a:lnTo>
                    <a:lnTo>
                      <a:pt x="26" y="88"/>
                    </a:lnTo>
                    <a:lnTo>
                      <a:pt x="26" y="73"/>
                    </a:lnTo>
                    <a:lnTo>
                      <a:pt x="26" y="57"/>
                    </a:lnTo>
                    <a:lnTo>
                      <a:pt x="26" y="41"/>
                    </a:lnTo>
                    <a:lnTo>
                      <a:pt x="26" y="26"/>
                    </a:lnTo>
                    <a:lnTo>
                      <a:pt x="41" y="67"/>
                    </a:lnTo>
                    <a:lnTo>
                      <a:pt x="46" y="109"/>
                    </a:lnTo>
                    <a:lnTo>
                      <a:pt x="46" y="130"/>
                    </a:lnTo>
                    <a:lnTo>
                      <a:pt x="51" y="145"/>
                    </a:lnTo>
                    <a:lnTo>
                      <a:pt x="56" y="161"/>
                    </a:lnTo>
                    <a:lnTo>
                      <a:pt x="61" y="145"/>
                    </a:lnTo>
                    <a:lnTo>
                      <a:pt x="61" y="124"/>
                    </a:lnTo>
                    <a:lnTo>
                      <a:pt x="61" y="93"/>
                    </a:lnTo>
                    <a:lnTo>
                      <a:pt x="61" y="52"/>
                    </a:lnTo>
                    <a:lnTo>
                      <a:pt x="61" y="31"/>
                    </a:lnTo>
                    <a:lnTo>
                      <a:pt x="61" y="16"/>
                    </a:lnTo>
                    <a:lnTo>
                      <a:pt x="61" y="31"/>
                    </a:lnTo>
                    <a:lnTo>
                      <a:pt x="61" y="73"/>
                    </a:lnTo>
                    <a:lnTo>
                      <a:pt x="71" y="114"/>
                    </a:lnTo>
                    <a:lnTo>
                      <a:pt x="76" y="135"/>
                    </a:lnTo>
                    <a:lnTo>
                      <a:pt x="80" y="150"/>
                    </a:lnTo>
                    <a:lnTo>
                      <a:pt x="85" y="166"/>
                    </a:lnTo>
                    <a:lnTo>
                      <a:pt x="85" y="145"/>
                    </a:lnTo>
                    <a:lnTo>
                      <a:pt x="85" y="114"/>
                    </a:lnTo>
                    <a:lnTo>
                      <a:pt x="85" y="93"/>
                    </a:lnTo>
                    <a:lnTo>
                      <a:pt x="85" y="52"/>
                    </a:lnTo>
                    <a:lnTo>
                      <a:pt x="85" y="31"/>
                    </a:lnTo>
                    <a:lnTo>
                      <a:pt x="85" y="16"/>
                    </a:lnTo>
                    <a:lnTo>
                      <a:pt x="85" y="31"/>
                    </a:lnTo>
                    <a:lnTo>
                      <a:pt x="95" y="52"/>
                    </a:lnTo>
                    <a:lnTo>
                      <a:pt x="100" y="83"/>
                    </a:lnTo>
                    <a:lnTo>
                      <a:pt x="105" y="104"/>
                    </a:lnTo>
                    <a:lnTo>
                      <a:pt x="105" y="135"/>
                    </a:lnTo>
                    <a:lnTo>
                      <a:pt x="115" y="150"/>
                    </a:lnTo>
                    <a:lnTo>
                      <a:pt x="120" y="166"/>
                    </a:lnTo>
                    <a:lnTo>
                      <a:pt x="125" y="181"/>
                    </a:lnTo>
                    <a:lnTo>
                      <a:pt x="125" y="140"/>
                    </a:lnTo>
                    <a:lnTo>
                      <a:pt x="125" y="124"/>
                    </a:lnTo>
                    <a:lnTo>
                      <a:pt x="130" y="109"/>
                    </a:lnTo>
                    <a:lnTo>
                      <a:pt x="130" y="93"/>
                    </a:lnTo>
                    <a:lnTo>
                      <a:pt x="130" y="73"/>
                    </a:lnTo>
                    <a:lnTo>
                      <a:pt x="130" y="57"/>
                    </a:lnTo>
                    <a:lnTo>
                      <a:pt x="130" y="41"/>
                    </a:lnTo>
                    <a:lnTo>
                      <a:pt x="140" y="73"/>
                    </a:lnTo>
                    <a:lnTo>
                      <a:pt x="140" y="114"/>
                    </a:lnTo>
                    <a:lnTo>
                      <a:pt x="145" y="155"/>
                    </a:lnTo>
                    <a:lnTo>
                      <a:pt x="145" y="187"/>
                    </a:lnTo>
                    <a:lnTo>
                      <a:pt x="145" y="202"/>
                    </a:lnTo>
                    <a:lnTo>
                      <a:pt x="149" y="218"/>
                    </a:lnTo>
                    <a:lnTo>
                      <a:pt x="149" y="176"/>
                    </a:lnTo>
                    <a:lnTo>
                      <a:pt x="149" y="135"/>
                    </a:lnTo>
                    <a:lnTo>
                      <a:pt x="149" y="104"/>
                    </a:lnTo>
                    <a:lnTo>
                      <a:pt x="149" y="62"/>
                    </a:lnTo>
                    <a:lnTo>
                      <a:pt x="149" y="47"/>
                    </a:lnTo>
                    <a:lnTo>
                      <a:pt x="149" y="26"/>
                    </a:lnTo>
                    <a:lnTo>
                      <a:pt x="149" y="10"/>
                    </a:lnTo>
                    <a:lnTo>
                      <a:pt x="149" y="26"/>
                    </a:lnTo>
                    <a:lnTo>
                      <a:pt x="149" y="41"/>
                    </a:lnTo>
                    <a:lnTo>
                      <a:pt x="154" y="57"/>
                    </a:lnTo>
                    <a:lnTo>
                      <a:pt x="159" y="98"/>
                    </a:lnTo>
                    <a:lnTo>
                      <a:pt x="169" y="140"/>
                    </a:lnTo>
                    <a:lnTo>
                      <a:pt x="184" y="161"/>
                    </a:lnTo>
                    <a:lnTo>
                      <a:pt x="189" y="176"/>
                    </a:lnTo>
                    <a:lnTo>
                      <a:pt x="199" y="161"/>
                    </a:lnTo>
                    <a:lnTo>
                      <a:pt x="199" y="145"/>
                    </a:lnTo>
                    <a:lnTo>
                      <a:pt x="199" y="104"/>
                    </a:lnTo>
                    <a:lnTo>
                      <a:pt x="199" y="73"/>
                    </a:lnTo>
                    <a:lnTo>
                      <a:pt x="194" y="52"/>
                    </a:lnTo>
                    <a:lnTo>
                      <a:pt x="189" y="36"/>
                    </a:lnTo>
                    <a:lnTo>
                      <a:pt x="189" y="52"/>
                    </a:lnTo>
                    <a:lnTo>
                      <a:pt x="199" y="93"/>
                    </a:lnTo>
                    <a:lnTo>
                      <a:pt x="204" y="124"/>
                    </a:lnTo>
                    <a:lnTo>
                      <a:pt x="209" y="166"/>
                    </a:lnTo>
                    <a:lnTo>
                      <a:pt x="209" y="181"/>
                    </a:lnTo>
                    <a:lnTo>
                      <a:pt x="213" y="197"/>
                    </a:lnTo>
                    <a:lnTo>
                      <a:pt x="213" y="181"/>
                    </a:lnTo>
                    <a:lnTo>
                      <a:pt x="213" y="145"/>
                    </a:lnTo>
                    <a:lnTo>
                      <a:pt x="213" y="104"/>
                    </a:lnTo>
                    <a:lnTo>
                      <a:pt x="213" y="73"/>
                    </a:lnTo>
                    <a:lnTo>
                      <a:pt x="213" y="57"/>
                    </a:lnTo>
                    <a:lnTo>
                      <a:pt x="213" y="41"/>
                    </a:lnTo>
                    <a:lnTo>
                      <a:pt x="218" y="73"/>
                    </a:lnTo>
                    <a:lnTo>
                      <a:pt x="218" y="104"/>
                    </a:lnTo>
                    <a:lnTo>
                      <a:pt x="223" y="145"/>
                    </a:lnTo>
                    <a:lnTo>
                      <a:pt x="223" y="166"/>
                    </a:lnTo>
                    <a:lnTo>
                      <a:pt x="223" y="181"/>
                    </a:lnTo>
                    <a:lnTo>
                      <a:pt x="223" y="145"/>
                    </a:lnTo>
                    <a:lnTo>
                      <a:pt x="223" y="104"/>
                    </a:lnTo>
                    <a:lnTo>
                      <a:pt x="223" y="52"/>
                    </a:lnTo>
                    <a:lnTo>
                      <a:pt x="223" y="36"/>
                    </a:lnTo>
                    <a:lnTo>
                      <a:pt x="228" y="78"/>
                    </a:lnTo>
                    <a:lnTo>
                      <a:pt x="228" y="109"/>
                    </a:lnTo>
                    <a:lnTo>
                      <a:pt x="238" y="140"/>
                    </a:lnTo>
                    <a:lnTo>
                      <a:pt x="243" y="171"/>
                    </a:lnTo>
                    <a:lnTo>
                      <a:pt x="248" y="192"/>
                    </a:lnTo>
                    <a:lnTo>
                      <a:pt x="263" y="212"/>
                    </a:lnTo>
                    <a:lnTo>
                      <a:pt x="268" y="228"/>
                    </a:lnTo>
                    <a:lnTo>
                      <a:pt x="268" y="192"/>
                    </a:lnTo>
                    <a:lnTo>
                      <a:pt x="268" y="150"/>
                    </a:lnTo>
                    <a:lnTo>
                      <a:pt x="268" y="114"/>
                    </a:lnTo>
                    <a:lnTo>
                      <a:pt x="268" y="73"/>
                    </a:lnTo>
                    <a:lnTo>
                      <a:pt x="268" y="41"/>
                    </a:lnTo>
                    <a:lnTo>
                      <a:pt x="268" y="26"/>
                    </a:lnTo>
                    <a:lnTo>
                      <a:pt x="268" y="10"/>
                    </a:lnTo>
                    <a:lnTo>
                      <a:pt x="278" y="26"/>
                    </a:lnTo>
                    <a:lnTo>
                      <a:pt x="282" y="62"/>
                    </a:lnTo>
                    <a:lnTo>
                      <a:pt x="287" y="93"/>
                    </a:lnTo>
                    <a:lnTo>
                      <a:pt x="297" y="135"/>
                    </a:lnTo>
                    <a:lnTo>
                      <a:pt x="302" y="155"/>
                    </a:lnTo>
                    <a:lnTo>
                      <a:pt x="307" y="176"/>
                    </a:lnTo>
                    <a:lnTo>
                      <a:pt x="307" y="192"/>
                    </a:lnTo>
                    <a:lnTo>
                      <a:pt x="312" y="207"/>
                    </a:lnTo>
                    <a:lnTo>
                      <a:pt x="312" y="192"/>
                    </a:lnTo>
                    <a:lnTo>
                      <a:pt x="312" y="161"/>
                    </a:lnTo>
                    <a:lnTo>
                      <a:pt x="312" y="140"/>
                    </a:lnTo>
                    <a:lnTo>
                      <a:pt x="312" y="124"/>
                    </a:lnTo>
                    <a:lnTo>
                      <a:pt x="312" y="109"/>
                    </a:lnTo>
                    <a:lnTo>
                      <a:pt x="312" y="93"/>
                    </a:lnTo>
                  </a:path>
                </a:pathLst>
              </a:custGeom>
              <a:noFill/>
              <a:ln w="19050" cap="rnd">
                <a:solidFill>
                  <a:schemeClr val="tx1"/>
                </a:solidFill>
                <a:round/>
                <a:headEnd type="none" w="sm" len="sm"/>
                <a:tailEnd type="none" w="sm" len="sm"/>
              </a:ln>
            </p:spPr>
            <p:txBody>
              <a:bodyPr/>
              <a:lstStyle/>
              <a:p>
                <a:endParaRPr lang="en-US"/>
              </a:p>
            </p:txBody>
          </p:sp>
          <p:sp>
            <p:nvSpPr>
              <p:cNvPr id="19488" name="Freeform 74"/>
              <p:cNvSpPr>
                <a:spLocks/>
              </p:cNvSpPr>
              <p:nvPr/>
            </p:nvSpPr>
            <p:spPr bwMode="auto">
              <a:xfrm>
                <a:off x="5876" y="2640"/>
                <a:ext cx="313" cy="229"/>
              </a:xfrm>
              <a:custGeom>
                <a:avLst/>
                <a:gdLst>
                  <a:gd name="T0" fmla="*/ 7 w 313"/>
                  <a:gd name="T1" fmla="*/ 62 h 229"/>
                  <a:gd name="T2" fmla="*/ 7 w 313"/>
                  <a:gd name="T3" fmla="*/ 16 h 229"/>
                  <a:gd name="T4" fmla="*/ 16 w 313"/>
                  <a:gd name="T5" fmla="*/ 73 h 229"/>
                  <a:gd name="T6" fmla="*/ 21 w 313"/>
                  <a:gd name="T7" fmla="*/ 124 h 229"/>
                  <a:gd name="T8" fmla="*/ 26 w 313"/>
                  <a:gd name="T9" fmla="*/ 140 h 229"/>
                  <a:gd name="T10" fmla="*/ 26 w 313"/>
                  <a:gd name="T11" fmla="*/ 88 h 229"/>
                  <a:gd name="T12" fmla="*/ 26 w 313"/>
                  <a:gd name="T13" fmla="*/ 41 h 229"/>
                  <a:gd name="T14" fmla="*/ 46 w 313"/>
                  <a:gd name="T15" fmla="*/ 109 h 229"/>
                  <a:gd name="T16" fmla="*/ 56 w 313"/>
                  <a:gd name="T17" fmla="*/ 161 h 229"/>
                  <a:gd name="T18" fmla="*/ 61 w 313"/>
                  <a:gd name="T19" fmla="*/ 93 h 229"/>
                  <a:gd name="T20" fmla="*/ 61 w 313"/>
                  <a:gd name="T21" fmla="*/ 16 h 229"/>
                  <a:gd name="T22" fmla="*/ 71 w 313"/>
                  <a:gd name="T23" fmla="*/ 114 h 229"/>
                  <a:gd name="T24" fmla="*/ 85 w 313"/>
                  <a:gd name="T25" fmla="*/ 166 h 229"/>
                  <a:gd name="T26" fmla="*/ 85 w 313"/>
                  <a:gd name="T27" fmla="*/ 93 h 229"/>
                  <a:gd name="T28" fmla="*/ 85 w 313"/>
                  <a:gd name="T29" fmla="*/ 16 h 229"/>
                  <a:gd name="T30" fmla="*/ 100 w 313"/>
                  <a:gd name="T31" fmla="*/ 83 h 229"/>
                  <a:gd name="T32" fmla="*/ 115 w 313"/>
                  <a:gd name="T33" fmla="*/ 150 h 229"/>
                  <a:gd name="T34" fmla="*/ 125 w 313"/>
                  <a:gd name="T35" fmla="*/ 140 h 229"/>
                  <a:gd name="T36" fmla="*/ 130 w 313"/>
                  <a:gd name="T37" fmla="*/ 93 h 229"/>
                  <a:gd name="T38" fmla="*/ 130 w 313"/>
                  <a:gd name="T39" fmla="*/ 41 h 229"/>
                  <a:gd name="T40" fmla="*/ 145 w 313"/>
                  <a:gd name="T41" fmla="*/ 155 h 229"/>
                  <a:gd name="T42" fmla="*/ 149 w 313"/>
                  <a:gd name="T43" fmla="*/ 218 h 229"/>
                  <a:gd name="T44" fmla="*/ 149 w 313"/>
                  <a:gd name="T45" fmla="*/ 104 h 229"/>
                  <a:gd name="T46" fmla="*/ 149 w 313"/>
                  <a:gd name="T47" fmla="*/ 26 h 229"/>
                  <a:gd name="T48" fmla="*/ 149 w 313"/>
                  <a:gd name="T49" fmla="*/ 41 h 229"/>
                  <a:gd name="T50" fmla="*/ 169 w 313"/>
                  <a:gd name="T51" fmla="*/ 140 h 229"/>
                  <a:gd name="T52" fmla="*/ 199 w 313"/>
                  <a:gd name="T53" fmla="*/ 161 h 229"/>
                  <a:gd name="T54" fmla="*/ 199 w 313"/>
                  <a:gd name="T55" fmla="*/ 73 h 229"/>
                  <a:gd name="T56" fmla="*/ 189 w 313"/>
                  <a:gd name="T57" fmla="*/ 52 h 229"/>
                  <a:gd name="T58" fmla="*/ 209 w 313"/>
                  <a:gd name="T59" fmla="*/ 166 h 229"/>
                  <a:gd name="T60" fmla="*/ 213 w 313"/>
                  <a:gd name="T61" fmla="*/ 181 h 229"/>
                  <a:gd name="T62" fmla="*/ 213 w 313"/>
                  <a:gd name="T63" fmla="*/ 73 h 229"/>
                  <a:gd name="T64" fmla="*/ 218 w 313"/>
                  <a:gd name="T65" fmla="*/ 73 h 229"/>
                  <a:gd name="T66" fmla="*/ 223 w 313"/>
                  <a:gd name="T67" fmla="*/ 166 h 229"/>
                  <a:gd name="T68" fmla="*/ 223 w 313"/>
                  <a:gd name="T69" fmla="*/ 104 h 229"/>
                  <a:gd name="T70" fmla="*/ 228 w 313"/>
                  <a:gd name="T71" fmla="*/ 78 h 229"/>
                  <a:gd name="T72" fmla="*/ 243 w 313"/>
                  <a:gd name="T73" fmla="*/ 171 h 229"/>
                  <a:gd name="T74" fmla="*/ 268 w 313"/>
                  <a:gd name="T75" fmla="*/ 228 h 229"/>
                  <a:gd name="T76" fmla="*/ 268 w 313"/>
                  <a:gd name="T77" fmla="*/ 114 h 229"/>
                  <a:gd name="T78" fmla="*/ 268 w 313"/>
                  <a:gd name="T79" fmla="*/ 26 h 229"/>
                  <a:gd name="T80" fmla="*/ 282 w 313"/>
                  <a:gd name="T81" fmla="*/ 62 h 229"/>
                  <a:gd name="T82" fmla="*/ 302 w 313"/>
                  <a:gd name="T83" fmla="*/ 155 h 229"/>
                  <a:gd name="T84" fmla="*/ 312 w 313"/>
                  <a:gd name="T85" fmla="*/ 207 h 229"/>
                  <a:gd name="T86" fmla="*/ 312 w 313"/>
                  <a:gd name="T87" fmla="*/ 140 h 229"/>
                  <a:gd name="T88" fmla="*/ 312 w 313"/>
                  <a:gd name="T89" fmla="*/ 93 h 22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313"/>
                  <a:gd name="T136" fmla="*/ 0 h 229"/>
                  <a:gd name="T137" fmla="*/ 313 w 313"/>
                  <a:gd name="T138" fmla="*/ 229 h 22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313" h="229">
                    <a:moveTo>
                      <a:pt x="0" y="97"/>
                    </a:moveTo>
                    <a:lnTo>
                      <a:pt x="2" y="78"/>
                    </a:lnTo>
                    <a:lnTo>
                      <a:pt x="7" y="62"/>
                    </a:lnTo>
                    <a:lnTo>
                      <a:pt x="7" y="47"/>
                    </a:lnTo>
                    <a:lnTo>
                      <a:pt x="7" y="31"/>
                    </a:lnTo>
                    <a:lnTo>
                      <a:pt x="7" y="16"/>
                    </a:lnTo>
                    <a:lnTo>
                      <a:pt x="7" y="0"/>
                    </a:lnTo>
                    <a:lnTo>
                      <a:pt x="11" y="31"/>
                    </a:lnTo>
                    <a:lnTo>
                      <a:pt x="16" y="73"/>
                    </a:lnTo>
                    <a:lnTo>
                      <a:pt x="21" y="93"/>
                    </a:lnTo>
                    <a:lnTo>
                      <a:pt x="21" y="109"/>
                    </a:lnTo>
                    <a:lnTo>
                      <a:pt x="21" y="124"/>
                    </a:lnTo>
                    <a:lnTo>
                      <a:pt x="26" y="140"/>
                    </a:lnTo>
                    <a:lnTo>
                      <a:pt x="26" y="155"/>
                    </a:lnTo>
                    <a:lnTo>
                      <a:pt x="26" y="140"/>
                    </a:lnTo>
                    <a:lnTo>
                      <a:pt x="26" y="119"/>
                    </a:lnTo>
                    <a:lnTo>
                      <a:pt x="26" y="104"/>
                    </a:lnTo>
                    <a:lnTo>
                      <a:pt x="26" y="88"/>
                    </a:lnTo>
                    <a:lnTo>
                      <a:pt x="26" y="73"/>
                    </a:lnTo>
                    <a:lnTo>
                      <a:pt x="26" y="57"/>
                    </a:lnTo>
                    <a:lnTo>
                      <a:pt x="26" y="41"/>
                    </a:lnTo>
                    <a:lnTo>
                      <a:pt x="26" y="26"/>
                    </a:lnTo>
                    <a:lnTo>
                      <a:pt x="41" y="67"/>
                    </a:lnTo>
                    <a:lnTo>
                      <a:pt x="46" y="109"/>
                    </a:lnTo>
                    <a:lnTo>
                      <a:pt x="46" y="130"/>
                    </a:lnTo>
                    <a:lnTo>
                      <a:pt x="51" y="145"/>
                    </a:lnTo>
                    <a:lnTo>
                      <a:pt x="56" y="161"/>
                    </a:lnTo>
                    <a:lnTo>
                      <a:pt x="61" y="145"/>
                    </a:lnTo>
                    <a:lnTo>
                      <a:pt x="61" y="124"/>
                    </a:lnTo>
                    <a:lnTo>
                      <a:pt x="61" y="93"/>
                    </a:lnTo>
                    <a:lnTo>
                      <a:pt x="61" y="52"/>
                    </a:lnTo>
                    <a:lnTo>
                      <a:pt x="61" y="31"/>
                    </a:lnTo>
                    <a:lnTo>
                      <a:pt x="61" y="16"/>
                    </a:lnTo>
                    <a:lnTo>
                      <a:pt x="61" y="31"/>
                    </a:lnTo>
                    <a:lnTo>
                      <a:pt x="61" y="73"/>
                    </a:lnTo>
                    <a:lnTo>
                      <a:pt x="71" y="114"/>
                    </a:lnTo>
                    <a:lnTo>
                      <a:pt x="76" y="135"/>
                    </a:lnTo>
                    <a:lnTo>
                      <a:pt x="80" y="150"/>
                    </a:lnTo>
                    <a:lnTo>
                      <a:pt x="85" y="166"/>
                    </a:lnTo>
                    <a:lnTo>
                      <a:pt x="85" y="145"/>
                    </a:lnTo>
                    <a:lnTo>
                      <a:pt x="85" y="114"/>
                    </a:lnTo>
                    <a:lnTo>
                      <a:pt x="85" y="93"/>
                    </a:lnTo>
                    <a:lnTo>
                      <a:pt x="85" y="52"/>
                    </a:lnTo>
                    <a:lnTo>
                      <a:pt x="85" y="31"/>
                    </a:lnTo>
                    <a:lnTo>
                      <a:pt x="85" y="16"/>
                    </a:lnTo>
                    <a:lnTo>
                      <a:pt x="85" y="31"/>
                    </a:lnTo>
                    <a:lnTo>
                      <a:pt x="95" y="52"/>
                    </a:lnTo>
                    <a:lnTo>
                      <a:pt x="100" y="83"/>
                    </a:lnTo>
                    <a:lnTo>
                      <a:pt x="105" y="104"/>
                    </a:lnTo>
                    <a:lnTo>
                      <a:pt x="105" y="135"/>
                    </a:lnTo>
                    <a:lnTo>
                      <a:pt x="115" y="150"/>
                    </a:lnTo>
                    <a:lnTo>
                      <a:pt x="120" y="166"/>
                    </a:lnTo>
                    <a:lnTo>
                      <a:pt x="125" y="181"/>
                    </a:lnTo>
                    <a:lnTo>
                      <a:pt x="125" y="140"/>
                    </a:lnTo>
                    <a:lnTo>
                      <a:pt x="125" y="124"/>
                    </a:lnTo>
                    <a:lnTo>
                      <a:pt x="130" y="109"/>
                    </a:lnTo>
                    <a:lnTo>
                      <a:pt x="130" y="93"/>
                    </a:lnTo>
                    <a:lnTo>
                      <a:pt x="130" y="73"/>
                    </a:lnTo>
                    <a:lnTo>
                      <a:pt x="130" y="57"/>
                    </a:lnTo>
                    <a:lnTo>
                      <a:pt x="130" y="41"/>
                    </a:lnTo>
                    <a:lnTo>
                      <a:pt x="140" y="73"/>
                    </a:lnTo>
                    <a:lnTo>
                      <a:pt x="140" y="114"/>
                    </a:lnTo>
                    <a:lnTo>
                      <a:pt x="145" y="155"/>
                    </a:lnTo>
                    <a:lnTo>
                      <a:pt x="145" y="187"/>
                    </a:lnTo>
                    <a:lnTo>
                      <a:pt x="145" y="202"/>
                    </a:lnTo>
                    <a:lnTo>
                      <a:pt x="149" y="218"/>
                    </a:lnTo>
                    <a:lnTo>
                      <a:pt x="149" y="176"/>
                    </a:lnTo>
                    <a:lnTo>
                      <a:pt x="149" y="135"/>
                    </a:lnTo>
                    <a:lnTo>
                      <a:pt x="149" y="104"/>
                    </a:lnTo>
                    <a:lnTo>
                      <a:pt x="149" y="62"/>
                    </a:lnTo>
                    <a:lnTo>
                      <a:pt x="149" y="47"/>
                    </a:lnTo>
                    <a:lnTo>
                      <a:pt x="149" y="26"/>
                    </a:lnTo>
                    <a:lnTo>
                      <a:pt x="149" y="10"/>
                    </a:lnTo>
                    <a:lnTo>
                      <a:pt x="149" y="26"/>
                    </a:lnTo>
                    <a:lnTo>
                      <a:pt x="149" y="41"/>
                    </a:lnTo>
                    <a:lnTo>
                      <a:pt x="154" y="57"/>
                    </a:lnTo>
                    <a:lnTo>
                      <a:pt x="159" y="98"/>
                    </a:lnTo>
                    <a:lnTo>
                      <a:pt x="169" y="140"/>
                    </a:lnTo>
                    <a:lnTo>
                      <a:pt x="184" y="161"/>
                    </a:lnTo>
                    <a:lnTo>
                      <a:pt x="189" y="176"/>
                    </a:lnTo>
                    <a:lnTo>
                      <a:pt x="199" y="161"/>
                    </a:lnTo>
                    <a:lnTo>
                      <a:pt x="199" y="145"/>
                    </a:lnTo>
                    <a:lnTo>
                      <a:pt x="199" y="104"/>
                    </a:lnTo>
                    <a:lnTo>
                      <a:pt x="199" y="73"/>
                    </a:lnTo>
                    <a:lnTo>
                      <a:pt x="194" y="52"/>
                    </a:lnTo>
                    <a:lnTo>
                      <a:pt x="189" y="36"/>
                    </a:lnTo>
                    <a:lnTo>
                      <a:pt x="189" y="52"/>
                    </a:lnTo>
                    <a:lnTo>
                      <a:pt x="199" y="93"/>
                    </a:lnTo>
                    <a:lnTo>
                      <a:pt x="204" y="124"/>
                    </a:lnTo>
                    <a:lnTo>
                      <a:pt x="209" y="166"/>
                    </a:lnTo>
                    <a:lnTo>
                      <a:pt x="209" y="181"/>
                    </a:lnTo>
                    <a:lnTo>
                      <a:pt x="213" y="197"/>
                    </a:lnTo>
                    <a:lnTo>
                      <a:pt x="213" y="181"/>
                    </a:lnTo>
                    <a:lnTo>
                      <a:pt x="213" y="145"/>
                    </a:lnTo>
                    <a:lnTo>
                      <a:pt x="213" y="104"/>
                    </a:lnTo>
                    <a:lnTo>
                      <a:pt x="213" y="73"/>
                    </a:lnTo>
                    <a:lnTo>
                      <a:pt x="213" y="57"/>
                    </a:lnTo>
                    <a:lnTo>
                      <a:pt x="213" y="41"/>
                    </a:lnTo>
                    <a:lnTo>
                      <a:pt x="218" y="73"/>
                    </a:lnTo>
                    <a:lnTo>
                      <a:pt x="218" y="104"/>
                    </a:lnTo>
                    <a:lnTo>
                      <a:pt x="223" y="145"/>
                    </a:lnTo>
                    <a:lnTo>
                      <a:pt x="223" y="166"/>
                    </a:lnTo>
                    <a:lnTo>
                      <a:pt x="223" y="181"/>
                    </a:lnTo>
                    <a:lnTo>
                      <a:pt x="223" y="145"/>
                    </a:lnTo>
                    <a:lnTo>
                      <a:pt x="223" y="104"/>
                    </a:lnTo>
                    <a:lnTo>
                      <a:pt x="223" y="52"/>
                    </a:lnTo>
                    <a:lnTo>
                      <a:pt x="223" y="36"/>
                    </a:lnTo>
                    <a:lnTo>
                      <a:pt x="228" y="78"/>
                    </a:lnTo>
                    <a:lnTo>
                      <a:pt x="228" y="109"/>
                    </a:lnTo>
                    <a:lnTo>
                      <a:pt x="238" y="140"/>
                    </a:lnTo>
                    <a:lnTo>
                      <a:pt x="243" y="171"/>
                    </a:lnTo>
                    <a:lnTo>
                      <a:pt x="248" y="192"/>
                    </a:lnTo>
                    <a:lnTo>
                      <a:pt x="263" y="212"/>
                    </a:lnTo>
                    <a:lnTo>
                      <a:pt x="268" y="228"/>
                    </a:lnTo>
                    <a:lnTo>
                      <a:pt x="268" y="192"/>
                    </a:lnTo>
                    <a:lnTo>
                      <a:pt x="268" y="150"/>
                    </a:lnTo>
                    <a:lnTo>
                      <a:pt x="268" y="114"/>
                    </a:lnTo>
                    <a:lnTo>
                      <a:pt x="268" y="73"/>
                    </a:lnTo>
                    <a:lnTo>
                      <a:pt x="268" y="41"/>
                    </a:lnTo>
                    <a:lnTo>
                      <a:pt x="268" y="26"/>
                    </a:lnTo>
                    <a:lnTo>
                      <a:pt x="268" y="10"/>
                    </a:lnTo>
                    <a:lnTo>
                      <a:pt x="278" y="26"/>
                    </a:lnTo>
                    <a:lnTo>
                      <a:pt x="282" y="62"/>
                    </a:lnTo>
                    <a:lnTo>
                      <a:pt x="287" y="93"/>
                    </a:lnTo>
                    <a:lnTo>
                      <a:pt x="297" y="135"/>
                    </a:lnTo>
                    <a:lnTo>
                      <a:pt x="302" y="155"/>
                    </a:lnTo>
                    <a:lnTo>
                      <a:pt x="307" y="176"/>
                    </a:lnTo>
                    <a:lnTo>
                      <a:pt x="307" y="192"/>
                    </a:lnTo>
                    <a:lnTo>
                      <a:pt x="312" y="207"/>
                    </a:lnTo>
                    <a:lnTo>
                      <a:pt x="312" y="192"/>
                    </a:lnTo>
                    <a:lnTo>
                      <a:pt x="312" y="161"/>
                    </a:lnTo>
                    <a:lnTo>
                      <a:pt x="312" y="140"/>
                    </a:lnTo>
                    <a:lnTo>
                      <a:pt x="312" y="124"/>
                    </a:lnTo>
                    <a:lnTo>
                      <a:pt x="312" y="109"/>
                    </a:lnTo>
                    <a:lnTo>
                      <a:pt x="312" y="93"/>
                    </a:lnTo>
                  </a:path>
                </a:pathLst>
              </a:custGeom>
              <a:noFill/>
              <a:ln w="19050" cap="rnd">
                <a:solidFill>
                  <a:schemeClr val="tx1"/>
                </a:solidFill>
                <a:round/>
                <a:headEnd type="none" w="sm" len="sm"/>
                <a:tailEnd type="none" w="sm" len="sm"/>
              </a:ln>
            </p:spPr>
            <p:txBody>
              <a:bodyPr/>
              <a:lstStyle/>
              <a:p>
                <a:endParaRPr lang="en-US"/>
              </a:p>
            </p:txBody>
          </p:sp>
          <p:sp>
            <p:nvSpPr>
              <p:cNvPr id="19489" name="Freeform 75"/>
              <p:cNvSpPr>
                <a:spLocks/>
              </p:cNvSpPr>
              <p:nvPr/>
            </p:nvSpPr>
            <p:spPr bwMode="auto">
              <a:xfrm>
                <a:off x="4316" y="2688"/>
                <a:ext cx="625" cy="241"/>
              </a:xfrm>
              <a:custGeom>
                <a:avLst/>
                <a:gdLst>
                  <a:gd name="T0" fmla="*/ 26 w 625"/>
                  <a:gd name="T1" fmla="*/ 80 h 241"/>
                  <a:gd name="T2" fmla="*/ 26 w 625"/>
                  <a:gd name="T3" fmla="*/ 16 h 241"/>
                  <a:gd name="T4" fmla="*/ 41 w 625"/>
                  <a:gd name="T5" fmla="*/ 85 h 241"/>
                  <a:gd name="T6" fmla="*/ 56 w 625"/>
                  <a:gd name="T7" fmla="*/ 187 h 241"/>
                  <a:gd name="T8" fmla="*/ 60 w 625"/>
                  <a:gd name="T9" fmla="*/ 69 h 241"/>
                  <a:gd name="T10" fmla="*/ 65 w 625"/>
                  <a:gd name="T11" fmla="*/ 21 h 241"/>
                  <a:gd name="T12" fmla="*/ 80 w 625"/>
                  <a:gd name="T13" fmla="*/ 112 h 241"/>
                  <a:gd name="T14" fmla="*/ 105 w 625"/>
                  <a:gd name="T15" fmla="*/ 181 h 241"/>
                  <a:gd name="T16" fmla="*/ 105 w 625"/>
                  <a:gd name="T17" fmla="*/ 80 h 241"/>
                  <a:gd name="T18" fmla="*/ 114 w 625"/>
                  <a:gd name="T19" fmla="*/ 123 h 241"/>
                  <a:gd name="T20" fmla="*/ 134 w 625"/>
                  <a:gd name="T21" fmla="*/ 171 h 241"/>
                  <a:gd name="T22" fmla="*/ 134 w 625"/>
                  <a:gd name="T23" fmla="*/ 53 h 241"/>
                  <a:gd name="T24" fmla="*/ 139 w 625"/>
                  <a:gd name="T25" fmla="*/ 16 h 241"/>
                  <a:gd name="T26" fmla="*/ 154 w 625"/>
                  <a:gd name="T27" fmla="*/ 139 h 241"/>
                  <a:gd name="T28" fmla="*/ 158 w 625"/>
                  <a:gd name="T29" fmla="*/ 203 h 241"/>
                  <a:gd name="T30" fmla="*/ 173 w 625"/>
                  <a:gd name="T31" fmla="*/ 128 h 241"/>
                  <a:gd name="T32" fmla="*/ 178 w 625"/>
                  <a:gd name="T33" fmla="*/ 59 h 241"/>
                  <a:gd name="T34" fmla="*/ 178 w 625"/>
                  <a:gd name="T35" fmla="*/ 75 h 241"/>
                  <a:gd name="T36" fmla="*/ 193 w 625"/>
                  <a:gd name="T37" fmla="*/ 181 h 241"/>
                  <a:gd name="T38" fmla="*/ 203 w 625"/>
                  <a:gd name="T39" fmla="*/ 165 h 241"/>
                  <a:gd name="T40" fmla="*/ 207 w 625"/>
                  <a:gd name="T41" fmla="*/ 85 h 241"/>
                  <a:gd name="T42" fmla="*/ 222 w 625"/>
                  <a:gd name="T43" fmla="*/ 37 h 241"/>
                  <a:gd name="T44" fmla="*/ 237 w 625"/>
                  <a:gd name="T45" fmla="*/ 112 h 241"/>
                  <a:gd name="T46" fmla="*/ 237 w 625"/>
                  <a:gd name="T47" fmla="*/ 181 h 241"/>
                  <a:gd name="T48" fmla="*/ 256 w 625"/>
                  <a:gd name="T49" fmla="*/ 91 h 241"/>
                  <a:gd name="T50" fmla="*/ 266 w 625"/>
                  <a:gd name="T51" fmla="*/ 27 h 241"/>
                  <a:gd name="T52" fmla="*/ 291 w 625"/>
                  <a:gd name="T53" fmla="*/ 96 h 241"/>
                  <a:gd name="T54" fmla="*/ 315 w 625"/>
                  <a:gd name="T55" fmla="*/ 133 h 241"/>
                  <a:gd name="T56" fmla="*/ 320 w 625"/>
                  <a:gd name="T57" fmla="*/ 27 h 241"/>
                  <a:gd name="T58" fmla="*/ 335 w 625"/>
                  <a:gd name="T59" fmla="*/ 107 h 241"/>
                  <a:gd name="T60" fmla="*/ 340 w 625"/>
                  <a:gd name="T61" fmla="*/ 176 h 241"/>
                  <a:gd name="T62" fmla="*/ 354 w 625"/>
                  <a:gd name="T63" fmla="*/ 128 h 241"/>
                  <a:gd name="T64" fmla="*/ 359 w 625"/>
                  <a:gd name="T65" fmla="*/ 53 h 241"/>
                  <a:gd name="T66" fmla="*/ 384 w 625"/>
                  <a:gd name="T67" fmla="*/ 176 h 241"/>
                  <a:gd name="T68" fmla="*/ 408 w 625"/>
                  <a:gd name="T69" fmla="*/ 203 h 241"/>
                  <a:gd name="T70" fmla="*/ 423 w 625"/>
                  <a:gd name="T71" fmla="*/ 117 h 241"/>
                  <a:gd name="T72" fmla="*/ 433 w 625"/>
                  <a:gd name="T73" fmla="*/ 43 h 241"/>
                  <a:gd name="T74" fmla="*/ 448 w 625"/>
                  <a:gd name="T75" fmla="*/ 149 h 241"/>
                  <a:gd name="T76" fmla="*/ 462 w 625"/>
                  <a:gd name="T77" fmla="*/ 219 h 241"/>
                  <a:gd name="T78" fmla="*/ 477 w 625"/>
                  <a:gd name="T79" fmla="*/ 155 h 241"/>
                  <a:gd name="T80" fmla="*/ 477 w 625"/>
                  <a:gd name="T81" fmla="*/ 91 h 241"/>
                  <a:gd name="T82" fmla="*/ 482 w 625"/>
                  <a:gd name="T83" fmla="*/ 59 h 241"/>
                  <a:gd name="T84" fmla="*/ 506 w 625"/>
                  <a:gd name="T85" fmla="*/ 133 h 241"/>
                  <a:gd name="T86" fmla="*/ 531 w 625"/>
                  <a:gd name="T87" fmla="*/ 203 h 241"/>
                  <a:gd name="T88" fmla="*/ 536 w 625"/>
                  <a:gd name="T89" fmla="*/ 123 h 241"/>
                  <a:gd name="T90" fmla="*/ 536 w 625"/>
                  <a:gd name="T91" fmla="*/ 48 h 241"/>
                  <a:gd name="T92" fmla="*/ 560 w 625"/>
                  <a:gd name="T93" fmla="*/ 128 h 241"/>
                  <a:gd name="T94" fmla="*/ 575 w 625"/>
                  <a:gd name="T95" fmla="*/ 165 h 241"/>
                  <a:gd name="T96" fmla="*/ 575 w 625"/>
                  <a:gd name="T97" fmla="*/ 53 h 241"/>
                  <a:gd name="T98" fmla="*/ 590 w 625"/>
                  <a:gd name="T99" fmla="*/ 123 h 241"/>
                  <a:gd name="T100" fmla="*/ 614 w 625"/>
                  <a:gd name="T101" fmla="*/ 224 h 241"/>
                  <a:gd name="T102" fmla="*/ 624 w 625"/>
                  <a:gd name="T103" fmla="*/ 171 h 24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625"/>
                  <a:gd name="T157" fmla="*/ 0 h 241"/>
                  <a:gd name="T158" fmla="*/ 625 w 625"/>
                  <a:gd name="T159" fmla="*/ 241 h 241"/>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625" h="241">
                    <a:moveTo>
                      <a:pt x="0" y="126"/>
                    </a:moveTo>
                    <a:lnTo>
                      <a:pt x="16" y="112"/>
                    </a:lnTo>
                    <a:lnTo>
                      <a:pt x="26" y="96"/>
                    </a:lnTo>
                    <a:lnTo>
                      <a:pt x="26" y="80"/>
                    </a:lnTo>
                    <a:lnTo>
                      <a:pt x="26" y="64"/>
                    </a:lnTo>
                    <a:lnTo>
                      <a:pt x="26" y="48"/>
                    </a:lnTo>
                    <a:lnTo>
                      <a:pt x="26" y="32"/>
                    </a:lnTo>
                    <a:lnTo>
                      <a:pt x="26" y="16"/>
                    </a:lnTo>
                    <a:lnTo>
                      <a:pt x="36" y="32"/>
                    </a:lnTo>
                    <a:lnTo>
                      <a:pt x="41" y="53"/>
                    </a:lnTo>
                    <a:lnTo>
                      <a:pt x="41" y="69"/>
                    </a:lnTo>
                    <a:lnTo>
                      <a:pt x="41" y="85"/>
                    </a:lnTo>
                    <a:lnTo>
                      <a:pt x="46" y="101"/>
                    </a:lnTo>
                    <a:lnTo>
                      <a:pt x="51" y="123"/>
                    </a:lnTo>
                    <a:lnTo>
                      <a:pt x="56" y="165"/>
                    </a:lnTo>
                    <a:lnTo>
                      <a:pt x="56" y="187"/>
                    </a:lnTo>
                    <a:lnTo>
                      <a:pt x="56" y="149"/>
                    </a:lnTo>
                    <a:lnTo>
                      <a:pt x="60" y="107"/>
                    </a:lnTo>
                    <a:lnTo>
                      <a:pt x="60" y="85"/>
                    </a:lnTo>
                    <a:lnTo>
                      <a:pt x="60" y="69"/>
                    </a:lnTo>
                    <a:lnTo>
                      <a:pt x="60" y="53"/>
                    </a:lnTo>
                    <a:lnTo>
                      <a:pt x="65" y="37"/>
                    </a:lnTo>
                    <a:lnTo>
                      <a:pt x="65" y="5"/>
                    </a:lnTo>
                    <a:lnTo>
                      <a:pt x="65" y="21"/>
                    </a:lnTo>
                    <a:lnTo>
                      <a:pt x="65" y="37"/>
                    </a:lnTo>
                    <a:lnTo>
                      <a:pt x="65" y="53"/>
                    </a:lnTo>
                    <a:lnTo>
                      <a:pt x="70" y="69"/>
                    </a:lnTo>
                    <a:lnTo>
                      <a:pt x="80" y="112"/>
                    </a:lnTo>
                    <a:lnTo>
                      <a:pt x="85" y="144"/>
                    </a:lnTo>
                    <a:lnTo>
                      <a:pt x="95" y="187"/>
                    </a:lnTo>
                    <a:lnTo>
                      <a:pt x="100" y="203"/>
                    </a:lnTo>
                    <a:lnTo>
                      <a:pt x="105" y="181"/>
                    </a:lnTo>
                    <a:lnTo>
                      <a:pt x="105" y="160"/>
                    </a:lnTo>
                    <a:lnTo>
                      <a:pt x="105" y="139"/>
                    </a:lnTo>
                    <a:lnTo>
                      <a:pt x="105" y="96"/>
                    </a:lnTo>
                    <a:lnTo>
                      <a:pt x="105" y="80"/>
                    </a:lnTo>
                    <a:lnTo>
                      <a:pt x="105" y="64"/>
                    </a:lnTo>
                    <a:lnTo>
                      <a:pt x="105" y="48"/>
                    </a:lnTo>
                    <a:lnTo>
                      <a:pt x="109" y="91"/>
                    </a:lnTo>
                    <a:lnTo>
                      <a:pt x="114" y="123"/>
                    </a:lnTo>
                    <a:lnTo>
                      <a:pt x="119" y="176"/>
                    </a:lnTo>
                    <a:lnTo>
                      <a:pt x="124" y="208"/>
                    </a:lnTo>
                    <a:lnTo>
                      <a:pt x="129" y="224"/>
                    </a:lnTo>
                    <a:lnTo>
                      <a:pt x="134" y="171"/>
                    </a:lnTo>
                    <a:lnTo>
                      <a:pt x="134" y="139"/>
                    </a:lnTo>
                    <a:lnTo>
                      <a:pt x="134" y="117"/>
                    </a:lnTo>
                    <a:lnTo>
                      <a:pt x="134" y="96"/>
                    </a:lnTo>
                    <a:lnTo>
                      <a:pt x="134" y="53"/>
                    </a:lnTo>
                    <a:lnTo>
                      <a:pt x="134" y="32"/>
                    </a:lnTo>
                    <a:lnTo>
                      <a:pt x="134" y="16"/>
                    </a:lnTo>
                    <a:lnTo>
                      <a:pt x="134" y="0"/>
                    </a:lnTo>
                    <a:lnTo>
                      <a:pt x="139" y="16"/>
                    </a:lnTo>
                    <a:lnTo>
                      <a:pt x="144" y="59"/>
                    </a:lnTo>
                    <a:lnTo>
                      <a:pt x="149" y="91"/>
                    </a:lnTo>
                    <a:lnTo>
                      <a:pt x="154" y="123"/>
                    </a:lnTo>
                    <a:lnTo>
                      <a:pt x="154" y="139"/>
                    </a:lnTo>
                    <a:lnTo>
                      <a:pt x="154" y="155"/>
                    </a:lnTo>
                    <a:lnTo>
                      <a:pt x="154" y="171"/>
                    </a:lnTo>
                    <a:lnTo>
                      <a:pt x="158" y="187"/>
                    </a:lnTo>
                    <a:lnTo>
                      <a:pt x="158" y="203"/>
                    </a:lnTo>
                    <a:lnTo>
                      <a:pt x="163" y="219"/>
                    </a:lnTo>
                    <a:lnTo>
                      <a:pt x="168" y="203"/>
                    </a:lnTo>
                    <a:lnTo>
                      <a:pt x="168" y="160"/>
                    </a:lnTo>
                    <a:lnTo>
                      <a:pt x="173" y="128"/>
                    </a:lnTo>
                    <a:lnTo>
                      <a:pt x="173" y="112"/>
                    </a:lnTo>
                    <a:lnTo>
                      <a:pt x="178" y="96"/>
                    </a:lnTo>
                    <a:lnTo>
                      <a:pt x="178" y="80"/>
                    </a:lnTo>
                    <a:lnTo>
                      <a:pt x="178" y="59"/>
                    </a:lnTo>
                    <a:lnTo>
                      <a:pt x="178" y="43"/>
                    </a:lnTo>
                    <a:lnTo>
                      <a:pt x="178" y="27"/>
                    </a:lnTo>
                    <a:lnTo>
                      <a:pt x="178" y="43"/>
                    </a:lnTo>
                    <a:lnTo>
                      <a:pt x="178" y="75"/>
                    </a:lnTo>
                    <a:lnTo>
                      <a:pt x="183" y="117"/>
                    </a:lnTo>
                    <a:lnTo>
                      <a:pt x="188" y="149"/>
                    </a:lnTo>
                    <a:lnTo>
                      <a:pt x="188" y="165"/>
                    </a:lnTo>
                    <a:lnTo>
                      <a:pt x="193" y="181"/>
                    </a:lnTo>
                    <a:lnTo>
                      <a:pt x="193" y="197"/>
                    </a:lnTo>
                    <a:lnTo>
                      <a:pt x="198" y="229"/>
                    </a:lnTo>
                    <a:lnTo>
                      <a:pt x="203" y="197"/>
                    </a:lnTo>
                    <a:lnTo>
                      <a:pt x="203" y="165"/>
                    </a:lnTo>
                    <a:lnTo>
                      <a:pt x="203" y="133"/>
                    </a:lnTo>
                    <a:lnTo>
                      <a:pt x="207" y="117"/>
                    </a:lnTo>
                    <a:lnTo>
                      <a:pt x="207" y="101"/>
                    </a:lnTo>
                    <a:lnTo>
                      <a:pt x="207" y="85"/>
                    </a:lnTo>
                    <a:lnTo>
                      <a:pt x="207" y="53"/>
                    </a:lnTo>
                    <a:lnTo>
                      <a:pt x="212" y="37"/>
                    </a:lnTo>
                    <a:lnTo>
                      <a:pt x="212" y="21"/>
                    </a:lnTo>
                    <a:lnTo>
                      <a:pt x="222" y="37"/>
                    </a:lnTo>
                    <a:lnTo>
                      <a:pt x="232" y="59"/>
                    </a:lnTo>
                    <a:lnTo>
                      <a:pt x="232" y="80"/>
                    </a:lnTo>
                    <a:lnTo>
                      <a:pt x="237" y="96"/>
                    </a:lnTo>
                    <a:lnTo>
                      <a:pt x="237" y="112"/>
                    </a:lnTo>
                    <a:lnTo>
                      <a:pt x="237" y="128"/>
                    </a:lnTo>
                    <a:lnTo>
                      <a:pt x="237" y="149"/>
                    </a:lnTo>
                    <a:lnTo>
                      <a:pt x="237" y="165"/>
                    </a:lnTo>
                    <a:lnTo>
                      <a:pt x="237" y="181"/>
                    </a:lnTo>
                    <a:lnTo>
                      <a:pt x="237" y="197"/>
                    </a:lnTo>
                    <a:lnTo>
                      <a:pt x="252" y="165"/>
                    </a:lnTo>
                    <a:lnTo>
                      <a:pt x="256" y="123"/>
                    </a:lnTo>
                    <a:lnTo>
                      <a:pt x="256" y="91"/>
                    </a:lnTo>
                    <a:lnTo>
                      <a:pt x="261" y="75"/>
                    </a:lnTo>
                    <a:lnTo>
                      <a:pt x="261" y="59"/>
                    </a:lnTo>
                    <a:lnTo>
                      <a:pt x="266" y="43"/>
                    </a:lnTo>
                    <a:lnTo>
                      <a:pt x="266" y="27"/>
                    </a:lnTo>
                    <a:lnTo>
                      <a:pt x="281" y="43"/>
                    </a:lnTo>
                    <a:lnTo>
                      <a:pt x="281" y="64"/>
                    </a:lnTo>
                    <a:lnTo>
                      <a:pt x="286" y="80"/>
                    </a:lnTo>
                    <a:lnTo>
                      <a:pt x="291" y="96"/>
                    </a:lnTo>
                    <a:lnTo>
                      <a:pt x="296" y="139"/>
                    </a:lnTo>
                    <a:lnTo>
                      <a:pt x="301" y="160"/>
                    </a:lnTo>
                    <a:lnTo>
                      <a:pt x="305" y="176"/>
                    </a:lnTo>
                    <a:lnTo>
                      <a:pt x="315" y="133"/>
                    </a:lnTo>
                    <a:lnTo>
                      <a:pt x="315" y="91"/>
                    </a:lnTo>
                    <a:lnTo>
                      <a:pt x="315" y="59"/>
                    </a:lnTo>
                    <a:lnTo>
                      <a:pt x="315" y="43"/>
                    </a:lnTo>
                    <a:lnTo>
                      <a:pt x="320" y="27"/>
                    </a:lnTo>
                    <a:lnTo>
                      <a:pt x="330" y="48"/>
                    </a:lnTo>
                    <a:lnTo>
                      <a:pt x="330" y="64"/>
                    </a:lnTo>
                    <a:lnTo>
                      <a:pt x="335" y="85"/>
                    </a:lnTo>
                    <a:lnTo>
                      <a:pt x="335" y="107"/>
                    </a:lnTo>
                    <a:lnTo>
                      <a:pt x="335" y="128"/>
                    </a:lnTo>
                    <a:lnTo>
                      <a:pt x="335" y="144"/>
                    </a:lnTo>
                    <a:lnTo>
                      <a:pt x="340" y="160"/>
                    </a:lnTo>
                    <a:lnTo>
                      <a:pt x="340" y="176"/>
                    </a:lnTo>
                    <a:lnTo>
                      <a:pt x="340" y="192"/>
                    </a:lnTo>
                    <a:lnTo>
                      <a:pt x="350" y="176"/>
                    </a:lnTo>
                    <a:lnTo>
                      <a:pt x="354" y="144"/>
                    </a:lnTo>
                    <a:lnTo>
                      <a:pt x="354" y="128"/>
                    </a:lnTo>
                    <a:lnTo>
                      <a:pt x="359" y="112"/>
                    </a:lnTo>
                    <a:lnTo>
                      <a:pt x="359" y="91"/>
                    </a:lnTo>
                    <a:lnTo>
                      <a:pt x="359" y="75"/>
                    </a:lnTo>
                    <a:lnTo>
                      <a:pt x="359" y="53"/>
                    </a:lnTo>
                    <a:lnTo>
                      <a:pt x="369" y="91"/>
                    </a:lnTo>
                    <a:lnTo>
                      <a:pt x="374" y="123"/>
                    </a:lnTo>
                    <a:lnTo>
                      <a:pt x="379" y="155"/>
                    </a:lnTo>
                    <a:lnTo>
                      <a:pt x="384" y="176"/>
                    </a:lnTo>
                    <a:lnTo>
                      <a:pt x="389" y="192"/>
                    </a:lnTo>
                    <a:lnTo>
                      <a:pt x="394" y="208"/>
                    </a:lnTo>
                    <a:lnTo>
                      <a:pt x="399" y="224"/>
                    </a:lnTo>
                    <a:lnTo>
                      <a:pt x="408" y="203"/>
                    </a:lnTo>
                    <a:lnTo>
                      <a:pt x="408" y="171"/>
                    </a:lnTo>
                    <a:lnTo>
                      <a:pt x="418" y="149"/>
                    </a:lnTo>
                    <a:lnTo>
                      <a:pt x="418" y="133"/>
                    </a:lnTo>
                    <a:lnTo>
                      <a:pt x="423" y="117"/>
                    </a:lnTo>
                    <a:lnTo>
                      <a:pt x="428" y="96"/>
                    </a:lnTo>
                    <a:lnTo>
                      <a:pt x="428" y="75"/>
                    </a:lnTo>
                    <a:lnTo>
                      <a:pt x="428" y="59"/>
                    </a:lnTo>
                    <a:lnTo>
                      <a:pt x="433" y="43"/>
                    </a:lnTo>
                    <a:lnTo>
                      <a:pt x="438" y="59"/>
                    </a:lnTo>
                    <a:lnTo>
                      <a:pt x="443" y="96"/>
                    </a:lnTo>
                    <a:lnTo>
                      <a:pt x="448" y="128"/>
                    </a:lnTo>
                    <a:lnTo>
                      <a:pt x="448" y="149"/>
                    </a:lnTo>
                    <a:lnTo>
                      <a:pt x="452" y="171"/>
                    </a:lnTo>
                    <a:lnTo>
                      <a:pt x="452" y="187"/>
                    </a:lnTo>
                    <a:lnTo>
                      <a:pt x="457" y="203"/>
                    </a:lnTo>
                    <a:lnTo>
                      <a:pt x="462" y="219"/>
                    </a:lnTo>
                    <a:lnTo>
                      <a:pt x="472" y="203"/>
                    </a:lnTo>
                    <a:lnTo>
                      <a:pt x="472" y="187"/>
                    </a:lnTo>
                    <a:lnTo>
                      <a:pt x="477" y="171"/>
                    </a:lnTo>
                    <a:lnTo>
                      <a:pt x="477" y="155"/>
                    </a:lnTo>
                    <a:lnTo>
                      <a:pt x="477" y="139"/>
                    </a:lnTo>
                    <a:lnTo>
                      <a:pt x="477" y="123"/>
                    </a:lnTo>
                    <a:lnTo>
                      <a:pt x="477" y="107"/>
                    </a:lnTo>
                    <a:lnTo>
                      <a:pt x="477" y="91"/>
                    </a:lnTo>
                    <a:lnTo>
                      <a:pt x="477" y="75"/>
                    </a:lnTo>
                    <a:lnTo>
                      <a:pt x="477" y="59"/>
                    </a:lnTo>
                    <a:lnTo>
                      <a:pt x="477" y="43"/>
                    </a:lnTo>
                    <a:lnTo>
                      <a:pt x="482" y="59"/>
                    </a:lnTo>
                    <a:lnTo>
                      <a:pt x="487" y="80"/>
                    </a:lnTo>
                    <a:lnTo>
                      <a:pt x="492" y="96"/>
                    </a:lnTo>
                    <a:lnTo>
                      <a:pt x="497" y="112"/>
                    </a:lnTo>
                    <a:lnTo>
                      <a:pt x="506" y="133"/>
                    </a:lnTo>
                    <a:lnTo>
                      <a:pt x="511" y="149"/>
                    </a:lnTo>
                    <a:lnTo>
                      <a:pt x="516" y="165"/>
                    </a:lnTo>
                    <a:lnTo>
                      <a:pt x="526" y="181"/>
                    </a:lnTo>
                    <a:lnTo>
                      <a:pt x="531" y="203"/>
                    </a:lnTo>
                    <a:lnTo>
                      <a:pt x="536" y="181"/>
                    </a:lnTo>
                    <a:lnTo>
                      <a:pt x="536" y="160"/>
                    </a:lnTo>
                    <a:lnTo>
                      <a:pt x="536" y="139"/>
                    </a:lnTo>
                    <a:lnTo>
                      <a:pt x="536" y="123"/>
                    </a:lnTo>
                    <a:lnTo>
                      <a:pt x="536" y="101"/>
                    </a:lnTo>
                    <a:lnTo>
                      <a:pt x="536" y="80"/>
                    </a:lnTo>
                    <a:lnTo>
                      <a:pt x="536" y="64"/>
                    </a:lnTo>
                    <a:lnTo>
                      <a:pt x="536" y="48"/>
                    </a:lnTo>
                    <a:lnTo>
                      <a:pt x="546" y="64"/>
                    </a:lnTo>
                    <a:lnTo>
                      <a:pt x="550" y="80"/>
                    </a:lnTo>
                    <a:lnTo>
                      <a:pt x="555" y="96"/>
                    </a:lnTo>
                    <a:lnTo>
                      <a:pt x="560" y="128"/>
                    </a:lnTo>
                    <a:lnTo>
                      <a:pt x="565" y="171"/>
                    </a:lnTo>
                    <a:lnTo>
                      <a:pt x="570" y="192"/>
                    </a:lnTo>
                    <a:lnTo>
                      <a:pt x="575" y="208"/>
                    </a:lnTo>
                    <a:lnTo>
                      <a:pt x="575" y="165"/>
                    </a:lnTo>
                    <a:lnTo>
                      <a:pt x="575" y="133"/>
                    </a:lnTo>
                    <a:lnTo>
                      <a:pt x="575" y="91"/>
                    </a:lnTo>
                    <a:lnTo>
                      <a:pt x="575" y="69"/>
                    </a:lnTo>
                    <a:lnTo>
                      <a:pt x="575" y="53"/>
                    </a:lnTo>
                    <a:lnTo>
                      <a:pt x="575" y="37"/>
                    </a:lnTo>
                    <a:lnTo>
                      <a:pt x="585" y="59"/>
                    </a:lnTo>
                    <a:lnTo>
                      <a:pt x="585" y="80"/>
                    </a:lnTo>
                    <a:lnTo>
                      <a:pt x="590" y="123"/>
                    </a:lnTo>
                    <a:lnTo>
                      <a:pt x="595" y="155"/>
                    </a:lnTo>
                    <a:lnTo>
                      <a:pt x="604" y="187"/>
                    </a:lnTo>
                    <a:lnTo>
                      <a:pt x="609" y="208"/>
                    </a:lnTo>
                    <a:lnTo>
                      <a:pt x="614" y="224"/>
                    </a:lnTo>
                    <a:lnTo>
                      <a:pt x="619" y="240"/>
                    </a:lnTo>
                    <a:lnTo>
                      <a:pt x="624" y="224"/>
                    </a:lnTo>
                    <a:lnTo>
                      <a:pt x="624" y="192"/>
                    </a:lnTo>
                    <a:lnTo>
                      <a:pt x="624" y="171"/>
                    </a:lnTo>
                    <a:lnTo>
                      <a:pt x="624" y="155"/>
                    </a:lnTo>
                    <a:lnTo>
                      <a:pt x="624" y="133"/>
                    </a:lnTo>
                    <a:lnTo>
                      <a:pt x="624" y="117"/>
                    </a:lnTo>
                  </a:path>
                </a:pathLst>
              </a:custGeom>
              <a:noFill/>
              <a:ln w="19050" cap="rnd">
                <a:solidFill>
                  <a:schemeClr val="tx1"/>
                </a:solidFill>
                <a:round/>
                <a:headEnd type="none" w="sm" len="sm"/>
                <a:tailEnd type="none" w="sm" len="sm"/>
              </a:ln>
            </p:spPr>
            <p:txBody>
              <a:bodyPr/>
              <a:lstStyle/>
              <a:p>
                <a:endParaRPr lang="en-US"/>
              </a:p>
            </p:txBody>
          </p:sp>
          <p:sp>
            <p:nvSpPr>
              <p:cNvPr id="19490" name="Freeform 76"/>
              <p:cNvSpPr>
                <a:spLocks/>
              </p:cNvSpPr>
              <p:nvPr/>
            </p:nvSpPr>
            <p:spPr bwMode="auto">
              <a:xfrm>
                <a:off x="3640" y="2256"/>
                <a:ext cx="677" cy="241"/>
              </a:xfrm>
              <a:custGeom>
                <a:avLst/>
                <a:gdLst>
                  <a:gd name="T0" fmla="*/ 28 w 677"/>
                  <a:gd name="T1" fmla="*/ 80 h 241"/>
                  <a:gd name="T2" fmla="*/ 28 w 677"/>
                  <a:gd name="T3" fmla="*/ 16 h 241"/>
                  <a:gd name="T4" fmla="*/ 44 w 677"/>
                  <a:gd name="T5" fmla="*/ 85 h 241"/>
                  <a:gd name="T6" fmla="*/ 60 w 677"/>
                  <a:gd name="T7" fmla="*/ 187 h 241"/>
                  <a:gd name="T8" fmla="*/ 65 w 677"/>
                  <a:gd name="T9" fmla="*/ 69 h 241"/>
                  <a:gd name="T10" fmla="*/ 71 w 677"/>
                  <a:gd name="T11" fmla="*/ 21 h 241"/>
                  <a:gd name="T12" fmla="*/ 87 w 677"/>
                  <a:gd name="T13" fmla="*/ 112 h 241"/>
                  <a:gd name="T14" fmla="*/ 113 w 677"/>
                  <a:gd name="T15" fmla="*/ 181 h 241"/>
                  <a:gd name="T16" fmla="*/ 113 w 677"/>
                  <a:gd name="T17" fmla="*/ 80 h 241"/>
                  <a:gd name="T18" fmla="*/ 124 w 677"/>
                  <a:gd name="T19" fmla="*/ 123 h 241"/>
                  <a:gd name="T20" fmla="*/ 145 w 677"/>
                  <a:gd name="T21" fmla="*/ 171 h 241"/>
                  <a:gd name="T22" fmla="*/ 145 w 677"/>
                  <a:gd name="T23" fmla="*/ 53 h 241"/>
                  <a:gd name="T24" fmla="*/ 150 w 677"/>
                  <a:gd name="T25" fmla="*/ 16 h 241"/>
                  <a:gd name="T26" fmla="*/ 166 w 677"/>
                  <a:gd name="T27" fmla="*/ 139 h 241"/>
                  <a:gd name="T28" fmla="*/ 172 w 677"/>
                  <a:gd name="T29" fmla="*/ 203 h 241"/>
                  <a:gd name="T30" fmla="*/ 188 w 677"/>
                  <a:gd name="T31" fmla="*/ 128 h 241"/>
                  <a:gd name="T32" fmla="*/ 193 w 677"/>
                  <a:gd name="T33" fmla="*/ 59 h 241"/>
                  <a:gd name="T34" fmla="*/ 193 w 677"/>
                  <a:gd name="T35" fmla="*/ 75 h 241"/>
                  <a:gd name="T36" fmla="*/ 209 w 677"/>
                  <a:gd name="T37" fmla="*/ 181 h 241"/>
                  <a:gd name="T38" fmla="*/ 219 w 677"/>
                  <a:gd name="T39" fmla="*/ 165 h 241"/>
                  <a:gd name="T40" fmla="*/ 225 w 677"/>
                  <a:gd name="T41" fmla="*/ 85 h 241"/>
                  <a:gd name="T42" fmla="*/ 241 w 677"/>
                  <a:gd name="T43" fmla="*/ 37 h 241"/>
                  <a:gd name="T44" fmla="*/ 257 w 677"/>
                  <a:gd name="T45" fmla="*/ 112 h 241"/>
                  <a:gd name="T46" fmla="*/ 257 w 677"/>
                  <a:gd name="T47" fmla="*/ 181 h 241"/>
                  <a:gd name="T48" fmla="*/ 278 w 677"/>
                  <a:gd name="T49" fmla="*/ 91 h 241"/>
                  <a:gd name="T50" fmla="*/ 288 w 677"/>
                  <a:gd name="T51" fmla="*/ 27 h 241"/>
                  <a:gd name="T52" fmla="*/ 315 w 677"/>
                  <a:gd name="T53" fmla="*/ 96 h 241"/>
                  <a:gd name="T54" fmla="*/ 342 w 677"/>
                  <a:gd name="T55" fmla="*/ 133 h 241"/>
                  <a:gd name="T56" fmla="*/ 347 w 677"/>
                  <a:gd name="T57" fmla="*/ 27 h 241"/>
                  <a:gd name="T58" fmla="*/ 363 w 677"/>
                  <a:gd name="T59" fmla="*/ 107 h 241"/>
                  <a:gd name="T60" fmla="*/ 368 w 677"/>
                  <a:gd name="T61" fmla="*/ 176 h 241"/>
                  <a:gd name="T62" fmla="*/ 384 w 677"/>
                  <a:gd name="T63" fmla="*/ 128 h 241"/>
                  <a:gd name="T64" fmla="*/ 389 w 677"/>
                  <a:gd name="T65" fmla="*/ 53 h 241"/>
                  <a:gd name="T66" fmla="*/ 416 w 677"/>
                  <a:gd name="T67" fmla="*/ 176 h 241"/>
                  <a:gd name="T68" fmla="*/ 442 w 677"/>
                  <a:gd name="T69" fmla="*/ 203 h 241"/>
                  <a:gd name="T70" fmla="*/ 458 w 677"/>
                  <a:gd name="T71" fmla="*/ 117 h 241"/>
                  <a:gd name="T72" fmla="*/ 469 w 677"/>
                  <a:gd name="T73" fmla="*/ 43 h 241"/>
                  <a:gd name="T74" fmla="*/ 485 w 677"/>
                  <a:gd name="T75" fmla="*/ 149 h 241"/>
                  <a:gd name="T76" fmla="*/ 501 w 677"/>
                  <a:gd name="T77" fmla="*/ 219 h 241"/>
                  <a:gd name="T78" fmla="*/ 517 w 677"/>
                  <a:gd name="T79" fmla="*/ 155 h 241"/>
                  <a:gd name="T80" fmla="*/ 517 w 677"/>
                  <a:gd name="T81" fmla="*/ 91 h 241"/>
                  <a:gd name="T82" fmla="*/ 522 w 677"/>
                  <a:gd name="T83" fmla="*/ 59 h 241"/>
                  <a:gd name="T84" fmla="*/ 549 w 677"/>
                  <a:gd name="T85" fmla="*/ 133 h 241"/>
                  <a:gd name="T86" fmla="*/ 575 w 677"/>
                  <a:gd name="T87" fmla="*/ 203 h 241"/>
                  <a:gd name="T88" fmla="*/ 580 w 677"/>
                  <a:gd name="T89" fmla="*/ 123 h 241"/>
                  <a:gd name="T90" fmla="*/ 580 w 677"/>
                  <a:gd name="T91" fmla="*/ 48 h 241"/>
                  <a:gd name="T92" fmla="*/ 607 w 677"/>
                  <a:gd name="T93" fmla="*/ 128 h 241"/>
                  <a:gd name="T94" fmla="*/ 623 w 677"/>
                  <a:gd name="T95" fmla="*/ 165 h 241"/>
                  <a:gd name="T96" fmla="*/ 623 w 677"/>
                  <a:gd name="T97" fmla="*/ 53 h 241"/>
                  <a:gd name="T98" fmla="*/ 639 w 677"/>
                  <a:gd name="T99" fmla="*/ 123 h 241"/>
                  <a:gd name="T100" fmla="*/ 665 w 677"/>
                  <a:gd name="T101" fmla="*/ 224 h 241"/>
                  <a:gd name="T102" fmla="*/ 676 w 677"/>
                  <a:gd name="T103" fmla="*/ 171 h 24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677"/>
                  <a:gd name="T157" fmla="*/ 0 h 241"/>
                  <a:gd name="T158" fmla="*/ 677 w 677"/>
                  <a:gd name="T159" fmla="*/ 241 h 241"/>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677" h="241">
                    <a:moveTo>
                      <a:pt x="0" y="126"/>
                    </a:moveTo>
                    <a:lnTo>
                      <a:pt x="18" y="112"/>
                    </a:lnTo>
                    <a:lnTo>
                      <a:pt x="28" y="96"/>
                    </a:lnTo>
                    <a:lnTo>
                      <a:pt x="28" y="80"/>
                    </a:lnTo>
                    <a:lnTo>
                      <a:pt x="28" y="64"/>
                    </a:lnTo>
                    <a:lnTo>
                      <a:pt x="28" y="48"/>
                    </a:lnTo>
                    <a:lnTo>
                      <a:pt x="28" y="32"/>
                    </a:lnTo>
                    <a:lnTo>
                      <a:pt x="28" y="16"/>
                    </a:lnTo>
                    <a:lnTo>
                      <a:pt x="39" y="32"/>
                    </a:lnTo>
                    <a:lnTo>
                      <a:pt x="44" y="53"/>
                    </a:lnTo>
                    <a:lnTo>
                      <a:pt x="44" y="69"/>
                    </a:lnTo>
                    <a:lnTo>
                      <a:pt x="44" y="85"/>
                    </a:lnTo>
                    <a:lnTo>
                      <a:pt x="50" y="101"/>
                    </a:lnTo>
                    <a:lnTo>
                      <a:pt x="55" y="123"/>
                    </a:lnTo>
                    <a:lnTo>
                      <a:pt x="60" y="165"/>
                    </a:lnTo>
                    <a:lnTo>
                      <a:pt x="60" y="187"/>
                    </a:lnTo>
                    <a:lnTo>
                      <a:pt x="60" y="149"/>
                    </a:lnTo>
                    <a:lnTo>
                      <a:pt x="65" y="107"/>
                    </a:lnTo>
                    <a:lnTo>
                      <a:pt x="65" y="85"/>
                    </a:lnTo>
                    <a:lnTo>
                      <a:pt x="65" y="69"/>
                    </a:lnTo>
                    <a:lnTo>
                      <a:pt x="65" y="53"/>
                    </a:lnTo>
                    <a:lnTo>
                      <a:pt x="71" y="37"/>
                    </a:lnTo>
                    <a:lnTo>
                      <a:pt x="71" y="5"/>
                    </a:lnTo>
                    <a:lnTo>
                      <a:pt x="71" y="21"/>
                    </a:lnTo>
                    <a:lnTo>
                      <a:pt x="71" y="37"/>
                    </a:lnTo>
                    <a:lnTo>
                      <a:pt x="71" y="53"/>
                    </a:lnTo>
                    <a:lnTo>
                      <a:pt x="76" y="69"/>
                    </a:lnTo>
                    <a:lnTo>
                      <a:pt x="87" y="112"/>
                    </a:lnTo>
                    <a:lnTo>
                      <a:pt x="92" y="144"/>
                    </a:lnTo>
                    <a:lnTo>
                      <a:pt x="103" y="187"/>
                    </a:lnTo>
                    <a:lnTo>
                      <a:pt x="108" y="203"/>
                    </a:lnTo>
                    <a:lnTo>
                      <a:pt x="113" y="181"/>
                    </a:lnTo>
                    <a:lnTo>
                      <a:pt x="113" y="160"/>
                    </a:lnTo>
                    <a:lnTo>
                      <a:pt x="113" y="139"/>
                    </a:lnTo>
                    <a:lnTo>
                      <a:pt x="113" y="96"/>
                    </a:lnTo>
                    <a:lnTo>
                      <a:pt x="113" y="80"/>
                    </a:lnTo>
                    <a:lnTo>
                      <a:pt x="113" y="64"/>
                    </a:lnTo>
                    <a:lnTo>
                      <a:pt x="113" y="48"/>
                    </a:lnTo>
                    <a:lnTo>
                      <a:pt x="119" y="91"/>
                    </a:lnTo>
                    <a:lnTo>
                      <a:pt x="124" y="123"/>
                    </a:lnTo>
                    <a:lnTo>
                      <a:pt x="129" y="176"/>
                    </a:lnTo>
                    <a:lnTo>
                      <a:pt x="134" y="208"/>
                    </a:lnTo>
                    <a:lnTo>
                      <a:pt x="140" y="224"/>
                    </a:lnTo>
                    <a:lnTo>
                      <a:pt x="145" y="171"/>
                    </a:lnTo>
                    <a:lnTo>
                      <a:pt x="145" y="139"/>
                    </a:lnTo>
                    <a:lnTo>
                      <a:pt x="145" y="117"/>
                    </a:lnTo>
                    <a:lnTo>
                      <a:pt x="145" y="96"/>
                    </a:lnTo>
                    <a:lnTo>
                      <a:pt x="145" y="53"/>
                    </a:lnTo>
                    <a:lnTo>
                      <a:pt x="145" y="32"/>
                    </a:lnTo>
                    <a:lnTo>
                      <a:pt x="145" y="16"/>
                    </a:lnTo>
                    <a:lnTo>
                      <a:pt x="145" y="0"/>
                    </a:lnTo>
                    <a:lnTo>
                      <a:pt x="150" y="16"/>
                    </a:lnTo>
                    <a:lnTo>
                      <a:pt x="156" y="59"/>
                    </a:lnTo>
                    <a:lnTo>
                      <a:pt x="161" y="91"/>
                    </a:lnTo>
                    <a:lnTo>
                      <a:pt x="166" y="123"/>
                    </a:lnTo>
                    <a:lnTo>
                      <a:pt x="166" y="139"/>
                    </a:lnTo>
                    <a:lnTo>
                      <a:pt x="166" y="155"/>
                    </a:lnTo>
                    <a:lnTo>
                      <a:pt x="166" y="171"/>
                    </a:lnTo>
                    <a:lnTo>
                      <a:pt x="172" y="187"/>
                    </a:lnTo>
                    <a:lnTo>
                      <a:pt x="172" y="203"/>
                    </a:lnTo>
                    <a:lnTo>
                      <a:pt x="177" y="219"/>
                    </a:lnTo>
                    <a:lnTo>
                      <a:pt x="182" y="203"/>
                    </a:lnTo>
                    <a:lnTo>
                      <a:pt x="182" y="160"/>
                    </a:lnTo>
                    <a:lnTo>
                      <a:pt x="188" y="128"/>
                    </a:lnTo>
                    <a:lnTo>
                      <a:pt x="188" y="112"/>
                    </a:lnTo>
                    <a:lnTo>
                      <a:pt x="193" y="96"/>
                    </a:lnTo>
                    <a:lnTo>
                      <a:pt x="193" y="80"/>
                    </a:lnTo>
                    <a:lnTo>
                      <a:pt x="193" y="59"/>
                    </a:lnTo>
                    <a:lnTo>
                      <a:pt x="193" y="43"/>
                    </a:lnTo>
                    <a:lnTo>
                      <a:pt x="193" y="27"/>
                    </a:lnTo>
                    <a:lnTo>
                      <a:pt x="193" y="43"/>
                    </a:lnTo>
                    <a:lnTo>
                      <a:pt x="193" y="75"/>
                    </a:lnTo>
                    <a:lnTo>
                      <a:pt x="198" y="117"/>
                    </a:lnTo>
                    <a:lnTo>
                      <a:pt x="204" y="149"/>
                    </a:lnTo>
                    <a:lnTo>
                      <a:pt x="204" y="165"/>
                    </a:lnTo>
                    <a:lnTo>
                      <a:pt x="209" y="181"/>
                    </a:lnTo>
                    <a:lnTo>
                      <a:pt x="209" y="197"/>
                    </a:lnTo>
                    <a:lnTo>
                      <a:pt x="214" y="229"/>
                    </a:lnTo>
                    <a:lnTo>
                      <a:pt x="219" y="197"/>
                    </a:lnTo>
                    <a:lnTo>
                      <a:pt x="219" y="165"/>
                    </a:lnTo>
                    <a:lnTo>
                      <a:pt x="219" y="133"/>
                    </a:lnTo>
                    <a:lnTo>
                      <a:pt x="225" y="117"/>
                    </a:lnTo>
                    <a:lnTo>
                      <a:pt x="225" y="101"/>
                    </a:lnTo>
                    <a:lnTo>
                      <a:pt x="225" y="85"/>
                    </a:lnTo>
                    <a:lnTo>
                      <a:pt x="225" y="53"/>
                    </a:lnTo>
                    <a:lnTo>
                      <a:pt x="230" y="37"/>
                    </a:lnTo>
                    <a:lnTo>
                      <a:pt x="230" y="21"/>
                    </a:lnTo>
                    <a:lnTo>
                      <a:pt x="241" y="37"/>
                    </a:lnTo>
                    <a:lnTo>
                      <a:pt x="251" y="59"/>
                    </a:lnTo>
                    <a:lnTo>
                      <a:pt x="251" y="80"/>
                    </a:lnTo>
                    <a:lnTo>
                      <a:pt x="257" y="96"/>
                    </a:lnTo>
                    <a:lnTo>
                      <a:pt x="257" y="112"/>
                    </a:lnTo>
                    <a:lnTo>
                      <a:pt x="257" y="128"/>
                    </a:lnTo>
                    <a:lnTo>
                      <a:pt x="257" y="149"/>
                    </a:lnTo>
                    <a:lnTo>
                      <a:pt x="257" y="165"/>
                    </a:lnTo>
                    <a:lnTo>
                      <a:pt x="257" y="181"/>
                    </a:lnTo>
                    <a:lnTo>
                      <a:pt x="257" y="197"/>
                    </a:lnTo>
                    <a:lnTo>
                      <a:pt x="273" y="165"/>
                    </a:lnTo>
                    <a:lnTo>
                      <a:pt x="278" y="123"/>
                    </a:lnTo>
                    <a:lnTo>
                      <a:pt x="278" y="91"/>
                    </a:lnTo>
                    <a:lnTo>
                      <a:pt x="283" y="75"/>
                    </a:lnTo>
                    <a:lnTo>
                      <a:pt x="283" y="59"/>
                    </a:lnTo>
                    <a:lnTo>
                      <a:pt x="288" y="43"/>
                    </a:lnTo>
                    <a:lnTo>
                      <a:pt x="288" y="27"/>
                    </a:lnTo>
                    <a:lnTo>
                      <a:pt x="304" y="43"/>
                    </a:lnTo>
                    <a:lnTo>
                      <a:pt x="304" y="64"/>
                    </a:lnTo>
                    <a:lnTo>
                      <a:pt x="310" y="80"/>
                    </a:lnTo>
                    <a:lnTo>
                      <a:pt x="315" y="96"/>
                    </a:lnTo>
                    <a:lnTo>
                      <a:pt x="320" y="139"/>
                    </a:lnTo>
                    <a:lnTo>
                      <a:pt x="326" y="160"/>
                    </a:lnTo>
                    <a:lnTo>
                      <a:pt x="331" y="176"/>
                    </a:lnTo>
                    <a:lnTo>
                      <a:pt x="342" y="133"/>
                    </a:lnTo>
                    <a:lnTo>
                      <a:pt x="342" y="91"/>
                    </a:lnTo>
                    <a:lnTo>
                      <a:pt x="342" y="59"/>
                    </a:lnTo>
                    <a:lnTo>
                      <a:pt x="342" y="43"/>
                    </a:lnTo>
                    <a:lnTo>
                      <a:pt x="347" y="27"/>
                    </a:lnTo>
                    <a:lnTo>
                      <a:pt x="357" y="48"/>
                    </a:lnTo>
                    <a:lnTo>
                      <a:pt x="357" y="64"/>
                    </a:lnTo>
                    <a:lnTo>
                      <a:pt x="363" y="85"/>
                    </a:lnTo>
                    <a:lnTo>
                      <a:pt x="363" y="107"/>
                    </a:lnTo>
                    <a:lnTo>
                      <a:pt x="363" y="128"/>
                    </a:lnTo>
                    <a:lnTo>
                      <a:pt x="363" y="144"/>
                    </a:lnTo>
                    <a:lnTo>
                      <a:pt x="368" y="160"/>
                    </a:lnTo>
                    <a:lnTo>
                      <a:pt x="368" y="176"/>
                    </a:lnTo>
                    <a:lnTo>
                      <a:pt x="368" y="192"/>
                    </a:lnTo>
                    <a:lnTo>
                      <a:pt x="379" y="176"/>
                    </a:lnTo>
                    <a:lnTo>
                      <a:pt x="384" y="144"/>
                    </a:lnTo>
                    <a:lnTo>
                      <a:pt x="384" y="128"/>
                    </a:lnTo>
                    <a:lnTo>
                      <a:pt x="389" y="112"/>
                    </a:lnTo>
                    <a:lnTo>
                      <a:pt x="389" y="91"/>
                    </a:lnTo>
                    <a:lnTo>
                      <a:pt x="389" y="75"/>
                    </a:lnTo>
                    <a:lnTo>
                      <a:pt x="389" y="53"/>
                    </a:lnTo>
                    <a:lnTo>
                      <a:pt x="400" y="91"/>
                    </a:lnTo>
                    <a:lnTo>
                      <a:pt x="405" y="123"/>
                    </a:lnTo>
                    <a:lnTo>
                      <a:pt x="411" y="155"/>
                    </a:lnTo>
                    <a:lnTo>
                      <a:pt x="416" y="176"/>
                    </a:lnTo>
                    <a:lnTo>
                      <a:pt x="421" y="192"/>
                    </a:lnTo>
                    <a:lnTo>
                      <a:pt x="426" y="208"/>
                    </a:lnTo>
                    <a:lnTo>
                      <a:pt x="432" y="224"/>
                    </a:lnTo>
                    <a:lnTo>
                      <a:pt x="442" y="203"/>
                    </a:lnTo>
                    <a:lnTo>
                      <a:pt x="442" y="171"/>
                    </a:lnTo>
                    <a:lnTo>
                      <a:pt x="453" y="149"/>
                    </a:lnTo>
                    <a:lnTo>
                      <a:pt x="453" y="133"/>
                    </a:lnTo>
                    <a:lnTo>
                      <a:pt x="458" y="117"/>
                    </a:lnTo>
                    <a:lnTo>
                      <a:pt x="464" y="96"/>
                    </a:lnTo>
                    <a:lnTo>
                      <a:pt x="464" y="75"/>
                    </a:lnTo>
                    <a:lnTo>
                      <a:pt x="464" y="59"/>
                    </a:lnTo>
                    <a:lnTo>
                      <a:pt x="469" y="43"/>
                    </a:lnTo>
                    <a:lnTo>
                      <a:pt x="474" y="59"/>
                    </a:lnTo>
                    <a:lnTo>
                      <a:pt x="480" y="96"/>
                    </a:lnTo>
                    <a:lnTo>
                      <a:pt x="485" y="128"/>
                    </a:lnTo>
                    <a:lnTo>
                      <a:pt x="485" y="149"/>
                    </a:lnTo>
                    <a:lnTo>
                      <a:pt x="490" y="171"/>
                    </a:lnTo>
                    <a:lnTo>
                      <a:pt x="490" y="187"/>
                    </a:lnTo>
                    <a:lnTo>
                      <a:pt x="495" y="203"/>
                    </a:lnTo>
                    <a:lnTo>
                      <a:pt x="501" y="219"/>
                    </a:lnTo>
                    <a:lnTo>
                      <a:pt x="511" y="203"/>
                    </a:lnTo>
                    <a:lnTo>
                      <a:pt x="511" y="187"/>
                    </a:lnTo>
                    <a:lnTo>
                      <a:pt x="517" y="171"/>
                    </a:lnTo>
                    <a:lnTo>
                      <a:pt x="517" y="155"/>
                    </a:lnTo>
                    <a:lnTo>
                      <a:pt x="517" y="139"/>
                    </a:lnTo>
                    <a:lnTo>
                      <a:pt x="517" y="123"/>
                    </a:lnTo>
                    <a:lnTo>
                      <a:pt x="517" y="107"/>
                    </a:lnTo>
                    <a:lnTo>
                      <a:pt x="517" y="91"/>
                    </a:lnTo>
                    <a:lnTo>
                      <a:pt x="517" y="75"/>
                    </a:lnTo>
                    <a:lnTo>
                      <a:pt x="517" y="59"/>
                    </a:lnTo>
                    <a:lnTo>
                      <a:pt x="517" y="43"/>
                    </a:lnTo>
                    <a:lnTo>
                      <a:pt x="522" y="59"/>
                    </a:lnTo>
                    <a:lnTo>
                      <a:pt x="527" y="80"/>
                    </a:lnTo>
                    <a:lnTo>
                      <a:pt x="533" y="96"/>
                    </a:lnTo>
                    <a:lnTo>
                      <a:pt x="538" y="112"/>
                    </a:lnTo>
                    <a:lnTo>
                      <a:pt x="549" y="133"/>
                    </a:lnTo>
                    <a:lnTo>
                      <a:pt x="554" y="149"/>
                    </a:lnTo>
                    <a:lnTo>
                      <a:pt x="559" y="165"/>
                    </a:lnTo>
                    <a:lnTo>
                      <a:pt x="570" y="181"/>
                    </a:lnTo>
                    <a:lnTo>
                      <a:pt x="575" y="203"/>
                    </a:lnTo>
                    <a:lnTo>
                      <a:pt x="580" y="181"/>
                    </a:lnTo>
                    <a:lnTo>
                      <a:pt x="580" y="160"/>
                    </a:lnTo>
                    <a:lnTo>
                      <a:pt x="580" y="139"/>
                    </a:lnTo>
                    <a:lnTo>
                      <a:pt x="580" y="123"/>
                    </a:lnTo>
                    <a:lnTo>
                      <a:pt x="580" y="101"/>
                    </a:lnTo>
                    <a:lnTo>
                      <a:pt x="580" y="80"/>
                    </a:lnTo>
                    <a:lnTo>
                      <a:pt x="580" y="64"/>
                    </a:lnTo>
                    <a:lnTo>
                      <a:pt x="580" y="48"/>
                    </a:lnTo>
                    <a:lnTo>
                      <a:pt x="591" y="64"/>
                    </a:lnTo>
                    <a:lnTo>
                      <a:pt x="596" y="80"/>
                    </a:lnTo>
                    <a:lnTo>
                      <a:pt x="602" y="96"/>
                    </a:lnTo>
                    <a:lnTo>
                      <a:pt x="607" y="128"/>
                    </a:lnTo>
                    <a:lnTo>
                      <a:pt x="612" y="171"/>
                    </a:lnTo>
                    <a:lnTo>
                      <a:pt x="618" y="192"/>
                    </a:lnTo>
                    <a:lnTo>
                      <a:pt x="623" y="208"/>
                    </a:lnTo>
                    <a:lnTo>
                      <a:pt x="623" y="165"/>
                    </a:lnTo>
                    <a:lnTo>
                      <a:pt x="623" y="133"/>
                    </a:lnTo>
                    <a:lnTo>
                      <a:pt x="623" y="91"/>
                    </a:lnTo>
                    <a:lnTo>
                      <a:pt x="623" y="69"/>
                    </a:lnTo>
                    <a:lnTo>
                      <a:pt x="623" y="53"/>
                    </a:lnTo>
                    <a:lnTo>
                      <a:pt x="623" y="37"/>
                    </a:lnTo>
                    <a:lnTo>
                      <a:pt x="634" y="59"/>
                    </a:lnTo>
                    <a:lnTo>
                      <a:pt x="634" y="80"/>
                    </a:lnTo>
                    <a:lnTo>
                      <a:pt x="639" y="123"/>
                    </a:lnTo>
                    <a:lnTo>
                      <a:pt x="644" y="155"/>
                    </a:lnTo>
                    <a:lnTo>
                      <a:pt x="655" y="187"/>
                    </a:lnTo>
                    <a:lnTo>
                      <a:pt x="660" y="208"/>
                    </a:lnTo>
                    <a:lnTo>
                      <a:pt x="665" y="224"/>
                    </a:lnTo>
                    <a:lnTo>
                      <a:pt x="671" y="240"/>
                    </a:lnTo>
                    <a:lnTo>
                      <a:pt x="676" y="224"/>
                    </a:lnTo>
                    <a:lnTo>
                      <a:pt x="676" y="192"/>
                    </a:lnTo>
                    <a:lnTo>
                      <a:pt x="676" y="171"/>
                    </a:lnTo>
                    <a:lnTo>
                      <a:pt x="676" y="155"/>
                    </a:lnTo>
                    <a:lnTo>
                      <a:pt x="676" y="133"/>
                    </a:lnTo>
                    <a:lnTo>
                      <a:pt x="676" y="117"/>
                    </a:lnTo>
                  </a:path>
                </a:pathLst>
              </a:custGeom>
              <a:noFill/>
              <a:ln w="19050" cap="rnd">
                <a:solidFill>
                  <a:schemeClr val="tx1"/>
                </a:solidFill>
                <a:round/>
                <a:headEnd type="none" w="sm" len="sm"/>
                <a:tailEnd type="none" w="sm" len="sm"/>
              </a:ln>
            </p:spPr>
            <p:txBody>
              <a:bodyPr/>
              <a:lstStyle/>
              <a:p>
                <a:endParaRPr lang="en-US"/>
              </a:p>
            </p:txBody>
          </p:sp>
          <p:sp>
            <p:nvSpPr>
              <p:cNvPr id="19491" name="Line 77"/>
              <p:cNvSpPr>
                <a:spLocks noChangeShapeType="1"/>
              </p:cNvSpPr>
              <p:nvPr/>
            </p:nvSpPr>
            <p:spPr bwMode="auto">
              <a:xfrm>
                <a:off x="1820" y="2256"/>
                <a:ext cx="0" cy="528"/>
              </a:xfrm>
              <a:prstGeom prst="line">
                <a:avLst/>
              </a:prstGeom>
              <a:noFill/>
              <a:ln w="19050">
                <a:solidFill>
                  <a:schemeClr val="tx1"/>
                </a:solidFill>
                <a:round/>
                <a:headEnd type="none" w="sm" len="sm"/>
                <a:tailEnd type="none" w="sm" len="sm"/>
              </a:ln>
            </p:spPr>
            <p:txBody>
              <a:bodyPr wrap="none" anchor="ctr"/>
              <a:lstStyle/>
              <a:p>
                <a:endParaRPr lang="en-US"/>
              </a:p>
            </p:txBody>
          </p:sp>
          <p:sp>
            <p:nvSpPr>
              <p:cNvPr id="19492" name="Line 78"/>
              <p:cNvSpPr>
                <a:spLocks noChangeShapeType="1"/>
              </p:cNvSpPr>
              <p:nvPr/>
            </p:nvSpPr>
            <p:spPr bwMode="auto">
              <a:xfrm>
                <a:off x="2132" y="2304"/>
                <a:ext cx="0" cy="528"/>
              </a:xfrm>
              <a:prstGeom prst="line">
                <a:avLst/>
              </a:prstGeom>
              <a:noFill/>
              <a:ln w="19050">
                <a:solidFill>
                  <a:schemeClr val="tx1"/>
                </a:solidFill>
                <a:round/>
                <a:headEnd type="none" w="sm" len="sm"/>
                <a:tailEnd type="none" w="sm" len="sm"/>
              </a:ln>
            </p:spPr>
            <p:txBody>
              <a:bodyPr wrap="none" anchor="ctr"/>
              <a:lstStyle/>
              <a:p>
                <a:endParaRPr lang="en-US"/>
              </a:p>
            </p:txBody>
          </p:sp>
          <p:sp>
            <p:nvSpPr>
              <p:cNvPr id="19493" name="Line 79"/>
              <p:cNvSpPr>
                <a:spLocks noChangeShapeType="1"/>
              </p:cNvSpPr>
              <p:nvPr/>
            </p:nvSpPr>
            <p:spPr bwMode="auto">
              <a:xfrm>
                <a:off x="2444" y="2256"/>
                <a:ext cx="0" cy="576"/>
              </a:xfrm>
              <a:prstGeom prst="line">
                <a:avLst/>
              </a:prstGeom>
              <a:noFill/>
              <a:ln w="19050">
                <a:solidFill>
                  <a:schemeClr val="tx1"/>
                </a:solidFill>
                <a:round/>
                <a:headEnd type="none" w="sm" len="sm"/>
                <a:tailEnd type="none" w="sm" len="sm"/>
              </a:ln>
            </p:spPr>
            <p:txBody>
              <a:bodyPr wrap="none" anchor="ctr"/>
              <a:lstStyle/>
              <a:p>
                <a:endParaRPr lang="en-US"/>
              </a:p>
            </p:txBody>
          </p:sp>
          <p:sp>
            <p:nvSpPr>
              <p:cNvPr id="19494" name="Line 80"/>
              <p:cNvSpPr>
                <a:spLocks noChangeShapeType="1"/>
              </p:cNvSpPr>
              <p:nvPr/>
            </p:nvSpPr>
            <p:spPr bwMode="auto">
              <a:xfrm>
                <a:off x="3068" y="2400"/>
                <a:ext cx="0" cy="336"/>
              </a:xfrm>
              <a:prstGeom prst="line">
                <a:avLst/>
              </a:prstGeom>
              <a:noFill/>
              <a:ln w="19050">
                <a:solidFill>
                  <a:schemeClr val="tx1"/>
                </a:solidFill>
                <a:round/>
                <a:headEnd type="none" w="sm" len="sm"/>
                <a:tailEnd type="none" w="sm" len="sm"/>
              </a:ln>
            </p:spPr>
            <p:txBody>
              <a:bodyPr wrap="none" anchor="ctr"/>
              <a:lstStyle/>
              <a:p>
                <a:endParaRPr lang="en-US"/>
              </a:p>
            </p:txBody>
          </p:sp>
          <p:sp>
            <p:nvSpPr>
              <p:cNvPr id="19495" name="Line 81"/>
              <p:cNvSpPr>
                <a:spLocks noChangeShapeType="1"/>
              </p:cNvSpPr>
              <p:nvPr/>
            </p:nvSpPr>
            <p:spPr bwMode="auto">
              <a:xfrm>
                <a:off x="3380" y="2208"/>
                <a:ext cx="0" cy="528"/>
              </a:xfrm>
              <a:prstGeom prst="line">
                <a:avLst/>
              </a:prstGeom>
              <a:noFill/>
              <a:ln w="19050">
                <a:solidFill>
                  <a:schemeClr val="tx1"/>
                </a:solidFill>
                <a:round/>
                <a:headEnd type="none" w="sm" len="sm"/>
                <a:tailEnd type="none" w="sm" len="sm"/>
              </a:ln>
            </p:spPr>
            <p:txBody>
              <a:bodyPr wrap="none" anchor="ctr"/>
              <a:lstStyle/>
              <a:p>
                <a:endParaRPr lang="en-US"/>
              </a:p>
            </p:txBody>
          </p:sp>
          <p:sp>
            <p:nvSpPr>
              <p:cNvPr id="19496" name="Line 82"/>
              <p:cNvSpPr>
                <a:spLocks noChangeShapeType="1"/>
              </p:cNvSpPr>
              <p:nvPr/>
            </p:nvSpPr>
            <p:spPr bwMode="auto">
              <a:xfrm>
                <a:off x="4316" y="2448"/>
                <a:ext cx="0" cy="384"/>
              </a:xfrm>
              <a:prstGeom prst="line">
                <a:avLst/>
              </a:prstGeom>
              <a:noFill/>
              <a:ln w="19050">
                <a:solidFill>
                  <a:schemeClr val="tx1"/>
                </a:solidFill>
                <a:round/>
                <a:headEnd type="none" w="sm" len="sm"/>
                <a:tailEnd type="none" w="sm" len="sm"/>
              </a:ln>
            </p:spPr>
            <p:txBody>
              <a:bodyPr wrap="none" anchor="ctr"/>
              <a:lstStyle/>
              <a:p>
                <a:endParaRPr lang="en-US"/>
              </a:p>
            </p:txBody>
          </p:sp>
          <p:sp>
            <p:nvSpPr>
              <p:cNvPr id="19497" name="Line 83"/>
              <p:cNvSpPr>
                <a:spLocks noChangeShapeType="1"/>
              </p:cNvSpPr>
              <p:nvPr/>
            </p:nvSpPr>
            <p:spPr bwMode="auto">
              <a:xfrm>
                <a:off x="5564" y="2304"/>
                <a:ext cx="0" cy="528"/>
              </a:xfrm>
              <a:prstGeom prst="line">
                <a:avLst/>
              </a:prstGeom>
              <a:noFill/>
              <a:ln w="19050">
                <a:solidFill>
                  <a:schemeClr val="tx1"/>
                </a:solidFill>
                <a:round/>
                <a:headEnd type="none" w="sm" len="sm"/>
                <a:tailEnd type="none" w="sm" len="sm"/>
              </a:ln>
            </p:spPr>
            <p:txBody>
              <a:bodyPr wrap="none" anchor="ctr"/>
              <a:lstStyle/>
              <a:p>
                <a:endParaRPr lang="en-US"/>
              </a:p>
            </p:txBody>
          </p:sp>
          <p:sp>
            <p:nvSpPr>
              <p:cNvPr id="19498" name="Line 84"/>
              <p:cNvSpPr>
                <a:spLocks noChangeShapeType="1"/>
              </p:cNvSpPr>
              <p:nvPr/>
            </p:nvSpPr>
            <p:spPr bwMode="auto">
              <a:xfrm>
                <a:off x="5876" y="2256"/>
                <a:ext cx="0" cy="528"/>
              </a:xfrm>
              <a:prstGeom prst="line">
                <a:avLst/>
              </a:prstGeom>
              <a:noFill/>
              <a:ln w="19050">
                <a:solidFill>
                  <a:schemeClr val="tx1"/>
                </a:solidFill>
                <a:round/>
                <a:headEnd type="none" w="sm" len="sm"/>
                <a:tailEnd type="none" w="sm" len="sm"/>
              </a:ln>
            </p:spPr>
            <p:txBody>
              <a:bodyPr wrap="none" anchor="ctr"/>
              <a:lstStyle/>
              <a:p>
                <a:endParaRPr lang="en-US"/>
              </a:p>
            </p:txBody>
          </p:sp>
          <p:sp>
            <p:nvSpPr>
              <p:cNvPr id="19499" name="Freeform 85"/>
              <p:cNvSpPr>
                <a:spLocks/>
              </p:cNvSpPr>
              <p:nvPr/>
            </p:nvSpPr>
            <p:spPr bwMode="auto">
              <a:xfrm>
                <a:off x="5252" y="2688"/>
                <a:ext cx="313" cy="229"/>
              </a:xfrm>
              <a:custGeom>
                <a:avLst/>
                <a:gdLst>
                  <a:gd name="T0" fmla="*/ 305 w 313"/>
                  <a:gd name="T1" fmla="*/ 62 h 229"/>
                  <a:gd name="T2" fmla="*/ 305 w 313"/>
                  <a:gd name="T3" fmla="*/ 16 h 229"/>
                  <a:gd name="T4" fmla="*/ 296 w 313"/>
                  <a:gd name="T5" fmla="*/ 73 h 229"/>
                  <a:gd name="T6" fmla="*/ 291 w 313"/>
                  <a:gd name="T7" fmla="*/ 124 h 229"/>
                  <a:gd name="T8" fmla="*/ 286 w 313"/>
                  <a:gd name="T9" fmla="*/ 140 h 229"/>
                  <a:gd name="T10" fmla="*/ 286 w 313"/>
                  <a:gd name="T11" fmla="*/ 88 h 229"/>
                  <a:gd name="T12" fmla="*/ 286 w 313"/>
                  <a:gd name="T13" fmla="*/ 41 h 229"/>
                  <a:gd name="T14" fmla="*/ 266 w 313"/>
                  <a:gd name="T15" fmla="*/ 109 h 229"/>
                  <a:gd name="T16" fmla="*/ 256 w 313"/>
                  <a:gd name="T17" fmla="*/ 161 h 229"/>
                  <a:gd name="T18" fmla="*/ 251 w 313"/>
                  <a:gd name="T19" fmla="*/ 93 h 229"/>
                  <a:gd name="T20" fmla="*/ 251 w 313"/>
                  <a:gd name="T21" fmla="*/ 16 h 229"/>
                  <a:gd name="T22" fmla="*/ 241 w 313"/>
                  <a:gd name="T23" fmla="*/ 114 h 229"/>
                  <a:gd name="T24" fmla="*/ 227 w 313"/>
                  <a:gd name="T25" fmla="*/ 166 h 229"/>
                  <a:gd name="T26" fmla="*/ 227 w 313"/>
                  <a:gd name="T27" fmla="*/ 93 h 229"/>
                  <a:gd name="T28" fmla="*/ 227 w 313"/>
                  <a:gd name="T29" fmla="*/ 16 h 229"/>
                  <a:gd name="T30" fmla="*/ 212 w 313"/>
                  <a:gd name="T31" fmla="*/ 83 h 229"/>
                  <a:gd name="T32" fmla="*/ 197 w 313"/>
                  <a:gd name="T33" fmla="*/ 150 h 229"/>
                  <a:gd name="T34" fmla="*/ 187 w 313"/>
                  <a:gd name="T35" fmla="*/ 140 h 229"/>
                  <a:gd name="T36" fmla="*/ 182 w 313"/>
                  <a:gd name="T37" fmla="*/ 93 h 229"/>
                  <a:gd name="T38" fmla="*/ 182 w 313"/>
                  <a:gd name="T39" fmla="*/ 41 h 229"/>
                  <a:gd name="T40" fmla="*/ 167 w 313"/>
                  <a:gd name="T41" fmla="*/ 155 h 229"/>
                  <a:gd name="T42" fmla="*/ 163 w 313"/>
                  <a:gd name="T43" fmla="*/ 218 h 229"/>
                  <a:gd name="T44" fmla="*/ 163 w 313"/>
                  <a:gd name="T45" fmla="*/ 104 h 229"/>
                  <a:gd name="T46" fmla="*/ 163 w 313"/>
                  <a:gd name="T47" fmla="*/ 26 h 229"/>
                  <a:gd name="T48" fmla="*/ 163 w 313"/>
                  <a:gd name="T49" fmla="*/ 41 h 229"/>
                  <a:gd name="T50" fmla="*/ 143 w 313"/>
                  <a:gd name="T51" fmla="*/ 140 h 229"/>
                  <a:gd name="T52" fmla="*/ 113 w 313"/>
                  <a:gd name="T53" fmla="*/ 161 h 229"/>
                  <a:gd name="T54" fmla="*/ 113 w 313"/>
                  <a:gd name="T55" fmla="*/ 73 h 229"/>
                  <a:gd name="T56" fmla="*/ 123 w 313"/>
                  <a:gd name="T57" fmla="*/ 52 h 229"/>
                  <a:gd name="T58" fmla="*/ 103 w 313"/>
                  <a:gd name="T59" fmla="*/ 166 h 229"/>
                  <a:gd name="T60" fmla="*/ 99 w 313"/>
                  <a:gd name="T61" fmla="*/ 181 h 229"/>
                  <a:gd name="T62" fmla="*/ 99 w 313"/>
                  <a:gd name="T63" fmla="*/ 73 h 229"/>
                  <a:gd name="T64" fmla="*/ 94 w 313"/>
                  <a:gd name="T65" fmla="*/ 73 h 229"/>
                  <a:gd name="T66" fmla="*/ 89 w 313"/>
                  <a:gd name="T67" fmla="*/ 166 h 229"/>
                  <a:gd name="T68" fmla="*/ 89 w 313"/>
                  <a:gd name="T69" fmla="*/ 104 h 229"/>
                  <a:gd name="T70" fmla="*/ 84 w 313"/>
                  <a:gd name="T71" fmla="*/ 78 h 229"/>
                  <a:gd name="T72" fmla="*/ 69 w 313"/>
                  <a:gd name="T73" fmla="*/ 171 h 229"/>
                  <a:gd name="T74" fmla="*/ 44 w 313"/>
                  <a:gd name="T75" fmla="*/ 228 h 229"/>
                  <a:gd name="T76" fmla="*/ 44 w 313"/>
                  <a:gd name="T77" fmla="*/ 114 h 229"/>
                  <a:gd name="T78" fmla="*/ 44 w 313"/>
                  <a:gd name="T79" fmla="*/ 26 h 229"/>
                  <a:gd name="T80" fmla="*/ 30 w 313"/>
                  <a:gd name="T81" fmla="*/ 62 h 229"/>
                  <a:gd name="T82" fmla="*/ 10 w 313"/>
                  <a:gd name="T83" fmla="*/ 155 h 229"/>
                  <a:gd name="T84" fmla="*/ 0 w 313"/>
                  <a:gd name="T85" fmla="*/ 207 h 229"/>
                  <a:gd name="T86" fmla="*/ 0 w 313"/>
                  <a:gd name="T87" fmla="*/ 140 h 229"/>
                  <a:gd name="T88" fmla="*/ 0 w 313"/>
                  <a:gd name="T89" fmla="*/ 93 h 22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313"/>
                  <a:gd name="T136" fmla="*/ 0 h 229"/>
                  <a:gd name="T137" fmla="*/ 313 w 313"/>
                  <a:gd name="T138" fmla="*/ 229 h 22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313" h="229">
                    <a:moveTo>
                      <a:pt x="312" y="97"/>
                    </a:moveTo>
                    <a:lnTo>
                      <a:pt x="310" y="78"/>
                    </a:lnTo>
                    <a:lnTo>
                      <a:pt x="305" y="62"/>
                    </a:lnTo>
                    <a:lnTo>
                      <a:pt x="305" y="47"/>
                    </a:lnTo>
                    <a:lnTo>
                      <a:pt x="305" y="31"/>
                    </a:lnTo>
                    <a:lnTo>
                      <a:pt x="305" y="16"/>
                    </a:lnTo>
                    <a:lnTo>
                      <a:pt x="305" y="0"/>
                    </a:lnTo>
                    <a:lnTo>
                      <a:pt x="301" y="31"/>
                    </a:lnTo>
                    <a:lnTo>
                      <a:pt x="296" y="73"/>
                    </a:lnTo>
                    <a:lnTo>
                      <a:pt x="291" y="93"/>
                    </a:lnTo>
                    <a:lnTo>
                      <a:pt x="291" y="109"/>
                    </a:lnTo>
                    <a:lnTo>
                      <a:pt x="291" y="124"/>
                    </a:lnTo>
                    <a:lnTo>
                      <a:pt x="286" y="140"/>
                    </a:lnTo>
                    <a:lnTo>
                      <a:pt x="286" y="155"/>
                    </a:lnTo>
                    <a:lnTo>
                      <a:pt x="286" y="140"/>
                    </a:lnTo>
                    <a:lnTo>
                      <a:pt x="286" y="119"/>
                    </a:lnTo>
                    <a:lnTo>
                      <a:pt x="286" y="104"/>
                    </a:lnTo>
                    <a:lnTo>
                      <a:pt x="286" y="88"/>
                    </a:lnTo>
                    <a:lnTo>
                      <a:pt x="286" y="73"/>
                    </a:lnTo>
                    <a:lnTo>
                      <a:pt x="286" y="57"/>
                    </a:lnTo>
                    <a:lnTo>
                      <a:pt x="286" y="41"/>
                    </a:lnTo>
                    <a:lnTo>
                      <a:pt x="286" y="26"/>
                    </a:lnTo>
                    <a:lnTo>
                      <a:pt x="271" y="67"/>
                    </a:lnTo>
                    <a:lnTo>
                      <a:pt x="266" y="109"/>
                    </a:lnTo>
                    <a:lnTo>
                      <a:pt x="266" y="130"/>
                    </a:lnTo>
                    <a:lnTo>
                      <a:pt x="261" y="145"/>
                    </a:lnTo>
                    <a:lnTo>
                      <a:pt x="256" y="161"/>
                    </a:lnTo>
                    <a:lnTo>
                      <a:pt x="251" y="145"/>
                    </a:lnTo>
                    <a:lnTo>
                      <a:pt x="251" y="124"/>
                    </a:lnTo>
                    <a:lnTo>
                      <a:pt x="251" y="93"/>
                    </a:lnTo>
                    <a:lnTo>
                      <a:pt x="251" y="52"/>
                    </a:lnTo>
                    <a:lnTo>
                      <a:pt x="251" y="31"/>
                    </a:lnTo>
                    <a:lnTo>
                      <a:pt x="251" y="16"/>
                    </a:lnTo>
                    <a:lnTo>
                      <a:pt x="251" y="31"/>
                    </a:lnTo>
                    <a:lnTo>
                      <a:pt x="251" y="73"/>
                    </a:lnTo>
                    <a:lnTo>
                      <a:pt x="241" y="114"/>
                    </a:lnTo>
                    <a:lnTo>
                      <a:pt x="236" y="135"/>
                    </a:lnTo>
                    <a:lnTo>
                      <a:pt x="232" y="150"/>
                    </a:lnTo>
                    <a:lnTo>
                      <a:pt x="227" y="166"/>
                    </a:lnTo>
                    <a:lnTo>
                      <a:pt x="227" y="145"/>
                    </a:lnTo>
                    <a:lnTo>
                      <a:pt x="227" y="114"/>
                    </a:lnTo>
                    <a:lnTo>
                      <a:pt x="227" y="93"/>
                    </a:lnTo>
                    <a:lnTo>
                      <a:pt x="227" y="52"/>
                    </a:lnTo>
                    <a:lnTo>
                      <a:pt x="227" y="31"/>
                    </a:lnTo>
                    <a:lnTo>
                      <a:pt x="227" y="16"/>
                    </a:lnTo>
                    <a:lnTo>
                      <a:pt x="227" y="31"/>
                    </a:lnTo>
                    <a:lnTo>
                      <a:pt x="217" y="52"/>
                    </a:lnTo>
                    <a:lnTo>
                      <a:pt x="212" y="83"/>
                    </a:lnTo>
                    <a:lnTo>
                      <a:pt x="207" y="104"/>
                    </a:lnTo>
                    <a:lnTo>
                      <a:pt x="207" y="135"/>
                    </a:lnTo>
                    <a:lnTo>
                      <a:pt x="197" y="150"/>
                    </a:lnTo>
                    <a:lnTo>
                      <a:pt x="192" y="166"/>
                    </a:lnTo>
                    <a:lnTo>
                      <a:pt x="187" y="181"/>
                    </a:lnTo>
                    <a:lnTo>
                      <a:pt x="187" y="140"/>
                    </a:lnTo>
                    <a:lnTo>
                      <a:pt x="187" y="124"/>
                    </a:lnTo>
                    <a:lnTo>
                      <a:pt x="182" y="109"/>
                    </a:lnTo>
                    <a:lnTo>
                      <a:pt x="182" y="93"/>
                    </a:lnTo>
                    <a:lnTo>
                      <a:pt x="182" y="73"/>
                    </a:lnTo>
                    <a:lnTo>
                      <a:pt x="182" y="57"/>
                    </a:lnTo>
                    <a:lnTo>
                      <a:pt x="182" y="41"/>
                    </a:lnTo>
                    <a:lnTo>
                      <a:pt x="172" y="73"/>
                    </a:lnTo>
                    <a:lnTo>
                      <a:pt x="172" y="114"/>
                    </a:lnTo>
                    <a:lnTo>
                      <a:pt x="167" y="155"/>
                    </a:lnTo>
                    <a:lnTo>
                      <a:pt x="167" y="187"/>
                    </a:lnTo>
                    <a:lnTo>
                      <a:pt x="167" y="202"/>
                    </a:lnTo>
                    <a:lnTo>
                      <a:pt x="163" y="218"/>
                    </a:lnTo>
                    <a:lnTo>
                      <a:pt x="163" y="176"/>
                    </a:lnTo>
                    <a:lnTo>
                      <a:pt x="163" y="135"/>
                    </a:lnTo>
                    <a:lnTo>
                      <a:pt x="163" y="104"/>
                    </a:lnTo>
                    <a:lnTo>
                      <a:pt x="163" y="62"/>
                    </a:lnTo>
                    <a:lnTo>
                      <a:pt x="163" y="47"/>
                    </a:lnTo>
                    <a:lnTo>
                      <a:pt x="163" y="26"/>
                    </a:lnTo>
                    <a:lnTo>
                      <a:pt x="163" y="10"/>
                    </a:lnTo>
                    <a:lnTo>
                      <a:pt x="163" y="26"/>
                    </a:lnTo>
                    <a:lnTo>
                      <a:pt x="163" y="41"/>
                    </a:lnTo>
                    <a:lnTo>
                      <a:pt x="158" y="57"/>
                    </a:lnTo>
                    <a:lnTo>
                      <a:pt x="153" y="98"/>
                    </a:lnTo>
                    <a:lnTo>
                      <a:pt x="143" y="140"/>
                    </a:lnTo>
                    <a:lnTo>
                      <a:pt x="128" y="161"/>
                    </a:lnTo>
                    <a:lnTo>
                      <a:pt x="123" y="176"/>
                    </a:lnTo>
                    <a:lnTo>
                      <a:pt x="113" y="161"/>
                    </a:lnTo>
                    <a:lnTo>
                      <a:pt x="113" y="145"/>
                    </a:lnTo>
                    <a:lnTo>
                      <a:pt x="113" y="104"/>
                    </a:lnTo>
                    <a:lnTo>
                      <a:pt x="113" y="73"/>
                    </a:lnTo>
                    <a:lnTo>
                      <a:pt x="118" y="52"/>
                    </a:lnTo>
                    <a:lnTo>
                      <a:pt x="123" y="36"/>
                    </a:lnTo>
                    <a:lnTo>
                      <a:pt x="123" y="52"/>
                    </a:lnTo>
                    <a:lnTo>
                      <a:pt x="113" y="93"/>
                    </a:lnTo>
                    <a:lnTo>
                      <a:pt x="108" y="124"/>
                    </a:lnTo>
                    <a:lnTo>
                      <a:pt x="103" y="166"/>
                    </a:lnTo>
                    <a:lnTo>
                      <a:pt x="103" y="181"/>
                    </a:lnTo>
                    <a:lnTo>
                      <a:pt x="99" y="197"/>
                    </a:lnTo>
                    <a:lnTo>
                      <a:pt x="99" y="181"/>
                    </a:lnTo>
                    <a:lnTo>
                      <a:pt x="99" y="145"/>
                    </a:lnTo>
                    <a:lnTo>
                      <a:pt x="99" y="104"/>
                    </a:lnTo>
                    <a:lnTo>
                      <a:pt x="99" y="73"/>
                    </a:lnTo>
                    <a:lnTo>
                      <a:pt x="99" y="57"/>
                    </a:lnTo>
                    <a:lnTo>
                      <a:pt x="99" y="41"/>
                    </a:lnTo>
                    <a:lnTo>
                      <a:pt x="94" y="73"/>
                    </a:lnTo>
                    <a:lnTo>
                      <a:pt x="94" y="104"/>
                    </a:lnTo>
                    <a:lnTo>
                      <a:pt x="89" y="145"/>
                    </a:lnTo>
                    <a:lnTo>
                      <a:pt x="89" y="166"/>
                    </a:lnTo>
                    <a:lnTo>
                      <a:pt x="89" y="181"/>
                    </a:lnTo>
                    <a:lnTo>
                      <a:pt x="89" y="145"/>
                    </a:lnTo>
                    <a:lnTo>
                      <a:pt x="89" y="104"/>
                    </a:lnTo>
                    <a:lnTo>
                      <a:pt x="89" y="52"/>
                    </a:lnTo>
                    <a:lnTo>
                      <a:pt x="89" y="36"/>
                    </a:lnTo>
                    <a:lnTo>
                      <a:pt x="84" y="78"/>
                    </a:lnTo>
                    <a:lnTo>
                      <a:pt x="84" y="109"/>
                    </a:lnTo>
                    <a:lnTo>
                      <a:pt x="74" y="140"/>
                    </a:lnTo>
                    <a:lnTo>
                      <a:pt x="69" y="171"/>
                    </a:lnTo>
                    <a:lnTo>
                      <a:pt x="64" y="192"/>
                    </a:lnTo>
                    <a:lnTo>
                      <a:pt x="49" y="212"/>
                    </a:lnTo>
                    <a:lnTo>
                      <a:pt x="44" y="228"/>
                    </a:lnTo>
                    <a:lnTo>
                      <a:pt x="44" y="192"/>
                    </a:lnTo>
                    <a:lnTo>
                      <a:pt x="44" y="150"/>
                    </a:lnTo>
                    <a:lnTo>
                      <a:pt x="44" y="114"/>
                    </a:lnTo>
                    <a:lnTo>
                      <a:pt x="44" y="73"/>
                    </a:lnTo>
                    <a:lnTo>
                      <a:pt x="44" y="41"/>
                    </a:lnTo>
                    <a:lnTo>
                      <a:pt x="44" y="26"/>
                    </a:lnTo>
                    <a:lnTo>
                      <a:pt x="44" y="10"/>
                    </a:lnTo>
                    <a:lnTo>
                      <a:pt x="34" y="26"/>
                    </a:lnTo>
                    <a:lnTo>
                      <a:pt x="30" y="62"/>
                    </a:lnTo>
                    <a:lnTo>
                      <a:pt x="25" y="93"/>
                    </a:lnTo>
                    <a:lnTo>
                      <a:pt x="15" y="135"/>
                    </a:lnTo>
                    <a:lnTo>
                      <a:pt x="10" y="155"/>
                    </a:lnTo>
                    <a:lnTo>
                      <a:pt x="5" y="176"/>
                    </a:lnTo>
                    <a:lnTo>
                      <a:pt x="5" y="192"/>
                    </a:lnTo>
                    <a:lnTo>
                      <a:pt x="0" y="207"/>
                    </a:lnTo>
                    <a:lnTo>
                      <a:pt x="0" y="192"/>
                    </a:lnTo>
                    <a:lnTo>
                      <a:pt x="0" y="161"/>
                    </a:lnTo>
                    <a:lnTo>
                      <a:pt x="0" y="140"/>
                    </a:lnTo>
                    <a:lnTo>
                      <a:pt x="0" y="124"/>
                    </a:lnTo>
                    <a:lnTo>
                      <a:pt x="0" y="109"/>
                    </a:lnTo>
                    <a:lnTo>
                      <a:pt x="0" y="93"/>
                    </a:lnTo>
                  </a:path>
                </a:pathLst>
              </a:custGeom>
              <a:noFill/>
              <a:ln w="19050" cap="rnd">
                <a:solidFill>
                  <a:schemeClr val="tx1"/>
                </a:solidFill>
                <a:round/>
                <a:headEnd type="none" w="sm" len="sm"/>
                <a:tailEnd type="none" w="sm" len="sm"/>
              </a:ln>
            </p:spPr>
            <p:txBody>
              <a:bodyPr/>
              <a:lstStyle/>
              <a:p>
                <a:endParaRPr lang="en-US"/>
              </a:p>
            </p:txBody>
          </p:sp>
        </p:grpSp>
        <p:sp>
          <p:nvSpPr>
            <p:cNvPr id="19476" name="Freeform 86"/>
            <p:cNvSpPr>
              <a:spLocks/>
            </p:cNvSpPr>
            <p:nvPr/>
          </p:nvSpPr>
          <p:spPr bwMode="auto">
            <a:xfrm>
              <a:off x="4460" y="2832"/>
              <a:ext cx="313" cy="181"/>
            </a:xfrm>
            <a:custGeom>
              <a:avLst/>
              <a:gdLst>
                <a:gd name="T0" fmla="*/ 7 w 313"/>
                <a:gd name="T1" fmla="*/ 49 h 181"/>
                <a:gd name="T2" fmla="*/ 7 w 313"/>
                <a:gd name="T3" fmla="*/ 12 h 181"/>
                <a:gd name="T4" fmla="*/ 16 w 313"/>
                <a:gd name="T5" fmla="*/ 57 h 181"/>
                <a:gd name="T6" fmla="*/ 21 w 313"/>
                <a:gd name="T7" fmla="*/ 98 h 181"/>
                <a:gd name="T8" fmla="*/ 26 w 313"/>
                <a:gd name="T9" fmla="*/ 110 h 181"/>
                <a:gd name="T10" fmla="*/ 26 w 313"/>
                <a:gd name="T11" fmla="*/ 70 h 181"/>
                <a:gd name="T12" fmla="*/ 26 w 313"/>
                <a:gd name="T13" fmla="*/ 33 h 181"/>
                <a:gd name="T14" fmla="*/ 46 w 313"/>
                <a:gd name="T15" fmla="*/ 86 h 181"/>
                <a:gd name="T16" fmla="*/ 56 w 313"/>
                <a:gd name="T17" fmla="*/ 127 h 181"/>
                <a:gd name="T18" fmla="*/ 61 w 313"/>
                <a:gd name="T19" fmla="*/ 74 h 181"/>
                <a:gd name="T20" fmla="*/ 61 w 313"/>
                <a:gd name="T21" fmla="*/ 12 h 181"/>
                <a:gd name="T22" fmla="*/ 71 w 313"/>
                <a:gd name="T23" fmla="*/ 90 h 181"/>
                <a:gd name="T24" fmla="*/ 85 w 313"/>
                <a:gd name="T25" fmla="*/ 131 h 181"/>
                <a:gd name="T26" fmla="*/ 85 w 313"/>
                <a:gd name="T27" fmla="*/ 74 h 181"/>
                <a:gd name="T28" fmla="*/ 85 w 313"/>
                <a:gd name="T29" fmla="*/ 12 h 181"/>
                <a:gd name="T30" fmla="*/ 100 w 313"/>
                <a:gd name="T31" fmla="*/ 65 h 181"/>
                <a:gd name="T32" fmla="*/ 115 w 313"/>
                <a:gd name="T33" fmla="*/ 119 h 181"/>
                <a:gd name="T34" fmla="*/ 125 w 313"/>
                <a:gd name="T35" fmla="*/ 110 h 181"/>
                <a:gd name="T36" fmla="*/ 130 w 313"/>
                <a:gd name="T37" fmla="*/ 74 h 181"/>
                <a:gd name="T38" fmla="*/ 130 w 313"/>
                <a:gd name="T39" fmla="*/ 33 h 181"/>
                <a:gd name="T40" fmla="*/ 145 w 313"/>
                <a:gd name="T41" fmla="*/ 123 h 181"/>
                <a:gd name="T42" fmla="*/ 149 w 313"/>
                <a:gd name="T43" fmla="*/ 172 h 181"/>
                <a:gd name="T44" fmla="*/ 149 w 313"/>
                <a:gd name="T45" fmla="*/ 82 h 181"/>
                <a:gd name="T46" fmla="*/ 149 w 313"/>
                <a:gd name="T47" fmla="*/ 20 h 181"/>
                <a:gd name="T48" fmla="*/ 149 w 313"/>
                <a:gd name="T49" fmla="*/ 33 h 181"/>
                <a:gd name="T50" fmla="*/ 169 w 313"/>
                <a:gd name="T51" fmla="*/ 110 h 181"/>
                <a:gd name="T52" fmla="*/ 199 w 313"/>
                <a:gd name="T53" fmla="*/ 127 h 181"/>
                <a:gd name="T54" fmla="*/ 199 w 313"/>
                <a:gd name="T55" fmla="*/ 57 h 181"/>
                <a:gd name="T56" fmla="*/ 189 w 313"/>
                <a:gd name="T57" fmla="*/ 41 h 181"/>
                <a:gd name="T58" fmla="*/ 209 w 313"/>
                <a:gd name="T59" fmla="*/ 131 h 181"/>
                <a:gd name="T60" fmla="*/ 213 w 313"/>
                <a:gd name="T61" fmla="*/ 143 h 181"/>
                <a:gd name="T62" fmla="*/ 213 w 313"/>
                <a:gd name="T63" fmla="*/ 57 h 181"/>
                <a:gd name="T64" fmla="*/ 218 w 313"/>
                <a:gd name="T65" fmla="*/ 57 h 181"/>
                <a:gd name="T66" fmla="*/ 223 w 313"/>
                <a:gd name="T67" fmla="*/ 131 h 181"/>
                <a:gd name="T68" fmla="*/ 223 w 313"/>
                <a:gd name="T69" fmla="*/ 82 h 181"/>
                <a:gd name="T70" fmla="*/ 228 w 313"/>
                <a:gd name="T71" fmla="*/ 61 h 181"/>
                <a:gd name="T72" fmla="*/ 243 w 313"/>
                <a:gd name="T73" fmla="*/ 135 h 181"/>
                <a:gd name="T74" fmla="*/ 268 w 313"/>
                <a:gd name="T75" fmla="*/ 180 h 181"/>
                <a:gd name="T76" fmla="*/ 268 w 313"/>
                <a:gd name="T77" fmla="*/ 90 h 181"/>
                <a:gd name="T78" fmla="*/ 268 w 313"/>
                <a:gd name="T79" fmla="*/ 20 h 181"/>
                <a:gd name="T80" fmla="*/ 282 w 313"/>
                <a:gd name="T81" fmla="*/ 49 h 181"/>
                <a:gd name="T82" fmla="*/ 302 w 313"/>
                <a:gd name="T83" fmla="*/ 123 h 181"/>
                <a:gd name="T84" fmla="*/ 312 w 313"/>
                <a:gd name="T85" fmla="*/ 164 h 181"/>
                <a:gd name="T86" fmla="*/ 312 w 313"/>
                <a:gd name="T87" fmla="*/ 110 h 181"/>
                <a:gd name="T88" fmla="*/ 312 w 313"/>
                <a:gd name="T89" fmla="*/ 74 h 18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313"/>
                <a:gd name="T136" fmla="*/ 0 h 181"/>
                <a:gd name="T137" fmla="*/ 313 w 313"/>
                <a:gd name="T138" fmla="*/ 181 h 18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313" h="181">
                  <a:moveTo>
                    <a:pt x="0" y="76"/>
                  </a:moveTo>
                  <a:lnTo>
                    <a:pt x="2" y="61"/>
                  </a:lnTo>
                  <a:lnTo>
                    <a:pt x="7" y="49"/>
                  </a:lnTo>
                  <a:lnTo>
                    <a:pt x="7" y="37"/>
                  </a:lnTo>
                  <a:lnTo>
                    <a:pt x="7" y="25"/>
                  </a:lnTo>
                  <a:lnTo>
                    <a:pt x="7" y="12"/>
                  </a:lnTo>
                  <a:lnTo>
                    <a:pt x="7" y="0"/>
                  </a:lnTo>
                  <a:lnTo>
                    <a:pt x="11" y="25"/>
                  </a:lnTo>
                  <a:lnTo>
                    <a:pt x="16" y="57"/>
                  </a:lnTo>
                  <a:lnTo>
                    <a:pt x="21" y="74"/>
                  </a:lnTo>
                  <a:lnTo>
                    <a:pt x="21" y="86"/>
                  </a:lnTo>
                  <a:lnTo>
                    <a:pt x="21" y="98"/>
                  </a:lnTo>
                  <a:lnTo>
                    <a:pt x="26" y="110"/>
                  </a:lnTo>
                  <a:lnTo>
                    <a:pt x="26" y="123"/>
                  </a:lnTo>
                  <a:lnTo>
                    <a:pt x="26" y="110"/>
                  </a:lnTo>
                  <a:lnTo>
                    <a:pt x="26" y="94"/>
                  </a:lnTo>
                  <a:lnTo>
                    <a:pt x="26" y="82"/>
                  </a:lnTo>
                  <a:lnTo>
                    <a:pt x="26" y="70"/>
                  </a:lnTo>
                  <a:lnTo>
                    <a:pt x="26" y="57"/>
                  </a:lnTo>
                  <a:lnTo>
                    <a:pt x="26" y="45"/>
                  </a:lnTo>
                  <a:lnTo>
                    <a:pt x="26" y="33"/>
                  </a:lnTo>
                  <a:lnTo>
                    <a:pt x="26" y="20"/>
                  </a:lnTo>
                  <a:lnTo>
                    <a:pt x="41" y="53"/>
                  </a:lnTo>
                  <a:lnTo>
                    <a:pt x="46" y="86"/>
                  </a:lnTo>
                  <a:lnTo>
                    <a:pt x="46" y="102"/>
                  </a:lnTo>
                  <a:lnTo>
                    <a:pt x="51" y="115"/>
                  </a:lnTo>
                  <a:lnTo>
                    <a:pt x="56" y="127"/>
                  </a:lnTo>
                  <a:lnTo>
                    <a:pt x="61" y="115"/>
                  </a:lnTo>
                  <a:lnTo>
                    <a:pt x="61" y="98"/>
                  </a:lnTo>
                  <a:lnTo>
                    <a:pt x="61" y="74"/>
                  </a:lnTo>
                  <a:lnTo>
                    <a:pt x="61" y="41"/>
                  </a:lnTo>
                  <a:lnTo>
                    <a:pt x="61" y="25"/>
                  </a:lnTo>
                  <a:lnTo>
                    <a:pt x="61" y="12"/>
                  </a:lnTo>
                  <a:lnTo>
                    <a:pt x="61" y="25"/>
                  </a:lnTo>
                  <a:lnTo>
                    <a:pt x="61" y="57"/>
                  </a:lnTo>
                  <a:lnTo>
                    <a:pt x="71" y="90"/>
                  </a:lnTo>
                  <a:lnTo>
                    <a:pt x="76" y="106"/>
                  </a:lnTo>
                  <a:lnTo>
                    <a:pt x="80" y="119"/>
                  </a:lnTo>
                  <a:lnTo>
                    <a:pt x="85" y="131"/>
                  </a:lnTo>
                  <a:lnTo>
                    <a:pt x="85" y="115"/>
                  </a:lnTo>
                  <a:lnTo>
                    <a:pt x="85" y="90"/>
                  </a:lnTo>
                  <a:lnTo>
                    <a:pt x="85" y="74"/>
                  </a:lnTo>
                  <a:lnTo>
                    <a:pt x="85" y="41"/>
                  </a:lnTo>
                  <a:lnTo>
                    <a:pt x="85" y="25"/>
                  </a:lnTo>
                  <a:lnTo>
                    <a:pt x="85" y="12"/>
                  </a:lnTo>
                  <a:lnTo>
                    <a:pt x="85" y="25"/>
                  </a:lnTo>
                  <a:lnTo>
                    <a:pt x="95" y="41"/>
                  </a:lnTo>
                  <a:lnTo>
                    <a:pt x="100" y="65"/>
                  </a:lnTo>
                  <a:lnTo>
                    <a:pt x="105" y="82"/>
                  </a:lnTo>
                  <a:lnTo>
                    <a:pt x="105" y="106"/>
                  </a:lnTo>
                  <a:lnTo>
                    <a:pt x="115" y="119"/>
                  </a:lnTo>
                  <a:lnTo>
                    <a:pt x="120" y="131"/>
                  </a:lnTo>
                  <a:lnTo>
                    <a:pt x="125" y="143"/>
                  </a:lnTo>
                  <a:lnTo>
                    <a:pt x="125" y="110"/>
                  </a:lnTo>
                  <a:lnTo>
                    <a:pt x="125" y="98"/>
                  </a:lnTo>
                  <a:lnTo>
                    <a:pt x="130" y="86"/>
                  </a:lnTo>
                  <a:lnTo>
                    <a:pt x="130" y="74"/>
                  </a:lnTo>
                  <a:lnTo>
                    <a:pt x="130" y="57"/>
                  </a:lnTo>
                  <a:lnTo>
                    <a:pt x="130" y="45"/>
                  </a:lnTo>
                  <a:lnTo>
                    <a:pt x="130" y="33"/>
                  </a:lnTo>
                  <a:lnTo>
                    <a:pt x="140" y="57"/>
                  </a:lnTo>
                  <a:lnTo>
                    <a:pt x="140" y="90"/>
                  </a:lnTo>
                  <a:lnTo>
                    <a:pt x="145" y="123"/>
                  </a:lnTo>
                  <a:lnTo>
                    <a:pt x="145" y="147"/>
                  </a:lnTo>
                  <a:lnTo>
                    <a:pt x="145" y="160"/>
                  </a:lnTo>
                  <a:lnTo>
                    <a:pt x="149" y="172"/>
                  </a:lnTo>
                  <a:lnTo>
                    <a:pt x="149" y="139"/>
                  </a:lnTo>
                  <a:lnTo>
                    <a:pt x="149" y="106"/>
                  </a:lnTo>
                  <a:lnTo>
                    <a:pt x="149" y="82"/>
                  </a:lnTo>
                  <a:lnTo>
                    <a:pt x="149" y="49"/>
                  </a:lnTo>
                  <a:lnTo>
                    <a:pt x="149" y="37"/>
                  </a:lnTo>
                  <a:lnTo>
                    <a:pt x="149" y="20"/>
                  </a:lnTo>
                  <a:lnTo>
                    <a:pt x="149" y="8"/>
                  </a:lnTo>
                  <a:lnTo>
                    <a:pt x="149" y="20"/>
                  </a:lnTo>
                  <a:lnTo>
                    <a:pt x="149" y="33"/>
                  </a:lnTo>
                  <a:lnTo>
                    <a:pt x="154" y="45"/>
                  </a:lnTo>
                  <a:lnTo>
                    <a:pt x="159" y="78"/>
                  </a:lnTo>
                  <a:lnTo>
                    <a:pt x="169" y="110"/>
                  </a:lnTo>
                  <a:lnTo>
                    <a:pt x="184" y="127"/>
                  </a:lnTo>
                  <a:lnTo>
                    <a:pt x="189" y="139"/>
                  </a:lnTo>
                  <a:lnTo>
                    <a:pt x="199" y="127"/>
                  </a:lnTo>
                  <a:lnTo>
                    <a:pt x="199" y="115"/>
                  </a:lnTo>
                  <a:lnTo>
                    <a:pt x="199" y="82"/>
                  </a:lnTo>
                  <a:lnTo>
                    <a:pt x="199" y="57"/>
                  </a:lnTo>
                  <a:lnTo>
                    <a:pt x="194" y="41"/>
                  </a:lnTo>
                  <a:lnTo>
                    <a:pt x="189" y="29"/>
                  </a:lnTo>
                  <a:lnTo>
                    <a:pt x="189" y="41"/>
                  </a:lnTo>
                  <a:lnTo>
                    <a:pt x="199" y="74"/>
                  </a:lnTo>
                  <a:lnTo>
                    <a:pt x="204" y="98"/>
                  </a:lnTo>
                  <a:lnTo>
                    <a:pt x="209" y="131"/>
                  </a:lnTo>
                  <a:lnTo>
                    <a:pt x="209" y="143"/>
                  </a:lnTo>
                  <a:lnTo>
                    <a:pt x="213" y="155"/>
                  </a:lnTo>
                  <a:lnTo>
                    <a:pt x="213" y="143"/>
                  </a:lnTo>
                  <a:lnTo>
                    <a:pt x="213" y="115"/>
                  </a:lnTo>
                  <a:lnTo>
                    <a:pt x="213" y="82"/>
                  </a:lnTo>
                  <a:lnTo>
                    <a:pt x="213" y="57"/>
                  </a:lnTo>
                  <a:lnTo>
                    <a:pt x="213" y="45"/>
                  </a:lnTo>
                  <a:lnTo>
                    <a:pt x="213" y="33"/>
                  </a:lnTo>
                  <a:lnTo>
                    <a:pt x="218" y="57"/>
                  </a:lnTo>
                  <a:lnTo>
                    <a:pt x="218" y="82"/>
                  </a:lnTo>
                  <a:lnTo>
                    <a:pt x="223" y="115"/>
                  </a:lnTo>
                  <a:lnTo>
                    <a:pt x="223" y="131"/>
                  </a:lnTo>
                  <a:lnTo>
                    <a:pt x="223" y="143"/>
                  </a:lnTo>
                  <a:lnTo>
                    <a:pt x="223" y="115"/>
                  </a:lnTo>
                  <a:lnTo>
                    <a:pt x="223" y="82"/>
                  </a:lnTo>
                  <a:lnTo>
                    <a:pt x="223" y="41"/>
                  </a:lnTo>
                  <a:lnTo>
                    <a:pt x="223" y="29"/>
                  </a:lnTo>
                  <a:lnTo>
                    <a:pt x="228" y="61"/>
                  </a:lnTo>
                  <a:lnTo>
                    <a:pt x="228" y="86"/>
                  </a:lnTo>
                  <a:lnTo>
                    <a:pt x="238" y="110"/>
                  </a:lnTo>
                  <a:lnTo>
                    <a:pt x="243" y="135"/>
                  </a:lnTo>
                  <a:lnTo>
                    <a:pt x="248" y="151"/>
                  </a:lnTo>
                  <a:lnTo>
                    <a:pt x="263" y="168"/>
                  </a:lnTo>
                  <a:lnTo>
                    <a:pt x="268" y="180"/>
                  </a:lnTo>
                  <a:lnTo>
                    <a:pt x="268" y="151"/>
                  </a:lnTo>
                  <a:lnTo>
                    <a:pt x="268" y="119"/>
                  </a:lnTo>
                  <a:lnTo>
                    <a:pt x="268" y="90"/>
                  </a:lnTo>
                  <a:lnTo>
                    <a:pt x="268" y="57"/>
                  </a:lnTo>
                  <a:lnTo>
                    <a:pt x="268" y="33"/>
                  </a:lnTo>
                  <a:lnTo>
                    <a:pt x="268" y="20"/>
                  </a:lnTo>
                  <a:lnTo>
                    <a:pt x="268" y="8"/>
                  </a:lnTo>
                  <a:lnTo>
                    <a:pt x="278" y="20"/>
                  </a:lnTo>
                  <a:lnTo>
                    <a:pt x="282" y="49"/>
                  </a:lnTo>
                  <a:lnTo>
                    <a:pt x="287" y="74"/>
                  </a:lnTo>
                  <a:lnTo>
                    <a:pt x="297" y="106"/>
                  </a:lnTo>
                  <a:lnTo>
                    <a:pt x="302" y="123"/>
                  </a:lnTo>
                  <a:lnTo>
                    <a:pt x="307" y="139"/>
                  </a:lnTo>
                  <a:lnTo>
                    <a:pt x="307" y="151"/>
                  </a:lnTo>
                  <a:lnTo>
                    <a:pt x="312" y="164"/>
                  </a:lnTo>
                  <a:lnTo>
                    <a:pt x="312" y="151"/>
                  </a:lnTo>
                  <a:lnTo>
                    <a:pt x="312" y="127"/>
                  </a:lnTo>
                  <a:lnTo>
                    <a:pt x="312" y="110"/>
                  </a:lnTo>
                  <a:lnTo>
                    <a:pt x="312" y="98"/>
                  </a:lnTo>
                  <a:lnTo>
                    <a:pt x="312" y="86"/>
                  </a:lnTo>
                  <a:lnTo>
                    <a:pt x="312" y="74"/>
                  </a:lnTo>
                </a:path>
              </a:pathLst>
            </a:custGeom>
            <a:noFill/>
            <a:ln w="12700" cap="rnd">
              <a:solidFill>
                <a:schemeClr val="tx1"/>
              </a:solidFill>
              <a:round/>
              <a:headEnd type="none" w="sm" len="sm"/>
              <a:tailEnd type="none" w="sm" len="sm"/>
            </a:ln>
          </p:spPr>
          <p:txBody>
            <a:bodyPr/>
            <a:lstStyle/>
            <a:p>
              <a:endParaRPr lang="en-US"/>
            </a:p>
          </p:txBody>
        </p:sp>
        <p:sp>
          <p:nvSpPr>
            <p:cNvPr id="19477" name="Rectangle 87"/>
            <p:cNvSpPr>
              <a:spLocks noChangeArrowheads="1"/>
            </p:cNvSpPr>
            <p:nvPr/>
          </p:nvSpPr>
          <p:spPr bwMode="auto">
            <a:xfrm>
              <a:off x="86" y="2256"/>
              <a:ext cx="730" cy="674"/>
            </a:xfrm>
            <a:prstGeom prst="rect">
              <a:avLst/>
            </a:prstGeom>
            <a:noFill/>
            <a:ln w="9525">
              <a:noFill/>
              <a:miter lim="800000"/>
              <a:headEnd/>
              <a:tailEnd/>
            </a:ln>
          </p:spPr>
          <p:txBody>
            <a:bodyPr lIns="92075" tIns="46038" rIns="92075" bIns="46038">
              <a:spAutoFit/>
            </a:bodyPr>
            <a:lstStyle/>
            <a:p>
              <a:pPr algn="l" eaLnBrk="0" hangingPunct="0"/>
              <a:r>
                <a:rPr lang="de-DE" sz="1600"/>
                <a:t>Signal with inter-ference</a:t>
              </a:r>
            </a:p>
          </p:txBody>
        </p:sp>
        <p:sp>
          <p:nvSpPr>
            <p:cNvPr id="19478" name="Line 88"/>
            <p:cNvSpPr>
              <a:spLocks noChangeShapeType="1"/>
            </p:cNvSpPr>
            <p:nvPr/>
          </p:nvSpPr>
          <p:spPr bwMode="auto">
            <a:xfrm>
              <a:off x="912" y="2544"/>
              <a:ext cx="4848" cy="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19479" name="Text Box 89"/>
            <p:cNvSpPr txBox="1">
              <a:spLocks noChangeArrowheads="1"/>
            </p:cNvSpPr>
            <p:nvPr/>
          </p:nvSpPr>
          <p:spPr bwMode="auto">
            <a:xfrm>
              <a:off x="5520" y="2592"/>
              <a:ext cx="240" cy="269"/>
            </a:xfrm>
            <a:prstGeom prst="rect">
              <a:avLst/>
            </a:prstGeom>
            <a:noFill/>
            <a:ln w="12700">
              <a:noFill/>
              <a:miter lim="800000"/>
              <a:headEnd type="none" w="sm" len="sm"/>
              <a:tailEnd type="none" w="sm" len="sm"/>
            </a:ln>
          </p:spPr>
          <p:txBody>
            <a:bodyPr>
              <a:spAutoFit/>
            </a:bodyPr>
            <a:lstStyle/>
            <a:p>
              <a:pPr algn="l" eaLnBrk="0" hangingPunct="0">
                <a:spcBef>
                  <a:spcPct val="50000"/>
                </a:spcBef>
              </a:pPr>
              <a:endParaRPr lang="en-US" sz="2200"/>
            </a:p>
          </p:txBody>
        </p:sp>
        <p:sp>
          <p:nvSpPr>
            <p:cNvPr id="19480" name="Text Box 90"/>
            <p:cNvSpPr txBox="1">
              <a:spLocks noChangeArrowheads="1"/>
            </p:cNvSpPr>
            <p:nvPr/>
          </p:nvSpPr>
          <p:spPr bwMode="auto">
            <a:xfrm>
              <a:off x="5520" y="2256"/>
              <a:ext cx="240" cy="269"/>
            </a:xfrm>
            <a:prstGeom prst="rect">
              <a:avLst/>
            </a:prstGeom>
            <a:noFill/>
            <a:ln w="12700">
              <a:noFill/>
              <a:miter lim="800000"/>
              <a:headEnd type="none" w="sm" len="sm"/>
              <a:tailEnd type="none" w="sm" len="sm"/>
            </a:ln>
          </p:spPr>
          <p:txBody>
            <a:bodyPr>
              <a:spAutoFit/>
            </a:bodyPr>
            <a:lstStyle/>
            <a:p>
              <a:pPr algn="l" eaLnBrk="0" hangingPunct="0">
                <a:spcBef>
                  <a:spcPct val="50000"/>
                </a:spcBef>
              </a:pPr>
              <a:endParaRPr lang="en-US" sz="2200"/>
            </a:p>
          </p:txBody>
        </p:sp>
      </p:grpSp>
      <p:grpSp>
        <p:nvGrpSpPr>
          <p:cNvPr id="8" name="Group 92"/>
          <p:cNvGrpSpPr>
            <a:grpSpLocks/>
          </p:cNvGrpSpPr>
          <p:nvPr/>
        </p:nvGrpSpPr>
        <p:grpSpPr bwMode="auto">
          <a:xfrm>
            <a:off x="1550495" y="5321445"/>
            <a:ext cx="8464550" cy="565150"/>
            <a:chOff x="86" y="3360"/>
            <a:chExt cx="5332" cy="356"/>
          </a:xfrm>
        </p:grpSpPr>
        <p:sp>
          <p:nvSpPr>
            <p:cNvPr id="19472" name="Rectangle 93"/>
            <p:cNvSpPr>
              <a:spLocks noChangeArrowheads="1"/>
            </p:cNvSpPr>
            <p:nvPr/>
          </p:nvSpPr>
          <p:spPr bwMode="auto">
            <a:xfrm>
              <a:off x="86" y="3360"/>
              <a:ext cx="691" cy="212"/>
            </a:xfrm>
            <a:prstGeom prst="rect">
              <a:avLst/>
            </a:prstGeom>
            <a:noFill/>
            <a:ln w="9525">
              <a:noFill/>
              <a:miter lim="800000"/>
              <a:headEnd/>
              <a:tailEnd/>
            </a:ln>
          </p:spPr>
          <p:txBody>
            <a:bodyPr wrap="none" lIns="92075" tIns="46038" rIns="92075" bIns="46038">
              <a:spAutoFit/>
            </a:bodyPr>
            <a:lstStyle/>
            <a:p>
              <a:pPr algn="l" eaLnBrk="0" hangingPunct="0"/>
              <a:r>
                <a:rPr lang="de-DE" sz="1600"/>
                <a:t>Received</a:t>
              </a:r>
            </a:p>
          </p:txBody>
        </p:sp>
        <p:sp>
          <p:nvSpPr>
            <p:cNvPr id="19473" name="Rectangle 94"/>
            <p:cNvSpPr>
              <a:spLocks noChangeArrowheads="1"/>
            </p:cNvSpPr>
            <p:nvPr/>
          </p:nvSpPr>
          <p:spPr bwMode="auto">
            <a:xfrm>
              <a:off x="86" y="3504"/>
              <a:ext cx="400" cy="212"/>
            </a:xfrm>
            <a:prstGeom prst="rect">
              <a:avLst/>
            </a:prstGeom>
            <a:noFill/>
            <a:ln w="9525">
              <a:noFill/>
              <a:miter lim="800000"/>
              <a:headEnd/>
              <a:tailEnd/>
            </a:ln>
          </p:spPr>
          <p:txBody>
            <a:bodyPr wrap="none" lIns="92075" tIns="46038" rIns="92075" bIns="46038">
              <a:spAutoFit/>
            </a:bodyPr>
            <a:lstStyle/>
            <a:p>
              <a:pPr algn="l" eaLnBrk="0" hangingPunct="0"/>
              <a:r>
                <a:rPr lang="de-DE" sz="1600"/>
                <a:t>data</a:t>
              </a:r>
            </a:p>
          </p:txBody>
        </p:sp>
        <p:sp>
          <p:nvSpPr>
            <p:cNvPr id="19474" name="Rectangle 95"/>
            <p:cNvSpPr>
              <a:spLocks noChangeArrowheads="1"/>
            </p:cNvSpPr>
            <p:nvPr/>
          </p:nvSpPr>
          <p:spPr bwMode="auto">
            <a:xfrm>
              <a:off x="1063" y="3360"/>
              <a:ext cx="4355" cy="212"/>
            </a:xfrm>
            <a:prstGeom prst="rect">
              <a:avLst/>
            </a:prstGeom>
            <a:noFill/>
            <a:ln w="9525">
              <a:noFill/>
              <a:miter lim="800000"/>
              <a:headEnd/>
              <a:tailEnd/>
            </a:ln>
          </p:spPr>
          <p:txBody>
            <a:bodyPr wrap="none" lIns="92075" tIns="46038" rIns="92075" bIns="46038">
              <a:spAutoFit/>
            </a:bodyPr>
            <a:lstStyle/>
            <a:p>
              <a:pPr algn="l" eaLnBrk="0" hangingPunct="0"/>
              <a:r>
                <a:rPr lang="de-DE" sz="1600"/>
                <a:t>0     1     0     1      1     0     </a:t>
              </a:r>
              <a:r>
                <a:rPr lang="de-DE" sz="1600">
                  <a:solidFill>
                    <a:srgbClr val="FF3300"/>
                  </a:solidFill>
                </a:rPr>
                <a:t>1</a:t>
              </a:r>
              <a:r>
                <a:rPr lang="de-DE" sz="1600"/>
                <a:t>     1     1     0     0     </a:t>
              </a:r>
              <a:r>
                <a:rPr lang="de-DE" sz="1600">
                  <a:solidFill>
                    <a:srgbClr val="FF3300"/>
                  </a:solidFill>
                </a:rPr>
                <a:t>0</a:t>
              </a:r>
              <a:r>
                <a:rPr lang="de-DE" sz="1600"/>
                <a:t>      0      1 </a:t>
              </a:r>
            </a:p>
          </p:txBody>
        </p:sp>
      </p:grpSp>
      <p:grpSp>
        <p:nvGrpSpPr>
          <p:cNvPr id="9" name="Group 96"/>
          <p:cNvGrpSpPr>
            <a:grpSpLocks/>
          </p:cNvGrpSpPr>
          <p:nvPr/>
        </p:nvGrpSpPr>
        <p:grpSpPr bwMode="auto">
          <a:xfrm>
            <a:off x="1550495" y="5854845"/>
            <a:ext cx="8464550" cy="412750"/>
            <a:chOff x="86" y="3696"/>
            <a:chExt cx="5332" cy="260"/>
          </a:xfrm>
        </p:grpSpPr>
        <p:sp>
          <p:nvSpPr>
            <p:cNvPr id="19470" name="Rectangle 97"/>
            <p:cNvSpPr>
              <a:spLocks noChangeArrowheads="1"/>
            </p:cNvSpPr>
            <p:nvPr/>
          </p:nvSpPr>
          <p:spPr bwMode="auto">
            <a:xfrm>
              <a:off x="86" y="3744"/>
              <a:ext cx="944" cy="212"/>
            </a:xfrm>
            <a:prstGeom prst="rect">
              <a:avLst/>
            </a:prstGeom>
            <a:noFill/>
            <a:ln w="9525">
              <a:noFill/>
              <a:miter lim="800000"/>
              <a:headEnd/>
              <a:tailEnd/>
            </a:ln>
          </p:spPr>
          <p:txBody>
            <a:bodyPr wrap="none" lIns="92075" tIns="46038" rIns="92075" bIns="46038">
              <a:spAutoFit/>
            </a:bodyPr>
            <a:lstStyle/>
            <a:p>
              <a:pPr algn="l" eaLnBrk="0" hangingPunct="0"/>
              <a:r>
                <a:rPr lang="de-DE" sz="1600"/>
                <a:t>Original data</a:t>
              </a:r>
            </a:p>
          </p:txBody>
        </p:sp>
        <p:sp>
          <p:nvSpPr>
            <p:cNvPr id="19471" name="Rectangle 98"/>
            <p:cNvSpPr>
              <a:spLocks noChangeArrowheads="1"/>
            </p:cNvSpPr>
            <p:nvPr/>
          </p:nvSpPr>
          <p:spPr bwMode="auto">
            <a:xfrm>
              <a:off x="1063" y="3696"/>
              <a:ext cx="4355" cy="212"/>
            </a:xfrm>
            <a:prstGeom prst="rect">
              <a:avLst/>
            </a:prstGeom>
            <a:noFill/>
            <a:ln w="9525">
              <a:noFill/>
              <a:miter lim="800000"/>
              <a:headEnd/>
              <a:tailEnd/>
            </a:ln>
          </p:spPr>
          <p:txBody>
            <a:bodyPr wrap="none" lIns="92075" tIns="46038" rIns="92075" bIns="46038">
              <a:spAutoFit/>
            </a:bodyPr>
            <a:lstStyle/>
            <a:p>
              <a:pPr algn="l" eaLnBrk="0" hangingPunct="0"/>
              <a:r>
                <a:rPr lang="de-DE" sz="1600"/>
                <a:t>0     1     0     1      1     0     0     1     1     0     0     1      0      1 </a:t>
              </a:r>
            </a:p>
          </p:txBody>
        </p:sp>
      </p:grpSp>
      <p:sp>
        <p:nvSpPr>
          <p:cNvPr id="99" name="Footer Placeholder 2"/>
          <p:cNvSpPr>
            <a:spLocks noGrp="1"/>
          </p:cNvSpPr>
          <p:nvPr>
            <p:ph type="ftr" sz="quarter" idx="3"/>
          </p:nvPr>
        </p:nvSpPr>
        <p:spPr>
          <a:xfrm>
            <a:off x="334433" y="6656398"/>
            <a:ext cx="7969251" cy="201602"/>
          </a:xfrm>
        </p:spPr>
        <p:txBody>
          <a:bodyPr/>
          <a:lstStyle/>
          <a:p>
            <a:r>
              <a:rPr lang="en-US" sz="750" dirty="0" smtClean="0"/>
              <a:t>TI 3: Operating Systems and Computer Networks</a:t>
            </a:r>
            <a:endParaRPr lang="de-DE" sz="750" dirty="0"/>
          </a:p>
        </p:txBody>
      </p:sp>
    </p:spTree>
    <p:custDataLst>
      <p:tags r:id="rId1"/>
    </p:custData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left)">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left)">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left)">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wipe(left)">
                                      <p:cBhvr>
                                        <p:cTn id="3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
          <p:cNvSpPr>
            <a:spLocks noGrp="1" noChangeArrowheads="1"/>
          </p:cNvSpPr>
          <p:nvPr>
            <p:ph type="title"/>
          </p:nvPr>
        </p:nvSpPr>
        <p:spPr/>
        <p:txBody>
          <a:bodyPr/>
          <a:lstStyle/>
          <a:p>
            <a:pPr eaLnBrk="1" hangingPunct="1"/>
            <a:r>
              <a:rPr lang="en-US" smtClean="0"/>
              <a:t>When to Sample Received Signal?</a:t>
            </a:r>
          </a:p>
        </p:txBody>
      </p:sp>
      <p:sp>
        <p:nvSpPr>
          <p:cNvPr id="20484" name="Rectangle 3"/>
          <p:cNvSpPr>
            <a:spLocks noGrp="1" noChangeArrowheads="1"/>
          </p:cNvSpPr>
          <p:nvPr>
            <p:ph idx="1"/>
          </p:nvPr>
        </p:nvSpPr>
        <p:spPr/>
        <p:txBody>
          <a:bodyPr/>
          <a:lstStyle/>
          <a:p>
            <a:pPr eaLnBrk="1" hangingPunct="1"/>
            <a:r>
              <a:rPr lang="en-US" dirty="0" smtClean="0"/>
              <a:t>How does the receiver know </a:t>
            </a:r>
            <a:r>
              <a:rPr lang="en-US" i="1" dirty="0" smtClean="0"/>
              <a:t>when</a:t>
            </a:r>
            <a:r>
              <a:rPr lang="en-US" dirty="0" smtClean="0"/>
              <a:t> to check the received signal for its value?</a:t>
            </a:r>
          </a:p>
          <a:p>
            <a:pPr lvl="1" eaLnBrk="1" hangingPunct="1"/>
            <a:r>
              <a:rPr lang="en-US" dirty="0" smtClean="0"/>
              <a:t>One typical convention: In the middle of each symbol</a:t>
            </a:r>
          </a:p>
          <a:p>
            <a:pPr lvl="1" eaLnBrk="1" hangingPunct="1"/>
            <a:r>
              <a:rPr lang="en-US" dirty="0" smtClean="0"/>
              <a:t>But when does a symbol start?</a:t>
            </a:r>
          </a:p>
          <a:p>
            <a:pPr lvl="2" eaLnBrk="1" hangingPunct="1"/>
            <a:r>
              <a:rPr lang="en-US" dirty="0" smtClean="0"/>
              <a:t>The length of a symbol is usually known by convention via the symbol rate</a:t>
            </a:r>
          </a:p>
          <a:p>
            <a:pPr eaLnBrk="1" hangingPunct="1"/>
            <a:endParaRPr lang="en-US" dirty="0" smtClean="0"/>
          </a:p>
          <a:p>
            <a:pPr eaLnBrk="1" hangingPunct="1"/>
            <a:endParaRPr lang="en-US" dirty="0" smtClean="0"/>
          </a:p>
          <a:p>
            <a:pPr eaLnBrk="1" hangingPunct="1"/>
            <a:r>
              <a:rPr lang="en-US" dirty="0" smtClean="0"/>
              <a:t>The receiver has to be </a:t>
            </a:r>
            <a:r>
              <a:rPr lang="en-US" i="1" dirty="0" smtClean="0"/>
              <a:t>synchronized</a:t>
            </a:r>
            <a:r>
              <a:rPr lang="en-US" dirty="0" smtClean="0"/>
              <a:t> with the sender at bit</a:t>
            </a:r>
            <a:r>
              <a:rPr lang="en-US" b="1" i="1" dirty="0" smtClean="0"/>
              <a:t> </a:t>
            </a:r>
            <a:r>
              <a:rPr lang="en-US" dirty="0" smtClean="0"/>
              <a:t>level</a:t>
            </a:r>
          </a:p>
          <a:p>
            <a:pPr lvl="1" eaLnBrk="1" hangingPunct="1"/>
            <a:r>
              <a:rPr lang="en-US" dirty="0" smtClean="0"/>
              <a:t>Link layer will have to deal with </a:t>
            </a:r>
            <a:r>
              <a:rPr lang="en-US" i="1" dirty="0" smtClean="0"/>
              <a:t>frame synchronization</a:t>
            </a:r>
          </a:p>
          <a:p>
            <a:pPr lvl="1" eaLnBrk="1" hangingPunct="1"/>
            <a:r>
              <a:rPr lang="en-US" dirty="0" smtClean="0"/>
              <a:t>There is also </a:t>
            </a:r>
            <a:r>
              <a:rPr lang="en-US" i="1" dirty="0" smtClean="0"/>
              <a:t>character synchronization</a:t>
            </a:r>
            <a:r>
              <a:rPr lang="en-US" dirty="0" smtClean="0"/>
              <a:t> – omitted here</a:t>
            </a:r>
          </a:p>
        </p:txBody>
      </p:sp>
      <p:sp>
        <p:nvSpPr>
          <p:cNvPr id="5" name="Footer Placeholder 2"/>
          <p:cNvSpPr>
            <a:spLocks noGrp="1"/>
          </p:cNvSpPr>
          <p:nvPr>
            <p:ph type="ftr" sz="quarter" idx="3"/>
          </p:nvPr>
        </p:nvSpPr>
        <p:spPr>
          <a:xfrm>
            <a:off x="334433" y="6656398"/>
            <a:ext cx="7969251" cy="201602"/>
          </a:xfrm>
        </p:spPr>
        <p:txBody>
          <a:bodyPr/>
          <a:lstStyle/>
          <a:p>
            <a:r>
              <a:rPr lang="en-US" sz="750" dirty="0" smtClean="0"/>
              <a:t>TI 3: Operating Systems and Computer Networks</a:t>
            </a:r>
            <a:endParaRPr lang="de-DE" sz="750" dirty="0"/>
          </a:p>
        </p:txBody>
      </p:sp>
    </p:spTree>
  </p:cSld>
  <p:clrMapOvr>
    <a:masterClrMapping/>
  </p:clrMapOvr>
  <p:transition spd="slow"/>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2"/>
          <p:cNvSpPr>
            <a:spLocks noGrp="1" noChangeArrowheads="1"/>
          </p:cNvSpPr>
          <p:nvPr>
            <p:ph type="title"/>
          </p:nvPr>
        </p:nvSpPr>
        <p:spPr/>
        <p:txBody>
          <a:bodyPr/>
          <a:lstStyle/>
          <a:p>
            <a:pPr eaLnBrk="1" hangingPunct="1"/>
            <a:r>
              <a:rPr lang="en-US" smtClean="0"/>
              <a:t>Overly Simplistic Bit Synchronization</a:t>
            </a:r>
          </a:p>
        </p:txBody>
      </p:sp>
      <p:sp>
        <p:nvSpPr>
          <p:cNvPr id="21508" name="Rectangle 3"/>
          <p:cNvSpPr>
            <a:spLocks noGrp="1" noChangeArrowheads="1"/>
          </p:cNvSpPr>
          <p:nvPr>
            <p:ph idx="1"/>
          </p:nvPr>
        </p:nvSpPr>
        <p:spPr/>
        <p:txBody>
          <a:bodyPr/>
          <a:lstStyle/>
          <a:p>
            <a:pPr eaLnBrk="1" hangingPunct="1"/>
            <a:r>
              <a:rPr lang="en-US" smtClean="0"/>
              <a:t>One simple option, assume </a:t>
            </a:r>
          </a:p>
          <a:p>
            <a:pPr lvl="1" eaLnBrk="1" hangingPunct="1"/>
            <a:r>
              <a:rPr lang="en-US" smtClean="0"/>
              <a:t>... that sender and receiver are synchronized at some point in time</a:t>
            </a:r>
          </a:p>
          <a:p>
            <a:pPr lvl="1" eaLnBrk="1" hangingPunct="1"/>
            <a:r>
              <a:rPr lang="en-US" smtClean="0"/>
              <a:t>... that both have an internal clock that tics at every symbol step</a:t>
            </a:r>
          </a:p>
          <a:p>
            <a:pPr eaLnBrk="1" hangingPunct="1">
              <a:buFont typeface="Wingdings" pitchFamily="2" charset="2"/>
              <a:buChar char="Ø"/>
            </a:pPr>
            <a:r>
              <a:rPr lang="en-US" smtClean="0"/>
              <a:t>Usually, this does not work due to </a:t>
            </a:r>
            <a:r>
              <a:rPr lang="en-US" i="1" smtClean="0"/>
              <a:t>clock drift</a:t>
            </a:r>
          </a:p>
          <a:p>
            <a:pPr lvl="1" eaLnBrk="1" hangingPunct="1"/>
            <a:r>
              <a:rPr lang="en-US" smtClean="0"/>
              <a:t>Two different clocks never stay in perfect synchrony </a:t>
            </a:r>
          </a:p>
          <a:p>
            <a:pPr eaLnBrk="1" hangingPunct="1">
              <a:buFont typeface="Wingdings" pitchFamily="2" charset="2"/>
              <a:buChar char="Ø"/>
            </a:pPr>
            <a:r>
              <a:rPr lang="en-US" smtClean="0"/>
              <a:t>Errors, if synchronization is lost:</a:t>
            </a:r>
          </a:p>
          <a:p>
            <a:pPr lvl="1" eaLnBrk="1" hangingPunct="1"/>
            <a:endParaRPr lang="en-US" b="1" i="1" smtClean="0"/>
          </a:p>
        </p:txBody>
      </p:sp>
      <p:grpSp>
        <p:nvGrpSpPr>
          <p:cNvPr id="21509" name="Group 4"/>
          <p:cNvGrpSpPr>
            <a:grpSpLocks/>
          </p:cNvGrpSpPr>
          <p:nvPr/>
        </p:nvGrpSpPr>
        <p:grpSpPr bwMode="auto">
          <a:xfrm>
            <a:off x="1943100" y="4676775"/>
            <a:ext cx="3498850" cy="1635617"/>
            <a:chOff x="288" y="2901"/>
            <a:chExt cx="1908" cy="892"/>
          </a:xfrm>
        </p:grpSpPr>
        <p:sp>
          <p:nvSpPr>
            <p:cNvPr id="21565" name="Freeform 5"/>
            <p:cNvSpPr>
              <a:spLocks/>
            </p:cNvSpPr>
            <p:nvPr/>
          </p:nvSpPr>
          <p:spPr bwMode="auto">
            <a:xfrm>
              <a:off x="288" y="2961"/>
              <a:ext cx="1817" cy="241"/>
            </a:xfrm>
            <a:custGeom>
              <a:avLst/>
              <a:gdLst>
                <a:gd name="T0" fmla="*/ 0 w 1969"/>
                <a:gd name="T1" fmla="*/ 240 h 241"/>
                <a:gd name="T2" fmla="*/ 144 w 1969"/>
                <a:gd name="T3" fmla="*/ 240 h 241"/>
                <a:gd name="T4" fmla="*/ 144 w 1969"/>
                <a:gd name="T5" fmla="*/ 0 h 241"/>
                <a:gd name="T6" fmla="*/ 336 w 1969"/>
                <a:gd name="T7" fmla="*/ 0 h 241"/>
                <a:gd name="T8" fmla="*/ 336 w 1969"/>
                <a:gd name="T9" fmla="*/ 240 h 241"/>
                <a:gd name="T10" fmla="*/ 528 w 1969"/>
                <a:gd name="T11" fmla="*/ 240 h 241"/>
                <a:gd name="T12" fmla="*/ 528 w 1969"/>
                <a:gd name="T13" fmla="*/ 0 h 241"/>
                <a:gd name="T14" fmla="*/ 912 w 1969"/>
                <a:gd name="T15" fmla="*/ 0 h 241"/>
                <a:gd name="T16" fmla="*/ 912 w 1969"/>
                <a:gd name="T17" fmla="*/ 240 h 241"/>
                <a:gd name="T18" fmla="*/ 1104 w 1969"/>
                <a:gd name="T19" fmla="*/ 240 h 241"/>
                <a:gd name="T20" fmla="*/ 1104 w 1969"/>
                <a:gd name="T21" fmla="*/ 0 h 241"/>
                <a:gd name="T22" fmla="*/ 1296 w 1969"/>
                <a:gd name="T23" fmla="*/ 0 h 241"/>
                <a:gd name="T24" fmla="*/ 1296 w 1969"/>
                <a:gd name="T25" fmla="*/ 240 h 241"/>
                <a:gd name="T26" fmla="*/ 1680 w 1969"/>
                <a:gd name="T27" fmla="*/ 240 h 241"/>
                <a:gd name="T28" fmla="*/ 1680 w 1969"/>
                <a:gd name="T29" fmla="*/ 0 h 241"/>
                <a:gd name="T30" fmla="*/ 1872 w 1969"/>
                <a:gd name="T31" fmla="*/ 0 h 241"/>
                <a:gd name="T32" fmla="*/ 1872 w 1969"/>
                <a:gd name="T33" fmla="*/ 240 h 241"/>
                <a:gd name="T34" fmla="*/ 1968 w 1969"/>
                <a:gd name="T35" fmla="*/ 240 h 241"/>
                <a:gd name="T36" fmla="*/ 1968 w 1969"/>
                <a:gd name="T37" fmla="*/ 240 h 241"/>
                <a:gd name="T38" fmla="*/ 1968 w 1969"/>
                <a:gd name="T39" fmla="*/ 240 h 24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969"/>
                <a:gd name="T61" fmla="*/ 0 h 241"/>
                <a:gd name="T62" fmla="*/ 1969 w 1969"/>
                <a:gd name="T63" fmla="*/ 241 h 24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969" h="241">
                  <a:moveTo>
                    <a:pt x="0" y="240"/>
                  </a:moveTo>
                  <a:lnTo>
                    <a:pt x="144" y="240"/>
                  </a:lnTo>
                  <a:lnTo>
                    <a:pt x="144" y="0"/>
                  </a:lnTo>
                  <a:lnTo>
                    <a:pt x="336" y="0"/>
                  </a:lnTo>
                  <a:lnTo>
                    <a:pt x="336" y="240"/>
                  </a:lnTo>
                  <a:lnTo>
                    <a:pt x="528" y="240"/>
                  </a:lnTo>
                  <a:lnTo>
                    <a:pt x="528" y="0"/>
                  </a:lnTo>
                  <a:lnTo>
                    <a:pt x="912" y="0"/>
                  </a:lnTo>
                  <a:lnTo>
                    <a:pt x="912" y="240"/>
                  </a:lnTo>
                  <a:lnTo>
                    <a:pt x="1104" y="240"/>
                  </a:lnTo>
                  <a:lnTo>
                    <a:pt x="1104" y="0"/>
                  </a:lnTo>
                  <a:lnTo>
                    <a:pt x="1296" y="0"/>
                  </a:lnTo>
                  <a:lnTo>
                    <a:pt x="1296" y="240"/>
                  </a:lnTo>
                  <a:lnTo>
                    <a:pt x="1680" y="240"/>
                  </a:lnTo>
                  <a:lnTo>
                    <a:pt x="1680" y="0"/>
                  </a:lnTo>
                  <a:lnTo>
                    <a:pt x="1872" y="0"/>
                  </a:lnTo>
                  <a:lnTo>
                    <a:pt x="1872" y="240"/>
                  </a:lnTo>
                  <a:lnTo>
                    <a:pt x="1968" y="240"/>
                  </a:lnTo>
                </a:path>
              </a:pathLst>
            </a:custGeom>
            <a:noFill/>
            <a:ln w="12700" cap="rnd">
              <a:solidFill>
                <a:schemeClr val="tx1"/>
              </a:solidFill>
              <a:round/>
              <a:headEnd type="none" w="sm" len="sm"/>
              <a:tailEnd type="none" w="sm" len="sm"/>
            </a:ln>
          </p:spPr>
          <p:txBody>
            <a:bodyPr/>
            <a:lstStyle/>
            <a:p>
              <a:endParaRPr lang="en-US"/>
            </a:p>
          </p:txBody>
        </p:sp>
        <p:sp>
          <p:nvSpPr>
            <p:cNvPr id="21566" name="Rectangle 6"/>
            <p:cNvSpPr>
              <a:spLocks noChangeArrowheads="1"/>
            </p:cNvSpPr>
            <p:nvPr/>
          </p:nvSpPr>
          <p:spPr bwMode="auto">
            <a:xfrm>
              <a:off x="605" y="3625"/>
              <a:ext cx="156" cy="168"/>
            </a:xfrm>
            <a:prstGeom prst="rect">
              <a:avLst/>
            </a:prstGeom>
            <a:noFill/>
            <a:ln w="9525">
              <a:noFill/>
              <a:miter lim="800000"/>
              <a:headEnd/>
              <a:tailEnd/>
            </a:ln>
          </p:spPr>
          <p:txBody>
            <a:bodyPr wrap="none" lIns="92075" tIns="46038" rIns="92075" bIns="46038">
              <a:spAutoFit/>
            </a:bodyPr>
            <a:lstStyle/>
            <a:p>
              <a:pPr algn="l" eaLnBrk="0" hangingPunct="0"/>
              <a:r>
                <a:rPr lang="de-DE" sz="1400">
                  <a:latin typeface="Arial" charset="0"/>
                </a:rPr>
                <a:t>0</a:t>
              </a:r>
            </a:p>
          </p:txBody>
        </p:sp>
        <p:sp>
          <p:nvSpPr>
            <p:cNvPr id="21567" name="Rectangle 7"/>
            <p:cNvSpPr>
              <a:spLocks noChangeArrowheads="1"/>
            </p:cNvSpPr>
            <p:nvPr/>
          </p:nvSpPr>
          <p:spPr bwMode="auto">
            <a:xfrm>
              <a:off x="420" y="3625"/>
              <a:ext cx="156" cy="168"/>
            </a:xfrm>
            <a:prstGeom prst="rect">
              <a:avLst/>
            </a:prstGeom>
            <a:noFill/>
            <a:ln w="9525">
              <a:noFill/>
              <a:miter lim="800000"/>
              <a:headEnd/>
              <a:tailEnd/>
            </a:ln>
          </p:spPr>
          <p:txBody>
            <a:bodyPr wrap="none" lIns="92075" tIns="46038" rIns="92075" bIns="46038">
              <a:spAutoFit/>
            </a:bodyPr>
            <a:lstStyle/>
            <a:p>
              <a:pPr algn="l" eaLnBrk="0" hangingPunct="0"/>
              <a:r>
                <a:rPr lang="de-DE" sz="1400">
                  <a:latin typeface="Arial" charset="0"/>
                </a:rPr>
                <a:t>1</a:t>
              </a:r>
            </a:p>
          </p:txBody>
        </p:sp>
        <p:sp>
          <p:nvSpPr>
            <p:cNvPr id="21568" name="Rectangle 8"/>
            <p:cNvSpPr>
              <a:spLocks noChangeArrowheads="1"/>
            </p:cNvSpPr>
            <p:nvPr/>
          </p:nvSpPr>
          <p:spPr bwMode="auto">
            <a:xfrm>
              <a:off x="779" y="3625"/>
              <a:ext cx="156" cy="168"/>
            </a:xfrm>
            <a:prstGeom prst="rect">
              <a:avLst/>
            </a:prstGeom>
            <a:noFill/>
            <a:ln w="9525">
              <a:noFill/>
              <a:miter lim="800000"/>
              <a:headEnd/>
              <a:tailEnd/>
            </a:ln>
          </p:spPr>
          <p:txBody>
            <a:bodyPr wrap="none" lIns="92075" tIns="46038" rIns="92075" bIns="46038">
              <a:spAutoFit/>
            </a:bodyPr>
            <a:lstStyle/>
            <a:p>
              <a:pPr algn="l" eaLnBrk="0" hangingPunct="0"/>
              <a:r>
                <a:rPr lang="de-DE" sz="1400">
                  <a:latin typeface="Arial" charset="0"/>
                </a:rPr>
                <a:t>1</a:t>
              </a:r>
            </a:p>
          </p:txBody>
        </p:sp>
        <p:sp>
          <p:nvSpPr>
            <p:cNvPr id="21569" name="Rectangle 9"/>
            <p:cNvSpPr>
              <a:spLocks noChangeArrowheads="1"/>
            </p:cNvSpPr>
            <p:nvPr/>
          </p:nvSpPr>
          <p:spPr bwMode="auto">
            <a:xfrm>
              <a:off x="963" y="3625"/>
              <a:ext cx="156" cy="168"/>
            </a:xfrm>
            <a:prstGeom prst="rect">
              <a:avLst/>
            </a:prstGeom>
            <a:noFill/>
            <a:ln w="9525">
              <a:noFill/>
              <a:miter lim="800000"/>
              <a:headEnd/>
              <a:tailEnd/>
            </a:ln>
          </p:spPr>
          <p:txBody>
            <a:bodyPr wrap="none" lIns="92075" tIns="46038" rIns="92075" bIns="46038">
              <a:spAutoFit/>
            </a:bodyPr>
            <a:lstStyle/>
            <a:p>
              <a:pPr algn="l" eaLnBrk="0" hangingPunct="0"/>
              <a:r>
                <a:rPr lang="de-DE" sz="1400">
                  <a:latin typeface="Arial" charset="0"/>
                </a:rPr>
                <a:t>1</a:t>
              </a:r>
            </a:p>
          </p:txBody>
        </p:sp>
        <p:sp>
          <p:nvSpPr>
            <p:cNvPr id="21570" name="Rectangle 10"/>
            <p:cNvSpPr>
              <a:spLocks noChangeArrowheads="1"/>
            </p:cNvSpPr>
            <p:nvPr/>
          </p:nvSpPr>
          <p:spPr bwMode="auto">
            <a:xfrm>
              <a:off x="1324" y="3625"/>
              <a:ext cx="156" cy="168"/>
            </a:xfrm>
            <a:prstGeom prst="rect">
              <a:avLst/>
            </a:prstGeom>
            <a:noFill/>
            <a:ln w="9525">
              <a:noFill/>
              <a:miter lim="800000"/>
              <a:headEnd/>
              <a:tailEnd/>
            </a:ln>
          </p:spPr>
          <p:txBody>
            <a:bodyPr wrap="none" lIns="92075" tIns="46038" rIns="92075" bIns="46038">
              <a:spAutoFit/>
            </a:bodyPr>
            <a:lstStyle/>
            <a:p>
              <a:pPr algn="l" eaLnBrk="0" hangingPunct="0"/>
              <a:r>
                <a:rPr lang="de-DE" sz="1400">
                  <a:latin typeface="Arial" charset="0"/>
                </a:rPr>
                <a:t>1</a:t>
              </a:r>
            </a:p>
          </p:txBody>
        </p:sp>
        <p:sp>
          <p:nvSpPr>
            <p:cNvPr id="21571" name="Rectangle 11"/>
            <p:cNvSpPr>
              <a:spLocks noChangeArrowheads="1"/>
            </p:cNvSpPr>
            <p:nvPr/>
          </p:nvSpPr>
          <p:spPr bwMode="auto">
            <a:xfrm>
              <a:off x="1855" y="3625"/>
              <a:ext cx="156" cy="168"/>
            </a:xfrm>
            <a:prstGeom prst="rect">
              <a:avLst/>
            </a:prstGeom>
            <a:noFill/>
            <a:ln w="9525">
              <a:noFill/>
              <a:miter lim="800000"/>
              <a:headEnd/>
              <a:tailEnd/>
            </a:ln>
          </p:spPr>
          <p:txBody>
            <a:bodyPr wrap="none" lIns="92075" tIns="46038" rIns="92075" bIns="46038">
              <a:spAutoFit/>
            </a:bodyPr>
            <a:lstStyle/>
            <a:p>
              <a:pPr algn="l" eaLnBrk="0" hangingPunct="0"/>
              <a:r>
                <a:rPr lang="de-DE" sz="1400">
                  <a:latin typeface="Arial" charset="0"/>
                </a:rPr>
                <a:t>1</a:t>
              </a:r>
            </a:p>
          </p:txBody>
        </p:sp>
        <p:sp>
          <p:nvSpPr>
            <p:cNvPr id="21572" name="Rectangle 12"/>
            <p:cNvSpPr>
              <a:spLocks noChangeArrowheads="1"/>
            </p:cNvSpPr>
            <p:nvPr/>
          </p:nvSpPr>
          <p:spPr bwMode="auto">
            <a:xfrm>
              <a:off x="1137" y="3625"/>
              <a:ext cx="156" cy="168"/>
            </a:xfrm>
            <a:prstGeom prst="rect">
              <a:avLst/>
            </a:prstGeom>
            <a:noFill/>
            <a:ln w="9525">
              <a:noFill/>
              <a:miter lim="800000"/>
              <a:headEnd/>
              <a:tailEnd/>
            </a:ln>
          </p:spPr>
          <p:txBody>
            <a:bodyPr wrap="none" lIns="92075" tIns="46038" rIns="92075" bIns="46038">
              <a:spAutoFit/>
            </a:bodyPr>
            <a:lstStyle/>
            <a:p>
              <a:pPr algn="l" eaLnBrk="0" hangingPunct="0"/>
              <a:r>
                <a:rPr lang="de-DE" sz="1400">
                  <a:latin typeface="Arial" charset="0"/>
                </a:rPr>
                <a:t>0</a:t>
              </a:r>
            </a:p>
          </p:txBody>
        </p:sp>
        <p:sp>
          <p:nvSpPr>
            <p:cNvPr id="21573" name="Rectangle 13"/>
            <p:cNvSpPr>
              <a:spLocks noChangeArrowheads="1"/>
            </p:cNvSpPr>
            <p:nvPr/>
          </p:nvSpPr>
          <p:spPr bwMode="auto">
            <a:xfrm>
              <a:off x="1497" y="3625"/>
              <a:ext cx="156" cy="168"/>
            </a:xfrm>
            <a:prstGeom prst="rect">
              <a:avLst/>
            </a:prstGeom>
            <a:noFill/>
            <a:ln w="9525">
              <a:noFill/>
              <a:miter lim="800000"/>
              <a:headEnd/>
              <a:tailEnd/>
            </a:ln>
          </p:spPr>
          <p:txBody>
            <a:bodyPr wrap="none" lIns="92075" tIns="46038" rIns="92075" bIns="46038">
              <a:spAutoFit/>
            </a:bodyPr>
            <a:lstStyle/>
            <a:p>
              <a:pPr algn="l" eaLnBrk="0" hangingPunct="0"/>
              <a:r>
                <a:rPr lang="de-DE" sz="1400">
                  <a:latin typeface="Arial" charset="0"/>
                </a:rPr>
                <a:t>0</a:t>
              </a:r>
            </a:p>
          </p:txBody>
        </p:sp>
        <p:sp>
          <p:nvSpPr>
            <p:cNvPr id="21574" name="Rectangle 14"/>
            <p:cNvSpPr>
              <a:spLocks noChangeArrowheads="1"/>
            </p:cNvSpPr>
            <p:nvPr/>
          </p:nvSpPr>
          <p:spPr bwMode="auto">
            <a:xfrm>
              <a:off x="1680" y="3625"/>
              <a:ext cx="156" cy="168"/>
            </a:xfrm>
            <a:prstGeom prst="rect">
              <a:avLst/>
            </a:prstGeom>
            <a:noFill/>
            <a:ln w="9525">
              <a:noFill/>
              <a:miter lim="800000"/>
              <a:headEnd/>
              <a:tailEnd/>
            </a:ln>
          </p:spPr>
          <p:txBody>
            <a:bodyPr wrap="none" lIns="92075" tIns="46038" rIns="92075" bIns="46038">
              <a:spAutoFit/>
            </a:bodyPr>
            <a:lstStyle/>
            <a:p>
              <a:pPr algn="l" eaLnBrk="0" hangingPunct="0"/>
              <a:r>
                <a:rPr lang="de-DE" sz="1400">
                  <a:latin typeface="Arial" charset="0"/>
                </a:rPr>
                <a:t>0</a:t>
              </a:r>
            </a:p>
          </p:txBody>
        </p:sp>
        <p:sp>
          <p:nvSpPr>
            <p:cNvPr id="21575" name="Line 15"/>
            <p:cNvSpPr>
              <a:spLocks noChangeShapeType="1"/>
            </p:cNvSpPr>
            <p:nvPr/>
          </p:nvSpPr>
          <p:spPr bwMode="auto">
            <a:xfrm flipV="1">
              <a:off x="421" y="3285"/>
              <a:ext cx="0" cy="108"/>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21576" name="Line 16"/>
            <p:cNvSpPr>
              <a:spLocks noChangeShapeType="1"/>
            </p:cNvSpPr>
            <p:nvPr/>
          </p:nvSpPr>
          <p:spPr bwMode="auto">
            <a:xfrm>
              <a:off x="288" y="3345"/>
              <a:ext cx="1908" cy="0"/>
            </a:xfrm>
            <a:prstGeom prst="line">
              <a:avLst/>
            </a:prstGeom>
            <a:noFill/>
            <a:ln w="12700">
              <a:solidFill>
                <a:schemeClr val="tx1"/>
              </a:solidFill>
              <a:round/>
              <a:headEnd type="none" w="sm" len="sm"/>
              <a:tailEnd type="stealth" w="med" len="lg"/>
            </a:ln>
          </p:spPr>
          <p:txBody>
            <a:bodyPr wrap="none" anchor="ctr"/>
            <a:lstStyle/>
            <a:p>
              <a:endParaRPr lang="en-US"/>
            </a:p>
          </p:txBody>
        </p:sp>
        <p:sp>
          <p:nvSpPr>
            <p:cNvPr id="21577" name="Line 17"/>
            <p:cNvSpPr>
              <a:spLocks noChangeShapeType="1"/>
            </p:cNvSpPr>
            <p:nvPr/>
          </p:nvSpPr>
          <p:spPr bwMode="auto">
            <a:xfrm flipV="1">
              <a:off x="509" y="3393"/>
              <a:ext cx="0" cy="192"/>
            </a:xfrm>
            <a:prstGeom prst="line">
              <a:avLst/>
            </a:prstGeom>
            <a:noFill/>
            <a:ln w="12700">
              <a:solidFill>
                <a:schemeClr val="tx1"/>
              </a:solidFill>
              <a:round/>
              <a:headEnd type="none" w="sm" len="sm"/>
              <a:tailEnd type="stealth" w="med" len="lg"/>
            </a:ln>
          </p:spPr>
          <p:txBody>
            <a:bodyPr wrap="none" anchor="ctr"/>
            <a:lstStyle/>
            <a:p>
              <a:endParaRPr lang="en-US"/>
            </a:p>
          </p:txBody>
        </p:sp>
        <p:sp>
          <p:nvSpPr>
            <p:cNvPr id="21578" name="Line 18"/>
            <p:cNvSpPr>
              <a:spLocks noChangeShapeType="1"/>
            </p:cNvSpPr>
            <p:nvPr/>
          </p:nvSpPr>
          <p:spPr bwMode="auto">
            <a:xfrm flipV="1">
              <a:off x="687" y="3393"/>
              <a:ext cx="0" cy="192"/>
            </a:xfrm>
            <a:prstGeom prst="line">
              <a:avLst/>
            </a:prstGeom>
            <a:noFill/>
            <a:ln w="12700">
              <a:solidFill>
                <a:schemeClr val="tx1"/>
              </a:solidFill>
              <a:round/>
              <a:headEnd type="none" w="sm" len="sm"/>
              <a:tailEnd type="stealth" w="med" len="lg"/>
            </a:ln>
          </p:spPr>
          <p:txBody>
            <a:bodyPr wrap="none" anchor="ctr"/>
            <a:lstStyle/>
            <a:p>
              <a:endParaRPr lang="en-US"/>
            </a:p>
          </p:txBody>
        </p:sp>
        <p:sp>
          <p:nvSpPr>
            <p:cNvPr id="21579" name="Line 19"/>
            <p:cNvSpPr>
              <a:spLocks noChangeShapeType="1"/>
            </p:cNvSpPr>
            <p:nvPr/>
          </p:nvSpPr>
          <p:spPr bwMode="auto">
            <a:xfrm flipV="1">
              <a:off x="864" y="3393"/>
              <a:ext cx="0" cy="192"/>
            </a:xfrm>
            <a:prstGeom prst="line">
              <a:avLst/>
            </a:prstGeom>
            <a:noFill/>
            <a:ln w="12700">
              <a:solidFill>
                <a:schemeClr val="tx1"/>
              </a:solidFill>
              <a:round/>
              <a:headEnd type="none" w="sm" len="sm"/>
              <a:tailEnd type="stealth" w="med" len="lg"/>
            </a:ln>
          </p:spPr>
          <p:txBody>
            <a:bodyPr wrap="none" anchor="ctr"/>
            <a:lstStyle/>
            <a:p>
              <a:endParaRPr lang="en-US"/>
            </a:p>
          </p:txBody>
        </p:sp>
        <p:sp>
          <p:nvSpPr>
            <p:cNvPr id="21580" name="Line 20"/>
            <p:cNvSpPr>
              <a:spLocks noChangeShapeType="1"/>
            </p:cNvSpPr>
            <p:nvPr/>
          </p:nvSpPr>
          <p:spPr bwMode="auto">
            <a:xfrm flipV="1">
              <a:off x="1041" y="3393"/>
              <a:ext cx="0" cy="192"/>
            </a:xfrm>
            <a:prstGeom prst="line">
              <a:avLst/>
            </a:prstGeom>
            <a:noFill/>
            <a:ln w="12700">
              <a:solidFill>
                <a:schemeClr val="tx1"/>
              </a:solidFill>
              <a:round/>
              <a:headEnd type="none" w="sm" len="sm"/>
              <a:tailEnd type="stealth" w="med" len="lg"/>
            </a:ln>
          </p:spPr>
          <p:txBody>
            <a:bodyPr wrap="none" anchor="ctr"/>
            <a:lstStyle/>
            <a:p>
              <a:endParaRPr lang="en-US"/>
            </a:p>
          </p:txBody>
        </p:sp>
        <p:sp>
          <p:nvSpPr>
            <p:cNvPr id="21581" name="Line 21"/>
            <p:cNvSpPr>
              <a:spLocks noChangeShapeType="1"/>
            </p:cNvSpPr>
            <p:nvPr/>
          </p:nvSpPr>
          <p:spPr bwMode="auto">
            <a:xfrm flipV="1">
              <a:off x="1218" y="3393"/>
              <a:ext cx="0" cy="192"/>
            </a:xfrm>
            <a:prstGeom prst="line">
              <a:avLst/>
            </a:prstGeom>
            <a:noFill/>
            <a:ln w="12700">
              <a:solidFill>
                <a:schemeClr val="tx1"/>
              </a:solidFill>
              <a:round/>
              <a:headEnd type="none" w="sm" len="sm"/>
              <a:tailEnd type="stealth" w="med" len="lg"/>
            </a:ln>
          </p:spPr>
          <p:txBody>
            <a:bodyPr wrap="none" anchor="ctr"/>
            <a:lstStyle/>
            <a:p>
              <a:endParaRPr lang="en-US"/>
            </a:p>
          </p:txBody>
        </p:sp>
        <p:sp>
          <p:nvSpPr>
            <p:cNvPr id="21582" name="Line 22"/>
            <p:cNvSpPr>
              <a:spLocks noChangeShapeType="1"/>
            </p:cNvSpPr>
            <p:nvPr/>
          </p:nvSpPr>
          <p:spPr bwMode="auto">
            <a:xfrm flipV="1">
              <a:off x="1396" y="3393"/>
              <a:ext cx="0" cy="192"/>
            </a:xfrm>
            <a:prstGeom prst="line">
              <a:avLst/>
            </a:prstGeom>
            <a:noFill/>
            <a:ln w="12700">
              <a:solidFill>
                <a:schemeClr val="tx1"/>
              </a:solidFill>
              <a:round/>
              <a:headEnd type="none" w="sm" len="sm"/>
              <a:tailEnd type="stealth" w="med" len="lg"/>
            </a:ln>
          </p:spPr>
          <p:txBody>
            <a:bodyPr wrap="none" anchor="ctr"/>
            <a:lstStyle/>
            <a:p>
              <a:endParaRPr lang="en-US"/>
            </a:p>
          </p:txBody>
        </p:sp>
        <p:sp>
          <p:nvSpPr>
            <p:cNvPr id="21583" name="Line 23"/>
            <p:cNvSpPr>
              <a:spLocks noChangeShapeType="1"/>
            </p:cNvSpPr>
            <p:nvPr/>
          </p:nvSpPr>
          <p:spPr bwMode="auto">
            <a:xfrm flipV="1">
              <a:off x="1573" y="3393"/>
              <a:ext cx="0" cy="192"/>
            </a:xfrm>
            <a:prstGeom prst="line">
              <a:avLst/>
            </a:prstGeom>
            <a:noFill/>
            <a:ln w="12700">
              <a:solidFill>
                <a:schemeClr val="tx1"/>
              </a:solidFill>
              <a:round/>
              <a:headEnd type="none" w="sm" len="sm"/>
              <a:tailEnd type="stealth" w="med" len="lg"/>
            </a:ln>
          </p:spPr>
          <p:txBody>
            <a:bodyPr wrap="none" anchor="ctr"/>
            <a:lstStyle/>
            <a:p>
              <a:endParaRPr lang="en-US"/>
            </a:p>
          </p:txBody>
        </p:sp>
        <p:sp>
          <p:nvSpPr>
            <p:cNvPr id="21584" name="Line 24"/>
            <p:cNvSpPr>
              <a:spLocks noChangeShapeType="1"/>
            </p:cNvSpPr>
            <p:nvPr/>
          </p:nvSpPr>
          <p:spPr bwMode="auto">
            <a:xfrm flipV="1">
              <a:off x="1750" y="3393"/>
              <a:ext cx="0" cy="192"/>
            </a:xfrm>
            <a:prstGeom prst="line">
              <a:avLst/>
            </a:prstGeom>
            <a:noFill/>
            <a:ln w="12700">
              <a:solidFill>
                <a:schemeClr val="tx1"/>
              </a:solidFill>
              <a:round/>
              <a:headEnd type="none" w="sm" len="sm"/>
              <a:tailEnd type="stealth" w="med" len="lg"/>
            </a:ln>
          </p:spPr>
          <p:txBody>
            <a:bodyPr wrap="none" anchor="ctr"/>
            <a:lstStyle/>
            <a:p>
              <a:endParaRPr lang="en-US"/>
            </a:p>
          </p:txBody>
        </p:sp>
        <p:sp>
          <p:nvSpPr>
            <p:cNvPr id="21585" name="Line 25"/>
            <p:cNvSpPr>
              <a:spLocks noChangeShapeType="1"/>
            </p:cNvSpPr>
            <p:nvPr/>
          </p:nvSpPr>
          <p:spPr bwMode="auto">
            <a:xfrm flipV="1">
              <a:off x="1927" y="3393"/>
              <a:ext cx="0" cy="192"/>
            </a:xfrm>
            <a:prstGeom prst="line">
              <a:avLst/>
            </a:prstGeom>
            <a:noFill/>
            <a:ln w="12700">
              <a:solidFill>
                <a:schemeClr val="tx1"/>
              </a:solidFill>
              <a:round/>
              <a:headEnd type="none" w="sm" len="sm"/>
              <a:tailEnd type="stealth" w="med" len="lg"/>
            </a:ln>
          </p:spPr>
          <p:txBody>
            <a:bodyPr wrap="none" anchor="ctr"/>
            <a:lstStyle/>
            <a:p>
              <a:endParaRPr lang="en-US"/>
            </a:p>
          </p:txBody>
        </p:sp>
        <p:sp>
          <p:nvSpPr>
            <p:cNvPr id="21586" name="Line 26"/>
            <p:cNvSpPr>
              <a:spLocks noChangeShapeType="1"/>
            </p:cNvSpPr>
            <p:nvPr/>
          </p:nvSpPr>
          <p:spPr bwMode="auto">
            <a:xfrm flipV="1">
              <a:off x="598" y="3285"/>
              <a:ext cx="0" cy="108"/>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21587" name="Line 27"/>
            <p:cNvSpPr>
              <a:spLocks noChangeShapeType="1"/>
            </p:cNvSpPr>
            <p:nvPr/>
          </p:nvSpPr>
          <p:spPr bwMode="auto">
            <a:xfrm flipV="1">
              <a:off x="775" y="3285"/>
              <a:ext cx="0" cy="108"/>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21588" name="Line 28"/>
            <p:cNvSpPr>
              <a:spLocks noChangeShapeType="1"/>
            </p:cNvSpPr>
            <p:nvPr/>
          </p:nvSpPr>
          <p:spPr bwMode="auto">
            <a:xfrm flipV="1">
              <a:off x="952" y="3285"/>
              <a:ext cx="0" cy="108"/>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21589" name="Line 29"/>
            <p:cNvSpPr>
              <a:spLocks noChangeShapeType="1"/>
            </p:cNvSpPr>
            <p:nvPr/>
          </p:nvSpPr>
          <p:spPr bwMode="auto">
            <a:xfrm flipV="1">
              <a:off x="1130" y="3285"/>
              <a:ext cx="0" cy="108"/>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21590" name="Line 30"/>
            <p:cNvSpPr>
              <a:spLocks noChangeShapeType="1"/>
            </p:cNvSpPr>
            <p:nvPr/>
          </p:nvSpPr>
          <p:spPr bwMode="auto">
            <a:xfrm flipV="1">
              <a:off x="1307" y="3285"/>
              <a:ext cx="0" cy="108"/>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21591" name="Line 31"/>
            <p:cNvSpPr>
              <a:spLocks noChangeShapeType="1"/>
            </p:cNvSpPr>
            <p:nvPr/>
          </p:nvSpPr>
          <p:spPr bwMode="auto">
            <a:xfrm flipV="1">
              <a:off x="1484" y="3285"/>
              <a:ext cx="0" cy="108"/>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21592" name="Line 32"/>
            <p:cNvSpPr>
              <a:spLocks noChangeShapeType="1"/>
            </p:cNvSpPr>
            <p:nvPr/>
          </p:nvSpPr>
          <p:spPr bwMode="auto">
            <a:xfrm flipV="1">
              <a:off x="1661" y="3285"/>
              <a:ext cx="0" cy="108"/>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21593" name="Line 33"/>
            <p:cNvSpPr>
              <a:spLocks noChangeShapeType="1"/>
            </p:cNvSpPr>
            <p:nvPr/>
          </p:nvSpPr>
          <p:spPr bwMode="auto">
            <a:xfrm flipV="1">
              <a:off x="1839" y="3285"/>
              <a:ext cx="0" cy="108"/>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21594" name="Line 34"/>
            <p:cNvSpPr>
              <a:spLocks noChangeShapeType="1"/>
            </p:cNvSpPr>
            <p:nvPr/>
          </p:nvSpPr>
          <p:spPr bwMode="auto">
            <a:xfrm flipV="1">
              <a:off x="2016" y="3285"/>
              <a:ext cx="0" cy="108"/>
            </a:xfrm>
            <a:prstGeom prst="line">
              <a:avLst/>
            </a:prstGeom>
            <a:noFill/>
            <a:ln w="12700">
              <a:solidFill>
                <a:schemeClr val="tx1"/>
              </a:solidFill>
              <a:round/>
              <a:headEnd type="none" w="sm" len="sm"/>
              <a:tailEnd type="none" w="sm" len="sm"/>
            </a:ln>
          </p:spPr>
          <p:txBody>
            <a:bodyPr wrap="none" anchor="ctr"/>
            <a:lstStyle/>
            <a:p>
              <a:endParaRPr lang="en-US"/>
            </a:p>
          </p:txBody>
        </p:sp>
        <p:grpSp>
          <p:nvGrpSpPr>
            <p:cNvPr id="21595" name="Group 35"/>
            <p:cNvGrpSpPr>
              <a:grpSpLocks/>
            </p:cNvGrpSpPr>
            <p:nvPr/>
          </p:nvGrpSpPr>
          <p:grpSpPr bwMode="auto">
            <a:xfrm>
              <a:off x="512" y="2901"/>
              <a:ext cx="1418" cy="432"/>
              <a:chOff x="512" y="2901"/>
              <a:chExt cx="1418" cy="432"/>
            </a:xfrm>
          </p:grpSpPr>
          <p:sp>
            <p:nvSpPr>
              <p:cNvPr id="21596" name="Line 36"/>
              <p:cNvSpPr>
                <a:spLocks noChangeShapeType="1"/>
              </p:cNvSpPr>
              <p:nvPr/>
            </p:nvSpPr>
            <p:spPr bwMode="auto">
              <a:xfrm flipV="1">
                <a:off x="512" y="2901"/>
                <a:ext cx="0" cy="432"/>
              </a:xfrm>
              <a:prstGeom prst="line">
                <a:avLst/>
              </a:prstGeom>
              <a:noFill/>
              <a:ln w="28575">
                <a:solidFill>
                  <a:schemeClr val="accent2"/>
                </a:solidFill>
                <a:prstDash val="sysDot"/>
                <a:round/>
                <a:headEnd type="none" w="sm" len="sm"/>
                <a:tailEnd type="none" w="sm" len="sm"/>
              </a:ln>
            </p:spPr>
            <p:txBody>
              <a:bodyPr wrap="none" anchor="ctr"/>
              <a:lstStyle/>
              <a:p>
                <a:endParaRPr lang="en-US"/>
              </a:p>
            </p:txBody>
          </p:sp>
          <p:sp>
            <p:nvSpPr>
              <p:cNvPr id="21597" name="Line 37"/>
              <p:cNvSpPr>
                <a:spLocks noChangeShapeType="1"/>
              </p:cNvSpPr>
              <p:nvPr/>
            </p:nvSpPr>
            <p:spPr bwMode="auto">
              <a:xfrm flipV="1">
                <a:off x="689" y="2901"/>
                <a:ext cx="0" cy="432"/>
              </a:xfrm>
              <a:prstGeom prst="line">
                <a:avLst/>
              </a:prstGeom>
              <a:noFill/>
              <a:ln w="28575">
                <a:solidFill>
                  <a:schemeClr val="accent2"/>
                </a:solidFill>
                <a:prstDash val="sysDot"/>
                <a:round/>
                <a:headEnd type="none" w="sm" len="sm"/>
                <a:tailEnd type="none" w="sm" len="sm"/>
              </a:ln>
            </p:spPr>
            <p:txBody>
              <a:bodyPr wrap="none" anchor="ctr"/>
              <a:lstStyle/>
              <a:p>
                <a:endParaRPr lang="en-US"/>
              </a:p>
            </p:txBody>
          </p:sp>
          <p:sp>
            <p:nvSpPr>
              <p:cNvPr id="21598" name="Line 38"/>
              <p:cNvSpPr>
                <a:spLocks noChangeShapeType="1"/>
              </p:cNvSpPr>
              <p:nvPr/>
            </p:nvSpPr>
            <p:spPr bwMode="auto">
              <a:xfrm flipV="1">
                <a:off x="867" y="2901"/>
                <a:ext cx="0" cy="432"/>
              </a:xfrm>
              <a:prstGeom prst="line">
                <a:avLst/>
              </a:prstGeom>
              <a:noFill/>
              <a:ln w="28575">
                <a:solidFill>
                  <a:schemeClr val="accent2"/>
                </a:solidFill>
                <a:prstDash val="sysDot"/>
                <a:round/>
                <a:headEnd type="none" w="sm" len="sm"/>
                <a:tailEnd type="none" w="sm" len="sm"/>
              </a:ln>
            </p:spPr>
            <p:txBody>
              <a:bodyPr wrap="none" anchor="ctr"/>
              <a:lstStyle/>
              <a:p>
                <a:endParaRPr lang="en-US"/>
              </a:p>
            </p:txBody>
          </p:sp>
          <p:sp>
            <p:nvSpPr>
              <p:cNvPr id="21599" name="Line 39"/>
              <p:cNvSpPr>
                <a:spLocks noChangeShapeType="1"/>
              </p:cNvSpPr>
              <p:nvPr/>
            </p:nvSpPr>
            <p:spPr bwMode="auto">
              <a:xfrm flipV="1">
                <a:off x="1044" y="2901"/>
                <a:ext cx="0" cy="432"/>
              </a:xfrm>
              <a:prstGeom prst="line">
                <a:avLst/>
              </a:prstGeom>
              <a:noFill/>
              <a:ln w="28575">
                <a:solidFill>
                  <a:schemeClr val="accent2"/>
                </a:solidFill>
                <a:prstDash val="sysDot"/>
                <a:round/>
                <a:headEnd type="none" w="sm" len="sm"/>
                <a:tailEnd type="none" w="sm" len="sm"/>
              </a:ln>
            </p:spPr>
            <p:txBody>
              <a:bodyPr wrap="none" anchor="ctr"/>
              <a:lstStyle/>
              <a:p>
                <a:endParaRPr lang="en-US"/>
              </a:p>
            </p:txBody>
          </p:sp>
          <p:sp>
            <p:nvSpPr>
              <p:cNvPr id="21600" name="Line 40"/>
              <p:cNvSpPr>
                <a:spLocks noChangeShapeType="1"/>
              </p:cNvSpPr>
              <p:nvPr/>
            </p:nvSpPr>
            <p:spPr bwMode="auto">
              <a:xfrm flipV="1">
                <a:off x="1221" y="2901"/>
                <a:ext cx="0" cy="432"/>
              </a:xfrm>
              <a:prstGeom prst="line">
                <a:avLst/>
              </a:prstGeom>
              <a:noFill/>
              <a:ln w="28575">
                <a:solidFill>
                  <a:schemeClr val="accent2"/>
                </a:solidFill>
                <a:prstDash val="sysDot"/>
                <a:round/>
                <a:headEnd type="none" w="sm" len="sm"/>
                <a:tailEnd type="none" w="sm" len="sm"/>
              </a:ln>
            </p:spPr>
            <p:txBody>
              <a:bodyPr wrap="none" anchor="ctr"/>
              <a:lstStyle/>
              <a:p>
                <a:endParaRPr lang="en-US"/>
              </a:p>
            </p:txBody>
          </p:sp>
          <p:sp>
            <p:nvSpPr>
              <p:cNvPr id="21601" name="Line 41"/>
              <p:cNvSpPr>
                <a:spLocks noChangeShapeType="1"/>
              </p:cNvSpPr>
              <p:nvPr/>
            </p:nvSpPr>
            <p:spPr bwMode="auto">
              <a:xfrm flipV="1">
                <a:off x="1398" y="2901"/>
                <a:ext cx="0" cy="432"/>
              </a:xfrm>
              <a:prstGeom prst="line">
                <a:avLst/>
              </a:prstGeom>
              <a:noFill/>
              <a:ln w="28575">
                <a:solidFill>
                  <a:schemeClr val="accent2"/>
                </a:solidFill>
                <a:prstDash val="sysDot"/>
                <a:round/>
                <a:headEnd type="none" w="sm" len="sm"/>
                <a:tailEnd type="none" w="sm" len="sm"/>
              </a:ln>
            </p:spPr>
            <p:txBody>
              <a:bodyPr wrap="none" anchor="ctr"/>
              <a:lstStyle/>
              <a:p>
                <a:endParaRPr lang="en-US"/>
              </a:p>
            </p:txBody>
          </p:sp>
          <p:sp>
            <p:nvSpPr>
              <p:cNvPr id="21602" name="Line 42"/>
              <p:cNvSpPr>
                <a:spLocks noChangeShapeType="1"/>
              </p:cNvSpPr>
              <p:nvPr/>
            </p:nvSpPr>
            <p:spPr bwMode="auto">
              <a:xfrm flipV="1">
                <a:off x="1576" y="2901"/>
                <a:ext cx="0" cy="432"/>
              </a:xfrm>
              <a:prstGeom prst="line">
                <a:avLst/>
              </a:prstGeom>
              <a:noFill/>
              <a:ln w="28575">
                <a:solidFill>
                  <a:schemeClr val="accent2"/>
                </a:solidFill>
                <a:prstDash val="sysDot"/>
                <a:round/>
                <a:headEnd type="none" w="sm" len="sm"/>
                <a:tailEnd type="none" w="sm" len="sm"/>
              </a:ln>
            </p:spPr>
            <p:txBody>
              <a:bodyPr wrap="none" anchor="ctr"/>
              <a:lstStyle/>
              <a:p>
                <a:endParaRPr lang="en-US"/>
              </a:p>
            </p:txBody>
          </p:sp>
          <p:sp>
            <p:nvSpPr>
              <p:cNvPr id="21603" name="Line 43"/>
              <p:cNvSpPr>
                <a:spLocks noChangeShapeType="1"/>
              </p:cNvSpPr>
              <p:nvPr/>
            </p:nvSpPr>
            <p:spPr bwMode="auto">
              <a:xfrm flipV="1">
                <a:off x="1753" y="2901"/>
                <a:ext cx="0" cy="432"/>
              </a:xfrm>
              <a:prstGeom prst="line">
                <a:avLst/>
              </a:prstGeom>
              <a:noFill/>
              <a:ln w="28575">
                <a:solidFill>
                  <a:schemeClr val="accent2"/>
                </a:solidFill>
                <a:prstDash val="sysDot"/>
                <a:round/>
                <a:headEnd type="none" w="sm" len="sm"/>
                <a:tailEnd type="none" w="sm" len="sm"/>
              </a:ln>
            </p:spPr>
            <p:txBody>
              <a:bodyPr wrap="none" anchor="ctr"/>
              <a:lstStyle/>
              <a:p>
                <a:endParaRPr lang="en-US"/>
              </a:p>
            </p:txBody>
          </p:sp>
          <p:sp>
            <p:nvSpPr>
              <p:cNvPr id="21604" name="Line 44"/>
              <p:cNvSpPr>
                <a:spLocks noChangeShapeType="1"/>
              </p:cNvSpPr>
              <p:nvPr/>
            </p:nvSpPr>
            <p:spPr bwMode="auto">
              <a:xfrm flipV="1">
                <a:off x="1930" y="2901"/>
                <a:ext cx="0" cy="432"/>
              </a:xfrm>
              <a:prstGeom prst="line">
                <a:avLst/>
              </a:prstGeom>
              <a:noFill/>
              <a:ln w="28575">
                <a:solidFill>
                  <a:schemeClr val="accent2"/>
                </a:solidFill>
                <a:prstDash val="sysDot"/>
                <a:round/>
                <a:headEnd type="none" w="sm" len="sm"/>
                <a:tailEnd type="none" w="sm" len="sm"/>
              </a:ln>
            </p:spPr>
            <p:txBody>
              <a:bodyPr wrap="none" anchor="ctr"/>
              <a:lstStyle/>
              <a:p>
                <a:endParaRPr lang="en-US"/>
              </a:p>
            </p:txBody>
          </p:sp>
        </p:grpSp>
      </p:grpSp>
      <p:sp>
        <p:nvSpPr>
          <p:cNvPr id="21510" name="Text Box 45"/>
          <p:cNvSpPr txBox="1">
            <a:spLocks noChangeArrowheads="1"/>
          </p:cNvSpPr>
          <p:nvPr/>
        </p:nvSpPr>
        <p:spPr bwMode="auto">
          <a:xfrm>
            <a:off x="1892300" y="4214814"/>
            <a:ext cx="1073150" cy="396875"/>
          </a:xfrm>
          <a:prstGeom prst="rect">
            <a:avLst/>
          </a:prstGeom>
          <a:noFill/>
          <a:ln w="19050" algn="ctr">
            <a:noFill/>
            <a:miter lim="800000"/>
            <a:headEnd/>
            <a:tailEnd/>
          </a:ln>
        </p:spPr>
        <p:txBody>
          <a:bodyPr wrap="none" anchorCtr="1">
            <a:spAutoFit/>
          </a:bodyPr>
          <a:lstStyle/>
          <a:p>
            <a:r>
              <a:rPr lang="en-US" sz="2000">
                <a:latin typeface="Arial" charset="0"/>
              </a:rPr>
              <a:t>Sender:</a:t>
            </a:r>
          </a:p>
        </p:txBody>
      </p:sp>
      <p:sp>
        <p:nvSpPr>
          <p:cNvPr id="21511" name="Line 46"/>
          <p:cNvSpPr>
            <a:spLocks noChangeShapeType="1"/>
          </p:cNvSpPr>
          <p:nvPr/>
        </p:nvSpPr>
        <p:spPr bwMode="auto">
          <a:xfrm>
            <a:off x="5583239" y="5330825"/>
            <a:ext cx="935037" cy="0"/>
          </a:xfrm>
          <a:prstGeom prst="line">
            <a:avLst/>
          </a:prstGeom>
          <a:noFill/>
          <a:ln w="19050">
            <a:solidFill>
              <a:schemeClr val="tx1"/>
            </a:solidFill>
            <a:round/>
            <a:headEnd/>
            <a:tailEnd type="triangle" w="med" len="med"/>
          </a:ln>
        </p:spPr>
        <p:txBody>
          <a:bodyPr anchor="ctr" anchorCtr="1"/>
          <a:lstStyle/>
          <a:p>
            <a:endParaRPr lang="en-US"/>
          </a:p>
        </p:txBody>
      </p:sp>
      <p:sp>
        <p:nvSpPr>
          <p:cNvPr id="21512" name="Text Box 47"/>
          <p:cNvSpPr txBox="1">
            <a:spLocks noChangeArrowheads="1"/>
          </p:cNvSpPr>
          <p:nvPr/>
        </p:nvSpPr>
        <p:spPr bwMode="auto">
          <a:xfrm>
            <a:off x="5481639" y="4978401"/>
            <a:ext cx="1131887" cy="396875"/>
          </a:xfrm>
          <a:prstGeom prst="rect">
            <a:avLst/>
          </a:prstGeom>
          <a:noFill/>
          <a:ln w="19050" algn="ctr">
            <a:noFill/>
            <a:miter lim="800000"/>
            <a:headEnd/>
            <a:tailEnd/>
          </a:ln>
        </p:spPr>
        <p:txBody>
          <a:bodyPr wrap="none" anchorCtr="1">
            <a:spAutoFit/>
          </a:bodyPr>
          <a:lstStyle/>
          <a:p>
            <a:r>
              <a:rPr lang="en-US" sz="2000">
                <a:latin typeface="Arial" charset="0"/>
              </a:rPr>
              <a:t>Channel</a:t>
            </a:r>
          </a:p>
        </p:txBody>
      </p:sp>
      <p:sp>
        <p:nvSpPr>
          <p:cNvPr id="21513" name="Text Box 48"/>
          <p:cNvSpPr txBox="1">
            <a:spLocks noChangeArrowheads="1"/>
          </p:cNvSpPr>
          <p:nvPr/>
        </p:nvSpPr>
        <p:spPr bwMode="auto">
          <a:xfrm>
            <a:off x="6338888" y="4227514"/>
            <a:ext cx="4191000" cy="396875"/>
          </a:xfrm>
          <a:prstGeom prst="rect">
            <a:avLst/>
          </a:prstGeom>
          <a:noFill/>
          <a:ln w="19050" algn="ctr">
            <a:noFill/>
            <a:miter lim="800000"/>
            <a:headEnd/>
            <a:tailEnd/>
          </a:ln>
        </p:spPr>
        <p:txBody>
          <a:bodyPr wrap="none" anchorCtr="1">
            <a:spAutoFit/>
          </a:bodyPr>
          <a:lstStyle/>
          <a:p>
            <a:r>
              <a:rPr lang="en-US" sz="2000">
                <a:latin typeface="Arial" charset="0"/>
              </a:rPr>
              <a:t>Receiver with a slightly faster clock:</a:t>
            </a:r>
          </a:p>
        </p:txBody>
      </p:sp>
      <p:grpSp>
        <p:nvGrpSpPr>
          <p:cNvPr id="21514" name="Group 49"/>
          <p:cNvGrpSpPr>
            <a:grpSpLocks/>
          </p:cNvGrpSpPr>
          <p:nvPr/>
        </p:nvGrpSpPr>
        <p:grpSpPr bwMode="auto">
          <a:xfrm>
            <a:off x="6875463" y="4645025"/>
            <a:ext cx="3536950" cy="1649950"/>
            <a:chOff x="3407" y="2888"/>
            <a:chExt cx="1908" cy="889"/>
          </a:xfrm>
        </p:grpSpPr>
        <p:sp>
          <p:nvSpPr>
            <p:cNvPr id="21515" name="Rectangle 50"/>
            <p:cNvSpPr>
              <a:spLocks noChangeArrowheads="1"/>
            </p:cNvSpPr>
            <p:nvPr/>
          </p:nvSpPr>
          <p:spPr bwMode="auto">
            <a:xfrm>
              <a:off x="3698" y="3611"/>
              <a:ext cx="154" cy="166"/>
            </a:xfrm>
            <a:prstGeom prst="rect">
              <a:avLst/>
            </a:prstGeom>
            <a:noFill/>
            <a:ln w="9525">
              <a:noFill/>
              <a:miter lim="800000"/>
              <a:headEnd/>
              <a:tailEnd/>
            </a:ln>
          </p:spPr>
          <p:txBody>
            <a:bodyPr wrap="none" lIns="92075" tIns="46038" rIns="92075" bIns="46038">
              <a:spAutoFit/>
            </a:bodyPr>
            <a:lstStyle/>
            <a:p>
              <a:pPr algn="l" eaLnBrk="0" hangingPunct="0"/>
              <a:r>
                <a:rPr lang="de-DE" sz="1400">
                  <a:latin typeface="Arial" charset="0"/>
                </a:rPr>
                <a:t>0</a:t>
              </a:r>
            </a:p>
          </p:txBody>
        </p:sp>
        <p:sp>
          <p:nvSpPr>
            <p:cNvPr id="21516" name="Rectangle 51"/>
            <p:cNvSpPr>
              <a:spLocks noChangeArrowheads="1"/>
            </p:cNvSpPr>
            <p:nvPr/>
          </p:nvSpPr>
          <p:spPr bwMode="auto">
            <a:xfrm>
              <a:off x="4517" y="3611"/>
              <a:ext cx="154" cy="166"/>
            </a:xfrm>
            <a:prstGeom prst="rect">
              <a:avLst/>
            </a:prstGeom>
            <a:noFill/>
            <a:ln w="9525">
              <a:noFill/>
              <a:miter lim="800000"/>
              <a:headEnd/>
              <a:tailEnd/>
            </a:ln>
          </p:spPr>
          <p:txBody>
            <a:bodyPr wrap="none" lIns="92075" tIns="46038" rIns="92075" bIns="46038">
              <a:spAutoFit/>
            </a:bodyPr>
            <a:lstStyle/>
            <a:p>
              <a:pPr algn="l" eaLnBrk="0" hangingPunct="0"/>
              <a:r>
                <a:rPr lang="de-DE" sz="1400" u="sng">
                  <a:solidFill>
                    <a:srgbClr val="FF3300"/>
                  </a:solidFill>
                  <a:latin typeface="Arial" charset="0"/>
                </a:rPr>
                <a:t>1</a:t>
              </a:r>
            </a:p>
          </p:txBody>
        </p:sp>
        <p:sp>
          <p:nvSpPr>
            <p:cNvPr id="21517" name="Rectangle 52"/>
            <p:cNvSpPr>
              <a:spLocks noChangeArrowheads="1"/>
            </p:cNvSpPr>
            <p:nvPr/>
          </p:nvSpPr>
          <p:spPr bwMode="auto">
            <a:xfrm>
              <a:off x="4668" y="3611"/>
              <a:ext cx="154" cy="166"/>
            </a:xfrm>
            <a:prstGeom prst="rect">
              <a:avLst/>
            </a:prstGeom>
            <a:noFill/>
            <a:ln w="9525">
              <a:noFill/>
              <a:miter lim="800000"/>
              <a:headEnd/>
              <a:tailEnd/>
            </a:ln>
          </p:spPr>
          <p:txBody>
            <a:bodyPr wrap="none" lIns="92075" tIns="46038" rIns="92075" bIns="46038">
              <a:spAutoFit/>
            </a:bodyPr>
            <a:lstStyle/>
            <a:p>
              <a:pPr algn="l" eaLnBrk="0" hangingPunct="0"/>
              <a:r>
                <a:rPr lang="de-DE" sz="1400">
                  <a:latin typeface="Arial" charset="0"/>
                </a:rPr>
                <a:t>0</a:t>
              </a:r>
            </a:p>
          </p:txBody>
        </p:sp>
        <p:sp>
          <p:nvSpPr>
            <p:cNvPr id="21518" name="Rectangle 53"/>
            <p:cNvSpPr>
              <a:spLocks noChangeArrowheads="1"/>
            </p:cNvSpPr>
            <p:nvPr/>
          </p:nvSpPr>
          <p:spPr bwMode="auto">
            <a:xfrm>
              <a:off x="3543" y="3611"/>
              <a:ext cx="154" cy="166"/>
            </a:xfrm>
            <a:prstGeom prst="rect">
              <a:avLst/>
            </a:prstGeom>
            <a:noFill/>
            <a:ln w="9525">
              <a:noFill/>
              <a:miter lim="800000"/>
              <a:headEnd/>
              <a:tailEnd/>
            </a:ln>
          </p:spPr>
          <p:txBody>
            <a:bodyPr wrap="none" lIns="92075" tIns="46038" rIns="92075" bIns="46038">
              <a:spAutoFit/>
            </a:bodyPr>
            <a:lstStyle/>
            <a:p>
              <a:pPr algn="l" eaLnBrk="0" hangingPunct="0"/>
              <a:r>
                <a:rPr lang="de-DE" sz="1400">
                  <a:latin typeface="Arial" charset="0"/>
                </a:rPr>
                <a:t>1</a:t>
              </a:r>
            </a:p>
          </p:txBody>
        </p:sp>
        <p:sp>
          <p:nvSpPr>
            <p:cNvPr id="21519" name="Rectangle 54"/>
            <p:cNvSpPr>
              <a:spLocks noChangeArrowheads="1"/>
            </p:cNvSpPr>
            <p:nvPr/>
          </p:nvSpPr>
          <p:spPr bwMode="auto">
            <a:xfrm>
              <a:off x="3876" y="3611"/>
              <a:ext cx="154" cy="166"/>
            </a:xfrm>
            <a:prstGeom prst="rect">
              <a:avLst/>
            </a:prstGeom>
            <a:noFill/>
            <a:ln w="9525">
              <a:noFill/>
              <a:miter lim="800000"/>
              <a:headEnd/>
              <a:tailEnd/>
            </a:ln>
          </p:spPr>
          <p:txBody>
            <a:bodyPr wrap="none" lIns="92075" tIns="46038" rIns="92075" bIns="46038">
              <a:spAutoFit/>
            </a:bodyPr>
            <a:lstStyle/>
            <a:p>
              <a:pPr algn="l" eaLnBrk="0" hangingPunct="0"/>
              <a:r>
                <a:rPr lang="de-DE" sz="1400">
                  <a:latin typeface="Arial" charset="0"/>
                </a:rPr>
                <a:t>1</a:t>
              </a:r>
            </a:p>
          </p:txBody>
        </p:sp>
        <p:sp>
          <p:nvSpPr>
            <p:cNvPr id="21520" name="Rectangle 55"/>
            <p:cNvSpPr>
              <a:spLocks noChangeArrowheads="1"/>
            </p:cNvSpPr>
            <p:nvPr/>
          </p:nvSpPr>
          <p:spPr bwMode="auto">
            <a:xfrm>
              <a:off x="4030" y="3611"/>
              <a:ext cx="154" cy="166"/>
            </a:xfrm>
            <a:prstGeom prst="rect">
              <a:avLst/>
            </a:prstGeom>
            <a:noFill/>
            <a:ln w="9525">
              <a:noFill/>
              <a:miter lim="800000"/>
              <a:headEnd/>
              <a:tailEnd/>
            </a:ln>
          </p:spPr>
          <p:txBody>
            <a:bodyPr wrap="none" lIns="92075" tIns="46038" rIns="92075" bIns="46038">
              <a:spAutoFit/>
            </a:bodyPr>
            <a:lstStyle/>
            <a:p>
              <a:pPr algn="l" eaLnBrk="0" hangingPunct="0"/>
              <a:r>
                <a:rPr lang="de-DE" sz="1400">
                  <a:latin typeface="Arial" charset="0"/>
                </a:rPr>
                <a:t>1</a:t>
              </a:r>
            </a:p>
          </p:txBody>
        </p:sp>
        <p:sp>
          <p:nvSpPr>
            <p:cNvPr id="21521" name="Rectangle 56"/>
            <p:cNvSpPr>
              <a:spLocks noChangeArrowheads="1"/>
            </p:cNvSpPr>
            <p:nvPr/>
          </p:nvSpPr>
          <p:spPr bwMode="auto">
            <a:xfrm>
              <a:off x="4207" y="3611"/>
              <a:ext cx="154" cy="166"/>
            </a:xfrm>
            <a:prstGeom prst="rect">
              <a:avLst/>
            </a:prstGeom>
            <a:noFill/>
            <a:ln w="9525">
              <a:noFill/>
              <a:miter lim="800000"/>
              <a:headEnd/>
              <a:tailEnd/>
            </a:ln>
          </p:spPr>
          <p:txBody>
            <a:bodyPr wrap="none" lIns="92075" tIns="46038" rIns="92075" bIns="46038">
              <a:spAutoFit/>
            </a:bodyPr>
            <a:lstStyle/>
            <a:p>
              <a:pPr algn="l" eaLnBrk="0" hangingPunct="0"/>
              <a:r>
                <a:rPr lang="de-DE" sz="1400">
                  <a:latin typeface="Arial" charset="0"/>
                </a:rPr>
                <a:t>0</a:t>
              </a:r>
            </a:p>
          </p:txBody>
        </p:sp>
        <p:sp>
          <p:nvSpPr>
            <p:cNvPr id="21522" name="Rectangle 57"/>
            <p:cNvSpPr>
              <a:spLocks noChangeArrowheads="1"/>
            </p:cNvSpPr>
            <p:nvPr/>
          </p:nvSpPr>
          <p:spPr bwMode="auto">
            <a:xfrm>
              <a:off x="4357" y="3611"/>
              <a:ext cx="154" cy="166"/>
            </a:xfrm>
            <a:prstGeom prst="rect">
              <a:avLst/>
            </a:prstGeom>
            <a:noFill/>
            <a:ln w="9525">
              <a:noFill/>
              <a:miter lim="800000"/>
              <a:headEnd/>
              <a:tailEnd/>
            </a:ln>
          </p:spPr>
          <p:txBody>
            <a:bodyPr wrap="none" lIns="92075" tIns="46038" rIns="92075" bIns="46038">
              <a:spAutoFit/>
            </a:bodyPr>
            <a:lstStyle/>
            <a:p>
              <a:pPr algn="l" eaLnBrk="0" hangingPunct="0"/>
              <a:r>
                <a:rPr lang="de-DE" sz="1400">
                  <a:latin typeface="Arial" charset="0"/>
                </a:rPr>
                <a:t>1</a:t>
              </a:r>
            </a:p>
          </p:txBody>
        </p:sp>
        <p:sp>
          <p:nvSpPr>
            <p:cNvPr id="21523" name="Rectangle 58"/>
            <p:cNvSpPr>
              <a:spLocks noChangeArrowheads="1"/>
            </p:cNvSpPr>
            <p:nvPr/>
          </p:nvSpPr>
          <p:spPr bwMode="auto">
            <a:xfrm>
              <a:off x="4842" y="3611"/>
              <a:ext cx="154" cy="166"/>
            </a:xfrm>
            <a:prstGeom prst="rect">
              <a:avLst/>
            </a:prstGeom>
            <a:noFill/>
            <a:ln w="9525">
              <a:noFill/>
              <a:miter lim="800000"/>
              <a:headEnd/>
              <a:tailEnd/>
            </a:ln>
          </p:spPr>
          <p:txBody>
            <a:bodyPr wrap="none" lIns="92075" tIns="46038" rIns="92075" bIns="46038">
              <a:spAutoFit/>
            </a:bodyPr>
            <a:lstStyle/>
            <a:p>
              <a:pPr algn="l" eaLnBrk="0" hangingPunct="0"/>
              <a:r>
                <a:rPr lang="de-DE" sz="1400" u="sng">
                  <a:solidFill>
                    <a:srgbClr val="FF3300"/>
                  </a:solidFill>
                  <a:latin typeface="Arial" charset="0"/>
                </a:rPr>
                <a:t>0</a:t>
              </a:r>
            </a:p>
          </p:txBody>
        </p:sp>
        <p:sp>
          <p:nvSpPr>
            <p:cNvPr id="21524" name="Line 59"/>
            <p:cNvSpPr>
              <a:spLocks noChangeShapeType="1"/>
            </p:cNvSpPr>
            <p:nvPr/>
          </p:nvSpPr>
          <p:spPr bwMode="auto">
            <a:xfrm>
              <a:off x="3407" y="3332"/>
              <a:ext cx="1908" cy="0"/>
            </a:xfrm>
            <a:prstGeom prst="line">
              <a:avLst/>
            </a:prstGeom>
            <a:noFill/>
            <a:ln w="12700">
              <a:solidFill>
                <a:schemeClr val="tx1"/>
              </a:solidFill>
              <a:round/>
              <a:headEnd type="none" w="sm" len="sm"/>
              <a:tailEnd type="stealth" w="med" len="lg"/>
            </a:ln>
          </p:spPr>
          <p:txBody>
            <a:bodyPr wrap="none" anchor="ctr"/>
            <a:lstStyle/>
            <a:p>
              <a:endParaRPr lang="en-US"/>
            </a:p>
          </p:txBody>
        </p:sp>
        <p:sp>
          <p:nvSpPr>
            <p:cNvPr id="21525" name="Line 60"/>
            <p:cNvSpPr>
              <a:spLocks noChangeShapeType="1"/>
            </p:cNvSpPr>
            <p:nvPr/>
          </p:nvSpPr>
          <p:spPr bwMode="auto">
            <a:xfrm flipV="1">
              <a:off x="3628" y="3380"/>
              <a:ext cx="0" cy="192"/>
            </a:xfrm>
            <a:prstGeom prst="line">
              <a:avLst/>
            </a:prstGeom>
            <a:noFill/>
            <a:ln w="12700">
              <a:solidFill>
                <a:schemeClr val="tx1"/>
              </a:solidFill>
              <a:round/>
              <a:headEnd type="none" w="sm" len="sm"/>
              <a:tailEnd type="stealth" w="med" len="lg"/>
            </a:ln>
          </p:spPr>
          <p:txBody>
            <a:bodyPr wrap="none" anchor="ctr"/>
            <a:lstStyle/>
            <a:p>
              <a:endParaRPr lang="en-US"/>
            </a:p>
          </p:txBody>
        </p:sp>
        <p:sp>
          <p:nvSpPr>
            <p:cNvPr id="21526" name="Line 61"/>
            <p:cNvSpPr>
              <a:spLocks noChangeShapeType="1"/>
            </p:cNvSpPr>
            <p:nvPr/>
          </p:nvSpPr>
          <p:spPr bwMode="auto">
            <a:xfrm flipV="1">
              <a:off x="3775" y="3380"/>
              <a:ext cx="0" cy="192"/>
            </a:xfrm>
            <a:prstGeom prst="line">
              <a:avLst/>
            </a:prstGeom>
            <a:noFill/>
            <a:ln w="12700">
              <a:solidFill>
                <a:schemeClr val="tx1"/>
              </a:solidFill>
              <a:round/>
              <a:headEnd type="none" w="sm" len="sm"/>
              <a:tailEnd type="stealth" w="med" len="lg"/>
            </a:ln>
          </p:spPr>
          <p:txBody>
            <a:bodyPr wrap="none" anchor="ctr"/>
            <a:lstStyle/>
            <a:p>
              <a:endParaRPr lang="en-US"/>
            </a:p>
          </p:txBody>
        </p:sp>
        <p:sp>
          <p:nvSpPr>
            <p:cNvPr id="21527" name="Line 62"/>
            <p:cNvSpPr>
              <a:spLocks noChangeShapeType="1"/>
            </p:cNvSpPr>
            <p:nvPr/>
          </p:nvSpPr>
          <p:spPr bwMode="auto">
            <a:xfrm flipV="1">
              <a:off x="3955" y="3380"/>
              <a:ext cx="0" cy="192"/>
            </a:xfrm>
            <a:prstGeom prst="line">
              <a:avLst/>
            </a:prstGeom>
            <a:noFill/>
            <a:ln w="12700">
              <a:solidFill>
                <a:schemeClr val="tx1"/>
              </a:solidFill>
              <a:round/>
              <a:headEnd type="none" w="sm" len="sm"/>
              <a:tailEnd type="stealth" w="med" len="lg"/>
            </a:ln>
          </p:spPr>
          <p:txBody>
            <a:bodyPr wrap="none" anchor="ctr"/>
            <a:lstStyle/>
            <a:p>
              <a:endParaRPr lang="en-US"/>
            </a:p>
          </p:txBody>
        </p:sp>
        <p:sp>
          <p:nvSpPr>
            <p:cNvPr id="21528" name="Line 63"/>
            <p:cNvSpPr>
              <a:spLocks noChangeShapeType="1"/>
            </p:cNvSpPr>
            <p:nvPr/>
          </p:nvSpPr>
          <p:spPr bwMode="auto">
            <a:xfrm flipV="1">
              <a:off x="4108" y="3380"/>
              <a:ext cx="0" cy="192"/>
            </a:xfrm>
            <a:prstGeom prst="line">
              <a:avLst/>
            </a:prstGeom>
            <a:noFill/>
            <a:ln w="12700">
              <a:solidFill>
                <a:schemeClr val="tx1"/>
              </a:solidFill>
              <a:round/>
              <a:headEnd type="none" w="sm" len="sm"/>
              <a:tailEnd type="stealth" w="med" len="lg"/>
            </a:ln>
          </p:spPr>
          <p:txBody>
            <a:bodyPr wrap="none" anchor="ctr"/>
            <a:lstStyle/>
            <a:p>
              <a:endParaRPr lang="en-US"/>
            </a:p>
          </p:txBody>
        </p:sp>
        <p:sp>
          <p:nvSpPr>
            <p:cNvPr id="21529" name="Line 64"/>
            <p:cNvSpPr>
              <a:spLocks noChangeShapeType="1"/>
            </p:cNvSpPr>
            <p:nvPr/>
          </p:nvSpPr>
          <p:spPr bwMode="auto">
            <a:xfrm flipV="1">
              <a:off x="4285" y="3380"/>
              <a:ext cx="0" cy="192"/>
            </a:xfrm>
            <a:prstGeom prst="line">
              <a:avLst/>
            </a:prstGeom>
            <a:noFill/>
            <a:ln w="12700">
              <a:solidFill>
                <a:schemeClr val="tx1"/>
              </a:solidFill>
              <a:round/>
              <a:headEnd type="none" w="sm" len="sm"/>
              <a:tailEnd type="stealth" w="med" len="lg"/>
            </a:ln>
          </p:spPr>
          <p:txBody>
            <a:bodyPr wrap="none" anchor="ctr"/>
            <a:lstStyle/>
            <a:p>
              <a:endParaRPr lang="en-US"/>
            </a:p>
          </p:txBody>
        </p:sp>
        <p:sp>
          <p:nvSpPr>
            <p:cNvPr id="21530" name="Line 65"/>
            <p:cNvSpPr>
              <a:spLocks noChangeShapeType="1"/>
            </p:cNvSpPr>
            <p:nvPr/>
          </p:nvSpPr>
          <p:spPr bwMode="auto">
            <a:xfrm flipV="1">
              <a:off x="4440" y="3380"/>
              <a:ext cx="0" cy="192"/>
            </a:xfrm>
            <a:prstGeom prst="line">
              <a:avLst/>
            </a:prstGeom>
            <a:noFill/>
            <a:ln w="12700">
              <a:solidFill>
                <a:schemeClr val="tx1"/>
              </a:solidFill>
              <a:round/>
              <a:headEnd type="none" w="sm" len="sm"/>
              <a:tailEnd type="stealth" w="med" len="lg"/>
            </a:ln>
          </p:spPr>
          <p:txBody>
            <a:bodyPr wrap="none" anchor="ctr"/>
            <a:lstStyle/>
            <a:p>
              <a:endParaRPr lang="en-US"/>
            </a:p>
          </p:txBody>
        </p:sp>
        <p:sp>
          <p:nvSpPr>
            <p:cNvPr id="21531" name="Line 66"/>
            <p:cNvSpPr>
              <a:spLocks noChangeShapeType="1"/>
            </p:cNvSpPr>
            <p:nvPr/>
          </p:nvSpPr>
          <p:spPr bwMode="auto">
            <a:xfrm flipV="1">
              <a:off x="4594" y="3380"/>
              <a:ext cx="0" cy="192"/>
            </a:xfrm>
            <a:prstGeom prst="line">
              <a:avLst/>
            </a:prstGeom>
            <a:noFill/>
            <a:ln w="12700">
              <a:solidFill>
                <a:schemeClr val="tx1"/>
              </a:solidFill>
              <a:round/>
              <a:headEnd type="none" w="sm" len="sm"/>
              <a:tailEnd type="stealth" w="med" len="lg"/>
            </a:ln>
          </p:spPr>
          <p:txBody>
            <a:bodyPr wrap="none" anchor="ctr"/>
            <a:lstStyle/>
            <a:p>
              <a:endParaRPr lang="en-US"/>
            </a:p>
          </p:txBody>
        </p:sp>
        <p:sp>
          <p:nvSpPr>
            <p:cNvPr id="21532" name="Line 67"/>
            <p:cNvSpPr>
              <a:spLocks noChangeShapeType="1"/>
            </p:cNvSpPr>
            <p:nvPr/>
          </p:nvSpPr>
          <p:spPr bwMode="auto">
            <a:xfrm flipV="1">
              <a:off x="4751" y="3380"/>
              <a:ext cx="0" cy="192"/>
            </a:xfrm>
            <a:prstGeom prst="line">
              <a:avLst/>
            </a:prstGeom>
            <a:noFill/>
            <a:ln w="12700">
              <a:solidFill>
                <a:schemeClr val="tx1"/>
              </a:solidFill>
              <a:round/>
              <a:headEnd type="none" w="sm" len="sm"/>
              <a:tailEnd type="stealth" w="med" len="lg"/>
            </a:ln>
          </p:spPr>
          <p:txBody>
            <a:bodyPr wrap="none" anchor="ctr"/>
            <a:lstStyle/>
            <a:p>
              <a:endParaRPr lang="en-US"/>
            </a:p>
          </p:txBody>
        </p:sp>
        <p:sp>
          <p:nvSpPr>
            <p:cNvPr id="21533" name="Line 68"/>
            <p:cNvSpPr>
              <a:spLocks noChangeShapeType="1"/>
            </p:cNvSpPr>
            <p:nvPr/>
          </p:nvSpPr>
          <p:spPr bwMode="auto">
            <a:xfrm flipV="1">
              <a:off x="4927" y="3380"/>
              <a:ext cx="0" cy="192"/>
            </a:xfrm>
            <a:prstGeom prst="line">
              <a:avLst/>
            </a:prstGeom>
            <a:noFill/>
            <a:ln w="12700">
              <a:solidFill>
                <a:schemeClr val="tx1"/>
              </a:solidFill>
              <a:round/>
              <a:headEnd type="none" w="sm" len="sm"/>
              <a:tailEnd type="stealth" w="med" len="lg"/>
            </a:ln>
          </p:spPr>
          <p:txBody>
            <a:bodyPr wrap="none" anchor="ctr"/>
            <a:lstStyle/>
            <a:p>
              <a:endParaRPr lang="en-US"/>
            </a:p>
          </p:txBody>
        </p:sp>
        <p:grpSp>
          <p:nvGrpSpPr>
            <p:cNvPr id="21534" name="Group 69"/>
            <p:cNvGrpSpPr>
              <a:grpSpLocks/>
            </p:cNvGrpSpPr>
            <p:nvPr/>
          </p:nvGrpSpPr>
          <p:grpSpPr bwMode="auto">
            <a:xfrm>
              <a:off x="3631" y="2888"/>
              <a:ext cx="1299" cy="432"/>
              <a:chOff x="3631" y="2888"/>
              <a:chExt cx="1299" cy="432"/>
            </a:xfrm>
          </p:grpSpPr>
          <p:sp>
            <p:nvSpPr>
              <p:cNvPr id="21556" name="Line 70"/>
              <p:cNvSpPr>
                <a:spLocks noChangeShapeType="1"/>
              </p:cNvSpPr>
              <p:nvPr/>
            </p:nvSpPr>
            <p:spPr bwMode="auto">
              <a:xfrm flipV="1">
                <a:off x="3631" y="2888"/>
                <a:ext cx="0" cy="432"/>
              </a:xfrm>
              <a:prstGeom prst="line">
                <a:avLst/>
              </a:prstGeom>
              <a:noFill/>
              <a:ln w="28575">
                <a:solidFill>
                  <a:schemeClr val="tx2"/>
                </a:solidFill>
                <a:prstDash val="sysDot"/>
                <a:round/>
                <a:headEnd type="none" w="sm" len="sm"/>
                <a:tailEnd type="none" w="sm" len="sm"/>
              </a:ln>
            </p:spPr>
            <p:txBody>
              <a:bodyPr wrap="none" anchor="ctr"/>
              <a:lstStyle/>
              <a:p>
                <a:endParaRPr lang="en-US"/>
              </a:p>
            </p:txBody>
          </p:sp>
          <p:sp>
            <p:nvSpPr>
              <p:cNvPr id="21557" name="Line 71"/>
              <p:cNvSpPr>
                <a:spLocks noChangeShapeType="1"/>
              </p:cNvSpPr>
              <p:nvPr/>
            </p:nvSpPr>
            <p:spPr bwMode="auto">
              <a:xfrm flipV="1">
                <a:off x="3778" y="2888"/>
                <a:ext cx="0" cy="432"/>
              </a:xfrm>
              <a:prstGeom prst="line">
                <a:avLst/>
              </a:prstGeom>
              <a:noFill/>
              <a:ln w="28575">
                <a:solidFill>
                  <a:schemeClr val="tx2"/>
                </a:solidFill>
                <a:prstDash val="sysDot"/>
                <a:round/>
                <a:headEnd type="none" w="sm" len="sm"/>
                <a:tailEnd type="none" w="sm" len="sm"/>
              </a:ln>
            </p:spPr>
            <p:txBody>
              <a:bodyPr wrap="none" anchor="ctr"/>
              <a:lstStyle/>
              <a:p>
                <a:endParaRPr lang="en-US"/>
              </a:p>
            </p:txBody>
          </p:sp>
          <p:sp>
            <p:nvSpPr>
              <p:cNvPr id="21558" name="Line 72"/>
              <p:cNvSpPr>
                <a:spLocks noChangeShapeType="1"/>
              </p:cNvSpPr>
              <p:nvPr/>
            </p:nvSpPr>
            <p:spPr bwMode="auto">
              <a:xfrm flipV="1">
                <a:off x="3958" y="2888"/>
                <a:ext cx="0" cy="432"/>
              </a:xfrm>
              <a:prstGeom prst="line">
                <a:avLst/>
              </a:prstGeom>
              <a:noFill/>
              <a:ln w="28575">
                <a:solidFill>
                  <a:schemeClr val="tx2"/>
                </a:solidFill>
                <a:prstDash val="sysDot"/>
                <a:round/>
                <a:headEnd type="none" w="sm" len="sm"/>
                <a:tailEnd type="none" w="sm" len="sm"/>
              </a:ln>
            </p:spPr>
            <p:txBody>
              <a:bodyPr wrap="none" anchor="ctr"/>
              <a:lstStyle/>
              <a:p>
                <a:endParaRPr lang="en-US"/>
              </a:p>
            </p:txBody>
          </p:sp>
          <p:sp>
            <p:nvSpPr>
              <p:cNvPr id="21559" name="Line 73"/>
              <p:cNvSpPr>
                <a:spLocks noChangeShapeType="1"/>
              </p:cNvSpPr>
              <p:nvPr/>
            </p:nvSpPr>
            <p:spPr bwMode="auto">
              <a:xfrm flipV="1">
                <a:off x="4111" y="2888"/>
                <a:ext cx="0" cy="432"/>
              </a:xfrm>
              <a:prstGeom prst="line">
                <a:avLst/>
              </a:prstGeom>
              <a:noFill/>
              <a:ln w="28575">
                <a:solidFill>
                  <a:schemeClr val="tx2"/>
                </a:solidFill>
                <a:prstDash val="sysDot"/>
                <a:round/>
                <a:headEnd type="none" w="sm" len="sm"/>
                <a:tailEnd type="none" w="sm" len="sm"/>
              </a:ln>
            </p:spPr>
            <p:txBody>
              <a:bodyPr wrap="none" anchor="ctr"/>
              <a:lstStyle/>
              <a:p>
                <a:endParaRPr lang="en-US"/>
              </a:p>
            </p:txBody>
          </p:sp>
          <p:sp>
            <p:nvSpPr>
              <p:cNvPr id="21560" name="Line 74"/>
              <p:cNvSpPr>
                <a:spLocks noChangeShapeType="1"/>
              </p:cNvSpPr>
              <p:nvPr/>
            </p:nvSpPr>
            <p:spPr bwMode="auto">
              <a:xfrm flipV="1">
                <a:off x="4288" y="2888"/>
                <a:ext cx="0" cy="432"/>
              </a:xfrm>
              <a:prstGeom prst="line">
                <a:avLst/>
              </a:prstGeom>
              <a:noFill/>
              <a:ln w="28575">
                <a:solidFill>
                  <a:schemeClr val="tx2"/>
                </a:solidFill>
                <a:prstDash val="sysDot"/>
                <a:round/>
                <a:headEnd type="none" w="sm" len="sm"/>
                <a:tailEnd type="none" w="sm" len="sm"/>
              </a:ln>
            </p:spPr>
            <p:txBody>
              <a:bodyPr wrap="none" anchor="ctr"/>
              <a:lstStyle/>
              <a:p>
                <a:endParaRPr lang="en-US"/>
              </a:p>
            </p:txBody>
          </p:sp>
          <p:sp>
            <p:nvSpPr>
              <p:cNvPr id="21561" name="Line 75"/>
              <p:cNvSpPr>
                <a:spLocks noChangeShapeType="1"/>
              </p:cNvSpPr>
              <p:nvPr/>
            </p:nvSpPr>
            <p:spPr bwMode="auto">
              <a:xfrm flipV="1">
                <a:off x="4443" y="2888"/>
                <a:ext cx="0" cy="432"/>
              </a:xfrm>
              <a:prstGeom prst="line">
                <a:avLst/>
              </a:prstGeom>
              <a:noFill/>
              <a:ln w="28575">
                <a:solidFill>
                  <a:schemeClr val="tx2"/>
                </a:solidFill>
                <a:prstDash val="sysDot"/>
                <a:round/>
                <a:headEnd type="none" w="sm" len="sm"/>
                <a:tailEnd type="none" w="sm" len="sm"/>
              </a:ln>
            </p:spPr>
            <p:txBody>
              <a:bodyPr wrap="none" anchor="ctr"/>
              <a:lstStyle/>
              <a:p>
                <a:endParaRPr lang="en-US"/>
              </a:p>
            </p:txBody>
          </p:sp>
          <p:sp>
            <p:nvSpPr>
              <p:cNvPr id="21562" name="Line 76"/>
              <p:cNvSpPr>
                <a:spLocks noChangeShapeType="1"/>
              </p:cNvSpPr>
              <p:nvPr/>
            </p:nvSpPr>
            <p:spPr bwMode="auto">
              <a:xfrm flipV="1">
                <a:off x="4596" y="2888"/>
                <a:ext cx="0" cy="432"/>
              </a:xfrm>
              <a:prstGeom prst="line">
                <a:avLst/>
              </a:prstGeom>
              <a:noFill/>
              <a:ln w="28575">
                <a:solidFill>
                  <a:schemeClr val="tx2"/>
                </a:solidFill>
                <a:prstDash val="sysDot"/>
                <a:round/>
                <a:headEnd type="none" w="sm" len="sm"/>
                <a:tailEnd type="none" w="sm" len="sm"/>
              </a:ln>
            </p:spPr>
            <p:txBody>
              <a:bodyPr wrap="none" anchor="ctr"/>
              <a:lstStyle/>
              <a:p>
                <a:endParaRPr lang="en-US"/>
              </a:p>
            </p:txBody>
          </p:sp>
          <p:sp>
            <p:nvSpPr>
              <p:cNvPr id="21563" name="Line 77"/>
              <p:cNvSpPr>
                <a:spLocks noChangeShapeType="1"/>
              </p:cNvSpPr>
              <p:nvPr/>
            </p:nvSpPr>
            <p:spPr bwMode="auto">
              <a:xfrm flipV="1">
                <a:off x="4753" y="2888"/>
                <a:ext cx="0" cy="432"/>
              </a:xfrm>
              <a:prstGeom prst="line">
                <a:avLst/>
              </a:prstGeom>
              <a:noFill/>
              <a:ln w="28575">
                <a:solidFill>
                  <a:schemeClr val="tx2"/>
                </a:solidFill>
                <a:prstDash val="sysDot"/>
                <a:round/>
                <a:headEnd type="none" w="sm" len="sm"/>
                <a:tailEnd type="none" w="sm" len="sm"/>
              </a:ln>
            </p:spPr>
            <p:txBody>
              <a:bodyPr wrap="none" anchor="ctr"/>
              <a:lstStyle/>
              <a:p>
                <a:endParaRPr lang="en-US"/>
              </a:p>
            </p:txBody>
          </p:sp>
          <p:sp>
            <p:nvSpPr>
              <p:cNvPr id="21564" name="Line 78"/>
              <p:cNvSpPr>
                <a:spLocks noChangeShapeType="1"/>
              </p:cNvSpPr>
              <p:nvPr/>
            </p:nvSpPr>
            <p:spPr bwMode="auto">
              <a:xfrm flipV="1">
                <a:off x="4930" y="2888"/>
                <a:ext cx="0" cy="432"/>
              </a:xfrm>
              <a:prstGeom prst="line">
                <a:avLst/>
              </a:prstGeom>
              <a:noFill/>
              <a:ln w="28575">
                <a:solidFill>
                  <a:schemeClr val="tx2"/>
                </a:solidFill>
                <a:prstDash val="sysDot"/>
                <a:round/>
                <a:headEnd type="none" w="sm" len="sm"/>
                <a:tailEnd type="none" w="sm" len="sm"/>
              </a:ln>
            </p:spPr>
            <p:txBody>
              <a:bodyPr wrap="none" anchor="ctr"/>
              <a:lstStyle/>
              <a:p>
                <a:endParaRPr lang="en-US"/>
              </a:p>
            </p:txBody>
          </p:sp>
        </p:grpSp>
        <p:sp>
          <p:nvSpPr>
            <p:cNvPr id="21535" name="Freeform 79"/>
            <p:cNvSpPr>
              <a:spLocks/>
            </p:cNvSpPr>
            <p:nvPr/>
          </p:nvSpPr>
          <p:spPr bwMode="auto">
            <a:xfrm>
              <a:off x="3409" y="2935"/>
              <a:ext cx="1818" cy="241"/>
            </a:xfrm>
            <a:custGeom>
              <a:avLst/>
              <a:gdLst>
                <a:gd name="T0" fmla="*/ 0 w 1969"/>
                <a:gd name="T1" fmla="*/ 240 h 241"/>
                <a:gd name="T2" fmla="*/ 144 w 1969"/>
                <a:gd name="T3" fmla="*/ 240 h 241"/>
                <a:gd name="T4" fmla="*/ 144 w 1969"/>
                <a:gd name="T5" fmla="*/ 0 h 241"/>
                <a:gd name="T6" fmla="*/ 336 w 1969"/>
                <a:gd name="T7" fmla="*/ 0 h 241"/>
                <a:gd name="T8" fmla="*/ 336 w 1969"/>
                <a:gd name="T9" fmla="*/ 240 h 241"/>
                <a:gd name="T10" fmla="*/ 528 w 1969"/>
                <a:gd name="T11" fmla="*/ 240 h 241"/>
                <a:gd name="T12" fmla="*/ 528 w 1969"/>
                <a:gd name="T13" fmla="*/ 0 h 241"/>
                <a:gd name="T14" fmla="*/ 912 w 1969"/>
                <a:gd name="T15" fmla="*/ 0 h 241"/>
                <a:gd name="T16" fmla="*/ 912 w 1969"/>
                <a:gd name="T17" fmla="*/ 240 h 241"/>
                <a:gd name="T18" fmla="*/ 1104 w 1969"/>
                <a:gd name="T19" fmla="*/ 240 h 241"/>
                <a:gd name="T20" fmla="*/ 1104 w 1969"/>
                <a:gd name="T21" fmla="*/ 0 h 241"/>
                <a:gd name="T22" fmla="*/ 1296 w 1969"/>
                <a:gd name="T23" fmla="*/ 0 h 241"/>
                <a:gd name="T24" fmla="*/ 1296 w 1969"/>
                <a:gd name="T25" fmla="*/ 240 h 241"/>
                <a:gd name="T26" fmla="*/ 1680 w 1969"/>
                <a:gd name="T27" fmla="*/ 240 h 241"/>
                <a:gd name="T28" fmla="*/ 1680 w 1969"/>
                <a:gd name="T29" fmla="*/ 0 h 241"/>
                <a:gd name="T30" fmla="*/ 1872 w 1969"/>
                <a:gd name="T31" fmla="*/ 0 h 241"/>
                <a:gd name="T32" fmla="*/ 1872 w 1969"/>
                <a:gd name="T33" fmla="*/ 240 h 241"/>
                <a:gd name="T34" fmla="*/ 1968 w 1969"/>
                <a:gd name="T35" fmla="*/ 240 h 241"/>
                <a:gd name="T36" fmla="*/ 1968 w 1969"/>
                <a:gd name="T37" fmla="*/ 240 h 241"/>
                <a:gd name="T38" fmla="*/ 1968 w 1969"/>
                <a:gd name="T39" fmla="*/ 240 h 24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969"/>
                <a:gd name="T61" fmla="*/ 0 h 241"/>
                <a:gd name="T62" fmla="*/ 1969 w 1969"/>
                <a:gd name="T63" fmla="*/ 241 h 24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969" h="241">
                  <a:moveTo>
                    <a:pt x="0" y="240"/>
                  </a:moveTo>
                  <a:lnTo>
                    <a:pt x="144" y="240"/>
                  </a:lnTo>
                  <a:lnTo>
                    <a:pt x="144" y="0"/>
                  </a:lnTo>
                  <a:lnTo>
                    <a:pt x="336" y="0"/>
                  </a:lnTo>
                  <a:lnTo>
                    <a:pt x="336" y="240"/>
                  </a:lnTo>
                  <a:lnTo>
                    <a:pt x="528" y="240"/>
                  </a:lnTo>
                  <a:lnTo>
                    <a:pt x="528" y="0"/>
                  </a:lnTo>
                  <a:lnTo>
                    <a:pt x="912" y="0"/>
                  </a:lnTo>
                  <a:lnTo>
                    <a:pt x="912" y="240"/>
                  </a:lnTo>
                  <a:lnTo>
                    <a:pt x="1104" y="240"/>
                  </a:lnTo>
                  <a:lnTo>
                    <a:pt x="1104" y="0"/>
                  </a:lnTo>
                  <a:lnTo>
                    <a:pt x="1296" y="0"/>
                  </a:lnTo>
                  <a:lnTo>
                    <a:pt x="1296" y="240"/>
                  </a:lnTo>
                  <a:lnTo>
                    <a:pt x="1680" y="240"/>
                  </a:lnTo>
                  <a:lnTo>
                    <a:pt x="1680" y="0"/>
                  </a:lnTo>
                  <a:lnTo>
                    <a:pt x="1872" y="0"/>
                  </a:lnTo>
                  <a:lnTo>
                    <a:pt x="1872" y="240"/>
                  </a:lnTo>
                  <a:lnTo>
                    <a:pt x="1968" y="240"/>
                  </a:lnTo>
                </a:path>
              </a:pathLst>
            </a:custGeom>
            <a:noFill/>
            <a:ln w="12700" cap="rnd">
              <a:solidFill>
                <a:schemeClr val="tx1"/>
              </a:solidFill>
              <a:round/>
              <a:headEnd type="none" w="sm" len="sm"/>
              <a:tailEnd type="none" w="sm" len="sm"/>
            </a:ln>
          </p:spPr>
          <p:txBody>
            <a:bodyPr/>
            <a:lstStyle/>
            <a:p>
              <a:endParaRPr lang="en-US"/>
            </a:p>
          </p:txBody>
        </p:sp>
        <p:sp>
          <p:nvSpPr>
            <p:cNvPr id="21536" name="Line 80"/>
            <p:cNvSpPr>
              <a:spLocks noChangeShapeType="1"/>
            </p:cNvSpPr>
            <p:nvPr/>
          </p:nvSpPr>
          <p:spPr bwMode="auto">
            <a:xfrm flipV="1">
              <a:off x="3539" y="3259"/>
              <a:ext cx="0" cy="108"/>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21537" name="Line 81"/>
            <p:cNvSpPr>
              <a:spLocks noChangeShapeType="1"/>
            </p:cNvSpPr>
            <p:nvPr/>
          </p:nvSpPr>
          <p:spPr bwMode="auto">
            <a:xfrm flipV="1">
              <a:off x="3717" y="3259"/>
              <a:ext cx="0" cy="108"/>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21538" name="Line 82"/>
            <p:cNvSpPr>
              <a:spLocks noChangeShapeType="1"/>
            </p:cNvSpPr>
            <p:nvPr/>
          </p:nvSpPr>
          <p:spPr bwMode="auto">
            <a:xfrm flipV="1">
              <a:off x="3894" y="3259"/>
              <a:ext cx="0" cy="108"/>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21539" name="Line 83"/>
            <p:cNvSpPr>
              <a:spLocks noChangeShapeType="1"/>
            </p:cNvSpPr>
            <p:nvPr/>
          </p:nvSpPr>
          <p:spPr bwMode="auto">
            <a:xfrm flipV="1">
              <a:off x="4071" y="3259"/>
              <a:ext cx="0" cy="108"/>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21540" name="Line 84"/>
            <p:cNvSpPr>
              <a:spLocks noChangeShapeType="1"/>
            </p:cNvSpPr>
            <p:nvPr/>
          </p:nvSpPr>
          <p:spPr bwMode="auto">
            <a:xfrm flipV="1">
              <a:off x="4248" y="3259"/>
              <a:ext cx="0" cy="108"/>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21541" name="Line 85"/>
            <p:cNvSpPr>
              <a:spLocks noChangeShapeType="1"/>
            </p:cNvSpPr>
            <p:nvPr/>
          </p:nvSpPr>
          <p:spPr bwMode="auto">
            <a:xfrm flipV="1">
              <a:off x="4426" y="3259"/>
              <a:ext cx="0" cy="108"/>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21542" name="Line 86"/>
            <p:cNvSpPr>
              <a:spLocks noChangeShapeType="1"/>
            </p:cNvSpPr>
            <p:nvPr/>
          </p:nvSpPr>
          <p:spPr bwMode="auto">
            <a:xfrm flipV="1">
              <a:off x="4603" y="3259"/>
              <a:ext cx="0" cy="108"/>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21543" name="Line 87"/>
            <p:cNvSpPr>
              <a:spLocks noChangeShapeType="1"/>
            </p:cNvSpPr>
            <p:nvPr/>
          </p:nvSpPr>
          <p:spPr bwMode="auto">
            <a:xfrm flipV="1">
              <a:off x="4780" y="3259"/>
              <a:ext cx="0" cy="108"/>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21544" name="Line 88"/>
            <p:cNvSpPr>
              <a:spLocks noChangeShapeType="1"/>
            </p:cNvSpPr>
            <p:nvPr/>
          </p:nvSpPr>
          <p:spPr bwMode="auto">
            <a:xfrm flipV="1">
              <a:off x="4957" y="3259"/>
              <a:ext cx="0" cy="108"/>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21545" name="Line 89"/>
            <p:cNvSpPr>
              <a:spLocks noChangeShapeType="1"/>
            </p:cNvSpPr>
            <p:nvPr/>
          </p:nvSpPr>
          <p:spPr bwMode="auto">
            <a:xfrm flipV="1">
              <a:off x="5135" y="3259"/>
              <a:ext cx="0" cy="108"/>
            </a:xfrm>
            <a:prstGeom prst="line">
              <a:avLst/>
            </a:prstGeom>
            <a:noFill/>
            <a:ln w="12700">
              <a:solidFill>
                <a:schemeClr val="tx1"/>
              </a:solidFill>
              <a:round/>
              <a:headEnd type="none" w="sm" len="sm"/>
              <a:tailEnd type="none" w="sm" len="sm"/>
            </a:ln>
          </p:spPr>
          <p:txBody>
            <a:bodyPr wrap="none" anchor="ctr"/>
            <a:lstStyle/>
            <a:p>
              <a:endParaRPr lang="en-US"/>
            </a:p>
          </p:txBody>
        </p:sp>
        <p:grpSp>
          <p:nvGrpSpPr>
            <p:cNvPr id="21546" name="Group 90"/>
            <p:cNvGrpSpPr>
              <a:grpSpLocks/>
            </p:cNvGrpSpPr>
            <p:nvPr/>
          </p:nvGrpSpPr>
          <p:grpSpPr bwMode="auto">
            <a:xfrm>
              <a:off x="3631" y="2907"/>
              <a:ext cx="1418" cy="432"/>
              <a:chOff x="512" y="2901"/>
              <a:chExt cx="1418" cy="432"/>
            </a:xfrm>
          </p:grpSpPr>
          <p:sp>
            <p:nvSpPr>
              <p:cNvPr id="21547" name="Line 91"/>
              <p:cNvSpPr>
                <a:spLocks noChangeShapeType="1"/>
              </p:cNvSpPr>
              <p:nvPr/>
            </p:nvSpPr>
            <p:spPr bwMode="auto">
              <a:xfrm flipV="1">
                <a:off x="512" y="2901"/>
                <a:ext cx="0" cy="432"/>
              </a:xfrm>
              <a:prstGeom prst="line">
                <a:avLst/>
              </a:prstGeom>
              <a:noFill/>
              <a:ln w="28575">
                <a:solidFill>
                  <a:schemeClr val="accent2"/>
                </a:solidFill>
                <a:prstDash val="sysDot"/>
                <a:round/>
                <a:headEnd type="none" w="sm" len="sm"/>
                <a:tailEnd type="none" w="sm" len="sm"/>
              </a:ln>
            </p:spPr>
            <p:txBody>
              <a:bodyPr wrap="none" anchor="ctr"/>
              <a:lstStyle/>
              <a:p>
                <a:endParaRPr lang="en-US"/>
              </a:p>
            </p:txBody>
          </p:sp>
          <p:sp>
            <p:nvSpPr>
              <p:cNvPr id="21548" name="Line 92"/>
              <p:cNvSpPr>
                <a:spLocks noChangeShapeType="1"/>
              </p:cNvSpPr>
              <p:nvPr/>
            </p:nvSpPr>
            <p:spPr bwMode="auto">
              <a:xfrm flipV="1">
                <a:off x="689" y="2901"/>
                <a:ext cx="0" cy="432"/>
              </a:xfrm>
              <a:prstGeom prst="line">
                <a:avLst/>
              </a:prstGeom>
              <a:noFill/>
              <a:ln w="28575">
                <a:solidFill>
                  <a:schemeClr val="accent2"/>
                </a:solidFill>
                <a:prstDash val="sysDot"/>
                <a:round/>
                <a:headEnd type="none" w="sm" len="sm"/>
                <a:tailEnd type="none" w="sm" len="sm"/>
              </a:ln>
            </p:spPr>
            <p:txBody>
              <a:bodyPr wrap="none" anchor="ctr"/>
              <a:lstStyle/>
              <a:p>
                <a:endParaRPr lang="en-US"/>
              </a:p>
            </p:txBody>
          </p:sp>
          <p:sp>
            <p:nvSpPr>
              <p:cNvPr id="21549" name="Line 93"/>
              <p:cNvSpPr>
                <a:spLocks noChangeShapeType="1"/>
              </p:cNvSpPr>
              <p:nvPr/>
            </p:nvSpPr>
            <p:spPr bwMode="auto">
              <a:xfrm flipV="1">
                <a:off x="867" y="2901"/>
                <a:ext cx="0" cy="432"/>
              </a:xfrm>
              <a:prstGeom prst="line">
                <a:avLst/>
              </a:prstGeom>
              <a:noFill/>
              <a:ln w="28575">
                <a:solidFill>
                  <a:schemeClr val="accent2"/>
                </a:solidFill>
                <a:prstDash val="sysDot"/>
                <a:round/>
                <a:headEnd type="none" w="sm" len="sm"/>
                <a:tailEnd type="none" w="sm" len="sm"/>
              </a:ln>
            </p:spPr>
            <p:txBody>
              <a:bodyPr wrap="none" anchor="ctr"/>
              <a:lstStyle/>
              <a:p>
                <a:endParaRPr lang="en-US"/>
              </a:p>
            </p:txBody>
          </p:sp>
          <p:sp>
            <p:nvSpPr>
              <p:cNvPr id="21550" name="Line 94"/>
              <p:cNvSpPr>
                <a:spLocks noChangeShapeType="1"/>
              </p:cNvSpPr>
              <p:nvPr/>
            </p:nvSpPr>
            <p:spPr bwMode="auto">
              <a:xfrm flipV="1">
                <a:off x="1044" y="2901"/>
                <a:ext cx="0" cy="432"/>
              </a:xfrm>
              <a:prstGeom prst="line">
                <a:avLst/>
              </a:prstGeom>
              <a:noFill/>
              <a:ln w="28575">
                <a:solidFill>
                  <a:schemeClr val="accent2"/>
                </a:solidFill>
                <a:prstDash val="sysDot"/>
                <a:round/>
                <a:headEnd type="none" w="sm" len="sm"/>
                <a:tailEnd type="none" w="sm" len="sm"/>
              </a:ln>
            </p:spPr>
            <p:txBody>
              <a:bodyPr wrap="none" anchor="ctr"/>
              <a:lstStyle/>
              <a:p>
                <a:endParaRPr lang="en-US"/>
              </a:p>
            </p:txBody>
          </p:sp>
          <p:sp>
            <p:nvSpPr>
              <p:cNvPr id="21551" name="Line 95"/>
              <p:cNvSpPr>
                <a:spLocks noChangeShapeType="1"/>
              </p:cNvSpPr>
              <p:nvPr/>
            </p:nvSpPr>
            <p:spPr bwMode="auto">
              <a:xfrm flipV="1">
                <a:off x="1221" y="2901"/>
                <a:ext cx="0" cy="432"/>
              </a:xfrm>
              <a:prstGeom prst="line">
                <a:avLst/>
              </a:prstGeom>
              <a:noFill/>
              <a:ln w="28575">
                <a:solidFill>
                  <a:schemeClr val="accent2"/>
                </a:solidFill>
                <a:prstDash val="sysDot"/>
                <a:round/>
                <a:headEnd type="none" w="sm" len="sm"/>
                <a:tailEnd type="none" w="sm" len="sm"/>
              </a:ln>
            </p:spPr>
            <p:txBody>
              <a:bodyPr wrap="none" anchor="ctr"/>
              <a:lstStyle/>
              <a:p>
                <a:endParaRPr lang="en-US"/>
              </a:p>
            </p:txBody>
          </p:sp>
          <p:sp>
            <p:nvSpPr>
              <p:cNvPr id="21552" name="Line 96"/>
              <p:cNvSpPr>
                <a:spLocks noChangeShapeType="1"/>
              </p:cNvSpPr>
              <p:nvPr/>
            </p:nvSpPr>
            <p:spPr bwMode="auto">
              <a:xfrm flipV="1">
                <a:off x="1398" y="2901"/>
                <a:ext cx="0" cy="432"/>
              </a:xfrm>
              <a:prstGeom prst="line">
                <a:avLst/>
              </a:prstGeom>
              <a:noFill/>
              <a:ln w="28575">
                <a:solidFill>
                  <a:schemeClr val="accent2"/>
                </a:solidFill>
                <a:prstDash val="sysDot"/>
                <a:round/>
                <a:headEnd type="none" w="sm" len="sm"/>
                <a:tailEnd type="none" w="sm" len="sm"/>
              </a:ln>
            </p:spPr>
            <p:txBody>
              <a:bodyPr wrap="none" anchor="ctr"/>
              <a:lstStyle/>
              <a:p>
                <a:endParaRPr lang="en-US"/>
              </a:p>
            </p:txBody>
          </p:sp>
          <p:sp>
            <p:nvSpPr>
              <p:cNvPr id="21553" name="Line 97"/>
              <p:cNvSpPr>
                <a:spLocks noChangeShapeType="1"/>
              </p:cNvSpPr>
              <p:nvPr/>
            </p:nvSpPr>
            <p:spPr bwMode="auto">
              <a:xfrm flipV="1">
                <a:off x="1576" y="2901"/>
                <a:ext cx="0" cy="432"/>
              </a:xfrm>
              <a:prstGeom prst="line">
                <a:avLst/>
              </a:prstGeom>
              <a:noFill/>
              <a:ln w="28575">
                <a:solidFill>
                  <a:schemeClr val="accent2"/>
                </a:solidFill>
                <a:prstDash val="sysDot"/>
                <a:round/>
                <a:headEnd type="none" w="sm" len="sm"/>
                <a:tailEnd type="none" w="sm" len="sm"/>
              </a:ln>
            </p:spPr>
            <p:txBody>
              <a:bodyPr wrap="none" anchor="ctr"/>
              <a:lstStyle/>
              <a:p>
                <a:endParaRPr lang="en-US"/>
              </a:p>
            </p:txBody>
          </p:sp>
          <p:sp>
            <p:nvSpPr>
              <p:cNvPr id="21554" name="Line 98"/>
              <p:cNvSpPr>
                <a:spLocks noChangeShapeType="1"/>
              </p:cNvSpPr>
              <p:nvPr/>
            </p:nvSpPr>
            <p:spPr bwMode="auto">
              <a:xfrm flipV="1">
                <a:off x="1753" y="2901"/>
                <a:ext cx="0" cy="432"/>
              </a:xfrm>
              <a:prstGeom prst="line">
                <a:avLst/>
              </a:prstGeom>
              <a:noFill/>
              <a:ln w="28575">
                <a:solidFill>
                  <a:schemeClr val="accent2"/>
                </a:solidFill>
                <a:prstDash val="sysDot"/>
                <a:round/>
                <a:headEnd type="none" w="sm" len="sm"/>
                <a:tailEnd type="none" w="sm" len="sm"/>
              </a:ln>
            </p:spPr>
            <p:txBody>
              <a:bodyPr wrap="none" anchor="ctr"/>
              <a:lstStyle/>
              <a:p>
                <a:endParaRPr lang="en-US"/>
              </a:p>
            </p:txBody>
          </p:sp>
          <p:sp>
            <p:nvSpPr>
              <p:cNvPr id="21555" name="Line 99"/>
              <p:cNvSpPr>
                <a:spLocks noChangeShapeType="1"/>
              </p:cNvSpPr>
              <p:nvPr/>
            </p:nvSpPr>
            <p:spPr bwMode="auto">
              <a:xfrm flipV="1">
                <a:off x="1930" y="2901"/>
                <a:ext cx="0" cy="432"/>
              </a:xfrm>
              <a:prstGeom prst="line">
                <a:avLst/>
              </a:prstGeom>
              <a:noFill/>
              <a:ln w="28575">
                <a:solidFill>
                  <a:schemeClr val="accent2"/>
                </a:solidFill>
                <a:prstDash val="sysDot"/>
                <a:round/>
                <a:headEnd type="none" w="sm" len="sm"/>
                <a:tailEnd type="none" w="sm" len="sm"/>
              </a:ln>
            </p:spPr>
            <p:txBody>
              <a:bodyPr wrap="none" anchor="ctr"/>
              <a:lstStyle/>
              <a:p>
                <a:endParaRPr lang="en-US"/>
              </a:p>
            </p:txBody>
          </p:sp>
        </p:grpSp>
      </p:grpSp>
      <p:sp>
        <p:nvSpPr>
          <p:cNvPr id="101" name="Footer Placeholder 2"/>
          <p:cNvSpPr>
            <a:spLocks noGrp="1"/>
          </p:cNvSpPr>
          <p:nvPr>
            <p:ph type="ftr" sz="quarter" idx="3"/>
          </p:nvPr>
        </p:nvSpPr>
        <p:spPr>
          <a:xfrm>
            <a:off x="334433" y="6656398"/>
            <a:ext cx="7969251" cy="201602"/>
          </a:xfrm>
        </p:spPr>
        <p:txBody>
          <a:bodyPr/>
          <a:lstStyle/>
          <a:p>
            <a:r>
              <a:rPr lang="en-US" sz="750" dirty="0" smtClean="0"/>
              <a:t>TI 3: Operating Systems and Computer Networks</a:t>
            </a:r>
            <a:endParaRPr lang="de-DE" sz="750" dirty="0"/>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2531" name="Rectangle 2"/>
          <p:cNvSpPr>
            <a:spLocks noGrp="1" noChangeArrowheads="1"/>
          </p:cNvSpPr>
          <p:nvPr>
            <p:ph type="title"/>
          </p:nvPr>
        </p:nvSpPr>
        <p:spPr/>
        <p:txBody>
          <a:bodyPr/>
          <a:lstStyle/>
          <a:p>
            <a:pPr eaLnBrk="1" hangingPunct="1"/>
            <a:r>
              <a:rPr lang="en-US" sz="2300"/>
              <a:t>Options to Tell Receiver When to Sample</a:t>
            </a:r>
          </a:p>
        </p:txBody>
      </p:sp>
      <p:sp>
        <p:nvSpPr>
          <p:cNvPr id="22532" name="Rectangle 3"/>
          <p:cNvSpPr>
            <a:spLocks noGrp="1" noChangeArrowheads="1"/>
          </p:cNvSpPr>
          <p:nvPr>
            <p:ph idx="1"/>
          </p:nvPr>
        </p:nvSpPr>
        <p:spPr/>
        <p:txBody>
          <a:bodyPr/>
          <a:lstStyle/>
          <a:p>
            <a:pPr marL="419100" indent="-419100"/>
            <a:r>
              <a:rPr lang="en-US" dirty="0" smtClean="0"/>
              <a:t>Relying on clock synchronization does not work</a:t>
            </a:r>
          </a:p>
          <a:p>
            <a:pPr marL="419100" indent="-419100"/>
            <a:endParaRPr lang="en-US" dirty="0" smtClean="0"/>
          </a:p>
          <a:p>
            <a:pPr marL="419100" indent="-419100">
              <a:buFontTx/>
              <a:buAutoNum type="arabicPeriod"/>
            </a:pPr>
            <a:r>
              <a:rPr lang="en-US" dirty="0" smtClean="0"/>
              <a:t>Provide an explicit clock signal </a:t>
            </a:r>
          </a:p>
          <a:p>
            <a:pPr marL="838200" lvl="1" indent="-381000"/>
            <a:r>
              <a:rPr lang="en-US" dirty="0" smtClean="0"/>
              <a:t>Needs parallel transmission over some additional channel</a:t>
            </a:r>
          </a:p>
          <a:p>
            <a:pPr marL="838200" lvl="1" indent="-381000"/>
            <a:r>
              <a:rPr lang="en-US" dirty="0" smtClean="0"/>
              <a:t>Must be in synch with actual data, otherwise pointless</a:t>
            </a:r>
          </a:p>
          <a:p>
            <a:pPr marL="838200" lvl="1" indent="-381000">
              <a:buFont typeface="Wingdings" pitchFamily="2" charset="2"/>
              <a:buChar char="Ø"/>
            </a:pPr>
            <a:r>
              <a:rPr lang="en-US" dirty="0" smtClean="0"/>
              <a:t>Useful only for short-range communication</a:t>
            </a:r>
          </a:p>
          <a:p>
            <a:pPr marL="838200" lvl="1" indent="-381000">
              <a:buFont typeface="Wingdings" pitchFamily="2" charset="2"/>
              <a:buChar char="Ø"/>
            </a:pPr>
            <a:endParaRPr lang="en-US" dirty="0" smtClean="0"/>
          </a:p>
          <a:p>
            <a:pPr marL="419100" indent="-419100">
              <a:buFontTx/>
              <a:buAutoNum type="arabicPeriod"/>
            </a:pPr>
            <a:r>
              <a:rPr lang="en-US" dirty="0" smtClean="0"/>
              <a:t>Synchronize receiver at crucial points, e.g. start of character or block</a:t>
            </a:r>
          </a:p>
          <a:p>
            <a:pPr marL="838200" lvl="1" indent="-381000"/>
            <a:r>
              <a:rPr lang="en-US" dirty="0" smtClean="0"/>
              <a:t>Otherwise, let receiver clock run freely</a:t>
            </a:r>
          </a:p>
          <a:p>
            <a:pPr marL="838200" lvl="1" indent="-381000"/>
            <a:r>
              <a:rPr lang="en-US" dirty="0" smtClean="0"/>
              <a:t>Relies on short-term stability of clock generators (do not diverge too quickly)</a:t>
            </a:r>
          </a:p>
          <a:p>
            <a:pPr marL="838200" lvl="1" indent="-381000"/>
            <a:endParaRPr lang="en-US" dirty="0" smtClean="0"/>
          </a:p>
          <a:p>
            <a:pPr marL="419100" indent="-419100">
              <a:buFontTx/>
              <a:buAutoNum type="arabicPeriod"/>
            </a:pPr>
            <a:r>
              <a:rPr lang="en-US" dirty="0" smtClean="0"/>
              <a:t>Extract clock information from the received signal itself</a:t>
            </a:r>
          </a:p>
        </p:txBody>
      </p:sp>
      <p:sp>
        <p:nvSpPr>
          <p:cNvPr id="5" name="Footer Placeholder 2"/>
          <p:cNvSpPr>
            <a:spLocks noGrp="1"/>
          </p:cNvSpPr>
          <p:nvPr>
            <p:ph type="ftr" sz="quarter" idx="3"/>
          </p:nvPr>
        </p:nvSpPr>
        <p:spPr>
          <a:xfrm>
            <a:off x="334433" y="6656398"/>
            <a:ext cx="7969251" cy="201602"/>
          </a:xfrm>
        </p:spPr>
        <p:txBody>
          <a:bodyPr/>
          <a:lstStyle/>
          <a:p>
            <a:r>
              <a:rPr lang="en-US" sz="750" dirty="0" smtClean="0"/>
              <a:t>TI 3: Operating Systems and Computer Networks</a:t>
            </a:r>
            <a:endParaRPr lang="de-DE" sz="750" dirty="0"/>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2"/>
          <p:cNvSpPr>
            <a:spLocks noGrp="1" noChangeArrowheads="1"/>
          </p:cNvSpPr>
          <p:nvPr>
            <p:ph type="title"/>
          </p:nvPr>
        </p:nvSpPr>
        <p:spPr/>
        <p:txBody>
          <a:bodyPr/>
          <a:lstStyle/>
          <a:p>
            <a:pPr eaLnBrk="1" hangingPunct="1"/>
            <a:r>
              <a:rPr lang="en-US" smtClean="0"/>
              <a:t>Extract Clock Information from Signal</a:t>
            </a:r>
          </a:p>
        </p:txBody>
      </p:sp>
      <p:sp>
        <p:nvSpPr>
          <p:cNvPr id="23556" name="Rectangle 3"/>
          <p:cNvSpPr>
            <a:spLocks noGrp="1" noChangeArrowheads="1"/>
          </p:cNvSpPr>
          <p:nvPr>
            <p:ph idx="1"/>
          </p:nvPr>
        </p:nvSpPr>
        <p:spPr/>
        <p:txBody>
          <a:bodyPr/>
          <a:lstStyle/>
          <a:p>
            <a:pPr eaLnBrk="1" hangingPunct="1"/>
            <a:r>
              <a:rPr lang="en-US" dirty="0" smtClean="0"/>
              <a:t>Put enough information into data signal itself so that receiver can know immediately when a bit starts/stops</a:t>
            </a:r>
          </a:p>
          <a:p>
            <a:pPr eaLnBrk="1" hangingPunct="1">
              <a:buFont typeface="Wingdings" pitchFamily="2" charset="2"/>
              <a:buChar char="Ø"/>
            </a:pPr>
            <a:r>
              <a:rPr lang="en-US" dirty="0" smtClean="0"/>
              <a:t>Would the simple 0/low, 1/high mapping of bit/symbol work?</a:t>
            </a:r>
          </a:p>
          <a:p>
            <a:pPr eaLnBrk="1" hangingPunct="1">
              <a:buFont typeface="Wingdings" pitchFamily="2" charset="2"/>
              <a:buChar char="Ø"/>
            </a:pPr>
            <a:endParaRPr lang="en-US" dirty="0" smtClean="0"/>
          </a:p>
          <a:p>
            <a:pPr eaLnBrk="1" hangingPunct="1"/>
            <a:r>
              <a:rPr lang="en-US" dirty="0" smtClean="0"/>
              <a:t>Receiver can use 0-1-0 transitions to detect length of a bit</a:t>
            </a:r>
          </a:p>
          <a:p>
            <a:pPr eaLnBrk="1" hangingPunct="1"/>
            <a:endParaRPr lang="en-US" dirty="0" smtClean="0"/>
          </a:p>
          <a:p>
            <a:pPr eaLnBrk="1" hangingPunct="1"/>
            <a:endParaRPr lang="en-US" dirty="0" smtClean="0"/>
          </a:p>
          <a:p>
            <a:pPr eaLnBrk="1" hangingPunct="1"/>
            <a:endParaRPr lang="en-US" dirty="0" smtClean="0"/>
          </a:p>
          <a:p>
            <a:pPr eaLnBrk="1" hangingPunct="1"/>
            <a:r>
              <a:rPr lang="en-US" dirty="0" smtClean="0"/>
              <a:t>Fails depending on bit sequences, e.g. long runs of 1s/0s</a:t>
            </a:r>
          </a:p>
          <a:p>
            <a:pPr lvl="1" eaLnBrk="1" hangingPunct="1">
              <a:buFont typeface="Wingdings" pitchFamily="2" charset="2"/>
              <a:buChar char="Ø"/>
            </a:pPr>
            <a:r>
              <a:rPr lang="en-US" dirty="0" smtClean="0"/>
              <a:t>Receiver can loose synchronization</a:t>
            </a:r>
          </a:p>
          <a:p>
            <a:pPr lvl="1" eaLnBrk="1" hangingPunct="1">
              <a:buFont typeface="Wingdings" pitchFamily="2" charset="2"/>
              <a:buChar char="Ø"/>
            </a:pPr>
            <a:endParaRPr lang="en-US" dirty="0" smtClean="0"/>
          </a:p>
          <a:p>
            <a:pPr eaLnBrk="1" hangingPunct="1">
              <a:buFont typeface="Wingdings" pitchFamily="2" charset="2"/>
              <a:buChar char="Ø"/>
            </a:pPr>
            <a:r>
              <a:rPr lang="en-US" dirty="0" smtClean="0"/>
              <a:t>Not nice not to be able to transmit arbitrary data</a:t>
            </a:r>
          </a:p>
        </p:txBody>
      </p:sp>
      <p:sp>
        <p:nvSpPr>
          <p:cNvPr id="23557" name="AutoShape 5"/>
          <p:cNvSpPr>
            <a:spLocks noChangeAspect="1" noChangeArrowheads="1" noTextEdit="1"/>
          </p:cNvSpPr>
          <p:nvPr/>
        </p:nvSpPr>
        <p:spPr bwMode="auto">
          <a:xfrm>
            <a:off x="1526926" y="2546797"/>
            <a:ext cx="8745538" cy="793750"/>
          </a:xfrm>
          <a:prstGeom prst="rect">
            <a:avLst/>
          </a:prstGeom>
          <a:noFill/>
          <a:ln w="9525">
            <a:noFill/>
            <a:miter lim="800000"/>
            <a:headEnd/>
            <a:tailEnd/>
          </a:ln>
        </p:spPr>
        <p:txBody>
          <a:bodyPr/>
          <a:lstStyle/>
          <a:p>
            <a:endParaRPr lang="en-US"/>
          </a:p>
        </p:txBody>
      </p:sp>
      <p:sp>
        <p:nvSpPr>
          <p:cNvPr id="23558" name="Rectangle 7"/>
          <p:cNvSpPr>
            <a:spLocks noChangeArrowheads="1"/>
          </p:cNvSpPr>
          <p:nvPr/>
        </p:nvSpPr>
        <p:spPr bwMode="auto">
          <a:xfrm>
            <a:off x="3287464" y="2616648"/>
            <a:ext cx="4191000" cy="274637"/>
          </a:xfrm>
          <a:prstGeom prst="rect">
            <a:avLst/>
          </a:prstGeom>
          <a:noFill/>
          <a:ln w="9525">
            <a:noFill/>
            <a:miter lim="800000"/>
            <a:headEnd/>
            <a:tailEnd/>
          </a:ln>
        </p:spPr>
        <p:txBody>
          <a:bodyPr wrap="none" lIns="0" tIns="0" rIns="0" bIns="0">
            <a:spAutoFit/>
          </a:bodyPr>
          <a:lstStyle/>
          <a:p>
            <a:r>
              <a:rPr lang="en-US">
                <a:solidFill>
                  <a:srgbClr val="000000"/>
                </a:solidFill>
                <a:latin typeface="Arial" charset="0"/>
              </a:rPr>
              <a:t>1        0         1        1        0        0         0  </a:t>
            </a:r>
            <a:endParaRPr lang="en-US"/>
          </a:p>
        </p:txBody>
      </p:sp>
      <p:sp>
        <p:nvSpPr>
          <p:cNvPr id="23559" name="Rectangle 8"/>
          <p:cNvSpPr>
            <a:spLocks noChangeArrowheads="1"/>
          </p:cNvSpPr>
          <p:nvPr/>
        </p:nvSpPr>
        <p:spPr bwMode="auto">
          <a:xfrm>
            <a:off x="7895976" y="2616648"/>
            <a:ext cx="2095500" cy="274637"/>
          </a:xfrm>
          <a:prstGeom prst="rect">
            <a:avLst/>
          </a:prstGeom>
          <a:noFill/>
          <a:ln w="9525">
            <a:noFill/>
            <a:miter lim="800000"/>
            <a:headEnd/>
            <a:tailEnd/>
          </a:ln>
        </p:spPr>
        <p:txBody>
          <a:bodyPr wrap="none" lIns="0" tIns="0" rIns="0" bIns="0">
            <a:spAutoFit/>
          </a:bodyPr>
          <a:lstStyle/>
          <a:p>
            <a:r>
              <a:rPr lang="en-US">
                <a:solidFill>
                  <a:srgbClr val="000000"/>
                </a:solidFill>
                <a:latin typeface="Arial" charset="0"/>
              </a:rPr>
              <a:t>1        1        0         1</a:t>
            </a:r>
            <a:endParaRPr lang="en-US"/>
          </a:p>
        </p:txBody>
      </p:sp>
      <p:sp>
        <p:nvSpPr>
          <p:cNvPr id="23560" name="Line 9"/>
          <p:cNvSpPr>
            <a:spLocks noChangeShapeType="1"/>
          </p:cNvSpPr>
          <p:nvPr/>
        </p:nvSpPr>
        <p:spPr bwMode="auto">
          <a:xfrm>
            <a:off x="3042990" y="2967484"/>
            <a:ext cx="669925" cy="1588"/>
          </a:xfrm>
          <a:prstGeom prst="line">
            <a:avLst/>
          </a:prstGeom>
          <a:noFill/>
          <a:ln w="28575">
            <a:solidFill>
              <a:srgbClr val="000000"/>
            </a:solidFill>
            <a:round/>
            <a:headEnd/>
            <a:tailEnd/>
          </a:ln>
        </p:spPr>
        <p:txBody>
          <a:bodyPr/>
          <a:lstStyle/>
          <a:p>
            <a:endParaRPr lang="en-US"/>
          </a:p>
        </p:txBody>
      </p:sp>
      <p:sp>
        <p:nvSpPr>
          <p:cNvPr id="23561" name="Line 10"/>
          <p:cNvSpPr>
            <a:spLocks noChangeShapeType="1"/>
          </p:cNvSpPr>
          <p:nvPr/>
        </p:nvSpPr>
        <p:spPr bwMode="auto">
          <a:xfrm>
            <a:off x="4349502" y="2967484"/>
            <a:ext cx="619125" cy="1588"/>
          </a:xfrm>
          <a:prstGeom prst="line">
            <a:avLst/>
          </a:prstGeom>
          <a:noFill/>
          <a:ln w="28575">
            <a:solidFill>
              <a:srgbClr val="000000"/>
            </a:solidFill>
            <a:round/>
            <a:headEnd/>
            <a:tailEnd/>
          </a:ln>
        </p:spPr>
        <p:txBody>
          <a:bodyPr/>
          <a:lstStyle/>
          <a:p>
            <a:endParaRPr lang="en-US"/>
          </a:p>
        </p:txBody>
      </p:sp>
      <p:sp>
        <p:nvSpPr>
          <p:cNvPr id="23562" name="Line 11"/>
          <p:cNvSpPr>
            <a:spLocks noChangeShapeType="1"/>
          </p:cNvSpPr>
          <p:nvPr/>
        </p:nvSpPr>
        <p:spPr bwMode="auto">
          <a:xfrm>
            <a:off x="4968626" y="2967484"/>
            <a:ext cx="700088" cy="1588"/>
          </a:xfrm>
          <a:prstGeom prst="line">
            <a:avLst/>
          </a:prstGeom>
          <a:noFill/>
          <a:ln w="28575">
            <a:solidFill>
              <a:srgbClr val="000000"/>
            </a:solidFill>
            <a:round/>
            <a:headEnd/>
            <a:tailEnd/>
          </a:ln>
        </p:spPr>
        <p:txBody>
          <a:bodyPr/>
          <a:lstStyle/>
          <a:p>
            <a:endParaRPr lang="en-US"/>
          </a:p>
        </p:txBody>
      </p:sp>
      <p:sp>
        <p:nvSpPr>
          <p:cNvPr id="23563" name="Line 12"/>
          <p:cNvSpPr>
            <a:spLocks noChangeShapeType="1"/>
          </p:cNvSpPr>
          <p:nvPr/>
        </p:nvSpPr>
        <p:spPr bwMode="auto">
          <a:xfrm>
            <a:off x="5663952" y="3284984"/>
            <a:ext cx="669925" cy="1588"/>
          </a:xfrm>
          <a:prstGeom prst="line">
            <a:avLst/>
          </a:prstGeom>
          <a:noFill/>
          <a:ln w="28575">
            <a:solidFill>
              <a:srgbClr val="000000"/>
            </a:solidFill>
            <a:round/>
            <a:headEnd/>
            <a:tailEnd/>
          </a:ln>
        </p:spPr>
        <p:txBody>
          <a:bodyPr/>
          <a:lstStyle/>
          <a:p>
            <a:endParaRPr lang="en-US"/>
          </a:p>
        </p:txBody>
      </p:sp>
      <p:sp>
        <p:nvSpPr>
          <p:cNvPr id="23564" name="Line 13"/>
          <p:cNvSpPr>
            <a:spLocks noChangeShapeType="1"/>
          </p:cNvSpPr>
          <p:nvPr/>
        </p:nvSpPr>
        <p:spPr bwMode="auto">
          <a:xfrm>
            <a:off x="6308477" y="3284984"/>
            <a:ext cx="669925" cy="1588"/>
          </a:xfrm>
          <a:prstGeom prst="line">
            <a:avLst/>
          </a:prstGeom>
          <a:noFill/>
          <a:ln w="28575">
            <a:solidFill>
              <a:srgbClr val="000000"/>
            </a:solidFill>
            <a:round/>
            <a:headEnd/>
            <a:tailEnd/>
          </a:ln>
        </p:spPr>
        <p:txBody>
          <a:bodyPr/>
          <a:lstStyle/>
          <a:p>
            <a:endParaRPr lang="en-US"/>
          </a:p>
        </p:txBody>
      </p:sp>
      <p:sp>
        <p:nvSpPr>
          <p:cNvPr id="23565" name="Line 14"/>
          <p:cNvSpPr>
            <a:spLocks noChangeShapeType="1"/>
          </p:cNvSpPr>
          <p:nvPr/>
        </p:nvSpPr>
        <p:spPr bwMode="auto">
          <a:xfrm>
            <a:off x="6964115" y="3284984"/>
            <a:ext cx="669925" cy="1588"/>
          </a:xfrm>
          <a:prstGeom prst="line">
            <a:avLst/>
          </a:prstGeom>
          <a:noFill/>
          <a:ln w="28575">
            <a:solidFill>
              <a:srgbClr val="000000"/>
            </a:solidFill>
            <a:round/>
            <a:headEnd/>
            <a:tailEnd/>
          </a:ln>
        </p:spPr>
        <p:txBody>
          <a:bodyPr/>
          <a:lstStyle/>
          <a:p>
            <a:endParaRPr lang="en-US"/>
          </a:p>
        </p:txBody>
      </p:sp>
      <p:sp>
        <p:nvSpPr>
          <p:cNvPr id="23566" name="Line 15"/>
          <p:cNvSpPr>
            <a:spLocks noChangeShapeType="1"/>
          </p:cNvSpPr>
          <p:nvPr/>
        </p:nvSpPr>
        <p:spPr bwMode="auto">
          <a:xfrm>
            <a:off x="7616577" y="2967484"/>
            <a:ext cx="587375" cy="1588"/>
          </a:xfrm>
          <a:prstGeom prst="line">
            <a:avLst/>
          </a:prstGeom>
          <a:noFill/>
          <a:ln w="28575">
            <a:solidFill>
              <a:srgbClr val="000000"/>
            </a:solidFill>
            <a:round/>
            <a:headEnd/>
            <a:tailEnd/>
          </a:ln>
        </p:spPr>
        <p:txBody>
          <a:bodyPr/>
          <a:lstStyle/>
          <a:p>
            <a:endParaRPr lang="en-US"/>
          </a:p>
        </p:txBody>
      </p:sp>
      <p:sp>
        <p:nvSpPr>
          <p:cNvPr id="23567" name="Line 16"/>
          <p:cNvSpPr>
            <a:spLocks noChangeShapeType="1"/>
          </p:cNvSpPr>
          <p:nvPr/>
        </p:nvSpPr>
        <p:spPr bwMode="auto">
          <a:xfrm>
            <a:off x="8202365" y="2967484"/>
            <a:ext cx="725487" cy="1588"/>
          </a:xfrm>
          <a:prstGeom prst="line">
            <a:avLst/>
          </a:prstGeom>
          <a:noFill/>
          <a:ln w="28575">
            <a:solidFill>
              <a:srgbClr val="000000"/>
            </a:solidFill>
            <a:round/>
            <a:headEnd/>
            <a:tailEnd/>
          </a:ln>
        </p:spPr>
        <p:txBody>
          <a:bodyPr/>
          <a:lstStyle/>
          <a:p>
            <a:endParaRPr lang="en-US"/>
          </a:p>
        </p:txBody>
      </p:sp>
      <p:sp>
        <p:nvSpPr>
          <p:cNvPr id="23568" name="Line 17"/>
          <p:cNvSpPr>
            <a:spLocks noChangeShapeType="1"/>
          </p:cNvSpPr>
          <p:nvPr/>
        </p:nvSpPr>
        <p:spPr bwMode="auto">
          <a:xfrm>
            <a:off x="9572377" y="2967484"/>
            <a:ext cx="669925" cy="1588"/>
          </a:xfrm>
          <a:prstGeom prst="line">
            <a:avLst/>
          </a:prstGeom>
          <a:noFill/>
          <a:ln w="28575">
            <a:solidFill>
              <a:srgbClr val="000000"/>
            </a:solidFill>
            <a:round/>
            <a:headEnd/>
            <a:tailEnd/>
          </a:ln>
        </p:spPr>
        <p:txBody>
          <a:bodyPr/>
          <a:lstStyle/>
          <a:p>
            <a:endParaRPr lang="en-US"/>
          </a:p>
        </p:txBody>
      </p:sp>
      <p:sp>
        <p:nvSpPr>
          <p:cNvPr id="23569" name="Line 18"/>
          <p:cNvSpPr>
            <a:spLocks noChangeShapeType="1"/>
          </p:cNvSpPr>
          <p:nvPr/>
        </p:nvSpPr>
        <p:spPr bwMode="auto">
          <a:xfrm>
            <a:off x="3712915" y="3284984"/>
            <a:ext cx="636587" cy="1588"/>
          </a:xfrm>
          <a:prstGeom prst="line">
            <a:avLst/>
          </a:prstGeom>
          <a:noFill/>
          <a:ln w="28575">
            <a:solidFill>
              <a:srgbClr val="000000"/>
            </a:solidFill>
            <a:round/>
            <a:headEnd/>
            <a:tailEnd/>
          </a:ln>
        </p:spPr>
        <p:txBody>
          <a:bodyPr/>
          <a:lstStyle/>
          <a:p>
            <a:endParaRPr lang="en-US"/>
          </a:p>
        </p:txBody>
      </p:sp>
      <p:sp>
        <p:nvSpPr>
          <p:cNvPr id="23570" name="Line 19"/>
          <p:cNvSpPr>
            <a:spLocks noChangeShapeType="1"/>
          </p:cNvSpPr>
          <p:nvPr/>
        </p:nvSpPr>
        <p:spPr bwMode="auto">
          <a:xfrm>
            <a:off x="8924676" y="3284984"/>
            <a:ext cx="647700" cy="1588"/>
          </a:xfrm>
          <a:prstGeom prst="line">
            <a:avLst/>
          </a:prstGeom>
          <a:noFill/>
          <a:ln w="28575">
            <a:solidFill>
              <a:srgbClr val="000000"/>
            </a:solidFill>
            <a:round/>
            <a:headEnd/>
            <a:tailEnd/>
          </a:ln>
        </p:spPr>
        <p:txBody>
          <a:bodyPr/>
          <a:lstStyle/>
          <a:p>
            <a:endParaRPr lang="en-US"/>
          </a:p>
        </p:txBody>
      </p:sp>
      <p:sp>
        <p:nvSpPr>
          <p:cNvPr id="23571" name="Line 20"/>
          <p:cNvSpPr>
            <a:spLocks noChangeShapeType="1"/>
          </p:cNvSpPr>
          <p:nvPr/>
        </p:nvSpPr>
        <p:spPr bwMode="auto">
          <a:xfrm>
            <a:off x="3708151" y="2967484"/>
            <a:ext cx="1588" cy="317500"/>
          </a:xfrm>
          <a:prstGeom prst="line">
            <a:avLst/>
          </a:prstGeom>
          <a:noFill/>
          <a:ln w="28575">
            <a:solidFill>
              <a:srgbClr val="000000"/>
            </a:solidFill>
            <a:round/>
            <a:headEnd/>
            <a:tailEnd/>
          </a:ln>
        </p:spPr>
        <p:txBody>
          <a:bodyPr/>
          <a:lstStyle/>
          <a:p>
            <a:endParaRPr lang="en-US"/>
          </a:p>
        </p:txBody>
      </p:sp>
      <p:sp>
        <p:nvSpPr>
          <p:cNvPr id="23572" name="Line 21"/>
          <p:cNvSpPr>
            <a:spLocks noChangeShapeType="1"/>
          </p:cNvSpPr>
          <p:nvPr/>
        </p:nvSpPr>
        <p:spPr bwMode="auto">
          <a:xfrm>
            <a:off x="4357440" y="2967484"/>
            <a:ext cx="1587" cy="317500"/>
          </a:xfrm>
          <a:prstGeom prst="line">
            <a:avLst/>
          </a:prstGeom>
          <a:noFill/>
          <a:ln w="28575">
            <a:solidFill>
              <a:srgbClr val="000000"/>
            </a:solidFill>
            <a:round/>
            <a:headEnd/>
            <a:tailEnd/>
          </a:ln>
        </p:spPr>
        <p:txBody>
          <a:bodyPr/>
          <a:lstStyle/>
          <a:p>
            <a:endParaRPr lang="en-US"/>
          </a:p>
        </p:txBody>
      </p:sp>
      <p:sp>
        <p:nvSpPr>
          <p:cNvPr id="23573" name="Line 22"/>
          <p:cNvSpPr>
            <a:spLocks noChangeShapeType="1"/>
          </p:cNvSpPr>
          <p:nvPr/>
        </p:nvSpPr>
        <p:spPr bwMode="auto">
          <a:xfrm>
            <a:off x="5663951" y="2967484"/>
            <a:ext cx="1588" cy="317500"/>
          </a:xfrm>
          <a:prstGeom prst="line">
            <a:avLst/>
          </a:prstGeom>
          <a:noFill/>
          <a:ln w="28575">
            <a:solidFill>
              <a:srgbClr val="000000"/>
            </a:solidFill>
            <a:round/>
            <a:headEnd/>
            <a:tailEnd/>
          </a:ln>
        </p:spPr>
        <p:txBody>
          <a:bodyPr/>
          <a:lstStyle/>
          <a:p>
            <a:endParaRPr lang="en-US"/>
          </a:p>
        </p:txBody>
      </p:sp>
      <p:sp>
        <p:nvSpPr>
          <p:cNvPr id="23574" name="Line 23"/>
          <p:cNvSpPr>
            <a:spLocks noChangeShapeType="1"/>
          </p:cNvSpPr>
          <p:nvPr/>
        </p:nvSpPr>
        <p:spPr bwMode="auto">
          <a:xfrm>
            <a:off x="7634040" y="2967484"/>
            <a:ext cx="1587" cy="317500"/>
          </a:xfrm>
          <a:prstGeom prst="line">
            <a:avLst/>
          </a:prstGeom>
          <a:noFill/>
          <a:ln w="28575">
            <a:solidFill>
              <a:srgbClr val="000000"/>
            </a:solidFill>
            <a:round/>
            <a:headEnd/>
            <a:tailEnd/>
          </a:ln>
        </p:spPr>
        <p:txBody>
          <a:bodyPr/>
          <a:lstStyle/>
          <a:p>
            <a:endParaRPr lang="en-US"/>
          </a:p>
        </p:txBody>
      </p:sp>
      <p:sp>
        <p:nvSpPr>
          <p:cNvPr id="23575" name="Line 24"/>
          <p:cNvSpPr>
            <a:spLocks noChangeShapeType="1"/>
          </p:cNvSpPr>
          <p:nvPr/>
        </p:nvSpPr>
        <p:spPr bwMode="auto">
          <a:xfrm>
            <a:off x="9586665" y="2967484"/>
            <a:ext cx="1587" cy="317500"/>
          </a:xfrm>
          <a:prstGeom prst="line">
            <a:avLst/>
          </a:prstGeom>
          <a:noFill/>
          <a:ln w="28575">
            <a:solidFill>
              <a:srgbClr val="000000"/>
            </a:solidFill>
            <a:round/>
            <a:headEnd/>
            <a:tailEnd/>
          </a:ln>
        </p:spPr>
        <p:txBody>
          <a:bodyPr/>
          <a:lstStyle/>
          <a:p>
            <a:endParaRPr lang="en-US"/>
          </a:p>
        </p:txBody>
      </p:sp>
      <p:sp>
        <p:nvSpPr>
          <p:cNvPr id="23576" name="Line 25"/>
          <p:cNvSpPr>
            <a:spLocks noChangeShapeType="1"/>
          </p:cNvSpPr>
          <p:nvPr/>
        </p:nvSpPr>
        <p:spPr bwMode="auto">
          <a:xfrm>
            <a:off x="8932615" y="2967484"/>
            <a:ext cx="1587" cy="317500"/>
          </a:xfrm>
          <a:prstGeom prst="line">
            <a:avLst/>
          </a:prstGeom>
          <a:noFill/>
          <a:ln w="28575">
            <a:solidFill>
              <a:srgbClr val="000000"/>
            </a:solidFill>
            <a:round/>
            <a:headEnd/>
            <a:tailEnd/>
          </a:ln>
        </p:spPr>
        <p:txBody>
          <a:bodyPr/>
          <a:lstStyle/>
          <a:p>
            <a:endParaRPr lang="en-US"/>
          </a:p>
        </p:txBody>
      </p:sp>
      <p:sp>
        <p:nvSpPr>
          <p:cNvPr id="23577" name="Rectangle 26"/>
          <p:cNvSpPr>
            <a:spLocks noChangeArrowheads="1"/>
          </p:cNvSpPr>
          <p:nvPr/>
        </p:nvSpPr>
        <p:spPr bwMode="auto">
          <a:xfrm>
            <a:off x="2120216" y="2627759"/>
            <a:ext cx="418384" cy="230832"/>
          </a:xfrm>
          <a:prstGeom prst="rect">
            <a:avLst/>
          </a:prstGeom>
          <a:noFill/>
          <a:ln w="9525">
            <a:noFill/>
            <a:miter lim="800000"/>
            <a:headEnd/>
            <a:tailEnd/>
          </a:ln>
        </p:spPr>
        <p:txBody>
          <a:bodyPr wrap="none" lIns="0" tIns="0" rIns="0" bIns="0">
            <a:spAutoFit/>
          </a:bodyPr>
          <a:lstStyle/>
          <a:p>
            <a:r>
              <a:rPr lang="en-US" sz="1500" b="1">
                <a:solidFill>
                  <a:srgbClr val="000000"/>
                </a:solidFill>
                <a:latin typeface="Arial" charset="0"/>
              </a:rPr>
              <a:t>Data</a:t>
            </a:r>
            <a:endParaRPr lang="en-US"/>
          </a:p>
        </p:txBody>
      </p:sp>
      <p:sp>
        <p:nvSpPr>
          <p:cNvPr id="26" name="Footer Placeholder 2"/>
          <p:cNvSpPr>
            <a:spLocks noGrp="1"/>
          </p:cNvSpPr>
          <p:nvPr>
            <p:ph type="ftr" sz="quarter" idx="3"/>
          </p:nvPr>
        </p:nvSpPr>
        <p:spPr>
          <a:xfrm>
            <a:off x="334433" y="6656398"/>
            <a:ext cx="7969251" cy="201602"/>
          </a:xfrm>
        </p:spPr>
        <p:txBody>
          <a:bodyPr/>
          <a:lstStyle/>
          <a:p>
            <a:r>
              <a:rPr lang="en-US" sz="750" dirty="0" smtClean="0"/>
              <a:t>TI 3: Operating Systems and Computer Networks</a:t>
            </a:r>
            <a:endParaRPr lang="de-DE" sz="750" dirty="0"/>
          </a:p>
        </p:txBody>
      </p:sp>
    </p:spTree>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5"/>
          <p:cNvSpPr>
            <a:spLocks noGrp="1" noChangeArrowheads="1"/>
          </p:cNvSpPr>
          <p:nvPr>
            <p:ph type="title"/>
          </p:nvPr>
        </p:nvSpPr>
        <p:spPr/>
        <p:txBody>
          <a:bodyPr/>
          <a:lstStyle/>
          <a:p>
            <a:pPr eaLnBrk="1" hangingPunct="1"/>
            <a:r>
              <a:rPr lang="en-US" dirty="0" smtClean="0"/>
              <a:t>Physical Layer</a:t>
            </a:r>
          </a:p>
        </p:txBody>
      </p:sp>
      <p:sp>
        <p:nvSpPr>
          <p:cNvPr id="8195" name="Rectangle 6"/>
          <p:cNvSpPr>
            <a:spLocks noChangeArrowheads="1"/>
          </p:cNvSpPr>
          <p:nvPr/>
        </p:nvSpPr>
        <p:spPr bwMode="auto">
          <a:xfrm>
            <a:off x="1861369" y="5834899"/>
            <a:ext cx="6121400" cy="369332"/>
          </a:xfrm>
          <a:prstGeom prst="rect">
            <a:avLst/>
          </a:prstGeom>
          <a:solidFill>
            <a:schemeClr val="accent2"/>
          </a:solidFill>
          <a:ln w="25400" algn="ctr">
            <a:noFill/>
            <a:miter lim="800000"/>
            <a:headEnd/>
            <a:tailEnd/>
          </a:ln>
        </p:spPr>
        <p:txBody>
          <a:bodyPr anchor="ctr">
            <a:spAutoFit/>
          </a:bodyPr>
          <a:lstStyle/>
          <a:p>
            <a:endParaRPr lang="en-US"/>
          </a:p>
        </p:txBody>
      </p:sp>
      <p:pic>
        <p:nvPicPr>
          <p:cNvPr id="8197" name="Picture 4" descr="1-21"/>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991544" y="1419784"/>
            <a:ext cx="8299450" cy="4933950"/>
          </a:xfrm>
          <a:prstGeom prst="rect">
            <a:avLst/>
          </a:prstGeom>
          <a:noFill/>
          <a:ln w="9525">
            <a:noFill/>
            <a:miter lim="800000"/>
            <a:headEnd/>
            <a:tailEnd/>
          </a:ln>
        </p:spPr>
      </p:pic>
      <p:sp>
        <p:nvSpPr>
          <p:cNvPr id="8198" name="AutoShape 7"/>
          <p:cNvSpPr>
            <a:spLocks noChangeArrowheads="1"/>
          </p:cNvSpPr>
          <p:nvPr/>
        </p:nvSpPr>
        <p:spPr bwMode="auto">
          <a:xfrm rot="-669641">
            <a:off x="8341544" y="3936134"/>
            <a:ext cx="2017712" cy="1601462"/>
          </a:xfrm>
          <a:prstGeom prst="foldedCorner">
            <a:avLst>
              <a:gd name="adj" fmla="val 16537"/>
            </a:avLst>
          </a:prstGeom>
          <a:solidFill>
            <a:srgbClr val="FFFF99"/>
          </a:solidFill>
          <a:ln w="19050">
            <a:solidFill>
              <a:schemeClr val="tx1"/>
            </a:solidFill>
            <a:round/>
            <a:headEnd/>
            <a:tailEnd/>
          </a:ln>
        </p:spPr>
        <p:txBody>
          <a:bodyPr anchor="ctr">
            <a:spAutoFit/>
          </a:bodyPr>
          <a:lstStyle/>
          <a:p>
            <a:pPr marL="342900" indent="-342900" algn="l">
              <a:lnSpc>
                <a:spcPct val="90000"/>
              </a:lnSpc>
              <a:spcBef>
                <a:spcPct val="20000"/>
              </a:spcBef>
              <a:buClr>
                <a:srgbClr val="003366"/>
              </a:buClr>
            </a:pPr>
            <a:endParaRPr lang="en-US" sz="1400" dirty="0"/>
          </a:p>
          <a:p>
            <a:pPr marL="342900" indent="-342900" algn="l">
              <a:lnSpc>
                <a:spcPct val="90000"/>
              </a:lnSpc>
              <a:spcBef>
                <a:spcPct val="20000"/>
              </a:spcBef>
              <a:buClr>
                <a:srgbClr val="003366"/>
              </a:buClr>
              <a:buSzPct val="120000"/>
              <a:buFont typeface="Wingdings" pitchFamily="2" charset="2"/>
              <a:buChar char="Ø"/>
            </a:pPr>
            <a:r>
              <a:rPr lang="en-US" sz="1400" dirty="0"/>
              <a:t>We’ll use a bottom-up approach in this lecture.</a:t>
            </a:r>
          </a:p>
          <a:p>
            <a:pPr marL="342900" indent="-342900" algn="l">
              <a:lnSpc>
                <a:spcPct val="90000"/>
              </a:lnSpc>
              <a:spcBef>
                <a:spcPct val="20000"/>
              </a:spcBef>
              <a:buClr>
                <a:srgbClr val="003366"/>
              </a:buClr>
              <a:buSzPct val="120000"/>
            </a:pPr>
            <a:endParaRPr lang="en-US" sz="1400" dirty="0"/>
          </a:p>
        </p:txBody>
      </p:sp>
      <p:sp>
        <p:nvSpPr>
          <p:cNvPr id="7" name="Footer Placeholder 2"/>
          <p:cNvSpPr>
            <a:spLocks noGrp="1"/>
          </p:cNvSpPr>
          <p:nvPr>
            <p:ph type="ftr" sz="quarter" idx="3"/>
          </p:nvPr>
        </p:nvSpPr>
        <p:spPr>
          <a:xfrm>
            <a:off x="334433" y="6656398"/>
            <a:ext cx="7969251" cy="201602"/>
          </a:xfrm>
        </p:spPr>
        <p:txBody>
          <a:bodyPr/>
          <a:lstStyle/>
          <a:p>
            <a:r>
              <a:rPr lang="en-US" sz="750" dirty="0" smtClean="0"/>
              <a:t>TI 3: Operating Systems and Computer Networks</a:t>
            </a:r>
            <a:endParaRPr lang="de-DE" sz="750" dirty="0"/>
          </a:p>
        </p:txBody>
      </p:sp>
    </p:spTree>
    <p:custDataLst>
      <p:tags r:id="rId1"/>
    </p:custDataLst>
    <p:extLst>
      <p:ext uri="{BB962C8B-B14F-4D97-AF65-F5344CB8AC3E}">
        <p14:creationId xmlns:p14="http://schemas.microsoft.com/office/powerpoint/2010/main" val="2216518721"/>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19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 name="Picture 95" descr="manchester(2).GIF"/>
          <p:cNvPicPr>
            <a:picLocks noChangeAspect="1"/>
          </p:cNvPicPr>
          <p:nvPr/>
        </p:nvPicPr>
        <p:blipFill rotWithShape="1">
          <a:blip r:embed="rId3" cstate="print">
            <a:extLst>
              <a:ext uri="{28A0092B-C50C-407E-A947-70E740481C1C}">
                <a14:useLocalDpi xmlns:a14="http://schemas.microsoft.com/office/drawing/2010/main"/>
              </a:ext>
            </a:extLst>
          </a:blip>
          <a:srcRect l="2105" t="9697" r="3485" b="33862"/>
          <a:stretch/>
        </p:blipFill>
        <p:spPr>
          <a:xfrm>
            <a:off x="1487488" y="2420888"/>
            <a:ext cx="8632890" cy="1306635"/>
          </a:xfrm>
          <a:prstGeom prst="rect">
            <a:avLst/>
          </a:prstGeom>
        </p:spPr>
      </p:pic>
      <p:sp>
        <p:nvSpPr>
          <p:cNvPr id="24579" name="Rectangle 72"/>
          <p:cNvSpPr>
            <a:spLocks noGrp="1" noChangeArrowheads="1"/>
          </p:cNvSpPr>
          <p:nvPr>
            <p:ph type="title"/>
          </p:nvPr>
        </p:nvSpPr>
        <p:spPr/>
        <p:txBody>
          <a:bodyPr/>
          <a:lstStyle/>
          <a:p>
            <a:r>
              <a:rPr lang="en-US" smtClean="0"/>
              <a:t>Manchester Encoding</a:t>
            </a:r>
          </a:p>
        </p:txBody>
      </p:sp>
      <p:sp>
        <p:nvSpPr>
          <p:cNvPr id="24580" name="Rectangle 73"/>
          <p:cNvSpPr>
            <a:spLocks noGrp="1" noChangeArrowheads="1"/>
          </p:cNvSpPr>
          <p:nvPr>
            <p:ph idx="1"/>
          </p:nvPr>
        </p:nvSpPr>
        <p:spPr/>
        <p:txBody>
          <a:bodyPr/>
          <a:lstStyle/>
          <a:p>
            <a:r>
              <a:rPr lang="en-US" dirty="0" smtClean="0"/>
              <a:t>Idea: At each bit, provide indication to receiver that this is where a bit starts/stops/has its middle</a:t>
            </a:r>
          </a:p>
          <a:p>
            <a:pPr lvl="1"/>
            <a:r>
              <a:rPr lang="en-US" dirty="0" smtClean="0"/>
              <a:t>For a 0 bit, have symbol change in middle of bit from low to high</a:t>
            </a:r>
          </a:p>
          <a:p>
            <a:pPr lvl="1"/>
            <a:r>
              <a:rPr lang="en-US" dirty="0" smtClean="0"/>
              <a:t>For a 1 bit, have the symbol change in middle of bit from high to low </a:t>
            </a:r>
          </a:p>
          <a:p>
            <a:pPr lvl="1"/>
            <a:endParaRPr lang="en-US" dirty="0"/>
          </a:p>
          <a:p>
            <a:pPr lvl="1"/>
            <a:endParaRPr lang="en-US" dirty="0" smtClean="0"/>
          </a:p>
          <a:p>
            <a:pPr lvl="1"/>
            <a:endParaRPr lang="en-US" dirty="0" smtClean="0"/>
          </a:p>
          <a:p>
            <a:pPr lvl="1"/>
            <a:endParaRPr lang="de-DE" dirty="0" smtClean="0"/>
          </a:p>
          <a:p>
            <a:pPr lvl="1"/>
            <a:endParaRPr lang="en-US" dirty="0" smtClean="0"/>
          </a:p>
          <a:p>
            <a:endParaRPr lang="en-US" dirty="0" smtClean="0"/>
          </a:p>
          <a:p>
            <a:r>
              <a:rPr lang="en-US" dirty="0" smtClean="0"/>
              <a:t>The signal is self-clocking since one transition per period is guaranteed </a:t>
            </a:r>
          </a:p>
          <a:p>
            <a:endParaRPr lang="en-US" dirty="0" smtClean="0"/>
          </a:p>
          <a:p>
            <a:r>
              <a:rPr lang="en-US" dirty="0" smtClean="0"/>
              <a:t>Disadvantage: bit rate is as half as high as baud rate (i.e. changes in signal values)</a:t>
            </a:r>
          </a:p>
          <a:p>
            <a:pPr lvl="1"/>
            <a:endParaRPr lang="en-US" dirty="0" smtClean="0"/>
          </a:p>
        </p:txBody>
      </p:sp>
      <p:sp>
        <p:nvSpPr>
          <p:cNvPr id="6" name="Footer Placeholder 2"/>
          <p:cNvSpPr>
            <a:spLocks noGrp="1"/>
          </p:cNvSpPr>
          <p:nvPr>
            <p:ph type="ftr" sz="quarter" idx="3"/>
          </p:nvPr>
        </p:nvSpPr>
        <p:spPr>
          <a:xfrm>
            <a:off x="334433" y="6656398"/>
            <a:ext cx="7969251" cy="201602"/>
          </a:xfrm>
        </p:spPr>
        <p:txBody>
          <a:bodyPr/>
          <a:lstStyle/>
          <a:p>
            <a:r>
              <a:rPr lang="en-US" sz="750" dirty="0" smtClean="0"/>
              <a:t>TI 3: Operating Systems and Computer Networks</a:t>
            </a:r>
            <a:endParaRPr lang="de-DE" sz="750" dirty="0"/>
          </a:p>
        </p:txBody>
      </p:sp>
    </p:spTree>
  </p:cSld>
  <p:clrMapOvr>
    <a:masterClrMapping/>
  </p:clrMapOvr>
  <p:transition spd="slow"/>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5603" name="Rectangle 2"/>
          <p:cNvSpPr>
            <a:spLocks noGrp="1" noChangeArrowheads="1"/>
          </p:cNvSpPr>
          <p:nvPr>
            <p:ph type="title"/>
          </p:nvPr>
        </p:nvSpPr>
        <p:spPr/>
        <p:txBody>
          <a:bodyPr/>
          <a:lstStyle/>
          <a:p>
            <a:pPr eaLnBrk="1" hangingPunct="1"/>
            <a:r>
              <a:rPr lang="en-US" smtClean="0"/>
              <a:t>Baseband vs. Broadband Transmission</a:t>
            </a:r>
          </a:p>
        </p:txBody>
      </p:sp>
      <p:sp>
        <p:nvSpPr>
          <p:cNvPr id="25604" name="Rectangle 3"/>
          <p:cNvSpPr>
            <a:spLocks noGrp="1" noChangeArrowheads="1"/>
          </p:cNvSpPr>
          <p:nvPr>
            <p:ph idx="1"/>
          </p:nvPr>
        </p:nvSpPr>
        <p:spPr/>
        <p:txBody>
          <a:bodyPr/>
          <a:lstStyle/>
          <a:p>
            <a:pPr eaLnBrk="1" hangingPunct="1"/>
            <a:r>
              <a:rPr lang="en-US" smtClean="0"/>
              <a:t>Baseband transmission (all schemes described so far)</a:t>
            </a:r>
            <a:endParaRPr lang="en-US" b="1" i="1" smtClean="0"/>
          </a:p>
          <a:p>
            <a:pPr lvl="1" eaLnBrk="1" hangingPunct="1"/>
            <a:r>
              <a:rPr lang="en-US" smtClean="0"/>
              <a:t>Put digital symbol sequences directly onto the wire</a:t>
            </a:r>
          </a:p>
          <a:p>
            <a:pPr lvl="2" eaLnBrk="1" hangingPunct="1"/>
            <a:r>
              <a:rPr lang="en-US" smtClean="0"/>
              <a:t>At different levels of current, voltage, …</a:t>
            </a:r>
          </a:p>
          <a:p>
            <a:pPr lvl="1" eaLnBrk="1" hangingPunct="1"/>
            <a:r>
              <a:rPr lang="en-US" smtClean="0"/>
              <a:t>Problems:</a:t>
            </a:r>
          </a:p>
          <a:p>
            <a:pPr lvl="2" eaLnBrk="1" hangingPunct="1"/>
            <a:r>
              <a:rPr lang="en-US" smtClean="0"/>
              <a:t>Limited bandwidth reshapes signal at receiver</a:t>
            </a:r>
          </a:p>
          <a:p>
            <a:pPr lvl="2" eaLnBrk="1" hangingPunct="1"/>
            <a:r>
              <a:rPr lang="en-US" smtClean="0"/>
              <a:t>Attenuation and distortion depend on frequency</a:t>
            </a:r>
          </a:p>
          <a:p>
            <a:pPr lvl="3" eaLnBrk="1" hangingPunct="1"/>
            <a:r>
              <a:rPr lang="en-US" smtClean="0"/>
              <a:t>Baseband transmissions have many different frequencies because of their wide Fourier spectrum</a:t>
            </a:r>
          </a:p>
          <a:p>
            <a:pPr lvl="3" eaLnBrk="1" hangingPunct="1">
              <a:buFont typeface="Wingdings" pitchFamily="2" charset="2"/>
              <a:buChar char="Ø"/>
            </a:pPr>
            <a:r>
              <a:rPr lang="en-US" smtClean="0"/>
              <a:t>Rectangular signal causes “infinite” spectrum</a:t>
            </a:r>
          </a:p>
          <a:p>
            <a:pPr eaLnBrk="1" hangingPunct="1"/>
            <a:endParaRPr lang="en-US" smtClean="0"/>
          </a:p>
          <a:p>
            <a:pPr eaLnBrk="1" hangingPunct="1"/>
            <a:r>
              <a:rPr lang="en-US" smtClean="0"/>
              <a:t>Possible alternative: broadband transmission</a:t>
            </a:r>
          </a:p>
          <a:p>
            <a:pPr lvl="1" eaLnBrk="1" hangingPunct="1"/>
            <a:r>
              <a:rPr lang="en-US" smtClean="0"/>
              <a:t>Needed for wireless transmission (antennas) and frequency division multiplex</a:t>
            </a:r>
          </a:p>
        </p:txBody>
      </p:sp>
      <p:sp>
        <p:nvSpPr>
          <p:cNvPr id="5" name="Footer Placeholder 2"/>
          <p:cNvSpPr>
            <a:spLocks noGrp="1"/>
          </p:cNvSpPr>
          <p:nvPr>
            <p:ph type="ftr" sz="quarter" idx="3"/>
          </p:nvPr>
        </p:nvSpPr>
        <p:spPr>
          <a:xfrm>
            <a:off x="334433" y="6656398"/>
            <a:ext cx="7969251" cy="201602"/>
          </a:xfrm>
        </p:spPr>
        <p:txBody>
          <a:bodyPr/>
          <a:lstStyle/>
          <a:p>
            <a:r>
              <a:rPr lang="en-US" sz="750" dirty="0" smtClean="0"/>
              <a:t>TI 3: Operating Systems and Computer Networks</a:t>
            </a:r>
            <a:endParaRPr lang="de-DE" sz="750" dirty="0"/>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6627" name="Rectangle 2"/>
          <p:cNvSpPr>
            <a:spLocks noGrp="1" noChangeArrowheads="1"/>
          </p:cNvSpPr>
          <p:nvPr>
            <p:ph type="title"/>
          </p:nvPr>
        </p:nvSpPr>
        <p:spPr/>
        <p:txBody>
          <a:bodyPr/>
          <a:lstStyle/>
          <a:p>
            <a:pPr eaLnBrk="1" hangingPunct="1"/>
            <a:r>
              <a:rPr lang="en-US" smtClean="0"/>
              <a:t>Broadband Transmission</a:t>
            </a:r>
          </a:p>
        </p:txBody>
      </p:sp>
      <p:sp>
        <p:nvSpPr>
          <p:cNvPr id="26628" name="Rectangle 3"/>
          <p:cNvSpPr>
            <a:spLocks noGrp="1" noChangeArrowheads="1"/>
          </p:cNvSpPr>
          <p:nvPr>
            <p:ph idx="1"/>
          </p:nvPr>
        </p:nvSpPr>
        <p:spPr/>
        <p:txBody>
          <a:bodyPr/>
          <a:lstStyle/>
          <a:p>
            <a:pPr eaLnBrk="1" hangingPunct="1">
              <a:lnSpc>
                <a:spcPct val="90000"/>
              </a:lnSpc>
            </a:pPr>
            <a:r>
              <a:rPr lang="en-US" dirty="0" smtClean="0"/>
              <a:t>Idea: Get rid of wide spectrum needed for baseband transmission</a:t>
            </a:r>
          </a:p>
          <a:p>
            <a:pPr eaLnBrk="1" hangingPunct="1">
              <a:lnSpc>
                <a:spcPct val="90000"/>
              </a:lnSpc>
            </a:pPr>
            <a:r>
              <a:rPr lang="en-US" dirty="0" smtClean="0"/>
              <a:t>Use carrier (sine wave) for the symbols to be transmitted</a:t>
            </a:r>
          </a:p>
          <a:p>
            <a:pPr lvl="1" eaLnBrk="1" hangingPunct="1">
              <a:lnSpc>
                <a:spcPct val="90000"/>
              </a:lnSpc>
            </a:pPr>
            <a:r>
              <a:rPr lang="en-US" dirty="0" smtClean="0"/>
              <a:t>Typically, sine wave has high frequency </a:t>
            </a:r>
          </a:p>
          <a:p>
            <a:pPr lvl="1" eaLnBrk="1" hangingPunct="1">
              <a:lnSpc>
                <a:spcPct val="90000"/>
              </a:lnSpc>
            </a:pPr>
            <a:r>
              <a:rPr lang="en-US" dirty="0" smtClean="0"/>
              <a:t>But only a </a:t>
            </a:r>
            <a:r>
              <a:rPr lang="en-US" i="1" dirty="0" smtClean="0"/>
              <a:t>single </a:t>
            </a:r>
            <a:r>
              <a:rPr lang="en-US" dirty="0" smtClean="0"/>
              <a:t>frequency</a:t>
            </a:r>
          </a:p>
          <a:p>
            <a:pPr eaLnBrk="1" hangingPunct="1">
              <a:lnSpc>
                <a:spcPct val="90000"/>
              </a:lnSpc>
            </a:pPr>
            <a:r>
              <a:rPr lang="en-US" dirty="0" smtClean="0"/>
              <a:t>Pure sine waves have no information, so its shape has to be influenced according to symbols to be transmitted</a:t>
            </a:r>
          </a:p>
          <a:p>
            <a:pPr lvl="1" eaLnBrk="1" hangingPunct="1">
              <a:lnSpc>
                <a:spcPct val="90000"/>
              </a:lnSpc>
              <a:buFont typeface="Wingdings" pitchFamily="2" charset="2"/>
              <a:buChar char="Ø"/>
            </a:pPr>
            <a:r>
              <a:rPr lang="en-US" dirty="0" smtClean="0"/>
              <a:t>Carrier has to be </a:t>
            </a:r>
            <a:r>
              <a:rPr lang="en-US" i="1" dirty="0" smtClean="0"/>
              <a:t>modulated</a:t>
            </a:r>
            <a:r>
              <a:rPr lang="en-US" dirty="0" smtClean="0"/>
              <a:t> by symbols (widening the spectrum)</a:t>
            </a:r>
          </a:p>
          <a:p>
            <a:pPr eaLnBrk="1" hangingPunct="1">
              <a:lnSpc>
                <a:spcPct val="90000"/>
              </a:lnSpc>
            </a:pPr>
            <a:endParaRPr lang="en-US" dirty="0" smtClean="0"/>
          </a:p>
          <a:p>
            <a:pPr eaLnBrk="1" hangingPunct="1">
              <a:lnSpc>
                <a:spcPct val="90000"/>
              </a:lnSpc>
            </a:pPr>
            <a:r>
              <a:rPr lang="en-US" dirty="0" smtClean="0"/>
              <a:t>Three parameters that can be influenced:</a:t>
            </a:r>
          </a:p>
          <a:p>
            <a:pPr lvl="1" eaLnBrk="1" hangingPunct="1">
              <a:lnSpc>
                <a:spcPct val="90000"/>
              </a:lnSpc>
            </a:pPr>
            <a:r>
              <a:rPr lang="en-US" dirty="0" smtClean="0"/>
              <a:t>Amplitude </a:t>
            </a:r>
            <a:r>
              <a:rPr lang="en-US" i="1" dirty="0" smtClean="0"/>
              <a:t>a</a:t>
            </a:r>
            <a:endParaRPr lang="en-US" dirty="0" smtClean="0"/>
          </a:p>
          <a:p>
            <a:pPr lvl="1" eaLnBrk="1" hangingPunct="1">
              <a:lnSpc>
                <a:spcPct val="90000"/>
              </a:lnSpc>
            </a:pPr>
            <a:r>
              <a:rPr lang="en-US" dirty="0" smtClean="0"/>
              <a:t>Frequency </a:t>
            </a:r>
            <a:r>
              <a:rPr lang="en-US" i="1" dirty="0" smtClean="0"/>
              <a:t>f</a:t>
            </a:r>
            <a:endParaRPr lang="en-US" dirty="0" smtClean="0"/>
          </a:p>
          <a:p>
            <a:pPr lvl="1" eaLnBrk="1" hangingPunct="1">
              <a:lnSpc>
                <a:spcPct val="90000"/>
              </a:lnSpc>
            </a:pPr>
            <a:r>
              <a:rPr lang="en-US" dirty="0" smtClean="0"/>
              <a:t>Phase </a:t>
            </a:r>
            <a:r>
              <a:rPr lang="en-US" i="1" dirty="0" smtClean="0">
                <a:latin typeface="Symbol" pitchFamily="18" charset="2"/>
                <a:sym typeface="Symbol" pitchFamily="18" charset="2"/>
              </a:rPr>
              <a:t></a:t>
            </a:r>
          </a:p>
        </p:txBody>
      </p:sp>
      <p:sp>
        <p:nvSpPr>
          <p:cNvPr id="26629" name="Text Box 5"/>
          <p:cNvSpPr txBox="1">
            <a:spLocks noChangeArrowheads="1"/>
          </p:cNvSpPr>
          <p:nvPr/>
        </p:nvSpPr>
        <p:spPr bwMode="auto">
          <a:xfrm>
            <a:off x="4825587" y="4994012"/>
            <a:ext cx="3361567" cy="523220"/>
          </a:xfrm>
          <a:prstGeom prst="rect">
            <a:avLst/>
          </a:prstGeom>
          <a:noFill/>
          <a:ln w="25400" algn="ctr">
            <a:noFill/>
            <a:miter lim="800000"/>
            <a:headEnd/>
            <a:tailEnd/>
          </a:ln>
        </p:spPr>
        <p:txBody>
          <a:bodyPr wrap="none">
            <a:spAutoFit/>
          </a:bodyPr>
          <a:lstStyle/>
          <a:p>
            <a:r>
              <a:rPr lang="en-US" sz="2800" i="1" dirty="0">
                <a:latin typeface="Times New Roman"/>
                <a:cs typeface="Times New Roman"/>
              </a:rPr>
              <a:t>f(t) = a</a:t>
            </a:r>
            <a:r>
              <a:rPr lang="en-US" sz="2800" dirty="0">
                <a:latin typeface="Times New Roman"/>
                <a:cs typeface="Times New Roman"/>
              </a:rPr>
              <a:t> sin(2</a:t>
            </a:r>
            <a:r>
              <a:rPr lang="el-GR" sz="2800" b="1" i="1" dirty="0">
                <a:latin typeface="Times New Roman"/>
                <a:cs typeface="Times New Roman"/>
                <a:sym typeface="Symbol" pitchFamily="18" charset="2"/>
              </a:rPr>
              <a:t></a:t>
            </a:r>
            <a:r>
              <a:rPr lang="de-DE" sz="2800" b="1" i="1" dirty="0">
                <a:latin typeface="Times New Roman"/>
                <a:cs typeface="Times New Roman"/>
                <a:sym typeface="Symbol" pitchFamily="18" charset="2"/>
              </a:rPr>
              <a:t> </a:t>
            </a:r>
            <a:r>
              <a:rPr lang="de-DE" sz="2800" i="1" dirty="0">
                <a:latin typeface="Times New Roman"/>
                <a:cs typeface="Times New Roman"/>
                <a:sym typeface="Symbol" pitchFamily="18" charset="2"/>
              </a:rPr>
              <a:t>f t </a:t>
            </a:r>
            <a:r>
              <a:rPr lang="de-DE" sz="2800" dirty="0">
                <a:latin typeface="Times New Roman"/>
                <a:cs typeface="Times New Roman"/>
                <a:sym typeface="Symbol" pitchFamily="18" charset="2"/>
              </a:rPr>
              <a:t>+ </a:t>
            </a:r>
            <a:r>
              <a:rPr lang="el-GR" sz="2800" b="1" i="1" dirty="0">
                <a:latin typeface="Times New Roman"/>
                <a:cs typeface="Times New Roman"/>
                <a:sym typeface="Symbol" pitchFamily="18" charset="2"/>
              </a:rPr>
              <a:t></a:t>
            </a:r>
            <a:r>
              <a:rPr lang="de-DE" sz="2800" dirty="0">
                <a:latin typeface="Times New Roman"/>
                <a:cs typeface="Times New Roman"/>
                <a:sym typeface="Symbol" pitchFamily="18" charset="2"/>
              </a:rPr>
              <a:t>)</a:t>
            </a:r>
            <a:endParaRPr lang="el-GR" sz="2800" dirty="0">
              <a:latin typeface="Times New Roman"/>
              <a:cs typeface="Times New Roman"/>
              <a:sym typeface="Symbol" pitchFamily="18" charset="2"/>
            </a:endParaRPr>
          </a:p>
        </p:txBody>
      </p:sp>
      <p:sp>
        <p:nvSpPr>
          <p:cNvPr id="6" name="Footer Placeholder 2"/>
          <p:cNvSpPr>
            <a:spLocks noGrp="1"/>
          </p:cNvSpPr>
          <p:nvPr>
            <p:ph type="ftr" sz="quarter" idx="3"/>
          </p:nvPr>
        </p:nvSpPr>
        <p:spPr>
          <a:xfrm>
            <a:off x="334433" y="6656398"/>
            <a:ext cx="7969251" cy="201602"/>
          </a:xfrm>
        </p:spPr>
        <p:txBody>
          <a:bodyPr/>
          <a:lstStyle/>
          <a:p>
            <a:r>
              <a:rPr lang="en-US" sz="750" dirty="0" smtClean="0"/>
              <a:t>TI 3: Operating Systems and Computer Networks</a:t>
            </a:r>
            <a:endParaRPr lang="de-DE" sz="750" dirty="0"/>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7652" name="Rectangle 2"/>
          <p:cNvSpPr>
            <a:spLocks noGrp="1" noChangeArrowheads="1"/>
          </p:cNvSpPr>
          <p:nvPr>
            <p:ph type="title"/>
          </p:nvPr>
        </p:nvSpPr>
        <p:spPr/>
        <p:txBody>
          <a:bodyPr/>
          <a:lstStyle/>
          <a:p>
            <a:pPr eaLnBrk="1" hangingPunct="1"/>
            <a:r>
              <a:rPr lang="en-US" smtClean="0"/>
              <a:t>Amplitude Modulation (AM)</a:t>
            </a:r>
          </a:p>
        </p:txBody>
      </p:sp>
      <p:sp>
        <p:nvSpPr>
          <p:cNvPr id="27651" name="Rectangle 8"/>
          <p:cNvSpPr>
            <a:spLocks noGrp="1" noChangeArrowheads="1"/>
          </p:cNvSpPr>
          <p:nvPr>
            <p:ph idx="1"/>
          </p:nvPr>
        </p:nvSpPr>
        <p:spPr/>
        <p:txBody>
          <a:bodyPr/>
          <a:lstStyle/>
          <a:p>
            <a:pPr eaLnBrk="1" hangingPunct="1"/>
            <a:r>
              <a:rPr lang="en-US" sz="2000" dirty="0"/>
              <a:t>Amplitude modulated sine wave </a:t>
            </a:r>
            <a:r>
              <a:rPr lang="en-US" sz="2000" dirty="0" err="1"/>
              <a:t>f</a:t>
            </a:r>
            <a:r>
              <a:rPr lang="en-US" sz="2000" baseline="-25000" dirty="0" err="1"/>
              <a:t>A</a:t>
            </a:r>
            <a:r>
              <a:rPr lang="en-US" sz="2000" dirty="0"/>
              <a:t>(</a:t>
            </a:r>
            <a:r>
              <a:rPr lang="en-US" sz="2000" i="1" dirty="0"/>
              <a:t>t</a:t>
            </a:r>
            <a:r>
              <a:rPr lang="en-US" sz="2000" dirty="0"/>
              <a:t>) is given as</a:t>
            </a:r>
          </a:p>
          <a:p>
            <a:pPr marL="457200" lvl="1" indent="0" algn="ctr">
              <a:buNone/>
            </a:pPr>
            <a:r>
              <a:rPr lang="en-US" i="1" dirty="0"/>
              <a:t> </a:t>
            </a:r>
            <a:r>
              <a:rPr lang="en-US" i="1" dirty="0" err="1" smtClean="0">
                <a:latin typeface="Times New Roman"/>
                <a:cs typeface="Times New Roman"/>
              </a:rPr>
              <a:t>f</a:t>
            </a:r>
            <a:r>
              <a:rPr lang="en-US" i="1" baseline="-25000" dirty="0" err="1" smtClean="0">
                <a:latin typeface="Times New Roman"/>
                <a:cs typeface="Times New Roman"/>
              </a:rPr>
              <a:t>A</a:t>
            </a:r>
            <a:r>
              <a:rPr lang="en-US" i="1" dirty="0" smtClean="0">
                <a:latin typeface="Times New Roman"/>
                <a:cs typeface="Times New Roman"/>
              </a:rPr>
              <a:t>(t) = s(t)</a:t>
            </a:r>
            <a:r>
              <a:rPr lang="en-US" dirty="0" smtClean="0">
                <a:latin typeface="Times New Roman"/>
                <a:cs typeface="Times New Roman"/>
              </a:rPr>
              <a:t> sin(2</a:t>
            </a:r>
            <a:r>
              <a:rPr lang="el-GR" b="1" i="1" dirty="0" smtClean="0">
                <a:latin typeface="Times New Roman"/>
                <a:cs typeface="Times New Roman"/>
                <a:sym typeface="Symbol" pitchFamily="18" charset="2"/>
              </a:rPr>
              <a:t></a:t>
            </a:r>
            <a:r>
              <a:rPr lang="de-DE" b="1" i="1" dirty="0" smtClean="0">
                <a:latin typeface="Times New Roman"/>
                <a:cs typeface="Times New Roman"/>
                <a:sym typeface="Symbol" pitchFamily="18" charset="2"/>
              </a:rPr>
              <a:t> </a:t>
            </a:r>
            <a:r>
              <a:rPr lang="de-DE" i="1" dirty="0" smtClean="0">
                <a:latin typeface="Times New Roman"/>
                <a:cs typeface="Times New Roman"/>
                <a:sym typeface="Symbol" pitchFamily="18" charset="2"/>
              </a:rPr>
              <a:t>f t </a:t>
            </a:r>
            <a:r>
              <a:rPr lang="de-DE" dirty="0" smtClean="0">
                <a:latin typeface="Times New Roman"/>
                <a:cs typeface="Times New Roman"/>
                <a:sym typeface="Symbol" pitchFamily="18" charset="2"/>
              </a:rPr>
              <a:t>+ </a:t>
            </a:r>
            <a:r>
              <a:rPr lang="el-GR" b="1" i="1" dirty="0" smtClean="0">
                <a:latin typeface="Times New Roman"/>
                <a:cs typeface="Times New Roman"/>
                <a:sym typeface="Symbol" pitchFamily="18" charset="2"/>
              </a:rPr>
              <a:t></a:t>
            </a:r>
            <a:r>
              <a:rPr lang="de-DE" dirty="0" smtClean="0">
                <a:latin typeface="Times New Roman"/>
                <a:cs typeface="Times New Roman"/>
                <a:sym typeface="Symbol" pitchFamily="18" charset="2"/>
              </a:rPr>
              <a:t>)</a:t>
            </a:r>
            <a:endParaRPr lang="en-US" dirty="0">
              <a:latin typeface="Times New Roman"/>
              <a:cs typeface="Times New Roman"/>
            </a:endParaRPr>
          </a:p>
          <a:p>
            <a:pPr lvl="1" eaLnBrk="1" hangingPunct="1"/>
            <a:r>
              <a:rPr lang="en-US" dirty="0"/>
              <a:t>Amplitude is given by the signal </a:t>
            </a:r>
            <a:r>
              <a:rPr lang="en-US" i="1" dirty="0"/>
              <a:t>s</a:t>
            </a:r>
            <a:r>
              <a:rPr lang="en-US" dirty="0"/>
              <a:t>(</a:t>
            </a:r>
            <a:r>
              <a:rPr lang="en-US" i="1" dirty="0"/>
              <a:t>t</a:t>
            </a:r>
            <a:r>
              <a:rPr lang="en-US" dirty="0"/>
              <a:t>) to be transmitted</a:t>
            </a:r>
          </a:p>
          <a:p>
            <a:pPr eaLnBrk="1" hangingPunct="1"/>
            <a:r>
              <a:rPr lang="en-US" sz="2000" dirty="0"/>
              <a:t>Special cases: </a:t>
            </a:r>
          </a:p>
          <a:p>
            <a:pPr lvl="1" eaLnBrk="1" hangingPunct="1"/>
            <a:r>
              <a:rPr lang="en-US" dirty="0"/>
              <a:t>s(t) is an </a:t>
            </a:r>
            <a:r>
              <a:rPr lang="en-US" i="1" dirty="0"/>
              <a:t>analog</a:t>
            </a:r>
            <a:r>
              <a:rPr lang="en-US" b="1" i="1" dirty="0"/>
              <a:t> </a:t>
            </a:r>
            <a:r>
              <a:rPr lang="en-US" dirty="0"/>
              <a:t>signal – </a:t>
            </a:r>
            <a:r>
              <a:rPr lang="en-US" i="1" dirty="0"/>
              <a:t>amplitude modulation</a:t>
            </a:r>
          </a:p>
          <a:p>
            <a:pPr lvl="1" eaLnBrk="1" hangingPunct="1"/>
            <a:r>
              <a:rPr lang="en-US" dirty="0"/>
              <a:t>s(t) is a </a:t>
            </a:r>
            <a:r>
              <a:rPr lang="en-US" i="1" dirty="0"/>
              <a:t>digital</a:t>
            </a:r>
            <a:r>
              <a:rPr lang="en-US" b="1" i="1" dirty="0"/>
              <a:t> </a:t>
            </a:r>
            <a:r>
              <a:rPr lang="en-US" dirty="0"/>
              <a:t>signal – </a:t>
            </a:r>
            <a:r>
              <a:rPr lang="en-US" i="1" dirty="0"/>
              <a:t>amplitude keying</a:t>
            </a:r>
          </a:p>
          <a:p>
            <a:pPr lvl="1" eaLnBrk="1" hangingPunct="1"/>
            <a:r>
              <a:rPr lang="en-US" dirty="0"/>
              <a:t>s(t) only takes 0 and </a:t>
            </a:r>
            <a:r>
              <a:rPr lang="en-US" i="1" dirty="0"/>
              <a:t>a</a:t>
            </a:r>
            <a:r>
              <a:rPr lang="en-US" dirty="0"/>
              <a:t> as values – </a:t>
            </a:r>
            <a:r>
              <a:rPr lang="en-US" i="1" dirty="0"/>
              <a:t>on/off keying</a:t>
            </a:r>
            <a:endParaRPr lang="en-US" dirty="0"/>
          </a:p>
          <a:p>
            <a:pPr eaLnBrk="1" hangingPunct="1"/>
            <a:r>
              <a:rPr lang="en-US" sz="2000" dirty="0"/>
              <a:t>Examples:</a:t>
            </a:r>
          </a:p>
          <a:p>
            <a:pPr eaLnBrk="1" hangingPunct="1"/>
            <a:endParaRPr lang="en-US" sz="2000" dirty="0"/>
          </a:p>
          <a:p>
            <a:pPr eaLnBrk="1" hangingPunct="1"/>
            <a:endParaRPr lang="en-US" sz="2000" dirty="0"/>
          </a:p>
          <a:p>
            <a:pPr eaLnBrk="1" hangingPunct="1"/>
            <a:endParaRPr lang="en-US" sz="2000" dirty="0"/>
          </a:p>
          <a:p>
            <a:pPr eaLnBrk="1" hangingPunct="1"/>
            <a:endParaRPr lang="en-US" sz="2000" dirty="0"/>
          </a:p>
          <a:p>
            <a:pPr eaLnBrk="1" hangingPunct="1"/>
            <a:endParaRPr lang="en-US" sz="2000" dirty="0"/>
          </a:p>
          <a:p>
            <a:pPr eaLnBrk="1" hangingPunct="1"/>
            <a:endParaRPr lang="en-US" sz="2000" dirty="0"/>
          </a:p>
          <a:p>
            <a:pPr eaLnBrk="1" hangingPunct="1"/>
            <a:r>
              <a:rPr lang="en-US" sz="2000" dirty="0"/>
              <a:t>Used in: LF, MF, and HF radio</a:t>
            </a:r>
          </a:p>
        </p:txBody>
      </p:sp>
      <p:pic>
        <p:nvPicPr>
          <p:cNvPr id="27653" name="Picture 4" descr="2-24"/>
          <p:cNvPicPr>
            <a:picLocks noChangeAspect="1" noChangeArrowheads="1"/>
          </p:cNvPicPr>
          <p:nvPr/>
        </p:nvPicPr>
        <p:blipFill>
          <a:blip r:embed="rId3" cstate="print"/>
          <a:srcRect l="9689" b="59912"/>
          <a:stretch>
            <a:fillRect/>
          </a:stretch>
        </p:blipFill>
        <p:spPr bwMode="auto">
          <a:xfrm>
            <a:off x="4191000" y="3789363"/>
            <a:ext cx="5208588" cy="1897062"/>
          </a:xfrm>
          <a:prstGeom prst="rect">
            <a:avLst/>
          </a:prstGeom>
          <a:noFill/>
          <a:ln w="9525">
            <a:noFill/>
            <a:miter lim="800000"/>
            <a:headEnd/>
            <a:tailEnd/>
          </a:ln>
        </p:spPr>
      </p:pic>
      <p:sp>
        <p:nvSpPr>
          <p:cNvPr id="27654" name="Text Box 5"/>
          <p:cNvSpPr txBox="1">
            <a:spLocks noChangeArrowheads="1"/>
          </p:cNvSpPr>
          <p:nvPr/>
        </p:nvSpPr>
        <p:spPr bwMode="auto">
          <a:xfrm>
            <a:off x="2678114" y="3813176"/>
            <a:ext cx="904875" cy="701675"/>
          </a:xfrm>
          <a:prstGeom prst="rect">
            <a:avLst/>
          </a:prstGeom>
          <a:noFill/>
          <a:ln w="19050" algn="ctr">
            <a:noFill/>
            <a:miter lim="800000"/>
            <a:headEnd/>
            <a:tailEnd/>
          </a:ln>
        </p:spPr>
        <p:txBody>
          <a:bodyPr wrap="none" anchorCtr="1">
            <a:spAutoFit/>
          </a:bodyPr>
          <a:lstStyle/>
          <a:p>
            <a:r>
              <a:rPr lang="en-US" sz="2000">
                <a:latin typeface="Arial" charset="0"/>
              </a:rPr>
              <a:t>Binary</a:t>
            </a:r>
            <a:br>
              <a:rPr lang="en-US" sz="2000">
                <a:latin typeface="Arial" charset="0"/>
              </a:rPr>
            </a:br>
            <a:r>
              <a:rPr lang="en-US" sz="2000">
                <a:latin typeface="Arial" charset="0"/>
              </a:rPr>
              <a:t>data</a:t>
            </a:r>
          </a:p>
        </p:txBody>
      </p:sp>
      <p:sp>
        <p:nvSpPr>
          <p:cNvPr id="27655" name="Text Box 6"/>
          <p:cNvSpPr txBox="1">
            <a:spLocks noChangeArrowheads="1"/>
          </p:cNvSpPr>
          <p:nvPr/>
        </p:nvSpPr>
        <p:spPr bwMode="auto">
          <a:xfrm>
            <a:off x="2532063" y="4724401"/>
            <a:ext cx="1370012" cy="1006475"/>
          </a:xfrm>
          <a:prstGeom prst="rect">
            <a:avLst/>
          </a:prstGeom>
          <a:noFill/>
          <a:ln w="19050" algn="ctr">
            <a:noFill/>
            <a:miter lim="800000"/>
            <a:headEnd/>
            <a:tailEnd/>
          </a:ln>
        </p:spPr>
        <p:txBody>
          <a:bodyPr wrap="none" anchorCtr="1">
            <a:spAutoFit/>
          </a:bodyPr>
          <a:lstStyle/>
          <a:p>
            <a:r>
              <a:rPr lang="en-US" sz="2000">
                <a:latin typeface="Arial" charset="0"/>
              </a:rPr>
              <a:t>On/off </a:t>
            </a:r>
            <a:br>
              <a:rPr lang="en-US" sz="2000">
                <a:latin typeface="Arial" charset="0"/>
              </a:rPr>
            </a:br>
            <a:r>
              <a:rPr lang="en-US" sz="2000">
                <a:latin typeface="Arial" charset="0"/>
              </a:rPr>
              <a:t>modulated</a:t>
            </a:r>
          </a:p>
          <a:p>
            <a:r>
              <a:rPr lang="en-US" sz="2000">
                <a:latin typeface="Arial" charset="0"/>
              </a:rPr>
              <a:t>carrier</a:t>
            </a:r>
          </a:p>
        </p:txBody>
      </p:sp>
      <p:sp>
        <p:nvSpPr>
          <p:cNvPr id="8" name="Footer Placeholder 2"/>
          <p:cNvSpPr>
            <a:spLocks noGrp="1"/>
          </p:cNvSpPr>
          <p:nvPr>
            <p:ph type="ftr" sz="quarter" idx="3"/>
          </p:nvPr>
        </p:nvSpPr>
        <p:spPr>
          <a:xfrm>
            <a:off x="334433" y="6656398"/>
            <a:ext cx="7969251" cy="201602"/>
          </a:xfrm>
        </p:spPr>
        <p:txBody>
          <a:bodyPr/>
          <a:lstStyle/>
          <a:p>
            <a:r>
              <a:rPr lang="en-US" sz="750" dirty="0" smtClean="0"/>
              <a:t>TI 3: Operating Systems and Computer Networks</a:t>
            </a:r>
            <a:endParaRPr lang="de-DE" sz="750" dirty="0"/>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8675" name="Rectangle 2"/>
          <p:cNvSpPr>
            <a:spLocks noGrp="1" noChangeArrowheads="1"/>
          </p:cNvSpPr>
          <p:nvPr>
            <p:ph type="title"/>
          </p:nvPr>
        </p:nvSpPr>
        <p:spPr/>
        <p:txBody>
          <a:bodyPr/>
          <a:lstStyle/>
          <a:p>
            <a:pPr eaLnBrk="1" hangingPunct="1"/>
            <a:r>
              <a:rPr lang="en-US" smtClean="0"/>
              <a:t>Frequency Modulation (FM)</a:t>
            </a:r>
          </a:p>
        </p:txBody>
      </p:sp>
      <p:sp>
        <p:nvSpPr>
          <p:cNvPr id="28676" name="Rectangle 3"/>
          <p:cNvSpPr>
            <a:spLocks noGrp="1" noChangeArrowheads="1"/>
          </p:cNvSpPr>
          <p:nvPr>
            <p:ph idx="1"/>
          </p:nvPr>
        </p:nvSpPr>
        <p:spPr/>
        <p:txBody>
          <a:bodyPr/>
          <a:lstStyle/>
          <a:p>
            <a:pPr eaLnBrk="1" hangingPunct="1"/>
            <a:r>
              <a:rPr lang="en-US" dirty="0" smtClean="0"/>
              <a:t>Frequency modulated sine wave </a:t>
            </a:r>
            <a:r>
              <a:rPr lang="en-US" dirty="0" err="1" smtClean="0"/>
              <a:t>f</a:t>
            </a:r>
            <a:r>
              <a:rPr lang="en-US" baseline="-25000" dirty="0" err="1" smtClean="0"/>
              <a:t>F</a:t>
            </a:r>
            <a:r>
              <a:rPr lang="en-US" dirty="0" smtClean="0"/>
              <a:t>(</a:t>
            </a:r>
            <a:r>
              <a:rPr lang="en-US" i="1" dirty="0" smtClean="0"/>
              <a:t>t</a:t>
            </a:r>
            <a:r>
              <a:rPr lang="en-US" dirty="0" smtClean="0"/>
              <a:t>) is given by</a:t>
            </a:r>
          </a:p>
          <a:p>
            <a:pPr marL="457200" lvl="1" indent="0" algn="ctr">
              <a:buNone/>
            </a:pPr>
            <a:r>
              <a:rPr lang="en-US" dirty="0" err="1" smtClean="0">
                <a:latin typeface="Times New Roman"/>
                <a:cs typeface="Times New Roman"/>
              </a:rPr>
              <a:t>f</a:t>
            </a:r>
            <a:r>
              <a:rPr lang="en-US" baseline="-25000" dirty="0" err="1" smtClean="0">
                <a:latin typeface="Times New Roman"/>
                <a:cs typeface="Times New Roman"/>
              </a:rPr>
              <a:t>F</a:t>
            </a:r>
            <a:r>
              <a:rPr lang="en-US" dirty="0" smtClean="0">
                <a:latin typeface="Times New Roman"/>
                <a:cs typeface="Times New Roman"/>
              </a:rPr>
              <a:t>(</a:t>
            </a:r>
            <a:r>
              <a:rPr lang="en-US" i="1" dirty="0" smtClean="0">
                <a:latin typeface="Times New Roman"/>
                <a:cs typeface="Times New Roman"/>
              </a:rPr>
              <a:t>t</a:t>
            </a:r>
            <a:r>
              <a:rPr lang="en-US" dirty="0" smtClean="0">
                <a:latin typeface="Times New Roman"/>
                <a:cs typeface="Times New Roman"/>
              </a:rPr>
              <a:t>) =</a:t>
            </a:r>
            <a:r>
              <a:rPr lang="en-US" i="1" dirty="0" smtClean="0">
                <a:latin typeface="Times New Roman"/>
                <a:cs typeface="Times New Roman"/>
              </a:rPr>
              <a:t> a</a:t>
            </a:r>
            <a:r>
              <a:rPr lang="en-US" dirty="0" smtClean="0">
                <a:latin typeface="Times New Roman"/>
                <a:cs typeface="Times New Roman"/>
              </a:rPr>
              <a:t> sin(2</a:t>
            </a:r>
            <a:r>
              <a:rPr lang="el-GR" b="1" i="1" dirty="0" smtClean="0">
                <a:latin typeface="Times New Roman"/>
                <a:cs typeface="Times New Roman"/>
                <a:sym typeface="Symbol" pitchFamily="18" charset="2"/>
              </a:rPr>
              <a:t></a:t>
            </a:r>
            <a:r>
              <a:rPr lang="de-DE" i="1" dirty="0" smtClean="0">
                <a:latin typeface="Times New Roman"/>
                <a:cs typeface="Times New Roman"/>
                <a:sym typeface="Symbol" pitchFamily="18" charset="2"/>
              </a:rPr>
              <a:t> s</a:t>
            </a:r>
            <a:r>
              <a:rPr lang="de-DE" dirty="0" smtClean="0">
                <a:latin typeface="Times New Roman"/>
                <a:cs typeface="Times New Roman"/>
                <a:sym typeface="Symbol" pitchFamily="18" charset="2"/>
              </a:rPr>
              <a:t>(</a:t>
            </a:r>
            <a:r>
              <a:rPr lang="de-DE" i="1" dirty="0" smtClean="0">
                <a:latin typeface="Times New Roman"/>
                <a:cs typeface="Times New Roman"/>
                <a:sym typeface="Symbol" pitchFamily="18" charset="2"/>
              </a:rPr>
              <a:t>t</a:t>
            </a:r>
            <a:r>
              <a:rPr lang="de-DE" dirty="0" smtClean="0">
                <a:latin typeface="Times New Roman"/>
                <a:cs typeface="Times New Roman"/>
                <a:sym typeface="Symbol" pitchFamily="18" charset="2"/>
              </a:rPr>
              <a:t>)</a:t>
            </a:r>
            <a:r>
              <a:rPr lang="de-DE" i="1" dirty="0" smtClean="0">
                <a:latin typeface="Times New Roman"/>
                <a:cs typeface="Times New Roman"/>
                <a:sym typeface="Symbol" pitchFamily="18" charset="2"/>
              </a:rPr>
              <a:t>t </a:t>
            </a:r>
            <a:r>
              <a:rPr lang="de-DE" dirty="0" smtClean="0">
                <a:latin typeface="Times New Roman"/>
                <a:cs typeface="Times New Roman"/>
                <a:sym typeface="Symbol" pitchFamily="18" charset="2"/>
              </a:rPr>
              <a:t>+ </a:t>
            </a:r>
            <a:r>
              <a:rPr lang="el-GR" b="1" i="1" dirty="0" smtClean="0">
                <a:latin typeface="Times New Roman"/>
                <a:cs typeface="Times New Roman"/>
                <a:sym typeface="Symbol" pitchFamily="18" charset="2"/>
              </a:rPr>
              <a:t></a:t>
            </a:r>
            <a:r>
              <a:rPr lang="de-DE" dirty="0" smtClean="0">
                <a:latin typeface="Times New Roman"/>
                <a:cs typeface="Times New Roman"/>
                <a:sym typeface="Symbol" pitchFamily="18" charset="2"/>
              </a:rPr>
              <a:t>)</a:t>
            </a:r>
            <a:endParaRPr lang="en-US" dirty="0" smtClean="0">
              <a:latin typeface="Times New Roman"/>
              <a:cs typeface="Times New Roman"/>
            </a:endParaRPr>
          </a:p>
          <a:p>
            <a:pPr lvl="1" eaLnBrk="1" hangingPunct="1"/>
            <a:r>
              <a:rPr lang="en-US" dirty="0" smtClean="0"/>
              <a:t>Modulation/keying terminology like for AM</a:t>
            </a:r>
          </a:p>
          <a:p>
            <a:pPr eaLnBrk="1" hangingPunct="1"/>
            <a:endParaRPr lang="en-US" dirty="0" smtClean="0"/>
          </a:p>
          <a:p>
            <a:pPr eaLnBrk="1" hangingPunct="1"/>
            <a:r>
              <a:rPr lang="en-US" dirty="0" smtClean="0"/>
              <a:t>Example:</a:t>
            </a:r>
          </a:p>
          <a:p>
            <a:pPr eaLnBrk="1" hangingPunct="1"/>
            <a:endParaRPr lang="en-US" dirty="0" smtClean="0"/>
          </a:p>
          <a:p>
            <a:pPr eaLnBrk="1" hangingPunct="1"/>
            <a:endParaRPr lang="en-US" dirty="0" smtClean="0"/>
          </a:p>
          <a:p>
            <a:pPr eaLnBrk="1" hangingPunct="1"/>
            <a:endParaRPr lang="en-US" dirty="0" smtClean="0"/>
          </a:p>
          <a:p>
            <a:pPr eaLnBrk="1" hangingPunct="1"/>
            <a:endParaRPr lang="en-US" dirty="0" smtClean="0"/>
          </a:p>
          <a:p>
            <a:pPr eaLnBrk="1" hangingPunct="1"/>
            <a:endParaRPr lang="en-US" dirty="0" smtClean="0"/>
          </a:p>
          <a:p>
            <a:pPr eaLnBrk="1" hangingPunct="1"/>
            <a:endParaRPr lang="en-US" dirty="0" smtClean="0"/>
          </a:p>
          <a:p>
            <a:pPr eaLnBrk="1" hangingPunct="1"/>
            <a:endParaRPr lang="en-US" dirty="0" smtClean="0"/>
          </a:p>
          <a:p>
            <a:pPr eaLnBrk="1" hangingPunct="1"/>
            <a:r>
              <a:rPr lang="en-US" dirty="0" smtClean="0"/>
              <a:t>Used in: VHF radio, TV, VHS, synthesizers</a:t>
            </a:r>
          </a:p>
        </p:txBody>
      </p:sp>
      <p:grpSp>
        <p:nvGrpSpPr>
          <p:cNvPr id="28677" name="Group 5"/>
          <p:cNvGrpSpPr>
            <a:grpSpLocks/>
          </p:cNvGrpSpPr>
          <p:nvPr/>
        </p:nvGrpSpPr>
        <p:grpSpPr bwMode="auto">
          <a:xfrm>
            <a:off x="3157663" y="3013943"/>
            <a:ext cx="5360987" cy="1874838"/>
            <a:chOff x="899" y="1746"/>
            <a:chExt cx="3377" cy="1181"/>
          </a:xfrm>
        </p:grpSpPr>
        <p:pic>
          <p:nvPicPr>
            <p:cNvPr id="28681" name="Picture 6" descr="2-24"/>
            <p:cNvPicPr>
              <a:picLocks noChangeAspect="1" noChangeArrowheads="1"/>
            </p:cNvPicPr>
            <p:nvPr/>
          </p:nvPicPr>
          <p:blipFill>
            <a:blip r:embed="rId3" cstate="print"/>
            <a:srcRect l="8450" b="80074"/>
            <a:stretch>
              <a:fillRect/>
            </a:stretch>
          </p:blipFill>
          <p:spPr bwMode="auto">
            <a:xfrm>
              <a:off x="950" y="1746"/>
              <a:ext cx="3326" cy="594"/>
            </a:xfrm>
            <a:prstGeom prst="rect">
              <a:avLst/>
            </a:prstGeom>
            <a:noFill/>
            <a:ln w="9525">
              <a:noFill/>
              <a:miter lim="800000"/>
              <a:headEnd/>
              <a:tailEnd/>
            </a:ln>
          </p:spPr>
        </p:pic>
        <p:pic>
          <p:nvPicPr>
            <p:cNvPr id="28682" name="Picture 7" descr="2-24"/>
            <p:cNvPicPr>
              <a:picLocks noChangeAspect="1" noChangeArrowheads="1"/>
            </p:cNvPicPr>
            <p:nvPr/>
          </p:nvPicPr>
          <p:blipFill>
            <a:blip r:embed="rId3" cstate="print"/>
            <a:srcRect l="7047" t="49580" b="30930"/>
            <a:stretch>
              <a:fillRect/>
            </a:stretch>
          </p:blipFill>
          <p:spPr bwMode="auto">
            <a:xfrm>
              <a:off x="899" y="2346"/>
              <a:ext cx="3377" cy="581"/>
            </a:xfrm>
            <a:prstGeom prst="rect">
              <a:avLst/>
            </a:prstGeom>
            <a:noFill/>
            <a:ln w="9525">
              <a:noFill/>
              <a:miter lim="800000"/>
              <a:headEnd/>
              <a:tailEnd/>
            </a:ln>
          </p:spPr>
        </p:pic>
      </p:grpSp>
      <p:sp>
        <p:nvSpPr>
          <p:cNvPr id="28678" name="Text Box 8"/>
          <p:cNvSpPr txBox="1">
            <a:spLocks noChangeArrowheads="1"/>
          </p:cNvSpPr>
          <p:nvPr/>
        </p:nvSpPr>
        <p:spPr bwMode="auto">
          <a:xfrm>
            <a:off x="2103563" y="3037757"/>
            <a:ext cx="904875" cy="701675"/>
          </a:xfrm>
          <a:prstGeom prst="rect">
            <a:avLst/>
          </a:prstGeom>
          <a:noFill/>
          <a:ln w="19050" algn="ctr">
            <a:noFill/>
            <a:miter lim="800000"/>
            <a:headEnd/>
            <a:tailEnd/>
          </a:ln>
        </p:spPr>
        <p:txBody>
          <a:bodyPr wrap="none" anchorCtr="1">
            <a:spAutoFit/>
          </a:bodyPr>
          <a:lstStyle/>
          <a:p>
            <a:r>
              <a:rPr lang="en-US" sz="2000">
                <a:latin typeface="Arial" charset="0"/>
              </a:rPr>
              <a:t>Binary</a:t>
            </a:r>
            <a:br>
              <a:rPr lang="en-US" sz="2000">
                <a:latin typeface="Arial" charset="0"/>
              </a:rPr>
            </a:br>
            <a:r>
              <a:rPr lang="en-US" sz="2000">
                <a:latin typeface="Arial" charset="0"/>
              </a:rPr>
              <a:t>data</a:t>
            </a:r>
          </a:p>
        </p:txBody>
      </p:sp>
      <p:sp>
        <p:nvSpPr>
          <p:cNvPr id="28679" name="Text Box 9"/>
          <p:cNvSpPr txBox="1">
            <a:spLocks noChangeArrowheads="1"/>
          </p:cNvSpPr>
          <p:nvPr/>
        </p:nvSpPr>
        <p:spPr bwMode="auto">
          <a:xfrm>
            <a:off x="1703513" y="3934694"/>
            <a:ext cx="1468437" cy="1006475"/>
          </a:xfrm>
          <a:prstGeom prst="rect">
            <a:avLst/>
          </a:prstGeom>
          <a:noFill/>
          <a:ln w="19050" algn="ctr">
            <a:noFill/>
            <a:miter lim="800000"/>
            <a:headEnd/>
            <a:tailEnd/>
          </a:ln>
        </p:spPr>
        <p:txBody>
          <a:bodyPr wrap="none" anchorCtr="1">
            <a:spAutoFit/>
          </a:bodyPr>
          <a:lstStyle/>
          <a:p>
            <a:r>
              <a:rPr lang="en-US" sz="2000">
                <a:latin typeface="Arial" charset="0"/>
              </a:rPr>
              <a:t>Frequency-</a:t>
            </a:r>
            <a:br>
              <a:rPr lang="en-US" sz="2000">
                <a:latin typeface="Arial" charset="0"/>
              </a:rPr>
            </a:br>
            <a:r>
              <a:rPr lang="en-US" sz="2000">
                <a:latin typeface="Arial" charset="0"/>
              </a:rPr>
              <a:t>modulated</a:t>
            </a:r>
            <a:br>
              <a:rPr lang="en-US" sz="2000">
                <a:latin typeface="Arial" charset="0"/>
              </a:rPr>
            </a:br>
            <a:r>
              <a:rPr lang="en-US" sz="2000">
                <a:latin typeface="Arial" charset="0"/>
              </a:rPr>
              <a:t>carrier</a:t>
            </a:r>
          </a:p>
        </p:txBody>
      </p:sp>
      <p:sp>
        <p:nvSpPr>
          <p:cNvPr id="28680" name="Text Box 10"/>
          <p:cNvSpPr txBox="1">
            <a:spLocks noChangeArrowheads="1"/>
          </p:cNvSpPr>
          <p:nvPr/>
        </p:nvSpPr>
        <p:spPr bwMode="auto">
          <a:xfrm>
            <a:off x="8832304" y="4581128"/>
            <a:ext cx="1692696" cy="1569660"/>
          </a:xfrm>
          <a:prstGeom prst="rect">
            <a:avLst/>
          </a:prstGeom>
          <a:solidFill>
            <a:schemeClr val="bg1">
              <a:lumMod val="85000"/>
            </a:schemeClr>
          </a:solidFill>
          <a:ln w="19050" algn="ctr">
            <a:noFill/>
            <a:miter lim="800000"/>
            <a:headEnd/>
            <a:tailEnd/>
          </a:ln>
        </p:spPr>
        <p:txBody>
          <a:bodyPr wrap="square" anchorCtr="1">
            <a:spAutoFit/>
          </a:bodyPr>
          <a:lstStyle/>
          <a:p>
            <a:pPr algn="l"/>
            <a:r>
              <a:rPr lang="en-US" sz="1600" dirty="0">
                <a:latin typeface="Arial" charset="0"/>
              </a:rPr>
              <a:t>Note: s(t) has an additive constant in this example to avoid having frequency zero</a:t>
            </a:r>
          </a:p>
        </p:txBody>
      </p:sp>
      <p:sp>
        <p:nvSpPr>
          <p:cNvPr id="11" name="Footer Placeholder 2"/>
          <p:cNvSpPr>
            <a:spLocks noGrp="1"/>
          </p:cNvSpPr>
          <p:nvPr>
            <p:ph type="ftr" sz="quarter" idx="3"/>
          </p:nvPr>
        </p:nvSpPr>
        <p:spPr>
          <a:xfrm>
            <a:off x="334433" y="6656398"/>
            <a:ext cx="7969251" cy="201602"/>
          </a:xfrm>
        </p:spPr>
        <p:txBody>
          <a:bodyPr/>
          <a:lstStyle/>
          <a:p>
            <a:r>
              <a:rPr lang="en-US" sz="750" dirty="0" smtClean="0"/>
              <a:t>TI 3: Operating Systems and Computer Networks</a:t>
            </a:r>
            <a:endParaRPr lang="de-DE" sz="750" dirty="0"/>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9699" name="Rectangle 2"/>
          <p:cNvSpPr>
            <a:spLocks noGrp="1" noChangeArrowheads="1"/>
          </p:cNvSpPr>
          <p:nvPr>
            <p:ph type="title"/>
          </p:nvPr>
        </p:nvSpPr>
        <p:spPr/>
        <p:txBody>
          <a:bodyPr/>
          <a:lstStyle/>
          <a:p>
            <a:pPr eaLnBrk="1" hangingPunct="1"/>
            <a:r>
              <a:rPr lang="en-US" smtClean="0"/>
              <a:t>Phase Modulation</a:t>
            </a:r>
          </a:p>
        </p:txBody>
      </p:sp>
      <p:sp>
        <p:nvSpPr>
          <p:cNvPr id="29700" name="Rectangle 3"/>
          <p:cNvSpPr>
            <a:spLocks noGrp="1" noChangeArrowheads="1"/>
          </p:cNvSpPr>
          <p:nvPr>
            <p:ph idx="1"/>
          </p:nvPr>
        </p:nvSpPr>
        <p:spPr/>
        <p:txBody>
          <a:bodyPr/>
          <a:lstStyle/>
          <a:p>
            <a:pPr eaLnBrk="1" hangingPunct="1">
              <a:lnSpc>
                <a:spcPct val="90000"/>
              </a:lnSpc>
            </a:pPr>
            <a:r>
              <a:rPr lang="en-US" dirty="0" smtClean="0"/>
              <a:t>Similarly, phase modulated carrier is given by </a:t>
            </a:r>
          </a:p>
          <a:p>
            <a:pPr marL="457200" lvl="1" indent="0" algn="ctr">
              <a:lnSpc>
                <a:spcPct val="90000"/>
              </a:lnSpc>
              <a:buNone/>
            </a:pPr>
            <a:r>
              <a:rPr lang="en-US" dirty="0" err="1" smtClean="0">
                <a:latin typeface="Times New Roman"/>
                <a:cs typeface="Times New Roman"/>
              </a:rPr>
              <a:t>f</a:t>
            </a:r>
            <a:r>
              <a:rPr lang="en-US" baseline="-25000" dirty="0" err="1" smtClean="0">
                <a:latin typeface="Times New Roman"/>
                <a:cs typeface="Times New Roman"/>
              </a:rPr>
              <a:t>P</a:t>
            </a:r>
            <a:r>
              <a:rPr lang="en-US" dirty="0" smtClean="0">
                <a:latin typeface="Times New Roman"/>
                <a:cs typeface="Times New Roman"/>
              </a:rPr>
              <a:t>(</a:t>
            </a:r>
            <a:r>
              <a:rPr lang="en-US" i="1" dirty="0" smtClean="0">
                <a:latin typeface="Times New Roman"/>
                <a:cs typeface="Times New Roman"/>
              </a:rPr>
              <a:t>t</a:t>
            </a:r>
            <a:r>
              <a:rPr lang="en-US" dirty="0" smtClean="0">
                <a:latin typeface="Times New Roman"/>
                <a:cs typeface="Times New Roman"/>
              </a:rPr>
              <a:t>) =</a:t>
            </a:r>
            <a:r>
              <a:rPr lang="en-US" i="1" dirty="0" smtClean="0">
                <a:latin typeface="Times New Roman"/>
                <a:cs typeface="Times New Roman"/>
              </a:rPr>
              <a:t> a</a:t>
            </a:r>
            <a:r>
              <a:rPr lang="en-US" dirty="0" smtClean="0">
                <a:latin typeface="Times New Roman"/>
                <a:cs typeface="Times New Roman"/>
              </a:rPr>
              <a:t> sin(2</a:t>
            </a:r>
            <a:r>
              <a:rPr lang="el-GR" b="1" i="1" dirty="0" smtClean="0">
                <a:latin typeface="Times New Roman"/>
                <a:cs typeface="Times New Roman"/>
                <a:sym typeface="Symbol" pitchFamily="18" charset="2"/>
              </a:rPr>
              <a:t></a:t>
            </a:r>
            <a:r>
              <a:rPr lang="de-DE" i="1" dirty="0" smtClean="0">
                <a:latin typeface="Times New Roman"/>
                <a:cs typeface="Times New Roman"/>
                <a:sym typeface="Symbol" pitchFamily="18" charset="2"/>
              </a:rPr>
              <a:t> </a:t>
            </a:r>
            <a:r>
              <a:rPr lang="de-DE" i="1" dirty="0" err="1" smtClean="0">
                <a:latin typeface="Times New Roman"/>
                <a:cs typeface="Times New Roman"/>
                <a:sym typeface="Symbol" pitchFamily="18" charset="2"/>
              </a:rPr>
              <a:t>ft</a:t>
            </a:r>
            <a:r>
              <a:rPr lang="de-DE" i="1" dirty="0" smtClean="0">
                <a:latin typeface="Times New Roman"/>
                <a:cs typeface="Times New Roman"/>
                <a:sym typeface="Symbol" pitchFamily="18" charset="2"/>
              </a:rPr>
              <a:t> </a:t>
            </a:r>
            <a:r>
              <a:rPr lang="de-DE" dirty="0" smtClean="0">
                <a:latin typeface="Times New Roman"/>
                <a:cs typeface="Times New Roman"/>
                <a:sym typeface="Symbol" pitchFamily="18" charset="2"/>
              </a:rPr>
              <a:t>+ </a:t>
            </a:r>
            <a:r>
              <a:rPr lang="de-DE" i="1" dirty="0" smtClean="0">
                <a:latin typeface="Times New Roman"/>
                <a:cs typeface="Times New Roman"/>
                <a:sym typeface="Symbol" pitchFamily="18" charset="2"/>
              </a:rPr>
              <a:t>s</a:t>
            </a:r>
            <a:r>
              <a:rPr lang="de-DE" dirty="0" smtClean="0">
                <a:latin typeface="Times New Roman"/>
                <a:cs typeface="Times New Roman"/>
                <a:sym typeface="Symbol" pitchFamily="18" charset="2"/>
              </a:rPr>
              <a:t>(</a:t>
            </a:r>
            <a:r>
              <a:rPr lang="de-DE" i="1" dirty="0" smtClean="0">
                <a:latin typeface="Times New Roman"/>
                <a:cs typeface="Times New Roman"/>
                <a:sym typeface="Symbol" pitchFamily="18" charset="2"/>
              </a:rPr>
              <a:t>t</a:t>
            </a:r>
            <a:r>
              <a:rPr lang="de-DE" dirty="0" smtClean="0">
                <a:latin typeface="Times New Roman"/>
                <a:cs typeface="Times New Roman"/>
                <a:sym typeface="Symbol" pitchFamily="18" charset="2"/>
              </a:rPr>
              <a:t>))</a:t>
            </a:r>
            <a:endParaRPr lang="en-US" dirty="0" smtClean="0">
              <a:latin typeface="Times New Roman"/>
              <a:cs typeface="Times New Roman"/>
            </a:endParaRPr>
          </a:p>
          <a:p>
            <a:pPr lvl="1" eaLnBrk="1" hangingPunct="1">
              <a:lnSpc>
                <a:spcPct val="90000"/>
              </a:lnSpc>
            </a:pPr>
            <a:r>
              <a:rPr lang="en-US" dirty="0" smtClean="0"/>
              <a:t>Modulation/keying terminology again similar</a:t>
            </a:r>
          </a:p>
          <a:p>
            <a:pPr eaLnBrk="1" hangingPunct="1">
              <a:lnSpc>
                <a:spcPct val="90000"/>
              </a:lnSpc>
            </a:pPr>
            <a:endParaRPr lang="en-US" dirty="0" smtClean="0"/>
          </a:p>
          <a:p>
            <a:pPr eaLnBrk="1" hangingPunct="1">
              <a:lnSpc>
                <a:spcPct val="90000"/>
              </a:lnSpc>
            </a:pPr>
            <a:r>
              <a:rPr lang="en-US" dirty="0" smtClean="0"/>
              <a:t>Example:</a:t>
            </a:r>
          </a:p>
          <a:p>
            <a:pPr eaLnBrk="1" hangingPunct="1">
              <a:lnSpc>
                <a:spcPct val="90000"/>
              </a:lnSpc>
            </a:pPr>
            <a:endParaRPr lang="en-US" dirty="0" smtClean="0"/>
          </a:p>
          <a:p>
            <a:pPr eaLnBrk="1" hangingPunct="1">
              <a:lnSpc>
                <a:spcPct val="90000"/>
              </a:lnSpc>
            </a:pPr>
            <a:endParaRPr lang="en-US" dirty="0" smtClean="0"/>
          </a:p>
          <a:p>
            <a:pPr eaLnBrk="1" hangingPunct="1">
              <a:lnSpc>
                <a:spcPct val="90000"/>
              </a:lnSpc>
            </a:pPr>
            <a:endParaRPr lang="en-US" dirty="0" smtClean="0"/>
          </a:p>
          <a:p>
            <a:pPr eaLnBrk="1" hangingPunct="1">
              <a:lnSpc>
                <a:spcPct val="90000"/>
              </a:lnSpc>
            </a:pPr>
            <a:endParaRPr lang="en-US" dirty="0" smtClean="0"/>
          </a:p>
          <a:p>
            <a:pPr eaLnBrk="1" hangingPunct="1">
              <a:lnSpc>
                <a:spcPct val="90000"/>
              </a:lnSpc>
            </a:pPr>
            <a:endParaRPr lang="en-US" dirty="0" smtClean="0"/>
          </a:p>
          <a:p>
            <a:pPr eaLnBrk="1" hangingPunct="1">
              <a:lnSpc>
                <a:spcPct val="90000"/>
              </a:lnSpc>
            </a:pPr>
            <a:endParaRPr lang="en-US" dirty="0"/>
          </a:p>
          <a:p>
            <a:pPr eaLnBrk="1" hangingPunct="1">
              <a:lnSpc>
                <a:spcPct val="90000"/>
              </a:lnSpc>
            </a:pPr>
            <a:endParaRPr lang="en-US" dirty="0" smtClean="0"/>
          </a:p>
          <a:p>
            <a:pPr eaLnBrk="1" hangingPunct="1">
              <a:lnSpc>
                <a:spcPct val="90000"/>
              </a:lnSpc>
            </a:pPr>
            <a:endParaRPr lang="en-US" dirty="0" smtClean="0"/>
          </a:p>
          <a:p>
            <a:pPr eaLnBrk="1" hangingPunct="1">
              <a:lnSpc>
                <a:spcPct val="90000"/>
              </a:lnSpc>
            </a:pPr>
            <a:r>
              <a:rPr lang="en-US" dirty="0" smtClean="0"/>
              <a:t>s(t) is chosen such that there are phase changes when the binary data changes</a:t>
            </a:r>
          </a:p>
          <a:p>
            <a:pPr lvl="1" eaLnBrk="1" hangingPunct="1">
              <a:lnSpc>
                <a:spcPct val="90000"/>
              </a:lnSpc>
            </a:pPr>
            <a:r>
              <a:rPr lang="en-US" dirty="0" smtClean="0"/>
              <a:t>Typical example for </a:t>
            </a:r>
            <a:r>
              <a:rPr lang="en-US" i="1" dirty="0" smtClean="0"/>
              <a:t>differential coding</a:t>
            </a:r>
          </a:p>
        </p:txBody>
      </p:sp>
      <p:grpSp>
        <p:nvGrpSpPr>
          <p:cNvPr id="29701" name="Group 5"/>
          <p:cNvGrpSpPr>
            <a:grpSpLocks/>
          </p:cNvGrpSpPr>
          <p:nvPr/>
        </p:nvGrpSpPr>
        <p:grpSpPr bwMode="auto">
          <a:xfrm>
            <a:off x="3811589" y="2725739"/>
            <a:ext cx="5280025" cy="1849437"/>
            <a:chOff x="1161" y="1654"/>
            <a:chExt cx="3326" cy="1165"/>
          </a:xfrm>
        </p:grpSpPr>
        <p:pic>
          <p:nvPicPr>
            <p:cNvPr id="29704" name="Picture 6" descr="2-24"/>
            <p:cNvPicPr>
              <a:picLocks noChangeAspect="1" noChangeArrowheads="1"/>
            </p:cNvPicPr>
            <p:nvPr/>
          </p:nvPicPr>
          <p:blipFill>
            <a:blip r:embed="rId3" cstate="print"/>
            <a:srcRect l="8450" t="77524"/>
            <a:stretch>
              <a:fillRect/>
            </a:stretch>
          </p:blipFill>
          <p:spPr bwMode="auto">
            <a:xfrm>
              <a:off x="1161" y="2149"/>
              <a:ext cx="3326" cy="670"/>
            </a:xfrm>
            <a:prstGeom prst="rect">
              <a:avLst/>
            </a:prstGeom>
            <a:noFill/>
            <a:ln w="9525">
              <a:noFill/>
              <a:miter lim="800000"/>
              <a:headEnd/>
              <a:tailEnd/>
            </a:ln>
          </p:spPr>
        </p:pic>
        <p:pic>
          <p:nvPicPr>
            <p:cNvPr id="29705" name="Picture 7" descr="2-24"/>
            <p:cNvPicPr>
              <a:picLocks noChangeAspect="1" noChangeArrowheads="1"/>
            </p:cNvPicPr>
            <p:nvPr/>
          </p:nvPicPr>
          <p:blipFill>
            <a:blip r:embed="rId3" cstate="print"/>
            <a:srcRect l="8450" b="80074"/>
            <a:stretch>
              <a:fillRect/>
            </a:stretch>
          </p:blipFill>
          <p:spPr bwMode="auto">
            <a:xfrm>
              <a:off x="1161" y="1654"/>
              <a:ext cx="3326" cy="594"/>
            </a:xfrm>
            <a:prstGeom prst="rect">
              <a:avLst/>
            </a:prstGeom>
            <a:noFill/>
            <a:ln w="9525">
              <a:noFill/>
              <a:miter lim="800000"/>
              <a:headEnd/>
              <a:tailEnd/>
            </a:ln>
          </p:spPr>
        </p:pic>
      </p:grpSp>
      <p:sp>
        <p:nvSpPr>
          <p:cNvPr id="29702" name="Text Box 8"/>
          <p:cNvSpPr txBox="1">
            <a:spLocks noChangeArrowheads="1"/>
          </p:cNvSpPr>
          <p:nvPr/>
        </p:nvSpPr>
        <p:spPr bwMode="auto">
          <a:xfrm>
            <a:off x="2360614" y="2708276"/>
            <a:ext cx="904875" cy="701675"/>
          </a:xfrm>
          <a:prstGeom prst="rect">
            <a:avLst/>
          </a:prstGeom>
          <a:noFill/>
          <a:ln w="19050" algn="ctr">
            <a:noFill/>
            <a:miter lim="800000"/>
            <a:headEnd/>
            <a:tailEnd/>
          </a:ln>
        </p:spPr>
        <p:txBody>
          <a:bodyPr wrap="none" anchorCtr="1">
            <a:spAutoFit/>
          </a:bodyPr>
          <a:lstStyle/>
          <a:p>
            <a:r>
              <a:rPr lang="en-US" sz="2000">
                <a:latin typeface="Arial" charset="0"/>
              </a:rPr>
              <a:t>Binary</a:t>
            </a:r>
            <a:br>
              <a:rPr lang="en-US" sz="2000">
                <a:latin typeface="Arial" charset="0"/>
              </a:rPr>
            </a:br>
            <a:r>
              <a:rPr lang="en-US" sz="2000">
                <a:latin typeface="Arial" charset="0"/>
              </a:rPr>
              <a:t>data</a:t>
            </a:r>
          </a:p>
        </p:txBody>
      </p:sp>
      <p:sp>
        <p:nvSpPr>
          <p:cNvPr id="29703" name="Text Box 9"/>
          <p:cNvSpPr txBox="1">
            <a:spLocks noChangeArrowheads="1"/>
          </p:cNvSpPr>
          <p:nvPr/>
        </p:nvSpPr>
        <p:spPr bwMode="auto">
          <a:xfrm>
            <a:off x="2133601" y="3500439"/>
            <a:ext cx="1370013" cy="1006475"/>
          </a:xfrm>
          <a:prstGeom prst="rect">
            <a:avLst/>
          </a:prstGeom>
          <a:noFill/>
          <a:ln w="19050" algn="ctr">
            <a:noFill/>
            <a:miter lim="800000"/>
            <a:headEnd/>
            <a:tailEnd/>
          </a:ln>
        </p:spPr>
        <p:txBody>
          <a:bodyPr wrap="none" anchorCtr="1">
            <a:spAutoFit/>
          </a:bodyPr>
          <a:lstStyle/>
          <a:p>
            <a:r>
              <a:rPr lang="en-US" sz="2000">
                <a:latin typeface="Arial" charset="0"/>
              </a:rPr>
              <a:t>Phase-</a:t>
            </a:r>
            <a:br>
              <a:rPr lang="en-US" sz="2000">
                <a:latin typeface="Arial" charset="0"/>
              </a:rPr>
            </a:br>
            <a:r>
              <a:rPr lang="en-US" sz="2000">
                <a:latin typeface="Arial" charset="0"/>
              </a:rPr>
              <a:t>modulated</a:t>
            </a:r>
            <a:br>
              <a:rPr lang="en-US" sz="2000">
                <a:latin typeface="Arial" charset="0"/>
              </a:rPr>
            </a:br>
            <a:r>
              <a:rPr lang="en-US" sz="2000">
                <a:latin typeface="Arial" charset="0"/>
              </a:rPr>
              <a:t>carrier</a:t>
            </a:r>
          </a:p>
        </p:txBody>
      </p:sp>
      <p:sp>
        <p:nvSpPr>
          <p:cNvPr id="10" name="Footer Placeholder 2"/>
          <p:cNvSpPr>
            <a:spLocks noGrp="1"/>
          </p:cNvSpPr>
          <p:nvPr>
            <p:ph type="ftr" sz="quarter" idx="3"/>
          </p:nvPr>
        </p:nvSpPr>
        <p:spPr>
          <a:xfrm>
            <a:off x="334433" y="6656398"/>
            <a:ext cx="7969251" cy="201602"/>
          </a:xfrm>
        </p:spPr>
        <p:txBody>
          <a:bodyPr/>
          <a:lstStyle/>
          <a:p>
            <a:r>
              <a:rPr lang="en-US" sz="750" dirty="0" smtClean="0"/>
              <a:t>TI 3: Operating Systems and Computer Networks</a:t>
            </a:r>
            <a:endParaRPr lang="de-DE" sz="750" dirty="0"/>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23" name="Rectangle 4"/>
          <p:cNvSpPr>
            <a:spLocks noGrp="1" noChangeArrowheads="1"/>
          </p:cNvSpPr>
          <p:nvPr>
            <p:ph type="title"/>
          </p:nvPr>
        </p:nvSpPr>
        <p:spPr/>
        <p:txBody>
          <a:bodyPr/>
          <a:lstStyle/>
          <a:p>
            <a:pPr eaLnBrk="1" hangingPunct="1"/>
            <a:r>
              <a:rPr lang="en-US" smtClean="0"/>
              <a:t>Use More Than 0 and 1 in Channel</a:t>
            </a:r>
          </a:p>
        </p:txBody>
      </p:sp>
      <p:sp>
        <p:nvSpPr>
          <p:cNvPr id="30724" name="Rectangle 5"/>
          <p:cNvSpPr>
            <a:spLocks noGrp="1" noChangeArrowheads="1"/>
          </p:cNvSpPr>
          <p:nvPr>
            <p:ph idx="1"/>
          </p:nvPr>
        </p:nvSpPr>
        <p:spPr/>
        <p:txBody>
          <a:bodyPr/>
          <a:lstStyle/>
          <a:p>
            <a:pPr eaLnBrk="1" hangingPunct="1">
              <a:buFont typeface="Wingdings" pitchFamily="2" charset="2"/>
              <a:buChar char="Ø"/>
            </a:pPr>
            <a:r>
              <a:rPr lang="en-US" smtClean="0"/>
              <a:t>Who says we can only use 0 and 1 as possible levels for the transmitted signal? </a:t>
            </a:r>
          </a:p>
          <a:p>
            <a:pPr eaLnBrk="1" hangingPunct="1"/>
            <a:r>
              <a:rPr lang="en-US" smtClean="0"/>
              <a:t>Suppose the transmitter can generate signals (current, voltage, …) at </a:t>
            </a:r>
            <a:r>
              <a:rPr lang="en-US" i="1" smtClean="0"/>
              <a:t>four different levels</a:t>
            </a:r>
            <a:r>
              <a:rPr lang="en-US" smtClean="0"/>
              <a:t>, instead of just two</a:t>
            </a:r>
          </a:p>
          <a:p>
            <a:pPr lvl="1" eaLnBrk="1" hangingPunct="1">
              <a:buFont typeface="Wingdings" pitchFamily="2" charset="2"/>
              <a:buChar char="Ø"/>
            </a:pPr>
            <a:r>
              <a:rPr lang="en-US" smtClean="0"/>
              <a:t>To select one of four levels, </a:t>
            </a:r>
            <a:r>
              <a:rPr lang="en-US" i="1" smtClean="0"/>
              <a:t>two bits</a:t>
            </a:r>
            <a:r>
              <a:rPr lang="en-US" smtClean="0"/>
              <a:t> are required</a:t>
            </a:r>
          </a:p>
          <a:p>
            <a:pPr lvl="1" eaLnBrk="1" hangingPunct="1"/>
            <a:endParaRPr lang="en-US" smtClean="0"/>
          </a:p>
          <a:p>
            <a:pPr eaLnBrk="1" hangingPunct="1"/>
            <a:r>
              <a:rPr lang="en-US" smtClean="0"/>
              <a:t>Terminology</a:t>
            </a:r>
          </a:p>
          <a:p>
            <a:pPr lvl="1" eaLnBrk="1" hangingPunct="1"/>
            <a:r>
              <a:rPr lang="en-US" i="1" smtClean="0"/>
              <a:t>Bits</a:t>
            </a:r>
            <a:r>
              <a:rPr lang="en-US" smtClean="0"/>
              <a:t> are 0 or 1, used in “higher” layers</a:t>
            </a:r>
          </a:p>
          <a:p>
            <a:pPr lvl="1" eaLnBrk="1" hangingPunct="1"/>
            <a:r>
              <a:rPr lang="en-US" i="1" smtClean="0"/>
              <a:t>Symbols</a:t>
            </a:r>
            <a:r>
              <a:rPr lang="en-US" smtClean="0"/>
              <a:t> (with multiple values) are transmitted over channel</a:t>
            </a:r>
          </a:p>
          <a:p>
            <a:pPr lvl="1" eaLnBrk="1" hangingPunct="1">
              <a:buFont typeface="Wingdings" pitchFamily="2" charset="2"/>
              <a:buChar char="Ø"/>
            </a:pPr>
            <a:r>
              <a:rPr lang="en-US" i="1" smtClean="0"/>
              <a:t>Symbol rate</a:t>
            </a:r>
            <a:r>
              <a:rPr lang="en-US" smtClean="0"/>
              <a:t>: Rate with which symbols are transmitted</a:t>
            </a:r>
          </a:p>
          <a:p>
            <a:pPr lvl="2" eaLnBrk="1" hangingPunct="1"/>
            <a:r>
              <a:rPr lang="en-US" smtClean="0"/>
              <a:t>Measured in baud</a:t>
            </a:r>
          </a:p>
          <a:p>
            <a:pPr lvl="1" eaLnBrk="1" hangingPunct="1">
              <a:buFont typeface="Wingdings" pitchFamily="2" charset="2"/>
              <a:buChar char="Ø"/>
            </a:pPr>
            <a:r>
              <a:rPr lang="en-US" i="1" smtClean="0"/>
              <a:t>Data rate</a:t>
            </a:r>
            <a:r>
              <a:rPr lang="en-US" smtClean="0"/>
              <a:t>: Rate with which physical layer processes incoming data bits</a:t>
            </a:r>
          </a:p>
          <a:p>
            <a:pPr lvl="2" eaLnBrk="1" hangingPunct="1"/>
            <a:r>
              <a:rPr lang="en-US" smtClean="0"/>
              <a:t>Measured in bit/s </a:t>
            </a:r>
          </a:p>
        </p:txBody>
      </p:sp>
      <p:sp>
        <p:nvSpPr>
          <p:cNvPr id="5" name="Footer Placeholder 2"/>
          <p:cNvSpPr>
            <a:spLocks noGrp="1"/>
          </p:cNvSpPr>
          <p:nvPr>
            <p:ph type="ftr" sz="quarter" idx="3"/>
          </p:nvPr>
        </p:nvSpPr>
        <p:spPr>
          <a:xfrm>
            <a:off x="334433" y="6656398"/>
            <a:ext cx="7969251" cy="201602"/>
          </a:xfrm>
        </p:spPr>
        <p:txBody>
          <a:bodyPr/>
          <a:lstStyle/>
          <a:p>
            <a:r>
              <a:rPr lang="en-US" sz="750" dirty="0" smtClean="0"/>
              <a:t>TI 3: Operating Systems and Computer Networks</a:t>
            </a:r>
            <a:endParaRPr lang="de-DE" sz="750" dirty="0"/>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1748" name="Rectangle 9"/>
          <p:cNvSpPr>
            <a:spLocks noGrp="1" noChangeArrowheads="1"/>
          </p:cNvSpPr>
          <p:nvPr>
            <p:ph type="title"/>
          </p:nvPr>
        </p:nvSpPr>
        <p:spPr/>
        <p:txBody>
          <a:bodyPr/>
          <a:lstStyle/>
          <a:p>
            <a:pPr eaLnBrk="1" hangingPunct="1"/>
            <a:r>
              <a:rPr lang="en-US" smtClean="0"/>
              <a:t>Example: Bits and Symbols</a:t>
            </a:r>
          </a:p>
        </p:txBody>
      </p:sp>
      <p:sp>
        <p:nvSpPr>
          <p:cNvPr id="31747" name="Rectangle 10"/>
          <p:cNvSpPr>
            <a:spLocks noGrp="1" noChangeArrowheads="1"/>
          </p:cNvSpPr>
          <p:nvPr>
            <p:ph idx="1"/>
          </p:nvPr>
        </p:nvSpPr>
        <p:spPr/>
        <p:txBody>
          <a:bodyPr/>
          <a:lstStyle/>
          <a:p>
            <a:pPr eaLnBrk="1" hangingPunct="1"/>
            <a:r>
              <a:rPr lang="en-US" dirty="0" smtClean="0"/>
              <a:t>Use 4-level symbols to encode 2 bits:</a:t>
            </a:r>
          </a:p>
          <a:p>
            <a:pPr lvl="1" eaLnBrk="1" hangingPunct="1"/>
            <a:r>
              <a:rPr lang="en-US" dirty="0" smtClean="0"/>
              <a:t>Map </a:t>
            </a:r>
            <a:br>
              <a:rPr lang="en-US" dirty="0" smtClean="0"/>
            </a:br>
            <a:r>
              <a:rPr lang="en-US" dirty="0" smtClean="0"/>
              <a:t>00 </a:t>
            </a:r>
            <a:r>
              <a:rPr lang="en-US" dirty="0" smtClean="0">
                <a:sym typeface="Wingdings" pitchFamily="2" charset="2"/>
              </a:rPr>
              <a:t></a:t>
            </a:r>
            <a:r>
              <a:rPr lang="en-US" dirty="0" smtClean="0"/>
              <a:t> 0 </a:t>
            </a:r>
            <a:br>
              <a:rPr lang="en-US" dirty="0" smtClean="0"/>
            </a:br>
            <a:r>
              <a:rPr lang="en-US" dirty="0" smtClean="0"/>
              <a:t>01 </a:t>
            </a:r>
            <a:r>
              <a:rPr lang="en-US" dirty="0" smtClean="0">
                <a:sym typeface="Wingdings" pitchFamily="2" charset="2"/>
              </a:rPr>
              <a:t></a:t>
            </a:r>
            <a:r>
              <a:rPr lang="en-US" dirty="0" smtClean="0"/>
              <a:t> 1 </a:t>
            </a:r>
            <a:br>
              <a:rPr lang="en-US" dirty="0" smtClean="0"/>
            </a:br>
            <a:r>
              <a:rPr lang="en-US" dirty="0" smtClean="0"/>
              <a:t>10 </a:t>
            </a:r>
            <a:r>
              <a:rPr lang="en-US" dirty="0" smtClean="0">
                <a:sym typeface="Wingdings" pitchFamily="2" charset="2"/>
              </a:rPr>
              <a:t></a:t>
            </a:r>
            <a:r>
              <a:rPr lang="en-US" dirty="0" smtClean="0"/>
              <a:t> 2 </a:t>
            </a:r>
            <a:br>
              <a:rPr lang="en-US" dirty="0" smtClean="0"/>
            </a:br>
            <a:r>
              <a:rPr lang="en-US" dirty="0" smtClean="0"/>
              <a:t>11 </a:t>
            </a:r>
            <a:r>
              <a:rPr lang="en-US" dirty="0" smtClean="0">
                <a:sym typeface="Wingdings" pitchFamily="2" charset="2"/>
              </a:rPr>
              <a:t></a:t>
            </a:r>
            <a:r>
              <a:rPr lang="en-US" dirty="0" smtClean="0"/>
              <a:t> 3</a:t>
            </a:r>
          </a:p>
          <a:p>
            <a:pPr lvl="1" eaLnBrk="1" hangingPunct="1">
              <a:buFont typeface="Wingdings" pitchFamily="2" charset="2"/>
              <a:buChar char="Ø"/>
            </a:pPr>
            <a:endParaRPr lang="en-US" dirty="0" smtClean="0"/>
          </a:p>
          <a:p>
            <a:pPr lvl="1" eaLnBrk="1" hangingPunct="1">
              <a:buFont typeface="Wingdings" pitchFamily="2" charset="2"/>
              <a:buChar char="Ø"/>
            </a:pPr>
            <a:endParaRPr lang="en-US" dirty="0"/>
          </a:p>
          <a:p>
            <a:pPr lvl="1" eaLnBrk="1" hangingPunct="1">
              <a:buFont typeface="Wingdings" pitchFamily="2" charset="2"/>
              <a:buChar char="Ø"/>
            </a:pPr>
            <a:endParaRPr lang="en-US" dirty="0" smtClean="0"/>
          </a:p>
          <a:p>
            <a:pPr lvl="1" eaLnBrk="1" hangingPunct="1">
              <a:buFont typeface="Wingdings" pitchFamily="2" charset="2"/>
              <a:buChar char="Ø"/>
            </a:pPr>
            <a:endParaRPr lang="en-US" dirty="0" smtClean="0"/>
          </a:p>
          <a:p>
            <a:pPr lvl="1" eaLnBrk="1" hangingPunct="1">
              <a:buFont typeface="Wingdings" pitchFamily="2" charset="2"/>
              <a:buChar char="Ø"/>
            </a:pPr>
            <a:endParaRPr lang="en-US" dirty="0"/>
          </a:p>
          <a:p>
            <a:pPr lvl="1" eaLnBrk="1" hangingPunct="1">
              <a:buFont typeface="Wingdings" pitchFamily="2" charset="2"/>
              <a:buChar char="Ø"/>
            </a:pPr>
            <a:endParaRPr lang="en-US" dirty="0" smtClean="0"/>
          </a:p>
          <a:p>
            <a:pPr lvl="1" eaLnBrk="1" hangingPunct="1">
              <a:buFont typeface="Wingdings" pitchFamily="2" charset="2"/>
              <a:buChar char="Ø"/>
            </a:pPr>
            <a:endParaRPr lang="en-US" dirty="0"/>
          </a:p>
          <a:p>
            <a:pPr lvl="1" eaLnBrk="1" hangingPunct="1">
              <a:buFont typeface="Wingdings" pitchFamily="2" charset="2"/>
              <a:buChar char="Ø"/>
            </a:pPr>
            <a:r>
              <a:rPr lang="en-US" dirty="0" smtClean="0"/>
              <a:t>Symbol rate is only half the data rate as each symbol encodes two bits</a:t>
            </a:r>
          </a:p>
          <a:p>
            <a:pPr eaLnBrk="1" hangingPunct="1"/>
            <a:endParaRPr lang="en-US" dirty="0" smtClean="0"/>
          </a:p>
        </p:txBody>
      </p:sp>
      <p:grpSp>
        <p:nvGrpSpPr>
          <p:cNvPr id="2" name="Gruppierung 1"/>
          <p:cNvGrpSpPr/>
          <p:nvPr/>
        </p:nvGrpSpPr>
        <p:grpSpPr>
          <a:xfrm>
            <a:off x="5707407" y="1556793"/>
            <a:ext cx="4545060" cy="3758598"/>
            <a:chOff x="4183407" y="1556793"/>
            <a:chExt cx="4545060" cy="3758598"/>
          </a:xfrm>
        </p:grpSpPr>
        <p:sp>
          <p:nvSpPr>
            <p:cNvPr id="31751" name="Text Box 5"/>
            <p:cNvSpPr txBox="1">
              <a:spLocks noChangeArrowheads="1"/>
            </p:cNvSpPr>
            <p:nvPr/>
          </p:nvSpPr>
          <p:spPr bwMode="auto">
            <a:xfrm>
              <a:off x="4930871" y="4415269"/>
              <a:ext cx="433131" cy="307777"/>
            </a:xfrm>
            <a:prstGeom prst="rect">
              <a:avLst/>
            </a:prstGeom>
            <a:noFill/>
            <a:ln w="19050" algn="ctr">
              <a:noFill/>
              <a:miter lim="800000"/>
              <a:headEnd/>
              <a:tailEnd/>
            </a:ln>
          </p:spPr>
          <p:txBody>
            <a:bodyPr wrap="none" anchorCtr="1">
              <a:spAutoFit/>
            </a:bodyPr>
            <a:lstStyle/>
            <a:p>
              <a:r>
                <a:rPr lang="en-US" sz="1400" b="1">
                  <a:latin typeface="Arial" charset="0"/>
                </a:rPr>
                <a:t>0 1</a:t>
              </a:r>
            </a:p>
          </p:txBody>
        </p:sp>
        <p:sp>
          <p:nvSpPr>
            <p:cNvPr id="31752" name="Text Box 6"/>
            <p:cNvSpPr txBox="1">
              <a:spLocks noChangeArrowheads="1"/>
            </p:cNvSpPr>
            <p:nvPr/>
          </p:nvSpPr>
          <p:spPr bwMode="auto">
            <a:xfrm>
              <a:off x="5949368" y="4415269"/>
              <a:ext cx="433131" cy="307777"/>
            </a:xfrm>
            <a:prstGeom prst="rect">
              <a:avLst/>
            </a:prstGeom>
            <a:noFill/>
            <a:ln w="19050" algn="ctr">
              <a:noFill/>
              <a:miter lim="800000"/>
              <a:headEnd/>
              <a:tailEnd/>
            </a:ln>
          </p:spPr>
          <p:txBody>
            <a:bodyPr wrap="none" anchorCtr="1">
              <a:spAutoFit/>
            </a:bodyPr>
            <a:lstStyle/>
            <a:p>
              <a:r>
                <a:rPr lang="en-US" sz="1400" b="1">
                  <a:latin typeface="Arial" charset="0"/>
                </a:rPr>
                <a:t>1 0</a:t>
              </a:r>
            </a:p>
          </p:txBody>
        </p:sp>
        <p:sp>
          <p:nvSpPr>
            <p:cNvPr id="31753" name="Text Box 7"/>
            <p:cNvSpPr txBox="1">
              <a:spLocks noChangeArrowheads="1"/>
            </p:cNvSpPr>
            <p:nvPr/>
          </p:nvSpPr>
          <p:spPr bwMode="auto">
            <a:xfrm>
              <a:off x="6970284" y="4415269"/>
              <a:ext cx="433131" cy="307777"/>
            </a:xfrm>
            <a:prstGeom prst="rect">
              <a:avLst/>
            </a:prstGeom>
            <a:noFill/>
            <a:ln w="19050" algn="ctr">
              <a:noFill/>
              <a:miter lim="800000"/>
              <a:headEnd/>
              <a:tailEnd/>
            </a:ln>
          </p:spPr>
          <p:txBody>
            <a:bodyPr wrap="none" anchorCtr="1">
              <a:spAutoFit/>
            </a:bodyPr>
            <a:lstStyle/>
            <a:p>
              <a:r>
                <a:rPr lang="en-US" sz="1400" b="1">
                  <a:latin typeface="Arial" charset="0"/>
                </a:rPr>
                <a:t>0 0</a:t>
              </a:r>
            </a:p>
          </p:txBody>
        </p:sp>
        <p:sp>
          <p:nvSpPr>
            <p:cNvPr id="31754" name="Text Box 8"/>
            <p:cNvSpPr txBox="1">
              <a:spLocks noChangeArrowheads="1"/>
            </p:cNvSpPr>
            <p:nvPr/>
          </p:nvSpPr>
          <p:spPr bwMode="auto">
            <a:xfrm>
              <a:off x="7995481" y="4418091"/>
              <a:ext cx="434246" cy="307777"/>
            </a:xfrm>
            <a:prstGeom prst="rect">
              <a:avLst/>
            </a:prstGeom>
            <a:noFill/>
            <a:ln w="19050" algn="ctr">
              <a:noFill/>
              <a:miter lim="800000"/>
              <a:headEnd/>
              <a:tailEnd/>
            </a:ln>
          </p:spPr>
          <p:txBody>
            <a:bodyPr wrap="none" anchorCtr="1">
              <a:spAutoFit/>
            </a:bodyPr>
            <a:lstStyle/>
            <a:p>
              <a:r>
                <a:rPr lang="en-US" sz="1400" b="1" dirty="0">
                  <a:latin typeface="Arial" charset="0"/>
                </a:rPr>
                <a:t>1 1</a:t>
              </a:r>
            </a:p>
          </p:txBody>
        </p:sp>
        <p:sp>
          <p:nvSpPr>
            <p:cNvPr id="31755" name="Rectangle 15"/>
            <p:cNvSpPr>
              <a:spLocks noChangeArrowheads="1"/>
            </p:cNvSpPr>
            <p:nvPr/>
          </p:nvSpPr>
          <p:spPr bwMode="auto">
            <a:xfrm>
              <a:off x="4703508" y="1678130"/>
              <a:ext cx="3933671" cy="3225310"/>
            </a:xfrm>
            <a:prstGeom prst="rect">
              <a:avLst/>
            </a:prstGeom>
            <a:noFill/>
            <a:ln w="19050">
              <a:solidFill>
                <a:srgbClr val="FFFFFF"/>
              </a:solidFill>
              <a:miter lim="800000"/>
              <a:headEnd/>
              <a:tailEnd/>
            </a:ln>
          </p:spPr>
          <p:txBody>
            <a:bodyPr/>
            <a:lstStyle/>
            <a:p>
              <a:endParaRPr lang="en-US"/>
            </a:p>
          </p:txBody>
        </p:sp>
        <p:sp>
          <p:nvSpPr>
            <p:cNvPr id="31756" name="Line 16"/>
            <p:cNvSpPr>
              <a:spLocks noChangeShapeType="1"/>
            </p:cNvSpPr>
            <p:nvPr/>
          </p:nvSpPr>
          <p:spPr bwMode="auto">
            <a:xfrm>
              <a:off x="4703508" y="1678130"/>
              <a:ext cx="3933671" cy="0"/>
            </a:xfrm>
            <a:prstGeom prst="line">
              <a:avLst/>
            </a:prstGeom>
            <a:noFill/>
            <a:ln w="19050">
              <a:solidFill>
                <a:srgbClr val="000000"/>
              </a:solidFill>
              <a:round/>
              <a:headEnd/>
              <a:tailEnd/>
            </a:ln>
          </p:spPr>
          <p:txBody>
            <a:bodyPr/>
            <a:lstStyle/>
            <a:p>
              <a:endParaRPr lang="en-US"/>
            </a:p>
          </p:txBody>
        </p:sp>
        <p:sp>
          <p:nvSpPr>
            <p:cNvPr id="31757" name="Freeform 17"/>
            <p:cNvSpPr>
              <a:spLocks/>
            </p:cNvSpPr>
            <p:nvPr/>
          </p:nvSpPr>
          <p:spPr bwMode="auto">
            <a:xfrm>
              <a:off x="4703508" y="1678130"/>
              <a:ext cx="3933671" cy="3225310"/>
            </a:xfrm>
            <a:custGeom>
              <a:avLst/>
              <a:gdLst>
                <a:gd name="T0" fmla="*/ 0 w 744"/>
                <a:gd name="T1" fmla="*/ 586 h 586"/>
                <a:gd name="T2" fmla="*/ 744 w 744"/>
                <a:gd name="T3" fmla="*/ 586 h 586"/>
                <a:gd name="T4" fmla="*/ 744 w 744"/>
                <a:gd name="T5" fmla="*/ 0 h 586"/>
                <a:gd name="T6" fmla="*/ 0 60000 65536"/>
                <a:gd name="T7" fmla="*/ 0 60000 65536"/>
                <a:gd name="T8" fmla="*/ 0 60000 65536"/>
                <a:gd name="T9" fmla="*/ 0 w 744"/>
                <a:gd name="T10" fmla="*/ 0 h 586"/>
                <a:gd name="T11" fmla="*/ 744 w 744"/>
                <a:gd name="T12" fmla="*/ 586 h 586"/>
              </a:gdLst>
              <a:ahLst/>
              <a:cxnLst>
                <a:cxn ang="T6">
                  <a:pos x="T0" y="T1"/>
                </a:cxn>
                <a:cxn ang="T7">
                  <a:pos x="T2" y="T3"/>
                </a:cxn>
                <a:cxn ang="T8">
                  <a:pos x="T4" y="T5"/>
                </a:cxn>
              </a:cxnLst>
              <a:rect l="T9" t="T10" r="T11" b="T12"/>
              <a:pathLst>
                <a:path w="744" h="586">
                  <a:moveTo>
                    <a:pt x="0" y="586"/>
                  </a:moveTo>
                  <a:lnTo>
                    <a:pt x="744" y="586"/>
                  </a:lnTo>
                  <a:lnTo>
                    <a:pt x="744" y="0"/>
                  </a:lnTo>
                </a:path>
              </a:pathLst>
            </a:custGeom>
            <a:noFill/>
            <a:ln w="19050">
              <a:solidFill>
                <a:srgbClr val="000000"/>
              </a:solidFill>
              <a:round/>
              <a:headEnd/>
              <a:tailEnd/>
            </a:ln>
          </p:spPr>
          <p:txBody>
            <a:bodyPr/>
            <a:lstStyle/>
            <a:p>
              <a:endParaRPr lang="en-US"/>
            </a:p>
          </p:txBody>
        </p:sp>
        <p:sp>
          <p:nvSpPr>
            <p:cNvPr id="31758" name="Line 18"/>
            <p:cNvSpPr>
              <a:spLocks noChangeShapeType="1"/>
            </p:cNvSpPr>
            <p:nvPr/>
          </p:nvSpPr>
          <p:spPr bwMode="auto">
            <a:xfrm flipV="1">
              <a:off x="4703508" y="1678130"/>
              <a:ext cx="2419" cy="3225310"/>
            </a:xfrm>
            <a:prstGeom prst="line">
              <a:avLst/>
            </a:prstGeom>
            <a:noFill/>
            <a:ln w="19050">
              <a:solidFill>
                <a:srgbClr val="000000"/>
              </a:solidFill>
              <a:round/>
              <a:headEnd/>
              <a:tailEnd/>
            </a:ln>
          </p:spPr>
          <p:txBody>
            <a:bodyPr/>
            <a:lstStyle/>
            <a:p>
              <a:endParaRPr lang="en-US"/>
            </a:p>
          </p:txBody>
        </p:sp>
        <p:sp>
          <p:nvSpPr>
            <p:cNvPr id="31759" name="Line 19"/>
            <p:cNvSpPr>
              <a:spLocks noChangeShapeType="1"/>
            </p:cNvSpPr>
            <p:nvPr/>
          </p:nvSpPr>
          <p:spPr bwMode="auto">
            <a:xfrm>
              <a:off x="4703508" y="4903440"/>
              <a:ext cx="3933671" cy="0"/>
            </a:xfrm>
            <a:prstGeom prst="line">
              <a:avLst/>
            </a:prstGeom>
            <a:noFill/>
            <a:ln w="19050">
              <a:solidFill>
                <a:srgbClr val="000000"/>
              </a:solidFill>
              <a:round/>
              <a:headEnd/>
              <a:tailEnd/>
            </a:ln>
          </p:spPr>
          <p:txBody>
            <a:bodyPr/>
            <a:lstStyle/>
            <a:p>
              <a:endParaRPr lang="en-US"/>
            </a:p>
          </p:txBody>
        </p:sp>
        <p:sp>
          <p:nvSpPr>
            <p:cNvPr id="31760" name="Line 20"/>
            <p:cNvSpPr>
              <a:spLocks noChangeShapeType="1"/>
            </p:cNvSpPr>
            <p:nvPr/>
          </p:nvSpPr>
          <p:spPr bwMode="auto">
            <a:xfrm flipV="1">
              <a:off x="4703508" y="1678130"/>
              <a:ext cx="2419" cy="3225310"/>
            </a:xfrm>
            <a:prstGeom prst="line">
              <a:avLst/>
            </a:prstGeom>
            <a:noFill/>
            <a:ln w="19050">
              <a:solidFill>
                <a:srgbClr val="000000"/>
              </a:solidFill>
              <a:round/>
              <a:headEnd/>
              <a:tailEnd/>
            </a:ln>
          </p:spPr>
          <p:txBody>
            <a:bodyPr/>
            <a:lstStyle/>
            <a:p>
              <a:endParaRPr lang="en-US"/>
            </a:p>
          </p:txBody>
        </p:sp>
        <p:sp>
          <p:nvSpPr>
            <p:cNvPr id="31761" name="Line 21"/>
            <p:cNvSpPr>
              <a:spLocks noChangeShapeType="1"/>
            </p:cNvSpPr>
            <p:nvPr/>
          </p:nvSpPr>
          <p:spPr bwMode="auto">
            <a:xfrm flipV="1">
              <a:off x="4703508" y="4861113"/>
              <a:ext cx="2419" cy="42327"/>
            </a:xfrm>
            <a:prstGeom prst="line">
              <a:avLst/>
            </a:prstGeom>
            <a:noFill/>
            <a:ln w="19050">
              <a:solidFill>
                <a:srgbClr val="000000"/>
              </a:solidFill>
              <a:round/>
              <a:headEnd/>
              <a:tailEnd/>
            </a:ln>
          </p:spPr>
          <p:txBody>
            <a:bodyPr/>
            <a:lstStyle/>
            <a:p>
              <a:endParaRPr lang="en-US"/>
            </a:p>
          </p:txBody>
        </p:sp>
        <p:sp>
          <p:nvSpPr>
            <p:cNvPr id="31762" name="Line 22"/>
            <p:cNvSpPr>
              <a:spLocks noChangeShapeType="1"/>
            </p:cNvSpPr>
            <p:nvPr/>
          </p:nvSpPr>
          <p:spPr bwMode="auto">
            <a:xfrm>
              <a:off x="4703508" y="1678130"/>
              <a:ext cx="2419" cy="39505"/>
            </a:xfrm>
            <a:prstGeom prst="line">
              <a:avLst/>
            </a:prstGeom>
            <a:noFill/>
            <a:ln w="19050">
              <a:solidFill>
                <a:srgbClr val="000000"/>
              </a:solidFill>
              <a:round/>
              <a:headEnd/>
              <a:tailEnd/>
            </a:ln>
          </p:spPr>
          <p:txBody>
            <a:bodyPr/>
            <a:lstStyle/>
            <a:p>
              <a:endParaRPr lang="en-US"/>
            </a:p>
          </p:txBody>
        </p:sp>
        <p:sp>
          <p:nvSpPr>
            <p:cNvPr id="31763" name="Rectangle 23"/>
            <p:cNvSpPr>
              <a:spLocks noChangeArrowheads="1"/>
            </p:cNvSpPr>
            <p:nvPr/>
          </p:nvSpPr>
          <p:spPr bwMode="auto">
            <a:xfrm>
              <a:off x="4713828" y="4923192"/>
              <a:ext cx="78548" cy="169277"/>
            </a:xfrm>
            <a:prstGeom prst="rect">
              <a:avLst/>
            </a:prstGeom>
            <a:noFill/>
            <a:ln w="9525">
              <a:noFill/>
              <a:miter lim="800000"/>
              <a:headEnd/>
              <a:tailEnd/>
            </a:ln>
          </p:spPr>
          <p:txBody>
            <a:bodyPr wrap="none" lIns="0" tIns="0" rIns="0" bIns="0">
              <a:spAutoFit/>
            </a:bodyPr>
            <a:lstStyle/>
            <a:p>
              <a:r>
                <a:rPr lang="en-US" sz="1100" b="1">
                  <a:solidFill>
                    <a:srgbClr val="000000"/>
                  </a:solidFill>
                  <a:latin typeface="Helvetica" pitchFamily="34" charset="0"/>
                </a:rPr>
                <a:t>0</a:t>
              </a:r>
              <a:endParaRPr lang="en-US" sz="1200" b="1"/>
            </a:p>
          </p:txBody>
        </p:sp>
        <p:sp>
          <p:nvSpPr>
            <p:cNvPr id="31764" name="Line 24"/>
            <p:cNvSpPr>
              <a:spLocks noChangeShapeType="1"/>
            </p:cNvSpPr>
            <p:nvPr/>
          </p:nvSpPr>
          <p:spPr bwMode="auto">
            <a:xfrm flipV="1">
              <a:off x="5680878" y="4861113"/>
              <a:ext cx="2419" cy="42327"/>
            </a:xfrm>
            <a:prstGeom prst="line">
              <a:avLst/>
            </a:prstGeom>
            <a:noFill/>
            <a:ln w="19050">
              <a:solidFill>
                <a:srgbClr val="000000"/>
              </a:solidFill>
              <a:round/>
              <a:headEnd/>
              <a:tailEnd/>
            </a:ln>
          </p:spPr>
          <p:txBody>
            <a:bodyPr/>
            <a:lstStyle/>
            <a:p>
              <a:endParaRPr lang="en-US"/>
            </a:p>
          </p:txBody>
        </p:sp>
        <p:sp>
          <p:nvSpPr>
            <p:cNvPr id="31765" name="Line 25"/>
            <p:cNvSpPr>
              <a:spLocks noChangeShapeType="1"/>
            </p:cNvSpPr>
            <p:nvPr/>
          </p:nvSpPr>
          <p:spPr bwMode="auto">
            <a:xfrm>
              <a:off x="5680878" y="1678130"/>
              <a:ext cx="2419" cy="39505"/>
            </a:xfrm>
            <a:prstGeom prst="line">
              <a:avLst/>
            </a:prstGeom>
            <a:noFill/>
            <a:ln w="19050">
              <a:solidFill>
                <a:srgbClr val="000000"/>
              </a:solidFill>
              <a:round/>
              <a:headEnd/>
              <a:tailEnd/>
            </a:ln>
          </p:spPr>
          <p:txBody>
            <a:bodyPr/>
            <a:lstStyle/>
            <a:p>
              <a:endParaRPr lang="en-US"/>
            </a:p>
          </p:txBody>
        </p:sp>
        <p:sp>
          <p:nvSpPr>
            <p:cNvPr id="31766" name="Rectangle 26"/>
            <p:cNvSpPr>
              <a:spLocks noChangeArrowheads="1"/>
            </p:cNvSpPr>
            <p:nvPr/>
          </p:nvSpPr>
          <p:spPr bwMode="auto">
            <a:xfrm>
              <a:off x="5693617" y="4923192"/>
              <a:ext cx="78548" cy="169277"/>
            </a:xfrm>
            <a:prstGeom prst="rect">
              <a:avLst/>
            </a:prstGeom>
            <a:noFill/>
            <a:ln w="9525">
              <a:noFill/>
              <a:miter lim="800000"/>
              <a:headEnd/>
              <a:tailEnd/>
            </a:ln>
          </p:spPr>
          <p:txBody>
            <a:bodyPr wrap="none" lIns="0" tIns="0" rIns="0" bIns="0">
              <a:spAutoFit/>
            </a:bodyPr>
            <a:lstStyle/>
            <a:p>
              <a:r>
                <a:rPr lang="en-US" sz="1100" b="1">
                  <a:solidFill>
                    <a:srgbClr val="000000"/>
                  </a:solidFill>
                  <a:latin typeface="Helvetica" pitchFamily="34" charset="0"/>
                </a:rPr>
                <a:t>1</a:t>
              </a:r>
              <a:endParaRPr lang="en-US" sz="1200" b="1"/>
            </a:p>
          </p:txBody>
        </p:sp>
        <p:sp>
          <p:nvSpPr>
            <p:cNvPr id="31767" name="Line 27"/>
            <p:cNvSpPr>
              <a:spLocks noChangeShapeType="1"/>
            </p:cNvSpPr>
            <p:nvPr/>
          </p:nvSpPr>
          <p:spPr bwMode="auto">
            <a:xfrm flipV="1">
              <a:off x="6670344" y="4861113"/>
              <a:ext cx="0" cy="42327"/>
            </a:xfrm>
            <a:prstGeom prst="line">
              <a:avLst/>
            </a:prstGeom>
            <a:noFill/>
            <a:ln w="19050">
              <a:solidFill>
                <a:srgbClr val="000000"/>
              </a:solidFill>
              <a:round/>
              <a:headEnd/>
              <a:tailEnd/>
            </a:ln>
          </p:spPr>
          <p:txBody>
            <a:bodyPr/>
            <a:lstStyle/>
            <a:p>
              <a:endParaRPr lang="en-US"/>
            </a:p>
          </p:txBody>
        </p:sp>
        <p:sp>
          <p:nvSpPr>
            <p:cNvPr id="31768" name="Line 28"/>
            <p:cNvSpPr>
              <a:spLocks noChangeShapeType="1"/>
            </p:cNvSpPr>
            <p:nvPr/>
          </p:nvSpPr>
          <p:spPr bwMode="auto">
            <a:xfrm>
              <a:off x="6670344" y="1678130"/>
              <a:ext cx="0" cy="39505"/>
            </a:xfrm>
            <a:prstGeom prst="line">
              <a:avLst/>
            </a:prstGeom>
            <a:noFill/>
            <a:ln w="19050">
              <a:solidFill>
                <a:srgbClr val="000000"/>
              </a:solidFill>
              <a:round/>
              <a:headEnd/>
              <a:tailEnd/>
            </a:ln>
          </p:spPr>
          <p:txBody>
            <a:bodyPr/>
            <a:lstStyle/>
            <a:p>
              <a:endParaRPr lang="en-US"/>
            </a:p>
          </p:txBody>
        </p:sp>
        <p:sp>
          <p:nvSpPr>
            <p:cNvPr id="31769" name="Rectangle 29"/>
            <p:cNvSpPr>
              <a:spLocks noChangeArrowheads="1"/>
            </p:cNvSpPr>
            <p:nvPr/>
          </p:nvSpPr>
          <p:spPr bwMode="auto">
            <a:xfrm>
              <a:off x="6675825" y="4923192"/>
              <a:ext cx="78548" cy="169277"/>
            </a:xfrm>
            <a:prstGeom prst="rect">
              <a:avLst/>
            </a:prstGeom>
            <a:noFill/>
            <a:ln w="9525">
              <a:noFill/>
              <a:miter lim="800000"/>
              <a:headEnd/>
              <a:tailEnd/>
            </a:ln>
          </p:spPr>
          <p:txBody>
            <a:bodyPr wrap="none" lIns="0" tIns="0" rIns="0" bIns="0">
              <a:spAutoFit/>
            </a:bodyPr>
            <a:lstStyle/>
            <a:p>
              <a:r>
                <a:rPr lang="en-US" sz="1100" b="1">
                  <a:solidFill>
                    <a:srgbClr val="000000"/>
                  </a:solidFill>
                  <a:latin typeface="Helvetica" pitchFamily="34" charset="0"/>
                </a:rPr>
                <a:t>2</a:t>
              </a:r>
              <a:endParaRPr lang="en-US" sz="1200" b="1"/>
            </a:p>
          </p:txBody>
        </p:sp>
        <p:sp>
          <p:nvSpPr>
            <p:cNvPr id="31770" name="Line 30"/>
            <p:cNvSpPr>
              <a:spLocks noChangeShapeType="1"/>
            </p:cNvSpPr>
            <p:nvPr/>
          </p:nvSpPr>
          <p:spPr bwMode="auto">
            <a:xfrm flipV="1">
              <a:off x="7652552" y="4861113"/>
              <a:ext cx="2419" cy="42327"/>
            </a:xfrm>
            <a:prstGeom prst="line">
              <a:avLst/>
            </a:prstGeom>
            <a:noFill/>
            <a:ln w="19050">
              <a:solidFill>
                <a:srgbClr val="000000"/>
              </a:solidFill>
              <a:round/>
              <a:headEnd/>
              <a:tailEnd/>
            </a:ln>
          </p:spPr>
          <p:txBody>
            <a:bodyPr/>
            <a:lstStyle/>
            <a:p>
              <a:endParaRPr lang="en-US"/>
            </a:p>
          </p:txBody>
        </p:sp>
        <p:sp>
          <p:nvSpPr>
            <p:cNvPr id="31771" name="Line 31"/>
            <p:cNvSpPr>
              <a:spLocks noChangeShapeType="1"/>
            </p:cNvSpPr>
            <p:nvPr/>
          </p:nvSpPr>
          <p:spPr bwMode="auto">
            <a:xfrm>
              <a:off x="7652552" y="1678130"/>
              <a:ext cx="2419" cy="39505"/>
            </a:xfrm>
            <a:prstGeom prst="line">
              <a:avLst/>
            </a:prstGeom>
            <a:noFill/>
            <a:ln w="19050">
              <a:solidFill>
                <a:srgbClr val="000000"/>
              </a:solidFill>
              <a:round/>
              <a:headEnd/>
              <a:tailEnd/>
            </a:ln>
          </p:spPr>
          <p:txBody>
            <a:bodyPr/>
            <a:lstStyle/>
            <a:p>
              <a:endParaRPr lang="en-US"/>
            </a:p>
          </p:txBody>
        </p:sp>
        <p:sp>
          <p:nvSpPr>
            <p:cNvPr id="31772" name="Rectangle 32"/>
            <p:cNvSpPr>
              <a:spLocks noChangeArrowheads="1"/>
            </p:cNvSpPr>
            <p:nvPr/>
          </p:nvSpPr>
          <p:spPr bwMode="auto">
            <a:xfrm>
              <a:off x="7662872" y="4923192"/>
              <a:ext cx="78548" cy="169277"/>
            </a:xfrm>
            <a:prstGeom prst="rect">
              <a:avLst/>
            </a:prstGeom>
            <a:noFill/>
            <a:ln w="9525">
              <a:noFill/>
              <a:miter lim="800000"/>
              <a:headEnd/>
              <a:tailEnd/>
            </a:ln>
          </p:spPr>
          <p:txBody>
            <a:bodyPr wrap="none" lIns="0" tIns="0" rIns="0" bIns="0">
              <a:spAutoFit/>
            </a:bodyPr>
            <a:lstStyle/>
            <a:p>
              <a:r>
                <a:rPr lang="en-US" sz="1100" b="1">
                  <a:solidFill>
                    <a:srgbClr val="000000"/>
                  </a:solidFill>
                  <a:latin typeface="Helvetica" pitchFamily="34" charset="0"/>
                </a:rPr>
                <a:t>3</a:t>
              </a:r>
              <a:endParaRPr lang="en-US" sz="1200" b="1"/>
            </a:p>
          </p:txBody>
        </p:sp>
        <p:sp>
          <p:nvSpPr>
            <p:cNvPr id="31773" name="Line 33"/>
            <p:cNvSpPr>
              <a:spLocks noChangeShapeType="1"/>
            </p:cNvSpPr>
            <p:nvPr/>
          </p:nvSpPr>
          <p:spPr bwMode="auto">
            <a:xfrm flipV="1">
              <a:off x="8637179" y="4861113"/>
              <a:ext cx="0" cy="42327"/>
            </a:xfrm>
            <a:prstGeom prst="line">
              <a:avLst/>
            </a:prstGeom>
            <a:noFill/>
            <a:ln w="19050">
              <a:solidFill>
                <a:srgbClr val="000000"/>
              </a:solidFill>
              <a:round/>
              <a:headEnd/>
              <a:tailEnd/>
            </a:ln>
          </p:spPr>
          <p:txBody>
            <a:bodyPr/>
            <a:lstStyle/>
            <a:p>
              <a:endParaRPr lang="en-US"/>
            </a:p>
          </p:txBody>
        </p:sp>
        <p:sp>
          <p:nvSpPr>
            <p:cNvPr id="31774" name="Line 34"/>
            <p:cNvSpPr>
              <a:spLocks noChangeShapeType="1"/>
            </p:cNvSpPr>
            <p:nvPr/>
          </p:nvSpPr>
          <p:spPr bwMode="auto">
            <a:xfrm>
              <a:off x="8637179" y="1678130"/>
              <a:ext cx="0" cy="39505"/>
            </a:xfrm>
            <a:prstGeom prst="line">
              <a:avLst/>
            </a:prstGeom>
            <a:noFill/>
            <a:ln w="19050">
              <a:solidFill>
                <a:srgbClr val="000000"/>
              </a:solidFill>
              <a:round/>
              <a:headEnd/>
              <a:tailEnd/>
            </a:ln>
          </p:spPr>
          <p:txBody>
            <a:bodyPr/>
            <a:lstStyle/>
            <a:p>
              <a:endParaRPr lang="en-US"/>
            </a:p>
          </p:txBody>
        </p:sp>
        <p:sp>
          <p:nvSpPr>
            <p:cNvPr id="31775" name="Rectangle 35"/>
            <p:cNvSpPr>
              <a:spLocks noChangeArrowheads="1"/>
            </p:cNvSpPr>
            <p:nvPr/>
          </p:nvSpPr>
          <p:spPr bwMode="auto">
            <a:xfrm>
              <a:off x="8649919" y="4923192"/>
              <a:ext cx="78548" cy="169277"/>
            </a:xfrm>
            <a:prstGeom prst="rect">
              <a:avLst/>
            </a:prstGeom>
            <a:noFill/>
            <a:ln w="9525">
              <a:noFill/>
              <a:miter lim="800000"/>
              <a:headEnd/>
              <a:tailEnd/>
            </a:ln>
          </p:spPr>
          <p:txBody>
            <a:bodyPr wrap="none" lIns="0" tIns="0" rIns="0" bIns="0">
              <a:spAutoFit/>
            </a:bodyPr>
            <a:lstStyle/>
            <a:p>
              <a:r>
                <a:rPr lang="en-US" sz="1100" b="1">
                  <a:solidFill>
                    <a:srgbClr val="000000"/>
                  </a:solidFill>
                  <a:latin typeface="Helvetica" pitchFamily="34" charset="0"/>
                </a:rPr>
                <a:t>4</a:t>
              </a:r>
              <a:endParaRPr lang="en-US" sz="1200" b="1"/>
            </a:p>
          </p:txBody>
        </p:sp>
        <p:sp>
          <p:nvSpPr>
            <p:cNvPr id="31776" name="Line 36"/>
            <p:cNvSpPr>
              <a:spLocks noChangeShapeType="1"/>
            </p:cNvSpPr>
            <p:nvPr/>
          </p:nvSpPr>
          <p:spPr bwMode="auto">
            <a:xfrm>
              <a:off x="4703508" y="4903440"/>
              <a:ext cx="36288" cy="0"/>
            </a:xfrm>
            <a:prstGeom prst="line">
              <a:avLst/>
            </a:prstGeom>
            <a:noFill/>
            <a:ln w="19050">
              <a:solidFill>
                <a:srgbClr val="000000"/>
              </a:solidFill>
              <a:round/>
              <a:headEnd/>
              <a:tailEnd/>
            </a:ln>
          </p:spPr>
          <p:txBody>
            <a:bodyPr/>
            <a:lstStyle/>
            <a:p>
              <a:endParaRPr lang="en-US"/>
            </a:p>
          </p:txBody>
        </p:sp>
        <p:sp>
          <p:nvSpPr>
            <p:cNvPr id="31777" name="Line 37"/>
            <p:cNvSpPr>
              <a:spLocks noChangeShapeType="1"/>
            </p:cNvSpPr>
            <p:nvPr/>
          </p:nvSpPr>
          <p:spPr bwMode="auto">
            <a:xfrm flipH="1">
              <a:off x="8593633" y="4903440"/>
              <a:ext cx="43546" cy="0"/>
            </a:xfrm>
            <a:prstGeom prst="line">
              <a:avLst/>
            </a:prstGeom>
            <a:noFill/>
            <a:ln w="19050">
              <a:solidFill>
                <a:srgbClr val="000000"/>
              </a:solidFill>
              <a:round/>
              <a:headEnd/>
              <a:tailEnd/>
            </a:ln>
          </p:spPr>
          <p:txBody>
            <a:bodyPr/>
            <a:lstStyle/>
            <a:p>
              <a:endParaRPr lang="en-US"/>
            </a:p>
          </p:txBody>
        </p:sp>
        <p:sp>
          <p:nvSpPr>
            <p:cNvPr id="31778" name="Rectangle 38"/>
            <p:cNvSpPr>
              <a:spLocks noChangeArrowheads="1"/>
            </p:cNvSpPr>
            <p:nvPr/>
          </p:nvSpPr>
          <p:spPr bwMode="auto">
            <a:xfrm>
              <a:off x="4544482" y="4787746"/>
              <a:ext cx="78548" cy="169277"/>
            </a:xfrm>
            <a:prstGeom prst="rect">
              <a:avLst/>
            </a:prstGeom>
            <a:noFill/>
            <a:ln w="9525">
              <a:noFill/>
              <a:miter lim="800000"/>
              <a:headEnd/>
              <a:tailEnd/>
            </a:ln>
          </p:spPr>
          <p:txBody>
            <a:bodyPr wrap="none" lIns="0" tIns="0" rIns="0" bIns="0">
              <a:spAutoFit/>
            </a:bodyPr>
            <a:lstStyle/>
            <a:p>
              <a:r>
                <a:rPr lang="en-US" sz="1100" b="1">
                  <a:solidFill>
                    <a:srgbClr val="000000"/>
                  </a:solidFill>
                  <a:latin typeface="Helvetica" pitchFamily="34" charset="0"/>
                </a:rPr>
                <a:t>0</a:t>
              </a:r>
              <a:endParaRPr lang="en-US" sz="1200" b="1"/>
            </a:p>
          </p:txBody>
        </p:sp>
        <p:sp>
          <p:nvSpPr>
            <p:cNvPr id="31779" name="Line 39"/>
            <p:cNvSpPr>
              <a:spLocks noChangeShapeType="1"/>
            </p:cNvSpPr>
            <p:nvPr/>
          </p:nvSpPr>
          <p:spPr bwMode="auto">
            <a:xfrm>
              <a:off x="4703508" y="4364477"/>
              <a:ext cx="36288" cy="0"/>
            </a:xfrm>
            <a:prstGeom prst="line">
              <a:avLst/>
            </a:prstGeom>
            <a:noFill/>
            <a:ln w="19050">
              <a:solidFill>
                <a:srgbClr val="000000"/>
              </a:solidFill>
              <a:round/>
              <a:headEnd/>
              <a:tailEnd/>
            </a:ln>
          </p:spPr>
          <p:txBody>
            <a:bodyPr/>
            <a:lstStyle/>
            <a:p>
              <a:endParaRPr lang="en-US"/>
            </a:p>
          </p:txBody>
        </p:sp>
        <p:sp>
          <p:nvSpPr>
            <p:cNvPr id="31780" name="Line 40"/>
            <p:cNvSpPr>
              <a:spLocks noChangeShapeType="1"/>
            </p:cNvSpPr>
            <p:nvPr/>
          </p:nvSpPr>
          <p:spPr bwMode="auto">
            <a:xfrm flipH="1">
              <a:off x="8593633" y="4364477"/>
              <a:ext cx="43546" cy="0"/>
            </a:xfrm>
            <a:prstGeom prst="line">
              <a:avLst/>
            </a:prstGeom>
            <a:noFill/>
            <a:ln w="19050">
              <a:solidFill>
                <a:srgbClr val="000000"/>
              </a:solidFill>
              <a:round/>
              <a:headEnd/>
              <a:tailEnd/>
            </a:ln>
          </p:spPr>
          <p:txBody>
            <a:bodyPr/>
            <a:lstStyle/>
            <a:p>
              <a:endParaRPr lang="en-US"/>
            </a:p>
          </p:txBody>
        </p:sp>
        <p:sp>
          <p:nvSpPr>
            <p:cNvPr id="31781" name="Rectangle 41"/>
            <p:cNvSpPr>
              <a:spLocks noChangeArrowheads="1"/>
            </p:cNvSpPr>
            <p:nvPr/>
          </p:nvSpPr>
          <p:spPr bwMode="auto">
            <a:xfrm>
              <a:off x="4397671" y="4245962"/>
              <a:ext cx="195566" cy="169277"/>
            </a:xfrm>
            <a:prstGeom prst="rect">
              <a:avLst/>
            </a:prstGeom>
            <a:noFill/>
            <a:ln w="9525">
              <a:noFill/>
              <a:miter lim="800000"/>
              <a:headEnd/>
              <a:tailEnd/>
            </a:ln>
          </p:spPr>
          <p:txBody>
            <a:bodyPr wrap="none" lIns="0" tIns="0" rIns="0" bIns="0">
              <a:spAutoFit/>
            </a:bodyPr>
            <a:lstStyle/>
            <a:p>
              <a:r>
                <a:rPr lang="en-US" sz="1100" b="1">
                  <a:solidFill>
                    <a:srgbClr val="000000"/>
                  </a:solidFill>
                  <a:latin typeface="Helvetica" pitchFamily="34" charset="0"/>
                </a:rPr>
                <a:t>0.5</a:t>
              </a:r>
              <a:endParaRPr lang="en-US" sz="1200" b="1"/>
            </a:p>
          </p:txBody>
        </p:sp>
        <p:sp>
          <p:nvSpPr>
            <p:cNvPr id="31782" name="Line 42"/>
            <p:cNvSpPr>
              <a:spLocks noChangeShapeType="1"/>
            </p:cNvSpPr>
            <p:nvPr/>
          </p:nvSpPr>
          <p:spPr bwMode="auto">
            <a:xfrm>
              <a:off x="4703508" y="3831158"/>
              <a:ext cx="36288" cy="0"/>
            </a:xfrm>
            <a:prstGeom prst="line">
              <a:avLst/>
            </a:prstGeom>
            <a:noFill/>
            <a:ln w="19050">
              <a:solidFill>
                <a:srgbClr val="000000"/>
              </a:solidFill>
              <a:round/>
              <a:headEnd/>
              <a:tailEnd/>
            </a:ln>
          </p:spPr>
          <p:txBody>
            <a:bodyPr/>
            <a:lstStyle/>
            <a:p>
              <a:endParaRPr lang="en-US"/>
            </a:p>
          </p:txBody>
        </p:sp>
        <p:sp>
          <p:nvSpPr>
            <p:cNvPr id="31783" name="Line 43"/>
            <p:cNvSpPr>
              <a:spLocks noChangeShapeType="1"/>
            </p:cNvSpPr>
            <p:nvPr/>
          </p:nvSpPr>
          <p:spPr bwMode="auto">
            <a:xfrm flipH="1">
              <a:off x="8593633" y="3831158"/>
              <a:ext cx="43546" cy="0"/>
            </a:xfrm>
            <a:prstGeom prst="line">
              <a:avLst/>
            </a:prstGeom>
            <a:noFill/>
            <a:ln w="19050">
              <a:solidFill>
                <a:srgbClr val="000000"/>
              </a:solidFill>
              <a:round/>
              <a:headEnd/>
              <a:tailEnd/>
            </a:ln>
          </p:spPr>
          <p:txBody>
            <a:bodyPr/>
            <a:lstStyle/>
            <a:p>
              <a:endParaRPr lang="en-US"/>
            </a:p>
          </p:txBody>
        </p:sp>
        <p:sp>
          <p:nvSpPr>
            <p:cNvPr id="31784" name="Rectangle 44"/>
            <p:cNvSpPr>
              <a:spLocks noChangeArrowheads="1"/>
            </p:cNvSpPr>
            <p:nvPr/>
          </p:nvSpPr>
          <p:spPr bwMode="auto">
            <a:xfrm>
              <a:off x="4544482" y="3712643"/>
              <a:ext cx="78548" cy="169277"/>
            </a:xfrm>
            <a:prstGeom prst="rect">
              <a:avLst/>
            </a:prstGeom>
            <a:noFill/>
            <a:ln w="9525">
              <a:noFill/>
              <a:miter lim="800000"/>
              <a:headEnd/>
              <a:tailEnd/>
            </a:ln>
          </p:spPr>
          <p:txBody>
            <a:bodyPr wrap="none" lIns="0" tIns="0" rIns="0" bIns="0">
              <a:spAutoFit/>
            </a:bodyPr>
            <a:lstStyle/>
            <a:p>
              <a:r>
                <a:rPr lang="en-US" sz="1100" b="1">
                  <a:solidFill>
                    <a:srgbClr val="000000"/>
                  </a:solidFill>
                  <a:latin typeface="Helvetica" pitchFamily="34" charset="0"/>
                </a:rPr>
                <a:t>1</a:t>
              </a:r>
              <a:endParaRPr lang="en-US" sz="1200" b="1"/>
            </a:p>
          </p:txBody>
        </p:sp>
        <p:sp>
          <p:nvSpPr>
            <p:cNvPr id="31785" name="Line 45"/>
            <p:cNvSpPr>
              <a:spLocks noChangeShapeType="1"/>
            </p:cNvSpPr>
            <p:nvPr/>
          </p:nvSpPr>
          <p:spPr bwMode="auto">
            <a:xfrm>
              <a:off x="4703508" y="3292196"/>
              <a:ext cx="36288" cy="0"/>
            </a:xfrm>
            <a:prstGeom prst="line">
              <a:avLst/>
            </a:prstGeom>
            <a:noFill/>
            <a:ln w="19050">
              <a:solidFill>
                <a:srgbClr val="000000"/>
              </a:solidFill>
              <a:round/>
              <a:headEnd/>
              <a:tailEnd/>
            </a:ln>
          </p:spPr>
          <p:txBody>
            <a:bodyPr/>
            <a:lstStyle/>
            <a:p>
              <a:endParaRPr lang="en-US"/>
            </a:p>
          </p:txBody>
        </p:sp>
        <p:sp>
          <p:nvSpPr>
            <p:cNvPr id="31786" name="Line 46"/>
            <p:cNvSpPr>
              <a:spLocks noChangeShapeType="1"/>
            </p:cNvSpPr>
            <p:nvPr/>
          </p:nvSpPr>
          <p:spPr bwMode="auto">
            <a:xfrm flipH="1">
              <a:off x="8593633" y="3292196"/>
              <a:ext cx="43546" cy="0"/>
            </a:xfrm>
            <a:prstGeom prst="line">
              <a:avLst/>
            </a:prstGeom>
            <a:noFill/>
            <a:ln w="19050">
              <a:solidFill>
                <a:srgbClr val="000000"/>
              </a:solidFill>
              <a:round/>
              <a:headEnd/>
              <a:tailEnd/>
            </a:ln>
          </p:spPr>
          <p:txBody>
            <a:bodyPr/>
            <a:lstStyle/>
            <a:p>
              <a:endParaRPr lang="en-US"/>
            </a:p>
          </p:txBody>
        </p:sp>
        <p:sp>
          <p:nvSpPr>
            <p:cNvPr id="31787" name="Rectangle 47"/>
            <p:cNvSpPr>
              <a:spLocks noChangeArrowheads="1"/>
            </p:cNvSpPr>
            <p:nvPr/>
          </p:nvSpPr>
          <p:spPr bwMode="auto">
            <a:xfrm>
              <a:off x="4397671" y="3170859"/>
              <a:ext cx="195566" cy="169277"/>
            </a:xfrm>
            <a:prstGeom prst="rect">
              <a:avLst/>
            </a:prstGeom>
            <a:noFill/>
            <a:ln w="9525">
              <a:noFill/>
              <a:miter lim="800000"/>
              <a:headEnd/>
              <a:tailEnd/>
            </a:ln>
          </p:spPr>
          <p:txBody>
            <a:bodyPr wrap="none" lIns="0" tIns="0" rIns="0" bIns="0">
              <a:spAutoFit/>
            </a:bodyPr>
            <a:lstStyle/>
            <a:p>
              <a:r>
                <a:rPr lang="en-US" sz="1100" b="1">
                  <a:solidFill>
                    <a:srgbClr val="000000"/>
                  </a:solidFill>
                  <a:latin typeface="Helvetica" pitchFamily="34" charset="0"/>
                </a:rPr>
                <a:t>1.5</a:t>
              </a:r>
              <a:endParaRPr lang="en-US" sz="1200" b="1"/>
            </a:p>
          </p:txBody>
        </p:sp>
        <p:sp>
          <p:nvSpPr>
            <p:cNvPr id="31788" name="Line 48"/>
            <p:cNvSpPr>
              <a:spLocks noChangeShapeType="1"/>
            </p:cNvSpPr>
            <p:nvPr/>
          </p:nvSpPr>
          <p:spPr bwMode="auto">
            <a:xfrm>
              <a:off x="4703508" y="2750412"/>
              <a:ext cx="36288" cy="2822"/>
            </a:xfrm>
            <a:prstGeom prst="line">
              <a:avLst/>
            </a:prstGeom>
            <a:noFill/>
            <a:ln w="19050">
              <a:solidFill>
                <a:srgbClr val="000000"/>
              </a:solidFill>
              <a:round/>
              <a:headEnd/>
              <a:tailEnd/>
            </a:ln>
          </p:spPr>
          <p:txBody>
            <a:bodyPr/>
            <a:lstStyle/>
            <a:p>
              <a:endParaRPr lang="en-US"/>
            </a:p>
          </p:txBody>
        </p:sp>
        <p:sp>
          <p:nvSpPr>
            <p:cNvPr id="31789" name="Line 49"/>
            <p:cNvSpPr>
              <a:spLocks noChangeShapeType="1"/>
            </p:cNvSpPr>
            <p:nvPr/>
          </p:nvSpPr>
          <p:spPr bwMode="auto">
            <a:xfrm flipH="1">
              <a:off x="8593633" y="2750412"/>
              <a:ext cx="43546" cy="2822"/>
            </a:xfrm>
            <a:prstGeom prst="line">
              <a:avLst/>
            </a:prstGeom>
            <a:noFill/>
            <a:ln w="19050">
              <a:solidFill>
                <a:srgbClr val="000000"/>
              </a:solidFill>
              <a:round/>
              <a:headEnd/>
              <a:tailEnd/>
            </a:ln>
          </p:spPr>
          <p:txBody>
            <a:bodyPr/>
            <a:lstStyle/>
            <a:p>
              <a:endParaRPr lang="en-US"/>
            </a:p>
          </p:txBody>
        </p:sp>
        <p:sp>
          <p:nvSpPr>
            <p:cNvPr id="31790" name="Rectangle 50"/>
            <p:cNvSpPr>
              <a:spLocks noChangeArrowheads="1"/>
            </p:cNvSpPr>
            <p:nvPr/>
          </p:nvSpPr>
          <p:spPr bwMode="auto">
            <a:xfrm>
              <a:off x="4544482" y="2634718"/>
              <a:ext cx="78548" cy="169277"/>
            </a:xfrm>
            <a:prstGeom prst="rect">
              <a:avLst/>
            </a:prstGeom>
            <a:noFill/>
            <a:ln w="9525">
              <a:noFill/>
              <a:miter lim="800000"/>
              <a:headEnd/>
              <a:tailEnd/>
            </a:ln>
          </p:spPr>
          <p:txBody>
            <a:bodyPr wrap="none" lIns="0" tIns="0" rIns="0" bIns="0">
              <a:spAutoFit/>
            </a:bodyPr>
            <a:lstStyle/>
            <a:p>
              <a:r>
                <a:rPr lang="en-US" sz="1100" b="1">
                  <a:solidFill>
                    <a:srgbClr val="000000"/>
                  </a:solidFill>
                  <a:latin typeface="Helvetica" pitchFamily="34" charset="0"/>
                </a:rPr>
                <a:t>2</a:t>
              </a:r>
              <a:endParaRPr lang="en-US" sz="1200" b="1"/>
            </a:p>
          </p:txBody>
        </p:sp>
        <p:sp>
          <p:nvSpPr>
            <p:cNvPr id="31791" name="Line 51"/>
            <p:cNvSpPr>
              <a:spLocks noChangeShapeType="1"/>
            </p:cNvSpPr>
            <p:nvPr/>
          </p:nvSpPr>
          <p:spPr bwMode="auto">
            <a:xfrm>
              <a:off x="4703508" y="2211449"/>
              <a:ext cx="36288" cy="2822"/>
            </a:xfrm>
            <a:prstGeom prst="line">
              <a:avLst/>
            </a:prstGeom>
            <a:noFill/>
            <a:ln w="19050">
              <a:solidFill>
                <a:srgbClr val="000000"/>
              </a:solidFill>
              <a:round/>
              <a:headEnd/>
              <a:tailEnd/>
            </a:ln>
          </p:spPr>
          <p:txBody>
            <a:bodyPr/>
            <a:lstStyle/>
            <a:p>
              <a:endParaRPr lang="en-US"/>
            </a:p>
          </p:txBody>
        </p:sp>
        <p:sp>
          <p:nvSpPr>
            <p:cNvPr id="31792" name="Line 52"/>
            <p:cNvSpPr>
              <a:spLocks noChangeShapeType="1"/>
            </p:cNvSpPr>
            <p:nvPr/>
          </p:nvSpPr>
          <p:spPr bwMode="auto">
            <a:xfrm flipH="1">
              <a:off x="8593633" y="2211449"/>
              <a:ext cx="43546" cy="2822"/>
            </a:xfrm>
            <a:prstGeom prst="line">
              <a:avLst/>
            </a:prstGeom>
            <a:noFill/>
            <a:ln w="19050">
              <a:solidFill>
                <a:srgbClr val="000000"/>
              </a:solidFill>
              <a:round/>
              <a:headEnd/>
              <a:tailEnd/>
            </a:ln>
          </p:spPr>
          <p:txBody>
            <a:bodyPr/>
            <a:lstStyle/>
            <a:p>
              <a:endParaRPr lang="en-US"/>
            </a:p>
          </p:txBody>
        </p:sp>
        <p:sp>
          <p:nvSpPr>
            <p:cNvPr id="31793" name="Rectangle 53"/>
            <p:cNvSpPr>
              <a:spLocks noChangeArrowheads="1"/>
            </p:cNvSpPr>
            <p:nvPr/>
          </p:nvSpPr>
          <p:spPr bwMode="auto">
            <a:xfrm>
              <a:off x="4397671" y="2090112"/>
              <a:ext cx="195566" cy="169277"/>
            </a:xfrm>
            <a:prstGeom prst="rect">
              <a:avLst/>
            </a:prstGeom>
            <a:noFill/>
            <a:ln w="9525">
              <a:noFill/>
              <a:miter lim="800000"/>
              <a:headEnd/>
              <a:tailEnd/>
            </a:ln>
          </p:spPr>
          <p:txBody>
            <a:bodyPr wrap="none" lIns="0" tIns="0" rIns="0" bIns="0">
              <a:spAutoFit/>
            </a:bodyPr>
            <a:lstStyle/>
            <a:p>
              <a:r>
                <a:rPr lang="en-US" sz="1100" b="1">
                  <a:solidFill>
                    <a:srgbClr val="000000"/>
                  </a:solidFill>
                  <a:latin typeface="Helvetica" pitchFamily="34" charset="0"/>
                </a:rPr>
                <a:t>2.5</a:t>
              </a:r>
              <a:endParaRPr lang="en-US" sz="1200" b="1"/>
            </a:p>
          </p:txBody>
        </p:sp>
        <p:sp>
          <p:nvSpPr>
            <p:cNvPr id="31794" name="Line 54"/>
            <p:cNvSpPr>
              <a:spLocks noChangeShapeType="1"/>
            </p:cNvSpPr>
            <p:nvPr/>
          </p:nvSpPr>
          <p:spPr bwMode="auto">
            <a:xfrm>
              <a:off x="4703508" y="1678130"/>
              <a:ext cx="36288" cy="0"/>
            </a:xfrm>
            <a:prstGeom prst="line">
              <a:avLst/>
            </a:prstGeom>
            <a:noFill/>
            <a:ln w="19050">
              <a:solidFill>
                <a:srgbClr val="000000"/>
              </a:solidFill>
              <a:round/>
              <a:headEnd/>
              <a:tailEnd/>
            </a:ln>
          </p:spPr>
          <p:txBody>
            <a:bodyPr/>
            <a:lstStyle/>
            <a:p>
              <a:endParaRPr lang="en-US"/>
            </a:p>
          </p:txBody>
        </p:sp>
        <p:sp>
          <p:nvSpPr>
            <p:cNvPr id="31795" name="Line 55"/>
            <p:cNvSpPr>
              <a:spLocks noChangeShapeType="1"/>
            </p:cNvSpPr>
            <p:nvPr/>
          </p:nvSpPr>
          <p:spPr bwMode="auto">
            <a:xfrm flipH="1">
              <a:off x="8593633" y="1678130"/>
              <a:ext cx="43546" cy="0"/>
            </a:xfrm>
            <a:prstGeom prst="line">
              <a:avLst/>
            </a:prstGeom>
            <a:noFill/>
            <a:ln w="19050">
              <a:solidFill>
                <a:srgbClr val="000000"/>
              </a:solidFill>
              <a:round/>
              <a:headEnd/>
              <a:tailEnd/>
            </a:ln>
          </p:spPr>
          <p:txBody>
            <a:bodyPr/>
            <a:lstStyle/>
            <a:p>
              <a:endParaRPr lang="en-US"/>
            </a:p>
          </p:txBody>
        </p:sp>
        <p:sp>
          <p:nvSpPr>
            <p:cNvPr id="31796" name="Rectangle 56"/>
            <p:cNvSpPr>
              <a:spLocks noChangeArrowheads="1"/>
            </p:cNvSpPr>
            <p:nvPr/>
          </p:nvSpPr>
          <p:spPr bwMode="auto">
            <a:xfrm>
              <a:off x="4544482" y="1556793"/>
              <a:ext cx="78548" cy="169277"/>
            </a:xfrm>
            <a:prstGeom prst="rect">
              <a:avLst/>
            </a:prstGeom>
            <a:noFill/>
            <a:ln w="9525">
              <a:noFill/>
              <a:miter lim="800000"/>
              <a:headEnd/>
              <a:tailEnd/>
            </a:ln>
          </p:spPr>
          <p:txBody>
            <a:bodyPr wrap="none" lIns="0" tIns="0" rIns="0" bIns="0">
              <a:spAutoFit/>
            </a:bodyPr>
            <a:lstStyle/>
            <a:p>
              <a:r>
                <a:rPr lang="en-US" sz="1100" b="1">
                  <a:solidFill>
                    <a:srgbClr val="000000"/>
                  </a:solidFill>
                  <a:latin typeface="Helvetica" pitchFamily="34" charset="0"/>
                </a:rPr>
                <a:t>3</a:t>
              </a:r>
              <a:endParaRPr lang="en-US" sz="1200" b="1"/>
            </a:p>
          </p:txBody>
        </p:sp>
        <p:sp>
          <p:nvSpPr>
            <p:cNvPr id="31797" name="Line 57"/>
            <p:cNvSpPr>
              <a:spLocks noChangeShapeType="1"/>
            </p:cNvSpPr>
            <p:nvPr/>
          </p:nvSpPr>
          <p:spPr bwMode="auto">
            <a:xfrm>
              <a:off x="4703508" y="1678130"/>
              <a:ext cx="3933671" cy="0"/>
            </a:xfrm>
            <a:prstGeom prst="line">
              <a:avLst/>
            </a:prstGeom>
            <a:noFill/>
            <a:ln w="19050">
              <a:solidFill>
                <a:srgbClr val="000000"/>
              </a:solidFill>
              <a:round/>
              <a:headEnd/>
              <a:tailEnd/>
            </a:ln>
          </p:spPr>
          <p:txBody>
            <a:bodyPr/>
            <a:lstStyle/>
            <a:p>
              <a:endParaRPr lang="en-US"/>
            </a:p>
          </p:txBody>
        </p:sp>
        <p:sp>
          <p:nvSpPr>
            <p:cNvPr id="31798" name="Freeform 58"/>
            <p:cNvSpPr>
              <a:spLocks/>
            </p:cNvSpPr>
            <p:nvPr/>
          </p:nvSpPr>
          <p:spPr bwMode="auto">
            <a:xfrm>
              <a:off x="4703508" y="1678130"/>
              <a:ext cx="3933671" cy="3225310"/>
            </a:xfrm>
            <a:custGeom>
              <a:avLst/>
              <a:gdLst>
                <a:gd name="T0" fmla="*/ 0 w 744"/>
                <a:gd name="T1" fmla="*/ 586 h 586"/>
                <a:gd name="T2" fmla="*/ 744 w 744"/>
                <a:gd name="T3" fmla="*/ 586 h 586"/>
                <a:gd name="T4" fmla="*/ 744 w 744"/>
                <a:gd name="T5" fmla="*/ 0 h 586"/>
                <a:gd name="T6" fmla="*/ 0 60000 65536"/>
                <a:gd name="T7" fmla="*/ 0 60000 65536"/>
                <a:gd name="T8" fmla="*/ 0 60000 65536"/>
                <a:gd name="T9" fmla="*/ 0 w 744"/>
                <a:gd name="T10" fmla="*/ 0 h 586"/>
                <a:gd name="T11" fmla="*/ 744 w 744"/>
                <a:gd name="T12" fmla="*/ 586 h 586"/>
              </a:gdLst>
              <a:ahLst/>
              <a:cxnLst>
                <a:cxn ang="T6">
                  <a:pos x="T0" y="T1"/>
                </a:cxn>
                <a:cxn ang="T7">
                  <a:pos x="T2" y="T3"/>
                </a:cxn>
                <a:cxn ang="T8">
                  <a:pos x="T4" y="T5"/>
                </a:cxn>
              </a:cxnLst>
              <a:rect l="T9" t="T10" r="T11" b="T12"/>
              <a:pathLst>
                <a:path w="744" h="586">
                  <a:moveTo>
                    <a:pt x="0" y="586"/>
                  </a:moveTo>
                  <a:lnTo>
                    <a:pt x="744" y="586"/>
                  </a:lnTo>
                  <a:lnTo>
                    <a:pt x="744" y="0"/>
                  </a:lnTo>
                </a:path>
              </a:pathLst>
            </a:custGeom>
            <a:noFill/>
            <a:ln w="19050">
              <a:solidFill>
                <a:srgbClr val="000000"/>
              </a:solidFill>
              <a:round/>
              <a:headEnd/>
              <a:tailEnd/>
            </a:ln>
          </p:spPr>
          <p:txBody>
            <a:bodyPr/>
            <a:lstStyle/>
            <a:p>
              <a:endParaRPr lang="en-US"/>
            </a:p>
          </p:txBody>
        </p:sp>
        <p:sp>
          <p:nvSpPr>
            <p:cNvPr id="31799" name="Line 59"/>
            <p:cNvSpPr>
              <a:spLocks noChangeShapeType="1"/>
            </p:cNvSpPr>
            <p:nvPr/>
          </p:nvSpPr>
          <p:spPr bwMode="auto">
            <a:xfrm flipV="1">
              <a:off x="4703508" y="1678130"/>
              <a:ext cx="2419" cy="3225310"/>
            </a:xfrm>
            <a:prstGeom prst="line">
              <a:avLst/>
            </a:prstGeom>
            <a:noFill/>
            <a:ln w="19050">
              <a:solidFill>
                <a:srgbClr val="000000"/>
              </a:solidFill>
              <a:round/>
              <a:headEnd/>
              <a:tailEnd/>
            </a:ln>
          </p:spPr>
          <p:txBody>
            <a:bodyPr/>
            <a:lstStyle/>
            <a:p>
              <a:endParaRPr lang="en-US"/>
            </a:p>
          </p:txBody>
        </p:sp>
        <p:sp>
          <p:nvSpPr>
            <p:cNvPr id="31800" name="Freeform 60"/>
            <p:cNvSpPr>
              <a:spLocks/>
            </p:cNvSpPr>
            <p:nvPr/>
          </p:nvSpPr>
          <p:spPr bwMode="auto">
            <a:xfrm>
              <a:off x="4703508" y="3789040"/>
              <a:ext cx="1248324" cy="576064"/>
            </a:xfrm>
            <a:custGeom>
              <a:avLst/>
              <a:gdLst>
                <a:gd name="T0" fmla="*/ 12 w 917"/>
                <a:gd name="T1" fmla="*/ 680 h 680"/>
                <a:gd name="T2" fmla="*/ 31 w 917"/>
                <a:gd name="T3" fmla="*/ 680 h 680"/>
                <a:gd name="T4" fmla="*/ 58 w 917"/>
                <a:gd name="T5" fmla="*/ 680 h 680"/>
                <a:gd name="T6" fmla="*/ 78 w 917"/>
                <a:gd name="T7" fmla="*/ 680 h 680"/>
                <a:gd name="T8" fmla="*/ 101 w 917"/>
                <a:gd name="T9" fmla="*/ 680 h 680"/>
                <a:gd name="T10" fmla="*/ 120 w 917"/>
                <a:gd name="T11" fmla="*/ 680 h 680"/>
                <a:gd name="T12" fmla="*/ 140 w 917"/>
                <a:gd name="T13" fmla="*/ 680 h 680"/>
                <a:gd name="T14" fmla="*/ 167 w 917"/>
                <a:gd name="T15" fmla="*/ 680 h 680"/>
                <a:gd name="T16" fmla="*/ 187 w 917"/>
                <a:gd name="T17" fmla="*/ 680 h 680"/>
                <a:gd name="T18" fmla="*/ 210 w 917"/>
                <a:gd name="T19" fmla="*/ 680 h 680"/>
                <a:gd name="T20" fmla="*/ 229 w 917"/>
                <a:gd name="T21" fmla="*/ 680 h 680"/>
                <a:gd name="T22" fmla="*/ 249 w 917"/>
                <a:gd name="T23" fmla="*/ 680 h 680"/>
                <a:gd name="T24" fmla="*/ 276 w 917"/>
                <a:gd name="T25" fmla="*/ 680 h 680"/>
                <a:gd name="T26" fmla="*/ 295 w 917"/>
                <a:gd name="T27" fmla="*/ 680 h 680"/>
                <a:gd name="T28" fmla="*/ 319 w 917"/>
                <a:gd name="T29" fmla="*/ 680 h 680"/>
                <a:gd name="T30" fmla="*/ 338 w 917"/>
                <a:gd name="T31" fmla="*/ 680 h 680"/>
                <a:gd name="T32" fmla="*/ 358 w 917"/>
                <a:gd name="T33" fmla="*/ 680 h 680"/>
                <a:gd name="T34" fmla="*/ 381 w 917"/>
                <a:gd name="T35" fmla="*/ 680 h 680"/>
                <a:gd name="T36" fmla="*/ 404 w 917"/>
                <a:gd name="T37" fmla="*/ 680 h 680"/>
                <a:gd name="T38" fmla="*/ 428 w 917"/>
                <a:gd name="T39" fmla="*/ 680 h 680"/>
                <a:gd name="T40" fmla="*/ 447 w 917"/>
                <a:gd name="T41" fmla="*/ 680 h 680"/>
                <a:gd name="T42" fmla="*/ 466 w 917"/>
                <a:gd name="T43" fmla="*/ 680 h 680"/>
                <a:gd name="T44" fmla="*/ 490 w 917"/>
                <a:gd name="T45" fmla="*/ 680 h 680"/>
                <a:gd name="T46" fmla="*/ 513 w 917"/>
                <a:gd name="T47" fmla="*/ 680 h 680"/>
                <a:gd name="T48" fmla="*/ 536 w 917"/>
                <a:gd name="T49" fmla="*/ 680 h 680"/>
                <a:gd name="T50" fmla="*/ 556 w 917"/>
                <a:gd name="T51" fmla="*/ 680 h 680"/>
                <a:gd name="T52" fmla="*/ 575 w 917"/>
                <a:gd name="T53" fmla="*/ 680 h 680"/>
                <a:gd name="T54" fmla="*/ 599 w 917"/>
                <a:gd name="T55" fmla="*/ 680 h 680"/>
                <a:gd name="T56" fmla="*/ 618 w 917"/>
                <a:gd name="T57" fmla="*/ 680 h 680"/>
                <a:gd name="T58" fmla="*/ 641 w 917"/>
                <a:gd name="T59" fmla="*/ 680 h 680"/>
                <a:gd name="T60" fmla="*/ 665 w 917"/>
                <a:gd name="T61" fmla="*/ 680 h 680"/>
                <a:gd name="T62" fmla="*/ 684 w 917"/>
                <a:gd name="T63" fmla="*/ 680 h 680"/>
                <a:gd name="T64" fmla="*/ 707 w 917"/>
                <a:gd name="T65" fmla="*/ 680 h 680"/>
                <a:gd name="T66" fmla="*/ 727 w 917"/>
                <a:gd name="T67" fmla="*/ 0 h 680"/>
                <a:gd name="T68" fmla="*/ 750 w 917"/>
                <a:gd name="T69" fmla="*/ 0 h 680"/>
                <a:gd name="T70" fmla="*/ 774 w 917"/>
                <a:gd name="T71" fmla="*/ 0 h 680"/>
                <a:gd name="T72" fmla="*/ 793 w 917"/>
                <a:gd name="T73" fmla="*/ 0 h 680"/>
                <a:gd name="T74" fmla="*/ 816 w 917"/>
                <a:gd name="T75" fmla="*/ 0 h 680"/>
                <a:gd name="T76" fmla="*/ 836 w 917"/>
                <a:gd name="T77" fmla="*/ 0 h 680"/>
                <a:gd name="T78" fmla="*/ 859 w 917"/>
                <a:gd name="T79" fmla="*/ 0 h 680"/>
                <a:gd name="T80" fmla="*/ 882 w 917"/>
                <a:gd name="T81" fmla="*/ 0 h 680"/>
                <a:gd name="T82" fmla="*/ 902 w 917"/>
                <a:gd name="T83" fmla="*/ 0 h 68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17"/>
                <a:gd name="T127" fmla="*/ 0 h 680"/>
                <a:gd name="T128" fmla="*/ 917 w 917"/>
                <a:gd name="T129" fmla="*/ 680 h 68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17" h="680">
                  <a:moveTo>
                    <a:pt x="0" y="680"/>
                  </a:moveTo>
                  <a:lnTo>
                    <a:pt x="4" y="680"/>
                  </a:lnTo>
                  <a:lnTo>
                    <a:pt x="12" y="680"/>
                  </a:lnTo>
                  <a:lnTo>
                    <a:pt x="19" y="680"/>
                  </a:lnTo>
                  <a:lnTo>
                    <a:pt x="27" y="680"/>
                  </a:lnTo>
                  <a:lnTo>
                    <a:pt x="31" y="680"/>
                  </a:lnTo>
                  <a:lnTo>
                    <a:pt x="43" y="680"/>
                  </a:lnTo>
                  <a:lnTo>
                    <a:pt x="50" y="680"/>
                  </a:lnTo>
                  <a:lnTo>
                    <a:pt x="58" y="680"/>
                  </a:lnTo>
                  <a:lnTo>
                    <a:pt x="66" y="680"/>
                  </a:lnTo>
                  <a:lnTo>
                    <a:pt x="70" y="680"/>
                  </a:lnTo>
                  <a:lnTo>
                    <a:pt x="78" y="680"/>
                  </a:lnTo>
                  <a:lnTo>
                    <a:pt x="85" y="680"/>
                  </a:lnTo>
                  <a:lnTo>
                    <a:pt x="93" y="680"/>
                  </a:lnTo>
                  <a:lnTo>
                    <a:pt x="101" y="680"/>
                  </a:lnTo>
                  <a:lnTo>
                    <a:pt x="105" y="680"/>
                  </a:lnTo>
                  <a:lnTo>
                    <a:pt x="113" y="680"/>
                  </a:lnTo>
                  <a:lnTo>
                    <a:pt x="120" y="680"/>
                  </a:lnTo>
                  <a:lnTo>
                    <a:pt x="128" y="680"/>
                  </a:lnTo>
                  <a:lnTo>
                    <a:pt x="136" y="680"/>
                  </a:lnTo>
                  <a:lnTo>
                    <a:pt x="140" y="680"/>
                  </a:lnTo>
                  <a:lnTo>
                    <a:pt x="148" y="680"/>
                  </a:lnTo>
                  <a:lnTo>
                    <a:pt x="159" y="680"/>
                  </a:lnTo>
                  <a:lnTo>
                    <a:pt x="167" y="680"/>
                  </a:lnTo>
                  <a:lnTo>
                    <a:pt x="175" y="680"/>
                  </a:lnTo>
                  <a:lnTo>
                    <a:pt x="179" y="680"/>
                  </a:lnTo>
                  <a:lnTo>
                    <a:pt x="187" y="680"/>
                  </a:lnTo>
                  <a:lnTo>
                    <a:pt x="194" y="680"/>
                  </a:lnTo>
                  <a:lnTo>
                    <a:pt x="202" y="680"/>
                  </a:lnTo>
                  <a:lnTo>
                    <a:pt x="210" y="680"/>
                  </a:lnTo>
                  <a:lnTo>
                    <a:pt x="214" y="680"/>
                  </a:lnTo>
                  <a:lnTo>
                    <a:pt x="222" y="680"/>
                  </a:lnTo>
                  <a:lnTo>
                    <a:pt x="229" y="680"/>
                  </a:lnTo>
                  <a:lnTo>
                    <a:pt x="237" y="680"/>
                  </a:lnTo>
                  <a:lnTo>
                    <a:pt x="245" y="680"/>
                  </a:lnTo>
                  <a:lnTo>
                    <a:pt x="249" y="680"/>
                  </a:lnTo>
                  <a:lnTo>
                    <a:pt x="257" y="680"/>
                  </a:lnTo>
                  <a:lnTo>
                    <a:pt x="264" y="680"/>
                  </a:lnTo>
                  <a:lnTo>
                    <a:pt x="276" y="680"/>
                  </a:lnTo>
                  <a:lnTo>
                    <a:pt x="284" y="680"/>
                  </a:lnTo>
                  <a:lnTo>
                    <a:pt x="288" y="680"/>
                  </a:lnTo>
                  <a:lnTo>
                    <a:pt x="295" y="680"/>
                  </a:lnTo>
                  <a:lnTo>
                    <a:pt x="303" y="680"/>
                  </a:lnTo>
                  <a:lnTo>
                    <a:pt x="311" y="680"/>
                  </a:lnTo>
                  <a:lnTo>
                    <a:pt x="319" y="680"/>
                  </a:lnTo>
                  <a:lnTo>
                    <a:pt x="323" y="680"/>
                  </a:lnTo>
                  <a:lnTo>
                    <a:pt x="330" y="680"/>
                  </a:lnTo>
                  <a:lnTo>
                    <a:pt x="338" y="680"/>
                  </a:lnTo>
                  <a:lnTo>
                    <a:pt x="346" y="680"/>
                  </a:lnTo>
                  <a:lnTo>
                    <a:pt x="354" y="680"/>
                  </a:lnTo>
                  <a:lnTo>
                    <a:pt x="358" y="680"/>
                  </a:lnTo>
                  <a:lnTo>
                    <a:pt x="365" y="680"/>
                  </a:lnTo>
                  <a:lnTo>
                    <a:pt x="373" y="680"/>
                  </a:lnTo>
                  <a:lnTo>
                    <a:pt x="381" y="680"/>
                  </a:lnTo>
                  <a:lnTo>
                    <a:pt x="393" y="680"/>
                  </a:lnTo>
                  <a:lnTo>
                    <a:pt x="396" y="680"/>
                  </a:lnTo>
                  <a:lnTo>
                    <a:pt x="404" y="680"/>
                  </a:lnTo>
                  <a:lnTo>
                    <a:pt x="412" y="680"/>
                  </a:lnTo>
                  <a:lnTo>
                    <a:pt x="420" y="680"/>
                  </a:lnTo>
                  <a:lnTo>
                    <a:pt x="428" y="680"/>
                  </a:lnTo>
                  <a:lnTo>
                    <a:pt x="431" y="680"/>
                  </a:lnTo>
                  <a:lnTo>
                    <a:pt x="439" y="680"/>
                  </a:lnTo>
                  <a:lnTo>
                    <a:pt x="447" y="680"/>
                  </a:lnTo>
                  <a:lnTo>
                    <a:pt x="455" y="680"/>
                  </a:lnTo>
                  <a:lnTo>
                    <a:pt x="463" y="680"/>
                  </a:lnTo>
                  <a:lnTo>
                    <a:pt x="466" y="680"/>
                  </a:lnTo>
                  <a:lnTo>
                    <a:pt x="474" y="680"/>
                  </a:lnTo>
                  <a:lnTo>
                    <a:pt x="482" y="680"/>
                  </a:lnTo>
                  <a:lnTo>
                    <a:pt x="490" y="680"/>
                  </a:lnTo>
                  <a:lnTo>
                    <a:pt x="498" y="680"/>
                  </a:lnTo>
                  <a:lnTo>
                    <a:pt x="501" y="680"/>
                  </a:lnTo>
                  <a:lnTo>
                    <a:pt x="513" y="680"/>
                  </a:lnTo>
                  <a:lnTo>
                    <a:pt x="521" y="680"/>
                  </a:lnTo>
                  <a:lnTo>
                    <a:pt x="529" y="680"/>
                  </a:lnTo>
                  <a:lnTo>
                    <a:pt x="536" y="680"/>
                  </a:lnTo>
                  <a:lnTo>
                    <a:pt x="540" y="680"/>
                  </a:lnTo>
                  <a:lnTo>
                    <a:pt x="548" y="680"/>
                  </a:lnTo>
                  <a:lnTo>
                    <a:pt x="556" y="680"/>
                  </a:lnTo>
                  <a:lnTo>
                    <a:pt x="564" y="680"/>
                  </a:lnTo>
                  <a:lnTo>
                    <a:pt x="571" y="680"/>
                  </a:lnTo>
                  <a:lnTo>
                    <a:pt x="575" y="680"/>
                  </a:lnTo>
                  <a:lnTo>
                    <a:pt x="583" y="680"/>
                  </a:lnTo>
                  <a:lnTo>
                    <a:pt x="591" y="680"/>
                  </a:lnTo>
                  <a:lnTo>
                    <a:pt x="599" y="680"/>
                  </a:lnTo>
                  <a:lnTo>
                    <a:pt x="603" y="680"/>
                  </a:lnTo>
                  <a:lnTo>
                    <a:pt x="610" y="680"/>
                  </a:lnTo>
                  <a:lnTo>
                    <a:pt x="618" y="680"/>
                  </a:lnTo>
                  <a:lnTo>
                    <a:pt x="630" y="680"/>
                  </a:lnTo>
                  <a:lnTo>
                    <a:pt x="637" y="680"/>
                  </a:lnTo>
                  <a:lnTo>
                    <a:pt x="641" y="680"/>
                  </a:lnTo>
                  <a:lnTo>
                    <a:pt x="649" y="680"/>
                  </a:lnTo>
                  <a:lnTo>
                    <a:pt x="657" y="680"/>
                  </a:lnTo>
                  <a:lnTo>
                    <a:pt x="665" y="680"/>
                  </a:lnTo>
                  <a:lnTo>
                    <a:pt x="672" y="680"/>
                  </a:lnTo>
                  <a:lnTo>
                    <a:pt x="676" y="680"/>
                  </a:lnTo>
                  <a:lnTo>
                    <a:pt x="684" y="680"/>
                  </a:lnTo>
                  <a:lnTo>
                    <a:pt x="692" y="680"/>
                  </a:lnTo>
                  <a:lnTo>
                    <a:pt x="700" y="680"/>
                  </a:lnTo>
                  <a:lnTo>
                    <a:pt x="707" y="680"/>
                  </a:lnTo>
                  <a:lnTo>
                    <a:pt x="711" y="680"/>
                  </a:lnTo>
                  <a:lnTo>
                    <a:pt x="719" y="0"/>
                  </a:lnTo>
                  <a:lnTo>
                    <a:pt x="727" y="0"/>
                  </a:lnTo>
                  <a:lnTo>
                    <a:pt x="735" y="0"/>
                  </a:lnTo>
                  <a:lnTo>
                    <a:pt x="746" y="0"/>
                  </a:lnTo>
                  <a:lnTo>
                    <a:pt x="750" y="0"/>
                  </a:lnTo>
                  <a:lnTo>
                    <a:pt x="758" y="0"/>
                  </a:lnTo>
                  <a:lnTo>
                    <a:pt x="766" y="0"/>
                  </a:lnTo>
                  <a:lnTo>
                    <a:pt x="774" y="0"/>
                  </a:lnTo>
                  <a:lnTo>
                    <a:pt x="781" y="0"/>
                  </a:lnTo>
                  <a:lnTo>
                    <a:pt x="785" y="0"/>
                  </a:lnTo>
                  <a:lnTo>
                    <a:pt x="793" y="0"/>
                  </a:lnTo>
                  <a:lnTo>
                    <a:pt x="801" y="0"/>
                  </a:lnTo>
                  <a:lnTo>
                    <a:pt x="809" y="0"/>
                  </a:lnTo>
                  <a:lnTo>
                    <a:pt x="816" y="0"/>
                  </a:lnTo>
                  <a:lnTo>
                    <a:pt x="820" y="0"/>
                  </a:lnTo>
                  <a:lnTo>
                    <a:pt x="828" y="0"/>
                  </a:lnTo>
                  <a:lnTo>
                    <a:pt x="836" y="0"/>
                  </a:lnTo>
                  <a:lnTo>
                    <a:pt x="844" y="0"/>
                  </a:lnTo>
                  <a:lnTo>
                    <a:pt x="851" y="0"/>
                  </a:lnTo>
                  <a:lnTo>
                    <a:pt x="859" y="0"/>
                  </a:lnTo>
                  <a:lnTo>
                    <a:pt x="867" y="0"/>
                  </a:lnTo>
                  <a:lnTo>
                    <a:pt x="875" y="0"/>
                  </a:lnTo>
                  <a:lnTo>
                    <a:pt x="882" y="0"/>
                  </a:lnTo>
                  <a:lnTo>
                    <a:pt x="890" y="0"/>
                  </a:lnTo>
                  <a:lnTo>
                    <a:pt x="894" y="0"/>
                  </a:lnTo>
                  <a:lnTo>
                    <a:pt x="902" y="0"/>
                  </a:lnTo>
                  <a:lnTo>
                    <a:pt x="910" y="0"/>
                  </a:lnTo>
                  <a:lnTo>
                    <a:pt x="917" y="0"/>
                  </a:lnTo>
                </a:path>
              </a:pathLst>
            </a:custGeom>
            <a:noFill/>
            <a:ln w="36513">
              <a:solidFill>
                <a:srgbClr val="0000FF"/>
              </a:solidFill>
              <a:round/>
              <a:headEnd/>
              <a:tailEnd/>
            </a:ln>
          </p:spPr>
          <p:txBody>
            <a:bodyPr/>
            <a:lstStyle/>
            <a:p>
              <a:endParaRPr lang="en-US"/>
            </a:p>
          </p:txBody>
        </p:sp>
        <p:sp>
          <p:nvSpPr>
            <p:cNvPr id="31801" name="Freeform 61"/>
            <p:cNvSpPr>
              <a:spLocks/>
            </p:cNvSpPr>
            <p:nvPr/>
          </p:nvSpPr>
          <p:spPr bwMode="auto">
            <a:xfrm>
              <a:off x="5951832" y="3789040"/>
              <a:ext cx="1248324" cy="1114400"/>
            </a:xfrm>
            <a:custGeom>
              <a:avLst/>
              <a:gdLst>
                <a:gd name="T0" fmla="*/ 12 w 918"/>
                <a:gd name="T1" fmla="*/ 0 h 1356"/>
                <a:gd name="T2" fmla="*/ 35 w 918"/>
                <a:gd name="T3" fmla="*/ 0 h 1356"/>
                <a:gd name="T4" fmla="*/ 59 w 918"/>
                <a:gd name="T5" fmla="*/ 0 h 1356"/>
                <a:gd name="T6" fmla="*/ 82 w 918"/>
                <a:gd name="T7" fmla="*/ 0 h 1356"/>
                <a:gd name="T8" fmla="*/ 101 w 918"/>
                <a:gd name="T9" fmla="*/ 0 h 1356"/>
                <a:gd name="T10" fmla="*/ 121 w 918"/>
                <a:gd name="T11" fmla="*/ 0 h 1356"/>
                <a:gd name="T12" fmla="*/ 144 w 918"/>
                <a:gd name="T13" fmla="*/ 0 h 1356"/>
                <a:gd name="T14" fmla="*/ 164 w 918"/>
                <a:gd name="T15" fmla="*/ 0 h 1356"/>
                <a:gd name="T16" fmla="*/ 191 w 918"/>
                <a:gd name="T17" fmla="*/ 0 h 1356"/>
                <a:gd name="T18" fmla="*/ 210 w 918"/>
                <a:gd name="T19" fmla="*/ 0 h 1356"/>
                <a:gd name="T20" fmla="*/ 230 w 918"/>
                <a:gd name="T21" fmla="*/ 0 h 1356"/>
                <a:gd name="T22" fmla="*/ 253 w 918"/>
                <a:gd name="T23" fmla="*/ 0 h 1356"/>
                <a:gd name="T24" fmla="*/ 273 w 918"/>
                <a:gd name="T25" fmla="*/ 0 h 1356"/>
                <a:gd name="T26" fmla="*/ 296 w 918"/>
                <a:gd name="T27" fmla="*/ 0 h 1356"/>
                <a:gd name="T28" fmla="*/ 319 w 918"/>
                <a:gd name="T29" fmla="*/ 0 h 1356"/>
                <a:gd name="T30" fmla="*/ 339 w 918"/>
                <a:gd name="T31" fmla="*/ 0 h 1356"/>
                <a:gd name="T32" fmla="*/ 362 w 918"/>
                <a:gd name="T33" fmla="*/ 0 h 1356"/>
                <a:gd name="T34" fmla="*/ 381 w 918"/>
                <a:gd name="T35" fmla="*/ 0 h 1356"/>
                <a:gd name="T36" fmla="*/ 401 w 918"/>
                <a:gd name="T37" fmla="*/ 0 h 1356"/>
                <a:gd name="T38" fmla="*/ 428 w 918"/>
                <a:gd name="T39" fmla="*/ 0 h 1356"/>
                <a:gd name="T40" fmla="*/ 447 w 918"/>
                <a:gd name="T41" fmla="*/ 0 h 1356"/>
                <a:gd name="T42" fmla="*/ 471 w 918"/>
                <a:gd name="T43" fmla="*/ 0 h 1356"/>
                <a:gd name="T44" fmla="*/ 490 w 918"/>
                <a:gd name="T45" fmla="*/ 0 h 1356"/>
                <a:gd name="T46" fmla="*/ 510 w 918"/>
                <a:gd name="T47" fmla="*/ 0 h 1356"/>
                <a:gd name="T48" fmla="*/ 537 w 918"/>
                <a:gd name="T49" fmla="*/ 1356 h 1356"/>
                <a:gd name="T50" fmla="*/ 556 w 918"/>
                <a:gd name="T51" fmla="*/ 1356 h 1356"/>
                <a:gd name="T52" fmla="*/ 580 w 918"/>
                <a:gd name="T53" fmla="*/ 1356 h 1356"/>
                <a:gd name="T54" fmla="*/ 599 w 918"/>
                <a:gd name="T55" fmla="*/ 1356 h 1356"/>
                <a:gd name="T56" fmla="*/ 619 w 918"/>
                <a:gd name="T57" fmla="*/ 1356 h 1356"/>
                <a:gd name="T58" fmla="*/ 646 w 918"/>
                <a:gd name="T59" fmla="*/ 1356 h 1356"/>
                <a:gd name="T60" fmla="*/ 665 w 918"/>
                <a:gd name="T61" fmla="*/ 1356 h 1356"/>
                <a:gd name="T62" fmla="*/ 688 w 918"/>
                <a:gd name="T63" fmla="*/ 1356 h 1356"/>
                <a:gd name="T64" fmla="*/ 708 w 918"/>
                <a:gd name="T65" fmla="*/ 1356 h 1356"/>
                <a:gd name="T66" fmla="*/ 727 w 918"/>
                <a:gd name="T67" fmla="*/ 1356 h 1356"/>
                <a:gd name="T68" fmla="*/ 751 w 918"/>
                <a:gd name="T69" fmla="*/ 1356 h 1356"/>
                <a:gd name="T70" fmla="*/ 774 w 918"/>
                <a:gd name="T71" fmla="*/ 1356 h 1356"/>
                <a:gd name="T72" fmla="*/ 797 w 918"/>
                <a:gd name="T73" fmla="*/ 1356 h 1356"/>
                <a:gd name="T74" fmla="*/ 817 w 918"/>
                <a:gd name="T75" fmla="*/ 1356 h 1356"/>
                <a:gd name="T76" fmla="*/ 836 w 918"/>
                <a:gd name="T77" fmla="*/ 1356 h 1356"/>
                <a:gd name="T78" fmla="*/ 860 w 918"/>
                <a:gd name="T79" fmla="*/ 1356 h 1356"/>
                <a:gd name="T80" fmla="*/ 883 w 918"/>
                <a:gd name="T81" fmla="*/ 1356 h 1356"/>
                <a:gd name="T82" fmla="*/ 902 w 918"/>
                <a:gd name="T83" fmla="*/ 1356 h 135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18"/>
                <a:gd name="T127" fmla="*/ 0 h 1356"/>
                <a:gd name="T128" fmla="*/ 918 w 918"/>
                <a:gd name="T129" fmla="*/ 1356 h 135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18" h="1356">
                  <a:moveTo>
                    <a:pt x="0" y="0"/>
                  </a:moveTo>
                  <a:lnTo>
                    <a:pt x="8" y="0"/>
                  </a:lnTo>
                  <a:lnTo>
                    <a:pt x="12" y="0"/>
                  </a:lnTo>
                  <a:lnTo>
                    <a:pt x="20" y="0"/>
                  </a:lnTo>
                  <a:lnTo>
                    <a:pt x="28" y="0"/>
                  </a:lnTo>
                  <a:lnTo>
                    <a:pt x="35" y="0"/>
                  </a:lnTo>
                  <a:lnTo>
                    <a:pt x="43" y="0"/>
                  </a:lnTo>
                  <a:lnTo>
                    <a:pt x="47" y="0"/>
                  </a:lnTo>
                  <a:lnTo>
                    <a:pt x="59" y="0"/>
                  </a:lnTo>
                  <a:lnTo>
                    <a:pt x="66" y="0"/>
                  </a:lnTo>
                  <a:lnTo>
                    <a:pt x="74" y="0"/>
                  </a:lnTo>
                  <a:lnTo>
                    <a:pt x="82" y="0"/>
                  </a:lnTo>
                  <a:lnTo>
                    <a:pt x="86" y="0"/>
                  </a:lnTo>
                  <a:lnTo>
                    <a:pt x="94" y="0"/>
                  </a:lnTo>
                  <a:lnTo>
                    <a:pt x="101" y="0"/>
                  </a:lnTo>
                  <a:lnTo>
                    <a:pt x="109" y="0"/>
                  </a:lnTo>
                  <a:lnTo>
                    <a:pt x="117" y="0"/>
                  </a:lnTo>
                  <a:lnTo>
                    <a:pt x="121" y="0"/>
                  </a:lnTo>
                  <a:lnTo>
                    <a:pt x="129" y="0"/>
                  </a:lnTo>
                  <a:lnTo>
                    <a:pt x="136" y="0"/>
                  </a:lnTo>
                  <a:lnTo>
                    <a:pt x="144" y="0"/>
                  </a:lnTo>
                  <a:lnTo>
                    <a:pt x="152" y="0"/>
                  </a:lnTo>
                  <a:lnTo>
                    <a:pt x="156" y="0"/>
                  </a:lnTo>
                  <a:lnTo>
                    <a:pt x="164" y="0"/>
                  </a:lnTo>
                  <a:lnTo>
                    <a:pt x="175" y="0"/>
                  </a:lnTo>
                  <a:lnTo>
                    <a:pt x="183" y="0"/>
                  </a:lnTo>
                  <a:lnTo>
                    <a:pt x="191" y="0"/>
                  </a:lnTo>
                  <a:lnTo>
                    <a:pt x="195" y="0"/>
                  </a:lnTo>
                  <a:lnTo>
                    <a:pt x="203" y="0"/>
                  </a:lnTo>
                  <a:lnTo>
                    <a:pt x="210" y="0"/>
                  </a:lnTo>
                  <a:lnTo>
                    <a:pt x="218" y="0"/>
                  </a:lnTo>
                  <a:lnTo>
                    <a:pt x="226" y="0"/>
                  </a:lnTo>
                  <a:lnTo>
                    <a:pt x="230" y="0"/>
                  </a:lnTo>
                  <a:lnTo>
                    <a:pt x="238" y="0"/>
                  </a:lnTo>
                  <a:lnTo>
                    <a:pt x="245" y="0"/>
                  </a:lnTo>
                  <a:lnTo>
                    <a:pt x="253" y="0"/>
                  </a:lnTo>
                  <a:lnTo>
                    <a:pt x="257" y="0"/>
                  </a:lnTo>
                  <a:lnTo>
                    <a:pt x="265" y="0"/>
                  </a:lnTo>
                  <a:lnTo>
                    <a:pt x="273" y="0"/>
                  </a:lnTo>
                  <a:lnTo>
                    <a:pt x="280" y="0"/>
                  </a:lnTo>
                  <a:lnTo>
                    <a:pt x="292" y="0"/>
                  </a:lnTo>
                  <a:lnTo>
                    <a:pt x="296" y="0"/>
                  </a:lnTo>
                  <a:lnTo>
                    <a:pt x="304" y="0"/>
                  </a:lnTo>
                  <a:lnTo>
                    <a:pt x="311" y="0"/>
                  </a:lnTo>
                  <a:lnTo>
                    <a:pt x="319" y="0"/>
                  </a:lnTo>
                  <a:lnTo>
                    <a:pt x="327" y="0"/>
                  </a:lnTo>
                  <a:lnTo>
                    <a:pt x="331" y="0"/>
                  </a:lnTo>
                  <a:lnTo>
                    <a:pt x="339" y="0"/>
                  </a:lnTo>
                  <a:lnTo>
                    <a:pt x="346" y="0"/>
                  </a:lnTo>
                  <a:lnTo>
                    <a:pt x="354" y="0"/>
                  </a:lnTo>
                  <a:lnTo>
                    <a:pt x="362" y="0"/>
                  </a:lnTo>
                  <a:lnTo>
                    <a:pt x="366" y="0"/>
                  </a:lnTo>
                  <a:lnTo>
                    <a:pt x="374" y="0"/>
                  </a:lnTo>
                  <a:lnTo>
                    <a:pt x="381" y="0"/>
                  </a:lnTo>
                  <a:lnTo>
                    <a:pt x="389" y="0"/>
                  </a:lnTo>
                  <a:lnTo>
                    <a:pt x="397" y="0"/>
                  </a:lnTo>
                  <a:lnTo>
                    <a:pt x="401" y="0"/>
                  </a:lnTo>
                  <a:lnTo>
                    <a:pt x="412" y="0"/>
                  </a:lnTo>
                  <a:lnTo>
                    <a:pt x="420" y="0"/>
                  </a:lnTo>
                  <a:lnTo>
                    <a:pt x="428" y="0"/>
                  </a:lnTo>
                  <a:lnTo>
                    <a:pt x="436" y="0"/>
                  </a:lnTo>
                  <a:lnTo>
                    <a:pt x="440" y="0"/>
                  </a:lnTo>
                  <a:lnTo>
                    <a:pt x="447" y="0"/>
                  </a:lnTo>
                  <a:lnTo>
                    <a:pt x="455" y="0"/>
                  </a:lnTo>
                  <a:lnTo>
                    <a:pt x="463" y="0"/>
                  </a:lnTo>
                  <a:lnTo>
                    <a:pt x="471" y="0"/>
                  </a:lnTo>
                  <a:lnTo>
                    <a:pt x="475" y="0"/>
                  </a:lnTo>
                  <a:lnTo>
                    <a:pt x="482" y="0"/>
                  </a:lnTo>
                  <a:lnTo>
                    <a:pt x="490" y="0"/>
                  </a:lnTo>
                  <a:lnTo>
                    <a:pt x="498" y="0"/>
                  </a:lnTo>
                  <a:lnTo>
                    <a:pt x="506" y="0"/>
                  </a:lnTo>
                  <a:lnTo>
                    <a:pt x="510" y="0"/>
                  </a:lnTo>
                  <a:lnTo>
                    <a:pt x="517" y="0"/>
                  </a:lnTo>
                  <a:lnTo>
                    <a:pt x="529" y="1356"/>
                  </a:lnTo>
                  <a:lnTo>
                    <a:pt x="537" y="1356"/>
                  </a:lnTo>
                  <a:lnTo>
                    <a:pt x="545" y="1356"/>
                  </a:lnTo>
                  <a:lnTo>
                    <a:pt x="549" y="1356"/>
                  </a:lnTo>
                  <a:lnTo>
                    <a:pt x="556" y="1356"/>
                  </a:lnTo>
                  <a:lnTo>
                    <a:pt x="564" y="1356"/>
                  </a:lnTo>
                  <a:lnTo>
                    <a:pt x="572" y="1356"/>
                  </a:lnTo>
                  <a:lnTo>
                    <a:pt x="580" y="1356"/>
                  </a:lnTo>
                  <a:lnTo>
                    <a:pt x="584" y="1356"/>
                  </a:lnTo>
                  <a:lnTo>
                    <a:pt x="591" y="1356"/>
                  </a:lnTo>
                  <a:lnTo>
                    <a:pt x="599" y="1356"/>
                  </a:lnTo>
                  <a:lnTo>
                    <a:pt x="607" y="1356"/>
                  </a:lnTo>
                  <a:lnTo>
                    <a:pt x="615" y="1356"/>
                  </a:lnTo>
                  <a:lnTo>
                    <a:pt x="619" y="1356"/>
                  </a:lnTo>
                  <a:lnTo>
                    <a:pt x="626" y="1356"/>
                  </a:lnTo>
                  <a:lnTo>
                    <a:pt x="634" y="1356"/>
                  </a:lnTo>
                  <a:lnTo>
                    <a:pt x="646" y="1356"/>
                  </a:lnTo>
                  <a:lnTo>
                    <a:pt x="653" y="1356"/>
                  </a:lnTo>
                  <a:lnTo>
                    <a:pt x="657" y="1356"/>
                  </a:lnTo>
                  <a:lnTo>
                    <a:pt x="665" y="1356"/>
                  </a:lnTo>
                  <a:lnTo>
                    <a:pt x="673" y="1356"/>
                  </a:lnTo>
                  <a:lnTo>
                    <a:pt x="681" y="1356"/>
                  </a:lnTo>
                  <a:lnTo>
                    <a:pt x="688" y="1356"/>
                  </a:lnTo>
                  <a:lnTo>
                    <a:pt x="692" y="1356"/>
                  </a:lnTo>
                  <a:lnTo>
                    <a:pt x="700" y="1356"/>
                  </a:lnTo>
                  <a:lnTo>
                    <a:pt x="708" y="1356"/>
                  </a:lnTo>
                  <a:lnTo>
                    <a:pt x="716" y="1356"/>
                  </a:lnTo>
                  <a:lnTo>
                    <a:pt x="723" y="1356"/>
                  </a:lnTo>
                  <a:lnTo>
                    <a:pt x="727" y="1356"/>
                  </a:lnTo>
                  <a:lnTo>
                    <a:pt x="735" y="1356"/>
                  </a:lnTo>
                  <a:lnTo>
                    <a:pt x="743" y="1356"/>
                  </a:lnTo>
                  <a:lnTo>
                    <a:pt x="751" y="1356"/>
                  </a:lnTo>
                  <a:lnTo>
                    <a:pt x="762" y="1356"/>
                  </a:lnTo>
                  <a:lnTo>
                    <a:pt x="766" y="1356"/>
                  </a:lnTo>
                  <a:lnTo>
                    <a:pt x="774" y="1356"/>
                  </a:lnTo>
                  <a:lnTo>
                    <a:pt x="782" y="1356"/>
                  </a:lnTo>
                  <a:lnTo>
                    <a:pt x="790" y="1356"/>
                  </a:lnTo>
                  <a:lnTo>
                    <a:pt x="797" y="1356"/>
                  </a:lnTo>
                  <a:lnTo>
                    <a:pt x="801" y="1356"/>
                  </a:lnTo>
                  <a:lnTo>
                    <a:pt x="809" y="1356"/>
                  </a:lnTo>
                  <a:lnTo>
                    <a:pt x="817" y="1356"/>
                  </a:lnTo>
                  <a:lnTo>
                    <a:pt x="825" y="1356"/>
                  </a:lnTo>
                  <a:lnTo>
                    <a:pt x="828" y="1356"/>
                  </a:lnTo>
                  <a:lnTo>
                    <a:pt x="836" y="1356"/>
                  </a:lnTo>
                  <a:lnTo>
                    <a:pt x="844" y="1356"/>
                  </a:lnTo>
                  <a:lnTo>
                    <a:pt x="852" y="1356"/>
                  </a:lnTo>
                  <a:lnTo>
                    <a:pt x="860" y="1356"/>
                  </a:lnTo>
                  <a:lnTo>
                    <a:pt x="863" y="1356"/>
                  </a:lnTo>
                  <a:lnTo>
                    <a:pt x="875" y="1356"/>
                  </a:lnTo>
                  <a:lnTo>
                    <a:pt x="883" y="1356"/>
                  </a:lnTo>
                  <a:lnTo>
                    <a:pt x="891" y="1356"/>
                  </a:lnTo>
                  <a:lnTo>
                    <a:pt x="898" y="1356"/>
                  </a:lnTo>
                  <a:lnTo>
                    <a:pt x="902" y="1356"/>
                  </a:lnTo>
                  <a:lnTo>
                    <a:pt x="910" y="1356"/>
                  </a:lnTo>
                  <a:lnTo>
                    <a:pt x="918" y="1356"/>
                  </a:lnTo>
                </a:path>
              </a:pathLst>
            </a:custGeom>
            <a:noFill/>
            <a:ln w="36513">
              <a:solidFill>
                <a:srgbClr val="0000FF"/>
              </a:solidFill>
              <a:round/>
              <a:headEnd/>
              <a:tailEnd/>
            </a:ln>
          </p:spPr>
          <p:txBody>
            <a:bodyPr/>
            <a:lstStyle/>
            <a:p>
              <a:endParaRPr lang="en-US"/>
            </a:p>
          </p:txBody>
        </p:sp>
        <p:sp>
          <p:nvSpPr>
            <p:cNvPr id="31802" name="Freeform 62"/>
            <p:cNvSpPr>
              <a:spLocks/>
            </p:cNvSpPr>
            <p:nvPr/>
          </p:nvSpPr>
          <p:spPr bwMode="auto">
            <a:xfrm>
              <a:off x="7200156" y="3284984"/>
              <a:ext cx="1245904" cy="1618456"/>
            </a:xfrm>
            <a:custGeom>
              <a:avLst/>
              <a:gdLst>
                <a:gd name="T0" fmla="*/ 15 w 917"/>
                <a:gd name="T1" fmla="*/ 1356 h 1356"/>
                <a:gd name="T2" fmla="*/ 35 w 917"/>
                <a:gd name="T3" fmla="*/ 1356 h 1356"/>
                <a:gd name="T4" fmla="*/ 54 w 917"/>
                <a:gd name="T5" fmla="*/ 1356 h 1356"/>
                <a:gd name="T6" fmla="*/ 81 w 917"/>
                <a:gd name="T7" fmla="*/ 1356 h 1356"/>
                <a:gd name="T8" fmla="*/ 101 w 917"/>
                <a:gd name="T9" fmla="*/ 1356 h 1356"/>
                <a:gd name="T10" fmla="*/ 124 w 917"/>
                <a:gd name="T11" fmla="*/ 1356 h 1356"/>
                <a:gd name="T12" fmla="*/ 144 w 917"/>
                <a:gd name="T13" fmla="*/ 1356 h 1356"/>
                <a:gd name="T14" fmla="*/ 163 w 917"/>
                <a:gd name="T15" fmla="*/ 1356 h 1356"/>
                <a:gd name="T16" fmla="*/ 190 w 917"/>
                <a:gd name="T17" fmla="*/ 1356 h 1356"/>
                <a:gd name="T18" fmla="*/ 210 w 917"/>
                <a:gd name="T19" fmla="*/ 1356 h 1356"/>
                <a:gd name="T20" fmla="*/ 233 w 917"/>
                <a:gd name="T21" fmla="*/ 1356 h 1356"/>
                <a:gd name="T22" fmla="*/ 253 w 917"/>
                <a:gd name="T23" fmla="*/ 1356 h 1356"/>
                <a:gd name="T24" fmla="*/ 272 w 917"/>
                <a:gd name="T25" fmla="*/ 1356 h 1356"/>
                <a:gd name="T26" fmla="*/ 295 w 917"/>
                <a:gd name="T27" fmla="*/ 1356 h 1356"/>
                <a:gd name="T28" fmla="*/ 319 w 917"/>
                <a:gd name="T29" fmla="*/ 1356 h 1356"/>
                <a:gd name="T30" fmla="*/ 342 w 917"/>
                <a:gd name="T31" fmla="*/ 0 h 1356"/>
                <a:gd name="T32" fmla="*/ 361 w 917"/>
                <a:gd name="T33" fmla="*/ 0 h 1356"/>
                <a:gd name="T34" fmla="*/ 381 w 917"/>
                <a:gd name="T35" fmla="*/ 0 h 1356"/>
                <a:gd name="T36" fmla="*/ 404 w 917"/>
                <a:gd name="T37" fmla="*/ 0 h 1356"/>
                <a:gd name="T38" fmla="*/ 427 w 917"/>
                <a:gd name="T39" fmla="*/ 0 h 1356"/>
                <a:gd name="T40" fmla="*/ 451 w 917"/>
                <a:gd name="T41" fmla="*/ 0 h 1356"/>
                <a:gd name="T42" fmla="*/ 470 w 917"/>
                <a:gd name="T43" fmla="*/ 0 h 1356"/>
                <a:gd name="T44" fmla="*/ 490 w 917"/>
                <a:gd name="T45" fmla="*/ 0 h 1356"/>
                <a:gd name="T46" fmla="*/ 513 w 917"/>
                <a:gd name="T47" fmla="*/ 0 h 1356"/>
                <a:gd name="T48" fmla="*/ 532 w 917"/>
                <a:gd name="T49" fmla="*/ 0 h 1356"/>
                <a:gd name="T50" fmla="*/ 556 w 917"/>
                <a:gd name="T51" fmla="*/ 0 h 1356"/>
                <a:gd name="T52" fmla="*/ 579 w 917"/>
                <a:gd name="T53" fmla="*/ 0 h 1356"/>
                <a:gd name="T54" fmla="*/ 599 w 917"/>
                <a:gd name="T55" fmla="*/ 0 h 1356"/>
                <a:gd name="T56" fmla="*/ 622 w 917"/>
                <a:gd name="T57" fmla="*/ 0 h 1356"/>
                <a:gd name="T58" fmla="*/ 641 w 917"/>
                <a:gd name="T59" fmla="*/ 0 h 1356"/>
                <a:gd name="T60" fmla="*/ 665 w 917"/>
                <a:gd name="T61" fmla="*/ 0 h 1356"/>
                <a:gd name="T62" fmla="*/ 688 w 917"/>
                <a:gd name="T63" fmla="*/ 0 h 1356"/>
                <a:gd name="T64" fmla="*/ 707 w 917"/>
                <a:gd name="T65" fmla="*/ 0 h 1356"/>
                <a:gd name="T66" fmla="*/ 731 w 917"/>
                <a:gd name="T67" fmla="*/ 0 h 1356"/>
                <a:gd name="T68" fmla="*/ 750 w 917"/>
                <a:gd name="T69" fmla="*/ 0 h 1356"/>
                <a:gd name="T70" fmla="*/ 773 w 917"/>
                <a:gd name="T71" fmla="*/ 0 h 1356"/>
                <a:gd name="T72" fmla="*/ 797 w 917"/>
                <a:gd name="T73" fmla="*/ 0 h 1356"/>
                <a:gd name="T74" fmla="*/ 816 w 917"/>
                <a:gd name="T75" fmla="*/ 0 h 1356"/>
                <a:gd name="T76" fmla="*/ 840 w 917"/>
                <a:gd name="T77" fmla="*/ 0 h 1356"/>
                <a:gd name="T78" fmla="*/ 859 w 917"/>
                <a:gd name="T79" fmla="*/ 0 h 1356"/>
                <a:gd name="T80" fmla="*/ 878 w 917"/>
                <a:gd name="T81" fmla="*/ 0 h 1356"/>
                <a:gd name="T82" fmla="*/ 906 w 917"/>
                <a:gd name="T83" fmla="*/ 0 h 135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17"/>
                <a:gd name="T127" fmla="*/ 0 h 1356"/>
                <a:gd name="T128" fmla="*/ 917 w 917"/>
                <a:gd name="T129" fmla="*/ 1356 h 135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17" h="1356">
                  <a:moveTo>
                    <a:pt x="0" y="1356"/>
                  </a:moveTo>
                  <a:lnTo>
                    <a:pt x="8" y="1356"/>
                  </a:lnTo>
                  <a:lnTo>
                    <a:pt x="15" y="1356"/>
                  </a:lnTo>
                  <a:lnTo>
                    <a:pt x="19" y="1356"/>
                  </a:lnTo>
                  <a:lnTo>
                    <a:pt x="27" y="1356"/>
                  </a:lnTo>
                  <a:lnTo>
                    <a:pt x="35" y="1356"/>
                  </a:lnTo>
                  <a:lnTo>
                    <a:pt x="43" y="1356"/>
                  </a:lnTo>
                  <a:lnTo>
                    <a:pt x="50" y="1356"/>
                  </a:lnTo>
                  <a:lnTo>
                    <a:pt x="54" y="1356"/>
                  </a:lnTo>
                  <a:lnTo>
                    <a:pt x="62" y="1356"/>
                  </a:lnTo>
                  <a:lnTo>
                    <a:pt x="74" y="1356"/>
                  </a:lnTo>
                  <a:lnTo>
                    <a:pt x="81" y="1356"/>
                  </a:lnTo>
                  <a:lnTo>
                    <a:pt x="89" y="1356"/>
                  </a:lnTo>
                  <a:lnTo>
                    <a:pt x="93" y="1356"/>
                  </a:lnTo>
                  <a:lnTo>
                    <a:pt x="101" y="1356"/>
                  </a:lnTo>
                  <a:lnTo>
                    <a:pt x="109" y="1356"/>
                  </a:lnTo>
                  <a:lnTo>
                    <a:pt x="116" y="1356"/>
                  </a:lnTo>
                  <a:lnTo>
                    <a:pt x="124" y="1356"/>
                  </a:lnTo>
                  <a:lnTo>
                    <a:pt x="128" y="1356"/>
                  </a:lnTo>
                  <a:lnTo>
                    <a:pt x="136" y="1356"/>
                  </a:lnTo>
                  <a:lnTo>
                    <a:pt x="144" y="1356"/>
                  </a:lnTo>
                  <a:lnTo>
                    <a:pt x="151" y="1356"/>
                  </a:lnTo>
                  <a:lnTo>
                    <a:pt x="159" y="1356"/>
                  </a:lnTo>
                  <a:lnTo>
                    <a:pt x="163" y="1356"/>
                  </a:lnTo>
                  <a:lnTo>
                    <a:pt x="171" y="1356"/>
                  </a:lnTo>
                  <a:lnTo>
                    <a:pt x="179" y="1356"/>
                  </a:lnTo>
                  <a:lnTo>
                    <a:pt x="190" y="1356"/>
                  </a:lnTo>
                  <a:lnTo>
                    <a:pt x="198" y="1356"/>
                  </a:lnTo>
                  <a:lnTo>
                    <a:pt x="202" y="1356"/>
                  </a:lnTo>
                  <a:lnTo>
                    <a:pt x="210" y="1356"/>
                  </a:lnTo>
                  <a:lnTo>
                    <a:pt x="218" y="1356"/>
                  </a:lnTo>
                  <a:lnTo>
                    <a:pt x="225" y="1356"/>
                  </a:lnTo>
                  <a:lnTo>
                    <a:pt x="233" y="1356"/>
                  </a:lnTo>
                  <a:lnTo>
                    <a:pt x="237" y="1356"/>
                  </a:lnTo>
                  <a:lnTo>
                    <a:pt x="245" y="1356"/>
                  </a:lnTo>
                  <a:lnTo>
                    <a:pt x="253" y="1356"/>
                  </a:lnTo>
                  <a:lnTo>
                    <a:pt x="260" y="1356"/>
                  </a:lnTo>
                  <a:lnTo>
                    <a:pt x="268" y="1356"/>
                  </a:lnTo>
                  <a:lnTo>
                    <a:pt x="272" y="1356"/>
                  </a:lnTo>
                  <a:lnTo>
                    <a:pt x="280" y="1356"/>
                  </a:lnTo>
                  <a:lnTo>
                    <a:pt x="288" y="1356"/>
                  </a:lnTo>
                  <a:lnTo>
                    <a:pt x="295" y="1356"/>
                  </a:lnTo>
                  <a:lnTo>
                    <a:pt x="307" y="1356"/>
                  </a:lnTo>
                  <a:lnTo>
                    <a:pt x="311" y="1356"/>
                  </a:lnTo>
                  <a:lnTo>
                    <a:pt x="319" y="1356"/>
                  </a:lnTo>
                  <a:lnTo>
                    <a:pt x="326" y="1356"/>
                  </a:lnTo>
                  <a:lnTo>
                    <a:pt x="334" y="0"/>
                  </a:lnTo>
                  <a:lnTo>
                    <a:pt x="342" y="0"/>
                  </a:lnTo>
                  <a:lnTo>
                    <a:pt x="346" y="0"/>
                  </a:lnTo>
                  <a:lnTo>
                    <a:pt x="354" y="0"/>
                  </a:lnTo>
                  <a:lnTo>
                    <a:pt x="361" y="0"/>
                  </a:lnTo>
                  <a:lnTo>
                    <a:pt x="369" y="0"/>
                  </a:lnTo>
                  <a:lnTo>
                    <a:pt x="377" y="0"/>
                  </a:lnTo>
                  <a:lnTo>
                    <a:pt x="381" y="0"/>
                  </a:lnTo>
                  <a:lnTo>
                    <a:pt x="389" y="0"/>
                  </a:lnTo>
                  <a:lnTo>
                    <a:pt x="396" y="0"/>
                  </a:lnTo>
                  <a:lnTo>
                    <a:pt x="404" y="0"/>
                  </a:lnTo>
                  <a:lnTo>
                    <a:pt x="412" y="0"/>
                  </a:lnTo>
                  <a:lnTo>
                    <a:pt x="416" y="0"/>
                  </a:lnTo>
                  <a:lnTo>
                    <a:pt x="427" y="0"/>
                  </a:lnTo>
                  <a:lnTo>
                    <a:pt x="435" y="0"/>
                  </a:lnTo>
                  <a:lnTo>
                    <a:pt x="443" y="0"/>
                  </a:lnTo>
                  <a:lnTo>
                    <a:pt x="451" y="0"/>
                  </a:lnTo>
                  <a:lnTo>
                    <a:pt x="455" y="0"/>
                  </a:lnTo>
                  <a:lnTo>
                    <a:pt x="462" y="0"/>
                  </a:lnTo>
                  <a:lnTo>
                    <a:pt x="470" y="0"/>
                  </a:lnTo>
                  <a:lnTo>
                    <a:pt x="478" y="0"/>
                  </a:lnTo>
                  <a:lnTo>
                    <a:pt x="482" y="0"/>
                  </a:lnTo>
                  <a:lnTo>
                    <a:pt x="490" y="0"/>
                  </a:lnTo>
                  <a:lnTo>
                    <a:pt x="497" y="0"/>
                  </a:lnTo>
                  <a:lnTo>
                    <a:pt x="505" y="0"/>
                  </a:lnTo>
                  <a:lnTo>
                    <a:pt x="513" y="0"/>
                  </a:lnTo>
                  <a:lnTo>
                    <a:pt x="517" y="0"/>
                  </a:lnTo>
                  <a:lnTo>
                    <a:pt x="525" y="0"/>
                  </a:lnTo>
                  <a:lnTo>
                    <a:pt x="532" y="0"/>
                  </a:lnTo>
                  <a:lnTo>
                    <a:pt x="544" y="0"/>
                  </a:lnTo>
                  <a:lnTo>
                    <a:pt x="552" y="0"/>
                  </a:lnTo>
                  <a:lnTo>
                    <a:pt x="556" y="0"/>
                  </a:lnTo>
                  <a:lnTo>
                    <a:pt x="564" y="0"/>
                  </a:lnTo>
                  <a:lnTo>
                    <a:pt x="571" y="0"/>
                  </a:lnTo>
                  <a:lnTo>
                    <a:pt x="579" y="0"/>
                  </a:lnTo>
                  <a:lnTo>
                    <a:pt x="587" y="0"/>
                  </a:lnTo>
                  <a:lnTo>
                    <a:pt x="591" y="0"/>
                  </a:lnTo>
                  <a:lnTo>
                    <a:pt x="599" y="0"/>
                  </a:lnTo>
                  <a:lnTo>
                    <a:pt x="606" y="0"/>
                  </a:lnTo>
                  <a:lnTo>
                    <a:pt x="614" y="0"/>
                  </a:lnTo>
                  <a:lnTo>
                    <a:pt x="622" y="0"/>
                  </a:lnTo>
                  <a:lnTo>
                    <a:pt x="626" y="0"/>
                  </a:lnTo>
                  <a:lnTo>
                    <a:pt x="634" y="0"/>
                  </a:lnTo>
                  <a:lnTo>
                    <a:pt x="641" y="0"/>
                  </a:lnTo>
                  <a:lnTo>
                    <a:pt x="649" y="0"/>
                  </a:lnTo>
                  <a:lnTo>
                    <a:pt x="661" y="0"/>
                  </a:lnTo>
                  <a:lnTo>
                    <a:pt x="665" y="0"/>
                  </a:lnTo>
                  <a:lnTo>
                    <a:pt x="672" y="0"/>
                  </a:lnTo>
                  <a:lnTo>
                    <a:pt x="680" y="0"/>
                  </a:lnTo>
                  <a:lnTo>
                    <a:pt x="688" y="0"/>
                  </a:lnTo>
                  <a:lnTo>
                    <a:pt x="696" y="0"/>
                  </a:lnTo>
                  <a:lnTo>
                    <a:pt x="700" y="0"/>
                  </a:lnTo>
                  <a:lnTo>
                    <a:pt x="707" y="0"/>
                  </a:lnTo>
                  <a:lnTo>
                    <a:pt x="715" y="0"/>
                  </a:lnTo>
                  <a:lnTo>
                    <a:pt x="723" y="0"/>
                  </a:lnTo>
                  <a:lnTo>
                    <a:pt x="731" y="0"/>
                  </a:lnTo>
                  <a:lnTo>
                    <a:pt x="735" y="0"/>
                  </a:lnTo>
                  <a:lnTo>
                    <a:pt x="742" y="0"/>
                  </a:lnTo>
                  <a:lnTo>
                    <a:pt x="750" y="0"/>
                  </a:lnTo>
                  <a:lnTo>
                    <a:pt x="758" y="0"/>
                  </a:lnTo>
                  <a:lnTo>
                    <a:pt x="766" y="0"/>
                  </a:lnTo>
                  <a:lnTo>
                    <a:pt x="773" y="0"/>
                  </a:lnTo>
                  <a:lnTo>
                    <a:pt x="781" y="0"/>
                  </a:lnTo>
                  <a:lnTo>
                    <a:pt x="789" y="0"/>
                  </a:lnTo>
                  <a:lnTo>
                    <a:pt x="797" y="0"/>
                  </a:lnTo>
                  <a:lnTo>
                    <a:pt x="805" y="0"/>
                  </a:lnTo>
                  <a:lnTo>
                    <a:pt x="808" y="0"/>
                  </a:lnTo>
                  <a:lnTo>
                    <a:pt x="816" y="0"/>
                  </a:lnTo>
                  <a:lnTo>
                    <a:pt x="824" y="0"/>
                  </a:lnTo>
                  <a:lnTo>
                    <a:pt x="832" y="0"/>
                  </a:lnTo>
                  <a:lnTo>
                    <a:pt x="840" y="0"/>
                  </a:lnTo>
                  <a:lnTo>
                    <a:pt x="843" y="0"/>
                  </a:lnTo>
                  <a:lnTo>
                    <a:pt x="851" y="0"/>
                  </a:lnTo>
                  <a:lnTo>
                    <a:pt x="859" y="0"/>
                  </a:lnTo>
                  <a:lnTo>
                    <a:pt x="867" y="0"/>
                  </a:lnTo>
                  <a:lnTo>
                    <a:pt x="875" y="0"/>
                  </a:lnTo>
                  <a:lnTo>
                    <a:pt x="878" y="0"/>
                  </a:lnTo>
                  <a:lnTo>
                    <a:pt x="890" y="0"/>
                  </a:lnTo>
                  <a:lnTo>
                    <a:pt x="898" y="0"/>
                  </a:lnTo>
                  <a:lnTo>
                    <a:pt x="906" y="0"/>
                  </a:lnTo>
                  <a:lnTo>
                    <a:pt x="913" y="0"/>
                  </a:lnTo>
                  <a:lnTo>
                    <a:pt x="917" y="0"/>
                  </a:lnTo>
                </a:path>
              </a:pathLst>
            </a:custGeom>
            <a:noFill/>
            <a:ln w="36513">
              <a:solidFill>
                <a:srgbClr val="0000FF"/>
              </a:solidFill>
              <a:round/>
              <a:headEnd/>
              <a:tailEnd/>
            </a:ln>
          </p:spPr>
          <p:txBody>
            <a:bodyPr/>
            <a:lstStyle/>
            <a:p>
              <a:endParaRPr lang="en-US"/>
            </a:p>
          </p:txBody>
        </p:sp>
        <p:sp>
          <p:nvSpPr>
            <p:cNvPr id="31803" name="Freeform 63"/>
            <p:cNvSpPr>
              <a:spLocks/>
            </p:cNvSpPr>
            <p:nvPr/>
          </p:nvSpPr>
          <p:spPr bwMode="auto">
            <a:xfrm>
              <a:off x="8446060" y="3282162"/>
              <a:ext cx="179023" cy="2822"/>
            </a:xfrm>
            <a:custGeom>
              <a:avLst/>
              <a:gdLst>
                <a:gd name="T0" fmla="*/ 0 w 132"/>
                <a:gd name="T1" fmla="*/ 0 h 1"/>
                <a:gd name="T2" fmla="*/ 8 w 132"/>
                <a:gd name="T3" fmla="*/ 0 h 1"/>
                <a:gd name="T4" fmla="*/ 16 w 132"/>
                <a:gd name="T5" fmla="*/ 0 h 1"/>
                <a:gd name="T6" fmla="*/ 24 w 132"/>
                <a:gd name="T7" fmla="*/ 0 h 1"/>
                <a:gd name="T8" fmla="*/ 31 w 132"/>
                <a:gd name="T9" fmla="*/ 0 h 1"/>
                <a:gd name="T10" fmla="*/ 35 w 132"/>
                <a:gd name="T11" fmla="*/ 0 h 1"/>
                <a:gd name="T12" fmla="*/ 43 w 132"/>
                <a:gd name="T13" fmla="*/ 0 h 1"/>
                <a:gd name="T14" fmla="*/ 51 w 132"/>
                <a:gd name="T15" fmla="*/ 0 h 1"/>
                <a:gd name="T16" fmla="*/ 59 w 132"/>
                <a:gd name="T17" fmla="*/ 0 h 1"/>
                <a:gd name="T18" fmla="*/ 66 w 132"/>
                <a:gd name="T19" fmla="*/ 0 h 1"/>
                <a:gd name="T20" fmla="*/ 70 w 132"/>
                <a:gd name="T21" fmla="*/ 0 h 1"/>
                <a:gd name="T22" fmla="*/ 78 w 132"/>
                <a:gd name="T23" fmla="*/ 0 h 1"/>
                <a:gd name="T24" fmla="*/ 90 w 132"/>
                <a:gd name="T25" fmla="*/ 0 h 1"/>
                <a:gd name="T26" fmla="*/ 97 w 132"/>
                <a:gd name="T27" fmla="*/ 0 h 1"/>
                <a:gd name="T28" fmla="*/ 105 w 132"/>
                <a:gd name="T29" fmla="*/ 0 h 1"/>
                <a:gd name="T30" fmla="*/ 109 w 132"/>
                <a:gd name="T31" fmla="*/ 0 h 1"/>
                <a:gd name="T32" fmla="*/ 117 w 132"/>
                <a:gd name="T33" fmla="*/ 0 h 1"/>
                <a:gd name="T34" fmla="*/ 125 w 132"/>
                <a:gd name="T35" fmla="*/ 0 h 1"/>
                <a:gd name="T36" fmla="*/ 132 w 132"/>
                <a:gd name="T37" fmla="*/ 0 h 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32"/>
                <a:gd name="T58" fmla="*/ 0 h 1"/>
                <a:gd name="T59" fmla="*/ 132 w 132"/>
                <a:gd name="T60" fmla="*/ 1 h 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32" h="1">
                  <a:moveTo>
                    <a:pt x="0" y="0"/>
                  </a:moveTo>
                  <a:lnTo>
                    <a:pt x="8" y="0"/>
                  </a:lnTo>
                  <a:lnTo>
                    <a:pt x="16" y="0"/>
                  </a:lnTo>
                  <a:lnTo>
                    <a:pt x="24" y="0"/>
                  </a:lnTo>
                  <a:lnTo>
                    <a:pt x="31" y="0"/>
                  </a:lnTo>
                  <a:lnTo>
                    <a:pt x="35" y="0"/>
                  </a:lnTo>
                  <a:lnTo>
                    <a:pt x="43" y="0"/>
                  </a:lnTo>
                  <a:lnTo>
                    <a:pt x="51" y="0"/>
                  </a:lnTo>
                  <a:lnTo>
                    <a:pt x="59" y="0"/>
                  </a:lnTo>
                  <a:lnTo>
                    <a:pt x="66" y="0"/>
                  </a:lnTo>
                  <a:lnTo>
                    <a:pt x="70" y="0"/>
                  </a:lnTo>
                  <a:lnTo>
                    <a:pt x="78" y="0"/>
                  </a:lnTo>
                  <a:lnTo>
                    <a:pt x="90" y="0"/>
                  </a:lnTo>
                  <a:lnTo>
                    <a:pt x="97" y="0"/>
                  </a:lnTo>
                  <a:lnTo>
                    <a:pt x="105" y="0"/>
                  </a:lnTo>
                  <a:lnTo>
                    <a:pt x="109" y="0"/>
                  </a:lnTo>
                  <a:lnTo>
                    <a:pt x="117" y="0"/>
                  </a:lnTo>
                  <a:lnTo>
                    <a:pt x="125" y="0"/>
                  </a:lnTo>
                  <a:lnTo>
                    <a:pt x="132" y="0"/>
                  </a:lnTo>
                </a:path>
              </a:pathLst>
            </a:custGeom>
            <a:noFill/>
            <a:ln w="36513">
              <a:solidFill>
                <a:srgbClr val="0000FF"/>
              </a:solidFill>
              <a:round/>
              <a:headEnd/>
              <a:tailEnd/>
            </a:ln>
          </p:spPr>
          <p:txBody>
            <a:bodyPr/>
            <a:lstStyle/>
            <a:p>
              <a:endParaRPr lang="en-US"/>
            </a:p>
          </p:txBody>
        </p:sp>
        <p:sp>
          <p:nvSpPr>
            <p:cNvPr id="31804" name="Rectangle 64"/>
            <p:cNvSpPr>
              <a:spLocks noChangeArrowheads="1"/>
            </p:cNvSpPr>
            <p:nvPr/>
          </p:nvSpPr>
          <p:spPr bwMode="auto">
            <a:xfrm>
              <a:off x="6558050" y="5146114"/>
              <a:ext cx="328615" cy="169277"/>
            </a:xfrm>
            <a:prstGeom prst="rect">
              <a:avLst/>
            </a:prstGeom>
            <a:noFill/>
            <a:ln w="9525">
              <a:noFill/>
              <a:miter lim="800000"/>
              <a:headEnd/>
              <a:tailEnd/>
            </a:ln>
          </p:spPr>
          <p:txBody>
            <a:bodyPr wrap="none" lIns="0" tIns="0" rIns="0" bIns="0">
              <a:spAutoFit/>
            </a:bodyPr>
            <a:lstStyle/>
            <a:p>
              <a:r>
                <a:rPr lang="en-US" sz="1100" b="1">
                  <a:solidFill>
                    <a:srgbClr val="000000"/>
                  </a:solidFill>
                  <a:latin typeface="Helvetica" pitchFamily="34" charset="0"/>
                </a:rPr>
                <a:t>Time</a:t>
              </a:r>
              <a:endParaRPr lang="en-US" sz="1200" b="1"/>
            </a:p>
          </p:txBody>
        </p:sp>
        <p:sp>
          <p:nvSpPr>
            <p:cNvPr id="31805" name="Rectangle 65"/>
            <p:cNvSpPr>
              <a:spLocks noChangeArrowheads="1"/>
            </p:cNvSpPr>
            <p:nvPr/>
          </p:nvSpPr>
          <p:spPr bwMode="auto">
            <a:xfrm rot="16200000">
              <a:off x="3813595" y="3105973"/>
              <a:ext cx="908902" cy="169277"/>
            </a:xfrm>
            <a:prstGeom prst="rect">
              <a:avLst/>
            </a:prstGeom>
            <a:noFill/>
            <a:ln w="9525">
              <a:noFill/>
              <a:miter lim="800000"/>
              <a:headEnd/>
              <a:tailEnd/>
            </a:ln>
          </p:spPr>
          <p:txBody>
            <a:bodyPr wrap="none" lIns="0" tIns="0" rIns="0" bIns="0">
              <a:spAutoFit/>
            </a:bodyPr>
            <a:lstStyle/>
            <a:p>
              <a:r>
                <a:rPr lang="en-US" sz="1100" b="1">
                  <a:solidFill>
                    <a:srgbClr val="000000"/>
                  </a:solidFill>
                  <a:latin typeface="Helvetica" pitchFamily="34" charset="0"/>
                </a:rPr>
                <a:t>Symbol value</a:t>
              </a:r>
              <a:endParaRPr lang="en-US" sz="1200" b="1"/>
            </a:p>
          </p:txBody>
        </p:sp>
      </p:grpSp>
      <p:sp>
        <p:nvSpPr>
          <p:cNvPr id="61" name="Footer Placeholder 2"/>
          <p:cNvSpPr>
            <a:spLocks noGrp="1"/>
          </p:cNvSpPr>
          <p:nvPr>
            <p:ph type="ftr" sz="quarter" idx="3"/>
          </p:nvPr>
        </p:nvSpPr>
        <p:spPr>
          <a:xfrm>
            <a:off x="334433" y="6656398"/>
            <a:ext cx="7969251" cy="201602"/>
          </a:xfrm>
        </p:spPr>
        <p:txBody>
          <a:bodyPr/>
          <a:lstStyle/>
          <a:p>
            <a:r>
              <a:rPr lang="en-US" sz="750" dirty="0" smtClean="0"/>
              <a:t>TI 3: Operating Systems and Computer Networks</a:t>
            </a:r>
            <a:endParaRPr lang="de-DE" sz="750" dirty="0"/>
          </a:p>
        </p:txBody>
      </p:sp>
    </p:spTree>
    <p:extLst>
      <p:ext uri="{BB962C8B-B14F-4D97-AF65-F5344CB8AC3E}">
        <p14:creationId xmlns:p14="http://schemas.microsoft.com/office/powerpoint/2010/main" val="1516052711"/>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1748" name="Rectangle 9"/>
          <p:cNvSpPr>
            <a:spLocks noGrp="1" noChangeArrowheads="1"/>
          </p:cNvSpPr>
          <p:nvPr>
            <p:ph type="title"/>
          </p:nvPr>
        </p:nvSpPr>
        <p:spPr/>
        <p:txBody>
          <a:bodyPr/>
          <a:lstStyle/>
          <a:p>
            <a:pPr eaLnBrk="1" hangingPunct="1"/>
            <a:r>
              <a:rPr lang="en-US" smtClean="0"/>
              <a:t>Example: Bits and Symbols</a:t>
            </a:r>
          </a:p>
        </p:txBody>
      </p:sp>
      <p:sp>
        <p:nvSpPr>
          <p:cNvPr id="31747" name="Rectangle 10"/>
          <p:cNvSpPr>
            <a:spLocks noGrp="1" noChangeArrowheads="1"/>
          </p:cNvSpPr>
          <p:nvPr>
            <p:ph idx="1"/>
          </p:nvPr>
        </p:nvSpPr>
        <p:spPr/>
        <p:txBody>
          <a:bodyPr/>
          <a:lstStyle/>
          <a:p>
            <a:pPr eaLnBrk="1" hangingPunct="1"/>
            <a:r>
              <a:rPr lang="en-US" dirty="0" smtClean="0"/>
              <a:t>Today’s systems:</a:t>
            </a:r>
          </a:p>
          <a:p>
            <a:pPr lvl="1" eaLnBrk="1" hangingPunct="1"/>
            <a:r>
              <a:rPr lang="en-US" dirty="0" smtClean="0"/>
              <a:t>Many bits per symbol</a:t>
            </a:r>
          </a:p>
          <a:p>
            <a:pPr lvl="1" eaLnBrk="1" hangingPunct="1"/>
            <a:r>
              <a:rPr lang="en-US" dirty="0" smtClean="0"/>
              <a:t>Often Phase Shift Keying/Amplitude Shift Keying combined</a:t>
            </a:r>
          </a:p>
          <a:p>
            <a:pPr eaLnBrk="1" hangingPunct="1"/>
            <a:endParaRPr lang="en-US" dirty="0" smtClean="0"/>
          </a:p>
          <a:p>
            <a:pPr eaLnBrk="1" hangingPunct="1"/>
            <a:r>
              <a:rPr lang="en-US" dirty="0" smtClean="0"/>
              <a:t>Constellation diagram encodes amplitude and phase of symbols</a:t>
            </a:r>
          </a:p>
        </p:txBody>
      </p:sp>
      <p:pic>
        <p:nvPicPr>
          <p:cNvPr id="31750" name="Picture 68"/>
          <p:cNvPicPr>
            <a:picLocks noChangeAspect="1" noChangeArrowheads="1"/>
          </p:cNvPicPr>
          <p:nvPr/>
        </p:nvPicPr>
        <p:blipFill>
          <a:blip r:embed="rId3" cstate="print"/>
          <a:srcRect b="14931"/>
          <a:stretch>
            <a:fillRect/>
          </a:stretch>
        </p:blipFill>
        <p:spPr bwMode="auto">
          <a:xfrm>
            <a:off x="1933940" y="3501008"/>
            <a:ext cx="8324123" cy="2520280"/>
          </a:xfrm>
          <a:prstGeom prst="rect">
            <a:avLst/>
          </a:prstGeom>
          <a:noFill/>
          <a:ln w="25400" algn="ctr">
            <a:noFill/>
            <a:miter lim="800000"/>
            <a:headEnd/>
            <a:tailEnd/>
          </a:ln>
        </p:spPr>
      </p:pic>
      <p:sp>
        <p:nvSpPr>
          <p:cNvPr id="6" name="Footer Placeholder 2"/>
          <p:cNvSpPr>
            <a:spLocks noGrp="1"/>
          </p:cNvSpPr>
          <p:nvPr>
            <p:ph type="ftr" sz="quarter" idx="3"/>
          </p:nvPr>
        </p:nvSpPr>
        <p:spPr>
          <a:xfrm>
            <a:off x="334433" y="6656398"/>
            <a:ext cx="7969251" cy="201602"/>
          </a:xfrm>
        </p:spPr>
        <p:txBody>
          <a:bodyPr/>
          <a:lstStyle/>
          <a:p>
            <a:r>
              <a:rPr lang="en-US" sz="750" dirty="0" smtClean="0"/>
              <a:t>TI 3: Operating Systems and Computer Networks</a:t>
            </a:r>
            <a:endParaRPr lang="de-DE" sz="750" dirty="0"/>
          </a:p>
        </p:txBody>
      </p:sp>
    </p:spTree>
    <p:extLst>
      <p:ext uri="{BB962C8B-B14F-4D97-AF65-F5344CB8AC3E}">
        <p14:creationId xmlns:p14="http://schemas.microsoft.com/office/powerpoint/2010/main" val="28282736"/>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2771" name="Rectangle 2"/>
          <p:cNvSpPr>
            <a:spLocks noGrp="1" noChangeArrowheads="1"/>
          </p:cNvSpPr>
          <p:nvPr>
            <p:ph type="title"/>
          </p:nvPr>
        </p:nvSpPr>
        <p:spPr/>
        <p:txBody>
          <a:bodyPr/>
          <a:lstStyle/>
          <a:p>
            <a:r>
              <a:rPr lang="en-US" smtClean="0"/>
              <a:t>Data Rate with Multi-valued Symbols</a:t>
            </a:r>
          </a:p>
        </p:txBody>
      </p:sp>
      <p:sp>
        <p:nvSpPr>
          <p:cNvPr id="32772" name="Rectangle 3"/>
          <p:cNvSpPr>
            <a:spLocks noGrp="1" noChangeArrowheads="1"/>
          </p:cNvSpPr>
          <p:nvPr>
            <p:ph idx="1"/>
          </p:nvPr>
        </p:nvSpPr>
        <p:spPr/>
        <p:txBody>
          <a:bodyPr/>
          <a:lstStyle/>
          <a:p>
            <a:r>
              <a:rPr lang="en-US" dirty="0" smtClean="0"/>
              <a:t>Using symbols with multiple values increases data rate</a:t>
            </a:r>
          </a:p>
          <a:p>
            <a:r>
              <a:rPr lang="en-US" i="1" dirty="0" err="1" smtClean="0"/>
              <a:t>Nyquist’s</a:t>
            </a:r>
            <a:r>
              <a:rPr lang="en-US" i="1" dirty="0" smtClean="0"/>
              <a:t> formula: </a:t>
            </a:r>
          </a:p>
          <a:p>
            <a:endParaRPr lang="en-US" i="1" dirty="0" smtClean="0"/>
          </a:p>
          <a:p>
            <a:endParaRPr lang="en-US" i="1" dirty="0" smtClean="0"/>
          </a:p>
          <a:p>
            <a:endParaRPr lang="en-US" i="1" dirty="0" smtClean="0"/>
          </a:p>
          <a:p>
            <a:pPr>
              <a:buNone/>
            </a:pPr>
            <a:r>
              <a:rPr lang="en-US" dirty="0" smtClean="0"/>
              <a:t>	</a:t>
            </a:r>
            <a:r>
              <a:rPr lang="en-US" sz="2000" dirty="0"/>
              <a:t>V: number of symbol values</a:t>
            </a:r>
          </a:p>
          <a:p>
            <a:pPr>
              <a:buNone/>
            </a:pPr>
            <a:r>
              <a:rPr lang="en-US" sz="2000" dirty="0"/>
              <a:t>	H: bandwidth in Hz</a:t>
            </a:r>
          </a:p>
          <a:p>
            <a:endParaRPr lang="en-US" sz="800" dirty="0" smtClean="0"/>
          </a:p>
          <a:p>
            <a:endParaRPr lang="en-US" sz="800" dirty="0"/>
          </a:p>
          <a:p>
            <a:endParaRPr lang="en-US" sz="800" dirty="0"/>
          </a:p>
          <a:p>
            <a:r>
              <a:rPr lang="en-US" dirty="0" smtClean="0"/>
              <a:t>Indicates that unlimited data rate can be achieved when enough symbol levels are used</a:t>
            </a:r>
          </a:p>
          <a:p>
            <a:endParaRPr lang="en-US" dirty="0" smtClean="0"/>
          </a:p>
          <a:p>
            <a:r>
              <a:rPr lang="en-US" dirty="0" smtClean="0"/>
              <a:t>But: More and more symbol levels have to be spaced closer and closer together</a:t>
            </a:r>
          </a:p>
          <a:p>
            <a:pPr lvl="1"/>
            <a:r>
              <a:rPr lang="en-US" dirty="0" smtClean="0"/>
              <a:t>Even small random noise would then result in one symbol being misinterpreted for another</a:t>
            </a:r>
          </a:p>
        </p:txBody>
      </p:sp>
      <p:sp>
        <p:nvSpPr>
          <p:cNvPr id="6" name="Text Box 4"/>
          <p:cNvSpPr txBox="1">
            <a:spLocks noChangeArrowheads="1"/>
          </p:cNvSpPr>
          <p:nvPr/>
        </p:nvSpPr>
        <p:spPr bwMode="auto">
          <a:xfrm>
            <a:off x="2423592" y="1628800"/>
            <a:ext cx="7927975" cy="939800"/>
          </a:xfrm>
          <a:prstGeom prst="rect">
            <a:avLst/>
          </a:prstGeom>
          <a:solidFill>
            <a:srgbClr val="DDDDDD"/>
          </a:solidFill>
          <a:ln w="19050" algn="ctr">
            <a:solidFill>
              <a:schemeClr val="tx1"/>
            </a:solidFill>
            <a:miter lim="800000"/>
            <a:headEnd/>
            <a:tailEnd/>
          </a:ln>
        </p:spPr>
        <p:txBody>
          <a:bodyPr anchor="ctr" anchorCtr="1"/>
          <a:lstStyle/>
          <a:p>
            <a:r>
              <a:rPr lang="en-US" sz="2800" dirty="0">
                <a:latin typeface="Times New Roman"/>
                <a:cs typeface="Times New Roman"/>
              </a:rPr>
              <a:t>maximum data rate [bit/s] = 2</a:t>
            </a:r>
            <a:r>
              <a:rPr lang="en-US" sz="2800" i="1" dirty="0">
                <a:latin typeface="Times New Roman"/>
                <a:cs typeface="Times New Roman"/>
              </a:rPr>
              <a:t>H </a:t>
            </a:r>
            <a:r>
              <a:rPr lang="en-US" sz="2800" dirty="0">
                <a:latin typeface="Times New Roman"/>
                <a:cs typeface="Times New Roman"/>
              </a:rPr>
              <a:t>log</a:t>
            </a:r>
            <a:r>
              <a:rPr lang="en-US" sz="2800" baseline="-25000" dirty="0">
                <a:latin typeface="Times New Roman"/>
                <a:cs typeface="Times New Roman"/>
              </a:rPr>
              <a:t>2</a:t>
            </a:r>
            <a:r>
              <a:rPr lang="en-US" sz="2800" dirty="0">
                <a:latin typeface="Times New Roman"/>
                <a:cs typeface="Times New Roman"/>
              </a:rPr>
              <a:t>(</a:t>
            </a:r>
            <a:r>
              <a:rPr lang="en-US" sz="2800" i="1" dirty="0">
                <a:latin typeface="Times New Roman"/>
                <a:cs typeface="Times New Roman"/>
              </a:rPr>
              <a:t>V)</a:t>
            </a:r>
            <a:endParaRPr lang="en-US" sz="2800" dirty="0">
              <a:latin typeface="Times New Roman"/>
              <a:cs typeface="Times New Roman"/>
            </a:endParaRPr>
          </a:p>
        </p:txBody>
      </p:sp>
      <p:sp>
        <p:nvSpPr>
          <p:cNvPr id="7" name="Footer Placeholder 2"/>
          <p:cNvSpPr>
            <a:spLocks noGrp="1"/>
          </p:cNvSpPr>
          <p:nvPr>
            <p:ph type="ftr" sz="quarter" idx="3"/>
          </p:nvPr>
        </p:nvSpPr>
        <p:spPr>
          <a:xfrm>
            <a:off x="334433" y="6656398"/>
            <a:ext cx="7969251" cy="201602"/>
          </a:xfrm>
        </p:spPr>
        <p:txBody>
          <a:bodyPr/>
          <a:lstStyle/>
          <a:p>
            <a:r>
              <a:rPr lang="en-US" sz="750" dirty="0" smtClean="0"/>
              <a:t>TI 3: Operating Systems and Computer Networks</a:t>
            </a:r>
            <a:endParaRPr lang="de-DE" sz="750" dirty="0"/>
          </a:p>
        </p:txBody>
      </p:sp>
    </p:spTree>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Transmission of data </a:t>
            </a:r>
            <a:r>
              <a:rPr lang="en-US" dirty="0" smtClean="0"/>
              <a:t>requires physical </a:t>
            </a:r>
            <a:r>
              <a:rPr lang="en-US" dirty="0"/>
              <a:t>representation of data</a:t>
            </a:r>
            <a:endParaRPr lang="de-DE" dirty="0"/>
          </a:p>
        </p:txBody>
      </p:sp>
      <p:sp>
        <p:nvSpPr>
          <p:cNvPr id="18" name="Content Placeholder 17"/>
          <p:cNvSpPr>
            <a:spLocks noGrp="1"/>
          </p:cNvSpPr>
          <p:nvPr>
            <p:ph idx="1"/>
          </p:nvPr>
        </p:nvSpPr>
        <p:spPr/>
        <p:txBody>
          <a:bodyPr/>
          <a:lstStyle/>
          <a:p>
            <a:r>
              <a:rPr lang="en-US" dirty="0">
                <a:solidFill>
                  <a:schemeClr val="tx1">
                    <a:lumMod val="60000"/>
                    <a:lumOff val="40000"/>
                  </a:schemeClr>
                </a:solidFill>
              </a:rPr>
              <a:t>A</a:t>
            </a:r>
            <a:r>
              <a:rPr lang="en-US" dirty="0" smtClean="0">
                <a:solidFill>
                  <a:srgbClr val="C00000"/>
                </a:solidFill>
              </a:rPr>
              <a:t> Signal</a:t>
            </a:r>
            <a:r>
              <a:rPr lang="en-US" dirty="0" smtClean="0">
                <a:solidFill>
                  <a:schemeClr val="tx1"/>
                </a:solidFill>
              </a:rPr>
              <a:t> </a:t>
            </a:r>
            <a:r>
              <a:rPr lang="en-US" dirty="0">
                <a:solidFill>
                  <a:schemeClr val="tx1">
                    <a:lumMod val="60000"/>
                    <a:lumOff val="40000"/>
                  </a:schemeClr>
                </a:solidFill>
              </a:rPr>
              <a:t>is the </a:t>
            </a:r>
            <a:r>
              <a:rPr lang="en-US" dirty="0">
                <a:solidFill>
                  <a:schemeClr val="tx1"/>
                </a:solidFill>
              </a:rPr>
              <a:t>physical representation of data</a:t>
            </a:r>
          </a:p>
          <a:p>
            <a:endParaRPr lang="en-US" dirty="0">
              <a:solidFill>
                <a:schemeClr val="tx1"/>
              </a:solidFill>
            </a:endParaRPr>
          </a:p>
          <a:p>
            <a:r>
              <a:rPr lang="en-US" dirty="0">
                <a:solidFill>
                  <a:schemeClr val="tx1">
                    <a:lumMod val="60000"/>
                    <a:lumOff val="40000"/>
                  </a:schemeClr>
                </a:solidFill>
              </a:rPr>
              <a:t>An </a:t>
            </a:r>
            <a:r>
              <a:rPr lang="en-US" dirty="0" smtClean="0">
                <a:solidFill>
                  <a:schemeClr val="tx1"/>
                </a:solidFill>
              </a:rPr>
              <a:t>analog </a:t>
            </a:r>
            <a:r>
              <a:rPr lang="en-US" dirty="0">
                <a:solidFill>
                  <a:schemeClr val="tx1"/>
                </a:solidFill>
              </a:rPr>
              <a:t>signal </a:t>
            </a:r>
            <a:r>
              <a:rPr lang="en-US" dirty="0">
                <a:solidFill>
                  <a:schemeClr val="tx1">
                    <a:lumMod val="60000"/>
                    <a:lumOff val="40000"/>
                  </a:schemeClr>
                </a:solidFill>
              </a:rPr>
              <a:t>is a </a:t>
            </a:r>
            <a:r>
              <a:rPr lang="en-US" dirty="0">
                <a:solidFill>
                  <a:schemeClr val="tx1"/>
                </a:solidFill>
              </a:rPr>
              <a:t>sequence of </a:t>
            </a:r>
            <a:r>
              <a:rPr lang="en-US" dirty="0">
                <a:solidFill>
                  <a:srgbClr val="C00000"/>
                </a:solidFill>
              </a:rPr>
              <a:t>continuous</a:t>
            </a:r>
            <a:r>
              <a:rPr lang="en-US" dirty="0">
                <a:solidFill>
                  <a:schemeClr val="tx1"/>
                </a:solidFill>
              </a:rPr>
              <a:t> values</a:t>
            </a:r>
          </a:p>
          <a:p>
            <a:endParaRPr lang="en-US" dirty="0" smtClean="0">
              <a:solidFill>
                <a:schemeClr val="tx1"/>
              </a:solidFill>
            </a:endParaRPr>
          </a:p>
          <a:p>
            <a:r>
              <a:rPr lang="en-US" dirty="0">
                <a:solidFill>
                  <a:schemeClr val="tx1">
                    <a:lumMod val="60000"/>
                    <a:lumOff val="40000"/>
                  </a:schemeClr>
                </a:solidFill>
              </a:rPr>
              <a:t>A</a:t>
            </a:r>
            <a:r>
              <a:rPr lang="en-US" dirty="0" smtClean="0">
                <a:solidFill>
                  <a:schemeClr val="tx1"/>
                </a:solidFill>
              </a:rPr>
              <a:t> digital </a:t>
            </a:r>
            <a:r>
              <a:rPr lang="en-US" dirty="0">
                <a:solidFill>
                  <a:schemeClr val="tx1"/>
                </a:solidFill>
              </a:rPr>
              <a:t>signal </a:t>
            </a:r>
            <a:r>
              <a:rPr lang="en-US" dirty="0">
                <a:solidFill>
                  <a:schemeClr val="tx1">
                    <a:lumMod val="60000"/>
                    <a:lumOff val="40000"/>
                  </a:schemeClr>
                </a:solidFill>
              </a:rPr>
              <a:t>is a</a:t>
            </a:r>
            <a:r>
              <a:rPr lang="en-US" dirty="0">
                <a:solidFill>
                  <a:schemeClr val="tx1"/>
                </a:solidFill>
              </a:rPr>
              <a:t> sequence of </a:t>
            </a:r>
            <a:r>
              <a:rPr lang="en-US" dirty="0">
                <a:solidFill>
                  <a:srgbClr val="C00000"/>
                </a:solidFill>
              </a:rPr>
              <a:t>discrete</a:t>
            </a:r>
            <a:r>
              <a:rPr lang="en-US" dirty="0">
                <a:solidFill>
                  <a:schemeClr val="tx1"/>
                </a:solidFill>
              </a:rPr>
              <a:t> values</a:t>
            </a:r>
          </a:p>
          <a:p>
            <a:endParaRPr lang="en-US" dirty="0"/>
          </a:p>
        </p:txBody>
      </p:sp>
      <p:sp>
        <p:nvSpPr>
          <p:cNvPr id="3" name="Footer Placeholder 2"/>
          <p:cNvSpPr>
            <a:spLocks noGrp="1"/>
          </p:cNvSpPr>
          <p:nvPr>
            <p:ph type="ftr" sz="quarter" idx="3"/>
          </p:nvPr>
        </p:nvSpPr>
        <p:spPr>
          <a:xfrm>
            <a:off x="334433" y="6656398"/>
            <a:ext cx="7969251" cy="201602"/>
          </a:xfrm>
        </p:spPr>
        <p:txBody>
          <a:bodyPr/>
          <a:lstStyle/>
          <a:p>
            <a:r>
              <a:rPr lang="en-US" sz="750" dirty="0" smtClean="0"/>
              <a:t>TI 3: Operating Systems and Computer Networks</a:t>
            </a:r>
            <a:endParaRPr lang="de-DE" sz="750" dirty="0"/>
          </a:p>
        </p:txBody>
      </p:sp>
      <p:sp>
        <p:nvSpPr>
          <p:cNvPr id="4" name="Inhaltsplatzhalter 4"/>
          <p:cNvSpPr txBox="1">
            <a:spLocks/>
          </p:cNvSpPr>
          <p:nvPr/>
        </p:nvSpPr>
        <p:spPr>
          <a:xfrm>
            <a:off x="332164" y="1346486"/>
            <a:ext cx="11523133" cy="5249412"/>
          </a:xfrm>
          <a:prstGeom prst="rect">
            <a:avLst/>
          </a:prstGeom>
        </p:spPr>
        <p:txBody>
          <a:bodyPr/>
          <a:lstStyle>
            <a:lvl1pPr algn="l" rtl="0" eaLnBrk="1" fontAlgn="base" hangingPunct="1">
              <a:lnSpc>
                <a:spcPct val="102000"/>
              </a:lnSpc>
              <a:spcBef>
                <a:spcPts val="375"/>
              </a:spcBef>
              <a:spcAft>
                <a:spcPct val="0"/>
              </a:spcAft>
              <a:buClr>
                <a:srgbClr val="000000"/>
              </a:buClr>
              <a:defRPr>
                <a:solidFill>
                  <a:srgbClr val="000000"/>
                </a:solidFill>
                <a:latin typeface="+mn-lt"/>
                <a:ea typeface="+mn-ea"/>
                <a:cs typeface="+mn-cs"/>
              </a:defRPr>
            </a:lvl1pPr>
            <a:lvl2pPr marL="266700" indent="-132160" algn="l" rtl="0" eaLnBrk="1" fontAlgn="base" hangingPunct="1">
              <a:lnSpc>
                <a:spcPct val="102000"/>
              </a:lnSpc>
              <a:spcBef>
                <a:spcPts val="375"/>
              </a:spcBef>
              <a:spcAft>
                <a:spcPct val="0"/>
              </a:spcAft>
              <a:buClr>
                <a:srgbClr val="000000"/>
              </a:buClr>
              <a:buChar char="-"/>
              <a:defRPr>
                <a:solidFill>
                  <a:srgbClr val="000000"/>
                </a:solidFill>
                <a:latin typeface="+mn-lt"/>
              </a:defRPr>
            </a:lvl2pPr>
            <a:lvl3pPr marL="542925" indent="-141685" algn="l" rtl="0" eaLnBrk="1" fontAlgn="base" hangingPunct="1">
              <a:lnSpc>
                <a:spcPct val="102000"/>
              </a:lnSpc>
              <a:spcBef>
                <a:spcPts val="375"/>
              </a:spcBef>
              <a:spcAft>
                <a:spcPct val="0"/>
              </a:spcAft>
              <a:buClr>
                <a:srgbClr val="000000"/>
              </a:buClr>
              <a:buChar char="-"/>
              <a:defRPr>
                <a:solidFill>
                  <a:srgbClr val="000000"/>
                </a:solidFill>
                <a:latin typeface="+mn-lt"/>
              </a:defRPr>
            </a:lvl3pPr>
            <a:lvl4pPr marL="809625" indent="-132160" algn="l" rtl="0" eaLnBrk="1" fontAlgn="base" hangingPunct="1">
              <a:lnSpc>
                <a:spcPct val="102000"/>
              </a:lnSpc>
              <a:spcBef>
                <a:spcPts val="375"/>
              </a:spcBef>
              <a:spcAft>
                <a:spcPct val="0"/>
              </a:spcAft>
              <a:buClr>
                <a:srgbClr val="000000"/>
              </a:buClr>
              <a:buChar char="-"/>
              <a:defRPr>
                <a:solidFill>
                  <a:srgbClr val="000000"/>
                </a:solidFill>
                <a:latin typeface="+mn-lt"/>
              </a:defRPr>
            </a:lvl4pPr>
            <a:lvl5pPr marL="1076325" indent="-132160" algn="l" rtl="0" eaLnBrk="1" fontAlgn="base" hangingPunct="1">
              <a:lnSpc>
                <a:spcPct val="102000"/>
              </a:lnSpc>
              <a:spcBef>
                <a:spcPts val="375"/>
              </a:spcBef>
              <a:spcAft>
                <a:spcPct val="0"/>
              </a:spcAft>
              <a:buClr>
                <a:srgbClr val="000000"/>
              </a:buClr>
              <a:buChar char="-"/>
              <a:defRPr>
                <a:solidFill>
                  <a:srgbClr val="000000"/>
                </a:solidFill>
                <a:latin typeface="+mn-lt"/>
              </a:defRPr>
            </a:lvl5pPr>
            <a:lvl6pPr marL="1419225" indent="-132160" algn="l" rtl="0" eaLnBrk="1" fontAlgn="base" hangingPunct="1">
              <a:lnSpc>
                <a:spcPct val="102000"/>
              </a:lnSpc>
              <a:spcBef>
                <a:spcPts val="375"/>
              </a:spcBef>
              <a:spcAft>
                <a:spcPct val="0"/>
              </a:spcAft>
              <a:buClr>
                <a:schemeClr val="tx1"/>
              </a:buClr>
              <a:buSzPct val="90000"/>
              <a:buChar char="-"/>
              <a:defRPr>
                <a:solidFill>
                  <a:schemeClr val="tx1"/>
                </a:solidFill>
                <a:latin typeface="+mn-lt"/>
              </a:defRPr>
            </a:lvl6pPr>
            <a:lvl7pPr marL="1762125" indent="-132160" algn="l" rtl="0" eaLnBrk="1" fontAlgn="base" hangingPunct="1">
              <a:lnSpc>
                <a:spcPct val="102000"/>
              </a:lnSpc>
              <a:spcBef>
                <a:spcPts val="375"/>
              </a:spcBef>
              <a:spcAft>
                <a:spcPct val="0"/>
              </a:spcAft>
              <a:buClr>
                <a:schemeClr val="tx1"/>
              </a:buClr>
              <a:buSzPct val="90000"/>
              <a:buChar char="-"/>
              <a:defRPr>
                <a:solidFill>
                  <a:schemeClr val="tx1"/>
                </a:solidFill>
                <a:latin typeface="+mn-lt"/>
              </a:defRPr>
            </a:lvl7pPr>
            <a:lvl8pPr marL="2105025" indent="-132160" algn="l" rtl="0" eaLnBrk="1" fontAlgn="base" hangingPunct="1">
              <a:lnSpc>
                <a:spcPct val="102000"/>
              </a:lnSpc>
              <a:spcBef>
                <a:spcPts val="375"/>
              </a:spcBef>
              <a:spcAft>
                <a:spcPct val="0"/>
              </a:spcAft>
              <a:buClr>
                <a:schemeClr val="tx1"/>
              </a:buClr>
              <a:buSzPct val="90000"/>
              <a:buChar char="-"/>
              <a:defRPr>
                <a:solidFill>
                  <a:schemeClr val="tx1"/>
                </a:solidFill>
                <a:latin typeface="+mn-lt"/>
              </a:defRPr>
            </a:lvl8pPr>
            <a:lvl9pPr marL="2447925" indent="-132160" algn="l" rtl="0" eaLnBrk="1" fontAlgn="base" hangingPunct="1">
              <a:lnSpc>
                <a:spcPct val="102000"/>
              </a:lnSpc>
              <a:spcBef>
                <a:spcPts val="375"/>
              </a:spcBef>
              <a:spcAft>
                <a:spcPct val="0"/>
              </a:spcAft>
              <a:buClr>
                <a:schemeClr val="tx1"/>
              </a:buClr>
              <a:buSzPct val="90000"/>
              <a:buChar char="-"/>
              <a:defRPr>
                <a:solidFill>
                  <a:schemeClr val="tx1"/>
                </a:solidFill>
                <a:latin typeface="+mn-lt"/>
              </a:defRPr>
            </a:lvl9pPr>
          </a:lstStyle>
          <a:p>
            <a:endParaRPr lang="en-US" sz="2800" kern="0" dirty="0" smtClean="0">
              <a:solidFill>
                <a:schemeClr val="tx1"/>
              </a:solidFill>
            </a:endParaRPr>
          </a:p>
        </p:txBody>
      </p:sp>
      <p:grpSp>
        <p:nvGrpSpPr>
          <p:cNvPr id="5" name="Grouper 3"/>
          <p:cNvGrpSpPr/>
          <p:nvPr/>
        </p:nvGrpSpPr>
        <p:grpSpPr>
          <a:xfrm>
            <a:off x="3287688" y="4365104"/>
            <a:ext cx="2426961" cy="1224136"/>
            <a:chOff x="2553807" y="4095750"/>
            <a:chExt cx="1157288" cy="769938"/>
          </a:xfrm>
        </p:grpSpPr>
        <p:sp>
          <p:nvSpPr>
            <p:cNvPr id="6" name="Freeform 63"/>
            <p:cNvSpPr>
              <a:spLocks/>
            </p:cNvSpPr>
            <p:nvPr/>
          </p:nvSpPr>
          <p:spPr bwMode="auto">
            <a:xfrm>
              <a:off x="2553807" y="4354513"/>
              <a:ext cx="216808" cy="271463"/>
            </a:xfrm>
            <a:custGeom>
              <a:avLst/>
              <a:gdLst/>
              <a:ahLst/>
              <a:cxnLst>
                <a:cxn ang="0">
                  <a:pos x="0" y="81"/>
                </a:cxn>
                <a:cxn ang="0">
                  <a:pos x="2" y="66"/>
                </a:cxn>
                <a:cxn ang="0">
                  <a:pos x="5" y="52"/>
                </a:cxn>
                <a:cxn ang="0">
                  <a:pos x="7" y="41"/>
                </a:cxn>
                <a:cxn ang="0">
                  <a:pos x="10" y="36"/>
                </a:cxn>
                <a:cxn ang="0">
                  <a:pos x="14" y="33"/>
                </a:cxn>
                <a:cxn ang="0">
                  <a:pos x="18" y="33"/>
                </a:cxn>
                <a:cxn ang="0">
                  <a:pos x="22" y="34"/>
                </a:cxn>
                <a:cxn ang="0">
                  <a:pos x="26" y="38"/>
                </a:cxn>
                <a:cxn ang="0">
                  <a:pos x="28" y="44"/>
                </a:cxn>
                <a:cxn ang="0">
                  <a:pos x="30" y="52"/>
                </a:cxn>
                <a:cxn ang="0">
                  <a:pos x="37" y="105"/>
                </a:cxn>
                <a:cxn ang="0">
                  <a:pos x="39" y="113"/>
                </a:cxn>
                <a:cxn ang="0">
                  <a:pos x="41" y="118"/>
                </a:cxn>
                <a:cxn ang="0">
                  <a:pos x="46" y="122"/>
                </a:cxn>
                <a:cxn ang="0">
                  <a:pos x="50" y="123"/>
                </a:cxn>
                <a:cxn ang="0">
                  <a:pos x="54" y="120"/>
                </a:cxn>
                <a:cxn ang="0">
                  <a:pos x="57" y="114"/>
                </a:cxn>
                <a:cxn ang="0">
                  <a:pos x="58" y="105"/>
                </a:cxn>
                <a:cxn ang="0">
                  <a:pos x="69" y="28"/>
                </a:cxn>
                <a:cxn ang="0">
                  <a:pos x="70" y="16"/>
                </a:cxn>
                <a:cxn ang="0">
                  <a:pos x="72" y="9"/>
                </a:cxn>
                <a:cxn ang="0">
                  <a:pos x="75" y="4"/>
                </a:cxn>
                <a:cxn ang="0">
                  <a:pos x="77" y="1"/>
                </a:cxn>
                <a:cxn ang="0">
                  <a:pos x="82" y="0"/>
                </a:cxn>
                <a:cxn ang="0">
                  <a:pos x="87" y="2"/>
                </a:cxn>
                <a:cxn ang="0">
                  <a:pos x="90" y="8"/>
                </a:cxn>
                <a:cxn ang="0">
                  <a:pos x="92" y="14"/>
                </a:cxn>
                <a:cxn ang="0">
                  <a:pos x="94" y="22"/>
                </a:cxn>
                <a:cxn ang="0">
                  <a:pos x="110" y="146"/>
                </a:cxn>
                <a:cxn ang="0">
                  <a:pos x="111" y="156"/>
                </a:cxn>
                <a:cxn ang="0">
                  <a:pos x="114" y="165"/>
                </a:cxn>
                <a:cxn ang="0">
                  <a:pos x="117" y="168"/>
                </a:cxn>
                <a:cxn ang="0">
                  <a:pos x="123" y="170"/>
                </a:cxn>
                <a:cxn ang="0">
                  <a:pos x="127" y="165"/>
                </a:cxn>
                <a:cxn ang="0">
                  <a:pos x="130" y="157"/>
                </a:cxn>
                <a:cxn ang="0">
                  <a:pos x="132" y="146"/>
                </a:cxn>
                <a:cxn ang="0">
                  <a:pos x="147" y="34"/>
                </a:cxn>
              </a:cxnLst>
              <a:rect l="0" t="0" r="r" b="b"/>
              <a:pathLst>
                <a:path w="148" h="171">
                  <a:moveTo>
                    <a:pt x="0" y="81"/>
                  </a:moveTo>
                  <a:lnTo>
                    <a:pt x="2" y="66"/>
                  </a:lnTo>
                  <a:lnTo>
                    <a:pt x="5" y="52"/>
                  </a:lnTo>
                  <a:lnTo>
                    <a:pt x="7" y="41"/>
                  </a:lnTo>
                  <a:lnTo>
                    <a:pt x="10" y="36"/>
                  </a:lnTo>
                  <a:lnTo>
                    <a:pt x="14" y="33"/>
                  </a:lnTo>
                  <a:lnTo>
                    <a:pt x="18" y="33"/>
                  </a:lnTo>
                  <a:lnTo>
                    <a:pt x="22" y="34"/>
                  </a:lnTo>
                  <a:lnTo>
                    <a:pt x="26" y="38"/>
                  </a:lnTo>
                  <a:lnTo>
                    <a:pt x="28" y="44"/>
                  </a:lnTo>
                  <a:lnTo>
                    <a:pt x="30" y="52"/>
                  </a:lnTo>
                  <a:lnTo>
                    <a:pt x="37" y="105"/>
                  </a:lnTo>
                  <a:lnTo>
                    <a:pt x="39" y="113"/>
                  </a:lnTo>
                  <a:lnTo>
                    <a:pt x="41" y="118"/>
                  </a:lnTo>
                  <a:lnTo>
                    <a:pt x="46" y="122"/>
                  </a:lnTo>
                  <a:lnTo>
                    <a:pt x="50" y="123"/>
                  </a:lnTo>
                  <a:lnTo>
                    <a:pt x="54" y="120"/>
                  </a:lnTo>
                  <a:lnTo>
                    <a:pt x="57" y="114"/>
                  </a:lnTo>
                  <a:lnTo>
                    <a:pt x="58" y="105"/>
                  </a:lnTo>
                  <a:lnTo>
                    <a:pt x="69" y="28"/>
                  </a:lnTo>
                  <a:lnTo>
                    <a:pt x="70" y="16"/>
                  </a:lnTo>
                  <a:lnTo>
                    <a:pt x="72" y="9"/>
                  </a:lnTo>
                  <a:lnTo>
                    <a:pt x="75" y="4"/>
                  </a:lnTo>
                  <a:lnTo>
                    <a:pt x="77" y="1"/>
                  </a:lnTo>
                  <a:lnTo>
                    <a:pt x="82" y="0"/>
                  </a:lnTo>
                  <a:lnTo>
                    <a:pt x="87" y="2"/>
                  </a:lnTo>
                  <a:lnTo>
                    <a:pt x="90" y="8"/>
                  </a:lnTo>
                  <a:lnTo>
                    <a:pt x="92" y="14"/>
                  </a:lnTo>
                  <a:lnTo>
                    <a:pt x="94" y="22"/>
                  </a:lnTo>
                  <a:lnTo>
                    <a:pt x="110" y="146"/>
                  </a:lnTo>
                  <a:lnTo>
                    <a:pt x="111" y="156"/>
                  </a:lnTo>
                  <a:lnTo>
                    <a:pt x="114" y="165"/>
                  </a:lnTo>
                  <a:lnTo>
                    <a:pt x="117" y="168"/>
                  </a:lnTo>
                  <a:lnTo>
                    <a:pt x="123" y="170"/>
                  </a:lnTo>
                  <a:lnTo>
                    <a:pt x="127" y="165"/>
                  </a:lnTo>
                  <a:lnTo>
                    <a:pt x="130" y="157"/>
                  </a:lnTo>
                  <a:lnTo>
                    <a:pt x="132" y="146"/>
                  </a:lnTo>
                  <a:lnTo>
                    <a:pt x="147" y="34"/>
                  </a:lnTo>
                </a:path>
              </a:pathLst>
            </a:custGeom>
            <a:noFill/>
            <a:ln w="28575" cap="rnd" cmpd="sng">
              <a:solidFill>
                <a:schemeClr val="accent2"/>
              </a:solidFill>
              <a:prstDash val="solid"/>
              <a:round/>
              <a:headEnd type="none" w="sm" len="sm"/>
              <a:tailEnd type="none" w="sm" len="sm"/>
            </a:ln>
            <a:effectLst/>
          </p:spPr>
          <p:txBody>
            <a:bodyPr/>
            <a:lstStyle/>
            <a:p>
              <a:endParaRPr lang="de-DE">
                <a:latin typeface="+mn-lt"/>
                <a:cs typeface="Tahoma" pitchFamily="34" charset="0"/>
              </a:endParaRPr>
            </a:p>
          </p:txBody>
        </p:sp>
        <p:sp>
          <p:nvSpPr>
            <p:cNvPr id="7" name="Freeform 64"/>
            <p:cNvSpPr>
              <a:spLocks/>
            </p:cNvSpPr>
            <p:nvPr/>
          </p:nvSpPr>
          <p:spPr bwMode="auto">
            <a:xfrm>
              <a:off x="2769150" y="4095750"/>
              <a:ext cx="367695" cy="769938"/>
            </a:xfrm>
            <a:custGeom>
              <a:avLst/>
              <a:gdLst/>
              <a:ahLst/>
              <a:cxnLst>
                <a:cxn ang="0">
                  <a:pos x="0" y="197"/>
                </a:cxn>
                <a:cxn ang="0">
                  <a:pos x="13" y="106"/>
                </a:cxn>
                <a:cxn ang="0">
                  <a:pos x="15" y="99"/>
                </a:cxn>
                <a:cxn ang="0">
                  <a:pos x="19" y="95"/>
                </a:cxn>
                <a:cxn ang="0">
                  <a:pos x="22" y="94"/>
                </a:cxn>
                <a:cxn ang="0">
                  <a:pos x="28" y="95"/>
                </a:cxn>
                <a:cxn ang="0">
                  <a:pos x="31" y="99"/>
                </a:cxn>
                <a:cxn ang="0">
                  <a:pos x="32" y="106"/>
                </a:cxn>
                <a:cxn ang="0">
                  <a:pos x="63" y="369"/>
                </a:cxn>
                <a:cxn ang="0">
                  <a:pos x="66" y="383"/>
                </a:cxn>
                <a:cxn ang="0">
                  <a:pos x="68" y="388"/>
                </a:cxn>
                <a:cxn ang="0">
                  <a:pos x="73" y="390"/>
                </a:cxn>
                <a:cxn ang="0">
                  <a:pos x="77" y="392"/>
                </a:cxn>
                <a:cxn ang="0">
                  <a:pos x="82" y="390"/>
                </a:cxn>
                <a:cxn ang="0">
                  <a:pos x="86" y="384"/>
                </a:cxn>
                <a:cxn ang="0">
                  <a:pos x="89" y="369"/>
                </a:cxn>
                <a:cxn ang="0">
                  <a:pos x="119" y="65"/>
                </a:cxn>
                <a:cxn ang="0">
                  <a:pos x="121" y="50"/>
                </a:cxn>
                <a:cxn ang="0">
                  <a:pos x="122" y="46"/>
                </a:cxn>
                <a:cxn ang="0">
                  <a:pos x="125" y="41"/>
                </a:cxn>
                <a:cxn ang="0">
                  <a:pos x="128" y="38"/>
                </a:cxn>
                <a:cxn ang="0">
                  <a:pos x="132" y="37"/>
                </a:cxn>
                <a:cxn ang="0">
                  <a:pos x="137" y="39"/>
                </a:cxn>
                <a:cxn ang="0">
                  <a:pos x="141" y="42"/>
                </a:cxn>
                <a:cxn ang="0">
                  <a:pos x="143" y="46"/>
                </a:cxn>
                <a:cxn ang="0">
                  <a:pos x="145" y="50"/>
                </a:cxn>
                <a:cxn ang="0">
                  <a:pos x="147" y="63"/>
                </a:cxn>
                <a:cxn ang="0">
                  <a:pos x="174" y="453"/>
                </a:cxn>
                <a:cxn ang="0">
                  <a:pos x="176" y="470"/>
                </a:cxn>
                <a:cxn ang="0">
                  <a:pos x="179" y="478"/>
                </a:cxn>
                <a:cxn ang="0">
                  <a:pos x="184" y="482"/>
                </a:cxn>
                <a:cxn ang="0">
                  <a:pos x="188" y="484"/>
                </a:cxn>
                <a:cxn ang="0">
                  <a:pos x="193" y="482"/>
                </a:cxn>
                <a:cxn ang="0">
                  <a:pos x="195" y="478"/>
                </a:cxn>
                <a:cxn ang="0">
                  <a:pos x="197" y="471"/>
                </a:cxn>
                <a:cxn ang="0">
                  <a:pos x="198" y="455"/>
                </a:cxn>
                <a:cxn ang="0">
                  <a:pos x="234" y="28"/>
                </a:cxn>
                <a:cxn ang="0">
                  <a:pos x="235" y="19"/>
                </a:cxn>
                <a:cxn ang="0">
                  <a:pos x="238" y="11"/>
                </a:cxn>
                <a:cxn ang="0">
                  <a:pos x="241" y="5"/>
                </a:cxn>
                <a:cxn ang="0">
                  <a:pos x="244" y="2"/>
                </a:cxn>
                <a:cxn ang="0">
                  <a:pos x="247" y="0"/>
                </a:cxn>
                <a:cxn ang="0">
                  <a:pos x="250" y="0"/>
                </a:cxn>
              </a:cxnLst>
              <a:rect l="0" t="0" r="r" b="b"/>
              <a:pathLst>
                <a:path w="251" h="485">
                  <a:moveTo>
                    <a:pt x="0" y="197"/>
                  </a:moveTo>
                  <a:lnTo>
                    <a:pt x="13" y="106"/>
                  </a:lnTo>
                  <a:lnTo>
                    <a:pt x="15" y="99"/>
                  </a:lnTo>
                  <a:lnTo>
                    <a:pt x="19" y="95"/>
                  </a:lnTo>
                  <a:lnTo>
                    <a:pt x="22" y="94"/>
                  </a:lnTo>
                  <a:lnTo>
                    <a:pt x="28" y="95"/>
                  </a:lnTo>
                  <a:lnTo>
                    <a:pt x="31" y="99"/>
                  </a:lnTo>
                  <a:lnTo>
                    <a:pt x="32" y="106"/>
                  </a:lnTo>
                  <a:lnTo>
                    <a:pt x="63" y="369"/>
                  </a:lnTo>
                  <a:lnTo>
                    <a:pt x="66" y="383"/>
                  </a:lnTo>
                  <a:lnTo>
                    <a:pt x="68" y="388"/>
                  </a:lnTo>
                  <a:lnTo>
                    <a:pt x="73" y="390"/>
                  </a:lnTo>
                  <a:lnTo>
                    <a:pt x="77" y="392"/>
                  </a:lnTo>
                  <a:lnTo>
                    <a:pt x="82" y="390"/>
                  </a:lnTo>
                  <a:lnTo>
                    <a:pt x="86" y="384"/>
                  </a:lnTo>
                  <a:lnTo>
                    <a:pt x="89" y="369"/>
                  </a:lnTo>
                  <a:lnTo>
                    <a:pt x="119" y="65"/>
                  </a:lnTo>
                  <a:lnTo>
                    <a:pt x="121" y="50"/>
                  </a:lnTo>
                  <a:lnTo>
                    <a:pt x="122" y="46"/>
                  </a:lnTo>
                  <a:lnTo>
                    <a:pt x="125" y="41"/>
                  </a:lnTo>
                  <a:lnTo>
                    <a:pt x="128" y="38"/>
                  </a:lnTo>
                  <a:lnTo>
                    <a:pt x="132" y="37"/>
                  </a:lnTo>
                  <a:lnTo>
                    <a:pt x="137" y="39"/>
                  </a:lnTo>
                  <a:lnTo>
                    <a:pt x="141" y="42"/>
                  </a:lnTo>
                  <a:lnTo>
                    <a:pt x="143" y="46"/>
                  </a:lnTo>
                  <a:lnTo>
                    <a:pt x="145" y="50"/>
                  </a:lnTo>
                  <a:lnTo>
                    <a:pt x="147" y="63"/>
                  </a:lnTo>
                  <a:lnTo>
                    <a:pt x="174" y="453"/>
                  </a:lnTo>
                  <a:lnTo>
                    <a:pt x="176" y="470"/>
                  </a:lnTo>
                  <a:lnTo>
                    <a:pt x="179" y="478"/>
                  </a:lnTo>
                  <a:lnTo>
                    <a:pt x="184" y="482"/>
                  </a:lnTo>
                  <a:lnTo>
                    <a:pt x="188" y="484"/>
                  </a:lnTo>
                  <a:lnTo>
                    <a:pt x="193" y="482"/>
                  </a:lnTo>
                  <a:lnTo>
                    <a:pt x="195" y="478"/>
                  </a:lnTo>
                  <a:lnTo>
                    <a:pt x="197" y="471"/>
                  </a:lnTo>
                  <a:lnTo>
                    <a:pt x="198" y="455"/>
                  </a:lnTo>
                  <a:lnTo>
                    <a:pt x="234" y="28"/>
                  </a:lnTo>
                  <a:lnTo>
                    <a:pt x="235" y="19"/>
                  </a:lnTo>
                  <a:lnTo>
                    <a:pt x="238" y="11"/>
                  </a:lnTo>
                  <a:lnTo>
                    <a:pt x="241" y="5"/>
                  </a:lnTo>
                  <a:lnTo>
                    <a:pt x="244" y="2"/>
                  </a:lnTo>
                  <a:lnTo>
                    <a:pt x="247" y="0"/>
                  </a:lnTo>
                  <a:lnTo>
                    <a:pt x="250" y="0"/>
                  </a:lnTo>
                </a:path>
              </a:pathLst>
            </a:custGeom>
            <a:noFill/>
            <a:ln w="28575" cap="rnd" cmpd="sng">
              <a:solidFill>
                <a:schemeClr val="accent2"/>
              </a:solidFill>
              <a:prstDash val="solid"/>
              <a:round/>
              <a:headEnd type="none" w="sm" len="sm"/>
              <a:tailEnd type="none" w="sm" len="sm"/>
            </a:ln>
            <a:effectLst/>
          </p:spPr>
          <p:txBody>
            <a:bodyPr/>
            <a:lstStyle/>
            <a:p>
              <a:endParaRPr lang="de-DE">
                <a:latin typeface="+mn-lt"/>
                <a:cs typeface="Tahoma" pitchFamily="34" charset="0"/>
              </a:endParaRPr>
            </a:p>
          </p:txBody>
        </p:sp>
        <p:sp>
          <p:nvSpPr>
            <p:cNvPr id="8" name="Freeform 65"/>
            <p:cNvSpPr>
              <a:spLocks/>
            </p:cNvSpPr>
            <p:nvPr/>
          </p:nvSpPr>
          <p:spPr bwMode="auto">
            <a:xfrm>
              <a:off x="3495752" y="4354513"/>
              <a:ext cx="215343" cy="271463"/>
            </a:xfrm>
            <a:custGeom>
              <a:avLst/>
              <a:gdLst/>
              <a:ahLst/>
              <a:cxnLst>
                <a:cxn ang="0">
                  <a:pos x="146" y="81"/>
                </a:cxn>
                <a:cxn ang="0">
                  <a:pos x="144" y="66"/>
                </a:cxn>
                <a:cxn ang="0">
                  <a:pos x="141" y="52"/>
                </a:cxn>
                <a:cxn ang="0">
                  <a:pos x="139" y="41"/>
                </a:cxn>
                <a:cxn ang="0">
                  <a:pos x="136" y="36"/>
                </a:cxn>
                <a:cxn ang="0">
                  <a:pos x="132" y="33"/>
                </a:cxn>
                <a:cxn ang="0">
                  <a:pos x="129" y="33"/>
                </a:cxn>
                <a:cxn ang="0">
                  <a:pos x="124" y="34"/>
                </a:cxn>
                <a:cxn ang="0">
                  <a:pos x="120" y="38"/>
                </a:cxn>
                <a:cxn ang="0">
                  <a:pos x="118" y="44"/>
                </a:cxn>
                <a:cxn ang="0">
                  <a:pos x="116" y="52"/>
                </a:cxn>
                <a:cxn ang="0">
                  <a:pos x="109" y="105"/>
                </a:cxn>
                <a:cxn ang="0">
                  <a:pos x="107" y="113"/>
                </a:cxn>
                <a:cxn ang="0">
                  <a:pos x="105" y="118"/>
                </a:cxn>
                <a:cxn ang="0">
                  <a:pos x="101" y="122"/>
                </a:cxn>
                <a:cxn ang="0">
                  <a:pos x="96" y="123"/>
                </a:cxn>
                <a:cxn ang="0">
                  <a:pos x="92" y="120"/>
                </a:cxn>
                <a:cxn ang="0">
                  <a:pos x="90" y="114"/>
                </a:cxn>
                <a:cxn ang="0">
                  <a:pos x="88" y="105"/>
                </a:cxn>
                <a:cxn ang="0">
                  <a:pos x="78" y="28"/>
                </a:cxn>
                <a:cxn ang="0">
                  <a:pos x="76" y="16"/>
                </a:cxn>
                <a:cxn ang="0">
                  <a:pos x="74" y="9"/>
                </a:cxn>
                <a:cxn ang="0">
                  <a:pos x="72" y="4"/>
                </a:cxn>
                <a:cxn ang="0">
                  <a:pos x="69" y="1"/>
                </a:cxn>
                <a:cxn ang="0">
                  <a:pos x="64" y="0"/>
                </a:cxn>
                <a:cxn ang="0">
                  <a:pos x="59" y="2"/>
                </a:cxn>
                <a:cxn ang="0">
                  <a:pos x="56" y="8"/>
                </a:cxn>
                <a:cxn ang="0">
                  <a:pos x="54" y="14"/>
                </a:cxn>
                <a:cxn ang="0">
                  <a:pos x="53" y="22"/>
                </a:cxn>
                <a:cxn ang="0">
                  <a:pos x="37" y="146"/>
                </a:cxn>
                <a:cxn ang="0">
                  <a:pos x="35" y="156"/>
                </a:cxn>
                <a:cxn ang="0">
                  <a:pos x="33" y="165"/>
                </a:cxn>
                <a:cxn ang="0">
                  <a:pos x="29" y="168"/>
                </a:cxn>
                <a:cxn ang="0">
                  <a:pos x="24" y="170"/>
                </a:cxn>
                <a:cxn ang="0">
                  <a:pos x="19" y="165"/>
                </a:cxn>
                <a:cxn ang="0">
                  <a:pos x="17" y="157"/>
                </a:cxn>
                <a:cxn ang="0">
                  <a:pos x="15" y="146"/>
                </a:cxn>
                <a:cxn ang="0">
                  <a:pos x="0" y="34"/>
                </a:cxn>
              </a:cxnLst>
              <a:rect l="0" t="0" r="r" b="b"/>
              <a:pathLst>
                <a:path w="147" h="171">
                  <a:moveTo>
                    <a:pt x="146" y="81"/>
                  </a:moveTo>
                  <a:lnTo>
                    <a:pt x="144" y="66"/>
                  </a:lnTo>
                  <a:lnTo>
                    <a:pt x="141" y="52"/>
                  </a:lnTo>
                  <a:lnTo>
                    <a:pt x="139" y="41"/>
                  </a:lnTo>
                  <a:lnTo>
                    <a:pt x="136" y="36"/>
                  </a:lnTo>
                  <a:lnTo>
                    <a:pt x="132" y="33"/>
                  </a:lnTo>
                  <a:lnTo>
                    <a:pt x="129" y="33"/>
                  </a:lnTo>
                  <a:lnTo>
                    <a:pt x="124" y="34"/>
                  </a:lnTo>
                  <a:lnTo>
                    <a:pt x="120" y="38"/>
                  </a:lnTo>
                  <a:lnTo>
                    <a:pt x="118" y="44"/>
                  </a:lnTo>
                  <a:lnTo>
                    <a:pt x="116" y="52"/>
                  </a:lnTo>
                  <a:lnTo>
                    <a:pt x="109" y="105"/>
                  </a:lnTo>
                  <a:lnTo>
                    <a:pt x="107" y="113"/>
                  </a:lnTo>
                  <a:lnTo>
                    <a:pt x="105" y="118"/>
                  </a:lnTo>
                  <a:lnTo>
                    <a:pt x="101" y="122"/>
                  </a:lnTo>
                  <a:lnTo>
                    <a:pt x="96" y="123"/>
                  </a:lnTo>
                  <a:lnTo>
                    <a:pt x="92" y="120"/>
                  </a:lnTo>
                  <a:lnTo>
                    <a:pt x="90" y="114"/>
                  </a:lnTo>
                  <a:lnTo>
                    <a:pt x="88" y="105"/>
                  </a:lnTo>
                  <a:lnTo>
                    <a:pt x="78" y="28"/>
                  </a:lnTo>
                  <a:lnTo>
                    <a:pt x="76" y="16"/>
                  </a:lnTo>
                  <a:lnTo>
                    <a:pt x="74" y="9"/>
                  </a:lnTo>
                  <a:lnTo>
                    <a:pt x="72" y="4"/>
                  </a:lnTo>
                  <a:lnTo>
                    <a:pt x="69" y="1"/>
                  </a:lnTo>
                  <a:lnTo>
                    <a:pt x="64" y="0"/>
                  </a:lnTo>
                  <a:lnTo>
                    <a:pt x="59" y="2"/>
                  </a:lnTo>
                  <a:lnTo>
                    <a:pt x="56" y="8"/>
                  </a:lnTo>
                  <a:lnTo>
                    <a:pt x="54" y="14"/>
                  </a:lnTo>
                  <a:lnTo>
                    <a:pt x="53" y="22"/>
                  </a:lnTo>
                  <a:lnTo>
                    <a:pt x="37" y="146"/>
                  </a:lnTo>
                  <a:lnTo>
                    <a:pt x="35" y="156"/>
                  </a:lnTo>
                  <a:lnTo>
                    <a:pt x="33" y="165"/>
                  </a:lnTo>
                  <a:lnTo>
                    <a:pt x="29" y="168"/>
                  </a:lnTo>
                  <a:lnTo>
                    <a:pt x="24" y="170"/>
                  </a:lnTo>
                  <a:lnTo>
                    <a:pt x="19" y="165"/>
                  </a:lnTo>
                  <a:lnTo>
                    <a:pt x="17" y="157"/>
                  </a:lnTo>
                  <a:lnTo>
                    <a:pt x="15" y="146"/>
                  </a:lnTo>
                  <a:lnTo>
                    <a:pt x="0" y="34"/>
                  </a:lnTo>
                </a:path>
              </a:pathLst>
            </a:custGeom>
            <a:noFill/>
            <a:ln w="28575" cap="rnd" cmpd="sng">
              <a:solidFill>
                <a:schemeClr val="accent2"/>
              </a:solidFill>
              <a:prstDash val="solid"/>
              <a:round/>
              <a:headEnd type="none" w="sm" len="sm"/>
              <a:tailEnd type="none" w="sm" len="sm"/>
            </a:ln>
            <a:effectLst/>
          </p:spPr>
          <p:txBody>
            <a:bodyPr/>
            <a:lstStyle/>
            <a:p>
              <a:endParaRPr lang="de-DE">
                <a:latin typeface="+mn-lt"/>
                <a:cs typeface="Tahoma" pitchFamily="34" charset="0"/>
              </a:endParaRPr>
            </a:p>
          </p:txBody>
        </p:sp>
        <p:sp>
          <p:nvSpPr>
            <p:cNvPr id="9" name="Freeform 66"/>
            <p:cNvSpPr>
              <a:spLocks/>
            </p:cNvSpPr>
            <p:nvPr/>
          </p:nvSpPr>
          <p:spPr bwMode="auto">
            <a:xfrm>
              <a:off x="3130986" y="4095750"/>
              <a:ext cx="366230" cy="769938"/>
            </a:xfrm>
            <a:custGeom>
              <a:avLst/>
              <a:gdLst/>
              <a:ahLst/>
              <a:cxnLst>
                <a:cxn ang="0">
                  <a:pos x="249" y="198"/>
                </a:cxn>
                <a:cxn ang="0">
                  <a:pos x="236" y="106"/>
                </a:cxn>
                <a:cxn ang="0">
                  <a:pos x="234" y="99"/>
                </a:cxn>
                <a:cxn ang="0">
                  <a:pos x="230" y="95"/>
                </a:cxn>
                <a:cxn ang="0">
                  <a:pos x="227" y="94"/>
                </a:cxn>
                <a:cxn ang="0">
                  <a:pos x="221" y="95"/>
                </a:cxn>
                <a:cxn ang="0">
                  <a:pos x="218" y="99"/>
                </a:cxn>
                <a:cxn ang="0">
                  <a:pos x="216" y="106"/>
                </a:cxn>
                <a:cxn ang="0">
                  <a:pos x="186" y="369"/>
                </a:cxn>
                <a:cxn ang="0">
                  <a:pos x="183" y="383"/>
                </a:cxn>
                <a:cxn ang="0">
                  <a:pos x="181" y="388"/>
                </a:cxn>
                <a:cxn ang="0">
                  <a:pos x="176" y="390"/>
                </a:cxn>
                <a:cxn ang="0">
                  <a:pos x="172" y="392"/>
                </a:cxn>
                <a:cxn ang="0">
                  <a:pos x="167" y="390"/>
                </a:cxn>
                <a:cxn ang="0">
                  <a:pos x="163" y="384"/>
                </a:cxn>
                <a:cxn ang="0">
                  <a:pos x="160" y="369"/>
                </a:cxn>
                <a:cxn ang="0">
                  <a:pos x="130" y="65"/>
                </a:cxn>
                <a:cxn ang="0">
                  <a:pos x="128" y="50"/>
                </a:cxn>
                <a:cxn ang="0">
                  <a:pos x="127" y="46"/>
                </a:cxn>
                <a:cxn ang="0">
                  <a:pos x="125" y="41"/>
                </a:cxn>
                <a:cxn ang="0">
                  <a:pos x="121" y="38"/>
                </a:cxn>
                <a:cxn ang="0">
                  <a:pos x="118" y="37"/>
                </a:cxn>
                <a:cxn ang="0">
                  <a:pos x="113" y="39"/>
                </a:cxn>
                <a:cxn ang="0">
                  <a:pos x="108" y="42"/>
                </a:cxn>
                <a:cxn ang="0">
                  <a:pos x="106" y="46"/>
                </a:cxn>
                <a:cxn ang="0">
                  <a:pos x="104" y="50"/>
                </a:cxn>
                <a:cxn ang="0">
                  <a:pos x="102" y="63"/>
                </a:cxn>
                <a:cxn ang="0">
                  <a:pos x="75" y="453"/>
                </a:cxn>
                <a:cxn ang="0">
                  <a:pos x="73" y="470"/>
                </a:cxn>
                <a:cxn ang="0">
                  <a:pos x="71" y="478"/>
                </a:cxn>
                <a:cxn ang="0">
                  <a:pos x="66" y="482"/>
                </a:cxn>
                <a:cxn ang="0">
                  <a:pos x="61" y="484"/>
                </a:cxn>
                <a:cxn ang="0">
                  <a:pos x="57" y="482"/>
                </a:cxn>
                <a:cxn ang="0">
                  <a:pos x="55" y="478"/>
                </a:cxn>
                <a:cxn ang="0">
                  <a:pos x="53" y="471"/>
                </a:cxn>
                <a:cxn ang="0">
                  <a:pos x="51" y="455"/>
                </a:cxn>
                <a:cxn ang="0">
                  <a:pos x="16" y="28"/>
                </a:cxn>
                <a:cxn ang="0">
                  <a:pos x="15" y="19"/>
                </a:cxn>
                <a:cxn ang="0">
                  <a:pos x="12" y="11"/>
                </a:cxn>
                <a:cxn ang="0">
                  <a:pos x="9" y="5"/>
                </a:cxn>
                <a:cxn ang="0">
                  <a:pos x="7" y="2"/>
                </a:cxn>
                <a:cxn ang="0">
                  <a:pos x="3" y="0"/>
                </a:cxn>
                <a:cxn ang="0">
                  <a:pos x="0" y="0"/>
                </a:cxn>
              </a:cxnLst>
              <a:rect l="0" t="0" r="r" b="b"/>
              <a:pathLst>
                <a:path w="250" h="485">
                  <a:moveTo>
                    <a:pt x="249" y="198"/>
                  </a:moveTo>
                  <a:lnTo>
                    <a:pt x="236" y="106"/>
                  </a:lnTo>
                  <a:lnTo>
                    <a:pt x="234" y="99"/>
                  </a:lnTo>
                  <a:lnTo>
                    <a:pt x="230" y="95"/>
                  </a:lnTo>
                  <a:lnTo>
                    <a:pt x="227" y="94"/>
                  </a:lnTo>
                  <a:lnTo>
                    <a:pt x="221" y="95"/>
                  </a:lnTo>
                  <a:lnTo>
                    <a:pt x="218" y="99"/>
                  </a:lnTo>
                  <a:lnTo>
                    <a:pt x="216" y="106"/>
                  </a:lnTo>
                  <a:lnTo>
                    <a:pt x="186" y="369"/>
                  </a:lnTo>
                  <a:lnTo>
                    <a:pt x="183" y="383"/>
                  </a:lnTo>
                  <a:lnTo>
                    <a:pt x="181" y="388"/>
                  </a:lnTo>
                  <a:lnTo>
                    <a:pt x="176" y="390"/>
                  </a:lnTo>
                  <a:lnTo>
                    <a:pt x="172" y="392"/>
                  </a:lnTo>
                  <a:lnTo>
                    <a:pt x="167" y="390"/>
                  </a:lnTo>
                  <a:lnTo>
                    <a:pt x="163" y="384"/>
                  </a:lnTo>
                  <a:lnTo>
                    <a:pt x="160" y="369"/>
                  </a:lnTo>
                  <a:lnTo>
                    <a:pt x="130" y="65"/>
                  </a:lnTo>
                  <a:lnTo>
                    <a:pt x="128" y="50"/>
                  </a:lnTo>
                  <a:lnTo>
                    <a:pt x="127" y="46"/>
                  </a:lnTo>
                  <a:lnTo>
                    <a:pt x="125" y="41"/>
                  </a:lnTo>
                  <a:lnTo>
                    <a:pt x="121" y="38"/>
                  </a:lnTo>
                  <a:lnTo>
                    <a:pt x="118" y="37"/>
                  </a:lnTo>
                  <a:lnTo>
                    <a:pt x="113" y="39"/>
                  </a:lnTo>
                  <a:lnTo>
                    <a:pt x="108" y="42"/>
                  </a:lnTo>
                  <a:lnTo>
                    <a:pt x="106" y="46"/>
                  </a:lnTo>
                  <a:lnTo>
                    <a:pt x="104" y="50"/>
                  </a:lnTo>
                  <a:lnTo>
                    <a:pt x="102" y="63"/>
                  </a:lnTo>
                  <a:lnTo>
                    <a:pt x="75" y="453"/>
                  </a:lnTo>
                  <a:lnTo>
                    <a:pt x="73" y="470"/>
                  </a:lnTo>
                  <a:lnTo>
                    <a:pt x="71" y="478"/>
                  </a:lnTo>
                  <a:lnTo>
                    <a:pt x="66" y="482"/>
                  </a:lnTo>
                  <a:lnTo>
                    <a:pt x="61" y="484"/>
                  </a:lnTo>
                  <a:lnTo>
                    <a:pt x="57" y="482"/>
                  </a:lnTo>
                  <a:lnTo>
                    <a:pt x="55" y="478"/>
                  </a:lnTo>
                  <a:lnTo>
                    <a:pt x="53" y="471"/>
                  </a:lnTo>
                  <a:lnTo>
                    <a:pt x="51" y="455"/>
                  </a:lnTo>
                  <a:lnTo>
                    <a:pt x="16" y="28"/>
                  </a:lnTo>
                  <a:lnTo>
                    <a:pt x="15" y="19"/>
                  </a:lnTo>
                  <a:lnTo>
                    <a:pt x="12" y="11"/>
                  </a:lnTo>
                  <a:lnTo>
                    <a:pt x="9" y="5"/>
                  </a:lnTo>
                  <a:lnTo>
                    <a:pt x="7" y="2"/>
                  </a:lnTo>
                  <a:lnTo>
                    <a:pt x="3" y="0"/>
                  </a:lnTo>
                  <a:lnTo>
                    <a:pt x="0" y="0"/>
                  </a:lnTo>
                </a:path>
              </a:pathLst>
            </a:custGeom>
            <a:noFill/>
            <a:ln w="28575" cap="rnd" cmpd="sng">
              <a:solidFill>
                <a:schemeClr val="accent2"/>
              </a:solidFill>
              <a:prstDash val="solid"/>
              <a:round/>
              <a:headEnd type="none" w="sm" len="sm"/>
              <a:tailEnd type="none" w="sm" len="sm"/>
            </a:ln>
            <a:effectLst/>
          </p:spPr>
          <p:txBody>
            <a:bodyPr/>
            <a:lstStyle/>
            <a:p>
              <a:endParaRPr lang="de-DE">
                <a:latin typeface="+mn-lt"/>
                <a:cs typeface="Tahoma" pitchFamily="34" charset="0"/>
              </a:endParaRPr>
            </a:p>
          </p:txBody>
        </p:sp>
      </p:grpSp>
      <p:grpSp>
        <p:nvGrpSpPr>
          <p:cNvPr id="10" name="Gruppieren 30"/>
          <p:cNvGrpSpPr/>
          <p:nvPr/>
        </p:nvGrpSpPr>
        <p:grpSpPr>
          <a:xfrm>
            <a:off x="6773584" y="4555884"/>
            <a:ext cx="2664296" cy="850228"/>
            <a:chOff x="1468395" y="4414851"/>
            <a:chExt cx="1022364" cy="257179"/>
          </a:xfrm>
        </p:grpSpPr>
        <p:cxnSp>
          <p:nvCxnSpPr>
            <p:cNvPr id="11" name="Gerade Verbindung 23"/>
            <p:cNvCxnSpPr/>
            <p:nvPr/>
          </p:nvCxnSpPr>
          <p:spPr bwMode="auto">
            <a:xfrm>
              <a:off x="1723986" y="4414851"/>
              <a:ext cx="255591" cy="1588"/>
            </a:xfrm>
            <a:prstGeom prst="line">
              <a:avLst/>
            </a:prstGeom>
            <a:solidFill>
              <a:schemeClr val="accent1"/>
            </a:solidFill>
            <a:ln w="28575" cap="flat" cmpd="sng" algn="ctr">
              <a:solidFill>
                <a:schemeClr val="accent2"/>
              </a:solidFill>
              <a:prstDash val="solid"/>
              <a:round/>
              <a:headEnd type="none" w="med" len="med"/>
              <a:tailEnd type="none" w="med" len="med"/>
            </a:ln>
            <a:effectLst/>
          </p:spPr>
        </p:cxnSp>
        <p:cxnSp>
          <p:nvCxnSpPr>
            <p:cNvPr id="12" name="Gerade Verbindung 24"/>
            <p:cNvCxnSpPr/>
            <p:nvPr/>
          </p:nvCxnSpPr>
          <p:spPr bwMode="auto">
            <a:xfrm>
              <a:off x="1979577" y="4670442"/>
              <a:ext cx="255591" cy="1588"/>
            </a:xfrm>
            <a:prstGeom prst="line">
              <a:avLst/>
            </a:prstGeom>
            <a:solidFill>
              <a:schemeClr val="accent1"/>
            </a:solidFill>
            <a:ln w="28575" cap="flat" cmpd="sng" algn="ctr">
              <a:solidFill>
                <a:schemeClr val="accent2"/>
              </a:solidFill>
              <a:prstDash val="solid"/>
              <a:round/>
              <a:headEnd type="none" w="med" len="med"/>
              <a:tailEnd type="none" w="med" len="med"/>
            </a:ln>
            <a:effectLst/>
          </p:spPr>
        </p:cxnSp>
        <p:cxnSp>
          <p:nvCxnSpPr>
            <p:cNvPr id="13" name="Gerade Verbindung 25"/>
            <p:cNvCxnSpPr/>
            <p:nvPr/>
          </p:nvCxnSpPr>
          <p:spPr bwMode="auto">
            <a:xfrm rot="5400000">
              <a:off x="1852576" y="4541853"/>
              <a:ext cx="255591" cy="1588"/>
            </a:xfrm>
            <a:prstGeom prst="line">
              <a:avLst/>
            </a:prstGeom>
            <a:solidFill>
              <a:schemeClr val="accent1"/>
            </a:solidFill>
            <a:ln w="28575" cap="flat" cmpd="sng" algn="ctr">
              <a:solidFill>
                <a:schemeClr val="accent2"/>
              </a:solidFill>
              <a:prstDash val="solid"/>
              <a:round/>
              <a:headEnd type="none" w="med" len="med"/>
              <a:tailEnd type="none" w="med" len="med"/>
            </a:ln>
            <a:effectLst/>
          </p:spPr>
        </p:cxnSp>
        <p:cxnSp>
          <p:nvCxnSpPr>
            <p:cNvPr id="14" name="Gerade Verbindung 26"/>
            <p:cNvCxnSpPr/>
            <p:nvPr/>
          </p:nvCxnSpPr>
          <p:spPr bwMode="auto">
            <a:xfrm rot="5400000">
              <a:off x="2106578" y="4541853"/>
              <a:ext cx="255591" cy="1588"/>
            </a:xfrm>
            <a:prstGeom prst="line">
              <a:avLst/>
            </a:prstGeom>
            <a:solidFill>
              <a:schemeClr val="accent1"/>
            </a:solidFill>
            <a:ln w="28575" cap="flat" cmpd="sng" algn="ctr">
              <a:solidFill>
                <a:schemeClr val="accent2"/>
              </a:solidFill>
              <a:prstDash val="solid"/>
              <a:round/>
              <a:headEnd type="none" w="med" len="med"/>
              <a:tailEnd type="none" w="med" len="med"/>
            </a:ln>
            <a:effectLst/>
          </p:spPr>
        </p:cxnSp>
        <p:cxnSp>
          <p:nvCxnSpPr>
            <p:cNvPr id="15" name="Gerade Verbindung 27"/>
            <p:cNvCxnSpPr/>
            <p:nvPr/>
          </p:nvCxnSpPr>
          <p:spPr bwMode="auto">
            <a:xfrm>
              <a:off x="2235168" y="4414851"/>
              <a:ext cx="255591" cy="1588"/>
            </a:xfrm>
            <a:prstGeom prst="line">
              <a:avLst/>
            </a:prstGeom>
            <a:solidFill>
              <a:schemeClr val="accent1"/>
            </a:solidFill>
            <a:ln w="28575" cap="flat" cmpd="sng" algn="ctr">
              <a:solidFill>
                <a:schemeClr val="accent2"/>
              </a:solidFill>
              <a:prstDash val="solid"/>
              <a:round/>
              <a:headEnd type="none" w="med" len="med"/>
              <a:tailEnd type="none" w="med" len="med"/>
            </a:ln>
            <a:effectLst/>
          </p:spPr>
        </p:cxnSp>
        <p:cxnSp>
          <p:nvCxnSpPr>
            <p:cNvPr id="16" name="Gerade Verbindung 28"/>
            <p:cNvCxnSpPr/>
            <p:nvPr/>
          </p:nvCxnSpPr>
          <p:spPr bwMode="auto">
            <a:xfrm>
              <a:off x="1468395" y="4670442"/>
              <a:ext cx="255591" cy="1588"/>
            </a:xfrm>
            <a:prstGeom prst="line">
              <a:avLst/>
            </a:prstGeom>
            <a:solidFill>
              <a:schemeClr val="accent1"/>
            </a:solidFill>
            <a:ln w="28575" cap="flat" cmpd="sng" algn="ctr">
              <a:solidFill>
                <a:schemeClr val="accent2"/>
              </a:solidFill>
              <a:prstDash val="solid"/>
              <a:round/>
              <a:headEnd type="none" w="med" len="med"/>
              <a:tailEnd type="none" w="med" len="med"/>
            </a:ln>
            <a:effectLst/>
          </p:spPr>
        </p:cxnSp>
        <p:cxnSp>
          <p:nvCxnSpPr>
            <p:cNvPr id="17" name="Gerade Verbindung 29"/>
            <p:cNvCxnSpPr/>
            <p:nvPr/>
          </p:nvCxnSpPr>
          <p:spPr bwMode="auto">
            <a:xfrm rot="5400000">
              <a:off x="1595396" y="4541853"/>
              <a:ext cx="255591" cy="1588"/>
            </a:xfrm>
            <a:prstGeom prst="line">
              <a:avLst/>
            </a:prstGeom>
            <a:solidFill>
              <a:schemeClr val="accent1"/>
            </a:solidFill>
            <a:ln w="28575" cap="flat" cmpd="sng" algn="ctr">
              <a:solidFill>
                <a:schemeClr val="accent2"/>
              </a:solidFill>
              <a:prstDash val="solid"/>
              <a:round/>
              <a:headEnd type="none" w="med" len="med"/>
              <a:tailEnd type="none" w="med" len="med"/>
            </a:ln>
            <a:effectLst/>
          </p:spPr>
        </p:cxnSp>
      </p:grpSp>
    </p:spTree>
    <p:extLst>
      <p:ext uri="{BB962C8B-B14F-4D97-AF65-F5344CB8AC3E}">
        <p14:creationId xmlns:p14="http://schemas.microsoft.com/office/powerpoint/2010/main" val="1412686293"/>
      </p:ext>
    </p:extLst>
  </p:cSld>
  <p:clrMapOvr>
    <a:masterClrMapping/>
  </p:clrMapOvr>
  <p:transition spd="slow"/>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3795" name="Rectangle 2"/>
          <p:cNvSpPr>
            <a:spLocks noGrp="1" noChangeArrowheads="1"/>
          </p:cNvSpPr>
          <p:nvPr>
            <p:ph type="title"/>
          </p:nvPr>
        </p:nvSpPr>
        <p:spPr/>
        <p:txBody>
          <a:bodyPr/>
          <a:lstStyle/>
          <a:p>
            <a:r>
              <a:rPr lang="en-US" dirty="0" smtClean="0"/>
              <a:t>Achievable Data Rate with Noise</a:t>
            </a:r>
          </a:p>
        </p:txBody>
      </p:sp>
      <p:sp>
        <p:nvSpPr>
          <p:cNvPr id="33796" name="Rectangle 3"/>
          <p:cNvSpPr>
            <a:spLocks noGrp="1" noChangeArrowheads="1"/>
          </p:cNvSpPr>
          <p:nvPr>
            <p:ph idx="1"/>
          </p:nvPr>
        </p:nvSpPr>
        <p:spPr/>
        <p:txBody>
          <a:bodyPr/>
          <a:lstStyle/>
          <a:p>
            <a:r>
              <a:rPr lang="en-US" dirty="0" smtClean="0"/>
              <a:t>Achievable data rate is limited by noise</a:t>
            </a:r>
          </a:p>
          <a:p>
            <a:pPr lvl="1"/>
            <a:r>
              <a:rPr lang="en-US" dirty="0" smtClean="0"/>
              <a:t>More precisely: by relationship of signal strength compared to noise, i.e., Signal-to-Noise Ratio (SNR, S/N)</a:t>
            </a:r>
          </a:p>
          <a:p>
            <a:r>
              <a:rPr lang="en-US" i="1" dirty="0" smtClean="0"/>
              <a:t>Shannon’s formula:</a:t>
            </a:r>
            <a:endParaRPr lang="en-US" dirty="0" smtClean="0"/>
          </a:p>
          <a:p>
            <a:endParaRPr lang="en-US" dirty="0" smtClean="0"/>
          </a:p>
          <a:p>
            <a:endParaRPr lang="en-US" dirty="0" smtClean="0"/>
          </a:p>
          <a:p>
            <a:endParaRPr lang="en-US" dirty="0" smtClean="0"/>
          </a:p>
          <a:p>
            <a:pPr>
              <a:buNone/>
            </a:pPr>
            <a:r>
              <a:rPr lang="en-US" i="1" dirty="0" smtClean="0"/>
              <a:t>	</a:t>
            </a:r>
            <a:r>
              <a:rPr lang="en-US" sz="2000" i="1" dirty="0"/>
              <a:t>S</a:t>
            </a:r>
            <a:r>
              <a:rPr lang="en-US" sz="2000" dirty="0"/>
              <a:t>: signal strength</a:t>
            </a:r>
          </a:p>
          <a:p>
            <a:pPr>
              <a:buNone/>
            </a:pPr>
            <a:r>
              <a:rPr lang="en-US" sz="2000" i="1" dirty="0"/>
              <a:t>	N</a:t>
            </a:r>
            <a:r>
              <a:rPr lang="en-US" sz="2000" dirty="0"/>
              <a:t>: noise level </a:t>
            </a:r>
          </a:p>
          <a:p>
            <a:pPr>
              <a:buNone/>
            </a:pPr>
            <a:r>
              <a:rPr lang="en-US" sz="2000" i="1" dirty="0"/>
              <a:t>	H</a:t>
            </a:r>
            <a:r>
              <a:rPr lang="en-US" sz="2000" dirty="0"/>
              <a:t>: bandwidth in Hz</a:t>
            </a:r>
          </a:p>
          <a:p>
            <a:pPr>
              <a:buNone/>
            </a:pPr>
            <a:endParaRPr lang="en-US" sz="1000" dirty="0"/>
          </a:p>
          <a:p>
            <a:r>
              <a:rPr lang="en-US" dirty="0" smtClean="0"/>
              <a:t>S/N commonly expressed in dB:</a:t>
            </a:r>
          </a:p>
          <a:p>
            <a:pPr lvl="1"/>
            <a:r>
              <a:rPr lang="en-US" dirty="0" smtClean="0"/>
              <a:t>S/N [dB] = 10×log</a:t>
            </a:r>
            <a:r>
              <a:rPr lang="en-US" baseline="-25000" dirty="0" smtClean="0"/>
              <a:t>10</a:t>
            </a:r>
            <a:r>
              <a:rPr lang="en-US" dirty="0" smtClean="0"/>
              <a:t>(S/N)</a:t>
            </a:r>
          </a:p>
          <a:p>
            <a:endParaRPr lang="en-US" dirty="0" smtClean="0"/>
          </a:p>
          <a:p>
            <a:r>
              <a:rPr lang="en-US" dirty="0" smtClean="0"/>
              <a:t>This theorem formed the basis for information theory</a:t>
            </a:r>
          </a:p>
        </p:txBody>
      </p:sp>
      <p:sp>
        <p:nvSpPr>
          <p:cNvPr id="33797" name="Text Box 4"/>
          <p:cNvSpPr txBox="1">
            <a:spLocks noChangeArrowheads="1"/>
          </p:cNvSpPr>
          <p:nvPr/>
        </p:nvSpPr>
        <p:spPr bwMode="auto">
          <a:xfrm>
            <a:off x="2639616" y="2060848"/>
            <a:ext cx="7927975" cy="939800"/>
          </a:xfrm>
          <a:prstGeom prst="rect">
            <a:avLst/>
          </a:prstGeom>
          <a:solidFill>
            <a:srgbClr val="DDDDDD"/>
          </a:solidFill>
          <a:ln w="19050" algn="ctr">
            <a:solidFill>
              <a:schemeClr val="tx1"/>
            </a:solidFill>
            <a:miter lim="800000"/>
            <a:headEnd/>
            <a:tailEnd/>
          </a:ln>
        </p:spPr>
        <p:txBody>
          <a:bodyPr anchor="ctr" anchorCtr="1"/>
          <a:lstStyle/>
          <a:p>
            <a:r>
              <a:rPr lang="en-US" sz="2800" dirty="0">
                <a:latin typeface="Times New Roman"/>
                <a:cs typeface="Times New Roman"/>
              </a:rPr>
              <a:t>maximum data rate [bit/s] = </a:t>
            </a:r>
            <a:r>
              <a:rPr lang="en-US" sz="2800" i="1" dirty="0">
                <a:latin typeface="Times New Roman"/>
                <a:cs typeface="Times New Roman"/>
              </a:rPr>
              <a:t>H </a:t>
            </a:r>
            <a:r>
              <a:rPr lang="en-US" sz="2800" dirty="0">
                <a:latin typeface="Times New Roman"/>
                <a:cs typeface="Times New Roman"/>
              </a:rPr>
              <a:t>log</a:t>
            </a:r>
            <a:r>
              <a:rPr lang="en-US" sz="2800" baseline="-25000" dirty="0">
                <a:latin typeface="Times New Roman"/>
                <a:cs typeface="Times New Roman"/>
              </a:rPr>
              <a:t>2</a:t>
            </a:r>
            <a:r>
              <a:rPr lang="en-US" sz="2800" dirty="0">
                <a:latin typeface="Times New Roman"/>
                <a:cs typeface="Times New Roman"/>
              </a:rPr>
              <a:t> (1 + </a:t>
            </a:r>
            <a:r>
              <a:rPr lang="en-US" sz="2800" i="1" dirty="0">
                <a:latin typeface="Times New Roman"/>
                <a:cs typeface="Times New Roman"/>
              </a:rPr>
              <a:t>S</a:t>
            </a:r>
            <a:r>
              <a:rPr lang="en-US" sz="2800" dirty="0">
                <a:latin typeface="Times New Roman"/>
                <a:cs typeface="Times New Roman"/>
              </a:rPr>
              <a:t>/</a:t>
            </a:r>
            <a:r>
              <a:rPr lang="en-US" sz="2800" i="1" dirty="0">
                <a:latin typeface="Times New Roman"/>
                <a:cs typeface="Times New Roman"/>
              </a:rPr>
              <a:t>N</a:t>
            </a:r>
            <a:r>
              <a:rPr lang="en-US" sz="2800" dirty="0">
                <a:latin typeface="Times New Roman"/>
                <a:cs typeface="Times New Roman"/>
              </a:rPr>
              <a:t>)</a:t>
            </a:r>
          </a:p>
        </p:txBody>
      </p:sp>
      <p:sp>
        <p:nvSpPr>
          <p:cNvPr id="6" name="Footer Placeholder 2"/>
          <p:cNvSpPr>
            <a:spLocks noGrp="1"/>
          </p:cNvSpPr>
          <p:nvPr>
            <p:ph type="ftr" sz="quarter" idx="3"/>
          </p:nvPr>
        </p:nvSpPr>
        <p:spPr>
          <a:xfrm>
            <a:off x="334433" y="6656398"/>
            <a:ext cx="7969251" cy="201602"/>
          </a:xfrm>
        </p:spPr>
        <p:txBody>
          <a:bodyPr/>
          <a:lstStyle/>
          <a:p>
            <a:r>
              <a:rPr lang="en-US" sz="750" dirty="0" smtClean="0"/>
              <a:t>TI 3: Operating Systems and Computer Networks</a:t>
            </a:r>
            <a:endParaRPr lang="de-DE" sz="750" dirty="0"/>
          </a:p>
        </p:txBody>
      </p:sp>
    </p:spTree>
  </p:cSld>
  <p:clrMapOvr>
    <a:masterClrMapping/>
  </p:clrMapOvr>
  <p:transition spd="slow"/>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5843" name="Rectangle 2"/>
          <p:cNvSpPr>
            <a:spLocks noGrp="1" noChangeArrowheads="1"/>
          </p:cNvSpPr>
          <p:nvPr>
            <p:ph type="title"/>
          </p:nvPr>
        </p:nvSpPr>
        <p:spPr/>
        <p:txBody>
          <a:bodyPr/>
          <a:lstStyle/>
          <a:p>
            <a:pPr eaLnBrk="1" hangingPunct="1"/>
            <a:r>
              <a:rPr lang="en-US" dirty="0" smtClean="0"/>
              <a:t>Modem Technologies</a:t>
            </a:r>
          </a:p>
        </p:txBody>
      </p:sp>
      <p:sp>
        <p:nvSpPr>
          <p:cNvPr id="35844" name="Rectangle 3"/>
          <p:cNvSpPr>
            <a:spLocks noGrp="1" noChangeArrowheads="1"/>
          </p:cNvSpPr>
          <p:nvPr>
            <p:ph idx="1"/>
          </p:nvPr>
        </p:nvSpPr>
        <p:spPr/>
        <p:txBody>
          <a:bodyPr/>
          <a:lstStyle/>
          <a:p>
            <a:pPr eaLnBrk="1" hangingPunct="1">
              <a:lnSpc>
                <a:spcPct val="80000"/>
              </a:lnSpc>
            </a:pPr>
            <a:r>
              <a:rPr lang="en-US" dirty="0" smtClean="0"/>
              <a:t>Cable modem </a:t>
            </a:r>
          </a:p>
          <a:p>
            <a:pPr lvl="1" eaLnBrk="1" hangingPunct="1">
              <a:lnSpc>
                <a:spcPct val="80000"/>
              </a:lnSpc>
            </a:pPr>
            <a:r>
              <a:rPr lang="en-US" dirty="0"/>
              <a:t>Data transmission via broadband cable (TV) </a:t>
            </a:r>
          </a:p>
          <a:p>
            <a:pPr lvl="1" eaLnBrk="1" hangingPunct="1">
              <a:lnSpc>
                <a:spcPct val="80000"/>
              </a:lnSpc>
            </a:pPr>
            <a:r>
              <a:rPr lang="en-US" dirty="0"/>
              <a:t>Infrastructure must be bi-directional</a:t>
            </a:r>
          </a:p>
          <a:p>
            <a:pPr lvl="1" eaLnBrk="1" hangingPunct="1">
              <a:lnSpc>
                <a:spcPct val="80000"/>
              </a:lnSpc>
            </a:pPr>
            <a:r>
              <a:rPr lang="en-US" dirty="0"/>
              <a:t>Data rates in the </a:t>
            </a:r>
            <a:r>
              <a:rPr lang="en-US" dirty="0" err="1"/>
              <a:t>Gbit</a:t>
            </a:r>
            <a:r>
              <a:rPr lang="en-US" dirty="0"/>
              <a:t>/s range but always shared medium</a:t>
            </a:r>
          </a:p>
          <a:p>
            <a:pPr eaLnBrk="1" hangingPunct="1">
              <a:lnSpc>
                <a:spcPct val="80000"/>
              </a:lnSpc>
            </a:pPr>
            <a:endParaRPr lang="en-US" dirty="0" smtClean="0"/>
          </a:p>
          <a:p>
            <a:pPr eaLnBrk="1" hangingPunct="1">
              <a:lnSpc>
                <a:spcPct val="80000"/>
              </a:lnSpc>
            </a:pPr>
            <a:r>
              <a:rPr lang="en-US" dirty="0" err="1" smtClean="0"/>
              <a:t>Powerline</a:t>
            </a:r>
            <a:r>
              <a:rPr lang="en-US" dirty="0" smtClean="0"/>
              <a:t> communications</a:t>
            </a:r>
          </a:p>
          <a:p>
            <a:pPr lvl="1" eaLnBrk="1" hangingPunct="1">
              <a:lnSpc>
                <a:spcPct val="80000"/>
              </a:lnSpc>
            </a:pPr>
            <a:r>
              <a:rPr lang="en-US" dirty="0"/>
              <a:t>Data transmission via power lines </a:t>
            </a:r>
          </a:p>
          <a:p>
            <a:pPr lvl="1" eaLnBrk="1" hangingPunct="1">
              <a:lnSpc>
                <a:spcPct val="80000"/>
              </a:lnSpc>
            </a:pPr>
            <a:r>
              <a:rPr lang="en-US" dirty="0"/>
              <a:t>Couple high-frequency signals into standard power lines</a:t>
            </a:r>
          </a:p>
          <a:p>
            <a:pPr lvl="1" eaLnBrk="1" hangingPunct="1">
              <a:lnSpc>
                <a:spcPct val="80000"/>
              </a:lnSpc>
            </a:pPr>
            <a:r>
              <a:rPr lang="en-US" dirty="0"/>
              <a:t>Data rates up to several </a:t>
            </a:r>
            <a:r>
              <a:rPr lang="en-US" dirty="0" err="1"/>
              <a:t>Mbit</a:t>
            </a:r>
            <a:r>
              <a:rPr lang="en-US" dirty="0"/>
              <a:t>/s but shared medium</a:t>
            </a:r>
          </a:p>
          <a:p>
            <a:pPr eaLnBrk="1" hangingPunct="1">
              <a:lnSpc>
                <a:spcPct val="80000"/>
              </a:lnSpc>
            </a:pPr>
            <a:endParaRPr lang="en-US" dirty="0" smtClean="0"/>
          </a:p>
          <a:p>
            <a:pPr eaLnBrk="1" hangingPunct="1">
              <a:lnSpc>
                <a:spcPct val="80000"/>
              </a:lnSpc>
            </a:pPr>
            <a:r>
              <a:rPr lang="en-US" dirty="0" err="1" smtClean="0"/>
              <a:t>xDSL</a:t>
            </a:r>
            <a:r>
              <a:rPr lang="en-US" dirty="0" smtClean="0"/>
              <a:t> modems</a:t>
            </a:r>
          </a:p>
          <a:p>
            <a:pPr lvl="1" eaLnBrk="1" hangingPunct="1">
              <a:lnSpc>
                <a:spcPct val="80000"/>
              </a:lnSpc>
            </a:pPr>
            <a:r>
              <a:rPr lang="en-US" dirty="0"/>
              <a:t>Higher data rates using conventional phone lines</a:t>
            </a:r>
          </a:p>
          <a:p>
            <a:pPr lvl="1" eaLnBrk="1" hangingPunct="1">
              <a:lnSpc>
                <a:spcPct val="80000"/>
              </a:lnSpc>
            </a:pPr>
            <a:r>
              <a:rPr lang="en-US" dirty="0"/>
              <a:t>Typical data rates up to 16 </a:t>
            </a:r>
            <a:r>
              <a:rPr lang="en-US" dirty="0" err="1"/>
              <a:t>Mbit</a:t>
            </a:r>
            <a:r>
              <a:rPr lang="en-US" dirty="0"/>
              <a:t>/s downstream, up to 1 </a:t>
            </a:r>
            <a:r>
              <a:rPr lang="en-US" dirty="0" err="1"/>
              <a:t>Mbit</a:t>
            </a:r>
            <a:r>
              <a:rPr lang="en-US" dirty="0"/>
              <a:t>/s upstream (ADSL)</a:t>
            </a:r>
          </a:p>
          <a:p>
            <a:pPr lvl="1" eaLnBrk="1" hangingPunct="1">
              <a:lnSpc>
                <a:spcPct val="80000"/>
              </a:lnSpc>
            </a:pPr>
            <a:r>
              <a:rPr lang="en-US" dirty="0"/>
              <a:t>Not everywhere, rates depend on location, interference …</a:t>
            </a:r>
          </a:p>
          <a:p>
            <a:pPr lvl="1" eaLnBrk="1" hangingPunct="1">
              <a:lnSpc>
                <a:spcPct val="80000"/>
              </a:lnSpc>
            </a:pPr>
            <a:r>
              <a:rPr lang="en-US" dirty="0"/>
              <a:t>Special technologies for faster response (“</a:t>
            </a:r>
            <a:r>
              <a:rPr lang="en-US" dirty="0" err="1"/>
              <a:t>FastPath</a:t>
            </a:r>
            <a:r>
              <a:rPr lang="en-US" dirty="0"/>
              <a:t>”)</a:t>
            </a:r>
          </a:p>
          <a:p>
            <a:pPr lvl="1" eaLnBrk="1" hangingPunct="1">
              <a:lnSpc>
                <a:spcPct val="80000"/>
              </a:lnSpc>
            </a:pPr>
            <a:r>
              <a:rPr lang="en-US" dirty="0"/>
              <a:t>Up to 50/100/200 </a:t>
            </a:r>
            <a:r>
              <a:rPr lang="en-US" dirty="0" err="1"/>
              <a:t>Mbit</a:t>
            </a:r>
            <a:r>
              <a:rPr lang="en-US" dirty="0"/>
              <a:t>/s at certain places (VDSL)</a:t>
            </a:r>
          </a:p>
          <a:p>
            <a:pPr lvl="1" eaLnBrk="1" hangingPunct="1">
              <a:lnSpc>
                <a:spcPct val="80000"/>
              </a:lnSpc>
            </a:pPr>
            <a:r>
              <a:rPr lang="en-US" dirty="0"/>
              <a:t>Symmetrical for companies/servers</a:t>
            </a:r>
          </a:p>
        </p:txBody>
      </p:sp>
      <p:sp>
        <p:nvSpPr>
          <p:cNvPr id="5" name="Footer Placeholder 2"/>
          <p:cNvSpPr>
            <a:spLocks noGrp="1"/>
          </p:cNvSpPr>
          <p:nvPr>
            <p:ph type="ftr" sz="quarter" idx="3"/>
          </p:nvPr>
        </p:nvSpPr>
        <p:spPr>
          <a:xfrm>
            <a:off x="334433" y="6656398"/>
            <a:ext cx="7969251" cy="201602"/>
          </a:xfrm>
        </p:spPr>
        <p:txBody>
          <a:bodyPr/>
          <a:lstStyle/>
          <a:p>
            <a:r>
              <a:rPr lang="en-US" sz="750" dirty="0" smtClean="0"/>
              <a:t>TI 3: Operating Systems and Computer Networks</a:t>
            </a:r>
            <a:endParaRPr lang="de-DE" sz="750" dirty="0"/>
          </a:p>
        </p:txBody>
      </p:sp>
    </p:spTree>
  </p:cSld>
  <p:clrMapOvr>
    <a:masterClrMapping/>
  </p:clrMapOvr>
  <p:transition spd="slow"/>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6867" name="Rectangle 2"/>
          <p:cNvSpPr>
            <a:spLocks noGrp="1" noChangeArrowheads="1"/>
          </p:cNvSpPr>
          <p:nvPr>
            <p:ph type="title"/>
          </p:nvPr>
        </p:nvSpPr>
        <p:spPr/>
        <p:txBody>
          <a:bodyPr/>
          <a:lstStyle/>
          <a:p>
            <a:pPr eaLnBrk="1" hangingPunct="1"/>
            <a:r>
              <a:rPr lang="en-US" smtClean="0"/>
              <a:t>Broadband Cable:</a:t>
            </a:r>
            <a:br>
              <a:rPr lang="en-US" smtClean="0"/>
            </a:br>
            <a:r>
              <a:rPr lang="en-US" smtClean="0"/>
              <a:t>Digital TV Plus Internet</a:t>
            </a:r>
          </a:p>
        </p:txBody>
      </p:sp>
      <p:pic>
        <p:nvPicPr>
          <p:cNvPr id="36868" name="Picture 3"/>
          <p:cNvPicPr>
            <a:picLocks noChangeAspect="1" noChangeArrowheads="1"/>
          </p:cNvPicPr>
          <p:nvPr/>
        </p:nvPicPr>
        <p:blipFill>
          <a:blip r:embed="rId3" cstate="print"/>
          <a:srcRect/>
          <a:stretch>
            <a:fillRect/>
          </a:stretch>
        </p:blipFill>
        <p:spPr bwMode="auto">
          <a:xfrm>
            <a:off x="7240589" y="2800350"/>
            <a:ext cx="1487487" cy="806450"/>
          </a:xfrm>
          <a:prstGeom prst="rect">
            <a:avLst/>
          </a:prstGeom>
          <a:noFill/>
          <a:ln w="12700">
            <a:noFill/>
            <a:miter lim="800000"/>
            <a:headEnd type="none" w="sm" len="sm"/>
            <a:tailEnd type="none" w="sm" len="sm"/>
          </a:ln>
        </p:spPr>
      </p:pic>
      <p:pic>
        <p:nvPicPr>
          <p:cNvPr id="36869" name="Picture 4"/>
          <p:cNvPicPr>
            <a:picLocks noChangeAspect="1" noChangeArrowheads="1"/>
          </p:cNvPicPr>
          <p:nvPr/>
        </p:nvPicPr>
        <p:blipFill>
          <a:blip r:embed="rId4" cstate="print"/>
          <a:srcRect/>
          <a:stretch>
            <a:fillRect/>
          </a:stretch>
        </p:blipFill>
        <p:spPr bwMode="auto">
          <a:xfrm>
            <a:off x="5200651" y="1200150"/>
            <a:ext cx="1476375" cy="1347788"/>
          </a:xfrm>
          <a:prstGeom prst="rect">
            <a:avLst/>
          </a:prstGeom>
          <a:noFill/>
          <a:ln w="12700">
            <a:noFill/>
            <a:miter lim="800000"/>
            <a:headEnd type="none" w="sm" len="sm"/>
            <a:tailEnd type="none" w="sm" len="sm"/>
          </a:ln>
        </p:spPr>
      </p:pic>
      <p:pic>
        <p:nvPicPr>
          <p:cNvPr id="36870" name="Picture 5"/>
          <p:cNvPicPr>
            <a:picLocks noChangeAspect="1" noChangeArrowheads="1"/>
          </p:cNvPicPr>
          <p:nvPr/>
        </p:nvPicPr>
        <p:blipFill>
          <a:blip r:embed="rId5" cstate="print"/>
          <a:srcRect/>
          <a:stretch>
            <a:fillRect/>
          </a:stretch>
        </p:blipFill>
        <p:spPr bwMode="auto">
          <a:xfrm>
            <a:off x="8788400" y="1200150"/>
            <a:ext cx="1366838" cy="1524000"/>
          </a:xfrm>
          <a:prstGeom prst="rect">
            <a:avLst/>
          </a:prstGeom>
          <a:noFill/>
          <a:ln w="12700">
            <a:noFill/>
            <a:miter lim="800000"/>
            <a:headEnd type="none" w="sm" len="sm"/>
            <a:tailEnd type="none" w="sm" len="sm"/>
          </a:ln>
        </p:spPr>
      </p:pic>
      <p:pic>
        <p:nvPicPr>
          <p:cNvPr id="36871" name="Picture 6"/>
          <p:cNvPicPr>
            <a:picLocks noChangeAspect="1" noChangeArrowheads="1"/>
          </p:cNvPicPr>
          <p:nvPr/>
        </p:nvPicPr>
        <p:blipFill>
          <a:blip r:embed="rId6" cstate="print"/>
          <a:srcRect/>
          <a:stretch>
            <a:fillRect/>
          </a:stretch>
        </p:blipFill>
        <p:spPr bwMode="auto">
          <a:xfrm>
            <a:off x="2525714" y="1276350"/>
            <a:ext cx="1366837" cy="1676400"/>
          </a:xfrm>
          <a:prstGeom prst="rect">
            <a:avLst/>
          </a:prstGeom>
          <a:noFill/>
          <a:ln w="12700">
            <a:noFill/>
            <a:miter lim="800000"/>
            <a:headEnd type="none" w="sm" len="sm"/>
            <a:tailEnd type="none" w="sm" len="sm"/>
          </a:ln>
        </p:spPr>
      </p:pic>
      <p:sp>
        <p:nvSpPr>
          <p:cNvPr id="1519623" name="Rectangle 7"/>
          <p:cNvSpPr>
            <a:spLocks noChangeArrowheads="1"/>
          </p:cNvSpPr>
          <p:nvPr/>
        </p:nvSpPr>
        <p:spPr bwMode="auto">
          <a:xfrm>
            <a:off x="3962401" y="3790950"/>
            <a:ext cx="1730375" cy="1143000"/>
          </a:xfrm>
          <a:prstGeom prst="rect">
            <a:avLst/>
          </a:prstGeom>
          <a:solidFill>
            <a:schemeClr val="bg1"/>
          </a:solidFill>
          <a:ln w="12700">
            <a:solidFill>
              <a:schemeClr val="tx1"/>
            </a:solidFill>
            <a:miter lim="800000"/>
            <a:headEnd type="none" w="sm" len="sm"/>
            <a:tailEnd type="none" w="sm" len="sm"/>
          </a:ln>
          <a:effectLst>
            <a:outerShdw dist="107763" dir="2700000" algn="ctr" rotWithShape="0">
              <a:schemeClr val="bg2"/>
            </a:outerShdw>
          </a:effectLst>
        </p:spPr>
        <p:txBody>
          <a:bodyPr wrap="none" anchor="ctr"/>
          <a:lstStyle/>
          <a:p>
            <a:pPr eaLnBrk="0" hangingPunct="0">
              <a:defRPr/>
            </a:pPr>
            <a:r>
              <a:rPr lang="de-DE" sz="2000">
                <a:latin typeface="Arial" charset="0"/>
              </a:rPr>
              <a:t>Head end</a:t>
            </a:r>
            <a:endParaRPr lang="en-US" sz="2000">
              <a:latin typeface="Arial" charset="0"/>
            </a:endParaRPr>
          </a:p>
        </p:txBody>
      </p:sp>
      <p:cxnSp>
        <p:nvCxnSpPr>
          <p:cNvPr id="36873" name="AutoShape 8"/>
          <p:cNvCxnSpPr>
            <a:cxnSpLocks noChangeShapeType="1"/>
            <a:endCxn id="1519623" idx="1"/>
          </p:cNvCxnSpPr>
          <p:nvPr/>
        </p:nvCxnSpPr>
        <p:spPr bwMode="auto">
          <a:xfrm rot="16200000" flipH="1">
            <a:off x="2881313" y="3281363"/>
            <a:ext cx="1409700" cy="752475"/>
          </a:xfrm>
          <a:prstGeom prst="bentConnector2">
            <a:avLst/>
          </a:prstGeom>
          <a:noFill/>
          <a:ln w="28575">
            <a:solidFill>
              <a:schemeClr val="tx1"/>
            </a:solidFill>
            <a:miter lim="800000"/>
            <a:headEnd type="none" w="sm" len="sm"/>
            <a:tailEnd type="triangle" w="lg" len="lg"/>
          </a:ln>
        </p:spPr>
      </p:cxnSp>
      <p:sp>
        <p:nvSpPr>
          <p:cNvPr id="36874" name="Line 9"/>
          <p:cNvSpPr>
            <a:spLocks noChangeShapeType="1"/>
          </p:cNvSpPr>
          <p:nvPr/>
        </p:nvSpPr>
        <p:spPr bwMode="auto">
          <a:xfrm flipV="1">
            <a:off x="5692775" y="4400550"/>
            <a:ext cx="4292600" cy="0"/>
          </a:xfrm>
          <a:prstGeom prst="line">
            <a:avLst/>
          </a:prstGeom>
          <a:noFill/>
          <a:ln w="28575">
            <a:solidFill>
              <a:schemeClr val="tx1"/>
            </a:solidFill>
            <a:round/>
            <a:headEnd type="triangle" w="lg" len="lg"/>
            <a:tailEnd type="triangle" w="lg" len="lg"/>
          </a:ln>
        </p:spPr>
        <p:txBody>
          <a:bodyPr/>
          <a:lstStyle/>
          <a:p>
            <a:endParaRPr lang="en-US"/>
          </a:p>
        </p:txBody>
      </p:sp>
      <p:sp>
        <p:nvSpPr>
          <p:cNvPr id="36875" name="Line 10"/>
          <p:cNvSpPr>
            <a:spLocks noChangeShapeType="1"/>
          </p:cNvSpPr>
          <p:nvPr/>
        </p:nvSpPr>
        <p:spPr bwMode="auto">
          <a:xfrm flipV="1">
            <a:off x="6115050" y="3714750"/>
            <a:ext cx="0" cy="685800"/>
          </a:xfrm>
          <a:prstGeom prst="line">
            <a:avLst/>
          </a:prstGeom>
          <a:noFill/>
          <a:ln w="28575">
            <a:solidFill>
              <a:schemeClr val="tx1"/>
            </a:solidFill>
            <a:round/>
            <a:headEnd type="none" w="sm" len="sm"/>
            <a:tailEnd type="triangle" w="lg" len="lg"/>
          </a:ln>
        </p:spPr>
        <p:txBody>
          <a:bodyPr/>
          <a:lstStyle/>
          <a:p>
            <a:endParaRPr lang="en-US"/>
          </a:p>
        </p:txBody>
      </p:sp>
      <p:sp>
        <p:nvSpPr>
          <p:cNvPr id="36876" name="Line 11"/>
          <p:cNvSpPr>
            <a:spLocks noChangeShapeType="1"/>
          </p:cNvSpPr>
          <p:nvPr/>
        </p:nvSpPr>
        <p:spPr bwMode="auto">
          <a:xfrm flipV="1">
            <a:off x="6888163" y="3714750"/>
            <a:ext cx="0" cy="685800"/>
          </a:xfrm>
          <a:prstGeom prst="line">
            <a:avLst/>
          </a:prstGeom>
          <a:noFill/>
          <a:ln w="28575">
            <a:solidFill>
              <a:schemeClr val="tx1"/>
            </a:solidFill>
            <a:round/>
            <a:headEnd type="none" w="sm" len="sm"/>
            <a:tailEnd type="triangle" w="lg" len="lg"/>
          </a:ln>
        </p:spPr>
        <p:txBody>
          <a:bodyPr/>
          <a:lstStyle/>
          <a:p>
            <a:endParaRPr lang="en-US"/>
          </a:p>
        </p:txBody>
      </p:sp>
      <p:sp>
        <p:nvSpPr>
          <p:cNvPr id="36877" name="Line 12"/>
          <p:cNvSpPr>
            <a:spLocks noChangeShapeType="1"/>
          </p:cNvSpPr>
          <p:nvPr/>
        </p:nvSpPr>
        <p:spPr bwMode="auto">
          <a:xfrm flipV="1">
            <a:off x="7732713" y="3714750"/>
            <a:ext cx="0" cy="685800"/>
          </a:xfrm>
          <a:prstGeom prst="line">
            <a:avLst/>
          </a:prstGeom>
          <a:noFill/>
          <a:ln w="28575">
            <a:solidFill>
              <a:schemeClr val="tx1"/>
            </a:solidFill>
            <a:round/>
            <a:headEnd type="none" w="sm" len="sm"/>
            <a:tailEnd type="triangle" w="lg" len="lg"/>
          </a:ln>
        </p:spPr>
        <p:txBody>
          <a:bodyPr/>
          <a:lstStyle/>
          <a:p>
            <a:endParaRPr lang="en-US"/>
          </a:p>
        </p:txBody>
      </p:sp>
      <p:sp>
        <p:nvSpPr>
          <p:cNvPr id="36878" name="Line 13"/>
          <p:cNvSpPr>
            <a:spLocks noChangeShapeType="1"/>
          </p:cNvSpPr>
          <p:nvPr/>
        </p:nvSpPr>
        <p:spPr bwMode="auto">
          <a:xfrm flipV="1">
            <a:off x="8507413" y="3486150"/>
            <a:ext cx="0" cy="914400"/>
          </a:xfrm>
          <a:prstGeom prst="line">
            <a:avLst/>
          </a:prstGeom>
          <a:noFill/>
          <a:ln w="28575">
            <a:solidFill>
              <a:schemeClr val="tx1"/>
            </a:solidFill>
            <a:round/>
            <a:headEnd type="none" w="sm" len="sm"/>
            <a:tailEnd type="triangle" w="lg" len="lg"/>
          </a:ln>
        </p:spPr>
        <p:txBody>
          <a:bodyPr/>
          <a:lstStyle/>
          <a:p>
            <a:endParaRPr lang="en-US"/>
          </a:p>
        </p:txBody>
      </p:sp>
      <p:sp>
        <p:nvSpPr>
          <p:cNvPr id="36879" name="Line 14"/>
          <p:cNvSpPr>
            <a:spLocks noChangeShapeType="1"/>
          </p:cNvSpPr>
          <p:nvPr/>
        </p:nvSpPr>
        <p:spPr bwMode="auto">
          <a:xfrm flipH="1">
            <a:off x="7381875" y="4400550"/>
            <a:ext cx="0" cy="609600"/>
          </a:xfrm>
          <a:prstGeom prst="line">
            <a:avLst/>
          </a:prstGeom>
          <a:noFill/>
          <a:ln w="28575">
            <a:solidFill>
              <a:schemeClr val="tx1"/>
            </a:solidFill>
            <a:round/>
            <a:headEnd type="none" w="sm" len="sm"/>
            <a:tailEnd type="triangle" w="lg" len="lg"/>
          </a:ln>
        </p:spPr>
        <p:txBody>
          <a:bodyPr/>
          <a:lstStyle/>
          <a:p>
            <a:endParaRPr lang="en-US"/>
          </a:p>
        </p:txBody>
      </p:sp>
      <p:sp>
        <p:nvSpPr>
          <p:cNvPr id="36880" name="Line 15"/>
          <p:cNvSpPr>
            <a:spLocks noChangeShapeType="1"/>
          </p:cNvSpPr>
          <p:nvPr/>
        </p:nvSpPr>
        <p:spPr bwMode="auto">
          <a:xfrm flipH="1">
            <a:off x="8154988" y="4400550"/>
            <a:ext cx="0" cy="609600"/>
          </a:xfrm>
          <a:prstGeom prst="line">
            <a:avLst/>
          </a:prstGeom>
          <a:noFill/>
          <a:ln w="28575">
            <a:solidFill>
              <a:schemeClr val="tx1"/>
            </a:solidFill>
            <a:round/>
            <a:headEnd type="none" w="sm" len="sm"/>
            <a:tailEnd type="triangle" w="lg" len="lg"/>
          </a:ln>
        </p:spPr>
        <p:txBody>
          <a:bodyPr/>
          <a:lstStyle/>
          <a:p>
            <a:endParaRPr lang="en-US"/>
          </a:p>
        </p:txBody>
      </p:sp>
      <p:sp>
        <p:nvSpPr>
          <p:cNvPr id="36881" name="Line 16"/>
          <p:cNvSpPr>
            <a:spLocks noChangeShapeType="1"/>
          </p:cNvSpPr>
          <p:nvPr/>
        </p:nvSpPr>
        <p:spPr bwMode="auto">
          <a:xfrm flipH="1">
            <a:off x="9280525" y="4400550"/>
            <a:ext cx="0" cy="609600"/>
          </a:xfrm>
          <a:prstGeom prst="line">
            <a:avLst/>
          </a:prstGeom>
          <a:noFill/>
          <a:ln w="28575">
            <a:solidFill>
              <a:schemeClr val="tx1"/>
            </a:solidFill>
            <a:round/>
            <a:headEnd type="none" w="sm" len="sm"/>
            <a:tailEnd type="triangle" w="lg" len="lg"/>
          </a:ln>
        </p:spPr>
        <p:txBody>
          <a:bodyPr/>
          <a:lstStyle/>
          <a:p>
            <a:endParaRPr lang="en-US"/>
          </a:p>
        </p:txBody>
      </p:sp>
      <p:sp>
        <p:nvSpPr>
          <p:cNvPr id="36882" name="Line 17"/>
          <p:cNvSpPr>
            <a:spLocks noChangeShapeType="1"/>
          </p:cNvSpPr>
          <p:nvPr/>
        </p:nvSpPr>
        <p:spPr bwMode="auto">
          <a:xfrm flipH="1">
            <a:off x="6537325" y="4400550"/>
            <a:ext cx="0" cy="609600"/>
          </a:xfrm>
          <a:prstGeom prst="line">
            <a:avLst/>
          </a:prstGeom>
          <a:noFill/>
          <a:ln w="28575">
            <a:solidFill>
              <a:schemeClr val="tx1"/>
            </a:solidFill>
            <a:round/>
            <a:headEnd type="none" w="sm" len="sm"/>
            <a:tailEnd type="triangle" w="lg" len="lg"/>
          </a:ln>
        </p:spPr>
        <p:txBody>
          <a:bodyPr/>
          <a:lstStyle/>
          <a:p>
            <a:endParaRPr lang="en-US"/>
          </a:p>
        </p:txBody>
      </p:sp>
      <p:sp>
        <p:nvSpPr>
          <p:cNvPr id="36883" name="Text Box 18"/>
          <p:cNvSpPr txBox="1">
            <a:spLocks noChangeArrowheads="1"/>
          </p:cNvSpPr>
          <p:nvPr/>
        </p:nvSpPr>
        <p:spPr bwMode="auto">
          <a:xfrm>
            <a:off x="6081714" y="5235576"/>
            <a:ext cx="3063875" cy="396875"/>
          </a:xfrm>
          <a:prstGeom prst="rect">
            <a:avLst/>
          </a:prstGeom>
          <a:noFill/>
          <a:ln w="12700">
            <a:noFill/>
            <a:miter lim="800000"/>
            <a:headEnd type="none" w="sm" len="sm"/>
            <a:tailEnd type="none" w="sm" len="sm"/>
          </a:ln>
        </p:spPr>
        <p:txBody>
          <a:bodyPr wrap="none">
            <a:spAutoFit/>
          </a:bodyPr>
          <a:lstStyle/>
          <a:p>
            <a:pPr eaLnBrk="0" hangingPunct="0"/>
            <a:r>
              <a:rPr lang="de-DE" sz="2000">
                <a:latin typeface="Arial" charset="0"/>
              </a:rPr>
              <a:t>Broadband cable network</a:t>
            </a:r>
            <a:endParaRPr lang="en-US" sz="2000">
              <a:latin typeface="Arial" charset="0"/>
            </a:endParaRPr>
          </a:p>
        </p:txBody>
      </p:sp>
      <p:sp>
        <p:nvSpPr>
          <p:cNvPr id="36884" name="Text Box 19"/>
          <p:cNvSpPr txBox="1">
            <a:spLocks noChangeArrowheads="1"/>
          </p:cNvSpPr>
          <p:nvPr/>
        </p:nvSpPr>
        <p:spPr bwMode="auto">
          <a:xfrm>
            <a:off x="3816350" y="3025776"/>
            <a:ext cx="1244600" cy="396875"/>
          </a:xfrm>
          <a:prstGeom prst="rect">
            <a:avLst/>
          </a:prstGeom>
          <a:noFill/>
          <a:ln w="12700">
            <a:noFill/>
            <a:miter lim="800000"/>
            <a:headEnd type="none" w="sm" len="sm"/>
            <a:tailEnd type="none" w="sm" len="sm"/>
          </a:ln>
        </p:spPr>
        <p:txBody>
          <a:bodyPr wrap="none">
            <a:spAutoFit/>
          </a:bodyPr>
          <a:lstStyle/>
          <a:p>
            <a:pPr eaLnBrk="0" hangingPunct="0"/>
            <a:r>
              <a:rPr lang="de-DE" sz="2000">
                <a:latin typeface="Arial" charset="0"/>
              </a:rPr>
              <a:t>TV signal</a:t>
            </a:r>
            <a:endParaRPr lang="en-US" sz="2000">
              <a:latin typeface="Arial" charset="0"/>
            </a:endParaRPr>
          </a:p>
        </p:txBody>
      </p:sp>
      <p:sp>
        <p:nvSpPr>
          <p:cNvPr id="36885" name="AutoShape 20"/>
          <p:cNvSpPr>
            <a:spLocks noChangeArrowheads="1"/>
          </p:cNvSpPr>
          <p:nvPr/>
        </p:nvSpPr>
        <p:spPr bwMode="auto">
          <a:xfrm>
            <a:off x="2286000" y="4933950"/>
            <a:ext cx="1970088" cy="1447800"/>
          </a:xfrm>
          <a:prstGeom prst="cloudCallout">
            <a:avLst>
              <a:gd name="adj1" fmla="val 6245"/>
              <a:gd name="adj2" fmla="val 22917"/>
            </a:avLst>
          </a:prstGeom>
          <a:solidFill>
            <a:schemeClr val="bg2"/>
          </a:solidFill>
          <a:ln w="12700">
            <a:noFill/>
            <a:round/>
            <a:headEnd type="none" w="sm" len="sm"/>
            <a:tailEnd type="none" w="sm" len="sm"/>
          </a:ln>
        </p:spPr>
        <p:txBody>
          <a:bodyPr anchor="ctr"/>
          <a:lstStyle/>
          <a:p>
            <a:pPr eaLnBrk="0" hangingPunct="0"/>
            <a:r>
              <a:rPr lang="de-DE" sz="2400">
                <a:latin typeface="Arial" charset="0"/>
              </a:rPr>
              <a:t>Internet</a:t>
            </a:r>
            <a:endParaRPr lang="en-US" sz="2400">
              <a:latin typeface="Arial" charset="0"/>
            </a:endParaRPr>
          </a:p>
        </p:txBody>
      </p:sp>
      <p:cxnSp>
        <p:nvCxnSpPr>
          <p:cNvPr id="36886" name="AutoShape 21"/>
          <p:cNvCxnSpPr>
            <a:cxnSpLocks noChangeShapeType="1"/>
            <a:stCxn id="36885" idx="2"/>
            <a:endCxn id="1519623" idx="2"/>
          </p:cNvCxnSpPr>
          <p:nvPr/>
        </p:nvCxnSpPr>
        <p:spPr bwMode="auto">
          <a:xfrm flipV="1">
            <a:off x="4254500" y="4933950"/>
            <a:ext cx="573088" cy="723900"/>
          </a:xfrm>
          <a:prstGeom prst="bentConnector2">
            <a:avLst/>
          </a:prstGeom>
          <a:noFill/>
          <a:ln w="28575">
            <a:solidFill>
              <a:schemeClr val="tx1"/>
            </a:solidFill>
            <a:miter lim="800000"/>
            <a:headEnd type="triangle" w="lg" len="lg"/>
            <a:tailEnd type="triangle" w="lg" len="lg"/>
          </a:ln>
        </p:spPr>
      </p:cxnSp>
      <p:cxnSp>
        <p:nvCxnSpPr>
          <p:cNvPr id="36887" name="AutoShape 22"/>
          <p:cNvCxnSpPr>
            <a:cxnSpLocks noChangeShapeType="1"/>
          </p:cNvCxnSpPr>
          <p:nvPr/>
        </p:nvCxnSpPr>
        <p:spPr bwMode="auto">
          <a:xfrm rot="10800000">
            <a:off x="5938838" y="2547939"/>
            <a:ext cx="1301750" cy="655637"/>
          </a:xfrm>
          <a:prstGeom prst="bentConnector2">
            <a:avLst/>
          </a:prstGeom>
          <a:noFill/>
          <a:ln w="28575">
            <a:solidFill>
              <a:schemeClr val="tx1"/>
            </a:solidFill>
            <a:miter lim="800000"/>
            <a:headEnd type="triangle" w="lg" len="lg"/>
            <a:tailEnd type="triangle" w="lg" len="lg"/>
          </a:ln>
        </p:spPr>
      </p:cxnSp>
      <p:cxnSp>
        <p:nvCxnSpPr>
          <p:cNvPr id="36888" name="AutoShape 23"/>
          <p:cNvCxnSpPr>
            <a:cxnSpLocks noChangeShapeType="1"/>
          </p:cNvCxnSpPr>
          <p:nvPr/>
        </p:nvCxnSpPr>
        <p:spPr bwMode="auto">
          <a:xfrm rot="-5400000">
            <a:off x="7967663" y="1979613"/>
            <a:ext cx="838200" cy="803275"/>
          </a:xfrm>
          <a:prstGeom prst="bentConnector2">
            <a:avLst/>
          </a:prstGeom>
          <a:noFill/>
          <a:ln w="28575">
            <a:solidFill>
              <a:schemeClr val="tx1"/>
            </a:solidFill>
            <a:miter lim="800000"/>
            <a:headEnd type="triangle" w="lg" len="lg"/>
            <a:tailEnd type="triangle" w="lg" len="lg"/>
          </a:ln>
        </p:spPr>
      </p:cxnSp>
      <p:pic>
        <p:nvPicPr>
          <p:cNvPr id="36889" name="Picture 24"/>
          <p:cNvPicPr>
            <a:picLocks noChangeAspect="1" noChangeArrowheads="1"/>
          </p:cNvPicPr>
          <p:nvPr/>
        </p:nvPicPr>
        <p:blipFill>
          <a:blip r:embed="rId7" cstate="print"/>
          <a:srcRect/>
          <a:stretch>
            <a:fillRect/>
          </a:stretch>
        </p:blipFill>
        <p:spPr bwMode="auto">
          <a:xfrm>
            <a:off x="6818313" y="1276350"/>
            <a:ext cx="774700" cy="833438"/>
          </a:xfrm>
          <a:prstGeom prst="rect">
            <a:avLst/>
          </a:prstGeom>
          <a:noFill/>
          <a:ln w="12700">
            <a:noFill/>
            <a:miter lim="800000"/>
            <a:headEnd type="none" w="sm" len="sm"/>
            <a:tailEnd type="none" w="sm" len="sm"/>
          </a:ln>
        </p:spPr>
      </p:pic>
      <p:sp>
        <p:nvSpPr>
          <p:cNvPr id="36890" name="Line 25"/>
          <p:cNvSpPr>
            <a:spLocks noChangeShapeType="1"/>
          </p:cNvSpPr>
          <p:nvPr/>
        </p:nvSpPr>
        <p:spPr bwMode="auto">
          <a:xfrm flipH="1" flipV="1">
            <a:off x="7099301" y="2114550"/>
            <a:ext cx="563563" cy="685800"/>
          </a:xfrm>
          <a:prstGeom prst="line">
            <a:avLst/>
          </a:prstGeom>
          <a:noFill/>
          <a:ln w="28575">
            <a:solidFill>
              <a:schemeClr val="tx1"/>
            </a:solidFill>
            <a:round/>
            <a:headEnd type="triangle" w="lg" len="lg"/>
            <a:tailEnd type="triangle" w="lg" len="lg"/>
          </a:ln>
        </p:spPr>
        <p:txBody>
          <a:bodyPr/>
          <a:lstStyle/>
          <a:p>
            <a:endParaRPr lang="en-US"/>
          </a:p>
        </p:txBody>
      </p:sp>
      <p:sp>
        <p:nvSpPr>
          <p:cNvPr id="36891" name="Text Box 26"/>
          <p:cNvSpPr txBox="1">
            <a:spLocks noChangeArrowheads="1"/>
          </p:cNvSpPr>
          <p:nvPr/>
        </p:nvSpPr>
        <p:spPr bwMode="auto">
          <a:xfrm>
            <a:off x="6672263" y="3235326"/>
            <a:ext cx="1765300" cy="396875"/>
          </a:xfrm>
          <a:prstGeom prst="rect">
            <a:avLst/>
          </a:prstGeom>
          <a:noFill/>
          <a:ln w="12700">
            <a:noFill/>
            <a:miter lim="800000"/>
            <a:headEnd type="none" w="sm" len="sm"/>
            <a:tailEnd type="none" w="sm" len="sm"/>
          </a:ln>
        </p:spPr>
        <p:txBody>
          <a:bodyPr wrap="none">
            <a:spAutoFit/>
          </a:bodyPr>
          <a:lstStyle/>
          <a:p>
            <a:pPr eaLnBrk="0" hangingPunct="0"/>
            <a:r>
              <a:rPr lang="de-DE" sz="2000">
                <a:latin typeface="Arial" charset="0"/>
              </a:rPr>
              <a:t>Cable modem</a:t>
            </a:r>
            <a:endParaRPr lang="en-US" sz="2000">
              <a:latin typeface="Arial" charset="0"/>
            </a:endParaRPr>
          </a:p>
        </p:txBody>
      </p:sp>
      <p:sp>
        <p:nvSpPr>
          <p:cNvPr id="28" name="Footer Placeholder 2"/>
          <p:cNvSpPr>
            <a:spLocks noGrp="1"/>
          </p:cNvSpPr>
          <p:nvPr>
            <p:ph type="ftr" sz="quarter" idx="3"/>
          </p:nvPr>
        </p:nvSpPr>
        <p:spPr>
          <a:xfrm>
            <a:off x="334433" y="6656398"/>
            <a:ext cx="7969251" cy="201602"/>
          </a:xfrm>
        </p:spPr>
        <p:txBody>
          <a:bodyPr/>
          <a:lstStyle/>
          <a:p>
            <a:r>
              <a:rPr lang="en-US" sz="750" dirty="0" smtClean="0"/>
              <a:t>TI 3: Operating Systems and Computer Networks</a:t>
            </a:r>
            <a:endParaRPr lang="de-DE" sz="750" dirty="0"/>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7891" name="Rectangle 2"/>
          <p:cNvSpPr>
            <a:spLocks noGrp="1" noChangeArrowheads="1"/>
          </p:cNvSpPr>
          <p:nvPr>
            <p:ph type="title"/>
          </p:nvPr>
        </p:nvSpPr>
        <p:spPr/>
        <p:txBody>
          <a:bodyPr/>
          <a:lstStyle/>
          <a:p>
            <a:pPr eaLnBrk="1" hangingPunct="1"/>
            <a:r>
              <a:rPr lang="en-US" smtClean="0"/>
              <a:t>xDSL</a:t>
            </a:r>
          </a:p>
        </p:txBody>
      </p:sp>
      <p:sp>
        <p:nvSpPr>
          <p:cNvPr id="37892" name="Rectangle 3"/>
          <p:cNvSpPr>
            <a:spLocks noGrp="1" noChangeArrowheads="1"/>
          </p:cNvSpPr>
          <p:nvPr>
            <p:ph idx="1"/>
          </p:nvPr>
        </p:nvSpPr>
        <p:spPr/>
        <p:txBody>
          <a:bodyPr/>
          <a:lstStyle/>
          <a:p>
            <a:pPr eaLnBrk="1" hangingPunct="1"/>
            <a:r>
              <a:rPr lang="en-US" dirty="0" err="1" smtClean="0"/>
              <a:t>xDSL</a:t>
            </a:r>
            <a:r>
              <a:rPr lang="en-US" dirty="0" smtClean="0"/>
              <a:t>: Different DSL (Digital Subscriber Line) technologies</a:t>
            </a:r>
          </a:p>
          <a:p>
            <a:pPr eaLnBrk="1" hangingPunct="1"/>
            <a:r>
              <a:rPr lang="en-US" dirty="0" smtClean="0"/>
              <a:t>Goal: Use already existing phone lines (simple twisted pair, unshielded) for higher data rates</a:t>
            </a:r>
          </a:p>
          <a:p>
            <a:pPr lvl="1" eaLnBrk="1" hangingPunct="1"/>
            <a:r>
              <a:rPr lang="en-US" dirty="0" smtClean="0"/>
              <a:t>Works around last mile problem</a:t>
            </a:r>
          </a:p>
          <a:p>
            <a:pPr lvl="1" eaLnBrk="1" hangingPunct="1"/>
            <a:r>
              <a:rPr lang="en-US" dirty="0" smtClean="0"/>
              <a:t>Similar to ISDN: Replacement of analog phone system by a fully digital system (offering </a:t>
            </a:r>
            <a:r>
              <a:rPr lang="en-US" i="1" dirty="0" smtClean="0"/>
              <a:t>n</a:t>
            </a:r>
            <a:r>
              <a:rPr lang="en-US" dirty="0" smtClean="0"/>
              <a:t> 64 </a:t>
            </a:r>
            <a:r>
              <a:rPr lang="en-US" dirty="0" err="1" smtClean="0"/>
              <a:t>kbit</a:t>
            </a:r>
            <a:r>
              <a:rPr lang="en-US" dirty="0" smtClean="0"/>
              <a:t>/s channels)</a:t>
            </a:r>
          </a:p>
          <a:p>
            <a:pPr eaLnBrk="1" hangingPunct="1"/>
            <a:r>
              <a:rPr lang="en-US" dirty="0" smtClean="0"/>
              <a:t>Co-existence of classical analog (or digital ISDN) phone system plus high data rates possible – or full replacement of classical telephony by voice over IP</a:t>
            </a:r>
          </a:p>
        </p:txBody>
      </p:sp>
      <p:sp>
        <p:nvSpPr>
          <p:cNvPr id="24" name="Footer Placeholder 2"/>
          <p:cNvSpPr>
            <a:spLocks noGrp="1"/>
          </p:cNvSpPr>
          <p:nvPr>
            <p:ph type="ftr" sz="quarter" idx="3"/>
          </p:nvPr>
        </p:nvSpPr>
        <p:spPr>
          <a:xfrm>
            <a:off x="334433" y="6656398"/>
            <a:ext cx="7969251" cy="201602"/>
          </a:xfrm>
        </p:spPr>
        <p:txBody>
          <a:bodyPr/>
          <a:lstStyle/>
          <a:p>
            <a:r>
              <a:rPr lang="en-US" sz="750" dirty="0" smtClean="0"/>
              <a:t>TI 3: Operating Systems and Computer Networks</a:t>
            </a:r>
            <a:endParaRPr lang="de-DE" sz="750" dirty="0"/>
          </a:p>
        </p:txBody>
      </p:sp>
      <p:pic>
        <p:nvPicPr>
          <p:cNvPr id="2" name="Picture 1"/>
          <p:cNvPicPr>
            <a:picLocks noChangeAspect="1"/>
          </p:cNvPicPr>
          <p:nvPr/>
        </p:nvPicPr>
        <p:blipFill>
          <a:blip r:embed="rId3"/>
          <a:stretch>
            <a:fillRect/>
          </a:stretch>
        </p:blipFill>
        <p:spPr>
          <a:xfrm>
            <a:off x="335312" y="3501008"/>
            <a:ext cx="11144250" cy="1914525"/>
          </a:xfrm>
          <a:prstGeom prst="rect">
            <a:avLst/>
          </a:prstGeom>
        </p:spPr>
      </p:pic>
      <p:sp>
        <p:nvSpPr>
          <p:cNvPr id="3" name="Rectangle 2"/>
          <p:cNvSpPr/>
          <p:nvPr/>
        </p:nvSpPr>
        <p:spPr bwMode="auto">
          <a:xfrm>
            <a:off x="1199456" y="5503769"/>
            <a:ext cx="1584176" cy="336869"/>
          </a:xfrm>
          <a:prstGeom prst="rect">
            <a:avLst/>
          </a:prstGeom>
          <a:solidFill>
            <a:srgbClr val="92D05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bg1"/>
                </a:solidFill>
                <a:effectLst/>
                <a:latin typeface="Arial" charset="0"/>
              </a:rPr>
              <a:t>upstream</a:t>
            </a:r>
          </a:p>
        </p:txBody>
      </p:sp>
      <p:sp>
        <p:nvSpPr>
          <p:cNvPr id="27" name="Rectangle 26"/>
          <p:cNvSpPr/>
          <p:nvPr/>
        </p:nvSpPr>
        <p:spPr bwMode="auto">
          <a:xfrm>
            <a:off x="1199456" y="6015268"/>
            <a:ext cx="1584176" cy="366059"/>
          </a:xfrm>
          <a:prstGeom prst="rect">
            <a:avLst/>
          </a:prstGeom>
          <a:solidFill>
            <a:srgbClr val="0033CC"/>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bg1"/>
                </a:solidFill>
                <a:effectLst/>
                <a:latin typeface="Arial" charset="0"/>
              </a:rPr>
              <a:t>downstream</a:t>
            </a:r>
          </a:p>
        </p:txBody>
      </p:sp>
      <p:sp>
        <p:nvSpPr>
          <p:cNvPr id="4" name="TextBox 3"/>
          <p:cNvSpPr txBox="1"/>
          <p:nvPr/>
        </p:nvSpPr>
        <p:spPr>
          <a:xfrm>
            <a:off x="11352584" y="5645936"/>
            <a:ext cx="615874" cy="369332"/>
          </a:xfrm>
          <a:prstGeom prst="rect">
            <a:avLst/>
          </a:prstGeom>
          <a:noFill/>
        </p:spPr>
        <p:txBody>
          <a:bodyPr wrap="none" rtlCol="0">
            <a:spAutoFit/>
          </a:bodyPr>
          <a:lstStyle/>
          <a:p>
            <a:r>
              <a:rPr lang="en-US" dirty="0" smtClean="0"/>
              <a:t>kHz</a:t>
            </a:r>
            <a:endParaRPr lang="en-US" dirty="0"/>
          </a:p>
        </p:txBody>
      </p:sp>
      <p:cxnSp>
        <p:nvCxnSpPr>
          <p:cNvPr id="6" name="Straight Arrow Connector 5"/>
          <p:cNvCxnSpPr>
            <a:stCxn id="4" idx="0"/>
          </p:cNvCxnSpPr>
          <p:nvPr/>
        </p:nvCxnSpPr>
        <p:spPr bwMode="auto">
          <a:xfrm flipH="1" flipV="1">
            <a:off x="11424592" y="5318183"/>
            <a:ext cx="235929" cy="327753"/>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8915" name="Rectangle 2"/>
          <p:cNvSpPr>
            <a:spLocks noGrp="1" noChangeArrowheads="1"/>
          </p:cNvSpPr>
          <p:nvPr>
            <p:ph type="title"/>
          </p:nvPr>
        </p:nvSpPr>
        <p:spPr/>
        <p:txBody>
          <a:bodyPr/>
          <a:lstStyle/>
          <a:p>
            <a:pPr eaLnBrk="1" hangingPunct="1"/>
            <a:r>
              <a:rPr lang="en-US" smtClean="0"/>
              <a:t>Typical Downstream Data Rates</a:t>
            </a:r>
          </a:p>
        </p:txBody>
      </p:sp>
      <p:sp>
        <p:nvSpPr>
          <p:cNvPr id="38916" name="Line 3"/>
          <p:cNvSpPr>
            <a:spLocks noChangeShapeType="1"/>
          </p:cNvSpPr>
          <p:nvPr/>
        </p:nvSpPr>
        <p:spPr bwMode="auto">
          <a:xfrm>
            <a:off x="2749550" y="1530350"/>
            <a:ext cx="0" cy="4114800"/>
          </a:xfrm>
          <a:prstGeom prst="line">
            <a:avLst/>
          </a:prstGeom>
          <a:noFill/>
          <a:ln w="28575">
            <a:solidFill>
              <a:schemeClr val="tx1"/>
            </a:solidFill>
            <a:round/>
            <a:headEnd type="arrow" w="med" len="med"/>
            <a:tailEnd/>
          </a:ln>
        </p:spPr>
        <p:txBody>
          <a:bodyPr wrap="none" anchor="ctr"/>
          <a:lstStyle/>
          <a:p>
            <a:endParaRPr lang="en-US"/>
          </a:p>
        </p:txBody>
      </p:sp>
      <p:sp>
        <p:nvSpPr>
          <p:cNvPr id="38917" name="Line 4"/>
          <p:cNvSpPr>
            <a:spLocks noChangeShapeType="1"/>
          </p:cNvSpPr>
          <p:nvPr/>
        </p:nvSpPr>
        <p:spPr bwMode="auto">
          <a:xfrm>
            <a:off x="2749550" y="5645150"/>
            <a:ext cx="6400800" cy="0"/>
          </a:xfrm>
          <a:prstGeom prst="line">
            <a:avLst/>
          </a:prstGeom>
          <a:noFill/>
          <a:ln w="28575">
            <a:solidFill>
              <a:schemeClr val="tx1"/>
            </a:solidFill>
            <a:round/>
            <a:headEnd/>
            <a:tailEnd type="arrow" w="med" len="med"/>
          </a:ln>
        </p:spPr>
        <p:txBody>
          <a:bodyPr wrap="none" anchor="ctr"/>
          <a:lstStyle/>
          <a:p>
            <a:endParaRPr lang="en-US"/>
          </a:p>
        </p:txBody>
      </p:sp>
      <p:sp>
        <p:nvSpPr>
          <p:cNvPr id="38918" name="Text Box 5"/>
          <p:cNvSpPr txBox="1">
            <a:spLocks noChangeArrowheads="1"/>
          </p:cNvSpPr>
          <p:nvPr/>
        </p:nvSpPr>
        <p:spPr bwMode="auto">
          <a:xfrm>
            <a:off x="7462839" y="5972175"/>
            <a:ext cx="2263775" cy="336550"/>
          </a:xfrm>
          <a:prstGeom prst="rect">
            <a:avLst/>
          </a:prstGeom>
          <a:noFill/>
          <a:ln w="12700">
            <a:noFill/>
            <a:miter lim="800000"/>
            <a:headEnd/>
            <a:tailEnd/>
          </a:ln>
        </p:spPr>
        <p:txBody>
          <a:bodyPr wrap="none">
            <a:spAutoFit/>
          </a:bodyPr>
          <a:lstStyle/>
          <a:p>
            <a:pPr algn="l" eaLnBrk="0" hangingPunct="0"/>
            <a:r>
              <a:rPr lang="en-US" sz="1600">
                <a:latin typeface="Arial" charset="0"/>
              </a:rPr>
              <a:t>Distance to switch [km]</a:t>
            </a:r>
          </a:p>
        </p:txBody>
      </p:sp>
      <p:sp>
        <p:nvSpPr>
          <p:cNvPr id="38919" name="Text Box 6"/>
          <p:cNvSpPr txBox="1">
            <a:spLocks noChangeArrowheads="1"/>
          </p:cNvSpPr>
          <p:nvPr/>
        </p:nvSpPr>
        <p:spPr bwMode="auto">
          <a:xfrm>
            <a:off x="1905000" y="1095375"/>
            <a:ext cx="1735138" cy="336550"/>
          </a:xfrm>
          <a:prstGeom prst="rect">
            <a:avLst/>
          </a:prstGeom>
          <a:noFill/>
          <a:ln w="12700">
            <a:noFill/>
            <a:miter lim="800000"/>
            <a:headEnd/>
            <a:tailEnd/>
          </a:ln>
        </p:spPr>
        <p:txBody>
          <a:bodyPr wrap="none">
            <a:spAutoFit/>
          </a:bodyPr>
          <a:lstStyle/>
          <a:p>
            <a:pPr algn="l" eaLnBrk="0" hangingPunct="0"/>
            <a:r>
              <a:rPr lang="en-US" sz="1600">
                <a:latin typeface="Arial" charset="0"/>
              </a:rPr>
              <a:t>Data rate [Mbit/s]</a:t>
            </a:r>
          </a:p>
        </p:txBody>
      </p:sp>
      <p:sp>
        <p:nvSpPr>
          <p:cNvPr id="38920" name="Text Box 7"/>
          <p:cNvSpPr txBox="1">
            <a:spLocks noChangeArrowheads="1"/>
          </p:cNvSpPr>
          <p:nvPr/>
        </p:nvSpPr>
        <p:spPr bwMode="auto">
          <a:xfrm>
            <a:off x="2468563" y="5438775"/>
            <a:ext cx="296862" cy="336550"/>
          </a:xfrm>
          <a:prstGeom prst="rect">
            <a:avLst/>
          </a:prstGeom>
          <a:noFill/>
          <a:ln w="12700">
            <a:noFill/>
            <a:miter lim="800000"/>
            <a:headEnd/>
            <a:tailEnd/>
          </a:ln>
        </p:spPr>
        <p:txBody>
          <a:bodyPr wrap="none">
            <a:spAutoFit/>
          </a:bodyPr>
          <a:lstStyle/>
          <a:p>
            <a:pPr algn="l" eaLnBrk="0" hangingPunct="0"/>
            <a:r>
              <a:rPr lang="en-US" sz="1600">
                <a:latin typeface="Arial" charset="0"/>
              </a:rPr>
              <a:t>0</a:t>
            </a:r>
          </a:p>
        </p:txBody>
      </p:sp>
      <p:sp>
        <p:nvSpPr>
          <p:cNvPr id="38921" name="Text Box 8"/>
          <p:cNvSpPr txBox="1">
            <a:spLocks noChangeArrowheads="1"/>
          </p:cNvSpPr>
          <p:nvPr/>
        </p:nvSpPr>
        <p:spPr bwMode="auto">
          <a:xfrm>
            <a:off x="2397126" y="4752975"/>
            <a:ext cx="409575" cy="336550"/>
          </a:xfrm>
          <a:prstGeom prst="rect">
            <a:avLst/>
          </a:prstGeom>
          <a:noFill/>
          <a:ln w="12700">
            <a:noFill/>
            <a:miter lim="800000"/>
            <a:headEnd/>
            <a:tailEnd/>
          </a:ln>
        </p:spPr>
        <p:txBody>
          <a:bodyPr wrap="none">
            <a:spAutoFit/>
          </a:bodyPr>
          <a:lstStyle/>
          <a:p>
            <a:pPr algn="l" eaLnBrk="0" hangingPunct="0"/>
            <a:r>
              <a:rPr lang="en-US" sz="1600">
                <a:latin typeface="Arial" charset="0"/>
              </a:rPr>
              <a:t>10</a:t>
            </a:r>
          </a:p>
        </p:txBody>
      </p:sp>
      <p:sp>
        <p:nvSpPr>
          <p:cNvPr id="38922" name="Text Box 9"/>
          <p:cNvSpPr txBox="1">
            <a:spLocks noChangeArrowheads="1"/>
          </p:cNvSpPr>
          <p:nvPr/>
        </p:nvSpPr>
        <p:spPr bwMode="auto">
          <a:xfrm>
            <a:off x="2397126" y="4067175"/>
            <a:ext cx="409575" cy="336550"/>
          </a:xfrm>
          <a:prstGeom prst="rect">
            <a:avLst/>
          </a:prstGeom>
          <a:noFill/>
          <a:ln w="12700">
            <a:noFill/>
            <a:miter lim="800000"/>
            <a:headEnd/>
            <a:tailEnd/>
          </a:ln>
        </p:spPr>
        <p:txBody>
          <a:bodyPr wrap="none">
            <a:spAutoFit/>
          </a:bodyPr>
          <a:lstStyle/>
          <a:p>
            <a:pPr algn="l" eaLnBrk="0" hangingPunct="0"/>
            <a:r>
              <a:rPr lang="en-US" sz="1600">
                <a:latin typeface="Arial" charset="0"/>
              </a:rPr>
              <a:t>20</a:t>
            </a:r>
          </a:p>
        </p:txBody>
      </p:sp>
      <p:sp>
        <p:nvSpPr>
          <p:cNvPr id="38923" name="Text Box 10"/>
          <p:cNvSpPr txBox="1">
            <a:spLocks noChangeArrowheads="1"/>
          </p:cNvSpPr>
          <p:nvPr/>
        </p:nvSpPr>
        <p:spPr bwMode="auto">
          <a:xfrm>
            <a:off x="2397126" y="3381375"/>
            <a:ext cx="409575" cy="336550"/>
          </a:xfrm>
          <a:prstGeom prst="rect">
            <a:avLst/>
          </a:prstGeom>
          <a:noFill/>
          <a:ln w="12700">
            <a:noFill/>
            <a:miter lim="800000"/>
            <a:headEnd/>
            <a:tailEnd/>
          </a:ln>
        </p:spPr>
        <p:txBody>
          <a:bodyPr wrap="none">
            <a:spAutoFit/>
          </a:bodyPr>
          <a:lstStyle/>
          <a:p>
            <a:pPr algn="l" eaLnBrk="0" hangingPunct="0"/>
            <a:r>
              <a:rPr lang="en-US" sz="1600">
                <a:latin typeface="Arial" charset="0"/>
              </a:rPr>
              <a:t>30</a:t>
            </a:r>
          </a:p>
        </p:txBody>
      </p:sp>
      <p:sp>
        <p:nvSpPr>
          <p:cNvPr id="38924" name="Text Box 11"/>
          <p:cNvSpPr txBox="1">
            <a:spLocks noChangeArrowheads="1"/>
          </p:cNvSpPr>
          <p:nvPr/>
        </p:nvSpPr>
        <p:spPr bwMode="auto">
          <a:xfrm>
            <a:off x="2397126" y="2695575"/>
            <a:ext cx="409575" cy="336550"/>
          </a:xfrm>
          <a:prstGeom prst="rect">
            <a:avLst/>
          </a:prstGeom>
          <a:noFill/>
          <a:ln w="12700">
            <a:noFill/>
            <a:miter lim="800000"/>
            <a:headEnd/>
            <a:tailEnd/>
          </a:ln>
        </p:spPr>
        <p:txBody>
          <a:bodyPr wrap="none">
            <a:spAutoFit/>
          </a:bodyPr>
          <a:lstStyle/>
          <a:p>
            <a:pPr algn="l" eaLnBrk="0" hangingPunct="0"/>
            <a:r>
              <a:rPr lang="en-US" sz="1600">
                <a:latin typeface="Arial" charset="0"/>
              </a:rPr>
              <a:t>40</a:t>
            </a:r>
          </a:p>
        </p:txBody>
      </p:sp>
      <p:sp>
        <p:nvSpPr>
          <p:cNvPr id="38925" name="Text Box 12"/>
          <p:cNvSpPr txBox="1">
            <a:spLocks noChangeArrowheads="1"/>
          </p:cNvSpPr>
          <p:nvPr/>
        </p:nvSpPr>
        <p:spPr bwMode="auto">
          <a:xfrm>
            <a:off x="2397126" y="1933575"/>
            <a:ext cx="409575" cy="336550"/>
          </a:xfrm>
          <a:prstGeom prst="rect">
            <a:avLst/>
          </a:prstGeom>
          <a:noFill/>
          <a:ln w="12700">
            <a:noFill/>
            <a:miter lim="800000"/>
            <a:headEnd/>
            <a:tailEnd/>
          </a:ln>
        </p:spPr>
        <p:txBody>
          <a:bodyPr wrap="none">
            <a:spAutoFit/>
          </a:bodyPr>
          <a:lstStyle/>
          <a:p>
            <a:pPr algn="l" eaLnBrk="0" hangingPunct="0"/>
            <a:r>
              <a:rPr lang="en-US" sz="1600">
                <a:latin typeface="Arial" charset="0"/>
              </a:rPr>
              <a:t>50</a:t>
            </a:r>
          </a:p>
        </p:txBody>
      </p:sp>
      <p:sp>
        <p:nvSpPr>
          <p:cNvPr id="38926" name="Text Box 13"/>
          <p:cNvSpPr txBox="1">
            <a:spLocks noChangeArrowheads="1"/>
          </p:cNvSpPr>
          <p:nvPr/>
        </p:nvSpPr>
        <p:spPr bwMode="auto">
          <a:xfrm>
            <a:off x="2819400" y="5667375"/>
            <a:ext cx="6604000" cy="336550"/>
          </a:xfrm>
          <a:prstGeom prst="rect">
            <a:avLst/>
          </a:prstGeom>
          <a:noFill/>
          <a:ln w="12700">
            <a:noFill/>
            <a:miter lim="800000"/>
            <a:headEnd/>
            <a:tailEnd/>
          </a:ln>
        </p:spPr>
        <p:txBody>
          <a:bodyPr wrap="none">
            <a:spAutoFit/>
          </a:bodyPr>
          <a:lstStyle/>
          <a:p>
            <a:pPr algn="l" eaLnBrk="0" hangingPunct="0"/>
            <a:r>
              <a:rPr lang="en-US" sz="1600">
                <a:latin typeface="Arial" charset="0"/>
              </a:rPr>
              <a:t>0.5    1.0     1.5     2.0     2.5     3.0     3.5     4.0     4.5     5.0    5.5     6.0</a:t>
            </a:r>
          </a:p>
        </p:txBody>
      </p:sp>
      <p:sp>
        <p:nvSpPr>
          <p:cNvPr id="38927" name="Text Box 14"/>
          <p:cNvSpPr txBox="1">
            <a:spLocks noChangeArrowheads="1"/>
          </p:cNvSpPr>
          <p:nvPr/>
        </p:nvSpPr>
        <p:spPr bwMode="auto">
          <a:xfrm>
            <a:off x="3241676" y="1857375"/>
            <a:ext cx="409575" cy="336550"/>
          </a:xfrm>
          <a:prstGeom prst="rect">
            <a:avLst/>
          </a:prstGeom>
          <a:noFill/>
          <a:ln w="12700">
            <a:noFill/>
            <a:miter lim="800000"/>
            <a:headEnd/>
            <a:tailEnd/>
          </a:ln>
        </p:spPr>
        <p:txBody>
          <a:bodyPr wrap="none">
            <a:spAutoFit/>
          </a:bodyPr>
          <a:lstStyle/>
          <a:p>
            <a:pPr algn="l" eaLnBrk="0" hangingPunct="0"/>
            <a:r>
              <a:rPr lang="en-US" sz="1600">
                <a:latin typeface="Arial" charset="0"/>
              </a:rPr>
              <a:t>51</a:t>
            </a:r>
          </a:p>
        </p:txBody>
      </p:sp>
      <p:sp>
        <p:nvSpPr>
          <p:cNvPr id="38928" name="Text Box 15"/>
          <p:cNvSpPr txBox="1">
            <a:spLocks noChangeArrowheads="1"/>
          </p:cNvSpPr>
          <p:nvPr/>
        </p:nvSpPr>
        <p:spPr bwMode="auto">
          <a:xfrm>
            <a:off x="3805239" y="3686175"/>
            <a:ext cx="409575" cy="336550"/>
          </a:xfrm>
          <a:prstGeom prst="rect">
            <a:avLst/>
          </a:prstGeom>
          <a:noFill/>
          <a:ln w="12700">
            <a:noFill/>
            <a:miter lim="800000"/>
            <a:headEnd/>
            <a:tailEnd/>
          </a:ln>
        </p:spPr>
        <p:txBody>
          <a:bodyPr wrap="none">
            <a:spAutoFit/>
          </a:bodyPr>
          <a:lstStyle/>
          <a:p>
            <a:pPr algn="l" eaLnBrk="0" hangingPunct="0"/>
            <a:r>
              <a:rPr lang="en-US" sz="1600">
                <a:latin typeface="Arial" charset="0"/>
              </a:rPr>
              <a:t>26</a:t>
            </a:r>
          </a:p>
        </p:txBody>
      </p:sp>
      <p:sp>
        <p:nvSpPr>
          <p:cNvPr id="38929" name="Text Box 16"/>
          <p:cNvSpPr txBox="1">
            <a:spLocks noChangeArrowheads="1"/>
          </p:cNvSpPr>
          <p:nvPr/>
        </p:nvSpPr>
        <p:spPr bwMode="auto">
          <a:xfrm>
            <a:off x="4367214" y="4219575"/>
            <a:ext cx="409575" cy="336550"/>
          </a:xfrm>
          <a:prstGeom prst="rect">
            <a:avLst/>
          </a:prstGeom>
          <a:noFill/>
          <a:ln w="12700">
            <a:noFill/>
            <a:miter lim="800000"/>
            <a:headEnd/>
            <a:tailEnd/>
          </a:ln>
        </p:spPr>
        <p:txBody>
          <a:bodyPr wrap="none">
            <a:spAutoFit/>
          </a:bodyPr>
          <a:lstStyle/>
          <a:p>
            <a:pPr algn="l" eaLnBrk="0" hangingPunct="0"/>
            <a:r>
              <a:rPr lang="en-US" sz="1600">
                <a:latin typeface="Arial" charset="0"/>
              </a:rPr>
              <a:t>16</a:t>
            </a:r>
          </a:p>
        </p:txBody>
      </p:sp>
      <p:sp>
        <p:nvSpPr>
          <p:cNvPr id="38930" name="Text Box 17"/>
          <p:cNvSpPr txBox="1">
            <a:spLocks noChangeArrowheads="1"/>
          </p:cNvSpPr>
          <p:nvPr/>
        </p:nvSpPr>
        <p:spPr bwMode="auto">
          <a:xfrm>
            <a:off x="6311901" y="4724400"/>
            <a:ext cx="296863" cy="336550"/>
          </a:xfrm>
          <a:prstGeom prst="rect">
            <a:avLst/>
          </a:prstGeom>
          <a:noFill/>
          <a:ln w="12700">
            <a:noFill/>
            <a:miter lim="800000"/>
            <a:headEnd/>
            <a:tailEnd/>
          </a:ln>
        </p:spPr>
        <p:txBody>
          <a:bodyPr wrap="none">
            <a:spAutoFit/>
          </a:bodyPr>
          <a:lstStyle/>
          <a:p>
            <a:pPr algn="l" eaLnBrk="0" hangingPunct="0"/>
            <a:r>
              <a:rPr lang="en-US" sz="1600">
                <a:latin typeface="Arial" charset="0"/>
              </a:rPr>
              <a:t>6</a:t>
            </a:r>
          </a:p>
        </p:txBody>
      </p:sp>
      <p:sp>
        <p:nvSpPr>
          <p:cNvPr id="38931" name="Text Box 18"/>
          <p:cNvSpPr txBox="1">
            <a:spLocks noChangeArrowheads="1"/>
          </p:cNvSpPr>
          <p:nvPr/>
        </p:nvSpPr>
        <p:spPr bwMode="auto">
          <a:xfrm>
            <a:off x="8678863" y="4981575"/>
            <a:ext cx="296862" cy="336550"/>
          </a:xfrm>
          <a:prstGeom prst="rect">
            <a:avLst/>
          </a:prstGeom>
          <a:noFill/>
          <a:ln w="12700">
            <a:noFill/>
            <a:miter lim="800000"/>
            <a:headEnd/>
            <a:tailEnd/>
          </a:ln>
        </p:spPr>
        <p:txBody>
          <a:bodyPr wrap="none">
            <a:spAutoFit/>
          </a:bodyPr>
          <a:lstStyle/>
          <a:p>
            <a:pPr algn="l" eaLnBrk="0" hangingPunct="0"/>
            <a:r>
              <a:rPr lang="en-US" sz="1600">
                <a:latin typeface="Arial" charset="0"/>
              </a:rPr>
              <a:t>2</a:t>
            </a:r>
          </a:p>
        </p:txBody>
      </p:sp>
      <p:sp>
        <p:nvSpPr>
          <p:cNvPr id="38932" name="Text Box 19"/>
          <p:cNvSpPr txBox="1">
            <a:spLocks noChangeArrowheads="1"/>
          </p:cNvSpPr>
          <p:nvPr/>
        </p:nvSpPr>
        <p:spPr bwMode="auto">
          <a:xfrm>
            <a:off x="3594100" y="2570164"/>
            <a:ext cx="863600" cy="396875"/>
          </a:xfrm>
          <a:prstGeom prst="rect">
            <a:avLst/>
          </a:prstGeom>
          <a:noFill/>
          <a:ln w="12700">
            <a:noFill/>
            <a:miter lim="800000"/>
            <a:headEnd/>
            <a:tailEnd/>
          </a:ln>
        </p:spPr>
        <p:txBody>
          <a:bodyPr wrap="none">
            <a:spAutoFit/>
          </a:bodyPr>
          <a:lstStyle/>
          <a:p>
            <a:pPr algn="l" eaLnBrk="0" hangingPunct="0"/>
            <a:r>
              <a:rPr lang="en-US" sz="2000" b="1">
                <a:latin typeface="Arial" charset="0"/>
              </a:rPr>
              <a:t>VDSL</a:t>
            </a:r>
          </a:p>
        </p:txBody>
      </p:sp>
      <p:sp>
        <p:nvSpPr>
          <p:cNvPr id="38933" name="Text Box 20"/>
          <p:cNvSpPr txBox="1">
            <a:spLocks noChangeArrowheads="1"/>
          </p:cNvSpPr>
          <p:nvPr/>
        </p:nvSpPr>
        <p:spPr bwMode="auto">
          <a:xfrm>
            <a:off x="5915025" y="4090989"/>
            <a:ext cx="877888" cy="396875"/>
          </a:xfrm>
          <a:prstGeom prst="rect">
            <a:avLst/>
          </a:prstGeom>
          <a:noFill/>
          <a:ln w="12700">
            <a:noFill/>
            <a:miter lim="800000"/>
            <a:headEnd/>
            <a:tailEnd/>
          </a:ln>
        </p:spPr>
        <p:txBody>
          <a:bodyPr wrap="none">
            <a:spAutoFit/>
          </a:bodyPr>
          <a:lstStyle/>
          <a:p>
            <a:pPr algn="l" eaLnBrk="0" hangingPunct="0"/>
            <a:r>
              <a:rPr lang="en-US" sz="2000" b="1">
                <a:latin typeface="Arial" charset="0"/>
              </a:rPr>
              <a:t>ADSL</a:t>
            </a:r>
          </a:p>
        </p:txBody>
      </p:sp>
      <p:sp>
        <p:nvSpPr>
          <p:cNvPr id="38934" name="Rectangle 21"/>
          <p:cNvSpPr>
            <a:spLocks noChangeArrowheads="1"/>
          </p:cNvSpPr>
          <p:nvPr/>
        </p:nvSpPr>
        <p:spPr bwMode="auto">
          <a:xfrm>
            <a:off x="2890839" y="1911350"/>
            <a:ext cx="211137" cy="228600"/>
          </a:xfrm>
          <a:prstGeom prst="rect">
            <a:avLst/>
          </a:prstGeom>
          <a:solidFill>
            <a:schemeClr val="accent1"/>
          </a:solidFill>
          <a:ln w="12700">
            <a:solidFill>
              <a:schemeClr val="tx1"/>
            </a:solidFill>
            <a:miter lim="800000"/>
            <a:headEnd/>
            <a:tailEnd/>
          </a:ln>
        </p:spPr>
        <p:txBody>
          <a:bodyPr wrap="none" anchor="ctr"/>
          <a:lstStyle/>
          <a:p>
            <a:endParaRPr lang="en-US"/>
          </a:p>
        </p:txBody>
      </p:sp>
      <p:sp>
        <p:nvSpPr>
          <p:cNvPr id="38935" name="Rectangle 22"/>
          <p:cNvSpPr>
            <a:spLocks noChangeArrowheads="1"/>
          </p:cNvSpPr>
          <p:nvPr/>
        </p:nvSpPr>
        <p:spPr bwMode="auto">
          <a:xfrm>
            <a:off x="3522664" y="3740150"/>
            <a:ext cx="211137" cy="228600"/>
          </a:xfrm>
          <a:prstGeom prst="rect">
            <a:avLst/>
          </a:prstGeom>
          <a:solidFill>
            <a:schemeClr val="accent1"/>
          </a:solidFill>
          <a:ln w="12700">
            <a:solidFill>
              <a:schemeClr val="tx1"/>
            </a:solidFill>
            <a:miter lim="800000"/>
            <a:headEnd/>
            <a:tailEnd/>
          </a:ln>
        </p:spPr>
        <p:txBody>
          <a:bodyPr wrap="none" anchor="ctr"/>
          <a:lstStyle/>
          <a:p>
            <a:endParaRPr lang="en-US"/>
          </a:p>
        </p:txBody>
      </p:sp>
      <p:sp>
        <p:nvSpPr>
          <p:cNvPr id="38936" name="Rectangle 23"/>
          <p:cNvSpPr>
            <a:spLocks noChangeArrowheads="1"/>
          </p:cNvSpPr>
          <p:nvPr/>
        </p:nvSpPr>
        <p:spPr bwMode="auto">
          <a:xfrm>
            <a:off x="4656138" y="4508500"/>
            <a:ext cx="209550" cy="228600"/>
          </a:xfrm>
          <a:prstGeom prst="rect">
            <a:avLst/>
          </a:prstGeom>
          <a:solidFill>
            <a:schemeClr val="accent1"/>
          </a:solidFill>
          <a:ln w="12700">
            <a:solidFill>
              <a:schemeClr val="tx1"/>
            </a:solidFill>
            <a:miter lim="800000"/>
            <a:headEnd/>
            <a:tailEnd/>
          </a:ln>
        </p:spPr>
        <p:txBody>
          <a:bodyPr wrap="none" anchor="ctr"/>
          <a:lstStyle/>
          <a:p>
            <a:endParaRPr lang="en-US"/>
          </a:p>
        </p:txBody>
      </p:sp>
      <p:sp>
        <p:nvSpPr>
          <p:cNvPr id="38937" name="Rectangle 24"/>
          <p:cNvSpPr>
            <a:spLocks noChangeArrowheads="1"/>
          </p:cNvSpPr>
          <p:nvPr/>
        </p:nvSpPr>
        <p:spPr bwMode="auto">
          <a:xfrm>
            <a:off x="6311900" y="5084763"/>
            <a:ext cx="211138" cy="228600"/>
          </a:xfrm>
          <a:prstGeom prst="rect">
            <a:avLst/>
          </a:prstGeom>
          <a:solidFill>
            <a:schemeClr val="accent1"/>
          </a:solidFill>
          <a:ln w="12700">
            <a:solidFill>
              <a:schemeClr val="tx1"/>
            </a:solidFill>
            <a:miter lim="800000"/>
            <a:headEnd/>
            <a:tailEnd/>
          </a:ln>
        </p:spPr>
        <p:txBody>
          <a:bodyPr wrap="none" anchor="ctr"/>
          <a:lstStyle/>
          <a:p>
            <a:endParaRPr lang="en-US"/>
          </a:p>
        </p:txBody>
      </p:sp>
      <p:sp>
        <p:nvSpPr>
          <p:cNvPr id="38938" name="Rectangle 25"/>
          <p:cNvSpPr>
            <a:spLocks noChangeArrowheads="1"/>
          </p:cNvSpPr>
          <p:nvPr/>
        </p:nvSpPr>
        <p:spPr bwMode="auto">
          <a:xfrm>
            <a:off x="8759825" y="5340350"/>
            <a:ext cx="211138" cy="228600"/>
          </a:xfrm>
          <a:prstGeom prst="rect">
            <a:avLst/>
          </a:prstGeom>
          <a:solidFill>
            <a:schemeClr val="accent1"/>
          </a:solidFill>
          <a:ln w="12700">
            <a:solidFill>
              <a:schemeClr val="tx1"/>
            </a:solidFill>
            <a:miter lim="800000"/>
            <a:headEnd/>
            <a:tailEnd/>
          </a:ln>
        </p:spPr>
        <p:txBody>
          <a:bodyPr wrap="none" anchor="ctr"/>
          <a:lstStyle/>
          <a:p>
            <a:endParaRPr lang="en-US"/>
          </a:p>
        </p:txBody>
      </p:sp>
      <p:sp>
        <p:nvSpPr>
          <p:cNvPr id="38939" name="Line 26"/>
          <p:cNvSpPr>
            <a:spLocks noChangeShapeType="1"/>
          </p:cNvSpPr>
          <p:nvPr/>
        </p:nvSpPr>
        <p:spPr bwMode="auto">
          <a:xfrm>
            <a:off x="2960688" y="2063750"/>
            <a:ext cx="633412" cy="1752600"/>
          </a:xfrm>
          <a:prstGeom prst="line">
            <a:avLst/>
          </a:prstGeom>
          <a:noFill/>
          <a:ln w="38100">
            <a:solidFill>
              <a:schemeClr val="tx1"/>
            </a:solidFill>
            <a:round/>
            <a:headEnd/>
            <a:tailEnd/>
          </a:ln>
        </p:spPr>
        <p:txBody>
          <a:bodyPr wrap="none" anchor="ctr"/>
          <a:lstStyle/>
          <a:p>
            <a:endParaRPr lang="en-US"/>
          </a:p>
        </p:txBody>
      </p:sp>
      <p:sp>
        <p:nvSpPr>
          <p:cNvPr id="38940" name="Line 27"/>
          <p:cNvSpPr>
            <a:spLocks noChangeShapeType="1"/>
          </p:cNvSpPr>
          <p:nvPr/>
        </p:nvSpPr>
        <p:spPr bwMode="auto">
          <a:xfrm>
            <a:off x="3594101" y="3816351"/>
            <a:ext cx="1133475" cy="836613"/>
          </a:xfrm>
          <a:prstGeom prst="line">
            <a:avLst/>
          </a:prstGeom>
          <a:noFill/>
          <a:ln w="38100">
            <a:solidFill>
              <a:schemeClr val="tx1"/>
            </a:solidFill>
            <a:round/>
            <a:headEnd/>
            <a:tailEnd/>
          </a:ln>
        </p:spPr>
        <p:txBody>
          <a:bodyPr wrap="none" anchor="ctr"/>
          <a:lstStyle/>
          <a:p>
            <a:endParaRPr lang="en-US"/>
          </a:p>
        </p:txBody>
      </p:sp>
      <p:sp>
        <p:nvSpPr>
          <p:cNvPr id="38941" name="Line 28"/>
          <p:cNvSpPr>
            <a:spLocks noChangeShapeType="1"/>
          </p:cNvSpPr>
          <p:nvPr/>
        </p:nvSpPr>
        <p:spPr bwMode="auto">
          <a:xfrm>
            <a:off x="4727576" y="4652963"/>
            <a:ext cx="1655763" cy="576262"/>
          </a:xfrm>
          <a:prstGeom prst="line">
            <a:avLst/>
          </a:prstGeom>
          <a:noFill/>
          <a:ln w="38100">
            <a:solidFill>
              <a:schemeClr val="tx1"/>
            </a:solidFill>
            <a:round/>
            <a:headEnd/>
            <a:tailEnd/>
          </a:ln>
        </p:spPr>
        <p:txBody>
          <a:bodyPr wrap="none" anchor="ctr"/>
          <a:lstStyle/>
          <a:p>
            <a:endParaRPr lang="en-US"/>
          </a:p>
        </p:txBody>
      </p:sp>
      <p:sp>
        <p:nvSpPr>
          <p:cNvPr id="38942" name="Line 29"/>
          <p:cNvSpPr>
            <a:spLocks noChangeShapeType="1"/>
          </p:cNvSpPr>
          <p:nvPr/>
        </p:nvSpPr>
        <p:spPr bwMode="auto">
          <a:xfrm>
            <a:off x="6383338" y="5229225"/>
            <a:ext cx="2449512" cy="215900"/>
          </a:xfrm>
          <a:prstGeom prst="line">
            <a:avLst/>
          </a:prstGeom>
          <a:noFill/>
          <a:ln w="38100">
            <a:solidFill>
              <a:schemeClr val="tx1"/>
            </a:solidFill>
            <a:round/>
            <a:headEnd/>
            <a:tailEnd/>
          </a:ln>
        </p:spPr>
        <p:txBody>
          <a:bodyPr wrap="none" anchor="ctr"/>
          <a:lstStyle/>
          <a:p>
            <a:endParaRPr lang="en-US"/>
          </a:p>
        </p:txBody>
      </p:sp>
      <p:sp>
        <p:nvSpPr>
          <p:cNvPr id="38943" name="Text Box 31"/>
          <p:cNvSpPr txBox="1">
            <a:spLocks noChangeArrowheads="1"/>
          </p:cNvSpPr>
          <p:nvPr/>
        </p:nvSpPr>
        <p:spPr bwMode="auto">
          <a:xfrm>
            <a:off x="6167438" y="1484314"/>
            <a:ext cx="4393058" cy="1265237"/>
          </a:xfrm>
          <a:prstGeom prst="rect">
            <a:avLst/>
          </a:prstGeom>
          <a:noFill/>
          <a:ln w="9525">
            <a:noFill/>
            <a:miter lim="800000"/>
            <a:headEnd/>
            <a:tailEnd/>
          </a:ln>
        </p:spPr>
        <p:txBody>
          <a:bodyPr wrap="square">
            <a:spAutoFit/>
          </a:bodyPr>
          <a:lstStyle/>
          <a:p>
            <a:pPr algn="l">
              <a:lnSpc>
                <a:spcPct val="80000"/>
              </a:lnSpc>
              <a:spcBef>
                <a:spcPct val="20000"/>
              </a:spcBef>
              <a:buClr>
                <a:srgbClr val="003366"/>
              </a:buClr>
              <a:buSzPct val="120000"/>
              <a:buFont typeface="Wingdings" pitchFamily="2" charset="2"/>
              <a:buChar char="Ø"/>
            </a:pPr>
            <a:r>
              <a:rPr lang="en-US" sz="1600" dirty="0"/>
              <a:t>Figures vary depending on</a:t>
            </a:r>
          </a:p>
          <a:p>
            <a:pPr lvl="1" algn="l">
              <a:lnSpc>
                <a:spcPct val="80000"/>
              </a:lnSpc>
              <a:spcBef>
                <a:spcPct val="20000"/>
              </a:spcBef>
              <a:buClr>
                <a:srgbClr val="003366"/>
              </a:buClr>
              <a:buSzPct val="120000"/>
              <a:buFontTx/>
              <a:buChar char="•"/>
            </a:pPr>
            <a:r>
              <a:rPr lang="en-US" sz="1600" dirty="0"/>
              <a:t> cable quality</a:t>
            </a:r>
          </a:p>
          <a:p>
            <a:pPr lvl="1" algn="l">
              <a:lnSpc>
                <a:spcPct val="80000"/>
              </a:lnSpc>
              <a:spcBef>
                <a:spcPct val="20000"/>
              </a:spcBef>
              <a:buClr>
                <a:srgbClr val="003366"/>
              </a:buClr>
              <a:buSzPct val="120000"/>
              <a:buFontTx/>
              <a:buChar char="•"/>
            </a:pPr>
            <a:r>
              <a:rPr lang="en-US" sz="1600" dirty="0"/>
              <a:t> interference</a:t>
            </a:r>
          </a:p>
          <a:p>
            <a:pPr lvl="1" algn="l">
              <a:lnSpc>
                <a:spcPct val="80000"/>
              </a:lnSpc>
              <a:spcBef>
                <a:spcPct val="20000"/>
              </a:spcBef>
              <a:buClr>
                <a:srgbClr val="003366"/>
              </a:buClr>
              <a:buSzPct val="120000"/>
              <a:buFontTx/>
              <a:buChar char="•"/>
            </a:pPr>
            <a:r>
              <a:rPr lang="en-US" sz="1600" dirty="0"/>
              <a:t> implementation / products</a:t>
            </a:r>
          </a:p>
          <a:p>
            <a:pPr lvl="1" algn="l">
              <a:lnSpc>
                <a:spcPct val="80000"/>
              </a:lnSpc>
              <a:spcBef>
                <a:spcPct val="20000"/>
              </a:spcBef>
              <a:buClr>
                <a:srgbClr val="003366"/>
              </a:buClr>
              <a:buSzPct val="120000"/>
              <a:buFontTx/>
              <a:buChar char="•"/>
            </a:pPr>
            <a:r>
              <a:rPr lang="en-US" sz="1600" dirty="0"/>
              <a:t> ...</a:t>
            </a:r>
            <a:endParaRPr lang="en-US" sz="1200" dirty="0"/>
          </a:p>
        </p:txBody>
      </p:sp>
      <p:sp>
        <p:nvSpPr>
          <p:cNvPr id="38944" name="Text Box 32"/>
          <p:cNvSpPr txBox="1">
            <a:spLocks noChangeArrowheads="1"/>
          </p:cNvSpPr>
          <p:nvPr/>
        </p:nvSpPr>
        <p:spPr bwMode="auto">
          <a:xfrm>
            <a:off x="1558925" y="6153150"/>
            <a:ext cx="1735138" cy="228600"/>
          </a:xfrm>
          <a:prstGeom prst="rect">
            <a:avLst/>
          </a:prstGeom>
          <a:noFill/>
          <a:ln w="25400" algn="ctr">
            <a:noFill/>
            <a:miter lim="800000"/>
            <a:headEnd/>
            <a:tailEnd/>
          </a:ln>
        </p:spPr>
        <p:txBody>
          <a:bodyPr wrap="none">
            <a:spAutoFit/>
          </a:bodyPr>
          <a:lstStyle/>
          <a:p>
            <a:r>
              <a:rPr lang="de-DE" sz="900"/>
              <a:t>Source: www.dslforum.org</a:t>
            </a:r>
          </a:p>
        </p:txBody>
      </p:sp>
      <p:sp>
        <p:nvSpPr>
          <p:cNvPr id="33" name="Footer Placeholder 2"/>
          <p:cNvSpPr>
            <a:spLocks noGrp="1"/>
          </p:cNvSpPr>
          <p:nvPr>
            <p:ph type="ftr" sz="quarter" idx="3"/>
          </p:nvPr>
        </p:nvSpPr>
        <p:spPr>
          <a:xfrm>
            <a:off x="334433" y="6656398"/>
            <a:ext cx="7969251" cy="201602"/>
          </a:xfrm>
        </p:spPr>
        <p:txBody>
          <a:bodyPr/>
          <a:lstStyle/>
          <a:p>
            <a:r>
              <a:rPr lang="en-US" sz="750" dirty="0" smtClean="0"/>
              <a:t>TI 3: Operating Systems and Computer Networks</a:t>
            </a:r>
            <a:endParaRPr lang="de-DE" sz="750" dirty="0"/>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 &amp; Tasks</a:t>
            </a:r>
          </a:p>
        </p:txBody>
      </p:sp>
      <p:sp>
        <p:nvSpPr>
          <p:cNvPr id="3" name="Content Placeholder 2"/>
          <p:cNvSpPr>
            <a:spLocks noGrp="1"/>
          </p:cNvSpPr>
          <p:nvPr>
            <p:ph idx="1"/>
          </p:nvPr>
        </p:nvSpPr>
        <p:spPr/>
        <p:txBody>
          <a:bodyPr/>
          <a:lstStyle/>
          <a:p>
            <a:pPr lvl="1"/>
            <a:r>
              <a:rPr lang="en-US" dirty="0" smtClean="0"/>
              <a:t>What are sources for errors in received bits?</a:t>
            </a:r>
          </a:p>
          <a:p>
            <a:pPr lvl="1"/>
            <a:r>
              <a:rPr lang="en-US" dirty="0" smtClean="0"/>
              <a:t>How to synchronize sender and receiver?</a:t>
            </a:r>
          </a:p>
          <a:p>
            <a:pPr lvl="1"/>
            <a:r>
              <a:rPr lang="en-US" dirty="0" smtClean="0"/>
              <a:t>How does the physical layer correct bits?</a:t>
            </a:r>
          </a:p>
          <a:p>
            <a:pPr lvl="1"/>
            <a:r>
              <a:rPr lang="en-US" dirty="0" smtClean="0"/>
              <a:t>Check the hidden slides for much more information about media types, baseband/broadband transmission, multiplexing etc.!</a:t>
            </a:r>
          </a:p>
          <a:p>
            <a:pPr lvl="1"/>
            <a:r>
              <a:rPr lang="en-US" dirty="0" smtClean="0"/>
              <a:t>Why can it be problematic to use 0-1-0 transitions in the bit stream for synchronization? What could be done without using e.g. Manchester coding?</a:t>
            </a:r>
          </a:p>
        </p:txBody>
      </p:sp>
      <p:sp>
        <p:nvSpPr>
          <p:cNvPr id="5" name="Footer Placeholder 2"/>
          <p:cNvSpPr>
            <a:spLocks noGrp="1"/>
          </p:cNvSpPr>
          <p:nvPr>
            <p:ph type="ftr" sz="quarter" idx="3"/>
          </p:nvPr>
        </p:nvSpPr>
        <p:spPr>
          <a:xfrm>
            <a:off x="334433" y="6656398"/>
            <a:ext cx="7969251" cy="201602"/>
          </a:xfrm>
        </p:spPr>
        <p:txBody>
          <a:bodyPr/>
          <a:lstStyle/>
          <a:p>
            <a:r>
              <a:rPr lang="en-US" sz="750" dirty="0" smtClean="0"/>
              <a:t>TI 3: Operating Systems and Computer Networks</a:t>
            </a:r>
            <a:endParaRPr lang="de-DE" sz="750" dirty="0"/>
          </a:p>
        </p:txBody>
      </p:sp>
    </p:spTree>
    <p:extLst>
      <p:ext uri="{BB962C8B-B14F-4D97-AF65-F5344CB8AC3E}">
        <p14:creationId xmlns:p14="http://schemas.microsoft.com/office/powerpoint/2010/main" val="2051022856"/>
      </p:ext>
    </p:extLst>
  </p:cSld>
  <p:clrMapOvr>
    <a:masterClrMapping/>
  </p:clrMapOvr>
  <p:transition spd="slow"/>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3"/>
          <p:cNvSpPr>
            <a:spLocks noGrp="1" noChangeArrowheads="1"/>
          </p:cNvSpPr>
          <p:nvPr>
            <p:ph type="title"/>
          </p:nvPr>
        </p:nvSpPr>
        <p:spPr/>
        <p:txBody>
          <a:bodyPr/>
          <a:lstStyle/>
          <a:p>
            <a:pPr eaLnBrk="1" hangingPunct="1"/>
            <a:r>
              <a:rPr lang="en-US" smtClean="0"/>
              <a:t>Data Link Layer</a:t>
            </a:r>
          </a:p>
        </p:txBody>
      </p:sp>
      <p:sp>
        <p:nvSpPr>
          <p:cNvPr id="6147" name="Rectangle 2"/>
          <p:cNvSpPr>
            <a:spLocks noChangeArrowheads="1"/>
          </p:cNvSpPr>
          <p:nvPr/>
        </p:nvSpPr>
        <p:spPr bwMode="auto">
          <a:xfrm>
            <a:off x="1919288" y="4853266"/>
            <a:ext cx="6121400" cy="369332"/>
          </a:xfrm>
          <a:prstGeom prst="rect">
            <a:avLst/>
          </a:prstGeom>
          <a:solidFill>
            <a:schemeClr val="accent2"/>
          </a:solidFill>
          <a:ln w="25400" algn="ctr">
            <a:noFill/>
            <a:miter lim="800000"/>
            <a:headEnd/>
            <a:tailEnd/>
          </a:ln>
        </p:spPr>
        <p:txBody>
          <a:bodyPr anchor="ctr">
            <a:spAutoFit/>
          </a:bodyPr>
          <a:lstStyle/>
          <a:p>
            <a:endParaRPr lang="en-US"/>
          </a:p>
        </p:txBody>
      </p:sp>
      <p:pic>
        <p:nvPicPr>
          <p:cNvPr id="6149" name="Picture 4" descr="1-21"/>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049463" y="1087438"/>
            <a:ext cx="8299450" cy="4933950"/>
          </a:xfrm>
          <a:prstGeom prst="rect">
            <a:avLst/>
          </a:prstGeom>
          <a:noFill/>
          <a:ln w="9525">
            <a:noFill/>
            <a:miter lim="800000"/>
            <a:headEnd/>
            <a:tailEnd/>
          </a:ln>
        </p:spPr>
      </p:pic>
      <p:sp>
        <p:nvSpPr>
          <p:cNvPr id="6" name="Footer Placeholder 2"/>
          <p:cNvSpPr>
            <a:spLocks noGrp="1"/>
          </p:cNvSpPr>
          <p:nvPr>
            <p:ph type="ftr" sz="quarter" idx="3"/>
          </p:nvPr>
        </p:nvSpPr>
        <p:spPr>
          <a:xfrm>
            <a:off x="334433" y="6656398"/>
            <a:ext cx="7969251" cy="201602"/>
          </a:xfrm>
        </p:spPr>
        <p:txBody>
          <a:bodyPr/>
          <a:lstStyle/>
          <a:p>
            <a:r>
              <a:rPr lang="en-US" sz="750" dirty="0" smtClean="0"/>
              <a:t>TI 3: Operating Systems and Computer Networks</a:t>
            </a:r>
            <a:endParaRPr lang="de-DE" sz="750" dirty="0"/>
          </a:p>
        </p:txBody>
      </p:sp>
    </p:spTree>
    <p:extLst>
      <p:ext uri="{BB962C8B-B14F-4D97-AF65-F5344CB8AC3E}">
        <p14:creationId xmlns:p14="http://schemas.microsoft.com/office/powerpoint/2010/main" val="2673131622"/>
      </p:ext>
    </p:extLst>
  </p:cSld>
  <p:clrMapOvr>
    <a:masterClrMapping/>
  </p:clrMapOvr>
  <p:transition spd="slow"/>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p:txBody>
          <a:bodyPr/>
          <a:lstStyle/>
          <a:p>
            <a:pPr eaLnBrk="1" hangingPunct="1"/>
            <a:r>
              <a:rPr lang="en-US" smtClean="0"/>
              <a:t>Setting for Data Link Layer</a:t>
            </a:r>
          </a:p>
        </p:txBody>
      </p:sp>
      <p:sp>
        <p:nvSpPr>
          <p:cNvPr id="7172" name="Rectangle 3"/>
          <p:cNvSpPr>
            <a:spLocks noGrp="1" noChangeArrowheads="1"/>
          </p:cNvSpPr>
          <p:nvPr>
            <p:ph idx="1"/>
          </p:nvPr>
        </p:nvSpPr>
        <p:spPr/>
        <p:txBody>
          <a:bodyPr/>
          <a:lstStyle/>
          <a:p>
            <a:pPr eaLnBrk="1" hangingPunct="1"/>
            <a:r>
              <a:rPr lang="en-US" smtClean="0"/>
              <a:t>Link layer sits on top of physical layer</a:t>
            </a:r>
          </a:p>
          <a:p>
            <a:pPr lvl="1" eaLnBrk="1" hangingPunct="1"/>
            <a:r>
              <a:rPr lang="en-US" smtClean="0"/>
              <a:t>Can thus use a bit stream transmission service</a:t>
            </a:r>
          </a:p>
          <a:p>
            <a:pPr lvl="1" eaLnBrk="1" hangingPunct="1"/>
            <a:r>
              <a:rPr lang="en-US" smtClean="0"/>
              <a:t>But: Service might have incorrect bits</a:t>
            </a:r>
          </a:p>
          <a:p>
            <a:pPr eaLnBrk="1" hangingPunct="1"/>
            <a:r>
              <a:rPr lang="en-US" smtClean="0"/>
              <a:t>Expectations of the higher layer (networking layer)</a:t>
            </a:r>
          </a:p>
          <a:p>
            <a:pPr lvl="1" eaLnBrk="1" hangingPunct="1"/>
            <a:r>
              <a:rPr lang="en-US" smtClean="0"/>
              <a:t>Wants to use either a packet service</a:t>
            </a:r>
          </a:p>
          <a:p>
            <a:pPr lvl="2" eaLnBrk="1" hangingPunct="1"/>
            <a:r>
              <a:rPr lang="en-US" smtClean="0"/>
              <a:t>Rarely, a bit stream service</a:t>
            </a:r>
          </a:p>
          <a:p>
            <a:pPr lvl="1" eaLnBrk="1" hangingPunct="1"/>
            <a:r>
              <a:rPr lang="en-US" smtClean="0"/>
              <a:t>Does not really want to be bothered by errors</a:t>
            </a:r>
          </a:p>
          <a:p>
            <a:pPr lvl="1" eaLnBrk="1" hangingPunct="1"/>
            <a:r>
              <a:rPr lang="en-US" smtClean="0"/>
              <a:t>Does not really want to care about issues at the other end</a:t>
            </a:r>
          </a:p>
          <a:p>
            <a:pPr lvl="1" eaLnBrk="1" hangingPunct="1"/>
            <a:endParaRPr lang="en-US" smtClean="0"/>
          </a:p>
        </p:txBody>
      </p:sp>
      <p:sp>
        <p:nvSpPr>
          <p:cNvPr id="7173" name="Text Box 4"/>
          <p:cNvSpPr txBox="1">
            <a:spLocks noChangeArrowheads="1"/>
          </p:cNvSpPr>
          <p:nvPr/>
        </p:nvSpPr>
        <p:spPr bwMode="auto">
          <a:xfrm>
            <a:off x="3360738" y="5676901"/>
            <a:ext cx="6191250" cy="409575"/>
          </a:xfrm>
          <a:prstGeom prst="rect">
            <a:avLst/>
          </a:prstGeom>
          <a:noFill/>
          <a:ln w="12700" algn="ctr">
            <a:solidFill>
              <a:srgbClr val="003065"/>
            </a:solidFill>
            <a:miter lim="800000"/>
            <a:headEnd/>
            <a:tailEnd/>
          </a:ln>
        </p:spPr>
        <p:txBody>
          <a:bodyPr>
            <a:spAutoFit/>
          </a:bodyPr>
          <a:lstStyle/>
          <a:p>
            <a:r>
              <a:rPr lang="en-US" sz="2000">
                <a:latin typeface="Arial" charset="0"/>
              </a:rPr>
              <a:t>Physical layer</a:t>
            </a:r>
          </a:p>
        </p:txBody>
      </p:sp>
      <p:sp>
        <p:nvSpPr>
          <p:cNvPr id="7174" name="Text Box 5"/>
          <p:cNvSpPr txBox="1">
            <a:spLocks noChangeArrowheads="1"/>
          </p:cNvSpPr>
          <p:nvPr/>
        </p:nvSpPr>
        <p:spPr bwMode="auto">
          <a:xfrm>
            <a:off x="3384551" y="4151314"/>
            <a:ext cx="1749425" cy="409575"/>
          </a:xfrm>
          <a:prstGeom prst="rect">
            <a:avLst/>
          </a:prstGeom>
          <a:noFill/>
          <a:ln w="12700" algn="ctr">
            <a:solidFill>
              <a:srgbClr val="003065"/>
            </a:solidFill>
            <a:miter lim="800000"/>
            <a:headEnd/>
            <a:tailEnd/>
          </a:ln>
        </p:spPr>
        <p:txBody>
          <a:bodyPr wrap="none">
            <a:spAutoFit/>
          </a:bodyPr>
          <a:lstStyle/>
          <a:p>
            <a:r>
              <a:rPr lang="en-US" sz="2000">
                <a:latin typeface="Arial" charset="0"/>
              </a:rPr>
              <a:t>Network layer</a:t>
            </a:r>
          </a:p>
        </p:txBody>
      </p:sp>
      <p:sp>
        <p:nvSpPr>
          <p:cNvPr id="7175" name="Text Box 6"/>
          <p:cNvSpPr txBox="1">
            <a:spLocks noChangeArrowheads="1"/>
          </p:cNvSpPr>
          <p:nvPr/>
        </p:nvSpPr>
        <p:spPr bwMode="auto">
          <a:xfrm>
            <a:off x="7700964" y="4151314"/>
            <a:ext cx="1749425" cy="409575"/>
          </a:xfrm>
          <a:prstGeom prst="rect">
            <a:avLst/>
          </a:prstGeom>
          <a:noFill/>
          <a:ln w="12700" algn="ctr">
            <a:solidFill>
              <a:srgbClr val="003065"/>
            </a:solidFill>
            <a:miter lim="800000"/>
            <a:headEnd/>
            <a:tailEnd/>
          </a:ln>
        </p:spPr>
        <p:txBody>
          <a:bodyPr wrap="none">
            <a:spAutoFit/>
          </a:bodyPr>
          <a:lstStyle/>
          <a:p>
            <a:r>
              <a:rPr lang="en-US" sz="2000">
                <a:latin typeface="Arial" charset="0"/>
              </a:rPr>
              <a:t>Network layer</a:t>
            </a:r>
          </a:p>
        </p:txBody>
      </p:sp>
      <p:sp>
        <p:nvSpPr>
          <p:cNvPr id="7176" name="Text Box 7"/>
          <p:cNvSpPr txBox="1">
            <a:spLocks noChangeArrowheads="1"/>
          </p:cNvSpPr>
          <p:nvPr/>
        </p:nvSpPr>
        <p:spPr bwMode="auto">
          <a:xfrm>
            <a:off x="3581400" y="4913314"/>
            <a:ext cx="1354138" cy="409575"/>
          </a:xfrm>
          <a:prstGeom prst="rect">
            <a:avLst/>
          </a:prstGeom>
          <a:noFill/>
          <a:ln w="12700" algn="ctr">
            <a:solidFill>
              <a:srgbClr val="003065"/>
            </a:solidFill>
            <a:miter lim="800000"/>
            <a:headEnd/>
            <a:tailEnd/>
          </a:ln>
        </p:spPr>
        <p:txBody>
          <a:bodyPr wrap="none">
            <a:spAutoFit/>
          </a:bodyPr>
          <a:lstStyle/>
          <a:p>
            <a:r>
              <a:rPr lang="en-US" sz="2000">
                <a:latin typeface="Arial" charset="0"/>
              </a:rPr>
              <a:t>Link  layer</a:t>
            </a:r>
          </a:p>
        </p:txBody>
      </p:sp>
      <p:sp>
        <p:nvSpPr>
          <p:cNvPr id="7177" name="Text Box 8"/>
          <p:cNvSpPr txBox="1">
            <a:spLocks noChangeArrowheads="1"/>
          </p:cNvSpPr>
          <p:nvPr/>
        </p:nvSpPr>
        <p:spPr bwMode="auto">
          <a:xfrm>
            <a:off x="7932739" y="4913314"/>
            <a:ext cx="1284287" cy="409575"/>
          </a:xfrm>
          <a:prstGeom prst="rect">
            <a:avLst/>
          </a:prstGeom>
          <a:noFill/>
          <a:ln w="12700" algn="ctr">
            <a:solidFill>
              <a:srgbClr val="003065"/>
            </a:solidFill>
            <a:miter lim="800000"/>
            <a:headEnd/>
            <a:tailEnd/>
          </a:ln>
        </p:spPr>
        <p:txBody>
          <a:bodyPr wrap="none">
            <a:spAutoFit/>
          </a:bodyPr>
          <a:lstStyle/>
          <a:p>
            <a:r>
              <a:rPr lang="en-US" sz="2000">
                <a:latin typeface="Arial" charset="0"/>
              </a:rPr>
              <a:t>Link layer</a:t>
            </a:r>
          </a:p>
        </p:txBody>
      </p:sp>
      <p:cxnSp>
        <p:nvCxnSpPr>
          <p:cNvPr id="7178" name="AutoShape 9"/>
          <p:cNvCxnSpPr>
            <a:cxnSpLocks noChangeShapeType="1"/>
            <a:stCxn id="7174" idx="2"/>
            <a:endCxn id="7176" idx="0"/>
          </p:cNvCxnSpPr>
          <p:nvPr/>
        </p:nvCxnSpPr>
        <p:spPr bwMode="auto">
          <a:xfrm>
            <a:off x="4259263" y="4560889"/>
            <a:ext cx="0" cy="352425"/>
          </a:xfrm>
          <a:prstGeom prst="straightConnector1">
            <a:avLst/>
          </a:prstGeom>
          <a:noFill/>
          <a:ln w="12700">
            <a:solidFill>
              <a:srgbClr val="003065"/>
            </a:solidFill>
            <a:round/>
            <a:headEnd type="triangle" w="med" len="med"/>
            <a:tailEnd type="triangle" w="med" len="med"/>
          </a:ln>
        </p:spPr>
      </p:cxnSp>
      <p:cxnSp>
        <p:nvCxnSpPr>
          <p:cNvPr id="7179" name="AutoShape 10"/>
          <p:cNvCxnSpPr>
            <a:cxnSpLocks noChangeShapeType="1"/>
            <a:stCxn id="7175" idx="2"/>
            <a:endCxn id="7177" idx="0"/>
          </p:cNvCxnSpPr>
          <p:nvPr/>
        </p:nvCxnSpPr>
        <p:spPr bwMode="auto">
          <a:xfrm>
            <a:off x="8575675" y="4560889"/>
            <a:ext cx="0" cy="352425"/>
          </a:xfrm>
          <a:prstGeom prst="straightConnector1">
            <a:avLst/>
          </a:prstGeom>
          <a:noFill/>
          <a:ln w="12700">
            <a:solidFill>
              <a:srgbClr val="003065"/>
            </a:solidFill>
            <a:round/>
            <a:headEnd type="triangle" w="med" len="med"/>
            <a:tailEnd type="triangle" w="med" len="med"/>
          </a:ln>
        </p:spPr>
      </p:cxnSp>
      <p:sp>
        <p:nvSpPr>
          <p:cNvPr id="7180" name="Line 11"/>
          <p:cNvSpPr>
            <a:spLocks noChangeShapeType="1"/>
          </p:cNvSpPr>
          <p:nvPr/>
        </p:nvSpPr>
        <p:spPr bwMode="auto">
          <a:xfrm>
            <a:off x="4248150" y="5324476"/>
            <a:ext cx="0" cy="358775"/>
          </a:xfrm>
          <a:prstGeom prst="line">
            <a:avLst/>
          </a:prstGeom>
          <a:noFill/>
          <a:ln w="12700">
            <a:solidFill>
              <a:srgbClr val="003065"/>
            </a:solidFill>
            <a:round/>
            <a:headEnd type="triangle" w="med" len="med"/>
            <a:tailEnd type="triangle" w="med" len="med"/>
          </a:ln>
        </p:spPr>
        <p:txBody>
          <a:bodyPr wrap="none">
            <a:spAutoFit/>
          </a:bodyPr>
          <a:lstStyle/>
          <a:p>
            <a:endParaRPr lang="en-US"/>
          </a:p>
        </p:txBody>
      </p:sp>
      <p:sp>
        <p:nvSpPr>
          <p:cNvPr id="7181" name="Line 12"/>
          <p:cNvSpPr>
            <a:spLocks noChangeShapeType="1"/>
          </p:cNvSpPr>
          <p:nvPr/>
        </p:nvSpPr>
        <p:spPr bwMode="auto">
          <a:xfrm>
            <a:off x="8585200" y="5308601"/>
            <a:ext cx="0" cy="358775"/>
          </a:xfrm>
          <a:prstGeom prst="line">
            <a:avLst/>
          </a:prstGeom>
          <a:noFill/>
          <a:ln w="12700">
            <a:solidFill>
              <a:srgbClr val="003065"/>
            </a:solidFill>
            <a:round/>
            <a:headEnd type="triangle" w="med" len="med"/>
            <a:tailEnd type="triangle" w="med" len="med"/>
          </a:ln>
        </p:spPr>
        <p:txBody>
          <a:bodyPr wrap="none">
            <a:spAutoFit/>
          </a:bodyPr>
          <a:lstStyle/>
          <a:p>
            <a:endParaRPr lang="en-US"/>
          </a:p>
        </p:txBody>
      </p:sp>
      <p:sp>
        <p:nvSpPr>
          <p:cNvPr id="7182" name="Text Box 13"/>
          <p:cNvSpPr txBox="1">
            <a:spLocks noChangeArrowheads="1"/>
          </p:cNvSpPr>
          <p:nvPr/>
        </p:nvSpPr>
        <p:spPr bwMode="auto">
          <a:xfrm>
            <a:off x="2230438" y="5411789"/>
            <a:ext cx="608012" cy="396875"/>
          </a:xfrm>
          <a:prstGeom prst="rect">
            <a:avLst/>
          </a:prstGeom>
          <a:noFill/>
          <a:ln w="12700" algn="ctr">
            <a:noFill/>
            <a:miter lim="800000"/>
            <a:headEnd/>
            <a:tailEnd/>
          </a:ln>
        </p:spPr>
        <p:txBody>
          <a:bodyPr wrap="none">
            <a:spAutoFit/>
          </a:bodyPr>
          <a:lstStyle/>
          <a:p>
            <a:r>
              <a:rPr lang="en-US" sz="2000">
                <a:latin typeface="Arial" charset="0"/>
              </a:rPr>
              <a:t>Bits</a:t>
            </a:r>
          </a:p>
        </p:txBody>
      </p:sp>
      <p:sp>
        <p:nvSpPr>
          <p:cNvPr id="7183" name="Text Box 14"/>
          <p:cNvSpPr txBox="1">
            <a:spLocks noChangeArrowheads="1"/>
          </p:cNvSpPr>
          <p:nvPr/>
        </p:nvSpPr>
        <p:spPr bwMode="auto">
          <a:xfrm>
            <a:off x="2058989" y="4527551"/>
            <a:ext cx="1087437" cy="396875"/>
          </a:xfrm>
          <a:prstGeom prst="rect">
            <a:avLst/>
          </a:prstGeom>
          <a:noFill/>
          <a:ln w="12700" algn="ctr">
            <a:noFill/>
            <a:miter lim="800000"/>
            <a:headEnd/>
            <a:tailEnd/>
          </a:ln>
        </p:spPr>
        <p:txBody>
          <a:bodyPr wrap="none">
            <a:spAutoFit/>
          </a:bodyPr>
          <a:lstStyle/>
          <a:p>
            <a:r>
              <a:rPr lang="en-US" sz="2000">
                <a:latin typeface="Arial" charset="0"/>
              </a:rPr>
              <a:t>Packets</a:t>
            </a:r>
          </a:p>
        </p:txBody>
      </p:sp>
      <p:sp>
        <p:nvSpPr>
          <p:cNvPr id="16" name="Footer Placeholder 2"/>
          <p:cNvSpPr>
            <a:spLocks noGrp="1"/>
          </p:cNvSpPr>
          <p:nvPr>
            <p:ph type="ftr" sz="quarter" idx="3"/>
          </p:nvPr>
        </p:nvSpPr>
        <p:spPr>
          <a:xfrm>
            <a:off x="334433" y="6656398"/>
            <a:ext cx="7969251" cy="201602"/>
          </a:xfrm>
        </p:spPr>
        <p:txBody>
          <a:bodyPr/>
          <a:lstStyle/>
          <a:p>
            <a:r>
              <a:rPr lang="en-US" sz="750" dirty="0" smtClean="0"/>
              <a:t>TI 3: Operating Systems and Computer Networks</a:t>
            </a:r>
            <a:endParaRPr lang="de-DE" sz="750" dirty="0"/>
          </a:p>
        </p:txBody>
      </p:sp>
    </p:spTree>
    <p:extLst>
      <p:ext uri="{BB962C8B-B14F-4D97-AF65-F5344CB8AC3E}">
        <p14:creationId xmlns:p14="http://schemas.microsoft.com/office/powerpoint/2010/main" val="1835327666"/>
      </p:ext>
    </p:extLst>
  </p:cSld>
  <p:clrMapOvr>
    <a:masterClrMapping/>
  </p:clrMapOvr>
  <p:transition spd="slow"/>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ChangeArrowheads="1"/>
          </p:cNvSpPr>
          <p:nvPr>
            <p:ph type="title"/>
          </p:nvPr>
        </p:nvSpPr>
        <p:spPr/>
        <p:txBody>
          <a:bodyPr/>
          <a:lstStyle/>
          <a:p>
            <a:r>
              <a:rPr lang="en-US" smtClean="0"/>
              <a:t>Services of Data Link Layer</a:t>
            </a:r>
          </a:p>
        </p:txBody>
      </p:sp>
      <p:sp>
        <p:nvSpPr>
          <p:cNvPr id="8196" name="Rectangle 3"/>
          <p:cNvSpPr>
            <a:spLocks noGrp="1" noChangeArrowheads="1"/>
          </p:cNvSpPr>
          <p:nvPr>
            <p:ph idx="1"/>
          </p:nvPr>
        </p:nvSpPr>
        <p:spPr/>
        <p:txBody>
          <a:bodyPr/>
          <a:lstStyle/>
          <a:p>
            <a:r>
              <a:rPr lang="en-US" dirty="0" smtClean="0"/>
              <a:t>Given setting and goals, the following services are required:</a:t>
            </a:r>
          </a:p>
          <a:p>
            <a:endParaRPr lang="en-US" dirty="0" smtClean="0"/>
          </a:p>
          <a:p>
            <a:r>
              <a:rPr lang="en-US" dirty="0" smtClean="0"/>
              <a:t>Transparent communication between two directly connected nodes</a:t>
            </a:r>
          </a:p>
          <a:p>
            <a:endParaRPr lang="en-US" dirty="0" smtClean="0"/>
          </a:p>
          <a:p>
            <a:r>
              <a:rPr lang="en-US" dirty="0" smtClean="0"/>
              <a:t>Framing of a physical bit stream into a structure of frames/packets</a:t>
            </a:r>
          </a:p>
          <a:p>
            <a:pPr lvl="1"/>
            <a:r>
              <a:rPr lang="en-US" dirty="0" smtClean="0"/>
              <a:t>Frames can be retransmitted, scheduled, ordered, ...</a:t>
            </a:r>
          </a:p>
          <a:p>
            <a:r>
              <a:rPr lang="en-US" dirty="0" smtClean="0"/>
              <a:t>Error control</a:t>
            </a:r>
          </a:p>
          <a:p>
            <a:pPr lvl="1"/>
            <a:r>
              <a:rPr lang="en-US" dirty="0" smtClean="0"/>
              <a:t>Detection and correction</a:t>
            </a:r>
          </a:p>
          <a:p>
            <a:r>
              <a:rPr lang="en-US" dirty="0" smtClean="0"/>
              <a:t>Connection setup and release</a:t>
            </a:r>
          </a:p>
          <a:p>
            <a:pPr lvl="1"/>
            <a:r>
              <a:rPr lang="en-US" dirty="0" smtClean="0"/>
              <a:t>Signaling and resource management on hosts</a:t>
            </a:r>
          </a:p>
          <a:p>
            <a:r>
              <a:rPr lang="en-US" dirty="0" smtClean="0"/>
              <a:t>Acknowledgement-based protocols</a:t>
            </a:r>
          </a:p>
          <a:p>
            <a:pPr lvl="1"/>
            <a:r>
              <a:rPr lang="en-US" dirty="0" smtClean="0"/>
              <a:t>Make sure that a frame has been transmitted</a:t>
            </a:r>
          </a:p>
          <a:p>
            <a:r>
              <a:rPr lang="en-US" dirty="0" smtClean="0"/>
              <a:t>Flow control</a:t>
            </a:r>
          </a:p>
          <a:p>
            <a:pPr lvl="1"/>
            <a:r>
              <a:rPr lang="en-US" dirty="0" smtClean="0"/>
              <a:t>Arrange for appropriate transmission speed between hosts</a:t>
            </a:r>
            <a:endParaRPr lang="en-US" dirty="0"/>
          </a:p>
        </p:txBody>
      </p:sp>
      <p:sp>
        <p:nvSpPr>
          <p:cNvPr id="5" name="Footer Placeholder 2"/>
          <p:cNvSpPr>
            <a:spLocks noGrp="1"/>
          </p:cNvSpPr>
          <p:nvPr>
            <p:ph type="ftr" sz="quarter" idx="3"/>
          </p:nvPr>
        </p:nvSpPr>
        <p:spPr>
          <a:xfrm>
            <a:off x="334433" y="6656398"/>
            <a:ext cx="7969251" cy="201602"/>
          </a:xfrm>
        </p:spPr>
        <p:txBody>
          <a:bodyPr/>
          <a:lstStyle/>
          <a:p>
            <a:r>
              <a:rPr lang="en-US" sz="750" dirty="0" smtClean="0"/>
              <a:t>TI 3: Operating Systems and Computer Networks</a:t>
            </a:r>
            <a:endParaRPr lang="de-DE" sz="750" dirty="0"/>
          </a:p>
        </p:txBody>
      </p:sp>
    </p:spTree>
    <p:extLst>
      <p:ext uri="{BB962C8B-B14F-4D97-AF65-F5344CB8AC3E}">
        <p14:creationId xmlns:p14="http://schemas.microsoft.com/office/powerpoint/2010/main" val="4232740905"/>
      </p:ext>
    </p:extLst>
  </p:cSld>
  <p:clrMapOvr>
    <a:masterClrMapping/>
  </p:clrMapOvr>
  <p:transition spd="slow"/>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Framing</a:t>
            </a:r>
          </a:p>
        </p:txBody>
      </p:sp>
      <p:sp>
        <p:nvSpPr>
          <p:cNvPr id="3" name="Textplatzhalter 2"/>
          <p:cNvSpPr>
            <a:spLocks noGrp="1"/>
          </p:cNvSpPr>
          <p:nvPr>
            <p:ph type="body" idx="1"/>
          </p:nvPr>
        </p:nvSpPr>
        <p:spPr/>
        <p:txBody>
          <a:bodyPr/>
          <a:lstStyle/>
          <a:p>
            <a:endParaRPr lang="en-US" dirty="0"/>
          </a:p>
        </p:txBody>
      </p:sp>
      <p:sp>
        <p:nvSpPr>
          <p:cNvPr id="5" name="Footer Placeholder 2"/>
          <p:cNvSpPr>
            <a:spLocks noGrp="1"/>
          </p:cNvSpPr>
          <p:nvPr>
            <p:ph type="ftr" sz="quarter" idx="3"/>
          </p:nvPr>
        </p:nvSpPr>
        <p:spPr>
          <a:xfrm>
            <a:off x="334433" y="6656398"/>
            <a:ext cx="7969251" cy="201602"/>
          </a:xfrm>
        </p:spPr>
        <p:txBody>
          <a:bodyPr/>
          <a:lstStyle/>
          <a:p>
            <a:r>
              <a:rPr lang="en-US" sz="750" dirty="0" smtClean="0"/>
              <a:t>TI 3: Operating Systems and Computer Networks</a:t>
            </a:r>
            <a:endParaRPr lang="de-DE" sz="750" dirty="0"/>
          </a:p>
        </p:txBody>
      </p:sp>
    </p:spTree>
    <p:extLst>
      <p:ext uri="{BB962C8B-B14F-4D97-AF65-F5344CB8AC3E}">
        <p14:creationId xmlns:p14="http://schemas.microsoft.com/office/powerpoint/2010/main" val="4139062895"/>
      </p:ext>
    </p:extLst>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Computers deal with digital signals</a:t>
            </a:r>
            <a:endParaRPr lang="de-DE" dirty="0"/>
          </a:p>
        </p:txBody>
      </p:sp>
      <p:sp>
        <p:nvSpPr>
          <p:cNvPr id="5" name="Content Placeholder 4"/>
          <p:cNvSpPr>
            <a:spLocks noGrp="1"/>
          </p:cNvSpPr>
          <p:nvPr>
            <p:ph idx="1"/>
          </p:nvPr>
        </p:nvSpPr>
        <p:spPr/>
        <p:txBody>
          <a:bodyPr/>
          <a:lstStyle/>
          <a:p>
            <a:r>
              <a:rPr lang="en-US" dirty="0"/>
              <a:t>The physical layer transmits data based on signals through space</a:t>
            </a:r>
          </a:p>
          <a:p>
            <a:endParaRPr lang="en-US" dirty="0"/>
          </a:p>
          <a:p>
            <a:r>
              <a:rPr lang="en-US" dirty="0"/>
              <a:t>The need to convert - </a:t>
            </a:r>
            <a:r>
              <a:rPr lang="en-US" b="1" dirty="0"/>
              <a:t>Quantization</a:t>
            </a:r>
          </a:p>
          <a:p>
            <a:pPr lvl="1"/>
            <a:r>
              <a:rPr lang="en-US" dirty="0"/>
              <a:t>Computers can only deal with digital data =&gt; discrete signal </a:t>
            </a:r>
          </a:p>
          <a:p>
            <a:pPr lvl="1"/>
            <a:r>
              <a:rPr lang="en-US" dirty="0"/>
              <a:t>Physical mediums are by nature analog =&gt; continuous signal</a:t>
            </a:r>
          </a:p>
          <a:p>
            <a:pPr lvl="1"/>
            <a:r>
              <a:rPr lang="en-US" dirty="0"/>
              <a:t>Must convert from digital signal to analog signal (and vice versa)</a:t>
            </a:r>
          </a:p>
          <a:p>
            <a:pPr lvl="1"/>
            <a:endParaRPr lang="en-US" dirty="0"/>
          </a:p>
          <a:p>
            <a:r>
              <a:rPr lang="en-US" dirty="0"/>
              <a:t>The need to measure - </a:t>
            </a:r>
            <a:r>
              <a:rPr lang="en-US" b="1" dirty="0"/>
              <a:t>Sampling</a:t>
            </a:r>
          </a:p>
          <a:p>
            <a:pPr lvl="1"/>
            <a:r>
              <a:rPr lang="en-US" dirty="0"/>
              <a:t>Computers can only deal with discrete time</a:t>
            </a:r>
          </a:p>
          <a:p>
            <a:pPr lvl="1"/>
            <a:r>
              <a:rPr lang="en-US" dirty="0"/>
              <a:t>Physical mediums’ state vary continuously</a:t>
            </a:r>
          </a:p>
          <a:p>
            <a:pPr lvl="1"/>
            <a:r>
              <a:rPr lang="en-US" dirty="0"/>
              <a:t>Must rely on periodical measurements of the physical </a:t>
            </a:r>
            <a:r>
              <a:rPr lang="en-US" dirty="0" smtClean="0"/>
              <a:t>medium (&gt; 2 * bandwidth of the signal)</a:t>
            </a:r>
            <a:endParaRPr lang="en-US" dirty="0"/>
          </a:p>
          <a:p>
            <a:endParaRPr lang="en-US" dirty="0"/>
          </a:p>
        </p:txBody>
      </p:sp>
      <p:sp>
        <p:nvSpPr>
          <p:cNvPr id="3" name="Footer Placeholder 2"/>
          <p:cNvSpPr>
            <a:spLocks noGrp="1"/>
          </p:cNvSpPr>
          <p:nvPr>
            <p:ph type="ftr" sz="quarter" idx="3"/>
          </p:nvPr>
        </p:nvSpPr>
        <p:spPr>
          <a:xfrm>
            <a:off x="334433" y="6656398"/>
            <a:ext cx="7969251" cy="201602"/>
          </a:xfrm>
        </p:spPr>
        <p:txBody>
          <a:bodyPr/>
          <a:lstStyle/>
          <a:p>
            <a:r>
              <a:rPr lang="en-US" sz="750" dirty="0" smtClean="0"/>
              <a:t>TI 3: Operating Systems and Computer Networks</a:t>
            </a:r>
            <a:endParaRPr lang="de-DE" sz="750" dirty="0"/>
          </a:p>
        </p:txBody>
      </p:sp>
      <p:grpSp>
        <p:nvGrpSpPr>
          <p:cNvPr id="18" name="Gruppieren 21"/>
          <p:cNvGrpSpPr/>
          <p:nvPr/>
        </p:nvGrpSpPr>
        <p:grpSpPr>
          <a:xfrm>
            <a:off x="1451484" y="5001660"/>
            <a:ext cx="8035492" cy="1360504"/>
            <a:chOff x="373005" y="2516175"/>
            <a:chExt cx="8035492" cy="1360504"/>
          </a:xfrm>
        </p:grpSpPr>
        <p:graphicFrame>
          <p:nvGraphicFramePr>
            <p:cNvPr id="19" name="Object 21"/>
            <p:cNvGraphicFramePr>
              <a:graphicFrameLocks noChangeAspect="1"/>
            </p:cNvGraphicFramePr>
            <p:nvPr/>
          </p:nvGraphicFramePr>
          <p:xfrm>
            <a:off x="373005" y="2890828"/>
            <a:ext cx="1069124" cy="985851"/>
          </p:xfrm>
          <a:graphic>
            <a:graphicData uri="http://schemas.openxmlformats.org/presentationml/2006/ole">
              <mc:AlternateContent xmlns:mc="http://schemas.openxmlformats.org/markup-compatibility/2006">
                <mc:Choice xmlns:v="urn:schemas-microsoft-com:vml" Requires="v">
                  <p:oleObj spid="_x0000_s6190" name="Visio" r:id="rId3" imgW="1027271" imgH="947738" progId="">
                    <p:embed/>
                  </p:oleObj>
                </mc:Choice>
                <mc:Fallback>
                  <p:oleObj name="Visio" r:id="rId3" imgW="1027271" imgH="947738" progId="">
                    <p:embed/>
                    <p:pic>
                      <p:nvPicPr>
                        <p:cNvPr id="6" name="Object 2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3005" y="2890828"/>
                          <a:ext cx="1069124" cy="9858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cxnSp>
          <p:nvCxnSpPr>
            <p:cNvPr id="20" name="Gerade Verbindung mit Pfeil 6"/>
            <p:cNvCxnSpPr/>
            <p:nvPr/>
          </p:nvCxnSpPr>
          <p:spPr bwMode="auto">
            <a:xfrm>
              <a:off x="1401698" y="3382959"/>
              <a:ext cx="730260" cy="1588"/>
            </a:xfrm>
            <a:prstGeom prst="straightConnector1">
              <a:avLst/>
            </a:prstGeom>
            <a:solidFill>
              <a:schemeClr val="accent1"/>
            </a:solidFill>
            <a:ln w="38100" cap="flat" cmpd="sng" algn="ctr">
              <a:solidFill>
                <a:schemeClr val="tx1"/>
              </a:solidFill>
              <a:prstDash val="solid"/>
              <a:round/>
              <a:headEnd type="none" w="med" len="med"/>
              <a:tailEnd type="arrow"/>
            </a:ln>
            <a:effectLst/>
          </p:spPr>
        </p:cxnSp>
        <p:graphicFrame>
          <p:nvGraphicFramePr>
            <p:cNvPr id="21" name="Object 30"/>
            <p:cNvGraphicFramePr>
              <a:graphicFrameLocks noChangeAspect="1"/>
            </p:cNvGraphicFramePr>
            <p:nvPr/>
          </p:nvGraphicFramePr>
          <p:xfrm>
            <a:off x="2091527" y="2946397"/>
            <a:ext cx="946150" cy="874713"/>
          </p:xfrm>
          <a:graphic>
            <a:graphicData uri="http://schemas.openxmlformats.org/presentationml/2006/ole">
              <mc:AlternateContent xmlns:mc="http://schemas.openxmlformats.org/markup-compatibility/2006">
                <mc:Choice xmlns:v="urn:schemas-microsoft-com:vml" Requires="v">
                  <p:oleObj spid="_x0000_s6191" name="Visio" r:id="rId5" imgW="1854875" imgH="1712000" progId="">
                    <p:embed/>
                  </p:oleObj>
                </mc:Choice>
                <mc:Fallback>
                  <p:oleObj name="Visio" r:id="rId5" imgW="1854875" imgH="1712000" progId="">
                    <p:embed/>
                    <p:pic>
                      <p:nvPicPr>
                        <p:cNvPr id="8" name="Object 3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91527" y="2946397"/>
                          <a:ext cx="946150" cy="874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22" name="Object 21"/>
            <p:cNvGraphicFramePr>
              <a:graphicFrameLocks noChangeAspect="1"/>
            </p:cNvGraphicFramePr>
            <p:nvPr/>
          </p:nvGraphicFramePr>
          <p:xfrm>
            <a:off x="7237449" y="2890835"/>
            <a:ext cx="1068388" cy="985837"/>
          </p:xfrm>
          <a:graphic>
            <a:graphicData uri="http://schemas.openxmlformats.org/presentationml/2006/ole">
              <mc:AlternateContent xmlns:mc="http://schemas.openxmlformats.org/markup-compatibility/2006">
                <mc:Choice xmlns:v="urn:schemas-microsoft-com:vml" Requires="v">
                  <p:oleObj spid="_x0000_s6192" name="Visio" r:id="rId7" imgW="1027271" imgH="947738" progId="">
                    <p:embed/>
                  </p:oleObj>
                </mc:Choice>
                <mc:Fallback>
                  <p:oleObj name="Visio" r:id="rId7" imgW="1027271" imgH="947738" progId="">
                    <p:embed/>
                    <p:pic>
                      <p:nvPicPr>
                        <p:cNvPr id="10" name="Object 2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37449" y="2890835"/>
                          <a:ext cx="1068388" cy="985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23" name="Object 30"/>
            <p:cNvGraphicFramePr>
              <a:graphicFrameLocks noChangeAspect="1"/>
            </p:cNvGraphicFramePr>
            <p:nvPr/>
          </p:nvGraphicFramePr>
          <p:xfrm>
            <a:off x="5851469" y="2946397"/>
            <a:ext cx="946150" cy="874713"/>
          </p:xfrm>
          <a:graphic>
            <a:graphicData uri="http://schemas.openxmlformats.org/presentationml/2006/ole">
              <mc:AlternateContent xmlns:mc="http://schemas.openxmlformats.org/markup-compatibility/2006">
                <mc:Choice xmlns:v="urn:schemas-microsoft-com:vml" Requires="v">
                  <p:oleObj spid="_x0000_s6193" name="Visio" r:id="rId8" imgW="1854875" imgH="1712000" progId="">
                    <p:embed/>
                  </p:oleObj>
                </mc:Choice>
                <mc:Fallback>
                  <p:oleObj name="Visio" r:id="rId8" imgW="1854875" imgH="1712000" progId="">
                    <p:embed/>
                    <p:pic>
                      <p:nvPicPr>
                        <p:cNvPr id="11" name="Object 3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51469" y="2946397"/>
                          <a:ext cx="946150" cy="874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cxnSp>
          <p:nvCxnSpPr>
            <p:cNvPr id="24" name="Gerade Verbindung mit Pfeil 13"/>
            <p:cNvCxnSpPr>
              <a:endCxn id="23" idx="1"/>
            </p:cNvCxnSpPr>
            <p:nvPr/>
          </p:nvCxnSpPr>
          <p:spPr bwMode="auto">
            <a:xfrm>
              <a:off x="2997246" y="3382959"/>
              <a:ext cx="2854223" cy="794"/>
            </a:xfrm>
            <a:prstGeom prst="straightConnector1">
              <a:avLst/>
            </a:prstGeom>
            <a:solidFill>
              <a:schemeClr val="accent1"/>
            </a:solidFill>
            <a:ln w="114300" cap="flat" cmpd="sng" algn="ctr">
              <a:solidFill>
                <a:schemeClr val="tx1"/>
              </a:solidFill>
              <a:prstDash val="solid"/>
              <a:round/>
              <a:headEnd type="none" w="med" len="med"/>
              <a:tailEnd type="triangle" w="sm" len="sm"/>
            </a:ln>
            <a:effectLst/>
          </p:spPr>
        </p:cxnSp>
        <p:cxnSp>
          <p:nvCxnSpPr>
            <p:cNvPr id="25" name="Gerade Verbindung mit Pfeil 15"/>
            <p:cNvCxnSpPr/>
            <p:nvPr/>
          </p:nvCxnSpPr>
          <p:spPr bwMode="auto">
            <a:xfrm>
              <a:off x="6762780" y="3382959"/>
              <a:ext cx="730260" cy="1588"/>
            </a:xfrm>
            <a:prstGeom prst="straightConnector1">
              <a:avLst/>
            </a:prstGeom>
            <a:solidFill>
              <a:schemeClr val="accent1"/>
            </a:solidFill>
            <a:ln w="38100" cap="flat" cmpd="sng" algn="ctr">
              <a:solidFill>
                <a:schemeClr val="tx1"/>
              </a:solidFill>
              <a:prstDash val="solid"/>
              <a:round/>
              <a:headEnd type="none" w="med" len="med"/>
              <a:tailEnd type="arrow"/>
            </a:ln>
            <a:effectLst/>
          </p:spPr>
        </p:cxnSp>
        <p:sp>
          <p:nvSpPr>
            <p:cNvPr id="26" name="Textfeld 16"/>
            <p:cNvSpPr txBox="1"/>
            <p:nvPr/>
          </p:nvSpPr>
          <p:spPr>
            <a:xfrm>
              <a:off x="628596" y="2608508"/>
              <a:ext cx="718466" cy="276999"/>
            </a:xfrm>
            <a:prstGeom prst="rect">
              <a:avLst/>
            </a:prstGeom>
            <a:noFill/>
          </p:spPr>
          <p:txBody>
            <a:bodyPr wrap="none" rtlCol="0">
              <a:spAutoFit/>
            </a:bodyPr>
            <a:lstStyle/>
            <a:p>
              <a:pPr algn="ctr"/>
              <a:r>
                <a:rPr lang="de-DE" sz="1200" dirty="0"/>
                <a:t>Source</a:t>
              </a:r>
            </a:p>
          </p:txBody>
        </p:sp>
        <p:sp>
          <p:nvSpPr>
            <p:cNvPr id="27" name="Textfeld 17"/>
            <p:cNvSpPr txBox="1"/>
            <p:nvPr/>
          </p:nvSpPr>
          <p:spPr>
            <a:xfrm>
              <a:off x="2116650" y="2516175"/>
              <a:ext cx="1067856" cy="461665"/>
            </a:xfrm>
            <a:prstGeom prst="rect">
              <a:avLst/>
            </a:prstGeom>
            <a:noFill/>
          </p:spPr>
          <p:txBody>
            <a:bodyPr wrap="none" rtlCol="0">
              <a:spAutoFit/>
            </a:bodyPr>
            <a:lstStyle/>
            <a:p>
              <a:pPr algn="ctr"/>
              <a:r>
                <a:rPr lang="de-DE" sz="1200" dirty="0"/>
                <a:t>Transmitter</a:t>
              </a:r>
            </a:p>
            <a:p>
              <a:pPr algn="ctr"/>
              <a:r>
                <a:rPr lang="de-DE" sz="1200" dirty="0"/>
                <a:t>NIC</a:t>
              </a:r>
            </a:p>
          </p:txBody>
        </p:sp>
        <p:sp>
          <p:nvSpPr>
            <p:cNvPr id="28" name="Textfeld 19"/>
            <p:cNvSpPr txBox="1"/>
            <p:nvPr/>
          </p:nvSpPr>
          <p:spPr>
            <a:xfrm>
              <a:off x="5922806" y="2516175"/>
              <a:ext cx="839974" cy="461665"/>
            </a:xfrm>
            <a:prstGeom prst="rect">
              <a:avLst/>
            </a:prstGeom>
            <a:noFill/>
          </p:spPr>
          <p:txBody>
            <a:bodyPr wrap="none" rtlCol="0">
              <a:spAutoFit/>
            </a:bodyPr>
            <a:lstStyle/>
            <a:p>
              <a:pPr algn="ctr"/>
              <a:r>
                <a:rPr lang="de-DE" sz="1200" dirty="0"/>
                <a:t>Receiver</a:t>
              </a:r>
            </a:p>
            <a:p>
              <a:pPr algn="ctr"/>
              <a:r>
                <a:rPr lang="de-DE" sz="1200" dirty="0"/>
                <a:t>NIC</a:t>
              </a:r>
            </a:p>
          </p:txBody>
        </p:sp>
        <p:sp>
          <p:nvSpPr>
            <p:cNvPr id="29" name="Textfeld 20"/>
            <p:cNvSpPr txBox="1"/>
            <p:nvPr/>
          </p:nvSpPr>
          <p:spPr>
            <a:xfrm>
              <a:off x="7346988" y="2608508"/>
              <a:ext cx="1061509" cy="276999"/>
            </a:xfrm>
            <a:prstGeom prst="rect">
              <a:avLst/>
            </a:prstGeom>
            <a:noFill/>
          </p:spPr>
          <p:txBody>
            <a:bodyPr wrap="none" rtlCol="0">
              <a:spAutoFit/>
            </a:bodyPr>
            <a:lstStyle/>
            <a:p>
              <a:pPr algn="ctr"/>
              <a:r>
                <a:rPr lang="de-DE" sz="1200" dirty="0"/>
                <a:t>Destination</a:t>
              </a:r>
            </a:p>
          </p:txBody>
        </p:sp>
      </p:grpSp>
      <p:pic>
        <p:nvPicPr>
          <p:cNvPr id="30" name="Picture 2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820251" y="1057373"/>
            <a:ext cx="4286250" cy="2781300"/>
          </a:xfrm>
          <a:prstGeom prst="rect">
            <a:avLst/>
          </a:prstGeom>
        </p:spPr>
      </p:pic>
      <p:sp>
        <p:nvSpPr>
          <p:cNvPr id="31" name="Content Placeholder 8"/>
          <p:cNvSpPr txBox="1">
            <a:spLocks/>
          </p:cNvSpPr>
          <p:nvPr/>
        </p:nvSpPr>
        <p:spPr bwMode="auto">
          <a:xfrm>
            <a:off x="7568887" y="3885134"/>
            <a:ext cx="4788977" cy="31219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rtl="0" eaLnBrk="1" fontAlgn="base" hangingPunct="1">
              <a:lnSpc>
                <a:spcPct val="102000"/>
              </a:lnSpc>
              <a:spcBef>
                <a:spcPts val="375"/>
              </a:spcBef>
              <a:spcAft>
                <a:spcPct val="0"/>
              </a:spcAft>
              <a:buClr>
                <a:srgbClr val="000000"/>
              </a:buClr>
              <a:defRPr>
                <a:solidFill>
                  <a:srgbClr val="000000"/>
                </a:solidFill>
                <a:latin typeface="+mn-lt"/>
                <a:ea typeface="+mn-ea"/>
                <a:cs typeface="+mn-cs"/>
              </a:defRPr>
            </a:lvl1pPr>
            <a:lvl2pPr marL="266700" indent="-132160" algn="l" rtl="0" eaLnBrk="1" fontAlgn="base" hangingPunct="1">
              <a:lnSpc>
                <a:spcPct val="102000"/>
              </a:lnSpc>
              <a:spcBef>
                <a:spcPts val="375"/>
              </a:spcBef>
              <a:spcAft>
                <a:spcPct val="0"/>
              </a:spcAft>
              <a:buClr>
                <a:srgbClr val="000000"/>
              </a:buClr>
              <a:buChar char="-"/>
              <a:defRPr>
                <a:solidFill>
                  <a:srgbClr val="000000"/>
                </a:solidFill>
                <a:latin typeface="+mn-lt"/>
              </a:defRPr>
            </a:lvl2pPr>
            <a:lvl3pPr marL="542925" indent="-141685" algn="l" rtl="0" eaLnBrk="1" fontAlgn="base" hangingPunct="1">
              <a:lnSpc>
                <a:spcPct val="102000"/>
              </a:lnSpc>
              <a:spcBef>
                <a:spcPts val="375"/>
              </a:spcBef>
              <a:spcAft>
                <a:spcPct val="0"/>
              </a:spcAft>
              <a:buClr>
                <a:srgbClr val="000000"/>
              </a:buClr>
              <a:buChar char="-"/>
              <a:defRPr>
                <a:solidFill>
                  <a:srgbClr val="000000"/>
                </a:solidFill>
                <a:latin typeface="+mn-lt"/>
              </a:defRPr>
            </a:lvl3pPr>
            <a:lvl4pPr marL="809625" indent="-132160" algn="l" rtl="0" eaLnBrk="1" fontAlgn="base" hangingPunct="1">
              <a:lnSpc>
                <a:spcPct val="102000"/>
              </a:lnSpc>
              <a:spcBef>
                <a:spcPts val="375"/>
              </a:spcBef>
              <a:spcAft>
                <a:spcPct val="0"/>
              </a:spcAft>
              <a:buClr>
                <a:srgbClr val="000000"/>
              </a:buClr>
              <a:buChar char="-"/>
              <a:defRPr>
                <a:solidFill>
                  <a:srgbClr val="000000"/>
                </a:solidFill>
                <a:latin typeface="+mn-lt"/>
              </a:defRPr>
            </a:lvl4pPr>
            <a:lvl5pPr marL="1076325" indent="-132160" algn="l" rtl="0" eaLnBrk="1" fontAlgn="base" hangingPunct="1">
              <a:lnSpc>
                <a:spcPct val="102000"/>
              </a:lnSpc>
              <a:spcBef>
                <a:spcPts val="375"/>
              </a:spcBef>
              <a:spcAft>
                <a:spcPct val="0"/>
              </a:spcAft>
              <a:buClr>
                <a:srgbClr val="000000"/>
              </a:buClr>
              <a:buChar char="-"/>
              <a:defRPr>
                <a:solidFill>
                  <a:srgbClr val="000000"/>
                </a:solidFill>
                <a:latin typeface="+mn-lt"/>
              </a:defRPr>
            </a:lvl5pPr>
            <a:lvl6pPr marL="1419225" indent="-132160" algn="l" rtl="0" eaLnBrk="1" fontAlgn="base" hangingPunct="1">
              <a:lnSpc>
                <a:spcPct val="102000"/>
              </a:lnSpc>
              <a:spcBef>
                <a:spcPts val="375"/>
              </a:spcBef>
              <a:spcAft>
                <a:spcPct val="0"/>
              </a:spcAft>
              <a:buClr>
                <a:schemeClr val="tx1"/>
              </a:buClr>
              <a:buSzPct val="90000"/>
              <a:buChar char="-"/>
              <a:defRPr>
                <a:solidFill>
                  <a:schemeClr val="tx1"/>
                </a:solidFill>
                <a:latin typeface="+mn-lt"/>
              </a:defRPr>
            </a:lvl6pPr>
            <a:lvl7pPr marL="1762125" indent="-132160" algn="l" rtl="0" eaLnBrk="1" fontAlgn="base" hangingPunct="1">
              <a:lnSpc>
                <a:spcPct val="102000"/>
              </a:lnSpc>
              <a:spcBef>
                <a:spcPts val="375"/>
              </a:spcBef>
              <a:spcAft>
                <a:spcPct val="0"/>
              </a:spcAft>
              <a:buClr>
                <a:schemeClr val="tx1"/>
              </a:buClr>
              <a:buSzPct val="90000"/>
              <a:buChar char="-"/>
              <a:defRPr>
                <a:solidFill>
                  <a:schemeClr val="tx1"/>
                </a:solidFill>
                <a:latin typeface="+mn-lt"/>
              </a:defRPr>
            </a:lvl7pPr>
            <a:lvl8pPr marL="2105025" indent="-132160" algn="l" rtl="0" eaLnBrk="1" fontAlgn="base" hangingPunct="1">
              <a:lnSpc>
                <a:spcPct val="102000"/>
              </a:lnSpc>
              <a:spcBef>
                <a:spcPts val="375"/>
              </a:spcBef>
              <a:spcAft>
                <a:spcPct val="0"/>
              </a:spcAft>
              <a:buClr>
                <a:schemeClr val="tx1"/>
              </a:buClr>
              <a:buSzPct val="90000"/>
              <a:buChar char="-"/>
              <a:defRPr>
                <a:solidFill>
                  <a:schemeClr val="tx1"/>
                </a:solidFill>
                <a:latin typeface="+mn-lt"/>
              </a:defRPr>
            </a:lvl8pPr>
            <a:lvl9pPr marL="2447925" indent="-132160" algn="l" rtl="0" eaLnBrk="1" fontAlgn="base" hangingPunct="1">
              <a:lnSpc>
                <a:spcPct val="102000"/>
              </a:lnSpc>
              <a:spcBef>
                <a:spcPts val="375"/>
              </a:spcBef>
              <a:spcAft>
                <a:spcPct val="0"/>
              </a:spcAft>
              <a:buClr>
                <a:schemeClr val="tx1"/>
              </a:buClr>
              <a:buSzPct val="90000"/>
              <a:buChar char="-"/>
              <a:defRPr>
                <a:solidFill>
                  <a:schemeClr val="tx1"/>
                </a:solidFill>
                <a:latin typeface="+mn-lt"/>
              </a:defRPr>
            </a:lvl9pPr>
          </a:lstStyle>
          <a:p>
            <a:r>
              <a:rPr lang="en-US" sz="1200" kern="0" dirty="0" smtClean="0"/>
              <a:t>Source: </a:t>
            </a:r>
            <a:r>
              <a:rPr lang="en-US" sz="1200" kern="0" dirty="0"/>
              <a:t>https://en.wikipedia.org/wiki/Sampling_(signal_processing)</a:t>
            </a:r>
          </a:p>
        </p:txBody>
      </p:sp>
    </p:spTree>
    <p:extLst>
      <p:ext uri="{BB962C8B-B14F-4D97-AF65-F5344CB8AC3E}">
        <p14:creationId xmlns:p14="http://schemas.microsoft.com/office/powerpoint/2010/main" val="413836498"/>
      </p:ext>
    </p:extLst>
  </p:cSld>
  <p:clrMapOvr>
    <a:masterClrMapping/>
  </p:clrMapOvr>
  <p:transition spd="slow"/>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219" name="Rectangle 2"/>
          <p:cNvSpPr>
            <a:spLocks noGrp="1" noChangeArrowheads="1"/>
          </p:cNvSpPr>
          <p:nvPr>
            <p:ph type="title"/>
          </p:nvPr>
        </p:nvSpPr>
        <p:spPr/>
        <p:txBody>
          <a:bodyPr/>
          <a:lstStyle/>
          <a:p>
            <a:r>
              <a:rPr lang="en-US" smtClean="0"/>
              <a:t>Link Layer Functions – Framing </a:t>
            </a:r>
          </a:p>
        </p:txBody>
      </p:sp>
      <p:sp>
        <p:nvSpPr>
          <p:cNvPr id="9220" name="Rectangle 3"/>
          <p:cNvSpPr>
            <a:spLocks noGrp="1" noChangeArrowheads="1"/>
          </p:cNvSpPr>
          <p:nvPr>
            <p:ph idx="1"/>
          </p:nvPr>
        </p:nvSpPr>
        <p:spPr/>
        <p:txBody>
          <a:bodyPr/>
          <a:lstStyle/>
          <a:p>
            <a:r>
              <a:rPr lang="en-US" smtClean="0"/>
              <a:t>How to turn bit stream abstraction (as provided by physical layer) into individual, well demarcated frames?</a:t>
            </a:r>
          </a:p>
          <a:p>
            <a:pPr lvl="1"/>
            <a:r>
              <a:rPr lang="en-US" smtClean="0"/>
              <a:t>Usually necessary to provide error control</a:t>
            </a:r>
          </a:p>
          <a:p>
            <a:pPr lvl="2"/>
            <a:r>
              <a:rPr lang="en-US" smtClean="0"/>
              <a:t>Not obvious how to do that over a bit stream abstraction</a:t>
            </a:r>
          </a:p>
          <a:p>
            <a:pPr lvl="1"/>
            <a:r>
              <a:rPr lang="en-US" smtClean="0"/>
              <a:t>Frames and packets are really the same thing</a:t>
            </a:r>
          </a:p>
          <a:p>
            <a:pPr lvl="2"/>
            <a:r>
              <a:rPr lang="en-US" smtClean="0"/>
              <a:t>Term “frames” used in link layer context by convention</a:t>
            </a:r>
          </a:p>
          <a:p>
            <a:endParaRPr lang="en-US" smtClean="0"/>
          </a:p>
          <a:p>
            <a:r>
              <a:rPr lang="en-US" smtClean="0"/>
              <a:t>Additionally: Fragmentation and reassembly</a:t>
            </a:r>
          </a:p>
          <a:p>
            <a:pPr lvl="1"/>
            <a:r>
              <a:rPr lang="en-US" smtClean="0"/>
              <a:t>If network layer packets are longer than link layer packets</a:t>
            </a:r>
          </a:p>
          <a:p>
            <a:pPr lvl="1"/>
            <a:r>
              <a:rPr lang="en-US" smtClean="0"/>
              <a:t>Commonly network layer set Maximum Transmission Unit (MTU) to a value that avoids link layer fragmentation</a:t>
            </a:r>
          </a:p>
          <a:p>
            <a:pPr lvl="2"/>
            <a:r>
              <a:rPr lang="en-US" smtClean="0"/>
              <a:t>1492 bytes on 802.3 (Ethernet)</a:t>
            </a:r>
          </a:p>
          <a:p>
            <a:pPr lvl="2"/>
            <a:r>
              <a:rPr lang="en-US" smtClean="0"/>
              <a:t>2272 bytes on 802.11 (WLAN)</a:t>
            </a:r>
            <a:endParaRPr lang="en-US" dirty="0" smtClean="0"/>
          </a:p>
        </p:txBody>
      </p:sp>
      <p:sp>
        <p:nvSpPr>
          <p:cNvPr id="5" name="Footer Placeholder 2"/>
          <p:cNvSpPr>
            <a:spLocks noGrp="1"/>
          </p:cNvSpPr>
          <p:nvPr>
            <p:ph type="ftr" sz="quarter" idx="3"/>
          </p:nvPr>
        </p:nvSpPr>
        <p:spPr>
          <a:xfrm>
            <a:off x="334433" y="6656398"/>
            <a:ext cx="7969251" cy="201602"/>
          </a:xfrm>
        </p:spPr>
        <p:txBody>
          <a:bodyPr/>
          <a:lstStyle/>
          <a:p>
            <a:r>
              <a:rPr lang="en-US" sz="750" dirty="0" smtClean="0"/>
              <a:t>TI 3: Operating Systems and Computer Networks</a:t>
            </a:r>
            <a:endParaRPr lang="de-DE" sz="750" dirty="0"/>
          </a:p>
        </p:txBody>
      </p:sp>
    </p:spTree>
    <p:extLst>
      <p:ext uri="{BB962C8B-B14F-4D97-AF65-F5344CB8AC3E}">
        <p14:creationId xmlns:p14="http://schemas.microsoft.com/office/powerpoint/2010/main" val="1518149985"/>
      </p:ext>
    </p:extLst>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Grp="1" noChangeArrowheads="1"/>
          </p:cNvSpPr>
          <p:nvPr>
            <p:ph type="title"/>
          </p:nvPr>
        </p:nvSpPr>
        <p:spPr/>
        <p:txBody>
          <a:bodyPr/>
          <a:lstStyle/>
          <a:p>
            <a:pPr eaLnBrk="1" hangingPunct="1"/>
            <a:r>
              <a:rPr lang="en-US" dirty="0" smtClean="0"/>
              <a:t>Framing</a:t>
            </a:r>
          </a:p>
        </p:txBody>
      </p:sp>
      <p:sp>
        <p:nvSpPr>
          <p:cNvPr id="10244" name="Rectangle 3"/>
          <p:cNvSpPr>
            <a:spLocks noGrp="1" noChangeArrowheads="1"/>
          </p:cNvSpPr>
          <p:nvPr>
            <p:ph idx="1"/>
          </p:nvPr>
        </p:nvSpPr>
        <p:spPr/>
        <p:txBody>
          <a:bodyPr/>
          <a:lstStyle/>
          <a:p>
            <a:pPr eaLnBrk="1" hangingPunct="1"/>
            <a:r>
              <a:rPr lang="en-US" dirty="0" smtClean="0"/>
              <a:t>How to turn a bit stream into a sequence of frames?</a:t>
            </a:r>
          </a:p>
          <a:p>
            <a:pPr lvl="1" eaLnBrk="1" hangingPunct="1">
              <a:buFont typeface="Wingdings" pitchFamily="2" charset="2"/>
              <a:buChar char="Ø"/>
            </a:pPr>
            <a:r>
              <a:rPr lang="en-US" dirty="0" smtClean="0"/>
              <a:t>More precisely: how does a receiver know when a frame starts and when it ends?</a:t>
            </a:r>
          </a:p>
          <a:p>
            <a:pPr eaLnBrk="1" hangingPunct="1"/>
            <a:endParaRPr lang="en-US" dirty="0" smtClean="0"/>
          </a:p>
          <a:p>
            <a:pPr eaLnBrk="1" hangingPunct="1"/>
            <a:endParaRPr lang="en-US" dirty="0" smtClean="0"/>
          </a:p>
          <a:p>
            <a:pPr eaLnBrk="1" hangingPunct="1"/>
            <a:endParaRPr lang="en-US" dirty="0" smtClean="0"/>
          </a:p>
          <a:p>
            <a:pPr eaLnBrk="1" hangingPunct="1"/>
            <a:endParaRPr lang="en-US" dirty="0" smtClean="0"/>
          </a:p>
          <a:p>
            <a:pPr eaLnBrk="1" hangingPunct="1"/>
            <a:endParaRPr lang="en-US" dirty="0" smtClean="0"/>
          </a:p>
          <a:p>
            <a:pPr eaLnBrk="1" hangingPunct="1"/>
            <a:endParaRPr lang="en-US" dirty="0" smtClean="0"/>
          </a:p>
          <a:p>
            <a:pPr eaLnBrk="1" hangingPunct="1"/>
            <a:endParaRPr lang="en-US" dirty="0" smtClean="0"/>
          </a:p>
          <a:p>
            <a:pPr eaLnBrk="1" hangingPunct="1"/>
            <a:r>
              <a:rPr lang="en-US" dirty="0" smtClean="0"/>
              <a:t>Note: Physical layer might try to detect and deliver bits when the sender is not actually transmitting anything</a:t>
            </a:r>
          </a:p>
          <a:p>
            <a:pPr lvl="1" eaLnBrk="1" hangingPunct="1">
              <a:buFont typeface="Wingdings" pitchFamily="2" charset="2"/>
              <a:buChar char="Ø"/>
            </a:pPr>
            <a:r>
              <a:rPr lang="en-US" dirty="0" smtClean="0"/>
              <a:t>Receiver tries to get any information from the physical medium</a:t>
            </a:r>
          </a:p>
        </p:txBody>
      </p:sp>
      <p:sp>
        <p:nvSpPr>
          <p:cNvPr id="10245" name="Text Box 5"/>
          <p:cNvSpPr txBox="1">
            <a:spLocks noChangeArrowheads="1"/>
          </p:cNvSpPr>
          <p:nvPr/>
        </p:nvSpPr>
        <p:spPr bwMode="auto">
          <a:xfrm>
            <a:off x="1642741" y="1997597"/>
            <a:ext cx="3276600" cy="396875"/>
          </a:xfrm>
          <a:prstGeom prst="rect">
            <a:avLst/>
          </a:prstGeom>
          <a:noFill/>
          <a:ln w="12700" algn="ctr">
            <a:noFill/>
            <a:miter lim="800000"/>
            <a:headEnd/>
            <a:tailEnd/>
          </a:ln>
        </p:spPr>
        <p:txBody>
          <a:bodyPr>
            <a:spAutoFit/>
          </a:bodyPr>
          <a:lstStyle/>
          <a:p>
            <a:pPr algn="l"/>
            <a:r>
              <a:rPr lang="en-US" sz="2000">
                <a:latin typeface="Arial" charset="0"/>
              </a:rPr>
              <a:t>Delivered by physical layer:</a:t>
            </a:r>
          </a:p>
        </p:txBody>
      </p:sp>
      <p:grpSp>
        <p:nvGrpSpPr>
          <p:cNvPr id="10246" name="Group 11"/>
          <p:cNvGrpSpPr>
            <a:grpSpLocks/>
          </p:cNvGrpSpPr>
          <p:nvPr/>
        </p:nvGrpSpPr>
        <p:grpSpPr bwMode="auto">
          <a:xfrm>
            <a:off x="1847528" y="2492896"/>
            <a:ext cx="7405688" cy="1449388"/>
            <a:chOff x="764" y="1547"/>
            <a:chExt cx="4665" cy="913"/>
          </a:xfrm>
        </p:grpSpPr>
        <p:sp>
          <p:nvSpPr>
            <p:cNvPr id="10247" name="Text Box 4"/>
            <p:cNvSpPr txBox="1">
              <a:spLocks noChangeArrowheads="1"/>
            </p:cNvSpPr>
            <p:nvPr/>
          </p:nvSpPr>
          <p:spPr bwMode="auto">
            <a:xfrm>
              <a:off x="893" y="1547"/>
              <a:ext cx="4536" cy="250"/>
            </a:xfrm>
            <a:prstGeom prst="rect">
              <a:avLst/>
            </a:prstGeom>
            <a:noFill/>
            <a:ln w="12700" algn="ctr">
              <a:noFill/>
              <a:miter lim="800000"/>
              <a:headEnd/>
              <a:tailEnd/>
            </a:ln>
          </p:spPr>
          <p:txBody>
            <a:bodyPr>
              <a:spAutoFit/>
            </a:bodyPr>
            <a:lstStyle/>
            <a:p>
              <a:r>
                <a:rPr lang="en-US" sz="2000">
                  <a:latin typeface="Arial" charset="0"/>
                </a:rPr>
                <a:t>0110010101110101110010100010101010101010101100010</a:t>
              </a:r>
            </a:p>
          </p:txBody>
        </p:sp>
        <p:sp>
          <p:nvSpPr>
            <p:cNvPr id="10248" name="AutoShape 6"/>
            <p:cNvSpPr>
              <a:spLocks noChangeArrowheads="1"/>
            </p:cNvSpPr>
            <p:nvPr/>
          </p:nvSpPr>
          <p:spPr bwMode="auto">
            <a:xfrm>
              <a:off x="1318" y="1827"/>
              <a:ext cx="231" cy="271"/>
            </a:xfrm>
            <a:prstGeom prst="upArrow">
              <a:avLst>
                <a:gd name="adj1" fmla="val 50000"/>
                <a:gd name="adj2" fmla="val 34091"/>
              </a:avLst>
            </a:prstGeom>
            <a:solidFill>
              <a:schemeClr val="tx1"/>
            </a:solidFill>
            <a:ln w="12700" algn="ctr">
              <a:solidFill>
                <a:srgbClr val="003065"/>
              </a:solidFill>
              <a:miter lim="800000"/>
              <a:headEnd/>
              <a:tailEnd/>
            </a:ln>
          </p:spPr>
          <p:txBody>
            <a:bodyPr wrap="none" anchor="ctr">
              <a:spAutoFit/>
            </a:bodyPr>
            <a:lstStyle/>
            <a:p>
              <a:endParaRPr lang="en-US"/>
            </a:p>
          </p:txBody>
        </p:sp>
        <p:sp>
          <p:nvSpPr>
            <p:cNvPr id="10249" name="Text Box 7"/>
            <p:cNvSpPr txBox="1">
              <a:spLocks noChangeArrowheads="1"/>
            </p:cNvSpPr>
            <p:nvPr/>
          </p:nvSpPr>
          <p:spPr bwMode="auto">
            <a:xfrm>
              <a:off x="764" y="2206"/>
              <a:ext cx="1321" cy="250"/>
            </a:xfrm>
            <a:prstGeom prst="rect">
              <a:avLst/>
            </a:prstGeom>
            <a:noFill/>
            <a:ln w="12700" algn="ctr">
              <a:noFill/>
              <a:miter lim="800000"/>
              <a:headEnd/>
              <a:tailEnd/>
            </a:ln>
          </p:spPr>
          <p:txBody>
            <a:bodyPr wrap="none">
              <a:spAutoFit/>
            </a:bodyPr>
            <a:lstStyle/>
            <a:p>
              <a:r>
                <a:rPr lang="en-US" sz="2000">
                  <a:latin typeface="Arial" charset="0"/>
                </a:rPr>
                <a:t>Start of frame (?)</a:t>
              </a:r>
            </a:p>
          </p:txBody>
        </p:sp>
        <p:sp>
          <p:nvSpPr>
            <p:cNvPr id="10250" name="AutoShape 8"/>
            <p:cNvSpPr>
              <a:spLocks noChangeArrowheads="1"/>
            </p:cNvSpPr>
            <p:nvPr/>
          </p:nvSpPr>
          <p:spPr bwMode="auto">
            <a:xfrm>
              <a:off x="4066" y="1831"/>
              <a:ext cx="231" cy="271"/>
            </a:xfrm>
            <a:prstGeom prst="upArrow">
              <a:avLst>
                <a:gd name="adj1" fmla="val 50000"/>
                <a:gd name="adj2" fmla="val 34091"/>
              </a:avLst>
            </a:prstGeom>
            <a:solidFill>
              <a:schemeClr val="tx1"/>
            </a:solidFill>
            <a:ln w="12700" algn="ctr">
              <a:solidFill>
                <a:srgbClr val="003065"/>
              </a:solidFill>
              <a:miter lim="800000"/>
              <a:headEnd/>
              <a:tailEnd/>
            </a:ln>
          </p:spPr>
          <p:txBody>
            <a:bodyPr wrap="none" anchor="ctr">
              <a:spAutoFit/>
            </a:bodyPr>
            <a:lstStyle/>
            <a:p>
              <a:endParaRPr lang="en-US"/>
            </a:p>
          </p:txBody>
        </p:sp>
        <p:sp>
          <p:nvSpPr>
            <p:cNvPr id="10251" name="Text Box 9"/>
            <p:cNvSpPr txBox="1">
              <a:spLocks noChangeArrowheads="1"/>
            </p:cNvSpPr>
            <p:nvPr/>
          </p:nvSpPr>
          <p:spPr bwMode="auto">
            <a:xfrm>
              <a:off x="3539" y="2210"/>
              <a:ext cx="1269" cy="250"/>
            </a:xfrm>
            <a:prstGeom prst="rect">
              <a:avLst/>
            </a:prstGeom>
            <a:noFill/>
            <a:ln w="12700" algn="ctr">
              <a:noFill/>
              <a:miter lim="800000"/>
              <a:headEnd/>
              <a:tailEnd/>
            </a:ln>
          </p:spPr>
          <p:txBody>
            <a:bodyPr wrap="none">
              <a:spAutoFit/>
            </a:bodyPr>
            <a:lstStyle/>
            <a:p>
              <a:r>
                <a:rPr lang="en-US" sz="2000">
                  <a:latin typeface="Arial" charset="0"/>
                </a:rPr>
                <a:t>End of frame (?)</a:t>
              </a:r>
            </a:p>
          </p:txBody>
        </p:sp>
      </p:grpSp>
      <p:sp>
        <p:nvSpPr>
          <p:cNvPr id="12" name="Footer Placeholder 2"/>
          <p:cNvSpPr>
            <a:spLocks noGrp="1"/>
          </p:cNvSpPr>
          <p:nvPr>
            <p:ph type="ftr" sz="quarter" idx="3"/>
          </p:nvPr>
        </p:nvSpPr>
        <p:spPr>
          <a:xfrm>
            <a:off x="334433" y="6656398"/>
            <a:ext cx="7969251" cy="201602"/>
          </a:xfrm>
        </p:spPr>
        <p:txBody>
          <a:bodyPr/>
          <a:lstStyle/>
          <a:p>
            <a:r>
              <a:rPr lang="en-US" sz="750" dirty="0" smtClean="0"/>
              <a:t>TI 3: Operating Systems and Computer Networks</a:t>
            </a:r>
            <a:endParaRPr lang="de-DE" sz="750" dirty="0"/>
          </a:p>
        </p:txBody>
      </p:sp>
    </p:spTree>
    <p:extLst>
      <p:ext uri="{BB962C8B-B14F-4D97-AF65-F5344CB8AC3E}">
        <p14:creationId xmlns:p14="http://schemas.microsoft.com/office/powerpoint/2010/main" val="730391951"/>
      </p:ext>
    </p:extLst>
  </p:cSld>
  <p:clrMapOvr>
    <a:masterClrMapping/>
  </p:clrMapOvr>
  <p:transition spd="slow"/>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8"/>
          <p:cNvSpPr>
            <a:spLocks noGrp="1" noChangeArrowheads="1"/>
          </p:cNvSpPr>
          <p:nvPr>
            <p:ph type="title"/>
          </p:nvPr>
        </p:nvSpPr>
        <p:spPr/>
        <p:txBody>
          <a:bodyPr/>
          <a:lstStyle/>
          <a:p>
            <a:pPr eaLnBrk="1" hangingPunct="1"/>
            <a:r>
              <a:rPr lang="en-US" smtClean="0"/>
              <a:t>Framing by Character / Byte Count</a:t>
            </a:r>
          </a:p>
        </p:txBody>
      </p:sp>
      <p:sp>
        <p:nvSpPr>
          <p:cNvPr id="11268" name="Rectangle 9"/>
          <p:cNvSpPr>
            <a:spLocks noGrp="1" noChangeArrowheads="1"/>
          </p:cNvSpPr>
          <p:nvPr>
            <p:ph idx="1"/>
          </p:nvPr>
        </p:nvSpPr>
        <p:spPr/>
        <p:txBody>
          <a:bodyPr/>
          <a:lstStyle/>
          <a:p>
            <a:pPr eaLnBrk="1" hangingPunct="1"/>
            <a:r>
              <a:rPr lang="en-US" sz="2000" dirty="0"/>
              <a:t>Idea: Announce number of bits (bytes, characters) in a frame to the receiver</a:t>
            </a:r>
          </a:p>
          <a:p>
            <a:pPr lvl="1" eaLnBrk="1" hangingPunct="1">
              <a:buFont typeface="Wingdings" pitchFamily="2" charset="2"/>
              <a:buChar char="Ø"/>
            </a:pPr>
            <a:r>
              <a:rPr lang="en-US" dirty="0"/>
              <a:t>Put this information at beginning of a frame – </a:t>
            </a:r>
            <a:r>
              <a:rPr lang="en-US" i="1" dirty="0"/>
              <a:t>frame header</a:t>
            </a:r>
          </a:p>
          <a:p>
            <a:pPr eaLnBrk="1" hangingPunct="1"/>
            <a:endParaRPr lang="en-US" sz="2000" dirty="0"/>
          </a:p>
          <a:p>
            <a:pPr eaLnBrk="1" hangingPunct="1"/>
            <a:endParaRPr lang="en-US" sz="2000" dirty="0"/>
          </a:p>
          <a:p>
            <a:pPr eaLnBrk="1" hangingPunct="1"/>
            <a:endParaRPr lang="en-US" sz="2000" dirty="0"/>
          </a:p>
          <a:p>
            <a:pPr eaLnBrk="1" hangingPunct="1"/>
            <a:endParaRPr lang="en-US" sz="2000" dirty="0" smtClean="0"/>
          </a:p>
          <a:p>
            <a:pPr eaLnBrk="1" hangingPunct="1"/>
            <a:endParaRPr lang="en-US" sz="2000" dirty="0"/>
          </a:p>
          <a:p>
            <a:pPr eaLnBrk="1" hangingPunct="1"/>
            <a:r>
              <a:rPr lang="en-US" sz="2000" dirty="0"/>
              <a:t>Problem: What happens if </a:t>
            </a:r>
            <a:r>
              <a:rPr lang="en-US" sz="2000" i="1" dirty="0"/>
              <a:t>count</a:t>
            </a:r>
            <a:r>
              <a:rPr lang="en-US" sz="2000" dirty="0"/>
              <a:t> information itself is damaged during transmission?</a:t>
            </a:r>
          </a:p>
          <a:p>
            <a:pPr lvl="1" eaLnBrk="1" hangingPunct="1"/>
            <a:r>
              <a:rPr lang="en-US" dirty="0"/>
              <a:t>Receiver will loose frame synchronization and produce different sequence of frames than original one</a:t>
            </a:r>
          </a:p>
        </p:txBody>
      </p:sp>
      <p:pic>
        <p:nvPicPr>
          <p:cNvPr id="11269" name="Picture 4" descr="3-04"/>
          <p:cNvPicPr>
            <a:picLocks noChangeAspect="1" noChangeArrowheads="1"/>
          </p:cNvPicPr>
          <p:nvPr/>
        </p:nvPicPr>
        <p:blipFill>
          <a:blip r:embed="rId3" cstate="print"/>
          <a:srcRect l="2725" b="52554"/>
          <a:stretch>
            <a:fillRect/>
          </a:stretch>
        </p:blipFill>
        <p:spPr bwMode="auto">
          <a:xfrm>
            <a:off x="2501900" y="1989139"/>
            <a:ext cx="7188200" cy="1501775"/>
          </a:xfrm>
          <a:prstGeom prst="rect">
            <a:avLst/>
          </a:prstGeom>
          <a:noFill/>
          <a:ln w="9525">
            <a:noFill/>
            <a:miter lim="800000"/>
            <a:headEnd/>
            <a:tailEnd/>
          </a:ln>
        </p:spPr>
      </p:pic>
      <p:pic>
        <p:nvPicPr>
          <p:cNvPr id="11270" name="Picture 10" descr="3-04"/>
          <p:cNvPicPr>
            <a:picLocks noChangeAspect="1" noChangeArrowheads="1"/>
          </p:cNvPicPr>
          <p:nvPr/>
        </p:nvPicPr>
        <p:blipFill>
          <a:blip r:embed="rId3" cstate="print"/>
          <a:srcRect l="2725" t="54291" b="-6371"/>
          <a:stretch>
            <a:fillRect/>
          </a:stretch>
        </p:blipFill>
        <p:spPr bwMode="auto">
          <a:xfrm>
            <a:off x="2530476" y="4724400"/>
            <a:ext cx="7129463" cy="1631950"/>
          </a:xfrm>
          <a:prstGeom prst="rect">
            <a:avLst/>
          </a:prstGeom>
          <a:noFill/>
          <a:ln w="9525">
            <a:noFill/>
            <a:miter lim="800000"/>
            <a:headEnd/>
            <a:tailEnd/>
          </a:ln>
        </p:spPr>
      </p:pic>
      <p:sp>
        <p:nvSpPr>
          <p:cNvPr id="7" name="Footer Placeholder 2"/>
          <p:cNvSpPr>
            <a:spLocks noGrp="1"/>
          </p:cNvSpPr>
          <p:nvPr>
            <p:ph type="ftr" sz="quarter" idx="3"/>
          </p:nvPr>
        </p:nvSpPr>
        <p:spPr>
          <a:xfrm>
            <a:off x="334433" y="6656398"/>
            <a:ext cx="7969251" cy="201602"/>
          </a:xfrm>
        </p:spPr>
        <p:txBody>
          <a:bodyPr/>
          <a:lstStyle/>
          <a:p>
            <a:r>
              <a:rPr lang="en-US" sz="750" dirty="0" smtClean="0"/>
              <a:t>TI 3: Operating Systems and Computer Networks</a:t>
            </a:r>
            <a:endParaRPr lang="de-DE" sz="750" dirty="0"/>
          </a:p>
        </p:txBody>
      </p:sp>
    </p:spTree>
    <p:extLst>
      <p:ext uri="{BB962C8B-B14F-4D97-AF65-F5344CB8AC3E}">
        <p14:creationId xmlns:p14="http://schemas.microsoft.com/office/powerpoint/2010/main" val="2692577217"/>
      </p:ext>
    </p:extLst>
  </p:cSld>
  <p:clrMapOvr>
    <a:masterClrMapping/>
  </p:clrMapOvr>
  <p:transition spd="slow"/>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5"/>
          <p:cNvSpPr>
            <a:spLocks noGrp="1" noChangeArrowheads="1"/>
          </p:cNvSpPr>
          <p:nvPr>
            <p:ph type="title"/>
          </p:nvPr>
        </p:nvSpPr>
        <p:spPr/>
        <p:txBody>
          <a:bodyPr/>
          <a:lstStyle/>
          <a:p>
            <a:pPr eaLnBrk="1" hangingPunct="1"/>
            <a:r>
              <a:rPr lang="en-US" smtClean="0"/>
              <a:t>Basic Technique: Control Header</a:t>
            </a:r>
          </a:p>
        </p:txBody>
      </p:sp>
      <p:sp>
        <p:nvSpPr>
          <p:cNvPr id="12292" name="Rectangle 6"/>
          <p:cNvSpPr>
            <a:spLocks noGrp="1" noChangeArrowheads="1"/>
          </p:cNvSpPr>
          <p:nvPr>
            <p:ph idx="1"/>
          </p:nvPr>
        </p:nvSpPr>
        <p:spPr/>
        <p:txBody>
          <a:bodyPr/>
          <a:lstStyle/>
          <a:p>
            <a:pPr eaLnBrk="1" hangingPunct="1"/>
            <a:r>
              <a:rPr lang="en-US" smtClean="0"/>
              <a:t>Albeit “character count” is not a good framing technique, it illustrates an important technique: </a:t>
            </a:r>
            <a:r>
              <a:rPr lang="en-US" i="1" smtClean="0"/>
              <a:t>headers</a:t>
            </a:r>
          </a:p>
          <a:p>
            <a:pPr lvl="1" eaLnBrk="1" hangingPunct="1"/>
            <a:r>
              <a:rPr lang="en-US"/>
              <a:t>If sender has to communicate administrative or control data to receiver, it can be added to actual packet content (“payload”)</a:t>
            </a:r>
          </a:p>
          <a:p>
            <a:pPr lvl="1" eaLnBrk="1" hangingPunct="1"/>
            <a:r>
              <a:rPr lang="en-US"/>
              <a:t>Usually at the start of the packet; sometimes at the end (“trailer”)</a:t>
            </a:r>
          </a:p>
          <a:p>
            <a:pPr lvl="1" eaLnBrk="1" hangingPunct="1"/>
            <a:r>
              <a:rPr lang="en-US"/>
              <a:t>Receiver uses headers to learn about sender’s intention</a:t>
            </a:r>
          </a:p>
          <a:p>
            <a:pPr lvl="1" eaLnBrk="1" hangingPunct="1">
              <a:buFont typeface="Wingdings" pitchFamily="2" charset="2"/>
              <a:buChar char="Ø"/>
            </a:pPr>
            <a:r>
              <a:rPr lang="en-US"/>
              <a:t>Same principle applicable to all packet-switched communication</a:t>
            </a:r>
          </a:p>
        </p:txBody>
      </p:sp>
      <p:pic>
        <p:nvPicPr>
          <p:cNvPr id="12293" name="Picture 4" descr="3-01"/>
          <p:cNvPicPr>
            <a:picLocks noChangeAspect="1" noChangeArrowheads="1"/>
          </p:cNvPicPr>
          <p:nvPr/>
        </p:nvPicPr>
        <p:blipFill>
          <a:blip r:embed="rId3" cstate="print"/>
          <a:srcRect/>
          <a:stretch>
            <a:fillRect/>
          </a:stretch>
        </p:blipFill>
        <p:spPr bwMode="auto">
          <a:xfrm>
            <a:off x="2063750" y="3609976"/>
            <a:ext cx="7867650" cy="2627313"/>
          </a:xfrm>
          <a:prstGeom prst="rect">
            <a:avLst/>
          </a:prstGeom>
          <a:noFill/>
          <a:ln w="9525">
            <a:noFill/>
            <a:miter lim="800000"/>
            <a:headEnd/>
            <a:tailEnd/>
          </a:ln>
        </p:spPr>
      </p:pic>
      <p:sp>
        <p:nvSpPr>
          <p:cNvPr id="6" name="Footer Placeholder 2"/>
          <p:cNvSpPr>
            <a:spLocks noGrp="1"/>
          </p:cNvSpPr>
          <p:nvPr>
            <p:ph type="ftr" sz="quarter" idx="3"/>
          </p:nvPr>
        </p:nvSpPr>
        <p:spPr>
          <a:xfrm>
            <a:off x="334433" y="6656398"/>
            <a:ext cx="7969251" cy="201602"/>
          </a:xfrm>
        </p:spPr>
        <p:txBody>
          <a:bodyPr/>
          <a:lstStyle/>
          <a:p>
            <a:r>
              <a:rPr lang="en-US" sz="750" dirty="0" smtClean="0"/>
              <a:t>TI 3: Operating Systems and Computer Networks</a:t>
            </a:r>
            <a:endParaRPr lang="de-DE" sz="750" dirty="0"/>
          </a:p>
        </p:txBody>
      </p:sp>
    </p:spTree>
    <p:extLst>
      <p:ext uri="{BB962C8B-B14F-4D97-AF65-F5344CB8AC3E}">
        <p14:creationId xmlns:p14="http://schemas.microsoft.com/office/powerpoint/2010/main" val="414394695"/>
      </p:ext>
    </p:extLst>
  </p:cSld>
  <p:clrMapOvr>
    <a:masterClrMapping/>
  </p:clrMapOvr>
  <p:transition spd="slow"/>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315" name="Rectangle 6"/>
          <p:cNvSpPr>
            <a:spLocks noGrp="1" noChangeArrowheads="1"/>
          </p:cNvSpPr>
          <p:nvPr>
            <p:ph type="title"/>
          </p:nvPr>
        </p:nvSpPr>
        <p:spPr/>
        <p:txBody>
          <a:bodyPr/>
          <a:lstStyle/>
          <a:p>
            <a:pPr eaLnBrk="1" hangingPunct="1"/>
            <a:r>
              <a:rPr lang="en-US" smtClean="0"/>
              <a:t>Framing by Flag Bytes / Byte Stuffing</a:t>
            </a:r>
          </a:p>
        </p:txBody>
      </p:sp>
      <p:sp>
        <p:nvSpPr>
          <p:cNvPr id="13316" name="Rectangle 7"/>
          <p:cNvSpPr>
            <a:spLocks noGrp="1" noChangeArrowheads="1"/>
          </p:cNvSpPr>
          <p:nvPr>
            <p:ph idx="1"/>
          </p:nvPr>
        </p:nvSpPr>
        <p:spPr/>
        <p:txBody>
          <a:bodyPr/>
          <a:lstStyle/>
          <a:p>
            <a:pPr>
              <a:tabLst>
                <a:tab pos="3052763" algn="l"/>
              </a:tabLst>
            </a:pPr>
            <a:r>
              <a:rPr lang="en-US" smtClean="0"/>
              <a:t>Use dedicated flag bytes to demarcate start/stop of frame</a:t>
            </a:r>
          </a:p>
          <a:p>
            <a:pPr>
              <a:tabLst>
                <a:tab pos="3052763" algn="l"/>
              </a:tabLst>
            </a:pPr>
            <a:endParaRPr lang="en-US" smtClean="0"/>
          </a:p>
          <a:p>
            <a:pPr>
              <a:tabLst>
                <a:tab pos="3052763" algn="l"/>
              </a:tabLst>
            </a:pPr>
            <a:endParaRPr lang="en-US" smtClean="0"/>
          </a:p>
          <a:p>
            <a:pPr>
              <a:buFont typeface="Wingdings" pitchFamily="2" charset="2"/>
              <a:buChar char="Ø"/>
              <a:tabLst>
                <a:tab pos="3052763" algn="l"/>
              </a:tabLst>
            </a:pPr>
            <a:r>
              <a:rPr lang="en-US" smtClean="0"/>
              <a:t>What happens if the flag byte appears in the payload? </a:t>
            </a:r>
          </a:p>
          <a:p>
            <a:pPr lvl="1">
              <a:tabLst>
                <a:tab pos="3052763" algn="l"/>
              </a:tabLst>
            </a:pPr>
            <a:r>
              <a:rPr lang="en-US" smtClean="0"/>
              <a:t>Escape it with a special control character – </a:t>
            </a:r>
            <a:r>
              <a:rPr lang="en-US" i="1" smtClean="0"/>
              <a:t>byte stuffing</a:t>
            </a:r>
          </a:p>
          <a:p>
            <a:pPr lvl="1">
              <a:tabLst>
                <a:tab pos="3052763" algn="l"/>
              </a:tabLst>
            </a:pPr>
            <a:r>
              <a:rPr lang="en-US" smtClean="0"/>
              <a:t>If that appears, escape it as well</a:t>
            </a:r>
          </a:p>
        </p:txBody>
      </p:sp>
      <p:pic>
        <p:nvPicPr>
          <p:cNvPr id="13317" name="Picture 4" descr="3-05"/>
          <p:cNvPicPr>
            <a:picLocks noChangeAspect="1" noChangeArrowheads="1"/>
          </p:cNvPicPr>
          <p:nvPr/>
        </p:nvPicPr>
        <p:blipFill>
          <a:blip r:embed="rId3" cstate="print"/>
          <a:srcRect b="86003"/>
          <a:stretch>
            <a:fillRect/>
          </a:stretch>
        </p:blipFill>
        <p:spPr bwMode="auto">
          <a:xfrm>
            <a:off x="2909889" y="1557338"/>
            <a:ext cx="5945187" cy="527050"/>
          </a:xfrm>
          <a:prstGeom prst="rect">
            <a:avLst/>
          </a:prstGeom>
          <a:noFill/>
          <a:ln w="9525">
            <a:noFill/>
            <a:miter lim="800000"/>
            <a:headEnd/>
            <a:tailEnd/>
          </a:ln>
        </p:spPr>
      </p:pic>
      <p:pic>
        <p:nvPicPr>
          <p:cNvPr id="13318" name="Picture 5" descr="3-05"/>
          <p:cNvPicPr>
            <a:picLocks noChangeAspect="1" noChangeArrowheads="1"/>
          </p:cNvPicPr>
          <p:nvPr/>
        </p:nvPicPr>
        <p:blipFill>
          <a:blip r:embed="rId3" cstate="print">
            <a:clrChange>
              <a:clrFrom>
                <a:srgbClr val="FFFFFF"/>
              </a:clrFrom>
              <a:clrTo>
                <a:srgbClr val="FFFFFF">
                  <a:alpha val="0"/>
                </a:srgbClr>
              </a:clrTo>
            </a:clrChange>
          </a:blip>
          <a:srcRect t="20320" b="8643"/>
          <a:stretch>
            <a:fillRect/>
          </a:stretch>
        </p:blipFill>
        <p:spPr bwMode="auto">
          <a:xfrm>
            <a:off x="2959100" y="3429000"/>
            <a:ext cx="5945188" cy="2674938"/>
          </a:xfrm>
          <a:prstGeom prst="rect">
            <a:avLst/>
          </a:prstGeom>
          <a:noFill/>
          <a:ln w="9525">
            <a:noFill/>
            <a:miter lim="800000"/>
            <a:headEnd/>
            <a:tailEnd/>
          </a:ln>
        </p:spPr>
      </p:pic>
      <p:sp>
        <p:nvSpPr>
          <p:cNvPr id="7" name="Footer Placeholder 2"/>
          <p:cNvSpPr>
            <a:spLocks noGrp="1"/>
          </p:cNvSpPr>
          <p:nvPr>
            <p:ph type="ftr" sz="quarter" idx="3"/>
          </p:nvPr>
        </p:nvSpPr>
        <p:spPr>
          <a:xfrm>
            <a:off x="334433" y="6656398"/>
            <a:ext cx="7969251" cy="201602"/>
          </a:xfrm>
        </p:spPr>
        <p:txBody>
          <a:bodyPr/>
          <a:lstStyle/>
          <a:p>
            <a:r>
              <a:rPr lang="en-US" sz="750" dirty="0" smtClean="0"/>
              <a:t>TI 3: Operating Systems and Computer Networks</a:t>
            </a:r>
            <a:endParaRPr lang="de-DE" sz="750" dirty="0"/>
          </a:p>
        </p:txBody>
      </p:sp>
    </p:spTree>
    <p:extLst>
      <p:ext uri="{BB962C8B-B14F-4D97-AF65-F5344CB8AC3E}">
        <p14:creationId xmlns:p14="http://schemas.microsoft.com/office/powerpoint/2010/main" val="1201298782"/>
      </p:ext>
    </p:extLst>
  </p:cSld>
  <p:clrMapOvr>
    <a:masterClrMapping/>
  </p:clrMapOvr>
  <p:transition spd="slow"/>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8"/>
          <p:cNvSpPr>
            <a:spLocks noGrp="1" noChangeArrowheads="1"/>
          </p:cNvSpPr>
          <p:nvPr>
            <p:ph type="title"/>
          </p:nvPr>
        </p:nvSpPr>
        <p:spPr/>
        <p:txBody>
          <a:bodyPr/>
          <a:lstStyle/>
          <a:p>
            <a:pPr eaLnBrk="1" hangingPunct="1"/>
            <a:r>
              <a:rPr lang="en-US" dirty="0" smtClean="0"/>
              <a:t>Framing by Flag Bit Patterns / Bit Stuffing</a:t>
            </a:r>
          </a:p>
        </p:txBody>
      </p:sp>
      <p:sp>
        <p:nvSpPr>
          <p:cNvPr id="14340" name="Rectangle 9"/>
          <p:cNvSpPr>
            <a:spLocks noGrp="1" noChangeArrowheads="1"/>
          </p:cNvSpPr>
          <p:nvPr>
            <p:ph idx="1"/>
          </p:nvPr>
        </p:nvSpPr>
        <p:spPr/>
        <p:txBody>
          <a:bodyPr/>
          <a:lstStyle/>
          <a:p>
            <a:pPr eaLnBrk="1" hangingPunct="1">
              <a:lnSpc>
                <a:spcPct val="90000"/>
              </a:lnSpc>
            </a:pPr>
            <a:r>
              <a:rPr lang="en-US" dirty="0" smtClean="0"/>
              <a:t>Byte stuffing is closely tied to characters/bytes as fundamental unit – often not appropriate</a:t>
            </a:r>
          </a:p>
          <a:p>
            <a:pPr eaLnBrk="1" hangingPunct="1">
              <a:lnSpc>
                <a:spcPct val="90000"/>
              </a:lnSpc>
              <a:buFont typeface="Wingdings" pitchFamily="2" charset="2"/>
              <a:buChar char="Ø"/>
            </a:pPr>
            <a:r>
              <a:rPr lang="en-US" dirty="0" smtClean="0"/>
              <a:t>Use same idea, but stick with the bit stream abstraction of the physical layer</a:t>
            </a:r>
          </a:p>
          <a:p>
            <a:pPr lvl="1" eaLnBrk="1" hangingPunct="1">
              <a:lnSpc>
                <a:spcPct val="90000"/>
              </a:lnSpc>
            </a:pPr>
            <a:r>
              <a:rPr lang="en-US" dirty="0" smtClean="0"/>
              <a:t>Use bit pattern instead of flag byte – often, 01111110</a:t>
            </a:r>
          </a:p>
          <a:p>
            <a:pPr lvl="2" eaLnBrk="1" hangingPunct="1">
              <a:lnSpc>
                <a:spcPct val="90000"/>
              </a:lnSpc>
            </a:pPr>
            <a:r>
              <a:rPr lang="en-US" dirty="0" smtClean="0"/>
              <a:t>Actually, it IS a flag byte</a:t>
            </a:r>
          </a:p>
          <a:p>
            <a:pPr lvl="1" eaLnBrk="1" hangingPunct="1">
              <a:lnSpc>
                <a:spcPct val="90000"/>
              </a:lnSpc>
            </a:pPr>
            <a:r>
              <a:rPr lang="en-US" dirty="0" smtClean="0"/>
              <a:t>Bit stuffing process:</a:t>
            </a:r>
          </a:p>
          <a:p>
            <a:pPr lvl="2" eaLnBrk="1" hangingPunct="1">
              <a:lnSpc>
                <a:spcPct val="90000"/>
              </a:lnSpc>
            </a:pPr>
            <a:r>
              <a:rPr lang="en-US" dirty="0" smtClean="0"/>
              <a:t>Whenever sender sends five 1s in a row, it automatically adds a 0 into bit stream – except in flag pattern</a:t>
            </a:r>
          </a:p>
          <a:p>
            <a:pPr lvl="2" eaLnBrk="1" hangingPunct="1">
              <a:lnSpc>
                <a:spcPct val="90000"/>
              </a:lnSpc>
            </a:pPr>
            <a:r>
              <a:rPr lang="en-US" dirty="0" smtClean="0"/>
              <a:t>Receiver throws away (“</a:t>
            </a:r>
            <a:r>
              <a:rPr lang="en-US" dirty="0" err="1" smtClean="0"/>
              <a:t>destuffs</a:t>
            </a:r>
            <a:r>
              <a:rPr lang="en-US" dirty="0" smtClean="0"/>
              <a:t>”) any 0 after five 1s</a:t>
            </a:r>
          </a:p>
        </p:txBody>
      </p:sp>
      <p:pic>
        <p:nvPicPr>
          <p:cNvPr id="14341" name="Picture 4" descr="3-06"/>
          <p:cNvPicPr>
            <a:picLocks noChangeAspect="1" noChangeArrowheads="1"/>
          </p:cNvPicPr>
          <p:nvPr/>
        </p:nvPicPr>
        <p:blipFill>
          <a:blip r:embed="rId3" cstate="print"/>
          <a:srcRect/>
          <a:stretch>
            <a:fillRect/>
          </a:stretch>
        </p:blipFill>
        <p:spPr bwMode="auto">
          <a:xfrm>
            <a:off x="4411664" y="4264025"/>
            <a:ext cx="5267325" cy="2044700"/>
          </a:xfrm>
          <a:prstGeom prst="rect">
            <a:avLst/>
          </a:prstGeom>
          <a:noFill/>
          <a:ln w="9525">
            <a:noFill/>
            <a:miter lim="800000"/>
            <a:headEnd/>
            <a:tailEnd/>
          </a:ln>
        </p:spPr>
      </p:pic>
      <p:sp>
        <p:nvSpPr>
          <p:cNvPr id="14342" name="Text Box 5"/>
          <p:cNvSpPr txBox="1">
            <a:spLocks noChangeArrowheads="1"/>
          </p:cNvSpPr>
          <p:nvPr/>
        </p:nvSpPr>
        <p:spPr bwMode="auto">
          <a:xfrm>
            <a:off x="2120900" y="4224339"/>
            <a:ext cx="2020888" cy="396875"/>
          </a:xfrm>
          <a:prstGeom prst="rect">
            <a:avLst/>
          </a:prstGeom>
          <a:noFill/>
          <a:ln w="12700" algn="ctr">
            <a:noFill/>
            <a:miter lim="800000"/>
            <a:headEnd/>
            <a:tailEnd/>
          </a:ln>
        </p:spPr>
        <p:txBody>
          <a:bodyPr wrap="none">
            <a:spAutoFit/>
          </a:bodyPr>
          <a:lstStyle/>
          <a:p>
            <a:r>
              <a:rPr lang="en-US" sz="2000">
                <a:latin typeface="Arial" charset="0"/>
              </a:rPr>
              <a:t>Original payload</a:t>
            </a:r>
          </a:p>
        </p:txBody>
      </p:sp>
      <p:sp>
        <p:nvSpPr>
          <p:cNvPr id="14343" name="Text Box 6"/>
          <p:cNvSpPr txBox="1">
            <a:spLocks noChangeArrowheads="1"/>
          </p:cNvSpPr>
          <p:nvPr/>
        </p:nvSpPr>
        <p:spPr bwMode="auto">
          <a:xfrm>
            <a:off x="2120900" y="4862514"/>
            <a:ext cx="1944688" cy="396875"/>
          </a:xfrm>
          <a:prstGeom prst="rect">
            <a:avLst/>
          </a:prstGeom>
          <a:noFill/>
          <a:ln w="12700" algn="ctr">
            <a:noFill/>
            <a:miter lim="800000"/>
            <a:headEnd/>
            <a:tailEnd/>
          </a:ln>
        </p:spPr>
        <p:txBody>
          <a:bodyPr wrap="none">
            <a:spAutoFit/>
          </a:bodyPr>
          <a:lstStyle/>
          <a:p>
            <a:r>
              <a:rPr lang="en-US" sz="2000">
                <a:latin typeface="Arial" charset="0"/>
              </a:rPr>
              <a:t>After bit stuffing</a:t>
            </a:r>
          </a:p>
        </p:txBody>
      </p:sp>
      <p:sp>
        <p:nvSpPr>
          <p:cNvPr id="14344" name="Text Box 7"/>
          <p:cNvSpPr txBox="1">
            <a:spLocks noChangeArrowheads="1"/>
          </p:cNvSpPr>
          <p:nvPr/>
        </p:nvSpPr>
        <p:spPr bwMode="auto">
          <a:xfrm>
            <a:off x="2120901" y="5911851"/>
            <a:ext cx="1889125" cy="396875"/>
          </a:xfrm>
          <a:prstGeom prst="rect">
            <a:avLst/>
          </a:prstGeom>
          <a:solidFill>
            <a:schemeClr val="bg1"/>
          </a:solidFill>
          <a:ln w="12700" algn="ctr">
            <a:noFill/>
            <a:miter lim="800000"/>
            <a:headEnd/>
            <a:tailEnd/>
          </a:ln>
        </p:spPr>
        <p:txBody>
          <a:bodyPr wrap="none">
            <a:spAutoFit/>
          </a:bodyPr>
          <a:lstStyle/>
          <a:p>
            <a:r>
              <a:rPr lang="en-US" sz="2000">
                <a:latin typeface="Arial" charset="0"/>
              </a:rPr>
              <a:t>After destuffing</a:t>
            </a:r>
          </a:p>
        </p:txBody>
      </p:sp>
      <p:sp>
        <p:nvSpPr>
          <p:cNvPr id="9" name="Footer Placeholder 2"/>
          <p:cNvSpPr>
            <a:spLocks noGrp="1"/>
          </p:cNvSpPr>
          <p:nvPr>
            <p:ph type="ftr" sz="quarter" idx="3"/>
          </p:nvPr>
        </p:nvSpPr>
        <p:spPr>
          <a:xfrm>
            <a:off x="334433" y="6656398"/>
            <a:ext cx="7969251" cy="201602"/>
          </a:xfrm>
        </p:spPr>
        <p:txBody>
          <a:bodyPr/>
          <a:lstStyle/>
          <a:p>
            <a:r>
              <a:rPr lang="en-US" sz="750" dirty="0" smtClean="0"/>
              <a:t>TI 3: Operating Systems and Computer Networks</a:t>
            </a:r>
            <a:endParaRPr lang="de-DE" sz="750" dirty="0"/>
          </a:p>
        </p:txBody>
      </p:sp>
    </p:spTree>
    <p:extLst>
      <p:ext uri="{BB962C8B-B14F-4D97-AF65-F5344CB8AC3E}">
        <p14:creationId xmlns:p14="http://schemas.microsoft.com/office/powerpoint/2010/main" val="276460109"/>
      </p:ext>
    </p:extLst>
  </p:cSld>
  <p:clrMapOvr>
    <a:masterClrMapping/>
  </p:clrMapOvr>
  <p:transition spd="slow"/>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5363" name="Rectangle 2"/>
          <p:cNvSpPr>
            <a:spLocks noGrp="1" noChangeArrowheads="1"/>
          </p:cNvSpPr>
          <p:nvPr>
            <p:ph type="title"/>
          </p:nvPr>
        </p:nvSpPr>
        <p:spPr/>
        <p:txBody>
          <a:bodyPr/>
          <a:lstStyle/>
          <a:p>
            <a:pPr eaLnBrk="1" hangingPunct="1"/>
            <a:r>
              <a:rPr lang="en-US" smtClean="0"/>
              <a:t>Framing by Coding Violations</a:t>
            </a:r>
          </a:p>
        </p:txBody>
      </p:sp>
      <p:sp>
        <p:nvSpPr>
          <p:cNvPr id="15364" name="Rectangle 3"/>
          <p:cNvSpPr>
            <a:spLocks noGrp="1" noChangeArrowheads="1"/>
          </p:cNvSpPr>
          <p:nvPr>
            <p:ph idx="1"/>
          </p:nvPr>
        </p:nvSpPr>
        <p:spPr/>
        <p:txBody>
          <a:bodyPr/>
          <a:lstStyle/>
          <a:p>
            <a:pPr eaLnBrk="1" hangingPunct="1"/>
            <a:r>
              <a:rPr lang="en-US" dirty="0" smtClean="0"/>
              <a:t>Suppose the physical layer’s encoding rules “bits </a:t>
            </a:r>
            <a:r>
              <a:rPr lang="en-US" dirty="0" smtClean="0">
                <a:latin typeface="cmsy10" pitchFamily="34" charset="0"/>
              </a:rPr>
              <a:t>!</a:t>
            </a:r>
            <a:r>
              <a:rPr lang="en-US" dirty="0" smtClean="0"/>
              <a:t> signals” still provide some options to play with</a:t>
            </a:r>
          </a:p>
          <a:p>
            <a:pPr lvl="1" eaLnBrk="1" hangingPunct="1"/>
            <a:r>
              <a:rPr lang="en-US" dirty="0" smtClean="0"/>
              <a:t>Not all possible combinations that physical layer can represent are used to represent bit patterns</a:t>
            </a:r>
          </a:p>
          <a:p>
            <a:pPr lvl="1" eaLnBrk="1" hangingPunct="1">
              <a:buFont typeface="Wingdings" pitchFamily="2" charset="2"/>
              <a:buChar char="Ø"/>
            </a:pPr>
            <a:r>
              <a:rPr lang="en-US" dirty="0" smtClean="0"/>
              <a:t>Example: Manchester encoding: only low/high and high/low is used</a:t>
            </a:r>
          </a:p>
          <a:p>
            <a:pPr eaLnBrk="1" hangingPunct="1"/>
            <a:endParaRPr lang="en-US" dirty="0" smtClean="0"/>
          </a:p>
          <a:p>
            <a:pPr eaLnBrk="1" hangingPunct="1"/>
            <a:r>
              <a:rPr lang="en-US" dirty="0" smtClean="0"/>
              <a:t>When “violating” these encoding rules, data can be transmitted, e.g., start and end of frame</a:t>
            </a:r>
          </a:p>
          <a:p>
            <a:pPr lvl="1" eaLnBrk="1" hangingPunct="1">
              <a:buFont typeface="Wingdings" pitchFamily="2" charset="2"/>
              <a:buChar char="Ø"/>
            </a:pPr>
            <a:r>
              <a:rPr lang="en-US" dirty="0" smtClean="0"/>
              <a:t>Example: Manchester – use high/high or low/low </a:t>
            </a:r>
          </a:p>
          <a:p>
            <a:pPr lvl="2" eaLnBrk="1" hangingPunct="1"/>
            <a:r>
              <a:rPr lang="en-US" dirty="0" smtClean="0"/>
              <a:t>This drops self-clocking feature of Manchester, but clock synchronization is sufficiently good to hold for a short while</a:t>
            </a:r>
          </a:p>
          <a:p>
            <a:pPr eaLnBrk="1" hangingPunct="1"/>
            <a:endParaRPr lang="en-US" dirty="0" smtClean="0"/>
          </a:p>
          <a:p>
            <a:pPr eaLnBrk="1" hangingPunct="1"/>
            <a:r>
              <a:rPr lang="en-US" dirty="0" smtClean="0"/>
              <a:t>Powerful and simple scheme, e.g. used by Ethernet networks </a:t>
            </a:r>
          </a:p>
          <a:p>
            <a:pPr lvl="1" eaLnBrk="1" hangingPunct="1"/>
            <a:r>
              <a:rPr lang="en-US" dirty="0" smtClean="0"/>
              <a:t>But raises questions regarding bandwidth efficiency as coding is </a:t>
            </a:r>
            <a:r>
              <a:rPr lang="en-US" i="1" dirty="0" smtClean="0"/>
              <a:t>obviously</a:t>
            </a:r>
            <a:r>
              <a:rPr lang="en-US" dirty="0" smtClean="0"/>
              <a:t> not optimal</a:t>
            </a:r>
          </a:p>
        </p:txBody>
      </p:sp>
      <p:sp>
        <p:nvSpPr>
          <p:cNvPr id="5" name="Footer Placeholder 2"/>
          <p:cNvSpPr>
            <a:spLocks noGrp="1"/>
          </p:cNvSpPr>
          <p:nvPr>
            <p:ph type="ftr" sz="quarter" idx="3"/>
          </p:nvPr>
        </p:nvSpPr>
        <p:spPr>
          <a:xfrm>
            <a:off x="334433" y="6656398"/>
            <a:ext cx="7969251" cy="201602"/>
          </a:xfrm>
        </p:spPr>
        <p:txBody>
          <a:bodyPr/>
          <a:lstStyle/>
          <a:p>
            <a:r>
              <a:rPr lang="en-US" sz="750" dirty="0" smtClean="0"/>
              <a:t>TI 3: Operating Systems and Computer Networks</a:t>
            </a:r>
            <a:endParaRPr lang="de-DE" sz="750" dirty="0"/>
          </a:p>
        </p:txBody>
      </p:sp>
    </p:spTree>
    <p:extLst>
      <p:ext uri="{BB962C8B-B14F-4D97-AF65-F5344CB8AC3E}">
        <p14:creationId xmlns:p14="http://schemas.microsoft.com/office/powerpoint/2010/main" val="3232723656"/>
      </p:ext>
    </p:extLst>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 &amp; Tasks</a:t>
            </a:r>
          </a:p>
        </p:txBody>
      </p:sp>
      <p:sp>
        <p:nvSpPr>
          <p:cNvPr id="3" name="Content Placeholder 2"/>
          <p:cNvSpPr>
            <a:spLocks noGrp="1"/>
          </p:cNvSpPr>
          <p:nvPr>
            <p:ph idx="1"/>
          </p:nvPr>
        </p:nvSpPr>
        <p:spPr/>
        <p:txBody>
          <a:bodyPr/>
          <a:lstStyle/>
          <a:p>
            <a:pPr lvl="1"/>
            <a:r>
              <a:rPr lang="en-US" dirty="0" smtClean="0"/>
              <a:t>What is the basic service of the Data Link Layer?</a:t>
            </a:r>
          </a:p>
          <a:p>
            <a:pPr lvl="1"/>
            <a:r>
              <a:rPr lang="en-US" dirty="0" smtClean="0"/>
              <a:t>Why framing and how to do it?</a:t>
            </a:r>
          </a:p>
          <a:p>
            <a:pPr lvl="1"/>
            <a:r>
              <a:rPr lang="en-US" dirty="0" smtClean="0"/>
              <a:t>Given a fixed data rate on the medium – how does bit stuffing influence the available user data rate at the link layer?</a:t>
            </a:r>
          </a:p>
          <a:p>
            <a:pPr lvl="1"/>
            <a:endParaRPr lang="en-US" dirty="0" smtClean="0"/>
          </a:p>
        </p:txBody>
      </p:sp>
      <p:sp>
        <p:nvSpPr>
          <p:cNvPr id="5" name="Footer Placeholder 2"/>
          <p:cNvSpPr>
            <a:spLocks noGrp="1"/>
          </p:cNvSpPr>
          <p:nvPr>
            <p:ph type="ftr" sz="quarter" idx="3"/>
          </p:nvPr>
        </p:nvSpPr>
        <p:spPr>
          <a:xfrm>
            <a:off x="334433" y="6656398"/>
            <a:ext cx="7969251" cy="201602"/>
          </a:xfrm>
        </p:spPr>
        <p:txBody>
          <a:bodyPr/>
          <a:lstStyle/>
          <a:p>
            <a:r>
              <a:rPr lang="en-US" sz="750" dirty="0" smtClean="0"/>
              <a:t>TI 3: Operating Systems and Computer Networks</a:t>
            </a:r>
            <a:endParaRPr lang="de-DE" sz="750" dirty="0"/>
          </a:p>
        </p:txBody>
      </p:sp>
    </p:spTree>
    <p:extLst>
      <p:ext uri="{BB962C8B-B14F-4D97-AF65-F5344CB8AC3E}">
        <p14:creationId xmlns:p14="http://schemas.microsoft.com/office/powerpoint/2010/main" val="2571478355"/>
      </p:ext>
    </p:extLst>
  </p:cSld>
  <p:clrMapOvr>
    <a:masterClrMapping/>
  </p:clrMapOvr>
  <p:transition spd="slow"/>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Error Control</a:t>
            </a:r>
            <a:br>
              <a:rPr lang="en-US" dirty="0"/>
            </a:br>
            <a:endParaRPr lang="en-US" dirty="0"/>
          </a:p>
        </p:txBody>
      </p:sp>
      <p:sp>
        <p:nvSpPr>
          <p:cNvPr id="3" name="Textplatzhalter 2"/>
          <p:cNvSpPr>
            <a:spLocks noGrp="1"/>
          </p:cNvSpPr>
          <p:nvPr>
            <p:ph type="body" idx="1"/>
          </p:nvPr>
        </p:nvSpPr>
        <p:spPr/>
        <p:txBody>
          <a:bodyPr/>
          <a:lstStyle/>
          <a:p>
            <a:endParaRPr lang="en-US" dirty="0"/>
          </a:p>
        </p:txBody>
      </p:sp>
      <p:sp>
        <p:nvSpPr>
          <p:cNvPr id="5" name="Footer Placeholder 2"/>
          <p:cNvSpPr>
            <a:spLocks noGrp="1"/>
          </p:cNvSpPr>
          <p:nvPr>
            <p:ph type="ftr" sz="quarter" idx="3"/>
          </p:nvPr>
        </p:nvSpPr>
        <p:spPr>
          <a:xfrm>
            <a:off x="334433" y="6656398"/>
            <a:ext cx="7969251" cy="201602"/>
          </a:xfrm>
        </p:spPr>
        <p:txBody>
          <a:bodyPr/>
          <a:lstStyle/>
          <a:p>
            <a:r>
              <a:rPr lang="en-US" sz="750" dirty="0" smtClean="0"/>
              <a:t>TI 3: Operating Systems and Computer Networks</a:t>
            </a:r>
            <a:endParaRPr lang="de-DE" sz="750" dirty="0"/>
          </a:p>
        </p:txBody>
      </p:sp>
    </p:spTree>
    <p:extLst>
      <p:ext uri="{BB962C8B-B14F-4D97-AF65-F5344CB8AC3E}">
        <p14:creationId xmlns:p14="http://schemas.microsoft.com/office/powerpoint/2010/main" val="771886284"/>
      </p:ext>
    </p:extLst>
  </p:cSld>
  <p:clrMapOvr>
    <a:masterClrMapping/>
  </p:clrMapOvr>
  <p:transition spd="slow"/>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Grp="1" noChangeArrowheads="1"/>
          </p:cNvSpPr>
          <p:nvPr>
            <p:ph type="title"/>
          </p:nvPr>
        </p:nvSpPr>
        <p:spPr/>
        <p:txBody>
          <a:bodyPr/>
          <a:lstStyle/>
          <a:p>
            <a:pPr eaLnBrk="1" hangingPunct="1"/>
            <a:r>
              <a:rPr lang="en-US" smtClean="0"/>
              <a:t>Link Layer Functions – Error Control</a:t>
            </a:r>
          </a:p>
        </p:txBody>
      </p:sp>
      <p:sp>
        <p:nvSpPr>
          <p:cNvPr id="16388" name="Rectangle 3"/>
          <p:cNvSpPr>
            <a:spLocks noGrp="1" noChangeArrowheads="1"/>
          </p:cNvSpPr>
          <p:nvPr>
            <p:ph idx="1"/>
          </p:nvPr>
        </p:nvSpPr>
        <p:spPr/>
        <p:txBody>
          <a:bodyPr/>
          <a:lstStyle/>
          <a:p>
            <a:pPr eaLnBrk="1" hangingPunct="1">
              <a:lnSpc>
                <a:spcPct val="90000"/>
              </a:lnSpc>
            </a:pPr>
            <a:r>
              <a:rPr lang="en-US" dirty="0" smtClean="0"/>
              <a:t>Error detection – Check for incorrect bits</a:t>
            </a:r>
          </a:p>
          <a:p>
            <a:pPr eaLnBrk="1" hangingPunct="1">
              <a:lnSpc>
                <a:spcPct val="90000"/>
              </a:lnSpc>
            </a:pPr>
            <a:r>
              <a:rPr lang="en-US" dirty="0" smtClean="0"/>
              <a:t>Error correction – Correct erroneous bits</a:t>
            </a:r>
          </a:p>
          <a:p>
            <a:pPr lvl="1" eaLnBrk="1" hangingPunct="1">
              <a:lnSpc>
                <a:spcPct val="90000"/>
              </a:lnSpc>
            </a:pPr>
            <a:r>
              <a:rPr lang="en-US" dirty="0"/>
              <a:t>Forward error correction (FEC) – invest effort </a:t>
            </a:r>
            <a:r>
              <a:rPr lang="en-US" i="1" dirty="0"/>
              <a:t>before</a:t>
            </a:r>
            <a:r>
              <a:rPr lang="en-US" dirty="0"/>
              <a:t> error happened; avoid delays in dealing with it</a:t>
            </a:r>
          </a:p>
          <a:p>
            <a:pPr lvl="2" eaLnBrk="1" hangingPunct="1">
              <a:lnSpc>
                <a:spcPct val="90000"/>
              </a:lnSpc>
              <a:buFont typeface="Wingdings" pitchFamily="2" charset="2"/>
              <a:buChar char="Ø"/>
            </a:pPr>
            <a:r>
              <a:rPr lang="en-US" sz="1600" dirty="0"/>
              <a:t>Redundancy / overhead</a:t>
            </a:r>
          </a:p>
          <a:p>
            <a:pPr lvl="1" eaLnBrk="1" hangingPunct="1">
              <a:lnSpc>
                <a:spcPct val="90000"/>
              </a:lnSpc>
            </a:pPr>
            <a:r>
              <a:rPr lang="en-US" dirty="0"/>
              <a:t>Backward error correction – invest effort </a:t>
            </a:r>
            <a:r>
              <a:rPr lang="en-US" i="1" dirty="0"/>
              <a:t>after</a:t>
            </a:r>
            <a:r>
              <a:rPr lang="en-US" dirty="0"/>
              <a:t> error happened; </a:t>
            </a:r>
            <a:br>
              <a:rPr lang="en-US" dirty="0"/>
            </a:br>
            <a:r>
              <a:rPr lang="en-US" dirty="0"/>
              <a:t>try to repair it </a:t>
            </a:r>
            <a:r>
              <a:rPr lang="en-US" dirty="0">
                <a:sym typeface="Wingdings" pitchFamily="2" charset="2"/>
              </a:rPr>
              <a:t></a:t>
            </a:r>
            <a:r>
              <a:rPr lang="en-US" dirty="0"/>
              <a:t> ARQ (Automatic Repeat </a:t>
            </a:r>
            <a:r>
              <a:rPr lang="en-US" dirty="0" err="1"/>
              <a:t>reQuest</a:t>
            </a:r>
            <a:r>
              <a:rPr lang="en-US" dirty="0"/>
              <a:t>)</a:t>
            </a:r>
          </a:p>
          <a:p>
            <a:pPr lvl="2" eaLnBrk="1" hangingPunct="1">
              <a:lnSpc>
                <a:spcPct val="90000"/>
              </a:lnSpc>
              <a:buFont typeface="Wingdings" pitchFamily="2" charset="2"/>
              <a:buChar char="Ø"/>
            </a:pPr>
            <a:r>
              <a:rPr lang="en-US" sz="1600" dirty="0"/>
              <a:t>Delays</a:t>
            </a:r>
          </a:p>
          <a:p>
            <a:pPr eaLnBrk="1" hangingPunct="1">
              <a:lnSpc>
                <a:spcPct val="90000"/>
              </a:lnSpc>
            </a:pPr>
            <a:endParaRPr lang="en-US" dirty="0" smtClean="0"/>
          </a:p>
          <a:p>
            <a:pPr eaLnBrk="1" hangingPunct="1">
              <a:lnSpc>
                <a:spcPct val="90000"/>
              </a:lnSpc>
            </a:pPr>
            <a:endParaRPr lang="en-US" dirty="0" smtClean="0"/>
          </a:p>
          <a:p>
            <a:pPr eaLnBrk="1" hangingPunct="1">
              <a:lnSpc>
                <a:spcPct val="90000"/>
              </a:lnSpc>
            </a:pPr>
            <a:endParaRPr lang="en-US" dirty="0" smtClean="0"/>
          </a:p>
          <a:p>
            <a:pPr eaLnBrk="1" hangingPunct="1">
              <a:lnSpc>
                <a:spcPct val="90000"/>
              </a:lnSpc>
            </a:pPr>
            <a:endParaRPr lang="en-US" dirty="0" smtClean="0"/>
          </a:p>
          <a:p>
            <a:pPr eaLnBrk="1" hangingPunct="1">
              <a:lnSpc>
                <a:spcPct val="90000"/>
              </a:lnSpc>
            </a:pPr>
            <a:endParaRPr lang="en-US" dirty="0" smtClean="0"/>
          </a:p>
          <a:p>
            <a:pPr eaLnBrk="1" hangingPunct="1">
              <a:lnSpc>
                <a:spcPct val="90000"/>
              </a:lnSpc>
            </a:pPr>
            <a:endParaRPr lang="en-US" dirty="0" smtClean="0"/>
          </a:p>
          <a:p>
            <a:pPr eaLnBrk="1" hangingPunct="1">
              <a:lnSpc>
                <a:spcPct val="90000"/>
              </a:lnSpc>
              <a:buFont typeface="Wingdings" pitchFamily="2" charset="2"/>
              <a:buChar char="Ø"/>
            </a:pPr>
            <a:endParaRPr lang="en-US" dirty="0" smtClean="0"/>
          </a:p>
          <a:p>
            <a:pPr eaLnBrk="1" hangingPunct="1">
              <a:lnSpc>
                <a:spcPct val="90000"/>
              </a:lnSpc>
              <a:buFont typeface="Wingdings" pitchFamily="2" charset="2"/>
              <a:buChar char="Ø"/>
            </a:pPr>
            <a:r>
              <a:rPr lang="en-US" dirty="0" smtClean="0"/>
              <a:t>Usually build on top of framing </a:t>
            </a:r>
            <a:endParaRPr lang="en-US" sz="2000" dirty="0"/>
          </a:p>
        </p:txBody>
      </p:sp>
      <p:grpSp>
        <p:nvGrpSpPr>
          <p:cNvPr id="16389" name="Group 14"/>
          <p:cNvGrpSpPr>
            <a:grpSpLocks/>
          </p:cNvGrpSpPr>
          <p:nvPr/>
        </p:nvGrpSpPr>
        <p:grpSpPr bwMode="auto">
          <a:xfrm>
            <a:off x="2624139" y="3629248"/>
            <a:ext cx="6943725" cy="2032000"/>
            <a:chOff x="694" y="2037"/>
            <a:chExt cx="4374" cy="1280"/>
          </a:xfrm>
        </p:grpSpPr>
        <p:sp>
          <p:nvSpPr>
            <p:cNvPr id="16390" name="Text Box 4"/>
            <p:cNvSpPr txBox="1">
              <a:spLocks noChangeArrowheads="1"/>
            </p:cNvSpPr>
            <p:nvPr/>
          </p:nvSpPr>
          <p:spPr bwMode="auto">
            <a:xfrm>
              <a:off x="1993" y="2037"/>
              <a:ext cx="908" cy="231"/>
            </a:xfrm>
            <a:prstGeom prst="rect">
              <a:avLst/>
            </a:prstGeom>
            <a:noFill/>
            <a:ln w="12700" algn="ctr">
              <a:noFill/>
              <a:miter lim="800000"/>
              <a:headEnd/>
              <a:tailEnd/>
            </a:ln>
          </p:spPr>
          <p:txBody>
            <a:bodyPr wrap="none">
              <a:spAutoFit/>
            </a:bodyPr>
            <a:lstStyle/>
            <a:p>
              <a:r>
                <a:rPr lang="en-US" dirty="0">
                  <a:latin typeface="Arial" charset="0"/>
                </a:rPr>
                <a:t>Error control</a:t>
              </a:r>
            </a:p>
          </p:txBody>
        </p:sp>
        <p:sp>
          <p:nvSpPr>
            <p:cNvPr id="16391" name="Text Box 5"/>
            <p:cNvSpPr txBox="1">
              <a:spLocks noChangeArrowheads="1"/>
            </p:cNvSpPr>
            <p:nvPr/>
          </p:nvSpPr>
          <p:spPr bwMode="auto">
            <a:xfrm>
              <a:off x="694" y="2444"/>
              <a:ext cx="1060" cy="231"/>
            </a:xfrm>
            <a:prstGeom prst="rect">
              <a:avLst/>
            </a:prstGeom>
            <a:noFill/>
            <a:ln w="12700" algn="ctr">
              <a:noFill/>
              <a:miter lim="800000"/>
              <a:headEnd/>
              <a:tailEnd/>
            </a:ln>
          </p:spPr>
          <p:txBody>
            <a:bodyPr wrap="none">
              <a:spAutoFit/>
            </a:bodyPr>
            <a:lstStyle/>
            <a:p>
              <a:r>
                <a:rPr lang="en-US">
                  <a:latin typeface="Arial" charset="0"/>
                </a:rPr>
                <a:t>Error detection</a:t>
              </a:r>
            </a:p>
          </p:txBody>
        </p:sp>
        <p:grpSp>
          <p:nvGrpSpPr>
            <p:cNvPr id="16392" name="Group 6"/>
            <p:cNvGrpSpPr>
              <a:grpSpLocks/>
            </p:cNvGrpSpPr>
            <p:nvPr/>
          </p:nvGrpSpPr>
          <p:grpSpPr bwMode="auto">
            <a:xfrm>
              <a:off x="2162" y="2444"/>
              <a:ext cx="2906" cy="873"/>
              <a:chOff x="2162" y="2751"/>
              <a:chExt cx="2906" cy="873"/>
            </a:xfrm>
          </p:grpSpPr>
          <p:sp>
            <p:nvSpPr>
              <p:cNvPr id="16395" name="Text Box 7"/>
              <p:cNvSpPr txBox="1">
                <a:spLocks noChangeArrowheads="1"/>
              </p:cNvSpPr>
              <p:nvPr/>
            </p:nvSpPr>
            <p:spPr bwMode="auto">
              <a:xfrm>
                <a:off x="3006" y="2751"/>
                <a:ext cx="1108" cy="231"/>
              </a:xfrm>
              <a:prstGeom prst="rect">
                <a:avLst/>
              </a:prstGeom>
              <a:noFill/>
              <a:ln w="12700" algn="ctr">
                <a:noFill/>
                <a:miter lim="800000"/>
                <a:headEnd/>
                <a:tailEnd/>
              </a:ln>
            </p:spPr>
            <p:txBody>
              <a:bodyPr wrap="none">
                <a:spAutoFit/>
              </a:bodyPr>
              <a:lstStyle/>
              <a:p>
                <a:r>
                  <a:rPr lang="en-US">
                    <a:latin typeface="Arial" charset="0"/>
                  </a:rPr>
                  <a:t>Error correction</a:t>
                </a:r>
              </a:p>
            </p:txBody>
          </p:sp>
          <p:sp>
            <p:nvSpPr>
              <p:cNvPr id="16396" name="Text Box 8"/>
              <p:cNvSpPr txBox="1">
                <a:spLocks noChangeArrowheads="1"/>
              </p:cNvSpPr>
              <p:nvPr/>
            </p:nvSpPr>
            <p:spPr bwMode="auto">
              <a:xfrm>
                <a:off x="2162" y="3220"/>
                <a:ext cx="988" cy="404"/>
              </a:xfrm>
              <a:prstGeom prst="rect">
                <a:avLst/>
              </a:prstGeom>
              <a:noFill/>
              <a:ln w="12700" algn="ctr">
                <a:noFill/>
                <a:miter lim="800000"/>
                <a:headEnd/>
                <a:tailEnd/>
              </a:ln>
            </p:spPr>
            <p:txBody>
              <a:bodyPr wrap="none">
                <a:spAutoFit/>
              </a:bodyPr>
              <a:lstStyle/>
              <a:p>
                <a:r>
                  <a:rPr lang="en-US">
                    <a:latin typeface="Arial" charset="0"/>
                  </a:rPr>
                  <a:t>Forward error</a:t>
                </a:r>
                <a:br>
                  <a:rPr lang="en-US">
                    <a:latin typeface="Arial" charset="0"/>
                  </a:rPr>
                </a:br>
                <a:r>
                  <a:rPr lang="en-US">
                    <a:latin typeface="Arial" charset="0"/>
                  </a:rPr>
                  <a:t>correction</a:t>
                </a:r>
              </a:p>
            </p:txBody>
          </p:sp>
          <p:sp>
            <p:nvSpPr>
              <p:cNvPr id="16397" name="Text Box 9"/>
              <p:cNvSpPr txBox="1">
                <a:spLocks noChangeArrowheads="1"/>
              </p:cNvSpPr>
              <p:nvPr/>
            </p:nvSpPr>
            <p:spPr bwMode="auto">
              <a:xfrm>
                <a:off x="3976" y="3219"/>
                <a:ext cx="1092" cy="404"/>
              </a:xfrm>
              <a:prstGeom prst="rect">
                <a:avLst/>
              </a:prstGeom>
              <a:noFill/>
              <a:ln w="12700" algn="ctr">
                <a:noFill/>
                <a:miter lim="800000"/>
                <a:headEnd/>
                <a:tailEnd/>
              </a:ln>
            </p:spPr>
            <p:txBody>
              <a:bodyPr wrap="none">
                <a:spAutoFit/>
              </a:bodyPr>
              <a:lstStyle/>
              <a:p>
                <a:r>
                  <a:rPr lang="en-US">
                    <a:latin typeface="Arial" charset="0"/>
                  </a:rPr>
                  <a:t>Backward error</a:t>
                </a:r>
                <a:br>
                  <a:rPr lang="en-US">
                    <a:latin typeface="Arial" charset="0"/>
                  </a:rPr>
                </a:br>
                <a:r>
                  <a:rPr lang="en-US">
                    <a:latin typeface="Arial" charset="0"/>
                  </a:rPr>
                  <a:t>correction</a:t>
                </a:r>
              </a:p>
            </p:txBody>
          </p:sp>
          <p:cxnSp>
            <p:nvCxnSpPr>
              <p:cNvPr id="16398" name="AutoShape 10"/>
              <p:cNvCxnSpPr>
                <a:cxnSpLocks noChangeShapeType="1"/>
                <a:stCxn id="16396" idx="0"/>
                <a:endCxn id="16395" idx="2"/>
              </p:cNvCxnSpPr>
              <p:nvPr/>
            </p:nvCxnSpPr>
            <p:spPr bwMode="auto">
              <a:xfrm flipV="1">
                <a:off x="2656" y="2985"/>
                <a:ext cx="905" cy="219"/>
              </a:xfrm>
              <a:prstGeom prst="straightConnector1">
                <a:avLst/>
              </a:prstGeom>
              <a:noFill/>
              <a:ln w="12700">
                <a:solidFill>
                  <a:srgbClr val="003065"/>
                </a:solidFill>
                <a:round/>
                <a:headEnd/>
                <a:tailEnd/>
              </a:ln>
            </p:spPr>
          </p:cxnSp>
          <p:cxnSp>
            <p:nvCxnSpPr>
              <p:cNvPr id="16399" name="AutoShape 11"/>
              <p:cNvCxnSpPr>
                <a:cxnSpLocks noChangeShapeType="1"/>
                <a:stCxn id="16395" idx="2"/>
                <a:endCxn id="16397" idx="0"/>
              </p:cNvCxnSpPr>
              <p:nvPr/>
            </p:nvCxnSpPr>
            <p:spPr bwMode="auto">
              <a:xfrm>
                <a:off x="3561" y="2985"/>
                <a:ext cx="961" cy="218"/>
              </a:xfrm>
              <a:prstGeom prst="straightConnector1">
                <a:avLst/>
              </a:prstGeom>
              <a:noFill/>
              <a:ln w="12700">
                <a:solidFill>
                  <a:srgbClr val="003065"/>
                </a:solidFill>
                <a:round/>
                <a:headEnd/>
                <a:tailEnd/>
              </a:ln>
            </p:spPr>
          </p:cxnSp>
        </p:grpSp>
        <p:cxnSp>
          <p:nvCxnSpPr>
            <p:cNvPr id="16393" name="AutoShape 12"/>
            <p:cNvCxnSpPr>
              <a:cxnSpLocks noChangeShapeType="1"/>
              <a:stCxn id="16391" idx="0"/>
              <a:endCxn id="16390" idx="2"/>
            </p:cNvCxnSpPr>
            <p:nvPr/>
          </p:nvCxnSpPr>
          <p:spPr bwMode="auto">
            <a:xfrm flipV="1">
              <a:off x="1224" y="2271"/>
              <a:ext cx="1224" cy="157"/>
            </a:xfrm>
            <a:prstGeom prst="straightConnector1">
              <a:avLst/>
            </a:prstGeom>
            <a:noFill/>
            <a:ln w="12700">
              <a:solidFill>
                <a:srgbClr val="003065"/>
              </a:solidFill>
              <a:round/>
              <a:headEnd/>
              <a:tailEnd/>
            </a:ln>
          </p:spPr>
        </p:cxnSp>
        <p:cxnSp>
          <p:nvCxnSpPr>
            <p:cNvPr id="16394" name="AutoShape 13"/>
            <p:cNvCxnSpPr>
              <a:cxnSpLocks noChangeShapeType="1"/>
              <a:stCxn id="16390" idx="2"/>
              <a:endCxn id="16395" idx="0"/>
            </p:cNvCxnSpPr>
            <p:nvPr/>
          </p:nvCxnSpPr>
          <p:spPr bwMode="auto">
            <a:xfrm>
              <a:off x="2448" y="2271"/>
              <a:ext cx="1113" cy="157"/>
            </a:xfrm>
            <a:prstGeom prst="straightConnector1">
              <a:avLst/>
            </a:prstGeom>
            <a:noFill/>
            <a:ln w="12700">
              <a:solidFill>
                <a:srgbClr val="003065"/>
              </a:solidFill>
              <a:round/>
              <a:headEnd/>
              <a:tailEnd/>
            </a:ln>
          </p:spPr>
        </p:cxnSp>
      </p:grpSp>
      <p:sp>
        <p:nvSpPr>
          <p:cNvPr id="16" name="Footer Placeholder 2"/>
          <p:cNvSpPr>
            <a:spLocks noGrp="1"/>
          </p:cNvSpPr>
          <p:nvPr>
            <p:ph type="ftr" sz="quarter" idx="3"/>
          </p:nvPr>
        </p:nvSpPr>
        <p:spPr>
          <a:xfrm>
            <a:off x="334433" y="6656398"/>
            <a:ext cx="7969251" cy="201602"/>
          </a:xfrm>
        </p:spPr>
        <p:txBody>
          <a:bodyPr/>
          <a:lstStyle/>
          <a:p>
            <a:r>
              <a:rPr lang="en-US" sz="750" dirty="0" smtClean="0"/>
              <a:t>TI 3: Operating Systems and Computer Networks</a:t>
            </a:r>
            <a:endParaRPr lang="de-DE" sz="750" dirty="0"/>
          </a:p>
        </p:txBody>
      </p:sp>
    </p:spTree>
    <p:extLst>
      <p:ext uri="{BB962C8B-B14F-4D97-AF65-F5344CB8AC3E}">
        <p14:creationId xmlns:p14="http://schemas.microsoft.com/office/powerpoint/2010/main" val="2263232349"/>
      </p:ext>
    </p:extLst>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rrowheads="1"/>
          </p:cNvSpPr>
          <p:nvPr>
            <p:ph type="title"/>
          </p:nvPr>
        </p:nvSpPr>
        <p:spPr/>
        <p:txBody>
          <a:bodyPr/>
          <a:lstStyle/>
          <a:p>
            <a:pPr eaLnBrk="1" hangingPunct="1"/>
            <a:r>
              <a:rPr lang="en-US" smtClean="0"/>
              <a:t>Electromagnetic Spectrum</a:t>
            </a:r>
          </a:p>
        </p:txBody>
      </p:sp>
      <p:sp>
        <p:nvSpPr>
          <p:cNvPr id="13316" name="Rectangle 3"/>
          <p:cNvSpPr>
            <a:spLocks noChangeArrowheads="1"/>
          </p:cNvSpPr>
          <p:nvPr/>
        </p:nvSpPr>
        <p:spPr bwMode="auto">
          <a:xfrm>
            <a:off x="1752600" y="1371600"/>
            <a:ext cx="8242300" cy="2120900"/>
          </a:xfrm>
          <a:prstGeom prst="rect">
            <a:avLst/>
          </a:prstGeom>
          <a:solidFill>
            <a:schemeClr val="accent1"/>
          </a:solidFill>
          <a:ln w="12700">
            <a:solidFill>
              <a:schemeClr val="folHlink"/>
            </a:solidFill>
            <a:miter lim="800000"/>
            <a:headEnd/>
            <a:tailEnd/>
          </a:ln>
        </p:spPr>
        <p:txBody>
          <a:bodyPr wrap="none" anchor="ctr"/>
          <a:lstStyle/>
          <a:p>
            <a:endParaRPr lang="en-US"/>
          </a:p>
        </p:txBody>
      </p:sp>
      <p:sp>
        <p:nvSpPr>
          <p:cNvPr id="13317" name="Rectangle 4"/>
          <p:cNvSpPr>
            <a:spLocks noChangeArrowheads="1"/>
          </p:cNvSpPr>
          <p:nvPr/>
        </p:nvSpPr>
        <p:spPr bwMode="auto">
          <a:xfrm>
            <a:off x="1752600" y="3962400"/>
            <a:ext cx="8242300" cy="1968500"/>
          </a:xfrm>
          <a:prstGeom prst="rect">
            <a:avLst/>
          </a:prstGeom>
          <a:solidFill>
            <a:srgbClr val="DDDDDD"/>
          </a:solidFill>
          <a:ln w="12700">
            <a:solidFill>
              <a:schemeClr val="bg2"/>
            </a:solidFill>
            <a:miter lim="800000"/>
            <a:headEnd/>
            <a:tailEnd/>
          </a:ln>
        </p:spPr>
        <p:txBody>
          <a:bodyPr wrap="none" anchor="ctr"/>
          <a:lstStyle/>
          <a:p>
            <a:endParaRPr lang="en-US"/>
          </a:p>
        </p:txBody>
      </p:sp>
      <p:sp>
        <p:nvSpPr>
          <p:cNvPr id="13318" name="Rectangle 5"/>
          <p:cNvSpPr>
            <a:spLocks noChangeArrowheads="1"/>
          </p:cNvSpPr>
          <p:nvPr/>
        </p:nvSpPr>
        <p:spPr bwMode="auto">
          <a:xfrm>
            <a:off x="10072688" y="3192463"/>
            <a:ext cx="447238" cy="339196"/>
          </a:xfrm>
          <a:prstGeom prst="rect">
            <a:avLst/>
          </a:prstGeom>
          <a:noFill/>
          <a:ln w="9525">
            <a:noFill/>
            <a:miter lim="800000"/>
            <a:headEnd/>
            <a:tailEnd/>
          </a:ln>
        </p:spPr>
        <p:txBody>
          <a:bodyPr wrap="none" lIns="92075" tIns="46038" rIns="92075" bIns="46038">
            <a:spAutoFit/>
          </a:bodyPr>
          <a:lstStyle/>
          <a:p>
            <a:pPr algn="l" eaLnBrk="0" hangingPunct="0"/>
            <a:r>
              <a:rPr lang="en-US" sz="1600"/>
              <a:t>Hz</a:t>
            </a:r>
          </a:p>
        </p:txBody>
      </p:sp>
      <p:sp>
        <p:nvSpPr>
          <p:cNvPr id="13319" name="Line 6"/>
          <p:cNvSpPr>
            <a:spLocks noChangeShapeType="1"/>
          </p:cNvSpPr>
          <p:nvPr/>
        </p:nvSpPr>
        <p:spPr bwMode="auto">
          <a:xfrm>
            <a:off x="1663700" y="3575050"/>
            <a:ext cx="8832850" cy="0"/>
          </a:xfrm>
          <a:prstGeom prst="line">
            <a:avLst/>
          </a:prstGeom>
          <a:noFill/>
          <a:ln w="25400">
            <a:solidFill>
              <a:schemeClr val="tx1"/>
            </a:solidFill>
            <a:round/>
            <a:headEnd type="none" w="sm" len="sm"/>
            <a:tailEnd type="stealth" w="med" len="lg"/>
          </a:ln>
        </p:spPr>
        <p:txBody>
          <a:bodyPr wrap="none" anchor="ctr"/>
          <a:lstStyle/>
          <a:p>
            <a:endParaRPr lang="en-US"/>
          </a:p>
        </p:txBody>
      </p:sp>
      <p:sp>
        <p:nvSpPr>
          <p:cNvPr id="13320" name="Rectangle 7"/>
          <p:cNvSpPr>
            <a:spLocks noChangeArrowheads="1"/>
          </p:cNvSpPr>
          <p:nvPr/>
        </p:nvSpPr>
        <p:spPr bwMode="auto">
          <a:xfrm>
            <a:off x="1736726" y="3651250"/>
            <a:ext cx="530225" cy="336550"/>
          </a:xfrm>
          <a:prstGeom prst="rect">
            <a:avLst/>
          </a:prstGeom>
          <a:noFill/>
          <a:ln w="9525">
            <a:noFill/>
            <a:miter lim="800000"/>
            <a:headEnd/>
            <a:tailEnd/>
          </a:ln>
        </p:spPr>
        <p:txBody>
          <a:bodyPr wrap="none" lIns="92075" tIns="46038" rIns="92075" bIns="46038">
            <a:spAutoFit/>
          </a:bodyPr>
          <a:lstStyle/>
          <a:p>
            <a:pPr algn="l" eaLnBrk="0" hangingPunct="0"/>
            <a:r>
              <a:rPr lang="en-US" sz="1600"/>
              <a:t>10</a:t>
            </a:r>
            <a:r>
              <a:rPr lang="en-US" sz="1600" baseline="50000"/>
              <a:t>3</a:t>
            </a:r>
          </a:p>
        </p:txBody>
      </p:sp>
      <p:sp>
        <p:nvSpPr>
          <p:cNvPr id="13321" name="Rectangle 8"/>
          <p:cNvSpPr>
            <a:spLocks noChangeArrowheads="1"/>
          </p:cNvSpPr>
          <p:nvPr/>
        </p:nvSpPr>
        <p:spPr bwMode="auto">
          <a:xfrm>
            <a:off x="2892426" y="3651250"/>
            <a:ext cx="530225" cy="336550"/>
          </a:xfrm>
          <a:prstGeom prst="rect">
            <a:avLst/>
          </a:prstGeom>
          <a:noFill/>
          <a:ln w="9525">
            <a:noFill/>
            <a:miter lim="800000"/>
            <a:headEnd/>
            <a:tailEnd/>
          </a:ln>
        </p:spPr>
        <p:txBody>
          <a:bodyPr wrap="none" lIns="92075" tIns="46038" rIns="92075" bIns="46038">
            <a:spAutoFit/>
          </a:bodyPr>
          <a:lstStyle/>
          <a:p>
            <a:pPr algn="l" eaLnBrk="0" hangingPunct="0"/>
            <a:r>
              <a:rPr lang="en-US" sz="1600"/>
              <a:t>10</a:t>
            </a:r>
            <a:r>
              <a:rPr lang="en-US" sz="1600" baseline="50000"/>
              <a:t>5</a:t>
            </a:r>
          </a:p>
        </p:txBody>
      </p:sp>
      <p:sp>
        <p:nvSpPr>
          <p:cNvPr id="13322" name="Rectangle 9"/>
          <p:cNvSpPr>
            <a:spLocks noChangeArrowheads="1"/>
          </p:cNvSpPr>
          <p:nvPr/>
        </p:nvSpPr>
        <p:spPr bwMode="auto">
          <a:xfrm>
            <a:off x="4213226" y="3651250"/>
            <a:ext cx="530225" cy="336550"/>
          </a:xfrm>
          <a:prstGeom prst="rect">
            <a:avLst/>
          </a:prstGeom>
          <a:noFill/>
          <a:ln w="9525">
            <a:noFill/>
            <a:miter lim="800000"/>
            <a:headEnd/>
            <a:tailEnd/>
          </a:ln>
        </p:spPr>
        <p:txBody>
          <a:bodyPr wrap="none" lIns="92075" tIns="46038" rIns="92075" bIns="46038">
            <a:spAutoFit/>
          </a:bodyPr>
          <a:lstStyle/>
          <a:p>
            <a:pPr algn="l" eaLnBrk="0" hangingPunct="0"/>
            <a:r>
              <a:rPr lang="en-US" sz="1600"/>
              <a:t>10</a:t>
            </a:r>
            <a:r>
              <a:rPr lang="en-US" sz="1600" baseline="50000"/>
              <a:t>7</a:t>
            </a:r>
          </a:p>
        </p:txBody>
      </p:sp>
      <p:sp>
        <p:nvSpPr>
          <p:cNvPr id="13323" name="Rectangle 10"/>
          <p:cNvSpPr>
            <a:spLocks noChangeArrowheads="1"/>
          </p:cNvSpPr>
          <p:nvPr/>
        </p:nvSpPr>
        <p:spPr bwMode="auto">
          <a:xfrm>
            <a:off x="5451476" y="3649663"/>
            <a:ext cx="530225" cy="336550"/>
          </a:xfrm>
          <a:prstGeom prst="rect">
            <a:avLst/>
          </a:prstGeom>
          <a:noFill/>
          <a:ln w="9525">
            <a:noFill/>
            <a:miter lim="800000"/>
            <a:headEnd/>
            <a:tailEnd/>
          </a:ln>
        </p:spPr>
        <p:txBody>
          <a:bodyPr wrap="none" lIns="92075" tIns="46038" rIns="92075" bIns="46038">
            <a:spAutoFit/>
          </a:bodyPr>
          <a:lstStyle/>
          <a:p>
            <a:pPr algn="l" eaLnBrk="0" hangingPunct="0"/>
            <a:r>
              <a:rPr lang="en-US" sz="1600"/>
              <a:t>10</a:t>
            </a:r>
            <a:r>
              <a:rPr lang="en-US" sz="1600" baseline="50000"/>
              <a:t>9</a:t>
            </a:r>
          </a:p>
        </p:txBody>
      </p:sp>
      <p:sp>
        <p:nvSpPr>
          <p:cNvPr id="13324" name="Rectangle 11"/>
          <p:cNvSpPr>
            <a:spLocks noChangeArrowheads="1"/>
          </p:cNvSpPr>
          <p:nvPr/>
        </p:nvSpPr>
        <p:spPr bwMode="auto">
          <a:xfrm>
            <a:off x="6607176" y="3649663"/>
            <a:ext cx="619125" cy="336550"/>
          </a:xfrm>
          <a:prstGeom prst="rect">
            <a:avLst/>
          </a:prstGeom>
          <a:noFill/>
          <a:ln w="9525">
            <a:noFill/>
            <a:miter lim="800000"/>
            <a:headEnd/>
            <a:tailEnd/>
          </a:ln>
        </p:spPr>
        <p:txBody>
          <a:bodyPr wrap="none" lIns="92075" tIns="46038" rIns="92075" bIns="46038">
            <a:spAutoFit/>
          </a:bodyPr>
          <a:lstStyle/>
          <a:p>
            <a:pPr algn="l" eaLnBrk="0" hangingPunct="0"/>
            <a:r>
              <a:rPr lang="en-US" sz="1600"/>
              <a:t>10</a:t>
            </a:r>
            <a:r>
              <a:rPr lang="en-US" sz="1600" baseline="50000"/>
              <a:t>11</a:t>
            </a:r>
          </a:p>
        </p:txBody>
      </p:sp>
      <p:sp>
        <p:nvSpPr>
          <p:cNvPr id="13325" name="Rectangle 12"/>
          <p:cNvSpPr>
            <a:spLocks noChangeArrowheads="1"/>
          </p:cNvSpPr>
          <p:nvPr/>
        </p:nvSpPr>
        <p:spPr bwMode="auto">
          <a:xfrm>
            <a:off x="7927976" y="3649663"/>
            <a:ext cx="619125" cy="336550"/>
          </a:xfrm>
          <a:prstGeom prst="rect">
            <a:avLst/>
          </a:prstGeom>
          <a:noFill/>
          <a:ln w="9525">
            <a:noFill/>
            <a:miter lim="800000"/>
            <a:headEnd/>
            <a:tailEnd/>
          </a:ln>
        </p:spPr>
        <p:txBody>
          <a:bodyPr wrap="none" lIns="92075" tIns="46038" rIns="92075" bIns="46038">
            <a:spAutoFit/>
          </a:bodyPr>
          <a:lstStyle/>
          <a:p>
            <a:pPr algn="l" eaLnBrk="0" hangingPunct="0"/>
            <a:r>
              <a:rPr lang="en-US" sz="1600"/>
              <a:t>10</a:t>
            </a:r>
            <a:r>
              <a:rPr lang="en-US" sz="1600" baseline="50000"/>
              <a:t>13</a:t>
            </a:r>
          </a:p>
        </p:txBody>
      </p:sp>
      <p:sp>
        <p:nvSpPr>
          <p:cNvPr id="13326" name="Rectangle 13"/>
          <p:cNvSpPr>
            <a:spLocks noChangeArrowheads="1"/>
          </p:cNvSpPr>
          <p:nvPr/>
        </p:nvSpPr>
        <p:spPr bwMode="auto">
          <a:xfrm>
            <a:off x="9166226" y="3649663"/>
            <a:ext cx="619125" cy="336550"/>
          </a:xfrm>
          <a:prstGeom prst="rect">
            <a:avLst/>
          </a:prstGeom>
          <a:noFill/>
          <a:ln w="9525">
            <a:noFill/>
            <a:miter lim="800000"/>
            <a:headEnd/>
            <a:tailEnd/>
          </a:ln>
        </p:spPr>
        <p:txBody>
          <a:bodyPr wrap="none" lIns="92075" tIns="46038" rIns="92075" bIns="46038">
            <a:spAutoFit/>
          </a:bodyPr>
          <a:lstStyle/>
          <a:p>
            <a:pPr algn="l" eaLnBrk="0" hangingPunct="0"/>
            <a:r>
              <a:rPr lang="en-US" sz="1600"/>
              <a:t>10</a:t>
            </a:r>
            <a:r>
              <a:rPr lang="en-US" sz="1600" baseline="50000"/>
              <a:t>15</a:t>
            </a:r>
          </a:p>
        </p:txBody>
      </p:sp>
      <p:grpSp>
        <p:nvGrpSpPr>
          <p:cNvPr id="13327" name="Group 14"/>
          <p:cNvGrpSpPr>
            <a:grpSpLocks/>
          </p:cNvGrpSpPr>
          <p:nvPr/>
        </p:nvGrpSpPr>
        <p:grpSpPr bwMode="auto">
          <a:xfrm>
            <a:off x="2241550" y="3575050"/>
            <a:ext cx="7429500" cy="76200"/>
            <a:chOff x="988" y="2256"/>
            <a:chExt cx="4680" cy="48"/>
          </a:xfrm>
        </p:grpSpPr>
        <p:sp>
          <p:nvSpPr>
            <p:cNvPr id="13437" name="Line 15"/>
            <p:cNvSpPr>
              <a:spLocks noChangeShapeType="1"/>
            </p:cNvSpPr>
            <p:nvPr/>
          </p:nvSpPr>
          <p:spPr bwMode="auto">
            <a:xfrm>
              <a:off x="988" y="2256"/>
              <a:ext cx="0" cy="48"/>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13438" name="Line 16"/>
            <p:cNvSpPr>
              <a:spLocks noChangeShapeType="1"/>
            </p:cNvSpPr>
            <p:nvPr/>
          </p:nvSpPr>
          <p:spPr bwMode="auto">
            <a:xfrm>
              <a:off x="1716" y="2256"/>
              <a:ext cx="0" cy="48"/>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13439" name="Line 17"/>
            <p:cNvSpPr>
              <a:spLocks noChangeShapeType="1"/>
            </p:cNvSpPr>
            <p:nvPr/>
          </p:nvSpPr>
          <p:spPr bwMode="auto">
            <a:xfrm>
              <a:off x="2548" y="2256"/>
              <a:ext cx="0" cy="48"/>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13440" name="Line 18"/>
            <p:cNvSpPr>
              <a:spLocks noChangeShapeType="1"/>
            </p:cNvSpPr>
            <p:nvPr/>
          </p:nvSpPr>
          <p:spPr bwMode="auto">
            <a:xfrm>
              <a:off x="3328" y="2256"/>
              <a:ext cx="0" cy="48"/>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13441" name="Line 19"/>
            <p:cNvSpPr>
              <a:spLocks noChangeShapeType="1"/>
            </p:cNvSpPr>
            <p:nvPr/>
          </p:nvSpPr>
          <p:spPr bwMode="auto">
            <a:xfrm>
              <a:off x="4108" y="2256"/>
              <a:ext cx="0" cy="48"/>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13442" name="Line 20"/>
            <p:cNvSpPr>
              <a:spLocks noChangeShapeType="1"/>
            </p:cNvSpPr>
            <p:nvPr/>
          </p:nvSpPr>
          <p:spPr bwMode="auto">
            <a:xfrm>
              <a:off x="4888" y="2256"/>
              <a:ext cx="0" cy="48"/>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13443" name="Line 21"/>
            <p:cNvSpPr>
              <a:spLocks noChangeShapeType="1"/>
            </p:cNvSpPr>
            <p:nvPr/>
          </p:nvSpPr>
          <p:spPr bwMode="auto">
            <a:xfrm>
              <a:off x="5668" y="2256"/>
              <a:ext cx="0" cy="48"/>
            </a:xfrm>
            <a:prstGeom prst="line">
              <a:avLst/>
            </a:prstGeom>
            <a:noFill/>
            <a:ln w="12700">
              <a:solidFill>
                <a:schemeClr val="tx1"/>
              </a:solidFill>
              <a:round/>
              <a:headEnd type="none" w="sm" len="sm"/>
              <a:tailEnd type="none" w="sm" len="sm"/>
            </a:ln>
          </p:spPr>
          <p:txBody>
            <a:bodyPr wrap="none" anchor="ctr"/>
            <a:lstStyle/>
            <a:p>
              <a:endParaRPr lang="en-US"/>
            </a:p>
          </p:txBody>
        </p:sp>
      </p:grpSp>
      <p:grpSp>
        <p:nvGrpSpPr>
          <p:cNvPr id="13328" name="Group 22"/>
          <p:cNvGrpSpPr>
            <a:grpSpLocks/>
          </p:cNvGrpSpPr>
          <p:nvPr/>
        </p:nvGrpSpPr>
        <p:grpSpPr bwMode="auto">
          <a:xfrm>
            <a:off x="5461000" y="4032250"/>
            <a:ext cx="660400" cy="152400"/>
            <a:chOff x="3016" y="2544"/>
            <a:chExt cx="416" cy="96"/>
          </a:xfrm>
        </p:grpSpPr>
        <p:sp>
          <p:nvSpPr>
            <p:cNvPr id="13431" name="Line 23"/>
            <p:cNvSpPr>
              <a:spLocks noChangeShapeType="1"/>
            </p:cNvSpPr>
            <p:nvPr/>
          </p:nvSpPr>
          <p:spPr bwMode="auto">
            <a:xfrm>
              <a:off x="3034" y="2592"/>
              <a:ext cx="172" cy="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13432" name="Line 24"/>
            <p:cNvSpPr>
              <a:spLocks noChangeShapeType="1"/>
            </p:cNvSpPr>
            <p:nvPr/>
          </p:nvSpPr>
          <p:spPr bwMode="auto">
            <a:xfrm>
              <a:off x="3245" y="2592"/>
              <a:ext cx="169" cy="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13433" name="Line 25"/>
            <p:cNvSpPr>
              <a:spLocks noChangeShapeType="1"/>
            </p:cNvSpPr>
            <p:nvPr/>
          </p:nvSpPr>
          <p:spPr bwMode="auto">
            <a:xfrm>
              <a:off x="3206" y="2592"/>
              <a:ext cx="18" cy="48"/>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13434" name="Line 26"/>
            <p:cNvSpPr>
              <a:spLocks noChangeShapeType="1"/>
            </p:cNvSpPr>
            <p:nvPr/>
          </p:nvSpPr>
          <p:spPr bwMode="auto">
            <a:xfrm>
              <a:off x="3016" y="2544"/>
              <a:ext cx="18" cy="48"/>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13435" name="Line 27"/>
            <p:cNvSpPr>
              <a:spLocks noChangeShapeType="1"/>
            </p:cNvSpPr>
            <p:nvPr/>
          </p:nvSpPr>
          <p:spPr bwMode="auto">
            <a:xfrm flipH="1">
              <a:off x="3414" y="2544"/>
              <a:ext cx="18" cy="48"/>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13436" name="Line 28"/>
            <p:cNvSpPr>
              <a:spLocks noChangeShapeType="1"/>
            </p:cNvSpPr>
            <p:nvPr/>
          </p:nvSpPr>
          <p:spPr bwMode="auto">
            <a:xfrm flipH="1">
              <a:off x="3224" y="2592"/>
              <a:ext cx="21" cy="48"/>
            </a:xfrm>
            <a:prstGeom prst="line">
              <a:avLst/>
            </a:prstGeom>
            <a:noFill/>
            <a:ln w="12700">
              <a:solidFill>
                <a:schemeClr val="tx1"/>
              </a:solidFill>
              <a:round/>
              <a:headEnd type="none" w="sm" len="sm"/>
              <a:tailEnd type="none" w="sm" len="sm"/>
            </a:ln>
          </p:spPr>
          <p:txBody>
            <a:bodyPr wrap="none" anchor="ctr"/>
            <a:lstStyle/>
            <a:p>
              <a:endParaRPr lang="en-US"/>
            </a:p>
          </p:txBody>
        </p:sp>
      </p:grpSp>
      <p:grpSp>
        <p:nvGrpSpPr>
          <p:cNvPr id="13329" name="Group 29"/>
          <p:cNvGrpSpPr>
            <a:grpSpLocks/>
          </p:cNvGrpSpPr>
          <p:nvPr/>
        </p:nvGrpSpPr>
        <p:grpSpPr bwMode="auto">
          <a:xfrm>
            <a:off x="4552950" y="4032250"/>
            <a:ext cx="660400" cy="152400"/>
            <a:chOff x="2444" y="2544"/>
            <a:chExt cx="416" cy="96"/>
          </a:xfrm>
        </p:grpSpPr>
        <p:sp>
          <p:nvSpPr>
            <p:cNvPr id="13425" name="Line 30"/>
            <p:cNvSpPr>
              <a:spLocks noChangeShapeType="1"/>
            </p:cNvSpPr>
            <p:nvPr/>
          </p:nvSpPr>
          <p:spPr bwMode="auto">
            <a:xfrm>
              <a:off x="2462" y="2592"/>
              <a:ext cx="172" cy="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13426" name="Line 31"/>
            <p:cNvSpPr>
              <a:spLocks noChangeShapeType="1"/>
            </p:cNvSpPr>
            <p:nvPr/>
          </p:nvSpPr>
          <p:spPr bwMode="auto">
            <a:xfrm>
              <a:off x="2673" y="2592"/>
              <a:ext cx="169" cy="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13427" name="Line 32"/>
            <p:cNvSpPr>
              <a:spLocks noChangeShapeType="1"/>
            </p:cNvSpPr>
            <p:nvPr/>
          </p:nvSpPr>
          <p:spPr bwMode="auto">
            <a:xfrm>
              <a:off x="2634" y="2592"/>
              <a:ext cx="18" cy="48"/>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13428" name="Line 33"/>
            <p:cNvSpPr>
              <a:spLocks noChangeShapeType="1"/>
            </p:cNvSpPr>
            <p:nvPr/>
          </p:nvSpPr>
          <p:spPr bwMode="auto">
            <a:xfrm>
              <a:off x="2444" y="2544"/>
              <a:ext cx="18" cy="48"/>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13429" name="Line 34"/>
            <p:cNvSpPr>
              <a:spLocks noChangeShapeType="1"/>
            </p:cNvSpPr>
            <p:nvPr/>
          </p:nvSpPr>
          <p:spPr bwMode="auto">
            <a:xfrm flipH="1">
              <a:off x="2842" y="2544"/>
              <a:ext cx="18" cy="48"/>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13430" name="Line 35"/>
            <p:cNvSpPr>
              <a:spLocks noChangeShapeType="1"/>
            </p:cNvSpPr>
            <p:nvPr/>
          </p:nvSpPr>
          <p:spPr bwMode="auto">
            <a:xfrm flipH="1">
              <a:off x="2652" y="2592"/>
              <a:ext cx="21" cy="48"/>
            </a:xfrm>
            <a:prstGeom prst="line">
              <a:avLst/>
            </a:prstGeom>
            <a:noFill/>
            <a:ln w="12700">
              <a:solidFill>
                <a:schemeClr val="tx1"/>
              </a:solidFill>
              <a:round/>
              <a:headEnd type="none" w="sm" len="sm"/>
              <a:tailEnd type="none" w="sm" len="sm"/>
            </a:ln>
          </p:spPr>
          <p:txBody>
            <a:bodyPr wrap="none" anchor="ctr"/>
            <a:lstStyle/>
            <a:p>
              <a:endParaRPr lang="en-US"/>
            </a:p>
          </p:txBody>
        </p:sp>
      </p:grpSp>
      <p:grpSp>
        <p:nvGrpSpPr>
          <p:cNvPr id="13330" name="Group 36"/>
          <p:cNvGrpSpPr>
            <a:grpSpLocks/>
          </p:cNvGrpSpPr>
          <p:nvPr/>
        </p:nvGrpSpPr>
        <p:grpSpPr bwMode="auto">
          <a:xfrm>
            <a:off x="3562350" y="4032250"/>
            <a:ext cx="660400" cy="152400"/>
            <a:chOff x="1820" y="2544"/>
            <a:chExt cx="416" cy="96"/>
          </a:xfrm>
        </p:grpSpPr>
        <p:sp>
          <p:nvSpPr>
            <p:cNvPr id="13419" name="Line 37"/>
            <p:cNvSpPr>
              <a:spLocks noChangeShapeType="1"/>
            </p:cNvSpPr>
            <p:nvPr/>
          </p:nvSpPr>
          <p:spPr bwMode="auto">
            <a:xfrm>
              <a:off x="1838" y="2592"/>
              <a:ext cx="172" cy="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13420" name="Line 38"/>
            <p:cNvSpPr>
              <a:spLocks noChangeShapeType="1"/>
            </p:cNvSpPr>
            <p:nvPr/>
          </p:nvSpPr>
          <p:spPr bwMode="auto">
            <a:xfrm>
              <a:off x="2049" y="2592"/>
              <a:ext cx="169" cy="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13421" name="Line 39"/>
            <p:cNvSpPr>
              <a:spLocks noChangeShapeType="1"/>
            </p:cNvSpPr>
            <p:nvPr/>
          </p:nvSpPr>
          <p:spPr bwMode="auto">
            <a:xfrm>
              <a:off x="2010" y="2592"/>
              <a:ext cx="18" cy="48"/>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13422" name="Line 40"/>
            <p:cNvSpPr>
              <a:spLocks noChangeShapeType="1"/>
            </p:cNvSpPr>
            <p:nvPr/>
          </p:nvSpPr>
          <p:spPr bwMode="auto">
            <a:xfrm>
              <a:off x="1820" y="2544"/>
              <a:ext cx="18" cy="48"/>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13423" name="Line 41"/>
            <p:cNvSpPr>
              <a:spLocks noChangeShapeType="1"/>
            </p:cNvSpPr>
            <p:nvPr/>
          </p:nvSpPr>
          <p:spPr bwMode="auto">
            <a:xfrm flipH="1">
              <a:off x="2218" y="2544"/>
              <a:ext cx="18" cy="48"/>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13424" name="Line 42"/>
            <p:cNvSpPr>
              <a:spLocks noChangeShapeType="1"/>
            </p:cNvSpPr>
            <p:nvPr/>
          </p:nvSpPr>
          <p:spPr bwMode="auto">
            <a:xfrm flipH="1">
              <a:off x="2028" y="2592"/>
              <a:ext cx="21" cy="48"/>
            </a:xfrm>
            <a:prstGeom prst="line">
              <a:avLst/>
            </a:prstGeom>
            <a:noFill/>
            <a:ln w="12700">
              <a:solidFill>
                <a:schemeClr val="tx1"/>
              </a:solidFill>
              <a:round/>
              <a:headEnd type="none" w="sm" len="sm"/>
              <a:tailEnd type="none" w="sm" len="sm"/>
            </a:ln>
          </p:spPr>
          <p:txBody>
            <a:bodyPr wrap="none" anchor="ctr"/>
            <a:lstStyle/>
            <a:p>
              <a:endParaRPr lang="en-US"/>
            </a:p>
          </p:txBody>
        </p:sp>
      </p:grpSp>
      <p:grpSp>
        <p:nvGrpSpPr>
          <p:cNvPr id="13331" name="Group 43"/>
          <p:cNvGrpSpPr>
            <a:grpSpLocks/>
          </p:cNvGrpSpPr>
          <p:nvPr/>
        </p:nvGrpSpPr>
        <p:grpSpPr bwMode="auto">
          <a:xfrm>
            <a:off x="2654300" y="4032250"/>
            <a:ext cx="660400" cy="152400"/>
            <a:chOff x="1248" y="2544"/>
            <a:chExt cx="416" cy="96"/>
          </a:xfrm>
        </p:grpSpPr>
        <p:sp>
          <p:nvSpPr>
            <p:cNvPr id="13413" name="Line 44"/>
            <p:cNvSpPr>
              <a:spLocks noChangeShapeType="1"/>
            </p:cNvSpPr>
            <p:nvPr/>
          </p:nvSpPr>
          <p:spPr bwMode="auto">
            <a:xfrm>
              <a:off x="1266" y="2592"/>
              <a:ext cx="172" cy="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13414" name="Line 45"/>
            <p:cNvSpPr>
              <a:spLocks noChangeShapeType="1"/>
            </p:cNvSpPr>
            <p:nvPr/>
          </p:nvSpPr>
          <p:spPr bwMode="auto">
            <a:xfrm>
              <a:off x="1477" y="2592"/>
              <a:ext cx="169" cy="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13415" name="Line 46"/>
            <p:cNvSpPr>
              <a:spLocks noChangeShapeType="1"/>
            </p:cNvSpPr>
            <p:nvPr/>
          </p:nvSpPr>
          <p:spPr bwMode="auto">
            <a:xfrm>
              <a:off x="1438" y="2592"/>
              <a:ext cx="18" cy="48"/>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13416" name="Line 47"/>
            <p:cNvSpPr>
              <a:spLocks noChangeShapeType="1"/>
            </p:cNvSpPr>
            <p:nvPr/>
          </p:nvSpPr>
          <p:spPr bwMode="auto">
            <a:xfrm>
              <a:off x="1248" y="2544"/>
              <a:ext cx="18" cy="48"/>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13417" name="Line 48"/>
            <p:cNvSpPr>
              <a:spLocks noChangeShapeType="1"/>
            </p:cNvSpPr>
            <p:nvPr/>
          </p:nvSpPr>
          <p:spPr bwMode="auto">
            <a:xfrm flipH="1">
              <a:off x="1646" y="2544"/>
              <a:ext cx="18" cy="48"/>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13418" name="Line 49"/>
            <p:cNvSpPr>
              <a:spLocks noChangeShapeType="1"/>
            </p:cNvSpPr>
            <p:nvPr/>
          </p:nvSpPr>
          <p:spPr bwMode="auto">
            <a:xfrm flipH="1">
              <a:off x="1456" y="2592"/>
              <a:ext cx="21" cy="48"/>
            </a:xfrm>
            <a:prstGeom prst="line">
              <a:avLst/>
            </a:prstGeom>
            <a:noFill/>
            <a:ln w="12700">
              <a:solidFill>
                <a:schemeClr val="tx1"/>
              </a:solidFill>
              <a:round/>
              <a:headEnd type="none" w="sm" len="sm"/>
              <a:tailEnd type="none" w="sm" len="sm"/>
            </a:ln>
          </p:spPr>
          <p:txBody>
            <a:bodyPr wrap="none" anchor="ctr"/>
            <a:lstStyle/>
            <a:p>
              <a:endParaRPr lang="en-US"/>
            </a:p>
          </p:txBody>
        </p:sp>
      </p:grpSp>
      <p:grpSp>
        <p:nvGrpSpPr>
          <p:cNvPr id="13332" name="Group 50"/>
          <p:cNvGrpSpPr>
            <a:grpSpLocks/>
          </p:cNvGrpSpPr>
          <p:nvPr/>
        </p:nvGrpSpPr>
        <p:grpSpPr bwMode="auto">
          <a:xfrm>
            <a:off x="9258300" y="4032250"/>
            <a:ext cx="660400" cy="152400"/>
            <a:chOff x="5408" y="2544"/>
            <a:chExt cx="416" cy="96"/>
          </a:xfrm>
        </p:grpSpPr>
        <p:sp>
          <p:nvSpPr>
            <p:cNvPr id="13407" name="Line 51"/>
            <p:cNvSpPr>
              <a:spLocks noChangeShapeType="1"/>
            </p:cNvSpPr>
            <p:nvPr/>
          </p:nvSpPr>
          <p:spPr bwMode="auto">
            <a:xfrm>
              <a:off x="5426" y="2592"/>
              <a:ext cx="172" cy="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13408" name="Line 52"/>
            <p:cNvSpPr>
              <a:spLocks noChangeShapeType="1"/>
            </p:cNvSpPr>
            <p:nvPr/>
          </p:nvSpPr>
          <p:spPr bwMode="auto">
            <a:xfrm>
              <a:off x="5637" y="2592"/>
              <a:ext cx="169" cy="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13409" name="Line 53"/>
            <p:cNvSpPr>
              <a:spLocks noChangeShapeType="1"/>
            </p:cNvSpPr>
            <p:nvPr/>
          </p:nvSpPr>
          <p:spPr bwMode="auto">
            <a:xfrm>
              <a:off x="5598" y="2592"/>
              <a:ext cx="18" cy="48"/>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13410" name="Line 54"/>
            <p:cNvSpPr>
              <a:spLocks noChangeShapeType="1"/>
            </p:cNvSpPr>
            <p:nvPr/>
          </p:nvSpPr>
          <p:spPr bwMode="auto">
            <a:xfrm>
              <a:off x="5408" y="2544"/>
              <a:ext cx="18" cy="48"/>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13411" name="Line 55"/>
            <p:cNvSpPr>
              <a:spLocks noChangeShapeType="1"/>
            </p:cNvSpPr>
            <p:nvPr/>
          </p:nvSpPr>
          <p:spPr bwMode="auto">
            <a:xfrm flipH="1">
              <a:off x="5806" y="2544"/>
              <a:ext cx="18" cy="48"/>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13412" name="Line 56"/>
            <p:cNvSpPr>
              <a:spLocks noChangeShapeType="1"/>
            </p:cNvSpPr>
            <p:nvPr/>
          </p:nvSpPr>
          <p:spPr bwMode="auto">
            <a:xfrm flipH="1">
              <a:off x="5616" y="2592"/>
              <a:ext cx="21" cy="48"/>
            </a:xfrm>
            <a:prstGeom prst="line">
              <a:avLst/>
            </a:prstGeom>
            <a:noFill/>
            <a:ln w="12700">
              <a:solidFill>
                <a:schemeClr val="tx1"/>
              </a:solidFill>
              <a:round/>
              <a:headEnd type="none" w="sm" len="sm"/>
              <a:tailEnd type="none" w="sm" len="sm"/>
            </a:ln>
          </p:spPr>
          <p:txBody>
            <a:bodyPr wrap="none" anchor="ctr"/>
            <a:lstStyle/>
            <a:p>
              <a:endParaRPr lang="en-US"/>
            </a:p>
          </p:txBody>
        </p:sp>
      </p:grpSp>
      <p:grpSp>
        <p:nvGrpSpPr>
          <p:cNvPr id="13333" name="Group 57"/>
          <p:cNvGrpSpPr>
            <a:grpSpLocks/>
          </p:cNvGrpSpPr>
          <p:nvPr/>
        </p:nvGrpSpPr>
        <p:grpSpPr bwMode="auto">
          <a:xfrm>
            <a:off x="7772400" y="4032250"/>
            <a:ext cx="1320800" cy="152400"/>
            <a:chOff x="4472" y="2544"/>
            <a:chExt cx="832" cy="96"/>
          </a:xfrm>
        </p:grpSpPr>
        <p:sp>
          <p:nvSpPr>
            <p:cNvPr id="13401" name="Line 58"/>
            <p:cNvSpPr>
              <a:spLocks noChangeShapeType="1"/>
            </p:cNvSpPr>
            <p:nvPr/>
          </p:nvSpPr>
          <p:spPr bwMode="auto">
            <a:xfrm>
              <a:off x="4509" y="2592"/>
              <a:ext cx="342" cy="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13402" name="Line 59"/>
            <p:cNvSpPr>
              <a:spLocks noChangeShapeType="1"/>
            </p:cNvSpPr>
            <p:nvPr/>
          </p:nvSpPr>
          <p:spPr bwMode="auto">
            <a:xfrm>
              <a:off x="4929" y="2592"/>
              <a:ext cx="338" cy="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13403" name="Line 60"/>
            <p:cNvSpPr>
              <a:spLocks noChangeShapeType="1"/>
            </p:cNvSpPr>
            <p:nvPr/>
          </p:nvSpPr>
          <p:spPr bwMode="auto">
            <a:xfrm>
              <a:off x="4851" y="2592"/>
              <a:ext cx="37" cy="48"/>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13404" name="Line 61"/>
            <p:cNvSpPr>
              <a:spLocks noChangeShapeType="1"/>
            </p:cNvSpPr>
            <p:nvPr/>
          </p:nvSpPr>
          <p:spPr bwMode="auto">
            <a:xfrm>
              <a:off x="4472" y="2544"/>
              <a:ext cx="37" cy="48"/>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13405" name="Line 62"/>
            <p:cNvSpPr>
              <a:spLocks noChangeShapeType="1"/>
            </p:cNvSpPr>
            <p:nvPr/>
          </p:nvSpPr>
          <p:spPr bwMode="auto">
            <a:xfrm flipH="1">
              <a:off x="5267" y="2544"/>
              <a:ext cx="37" cy="48"/>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13406" name="Line 63"/>
            <p:cNvSpPr>
              <a:spLocks noChangeShapeType="1"/>
            </p:cNvSpPr>
            <p:nvPr/>
          </p:nvSpPr>
          <p:spPr bwMode="auto">
            <a:xfrm flipH="1">
              <a:off x="4888" y="2592"/>
              <a:ext cx="41" cy="48"/>
            </a:xfrm>
            <a:prstGeom prst="line">
              <a:avLst/>
            </a:prstGeom>
            <a:noFill/>
            <a:ln w="12700">
              <a:solidFill>
                <a:schemeClr val="tx1"/>
              </a:solidFill>
              <a:round/>
              <a:headEnd type="none" w="sm" len="sm"/>
              <a:tailEnd type="none" w="sm" len="sm"/>
            </a:ln>
          </p:spPr>
          <p:txBody>
            <a:bodyPr wrap="none" anchor="ctr"/>
            <a:lstStyle/>
            <a:p>
              <a:endParaRPr lang="en-US"/>
            </a:p>
          </p:txBody>
        </p:sp>
      </p:grpSp>
      <p:grpSp>
        <p:nvGrpSpPr>
          <p:cNvPr id="13334" name="Group 64"/>
          <p:cNvGrpSpPr>
            <a:grpSpLocks/>
          </p:cNvGrpSpPr>
          <p:nvPr/>
        </p:nvGrpSpPr>
        <p:grpSpPr bwMode="auto">
          <a:xfrm>
            <a:off x="6286500" y="4032250"/>
            <a:ext cx="1320800" cy="152400"/>
            <a:chOff x="3536" y="2544"/>
            <a:chExt cx="832" cy="96"/>
          </a:xfrm>
        </p:grpSpPr>
        <p:sp>
          <p:nvSpPr>
            <p:cNvPr id="13395" name="Line 65"/>
            <p:cNvSpPr>
              <a:spLocks noChangeShapeType="1"/>
            </p:cNvSpPr>
            <p:nvPr/>
          </p:nvSpPr>
          <p:spPr bwMode="auto">
            <a:xfrm>
              <a:off x="3573" y="2592"/>
              <a:ext cx="342" cy="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13396" name="Line 66"/>
            <p:cNvSpPr>
              <a:spLocks noChangeShapeType="1"/>
            </p:cNvSpPr>
            <p:nvPr/>
          </p:nvSpPr>
          <p:spPr bwMode="auto">
            <a:xfrm>
              <a:off x="3993" y="2592"/>
              <a:ext cx="338" cy="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13397" name="Line 67"/>
            <p:cNvSpPr>
              <a:spLocks noChangeShapeType="1"/>
            </p:cNvSpPr>
            <p:nvPr/>
          </p:nvSpPr>
          <p:spPr bwMode="auto">
            <a:xfrm>
              <a:off x="3915" y="2592"/>
              <a:ext cx="37" cy="48"/>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13398" name="Line 68"/>
            <p:cNvSpPr>
              <a:spLocks noChangeShapeType="1"/>
            </p:cNvSpPr>
            <p:nvPr/>
          </p:nvSpPr>
          <p:spPr bwMode="auto">
            <a:xfrm>
              <a:off x="3536" y="2544"/>
              <a:ext cx="37" cy="48"/>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13399" name="Line 69"/>
            <p:cNvSpPr>
              <a:spLocks noChangeShapeType="1"/>
            </p:cNvSpPr>
            <p:nvPr/>
          </p:nvSpPr>
          <p:spPr bwMode="auto">
            <a:xfrm flipH="1">
              <a:off x="4331" y="2544"/>
              <a:ext cx="37" cy="48"/>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13400" name="Line 70"/>
            <p:cNvSpPr>
              <a:spLocks noChangeShapeType="1"/>
            </p:cNvSpPr>
            <p:nvPr/>
          </p:nvSpPr>
          <p:spPr bwMode="auto">
            <a:xfrm flipH="1">
              <a:off x="3952" y="2592"/>
              <a:ext cx="41" cy="48"/>
            </a:xfrm>
            <a:prstGeom prst="line">
              <a:avLst/>
            </a:prstGeom>
            <a:noFill/>
            <a:ln w="12700">
              <a:solidFill>
                <a:schemeClr val="tx1"/>
              </a:solidFill>
              <a:round/>
              <a:headEnd type="none" w="sm" len="sm"/>
              <a:tailEnd type="none" w="sm" len="sm"/>
            </a:ln>
          </p:spPr>
          <p:txBody>
            <a:bodyPr wrap="none" anchor="ctr"/>
            <a:lstStyle/>
            <a:p>
              <a:endParaRPr lang="en-US"/>
            </a:p>
          </p:txBody>
        </p:sp>
      </p:grpSp>
      <p:grpSp>
        <p:nvGrpSpPr>
          <p:cNvPr id="13335" name="Group 71"/>
          <p:cNvGrpSpPr>
            <a:grpSpLocks/>
          </p:cNvGrpSpPr>
          <p:nvPr/>
        </p:nvGrpSpPr>
        <p:grpSpPr bwMode="auto">
          <a:xfrm>
            <a:off x="4057650" y="3244850"/>
            <a:ext cx="990600" cy="152400"/>
            <a:chOff x="2132" y="2048"/>
            <a:chExt cx="624" cy="96"/>
          </a:xfrm>
        </p:grpSpPr>
        <p:sp>
          <p:nvSpPr>
            <p:cNvPr id="13389" name="Line 72"/>
            <p:cNvSpPr>
              <a:spLocks noChangeShapeType="1"/>
            </p:cNvSpPr>
            <p:nvPr/>
          </p:nvSpPr>
          <p:spPr bwMode="auto">
            <a:xfrm>
              <a:off x="2160" y="2096"/>
              <a:ext cx="256" cy="0"/>
            </a:xfrm>
            <a:prstGeom prst="line">
              <a:avLst/>
            </a:prstGeom>
            <a:noFill/>
            <a:ln w="12700">
              <a:solidFill>
                <a:schemeClr val="hlink"/>
              </a:solidFill>
              <a:round/>
              <a:headEnd type="none" w="sm" len="sm"/>
              <a:tailEnd type="none" w="sm" len="sm"/>
            </a:ln>
          </p:spPr>
          <p:txBody>
            <a:bodyPr wrap="none" anchor="ctr"/>
            <a:lstStyle/>
            <a:p>
              <a:endParaRPr lang="en-US"/>
            </a:p>
          </p:txBody>
        </p:sp>
        <p:sp>
          <p:nvSpPr>
            <p:cNvPr id="13390" name="Line 73"/>
            <p:cNvSpPr>
              <a:spLocks noChangeShapeType="1"/>
            </p:cNvSpPr>
            <p:nvPr/>
          </p:nvSpPr>
          <p:spPr bwMode="auto">
            <a:xfrm>
              <a:off x="2473" y="2096"/>
              <a:ext cx="255" cy="0"/>
            </a:xfrm>
            <a:prstGeom prst="line">
              <a:avLst/>
            </a:prstGeom>
            <a:noFill/>
            <a:ln w="12700">
              <a:solidFill>
                <a:schemeClr val="hlink"/>
              </a:solidFill>
              <a:round/>
              <a:headEnd type="none" w="sm" len="sm"/>
              <a:tailEnd type="none" w="sm" len="sm"/>
            </a:ln>
          </p:spPr>
          <p:txBody>
            <a:bodyPr wrap="none" anchor="ctr"/>
            <a:lstStyle/>
            <a:p>
              <a:endParaRPr lang="en-US"/>
            </a:p>
          </p:txBody>
        </p:sp>
        <p:sp>
          <p:nvSpPr>
            <p:cNvPr id="13391" name="Line 74"/>
            <p:cNvSpPr>
              <a:spLocks noChangeShapeType="1"/>
            </p:cNvSpPr>
            <p:nvPr/>
          </p:nvSpPr>
          <p:spPr bwMode="auto">
            <a:xfrm flipV="1">
              <a:off x="2416" y="2048"/>
              <a:ext cx="28" cy="48"/>
            </a:xfrm>
            <a:prstGeom prst="line">
              <a:avLst/>
            </a:prstGeom>
            <a:noFill/>
            <a:ln w="12700">
              <a:solidFill>
                <a:schemeClr val="hlink"/>
              </a:solidFill>
              <a:round/>
              <a:headEnd type="none" w="sm" len="sm"/>
              <a:tailEnd type="none" w="sm" len="sm"/>
            </a:ln>
          </p:spPr>
          <p:txBody>
            <a:bodyPr wrap="none" anchor="ctr"/>
            <a:lstStyle/>
            <a:p>
              <a:endParaRPr lang="en-US"/>
            </a:p>
          </p:txBody>
        </p:sp>
        <p:sp>
          <p:nvSpPr>
            <p:cNvPr id="13392" name="Line 75"/>
            <p:cNvSpPr>
              <a:spLocks noChangeShapeType="1"/>
            </p:cNvSpPr>
            <p:nvPr/>
          </p:nvSpPr>
          <p:spPr bwMode="auto">
            <a:xfrm flipV="1">
              <a:off x="2132" y="2096"/>
              <a:ext cx="28" cy="48"/>
            </a:xfrm>
            <a:prstGeom prst="line">
              <a:avLst/>
            </a:prstGeom>
            <a:noFill/>
            <a:ln w="12700">
              <a:solidFill>
                <a:schemeClr val="hlink"/>
              </a:solidFill>
              <a:round/>
              <a:headEnd type="none" w="sm" len="sm"/>
              <a:tailEnd type="none" w="sm" len="sm"/>
            </a:ln>
          </p:spPr>
          <p:txBody>
            <a:bodyPr wrap="none" anchor="ctr"/>
            <a:lstStyle/>
            <a:p>
              <a:endParaRPr lang="en-US"/>
            </a:p>
          </p:txBody>
        </p:sp>
        <p:sp>
          <p:nvSpPr>
            <p:cNvPr id="13393" name="Line 76"/>
            <p:cNvSpPr>
              <a:spLocks noChangeShapeType="1"/>
            </p:cNvSpPr>
            <p:nvPr/>
          </p:nvSpPr>
          <p:spPr bwMode="auto">
            <a:xfrm flipH="1" flipV="1">
              <a:off x="2728" y="2096"/>
              <a:ext cx="28" cy="48"/>
            </a:xfrm>
            <a:prstGeom prst="line">
              <a:avLst/>
            </a:prstGeom>
            <a:noFill/>
            <a:ln w="12700">
              <a:solidFill>
                <a:schemeClr val="hlink"/>
              </a:solidFill>
              <a:round/>
              <a:headEnd type="none" w="sm" len="sm"/>
              <a:tailEnd type="none" w="sm" len="sm"/>
            </a:ln>
          </p:spPr>
          <p:txBody>
            <a:bodyPr wrap="none" anchor="ctr"/>
            <a:lstStyle/>
            <a:p>
              <a:endParaRPr lang="en-US"/>
            </a:p>
          </p:txBody>
        </p:sp>
        <p:sp>
          <p:nvSpPr>
            <p:cNvPr id="13394" name="Line 77"/>
            <p:cNvSpPr>
              <a:spLocks noChangeShapeType="1"/>
            </p:cNvSpPr>
            <p:nvPr/>
          </p:nvSpPr>
          <p:spPr bwMode="auto">
            <a:xfrm flipH="1" flipV="1">
              <a:off x="2444" y="2048"/>
              <a:ext cx="29" cy="48"/>
            </a:xfrm>
            <a:prstGeom prst="line">
              <a:avLst/>
            </a:prstGeom>
            <a:noFill/>
            <a:ln w="12700">
              <a:solidFill>
                <a:schemeClr val="hlink"/>
              </a:solidFill>
              <a:round/>
              <a:headEnd type="none" w="sm" len="sm"/>
              <a:tailEnd type="none" w="sm" len="sm"/>
            </a:ln>
          </p:spPr>
          <p:txBody>
            <a:bodyPr wrap="none" anchor="ctr"/>
            <a:lstStyle/>
            <a:p>
              <a:endParaRPr lang="en-US"/>
            </a:p>
          </p:txBody>
        </p:sp>
      </p:grpSp>
      <p:grpSp>
        <p:nvGrpSpPr>
          <p:cNvPr id="13336" name="Group 78"/>
          <p:cNvGrpSpPr>
            <a:grpSpLocks/>
          </p:cNvGrpSpPr>
          <p:nvPr/>
        </p:nvGrpSpPr>
        <p:grpSpPr bwMode="auto">
          <a:xfrm>
            <a:off x="5956300" y="3270250"/>
            <a:ext cx="577850" cy="152400"/>
            <a:chOff x="3328" y="2064"/>
            <a:chExt cx="364" cy="96"/>
          </a:xfrm>
        </p:grpSpPr>
        <p:sp>
          <p:nvSpPr>
            <p:cNvPr id="13383" name="Line 79"/>
            <p:cNvSpPr>
              <a:spLocks noChangeShapeType="1"/>
            </p:cNvSpPr>
            <p:nvPr/>
          </p:nvSpPr>
          <p:spPr bwMode="auto">
            <a:xfrm>
              <a:off x="3344" y="2112"/>
              <a:ext cx="150" cy="0"/>
            </a:xfrm>
            <a:prstGeom prst="line">
              <a:avLst/>
            </a:prstGeom>
            <a:noFill/>
            <a:ln w="12700">
              <a:solidFill>
                <a:schemeClr val="hlink"/>
              </a:solidFill>
              <a:round/>
              <a:headEnd type="none" w="sm" len="sm"/>
              <a:tailEnd type="none" w="sm" len="sm"/>
            </a:ln>
          </p:spPr>
          <p:txBody>
            <a:bodyPr wrap="none" anchor="ctr"/>
            <a:lstStyle/>
            <a:p>
              <a:endParaRPr lang="en-US"/>
            </a:p>
          </p:txBody>
        </p:sp>
        <p:sp>
          <p:nvSpPr>
            <p:cNvPr id="13384" name="Line 80"/>
            <p:cNvSpPr>
              <a:spLocks noChangeShapeType="1"/>
            </p:cNvSpPr>
            <p:nvPr/>
          </p:nvSpPr>
          <p:spPr bwMode="auto">
            <a:xfrm>
              <a:off x="3527" y="2112"/>
              <a:ext cx="149" cy="0"/>
            </a:xfrm>
            <a:prstGeom prst="line">
              <a:avLst/>
            </a:prstGeom>
            <a:noFill/>
            <a:ln w="12700">
              <a:solidFill>
                <a:schemeClr val="hlink"/>
              </a:solidFill>
              <a:round/>
              <a:headEnd type="none" w="sm" len="sm"/>
              <a:tailEnd type="none" w="sm" len="sm"/>
            </a:ln>
          </p:spPr>
          <p:txBody>
            <a:bodyPr wrap="none" anchor="ctr"/>
            <a:lstStyle/>
            <a:p>
              <a:endParaRPr lang="en-US"/>
            </a:p>
          </p:txBody>
        </p:sp>
        <p:sp>
          <p:nvSpPr>
            <p:cNvPr id="13385" name="Line 81"/>
            <p:cNvSpPr>
              <a:spLocks noChangeShapeType="1"/>
            </p:cNvSpPr>
            <p:nvPr/>
          </p:nvSpPr>
          <p:spPr bwMode="auto">
            <a:xfrm flipV="1">
              <a:off x="3494" y="2064"/>
              <a:ext cx="16" cy="48"/>
            </a:xfrm>
            <a:prstGeom prst="line">
              <a:avLst/>
            </a:prstGeom>
            <a:noFill/>
            <a:ln w="12700">
              <a:solidFill>
                <a:schemeClr val="hlink"/>
              </a:solidFill>
              <a:round/>
              <a:headEnd type="none" w="sm" len="sm"/>
              <a:tailEnd type="none" w="sm" len="sm"/>
            </a:ln>
          </p:spPr>
          <p:txBody>
            <a:bodyPr wrap="none" anchor="ctr"/>
            <a:lstStyle/>
            <a:p>
              <a:endParaRPr lang="en-US"/>
            </a:p>
          </p:txBody>
        </p:sp>
        <p:sp>
          <p:nvSpPr>
            <p:cNvPr id="13386" name="Line 82"/>
            <p:cNvSpPr>
              <a:spLocks noChangeShapeType="1"/>
            </p:cNvSpPr>
            <p:nvPr/>
          </p:nvSpPr>
          <p:spPr bwMode="auto">
            <a:xfrm flipV="1">
              <a:off x="3328" y="2112"/>
              <a:ext cx="16" cy="48"/>
            </a:xfrm>
            <a:prstGeom prst="line">
              <a:avLst/>
            </a:prstGeom>
            <a:noFill/>
            <a:ln w="12700">
              <a:solidFill>
                <a:schemeClr val="hlink"/>
              </a:solidFill>
              <a:round/>
              <a:headEnd type="none" w="sm" len="sm"/>
              <a:tailEnd type="none" w="sm" len="sm"/>
            </a:ln>
          </p:spPr>
          <p:txBody>
            <a:bodyPr wrap="none" anchor="ctr"/>
            <a:lstStyle/>
            <a:p>
              <a:endParaRPr lang="en-US"/>
            </a:p>
          </p:txBody>
        </p:sp>
        <p:sp>
          <p:nvSpPr>
            <p:cNvPr id="13387" name="Line 83"/>
            <p:cNvSpPr>
              <a:spLocks noChangeShapeType="1"/>
            </p:cNvSpPr>
            <p:nvPr/>
          </p:nvSpPr>
          <p:spPr bwMode="auto">
            <a:xfrm flipH="1" flipV="1">
              <a:off x="3676" y="2112"/>
              <a:ext cx="16" cy="48"/>
            </a:xfrm>
            <a:prstGeom prst="line">
              <a:avLst/>
            </a:prstGeom>
            <a:noFill/>
            <a:ln w="12700">
              <a:solidFill>
                <a:schemeClr val="hlink"/>
              </a:solidFill>
              <a:round/>
              <a:headEnd type="none" w="sm" len="sm"/>
              <a:tailEnd type="none" w="sm" len="sm"/>
            </a:ln>
          </p:spPr>
          <p:txBody>
            <a:bodyPr wrap="none" anchor="ctr"/>
            <a:lstStyle/>
            <a:p>
              <a:endParaRPr lang="en-US"/>
            </a:p>
          </p:txBody>
        </p:sp>
        <p:sp>
          <p:nvSpPr>
            <p:cNvPr id="13388" name="Line 84"/>
            <p:cNvSpPr>
              <a:spLocks noChangeShapeType="1"/>
            </p:cNvSpPr>
            <p:nvPr/>
          </p:nvSpPr>
          <p:spPr bwMode="auto">
            <a:xfrm flipH="1" flipV="1">
              <a:off x="3510" y="2064"/>
              <a:ext cx="17" cy="48"/>
            </a:xfrm>
            <a:prstGeom prst="line">
              <a:avLst/>
            </a:prstGeom>
            <a:noFill/>
            <a:ln w="12700">
              <a:solidFill>
                <a:schemeClr val="hlink"/>
              </a:solidFill>
              <a:round/>
              <a:headEnd type="none" w="sm" len="sm"/>
              <a:tailEnd type="none" w="sm" len="sm"/>
            </a:ln>
          </p:spPr>
          <p:txBody>
            <a:bodyPr wrap="none" anchor="ctr"/>
            <a:lstStyle/>
            <a:p>
              <a:endParaRPr lang="en-US"/>
            </a:p>
          </p:txBody>
        </p:sp>
      </p:grpSp>
      <p:grpSp>
        <p:nvGrpSpPr>
          <p:cNvPr id="13337" name="Group 85"/>
          <p:cNvGrpSpPr>
            <a:grpSpLocks/>
          </p:cNvGrpSpPr>
          <p:nvPr/>
        </p:nvGrpSpPr>
        <p:grpSpPr bwMode="auto">
          <a:xfrm>
            <a:off x="6699250" y="3270250"/>
            <a:ext cx="577850" cy="152400"/>
            <a:chOff x="3796" y="2064"/>
            <a:chExt cx="364" cy="96"/>
          </a:xfrm>
        </p:grpSpPr>
        <p:sp>
          <p:nvSpPr>
            <p:cNvPr id="13377" name="Line 86"/>
            <p:cNvSpPr>
              <a:spLocks noChangeShapeType="1"/>
            </p:cNvSpPr>
            <p:nvPr/>
          </p:nvSpPr>
          <p:spPr bwMode="auto">
            <a:xfrm>
              <a:off x="3812" y="2112"/>
              <a:ext cx="150" cy="0"/>
            </a:xfrm>
            <a:prstGeom prst="line">
              <a:avLst/>
            </a:prstGeom>
            <a:noFill/>
            <a:ln w="12700">
              <a:solidFill>
                <a:schemeClr val="hlink"/>
              </a:solidFill>
              <a:round/>
              <a:headEnd type="none" w="sm" len="sm"/>
              <a:tailEnd type="none" w="sm" len="sm"/>
            </a:ln>
          </p:spPr>
          <p:txBody>
            <a:bodyPr wrap="none" anchor="ctr"/>
            <a:lstStyle/>
            <a:p>
              <a:endParaRPr lang="en-US"/>
            </a:p>
          </p:txBody>
        </p:sp>
        <p:sp>
          <p:nvSpPr>
            <p:cNvPr id="13378" name="Line 87"/>
            <p:cNvSpPr>
              <a:spLocks noChangeShapeType="1"/>
            </p:cNvSpPr>
            <p:nvPr/>
          </p:nvSpPr>
          <p:spPr bwMode="auto">
            <a:xfrm>
              <a:off x="3995" y="2112"/>
              <a:ext cx="149" cy="0"/>
            </a:xfrm>
            <a:prstGeom prst="line">
              <a:avLst/>
            </a:prstGeom>
            <a:noFill/>
            <a:ln w="12700">
              <a:solidFill>
                <a:schemeClr val="hlink"/>
              </a:solidFill>
              <a:round/>
              <a:headEnd type="none" w="sm" len="sm"/>
              <a:tailEnd type="none" w="sm" len="sm"/>
            </a:ln>
          </p:spPr>
          <p:txBody>
            <a:bodyPr wrap="none" anchor="ctr"/>
            <a:lstStyle/>
            <a:p>
              <a:endParaRPr lang="en-US"/>
            </a:p>
          </p:txBody>
        </p:sp>
        <p:sp>
          <p:nvSpPr>
            <p:cNvPr id="13379" name="Line 88"/>
            <p:cNvSpPr>
              <a:spLocks noChangeShapeType="1"/>
            </p:cNvSpPr>
            <p:nvPr/>
          </p:nvSpPr>
          <p:spPr bwMode="auto">
            <a:xfrm flipV="1">
              <a:off x="3962" y="2064"/>
              <a:ext cx="16" cy="48"/>
            </a:xfrm>
            <a:prstGeom prst="line">
              <a:avLst/>
            </a:prstGeom>
            <a:noFill/>
            <a:ln w="12700">
              <a:solidFill>
                <a:schemeClr val="hlink"/>
              </a:solidFill>
              <a:round/>
              <a:headEnd type="none" w="sm" len="sm"/>
              <a:tailEnd type="none" w="sm" len="sm"/>
            </a:ln>
          </p:spPr>
          <p:txBody>
            <a:bodyPr wrap="none" anchor="ctr"/>
            <a:lstStyle/>
            <a:p>
              <a:endParaRPr lang="en-US"/>
            </a:p>
          </p:txBody>
        </p:sp>
        <p:sp>
          <p:nvSpPr>
            <p:cNvPr id="13380" name="Line 89"/>
            <p:cNvSpPr>
              <a:spLocks noChangeShapeType="1"/>
            </p:cNvSpPr>
            <p:nvPr/>
          </p:nvSpPr>
          <p:spPr bwMode="auto">
            <a:xfrm flipV="1">
              <a:off x="3796" y="2112"/>
              <a:ext cx="16" cy="48"/>
            </a:xfrm>
            <a:prstGeom prst="line">
              <a:avLst/>
            </a:prstGeom>
            <a:noFill/>
            <a:ln w="12700">
              <a:solidFill>
                <a:schemeClr val="hlink"/>
              </a:solidFill>
              <a:round/>
              <a:headEnd type="none" w="sm" len="sm"/>
              <a:tailEnd type="none" w="sm" len="sm"/>
            </a:ln>
          </p:spPr>
          <p:txBody>
            <a:bodyPr wrap="none" anchor="ctr"/>
            <a:lstStyle/>
            <a:p>
              <a:endParaRPr lang="en-US"/>
            </a:p>
          </p:txBody>
        </p:sp>
        <p:sp>
          <p:nvSpPr>
            <p:cNvPr id="13381" name="Line 90"/>
            <p:cNvSpPr>
              <a:spLocks noChangeShapeType="1"/>
            </p:cNvSpPr>
            <p:nvPr/>
          </p:nvSpPr>
          <p:spPr bwMode="auto">
            <a:xfrm flipH="1" flipV="1">
              <a:off x="4144" y="2112"/>
              <a:ext cx="16" cy="48"/>
            </a:xfrm>
            <a:prstGeom prst="line">
              <a:avLst/>
            </a:prstGeom>
            <a:noFill/>
            <a:ln w="12700">
              <a:solidFill>
                <a:schemeClr val="hlink"/>
              </a:solidFill>
              <a:round/>
              <a:headEnd type="none" w="sm" len="sm"/>
              <a:tailEnd type="none" w="sm" len="sm"/>
            </a:ln>
          </p:spPr>
          <p:txBody>
            <a:bodyPr wrap="none" anchor="ctr"/>
            <a:lstStyle/>
            <a:p>
              <a:endParaRPr lang="en-US"/>
            </a:p>
          </p:txBody>
        </p:sp>
        <p:sp>
          <p:nvSpPr>
            <p:cNvPr id="13382" name="Line 91"/>
            <p:cNvSpPr>
              <a:spLocks noChangeShapeType="1"/>
            </p:cNvSpPr>
            <p:nvPr/>
          </p:nvSpPr>
          <p:spPr bwMode="auto">
            <a:xfrm flipH="1" flipV="1">
              <a:off x="3978" y="2064"/>
              <a:ext cx="17" cy="48"/>
            </a:xfrm>
            <a:prstGeom prst="line">
              <a:avLst/>
            </a:prstGeom>
            <a:noFill/>
            <a:ln w="12700">
              <a:solidFill>
                <a:schemeClr val="hlink"/>
              </a:solidFill>
              <a:round/>
              <a:headEnd type="none" w="sm" len="sm"/>
              <a:tailEnd type="none" w="sm" len="sm"/>
            </a:ln>
          </p:spPr>
          <p:txBody>
            <a:bodyPr wrap="none" anchor="ctr"/>
            <a:lstStyle/>
            <a:p>
              <a:endParaRPr lang="en-US"/>
            </a:p>
          </p:txBody>
        </p:sp>
      </p:grpSp>
      <p:grpSp>
        <p:nvGrpSpPr>
          <p:cNvPr id="13338" name="Group 92"/>
          <p:cNvGrpSpPr>
            <a:grpSpLocks/>
          </p:cNvGrpSpPr>
          <p:nvPr/>
        </p:nvGrpSpPr>
        <p:grpSpPr bwMode="auto">
          <a:xfrm>
            <a:off x="8809038" y="3270250"/>
            <a:ext cx="944562" cy="152400"/>
            <a:chOff x="5304" y="2064"/>
            <a:chExt cx="416" cy="96"/>
          </a:xfrm>
        </p:grpSpPr>
        <p:sp>
          <p:nvSpPr>
            <p:cNvPr id="13371" name="Line 93"/>
            <p:cNvSpPr>
              <a:spLocks noChangeShapeType="1"/>
            </p:cNvSpPr>
            <p:nvPr/>
          </p:nvSpPr>
          <p:spPr bwMode="auto">
            <a:xfrm>
              <a:off x="5322" y="2112"/>
              <a:ext cx="172" cy="0"/>
            </a:xfrm>
            <a:prstGeom prst="line">
              <a:avLst/>
            </a:prstGeom>
            <a:noFill/>
            <a:ln w="12700">
              <a:solidFill>
                <a:schemeClr val="hlink"/>
              </a:solidFill>
              <a:round/>
              <a:headEnd type="none" w="sm" len="sm"/>
              <a:tailEnd type="none" w="sm" len="sm"/>
            </a:ln>
          </p:spPr>
          <p:txBody>
            <a:bodyPr wrap="none" anchor="ctr"/>
            <a:lstStyle/>
            <a:p>
              <a:endParaRPr lang="en-US"/>
            </a:p>
          </p:txBody>
        </p:sp>
        <p:sp>
          <p:nvSpPr>
            <p:cNvPr id="13372" name="Line 94"/>
            <p:cNvSpPr>
              <a:spLocks noChangeShapeType="1"/>
            </p:cNvSpPr>
            <p:nvPr/>
          </p:nvSpPr>
          <p:spPr bwMode="auto">
            <a:xfrm>
              <a:off x="5533" y="2112"/>
              <a:ext cx="169" cy="0"/>
            </a:xfrm>
            <a:prstGeom prst="line">
              <a:avLst/>
            </a:prstGeom>
            <a:noFill/>
            <a:ln w="12700">
              <a:solidFill>
                <a:schemeClr val="hlink"/>
              </a:solidFill>
              <a:round/>
              <a:headEnd type="none" w="sm" len="sm"/>
              <a:tailEnd type="none" w="sm" len="sm"/>
            </a:ln>
          </p:spPr>
          <p:txBody>
            <a:bodyPr wrap="none" anchor="ctr"/>
            <a:lstStyle/>
            <a:p>
              <a:endParaRPr lang="en-US"/>
            </a:p>
          </p:txBody>
        </p:sp>
        <p:sp>
          <p:nvSpPr>
            <p:cNvPr id="13373" name="Line 95"/>
            <p:cNvSpPr>
              <a:spLocks noChangeShapeType="1"/>
            </p:cNvSpPr>
            <p:nvPr/>
          </p:nvSpPr>
          <p:spPr bwMode="auto">
            <a:xfrm flipV="1">
              <a:off x="5494" y="2064"/>
              <a:ext cx="18" cy="48"/>
            </a:xfrm>
            <a:prstGeom prst="line">
              <a:avLst/>
            </a:prstGeom>
            <a:noFill/>
            <a:ln w="12700">
              <a:solidFill>
                <a:schemeClr val="hlink"/>
              </a:solidFill>
              <a:round/>
              <a:headEnd type="none" w="sm" len="sm"/>
              <a:tailEnd type="none" w="sm" len="sm"/>
            </a:ln>
          </p:spPr>
          <p:txBody>
            <a:bodyPr wrap="none" anchor="ctr"/>
            <a:lstStyle/>
            <a:p>
              <a:endParaRPr lang="en-US"/>
            </a:p>
          </p:txBody>
        </p:sp>
        <p:sp>
          <p:nvSpPr>
            <p:cNvPr id="13374" name="Line 96"/>
            <p:cNvSpPr>
              <a:spLocks noChangeShapeType="1"/>
            </p:cNvSpPr>
            <p:nvPr/>
          </p:nvSpPr>
          <p:spPr bwMode="auto">
            <a:xfrm flipV="1">
              <a:off x="5304" y="2112"/>
              <a:ext cx="18" cy="48"/>
            </a:xfrm>
            <a:prstGeom prst="line">
              <a:avLst/>
            </a:prstGeom>
            <a:noFill/>
            <a:ln w="12700">
              <a:solidFill>
                <a:schemeClr val="hlink"/>
              </a:solidFill>
              <a:round/>
              <a:headEnd type="none" w="sm" len="sm"/>
              <a:tailEnd type="none" w="sm" len="sm"/>
            </a:ln>
          </p:spPr>
          <p:txBody>
            <a:bodyPr wrap="none" anchor="ctr"/>
            <a:lstStyle/>
            <a:p>
              <a:endParaRPr lang="en-US"/>
            </a:p>
          </p:txBody>
        </p:sp>
        <p:sp>
          <p:nvSpPr>
            <p:cNvPr id="13375" name="Line 97"/>
            <p:cNvSpPr>
              <a:spLocks noChangeShapeType="1"/>
            </p:cNvSpPr>
            <p:nvPr/>
          </p:nvSpPr>
          <p:spPr bwMode="auto">
            <a:xfrm flipH="1" flipV="1">
              <a:off x="5702" y="2112"/>
              <a:ext cx="18" cy="48"/>
            </a:xfrm>
            <a:prstGeom prst="line">
              <a:avLst/>
            </a:prstGeom>
            <a:noFill/>
            <a:ln w="12700">
              <a:solidFill>
                <a:schemeClr val="hlink"/>
              </a:solidFill>
              <a:round/>
              <a:headEnd type="none" w="sm" len="sm"/>
              <a:tailEnd type="none" w="sm" len="sm"/>
            </a:ln>
          </p:spPr>
          <p:txBody>
            <a:bodyPr wrap="none" anchor="ctr"/>
            <a:lstStyle/>
            <a:p>
              <a:endParaRPr lang="en-US"/>
            </a:p>
          </p:txBody>
        </p:sp>
        <p:sp>
          <p:nvSpPr>
            <p:cNvPr id="13376" name="Line 98"/>
            <p:cNvSpPr>
              <a:spLocks noChangeShapeType="1"/>
            </p:cNvSpPr>
            <p:nvPr/>
          </p:nvSpPr>
          <p:spPr bwMode="auto">
            <a:xfrm flipH="1" flipV="1">
              <a:off x="5512" y="2064"/>
              <a:ext cx="21" cy="48"/>
            </a:xfrm>
            <a:prstGeom prst="line">
              <a:avLst/>
            </a:prstGeom>
            <a:noFill/>
            <a:ln w="12700">
              <a:solidFill>
                <a:schemeClr val="hlink"/>
              </a:solidFill>
              <a:round/>
              <a:headEnd type="none" w="sm" len="sm"/>
              <a:tailEnd type="none" w="sm" len="sm"/>
            </a:ln>
          </p:spPr>
          <p:txBody>
            <a:bodyPr wrap="none" anchor="ctr"/>
            <a:lstStyle/>
            <a:p>
              <a:endParaRPr lang="en-US"/>
            </a:p>
          </p:txBody>
        </p:sp>
      </p:grpSp>
      <p:grpSp>
        <p:nvGrpSpPr>
          <p:cNvPr id="13339" name="Group 99"/>
          <p:cNvGrpSpPr>
            <a:grpSpLocks/>
          </p:cNvGrpSpPr>
          <p:nvPr/>
        </p:nvGrpSpPr>
        <p:grpSpPr bwMode="auto">
          <a:xfrm>
            <a:off x="1911350" y="3117850"/>
            <a:ext cx="1485900" cy="152400"/>
            <a:chOff x="780" y="1968"/>
            <a:chExt cx="936" cy="96"/>
          </a:xfrm>
        </p:grpSpPr>
        <p:sp>
          <p:nvSpPr>
            <p:cNvPr id="13365" name="Line 100"/>
            <p:cNvSpPr>
              <a:spLocks noChangeShapeType="1"/>
            </p:cNvSpPr>
            <p:nvPr/>
          </p:nvSpPr>
          <p:spPr bwMode="auto">
            <a:xfrm>
              <a:off x="822" y="2016"/>
              <a:ext cx="384" cy="0"/>
            </a:xfrm>
            <a:prstGeom prst="line">
              <a:avLst/>
            </a:prstGeom>
            <a:noFill/>
            <a:ln w="12700">
              <a:solidFill>
                <a:schemeClr val="hlink"/>
              </a:solidFill>
              <a:round/>
              <a:headEnd type="none" w="sm" len="sm"/>
              <a:tailEnd type="none" w="sm" len="sm"/>
            </a:ln>
          </p:spPr>
          <p:txBody>
            <a:bodyPr wrap="none" anchor="ctr"/>
            <a:lstStyle/>
            <a:p>
              <a:endParaRPr lang="en-US"/>
            </a:p>
          </p:txBody>
        </p:sp>
        <p:sp>
          <p:nvSpPr>
            <p:cNvPr id="13366" name="Line 101"/>
            <p:cNvSpPr>
              <a:spLocks noChangeShapeType="1"/>
            </p:cNvSpPr>
            <p:nvPr/>
          </p:nvSpPr>
          <p:spPr bwMode="auto">
            <a:xfrm>
              <a:off x="1290" y="2016"/>
              <a:ext cx="384" cy="0"/>
            </a:xfrm>
            <a:prstGeom prst="line">
              <a:avLst/>
            </a:prstGeom>
            <a:noFill/>
            <a:ln w="12700">
              <a:solidFill>
                <a:schemeClr val="hlink"/>
              </a:solidFill>
              <a:round/>
              <a:headEnd type="none" w="sm" len="sm"/>
              <a:tailEnd type="none" w="sm" len="sm"/>
            </a:ln>
          </p:spPr>
          <p:txBody>
            <a:bodyPr wrap="none" anchor="ctr"/>
            <a:lstStyle/>
            <a:p>
              <a:endParaRPr lang="en-US"/>
            </a:p>
          </p:txBody>
        </p:sp>
        <p:sp>
          <p:nvSpPr>
            <p:cNvPr id="13367" name="Line 102"/>
            <p:cNvSpPr>
              <a:spLocks noChangeShapeType="1"/>
            </p:cNvSpPr>
            <p:nvPr/>
          </p:nvSpPr>
          <p:spPr bwMode="auto">
            <a:xfrm flipV="1">
              <a:off x="1206" y="1968"/>
              <a:ext cx="42" cy="48"/>
            </a:xfrm>
            <a:prstGeom prst="line">
              <a:avLst/>
            </a:prstGeom>
            <a:noFill/>
            <a:ln w="12700">
              <a:solidFill>
                <a:schemeClr val="hlink"/>
              </a:solidFill>
              <a:round/>
              <a:headEnd type="none" w="sm" len="sm"/>
              <a:tailEnd type="none" w="sm" len="sm"/>
            </a:ln>
          </p:spPr>
          <p:txBody>
            <a:bodyPr wrap="none" anchor="ctr"/>
            <a:lstStyle/>
            <a:p>
              <a:endParaRPr lang="en-US"/>
            </a:p>
          </p:txBody>
        </p:sp>
        <p:sp>
          <p:nvSpPr>
            <p:cNvPr id="13368" name="Line 103"/>
            <p:cNvSpPr>
              <a:spLocks noChangeShapeType="1"/>
            </p:cNvSpPr>
            <p:nvPr/>
          </p:nvSpPr>
          <p:spPr bwMode="auto">
            <a:xfrm flipV="1">
              <a:off x="780" y="2016"/>
              <a:ext cx="42" cy="48"/>
            </a:xfrm>
            <a:prstGeom prst="line">
              <a:avLst/>
            </a:prstGeom>
            <a:noFill/>
            <a:ln w="12700">
              <a:solidFill>
                <a:schemeClr val="hlink"/>
              </a:solidFill>
              <a:round/>
              <a:headEnd type="none" w="sm" len="sm"/>
              <a:tailEnd type="none" w="sm" len="sm"/>
            </a:ln>
          </p:spPr>
          <p:txBody>
            <a:bodyPr wrap="none" anchor="ctr"/>
            <a:lstStyle/>
            <a:p>
              <a:endParaRPr lang="en-US"/>
            </a:p>
          </p:txBody>
        </p:sp>
        <p:sp>
          <p:nvSpPr>
            <p:cNvPr id="13369" name="Line 104"/>
            <p:cNvSpPr>
              <a:spLocks noChangeShapeType="1"/>
            </p:cNvSpPr>
            <p:nvPr/>
          </p:nvSpPr>
          <p:spPr bwMode="auto">
            <a:xfrm flipH="1" flipV="1">
              <a:off x="1674" y="2016"/>
              <a:ext cx="42" cy="48"/>
            </a:xfrm>
            <a:prstGeom prst="line">
              <a:avLst/>
            </a:prstGeom>
            <a:noFill/>
            <a:ln w="12700">
              <a:solidFill>
                <a:schemeClr val="hlink"/>
              </a:solidFill>
              <a:round/>
              <a:headEnd type="none" w="sm" len="sm"/>
              <a:tailEnd type="none" w="sm" len="sm"/>
            </a:ln>
          </p:spPr>
          <p:txBody>
            <a:bodyPr wrap="none" anchor="ctr"/>
            <a:lstStyle/>
            <a:p>
              <a:endParaRPr lang="en-US"/>
            </a:p>
          </p:txBody>
        </p:sp>
        <p:sp>
          <p:nvSpPr>
            <p:cNvPr id="13370" name="Line 105"/>
            <p:cNvSpPr>
              <a:spLocks noChangeShapeType="1"/>
            </p:cNvSpPr>
            <p:nvPr/>
          </p:nvSpPr>
          <p:spPr bwMode="auto">
            <a:xfrm flipH="1" flipV="1">
              <a:off x="1248" y="1968"/>
              <a:ext cx="42" cy="48"/>
            </a:xfrm>
            <a:prstGeom prst="line">
              <a:avLst/>
            </a:prstGeom>
            <a:noFill/>
            <a:ln w="12700">
              <a:solidFill>
                <a:schemeClr val="hlink"/>
              </a:solidFill>
              <a:round/>
              <a:headEnd type="none" w="sm" len="sm"/>
              <a:tailEnd type="none" w="sm" len="sm"/>
            </a:ln>
          </p:spPr>
          <p:txBody>
            <a:bodyPr wrap="none" anchor="ctr"/>
            <a:lstStyle/>
            <a:p>
              <a:endParaRPr lang="en-US"/>
            </a:p>
          </p:txBody>
        </p:sp>
      </p:grpSp>
      <p:sp>
        <p:nvSpPr>
          <p:cNvPr id="13340" name="Rectangle 106"/>
          <p:cNvSpPr>
            <a:spLocks noChangeArrowheads="1"/>
          </p:cNvSpPr>
          <p:nvPr/>
        </p:nvSpPr>
        <p:spPr bwMode="auto">
          <a:xfrm>
            <a:off x="3605213" y="1541464"/>
            <a:ext cx="2641600" cy="409575"/>
          </a:xfrm>
          <a:prstGeom prst="rect">
            <a:avLst/>
          </a:prstGeom>
          <a:solidFill>
            <a:schemeClr val="bg1"/>
          </a:solidFill>
          <a:ln w="12700">
            <a:solidFill>
              <a:schemeClr val="folHlink"/>
            </a:solidFill>
            <a:miter lim="800000"/>
            <a:headEnd/>
            <a:tailEnd/>
          </a:ln>
        </p:spPr>
        <p:txBody>
          <a:bodyPr wrap="none" lIns="92075" tIns="46038" rIns="92075" bIns="46038">
            <a:spAutoFit/>
          </a:bodyPr>
          <a:lstStyle/>
          <a:p>
            <a:pPr algn="l" eaLnBrk="0" hangingPunct="0"/>
            <a:r>
              <a:rPr lang="en-US" sz="2000"/>
              <a:t>Wired transmission</a:t>
            </a:r>
          </a:p>
        </p:txBody>
      </p:sp>
      <p:sp>
        <p:nvSpPr>
          <p:cNvPr id="13341" name="Rectangle 107"/>
          <p:cNvSpPr>
            <a:spLocks noChangeArrowheads="1"/>
          </p:cNvSpPr>
          <p:nvPr/>
        </p:nvSpPr>
        <p:spPr bwMode="auto">
          <a:xfrm>
            <a:off x="1892301" y="2203451"/>
            <a:ext cx="1585913" cy="366713"/>
          </a:xfrm>
          <a:prstGeom prst="rect">
            <a:avLst/>
          </a:prstGeom>
          <a:noFill/>
          <a:ln w="12700">
            <a:noFill/>
            <a:miter lim="800000"/>
            <a:headEnd/>
            <a:tailEnd/>
          </a:ln>
        </p:spPr>
        <p:txBody>
          <a:bodyPr wrap="none" lIns="92075" tIns="46038" rIns="92075" bIns="46038">
            <a:spAutoFit/>
          </a:bodyPr>
          <a:lstStyle/>
          <a:p>
            <a:pPr algn="l" eaLnBrk="0" hangingPunct="0"/>
            <a:r>
              <a:rPr lang="en-US"/>
              <a:t>Twisted pair</a:t>
            </a:r>
          </a:p>
        </p:txBody>
      </p:sp>
      <p:sp>
        <p:nvSpPr>
          <p:cNvPr id="13342" name="Rectangle 108"/>
          <p:cNvSpPr>
            <a:spLocks noChangeArrowheads="1"/>
          </p:cNvSpPr>
          <p:nvPr/>
        </p:nvSpPr>
        <p:spPr bwMode="auto">
          <a:xfrm>
            <a:off x="3875089" y="2251076"/>
            <a:ext cx="1713611" cy="369974"/>
          </a:xfrm>
          <a:prstGeom prst="rect">
            <a:avLst/>
          </a:prstGeom>
          <a:noFill/>
          <a:ln w="12700">
            <a:noFill/>
            <a:miter lim="800000"/>
            <a:headEnd/>
            <a:tailEnd/>
          </a:ln>
        </p:spPr>
        <p:txBody>
          <a:bodyPr wrap="none" lIns="92075" tIns="46038" rIns="92075" bIns="46038">
            <a:spAutoFit/>
          </a:bodyPr>
          <a:lstStyle/>
          <a:p>
            <a:pPr algn="l" eaLnBrk="0" hangingPunct="0"/>
            <a:r>
              <a:rPr lang="en-US"/>
              <a:t>Coaxial cable</a:t>
            </a:r>
          </a:p>
        </p:txBody>
      </p:sp>
      <p:sp>
        <p:nvSpPr>
          <p:cNvPr id="13343" name="Rectangle 109"/>
          <p:cNvSpPr>
            <a:spLocks noChangeArrowheads="1"/>
          </p:cNvSpPr>
          <p:nvPr/>
        </p:nvSpPr>
        <p:spPr bwMode="auto">
          <a:xfrm>
            <a:off x="5935663" y="2249488"/>
            <a:ext cx="1528762" cy="366712"/>
          </a:xfrm>
          <a:prstGeom prst="rect">
            <a:avLst/>
          </a:prstGeom>
          <a:noFill/>
          <a:ln w="12700">
            <a:noFill/>
            <a:miter lim="800000"/>
            <a:headEnd/>
            <a:tailEnd/>
          </a:ln>
        </p:spPr>
        <p:txBody>
          <a:bodyPr wrap="none" lIns="92075" tIns="46038" rIns="92075" bIns="46038">
            <a:spAutoFit/>
          </a:bodyPr>
          <a:lstStyle/>
          <a:p>
            <a:pPr algn="l" eaLnBrk="0" hangingPunct="0"/>
            <a:r>
              <a:rPr lang="en-US"/>
              <a:t>Wave guide</a:t>
            </a:r>
          </a:p>
        </p:txBody>
      </p:sp>
      <p:sp>
        <p:nvSpPr>
          <p:cNvPr id="13344" name="Rectangle 110"/>
          <p:cNvSpPr>
            <a:spLocks noChangeArrowheads="1"/>
          </p:cNvSpPr>
          <p:nvPr/>
        </p:nvSpPr>
        <p:spPr bwMode="auto">
          <a:xfrm>
            <a:off x="8328026" y="2249488"/>
            <a:ext cx="1700213" cy="366712"/>
          </a:xfrm>
          <a:prstGeom prst="rect">
            <a:avLst/>
          </a:prstGeom>
          <a:noFill/>
          <a:ln w="12700">
            <a:noFill/>
            <a:miter lim="800000"/>
            <a:headEnd/>
            <a:tailEnd/>
          </a:ln>
        </p:spPr>
        <p:txBody>
          <a:bodyPr wrap="none" lIns="92075" tIns="46038" rIns="92075" bIns="46038">
            <a:spAutoFit/>
          </a:bodyPr>
          <a:lstStyle/>
          <a:p>
            <a:pPr eaLnBrk="0" hangingPunct="0"/>
            <a:r>
              <a:rPr lang="en-US"/>
              <a:t>Optical fibers</a:t>
            </a:r>
          </a:p>
        </p:txBody>
      </p:sp>
      <p:sp>
        <p:nvSpPr>
          <p:cNvPr id="13345" name="Line 111"/>
          <p:cNvSpPr>
            <a:spLocks noChangeShapeType="1"/>
          </p:cNvSpPr>
          <p:nvPr/>
        </p:nvSpPr>
        <p:spPr bwMode="auto">
          <a:xfrm flipV="1">
            <a:off x="2654300" y="2584450"/>
            <a:ext cx="0" cy="457200"/>
          </a:xfrm>
          <a:prstGeom prst="line">
            <a:avLst/>
          </a:prstGeom>
          <a:noFill/>
          <a:ln w="12700">
            <a:solidFill>
              <a:schemeClr val="tx2"/>
            </a:solidFill>
            <a:round/>
            <a:headEnd type="stealth" w="med" len="lg"/>
            <a:tailEnd type="none" w="sm" len="sm"/>
          </a:ln>
        </p:spPr>
        <p:txBody>
          <a:bodyPr wrap="none" anchor="ctr"/>
          <a:lstStyle/>
          <a:p>
            <a:endParaRPr lang="en-US"/>
          </a:p>
        </p:txBody>
      </p:sp>
      <p:sp>
        <p:nvSpPr>
          <p:cNvPr id="13346" name="Line 112"/>
          <p:cNvSpPr>
            <a:spLocks noChangeShapeType="1"/>
          </p:cNvSpPr>
          <p:nvPr/>
        </p:nvSpPr>
        <p:spPr bwMode="auto">
          <a:xfrm flipV="1">
            <a:off x="4552950" y="2584450"/>
            <a:ext cx="0" cy="609600"/>
          </a:xfrm>
          <a:prstGeom prst="line">
            <a:avLst/>
          </a:prstGeom>
          <a:noFill/>
          <a:ln w="12700">
            <a:solidFill>
              <a:schemeClr val="hlink"/>
            </a:solidFill>
            <a:round/>
            <a:headEnd type="stealth" w="med" len="lg"/>
            <a:tailEnd type="none" w="sm" len="sm"/>
          </a:ln>
        </p:spPr>
        <p:txBody>
          <a:bodyPr wrap="none" anchor="ctr"/>
          <a:lstStyle/>
          <a:p>
            <a:endParaRPr lang="en-US"/>
          </a:p>
        </p:txBody>
      </p:sp>
      <p:sp>
        <p:nvSpPr>
          <p:cNvPr id="13347" name="Line 113"/>
          <p:cNvSpPr>
            <a:spLocks noChangeShapeType="1"/>
          </p:cNvSpPr>
          <p:nvPr/>
        </p:nvSpPr>
        <p:spPr bwMode="auto">
          <a:xfrm flipV="1">
            <a:off x="6286500" y="2584450"/>
            <a:ext cx="0" cy="609600"/>
          </a:xfrm>
          <a:prstGeom prst="line">
            <a:avLst/>
          </a:prstGeom>
          <a:noFill/>
          <a:ln w="12700">
            <a:solidFill>
              <a:schemeClr val="hlink"/>
            </a:solidFill>
            <a:round/>
            <a:headEnd type="stealth" w="med" len="lg"/>
            <a:tailEnd type="none" w="sm" len="sm"/>
          </a:ln>
        </p:spPr>
        <p:txBody>
          <a:bodyPr wrap="none" anchor="ctr"/>
          <a:lstStyle/>
          <a:p>
            <a:endParaRPr lang="en-US"/>
          </a:p>
        </p:txBody>
      </p:sp>
      <p:sp>
        <p:nvSpPr>
          <p:cNvPr id="13348" name="Line 114"/>
          <p:cNvSpPr>
            <a:spLocks noChangeShapeType="1"/>
          </p:cNvSpPr>
          <p:nvPr/>
        </p:nvSpPr>
        <p:spPr bwMode="auto">
          <a:xfrm flipV="1">
            <a:off x="6946900" y="2584450"/>
            <a:ext cx="0" cy="609600"/>
          </a:xfrm>
          <a:prstGeom prst="line">
            <a:avLst/>
          </a:prstGeom>
          <a:noFill/>
          <a:ln w="12700">
            <a:solidFill>
              <a:schemeClr val="hlink"/>
            </a:solidFill>
            <a:round/>
            <a:headEnd type="stealth" w="med" len="lg"/>
            <a:tailEnd type="none" w="sm" len="sm"/>
          </a:ln>
        </p:spPr>
        <p:txBody>
          <a:bodyPr wrap="none" anchor="ctr"/>
          <a:lstStyle/>
          <a:p>
            <a:endParaRPr lang="en-US"/>
          </a:p>
        </p:txBody>
      </p:sp>
      <p:sp>
        <p:nvSpPr>
          <p:cNvPr id="13349" name="Line 115"/>
          <p:cNvSpPr>
            <a:spLocks noChangeShapeType="1"/>
          </p:cNvSpPr>
          <p:nvPr/>
        </p:nvSpPr>
        <p:spPr bwMode="auto">
          <a:xfrm flipV="1">
            <a:off x="9282113" y="2906713"/>
            <a:ext cx="0" cy="304800"/>
          </a:xfrm>
          <a:prstGeom prst="line">
            <a:avLst/>
          </a:prstGeom>
          <a:noFill/>
          <a:ln w="12700">
            <a:solidFill>
              <a:schemeClr val="hlink"/>
            </a:solidFill>
            <a:round/>
            <a:headEnd type="stealth" w="med" len="lg"/>
            <a:tailEnd type="none" w="sm" len="sm"/>
          </a:ln>
        </p:spPr>
        <p:txBody>
          <a:bodyPr wrap="none" anchor="ctr"/>
          <a:lstStyle/>
          <a:p>
            <a:endParaRPr lang="en-US"/>
          </a:p>
        </p:txBody>
      </p:sp>
      <p:sp>
        <p:nvSpPr>
          <p:cNvPr id="13350" name="Rectangle 116"/>
          <p:cNvSpPr>
            <a:spLocks noChangeArrowheads="1"/>
          </p:cNvSpPr>
          <p:nvPr/>
        </p:nvSpPr>
        <p:spPr bwMode="auto">
          <a:xfrm>
            <a:off x="8480426" y="4846638"/>
            <a:ext cx="1514475" cy="366712"/>
          </a:xfrm>
          <a:prstGeom prst="rect">
            <a:avLst/>
          </a:prstGeom>
          <a:noFill/>
          <a:ln w="9525">
            <a:noFill/>
            <a:miter lim="800000"/>
            <a:headEnd/>
            <a:tailEnd/>
          </a:ln>
        </p:spPr>
        <p:txBody>
          <a:bodyPr wrap="none" lIns="92075" tIns="46038" rIns="92075" bIns="46038">
            <a:spAutoFit/>
          </a:bodyPr>
          <a:lstStyle/>
          <a:p>
            <a:pPr eaLnBrk="0" hangingPunct="0"/>
            <a:r>
              <a:rPr lang="en-US"/>
              <a:t>Visible light</a:t>
            </a:r>
          </a:p>
        </p:txBody>
      </p:sp>
      <p:sp>
        <p:nvSpPr>
          <p:cNvPr id="13351" name="Rectangle 117"/>
          <p:cNvSpPr>
            <a:spLocks noChangeArrowheads="1"/>
          </p:cNvSpPr>
          <p:nvPr/>
        </p:nvSpPr>
        <p:spPr bwMode="auto">
          <a:xfrm>
            <a:off x="8010526" y="4465638"/>
            <a:ext cx="1196975" cy="366712"/>
          </a:xfrm>
          <a:prstGeom prst="rect">
            <a:avLst/>
          </a:prstGeom>
          <a:noFill/>
          <a:ln w="9525">
            <a:noFill/>
            <a:miter lim="800000"/>
            <a:headEnd/>
            <a:tailEnd/>
          </a:ln>
        </p:spPr>
        <p:txBody>
          <a:bodyPr wrap="none" lIns="92075" tIns="46038" rIns="92075" bIns="46038">
            <a:spAutoFit/>
          </a:bodyPr>
          <a:lstStyle/>
          <a:p>
            <a:pPr algn="l" eaLnBrk="0" hangingPunct="0"/>
            <a:r>
              <a:rPr lang="en-US"/>
              <a:t>Infra red</a:t>
            </a:r>
          </a:p>
        </p:txBody>
      </p:sp>
      <p:sp>
        <p:nvSpPr>
          <p:cNvPr id="13352" name="Rectangle 118"/>
          <p:cNvSpPr>
            <a:spLocks noChangeArrowheads="1"/>
          </p:cNvSpPr>
          <p:nvPr/>
        </p:nvSpPr>
        <p:spPr bwMode="auto">
          <a:xfrm>
            <a:off x="6276975" y="4465638"/>
            <a:ext cx="1589088" cy="366712"/>
          </a:xfrm>
          <a:prstGeom prst="rect">
            <a:avLst/>
          </a:prstGeom>
          <a:noFill/>
          <a:ln w="9525">
            <a:noFill/>
            <a:miter lim="800000"/>
            <a:headEnd/>
            <a:tailEnd/>
          </a:ln>
        </p:spPr>
        <p:txBody>
          <a:bodyPr wrap="none" lIns="92075" tIns="46038" rIns="92075" bIns="46038">
            <a:spAutoFit/>
          </a:bodyPr>
          <a:lstStyle/>
          <a:p>
            <a:pPr algn="l" eaLnBrk="0" hangingPunct="0"/>
            <a:r>
              <a:rPr lang="en-US"/>
              <a:t>Micro waves</a:t>
            </a:r>
          </a:p>
        </p:txBody>
      </p:sp>
      <p:sp>
        <p:nvSpPr>
          <p:cNvPr id="13353" name="Rectangle 119"/>
          <p:cNvSpPr>
            <a:spLocks noChangeArrowheads="1"/>
          </p:cNvSpPr>
          <p:nvPr/>
        </p:nvSpPr>
        <p:spPr bwMode="auto">
          <a:xfrm>
            <a:off x="5286376" y="4846638"/>
            <a:ext cx="481013" cy="366712"/>
          </a:xfrm>
          <a:prstGeom prst="rect">
            <a:avLst/>
          </a:prstGeom>
          <a:noFill/>
          <a:ln w="9525">
            <a:noFill/>
            <a:miter lim="800000"/>
            <a:headEnd/>
            <a:tailEnd/>
          </a:ln>
        </p:spPr>
        <p:txBody>
          <a:bodyPr wrap="none" lIns="92075" tIns="46038" rIns="92075" bIns="46038">
            <a:spAutoFit/>
          </a:bodyPr>
          <a:lstStyle/>
          <a:p>
            <a:pPr algn="l" eaLnBrk="0" hangingPunct="0"/>
            <a:r>
              <a:rPr lang="en-US"/>
              <a:t>TV</a:t>
            </a:r>
          </a:p>
        </p:txBody>
      </p:sp>
      <p:sp>
        <p:nvSpPr>
          <p:cNvPr id="13354" name="Rectangle 120"/>
          <p:cNvSpPr>
            <a:spLocks noChangeArrowheads="1"/>
          </p:cNvSpPr>
          <p:nvPr/>
        </p:nvSpPr>
        <p:spPr bwMode="auto">
          <a:xfrm>
            <a:off x="4378325" y="4467226"/>
            <a:ext cx="1485900" cy="366713"/>
          </a:xfrm>
          <a:prstGeom prst="rect">
            <a:avLst/>
          </a:prstGeom>
          <a:noFill/>
          <a:ln w="9525">
            <a:noFill/>
            <a:miter lim="800000"/>
            <a:headEnd/>
            <a:tailEnd/>
          </a:ln>
        </p:spPr>
        <p:txBody>
          <a:bodyPr wrap="none" lIns="92075" tIns="46038" rIns="92075" bIns="46038">
            <a:spAutoFit/>
          </a:bodyPr>
          <a:lstStyle/>
          <a:p>
            <a:pPr algn="l" eaLnBrk="0" hangingPunct="0"/>
            <a:r>
              <a:rPr lang="en-US"/>
              <a:t>Short wave</a:t>
            </a:r>
          </a:p>
        </p:txBody>
      </p:sp>
      <p:sp>
        <p:nvSpPr>
          <p:cNvPr id="13355" name="Rectangle 121"/>
          <p:cNvSpPr>
            <a:spLocks noChangeArrowheads="1"/>
          </p:cNvSpPr>
          <p:nvPr/>
        </p:nvSpPr>
        <p:spPr bwMode="auto">
          <a:xfrm>
            <a:off x="2994025" y="4695826"/>
            <a:ext cx="1824038" cy="366713"/>
          </a:xfrm>
          <a:prstGeom prst="rect">
            <a:avLst/>
          </a:prstGeom>
          <a:noFill/>
          <a:ln w="9525">
            <a:noFill/>
            <a:miter lim="800000"/>
            <a:headEnd/>
            <a:tailEnd/>
          </a:ln>
        </p:spPr>
        <p:txBody>
          <a:bodyPr wrap="none" lIns="92075" tIns="46038" rIns="92075" bIns="46038">
            <a:spAutoFit/>
          </a:bodyPr>
          <a:lstStyle/>
          <a:p>
            <a:pPr eaLnBrk="0" hangingPunct="0"/>
            <a:r>
              <a:rPr lang="en-US"/>
              <a:t>Classical radio</a:t>
            </a:r>
          </a:p>
        </p:txBody>
      </p:sp>
      <p:sp>
        <p:nvSpPr>
          <p:cNvPr id="13356" name="Rectangle 122"/>
          <p:cNvSpPr>
            <a:spLocks noChangeArrowheads="1"/>
          </p:cNvSpPr>
          <p:nvPr/>
        </p:nvSpPr>
        <p:spPr bwMode="auto">
          <a:xfrm>
            <a:off x="2092326" y="4467226"/>
            <a:ext cx="1412875" cy="366713"/>
          </a:xfrm>
          <a:prstGeom prst="rect">
            <a:avLst/>
          </a:prstGeom>
          <a:noFill/>
          <a:ln w="9525">
            <a:noFill/>
            <a:miter lim="800000"/>
            <a:headEnd/>
            <a:tailEnd/>
          </a:ln>
        </p:spPr>
        <p:txBody>
          <a:bodyPr wrap="none" lIns="92075" tIns="46038" rIns="92075" bIns="46038">
            <a:spAutoFit/>
          </a:bodyPr>
          <a:lstStyle/>
          <a:p>
            <a:pPr eaLnBrk="0" hangingPunct="0"/>
            <a:r>
              <a:rPr lang="en-US"/>
              <a:t>Long wave</a:t>
            </a:r>
          </a:p>
        </p:txBody>
      </p:sp>
      <p:sp>
        <p:nvSpPr>
          <p:cNvPr id="13357" name="Line 123"/>
          <p:cNvSpPr>
            <a:spLocks noChangeShapeType="1"/>
          </p:cNvSpPr>
          <p:nvPr/>
        </p:nvSpPr>
        <p:spPr bwMode="auto">
          <a:xfrm>
            <a:off x="4883150" y="4260850"/>
            <a:ext cx="0" cy="304800"/>
          </a:xfrm>
          <a:prstGeom prst="line">
            <a:avLst/>
          </a:prstGeom>
          <a:noFill/>
          <a:ln w="12700">
            <a:solidFill>
              <a:schemeClr val="tx1"/>
            </a:solidFill>
            <a:round/>
            <a:headEnd type="stealth" w="med" len="lg"/>
            <a:tailEnd type="none" w="sm" len="sm"/>
          </a:ln>
        </p:spPr>
        <p:txBody>
          <a:bodyPr wrap="none" anchor="ctr"/>
          <a:lstStyle/>
          <a:p>
            <a:endParaRPr lang="en-US"/>
          </a:p>
        </p:txBody>
      </p:sp>
      <p:sp>
        <p:nvSpPr>
          <p:cNvPr id="13358" name="Line 124"/>
          <p:cNvSpPr>
            <a:spLocks noChangeShapeType="1"/>
          </p:cNvSpPr>
          <p:nvPr/>
        </p:nvSpPr>
        <p:spPr bwMode="auto">
          <a:xfrm>
            <a:off x="3892550" y="4260850"/>
            <a:ext cx="0" cy="533400"/>
          </a:xfrm>
          <a:prstGeom prst="line">
            <a:avLst/>
          </a:prstGeom>
          <a:noFill/>
          <a:ln w="12700">
            <a:solidFill>
              <a:schemeClr val="tx1"/>
            </a:solidFill>
            <a:round/>
            <a:headEnd type="stealth" w="med" len="lg"/>
            <a:tailEnd type="none" w="sm" len="sm"/>
          </a:ln>
        </p:spPr>
        <p:txBody>
          <a:bodyPr wrap="none" anchor="ctr"/>
          <a:lstStyle/>
          <a:p>
            <a:endParaRPr lang="en-US"/>
          </a:p>
        </p:txBody>
      </p:sp>
      <p:sp>
        <p:nvSpPr>
          <p:cNvPr id="13359" name="Line 125"/>
          <p:cNvSpPr>
            <a:spLocks noChangeShapeType="1"/>
          </p:cNvSpPr>
          <p:nvPr/>
        </p:nvSpPr>
        <p:spPr bwMode="auto">
          <a:xfrm>
            <a:off x="5791200" y="4260850"/>
            <a:ext cx="0" cy="685800"/>
          </a:xfrm>
          <a:prstGeom prst="line">
            <a:avLst/>
          </a:prstGeom>
          <a:noFill/>
          <a:ln w="12700">
            <a:solidFill>
              <a:schemeClr val="tx1"/>
            </a:solidFill>
            <a:round/>
            <a:headEnd type="stealth" w="med" len="lg"/>
            <a:tailEnd type="none" w="sm" len="sm"/>
          </a:ln>
        </p:spPr>
        <p:txBody>
          <a:bodyPr wrap="none" anchor="ctr"/>
          <a:lstStyle/>
          <a:p>
            <a:endParaRPr lang="en-US"/>
          </a:p>
        </p:txBody>
      </p:sp>
      <p:sp>
        <p:nvSpPr>
          <p:cNvPr id="13360" name="Line 126"/>
          <p:cNvSpPr>
            <a:spLocks noChangeShapeType="1"/>
          </p:cNvSpPr>
          <p:nvPr/>
        </p:nvSpPr>
        <p:spPr bwMode="auto">
          <a:xfrm>
            <a:off x="6946900" y="4260850"/>
            <a:ext cx="0" cy="304800"/>
          </a:xfrm>
          <a:prstGeom prst="line">
            <a:avLst/>
          </a:prstGeom>
          <a:noFill/>
          <a:ln w="12700">
            <a:solidFill>
              <a:schemeClr val="tx1"/>
            </a:solidFill>
            <a:round/>
            <a:headEnd type="stealth" w="med" len="lg"/>
            <a:tailEnd type="none" w="sm" len="sm"/>
          </a:ln>
        </p:spPr>
        <p:txBody>
          <a:bodyPr wrap="none" anchor="ctr"/>
          <a:lstStyle/>
          <a:p>
            <a:endParaRPr lang="en-US"/>
          </a:p>
        </p:txBody>
      </p:sp>
      <p:sp>
        <p:nvSpPr>
          <p:cNvPr id="13361" name="Line 127"/>
          <p:cNvSpPr>
            <a:spLocks noChangeShapeType="1"/>
          </p:cNvSpPr>
          <p:nvPr/>
        </p:nvSpPr>
        <p:spPr bwMode="auto">
          <a:xfrm>
            <a:off x="8432800" y="4260850"/>
            <a:ext cx="0" cy="304800"/>
          </a:xfrm>
          <a:prstGeom prst="line">
            <a:avLst/>
          </a:prstGeom>
          <a:noFill/>
          <a:ln w="12700">
            <a:solidFill>
              <a:schemeClr val="tx1"/>
            </a:solidFill>
            <a:round/>
            <a:headEnd type="stealth" w="med" len="lg"/>
            <a:tailEnd type="none" w="sm" len="sm"/>
          </a:ln>
        </p:spPr>
        <p:txBody>
          <a:bodyPr wrap="none" anchor="ctr"/>
          <a:lstStyle/>
          <a:p>
            <a:endParaRPr lang="en-US"/>
          </a:p>
        </p:txBody>
      </p:sp>
      <p:sp>
        <p:nvSpPr>
          <p:cNvPr id="13362" name="Line 128"/>
          <p:cNvSpPr>
            <a:spLocks noChangeShapeType="1"/>
          </p:cNvSpPr>
          <p:nvPr/>
        </p:nvSpPr>
        <p:spPr bwMode="auto">
          <a:xfrm flipH="1">
            <a:off x="9258300" y="4260850"/>
            <a:ext cx="330200" cy="685800"/>
          </a:xfrm>
          <a:prstGeom prst="line">
            <a:avLst/>
          </a:prstGeom>
          <a:noFill/>
          <a:ln w="12700">
            <a:solidFill>
              <a:schemeClr val="tx1"/>
            </a:solidFill>
            <a:round/>
            <a:headEnd type="stealth" w="med" len="lg"/>
            <a:tailEnd type="none" w="sm" len="sm"/>
          </a:ln>
        </p:spPr>
        <p:txBody>
          <a:bodyPr wrap="none" anchor="ctr"/>
          <a:lstStyle/>
          <a:p>
            <a:endParaRPr lang="en-US"/>
          </a:p>
        </p:txBody>
      </p:sp>
      <p:sp>
        <p:nvSpPr>
          <p:cNvPr id="13363" name="Line 129"/>
          <p:cNvSpPr>
            <a:spLocks noChangeShapeType="1"/>
          </p:cNvSpPr>
          <p:nvPr/>
        </p:nvSpPr>
        <p:spPr bwMode="auto">
          <a:xfrm flipH="1">
            <a:off x="2736850" y="4260850"/>
            <a:ext cx="247650" cy="304800"/>
          </a:xfrm>
          <a:prstGeom prst="line">
            <a:avLst/>
          </a:prstGeom>
          <a:noFill/>
          <a:ln w="12700">
            <a:solidFill>
              <a:schemeClr val="tx1"/>
            </a:solidFill>
            <a:round/>
            <a:headEnd type="stealth" w="med" len="lg"/>
            <a:tailEnd type="none" w="sm" len="sm"/>
          </a:ln>
        </p:spPr>
        <p:txBody>
          <a:bodyPr wrap="none" anchor="ctr"/>
          <a:lstStyle/>
          <a:p>
            <a:endParaRPr lang="en-US"/>
          </a:p>
        </p:txBody>
      </p:sp>
      <p:sp>
        <p:nvSpPr>
          <p:cNvPr id="13364" name="Rectangle 130"/>
          <p:cNvSpPr>
            <a:spLocks noChangeArrowheads="1"/>
          </p:cNvSpPr>
          <p:nvPr/>
        </p:nvSpPr>
        <p:spPr bwMode="auto">
          <a:xfrm>
            <a:off x="3316288" y="5357813"/>
            <a:ext cx="2963862" cy="406400"/>
          </a:xfrm>
          <a:prstGeom prst="rect">
            <a:avLst/>
          </a:prstGeom>
          <a:solidFill>
            <a:schemeClr val="bg1"/>
          </a:solidFill>
          <a:ln w="9525">
            <a:solidFill>
              <a:schemeClr val="tx1"/>
            </a:solidFill>
            <a:miter lim="800000"/>
            <a:headEnd/>
            <a:tailEnd/>
          </a:ln>
        </p:spPr>
        <p:txBody>
          <a:bodyPr wrap="none" lIns="92075" tIns="46038" rIns="92075" bIns="46038">
            <a:spAutoFit/>
          </a:bodyPr>
          <a:lstStyle/>
          <a:p>
            <a:pPr algn="l" eaLnBrk="0" hangingPunct="0"/>
            <a:r>
              <a:rPr lang="en-US" sz="2000"/>
              <a:t>Wireless transmission</a:t>
            </a:r>
          </a:p>
        </p:txBody>
      </p:sp>
      <p:sp>
        <p:nvSpPr>
          <p:cNvPr id="132" name="Footer Placeholder 2"/>
          <p:cNvSpPr>
            <a:spLocks noGrp="1"/>
          </p:cNvSpPr>
          <p:nvPr>
            <p:ph type="ftr" sz="quarter" idx="3"/>
          </p:nvPr>
        </p:nvSpPr>
        <p:spPr>
          <a:xfrm>
            <a:off x="334433" y="6656398"/>
            <a:ext cx="7969251" cy="201602"/>
          </a:xfrm>
        </p:spPr>
        <p:txBody>
          <a:bodyPr/>
          <a:lstStyle/>
          <a:p>
            <a:r>
              <a:rPr lang="en-US" sz="750" dirty="0" smtClean="0"/>
              <a:t>TI 3: Operating Systems and Computer Networks</a:t>
            </a:r>
            <a:endParaRPr lang="de-DE" sz="750" dirty="0"/>
          </a:p>
        </p:txBody>
      </p:sp>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2"/>
          <p:cNvSpPr>
            <a:spLocks noGrp="1" noChangeArrowheads="1"/>
          </p:cNvSpPr>
          <p:nvPr>
            <p:ph type="title"/>
          </p:nvPr>
        </p:nvSpPr>
        <p:spPr/>
        <p:txBody>
          <a:bodyPr/>
          <a:lstStyle/>
          <a:p>
            <a:pPr eaLnBrk="1" hangingPunct="1"/>
            <a:r>
              <a:rPr lang="en-US" dirty="0" smtClean="0"/>
              <a:t>Error Detection: Cyclic Redundancy Check (CRC)</a:t>
            </a:r>
          </a:p>
        </p:txBody>
      </p:sp>
      <p:sp>
        <p:nvSpPr>
          <p:cNvPr id="17412" name="Rectangle 3"/>
          <p:cNvSpPr>
            <a:spLocks noGrp="1" noChangeArrowheads="1"/>
          </p:cNvSpPr>
          <p:nvPr>
            <p:ph idx="1"/>
          </p:nvPr>
        </p:nvSpPr>
        <p:spPr/>
        <p:txBody>
          <a:bodyPr/>
          <a:lstStyle/>
          <a:p>
            <a:pPr marL="419100" indent="-419100">
              <a:lnSpc>
                <a:spcPct val="90000"/>
              </a:lnSpc>
            </a:pPr>
            <a:r>
              <a:rPr lang="en-US" dirty="0"/>
              <a:t>CRC can check arbitrary, unstructured sequence of bits </a:t>
            </a:r>
          </a:p>
          <a:p>
            <a:pPr marL="419100" indent="-419100">
              <a:lnSpc>
                <a:spcPct val="90000"/>
              </a:lnSpc>
            </a:pPr>
            <a:r>
              <a:rPr lang="en-US" dirty="0"/>
              <a:t>A check sequence (CRC code) is appended to checked data</a:t>
            </a:r>
          </a:p>
          <a:p>
            <a:pPr marL="838200" lvl="1" indent="-381000">
              <a:lnSpc>
                <a:spcPct val="90000"/>
              </a:lnSpc>
            </a:pPr>
            <a:r>
              <a:rPr lang="en-US" sz="1600" dirty="0"/>
              <a:t>Typically calculated by a feedback shift register in hardware</a:t>
            </a:r>
          </a:p>
          <a:p>
            <a:pPr marL="838200" lvl="1" indent="-381000">
              <a:lnSpc>
                <a:spcPct val="90000"/>
              </a:lnSpc>
              <a:buNone/>
            </a:pPr>
            <a:endParaRPr lang="de-DE" sz="1600" dirty="0"/>
          </a:p>
          <a:p>
            <a:pPr marL="838200" lvl="1" indent="-381000">
              <a:lnSpc>
                <a:spcPct val="90000"/>
              </a:lnSpc>
            </a:pPr>
            <a:endParaRPr lang="de-DE" sz="1600" dirty="0"/>
          </a:p>
          <a:p>
            <a:pPr marL="838200" lvl="1" indent="-381000">
              <a:lnSpc>
                <a:spcPct val="90000"/>
              </a:lnSpc>
            </a:pPr>
            <a:endParaRPr lang="de-DE" sz="1600" dirty="0"/>
          </a:p>
          <a:p>
            <a:pPr marL="838200" lvl="1" indent="-381000">
              <a:lnSpc>
                <a:spcPct val="90000"/>
              </a:lnSpc>
              <a:buNone/>
            </a:pPr>
            <a:endParaRPr lang="en-US" sz="1600" dirty="0"/>
          </a:p>
          <a:p>
            <a:pPr marL="438150" indent="-381000">
              <a:lnSpc>
                <a:spcPct val="90000"/>
              </a:lnSpc>
            </a:pPr>
            <a:r>
              <a:rPr lang="de-DE" dirty="0" err="1"/>
              <a:t>When</a:t>
            </a:r>
            <a:r>
              <a:rPr lang="de-DE" dirty="0"/>
              <a:t> </a:t>
            </a:r>
            <a:r>
              <a:rPr lang="de-DE" dirty="0" err="1"/>
              <a:t>calculating</a:t>
            </a:r>
            <a:r>
              <a:rPr lang="de-DE" dirty="0"/>
              <a:t> </a:t>
            </a:r>
            <a:r>
              <a:rPr lang="de-DE" dirty="0" err="1"/>
              <a:t>the</a:t>
            </a:r>
            <a:r>
              <a:rPr lang="de-DE" dirty="0"/>
              <a:t> CRC </a:t>
            </a:r>
            <a:r>
              <a:rPr lang="de-DE" dirty="0" err="1"/>
              <a:t>code</a:t>
            </a:r>
            <a:r>
              <a:rPr lang="de-DE" dirty="0"/>
              <a:t> a </a:t>
            </a:r>
            <a:r>
              <a:rPr lang="de-DE" dirty="0" err="1"/>
              <a:t>generator</a:t>
            </a:r>
            <a:r>
              <a:rPr lang="de-DE" dirty="0"/>
              <a:t> </a:t>
            </a:r>
            <a:r>
              <a:rPr lang="de-DE" dirty="0" err="1"/>
              <a:t>polynomial</a:t>
            </a:r>
            <a:r>
              <a:rPr lang="de-DE" dirty="0"/>
              <a:t> </a:t>
            </a:r>
            <a:r>
              <a:rPr lang="de-DE" dirty="0" err="1"/>
              <a:t>is</a:t>
            </a:r>
            <a:r>
              <a:rPr lang="de-DE" dirty="0"/>
              <a:t> </a:t>
            </a:r>
            <a:r>
              <a:rPr lang="de-DE" dirty="0" err="1"/>
              <a:t>used</a:t>
            </a:r>
            <a:r>
              <a:rPr lang="de-DE" dirty="0"/>
              <a:t> </a:t>
            </a:r>
            <a:r>
              <a:rPr lang="en-US" dirty="0">
                <a:solidFill>
                  <a:schemeClr val="tx1"/>
                </a:solidFill>
              </a:rPr>
              <a:t>which is known to both sender and receiver</a:t>
            </a:r>
          </a:p>
          <a:p>
            <a:pPr marL="438150" indent="-381000">
              <a:lnSpc>
                <a:spcPct val="90000"/>
              </a:lnSpc>
            </a:pPr>
            <a:endParaRPr lang="en-US" sz="1600" dirty="0"/>
          </a:p>
          <a:p>
            <a:pPr marL="419100" indent="-419100">
              <a:lnSpc>
                <a:spcPct val="90000"/>
              </a:lnSpc>
            </a:pPr>
            <a:r>
              <a:rPr lang="en-US" dirty="0"/>
              <a:t>Calculation of CRC code</a:t>
            </a:r>
          </a:p>
          <a:p>
            <a:pPr marL="838200" lvl="1" indent="-381000">
              <a:lnSpc>
                <a:spcPct val="90000"/>
              </a:lnSpc>
              <a:buFontTx/>
              <a:buAutoNum type="arabicPeriod"/>
            </a:pPr>
            <a:r>
              <a:rPr lang="en-US" sz="1600" dirty="0"/>
              <a:t>View bit sequence as polynomial with binary coefficients:</a:t>
            </a:r>
          </a:p>
          <a:p>
            <a:pPr marL="1238250" lvl="2" indent="-381000">
              <a:lnSpc>
                <a:spcPct val="90000"/>
              </a:lnSpc>
            </a:pPr>
            <a:r>
              <a:rPr lang="en-US" sz="1600" b="1" dirty="0"/>
              <a:t>100010 </a:t>
            </a:r>
            <a:r>
              <a:rPr lang="en-US" sz="1600" dirty="0"/>
              <a:t>is viewed as </a:t>
            </a:r>
            <a:r>
              <a:rPr lang="en-US" sz="1600" b="1" dirty="0"/>
              <a:t>1</a:t>
            </a:r>
            <a:r>
              <a:rPr lang="en-US" sz="1600" dirty="0"/>
              <a:t>*x</a:t>
            </a:r>
            <a:r>
              <a:rPr lang="en-US" sz="1600" baseline="30000" dirty="0"/>
              <a:t>5</a:t>
            </a:r>
            <a:r>
              <a:rPr lang="en-US" sz="1600" dirty="0"/>
              <a:t>+</a:t>
            </a:r>
            <a:r>
              <a:rPr lang="en-US" sz="1600" b="1" dirty="0"/>
              <a:t>0</a:t>
            </a:r>
            <a:r>
              <a:rPr lang="en-US" sz="1600" dirty="0"/>
              <a:t>*x</a:t>
            </a:r>
            <a:r>
              <a:rPr lang="en-US" sz="1600" baseline="30000" dirty="0"/>
              <a:t>4</a:t>
            </a:r>
            <a:r>
              <a:rPr lang="en-US" sz="1600" dirty="0"/>
              <a:t>+</a:t>
            </a:r>
            <a:r>
              <a:rPr lang="en-US" sz="1600" b="1" dirty="0"/>
              <a:t>0</a:t>
            </a:r>
            <a:r>
              <a:rPr lang="en-US" sz="1600" dirty="0"/>
              <a:t>*x</a:t>
            </a:r>
            <a:r>
              <a:rPr lang="en-US" sz="1600" baseline="30000" dirty="0"/>
              <a:t>3</a:t>
            </a:r>
            <a:r>
              <a:rPr lang="en-US" sz="1600" dirty="0"/>
              <a:t>+</a:t>
            </a:r>
            <a:r>
              <a:rPr lang="en-US" sz="1600" b="1" dirty="0"/>
              <a:t>0</a:t>
            </a:r>
            <a:r>
              <a:rPr lang="en-US" sz="1600" dirty="0"/>
              <a:t>*x</a:t>
            </a:r>
            <a:r>
              <a:rPr lang="en-US" sz="1600" baseline="30000" dirty="0"/>
              <a:t>2</a:t>
            </a:r>
            <a:r>
              <a:rPr lang="en-US" sz="1600" dirty="0"/>
              <a:t>+</a:t>
            </a:r>
            <a:r>
              <a:rPr lang="en-US" sz="1600" b="1" dirty="0"/>
              <a:t>1</a:t>
            </a:r>
            <a:r>
              <a:rPr lang="en-US" sz="1600" dirty="0"/>
              <a:t>*x</a:t>
            </a:r>
            <a:r>
              <a:rPr lang="en-US" sz="1600" baseline="30000" dirty="0"/>
              <a:t>1</a:t>
            </a:r>
            <a:r>
              <a:rPr lang="en-US" sz="1600" dirty="0"/>
              <a:t>+</a:t>
            </a:r>
            <a:r>
              <a:rPr lang="en-US" sz="1600" b="1" dirty="0"/>
              <a:t>0</a:t>
            </a:r>
            <a:r>
              <a:rPr lang="en-US" sz="1600" dirty="0"/>
              <a:t>*x</a:t>
            </a:r>
            <a:r>
              <a:rPr lang="en-US" sz="1600" baseline="30000" dirty="0"/>
              <a:t>0</a:t>
            </a:r>
            <a:endParaRPr lang="en-US" sz="1600" dirty="0"/>
          </a:p>
          <a:p>
            <a:pPr marL="838200" lvl="1" indent="-381000">
              <a:lnSpc>
                <a:spcPct val="90000"/>
              </a:lnSpc>
              <a:buFontTx/>
              <a:buAutoNum type="arabicPeriod"/>
            </a:pPr>
            <a:r>
              <a:rPr lang="en-US" sz="1600" dirty="0"/>
              <a:t>Expand polynomial with n 0s, n is the degree of the generator polynomial</a:t>
            </a:r>
          </a:p>
          <a:p>
            <a:pPr marL="838200" lvl="1" indent="-381000">
              <a:lnSpc>
                <a:spcPct val="90000"/>
              </a:lnSpc>
              <a:buFontTx/>
              <a:buAutoNum type="arabicPeriod"/>
            </a:pPr>
            <a:r>
              <a:rPr lang="en-US" sz="1600" dirty="0"/>
              <a:t>Divide expanded bit sequence (i.e. polynomial) by generator polynomial</a:t>
            </a:r>
          </a:p>
          <a:p>
            <a:pPr marL="838200" lvl="1" indent="-381000">
              <a:lnSpc>
                <a:spcPct val="90000"/>
              </a:lnSpc>
              <a:buFont typeface="Wingdings" pitchFamily="2" charset="2"/>
              <a:buChar char="Ø"/>
            </a:pPr>
            <a:r>
              <a:rPr lang="en-US" sz="1600" dirty="0"/>
              <a:t>CRC code is the remainder of the division, result is discarded</a:t>
            </a:r>
          </a:p>
          <a:p>
            <a:pPr marL="838200" lvl="1" indent="-381000">
              <a:lnSpc>
                <a:spcPct val="90000"/>
              </a:lnSpc>
              <a:buFontTx/>
              <a:buAutoNum type="arabicPeriod" startAt="4"/>
            </a:pPr>
            <a:r>
              <a:rPr lang="en-US" sz="1600" dirty="0"/>
              <a:t>Receiver again divides received bit sequence (including the CRC code) by generator polynomial</a:t>
            </a:r>
          </a:p>
          <a:p>
            <a:pPr marL="838200" lvl="1" indent="-381000">
              <a:lnSpc>
                <a:spcPct val="90000"/>
              </a:lnSpc>
              <a:buFont typeface="Wingdings" pitchFamily="2" charset="2"/>
              <a:buChar char="Ø"/>
            </a:pPr>
            <a:r>
              <a:rPr lang="en-US" sz="1600" dirty="0"/>
              <a:t>If no error occurred the remainder is 0</a:t>
            </a:r>
          </a:p>
        </p:txBody>
      </p:sp>
      <p:grpSp>
        <p:nvGrpSpPr>
          <p:cNvPr id="3" name="Gruppierung 2"/>
          <p:cNvGrpSpPr/>
          <p:nvPr/>
        </p:nvGrpSpPr>
        <p:grpSpPr>
          <a:xfrm>
            <a:off x="3959227" y="2420888"/>
            <a:ext cx="4273550" cy="379413"/>
            <a:chOff x="539750" y="1988840"/>
            <a:chExt cx="4273550" cy="379413"/>
          </a:xfrm>
        </p:grpSpPr>
        <p:sp>
          <p:nvSpPr>
            <p:cNvPr id="1399812" name="Rectangle 4"/>
            <p:cNvSpPr>
              <a:spLocks noChangeArrowheads="1"/>
            </p:cNvSpPr>
            <p:nvPr/>
          </p:nvSpPr>
          <p:spPr bwMode="auto">
            <a:xfrm>
              <a:off x="539750" y="1988840"/>
              <a:ext cx="3517900" cy="379413"/>
            </a:xfrm>
            <a:prstGeom prst="rect">
              <a:avLst/>
            </a:prstGeom>
            <a:solidFill>
              <a:srgbClr val="73C8F7"/>
            </a:solidFill>
            <a:ln w="12700">
              <a:solidFill>
                <a:schemeClr val="tx1"/>
              </a:solidFill>
              <a:miter lim="800000"/>
              <a:headEnd/>
              <a:tailEnd/>
            </a:ln>
            <a:effectLst>
              <a:outerShdw dist="107763" dir="2700000" algn="ctr" rotWithShape="0">
                <a:srgbClr val="C0C0C0"/>
              </a:outerShdw>
            </a:effectLst>
          </p:spPr>
          <p:txBody>
            <a:bodyPr lIns="92075" tIns="46038" rIns="92075" bIns="46038">
              <a:spAutoFit/>
            </a:bodyPr>
            <a:lstStyle/>
            <a:p>
              <a:pPr eaLnBrk="0" hangingPunct="0">
                <a:defRPr/>
              </a:pPr>
              <a:r>
                <a:rPr lang="de-DE" dirty="0"/>
                <a:t>Error </a:t>
              </a:r>
              <a:r>
                <a:rPr lang="de-DE" dirty="0" err="1"/>
                <a:t>checked</a:t>
              </a:r>
              <a:r>
                <a:rPr lang="de-DE" dirty="0"/>
                <a:t> </a:t>
              </a:r>
              <a:r>
                <a:rPr lang="de-DE" dirty="0" err="1"/>
                <a:t>data</a:t>
              </a:r>
              <a:endParaRPr lang="de-DE" dirty="0"/>
            </a:p>
          </p:txBody>
        </p:sp>
        <p:sp>
          <p:nvSpPr>
            <p:cNvPr id="1399813" name="Rectangle 5"/>
            <p:cNvSpPr>
              <a:spLocks noChangeArrowheads="1"/>
            </p:cNvSpPr>
            <p:nvPr/>
          </p:nvSpPr>
          <p:spPr bwMode="auto">
            <a:xfrm>
              <a:off x="4076700" y="1988840"/>
              <a:ext cx="736600" cy="379413"/>
            </a:xfrm>
            <a:prstGeom prst="rect">
              <a:avLst/>
            </a:prstGeom>
            <a:solidFill>
              <a:srgbClr val="6699FF"/>
            </a:solidFill>
            <a:ln w="12700">
              <a:solidFill>
                <a:schemeClr val="tx1"/>
              </a:solidFill>
              <a:miter lim="800000"/>
              <a:headEnd/>
              <a:tailEnd/>
            </a:ln>
            <a:effectLst>
              <a:outerShdw dist="107763" dir="2700000" algn="ctr" rotWithShape="0">
                <a:srgbClr val="C0C0C0"/>
              </a:outerShdw>
            </a:effectLst>
          </p:spPr>
          <p:txBody>
            <a:bodyPr lIns="92075" tIns="46038" rIns="92075" bIns="46038">
              <a:spAutoFit/>
            </a:bodyPr>
            <a:lstStyle/>
            <a:p>
              <a:pPr eaLnBrk="0" hangingPunct="0">
                <a:defRPr/>
              </a:pPr>
              <a:r>
                <a:rPr lang="de-DE" dirty="0" smtClean="0"/>
                <a:t>CRC</a:t>
              </a:r>
              <a:endParaRPr lang="de-DE" dirty="0"/>
            </a:p>
          </p:txBody>
        </p:sp>
      </p:grpSp>
      <p:sp>
        <p:nvSpPr>
          <p:cNvPr id="8" name="Footer Placeholder 2"/>
          <p:cNvSpPr>
            <a:spLocks noGrp="1"/>
          </p:cNvSpPr>
          <p:nvPr>
            <p:ph type="ftr" sz="quarter" idx="3"/>
          </p:nvPr>
        </p:nvSpPr>
        <p:spPr>
          <a:xfrm>
            <a:off x="334433" y="6656398"/>
            <a:ext cx="7969251" cy="201602"/>
          </a:xfrm>
        </p:spPr>
        <p:txBody>
          <a:bodyPr/>
          <a:lstStyle/>
          <a:p>
            <a:r>
              <a:rPr lang="en-US" sz="750" dirty="0" smtClean="0"/>
              <a:t>TI 3: Operating Systems and Computer Networks</a:t>
            </a:r>
            <a:endParaRPr lang="de-DE" sz="750" dirty="0"/>
          </a:p>
        </p:txBody>
      </p:sp>
    </p:spTree>
    <p:extLst>
      <p:ext uri="{BB962C8B-B14F-4D97-AF65-F5344CB8AC3E}">
        <p14:creationId xmlns:p14="http://schemas.microsoft.com/office/powerpoint/2010/main" val="3854145301"/>
      </p:ext>
    </p:extLst>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2"/>
          <p:cNvSpPr>
            <a:spLocks noGrp="1" noChangeArrowheads="1"/>
          </p:cNvSpPr>
          <p:nvPr>
            <p:ph type="title"/>
          </p:nvPr>
        </p:nvSpPr>
        <p:spPr/>
        <p:txBody>
          <a:bodyPr/>
          <a:lstStyle/>
          <a:p>
            <a:pPr eaLnBrk="1" hangingPunct="1"/>
            <a:r>
              <a:rPr lang="en-US" dirty="0" smtClean="0"/>
              <a:t/>
            </a:r>
            <a:br>
              <a:rPr lang="en-US" dirty="0" smtClean="0"/>
            </a:br>
            <a:r>
              <a:rPr lang="en-US" dirty="0" smtClean="0"/>
              <a:t>Illustration of CRC</a:t>
            </a:r>
          </a:p>
        </p:txBody>
      </p:sp>
      <p:pic>
        <p:nvPicPr>
          <p:cNvPr id="10" name="Picture 9" descr="CRC.GIF"/>
          <p:cNvPicPr>
            <a:picLocks noChangeAspect="1"/>
          </p:cNvPicPr>
          <p:nvPr/>
        </p:nvPicPr>
        <p:blipFill>
          <a:blip r:embed="rId3" cstate="print"/>
          <a:stretch>
            <a:fillRect/>
          </a:stretch>
        </p:blipFill>
        <p:spPr>
          <a:xfrm>
            <a:off x="1775520" y="1556792"/>
            <a:ext cx="9144000" cy="5119644"/>
          </a:xfrm>
          <a:prstGeom prst="rect">
            <a:avLst/>
          </a:prstGeom>
        </p:spPr>
      </p:pic>
      <p:sp>
        <p:nvSpPr>
          <p:cNvPr id="5" name="Footer Placeholder 2"/>
          <p:cNvSpPr>
            <a:spLocks noGrp="1"/>
          </p:cNvSpPr>
          <p:nvPr>
            <p:ph type="ftr" sz="quarter" idx="3"/>
          </p:nvPr>
        </p:nvSpPr>
        <p:spPr>
          <a:xfrm>
            <a:off x="334433" y="6656398"/>
            <a:ext cx="7969251" cy="201602"/>
          </a:xfrm>
        </p:spPr>
        <p:txBody>
          <a:bodyPr/>
          <a:lstStyle/>
          <a:p>
            <a:r>
              <a:rPr lang="en-US" sz="750" dirty="0" smtClean="0"/>
              <a:t>TI 3: Operating Systems and Computer Networks</a:t>
            </a:r>
            <a:endParaRPr lang="de-DE" sz="750" dirty="0"/>
          </a:p>
        </p:txBody>
      </p:sp>
    </p:spTree>
    <p:extLst>
      <p:ext uri="{BB962C8B-B14F-4D97-AF65-F5344CB8AC3E}">
        <p14:creationId xmlns:p14="http://schemas.microsoft.com/office/powerpoint/2010/main" val="2930736744"/>
      </p:ext>
    </p:extLst>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Grp="1" noChangeArrowheads="1"/>
          </p:cNvSpPr>
          <p:nvPr>
            <p:ph type="title"/>
          </p:nvPr>
        </p:nvSpPr>
        <p:spPr/>
        <p:txBody>
          <a:bodyPr/>
          <a:lstStyle/>
          <a:p>
            <a:pPr eaLnBrk="1" hangingPunct="1"/>
            <a:r>
              <a:rPr lang="en-US" smtClean="0"/>
              <a:t>CRC Example (Sender)</a:t>
            </a:r>
          </a:p>
        </p:txBody>
      </p:sp>
      <p:sp>
        <p:nvSpPr>
          <p:cNvPr id="18436" name="Rectangle 3"/>
          <p:cNvSpPr>
            <a:spLocks noGrp="1" noChangeArrowheads="1"/>
          </p:cNvSpPr>
          <p:nvPr>
            <p:ph idx="1"/>
          </p:nvPr>
        </p:nvSpPr>
        <p:spPr/>
        <p:txBody>
          <a:bodyPr/>
          <a:lstStyle/>
          <a:p>
            <a:pPr eaLnBrk="1" hangingPunct="1"/>
            <a:r>
              <a:rPr lang="en-US" dirty="0" smtClean="0"/>
              <a:t>Transmitted payload: 110011</a:t>
            </a:r>
          </a:p>
          <a:p>
            <a:pPr eaLnBrk="1" hangingPunct="1"/>
            <a:r>
              <a:rPr lang="en-US" dirty="0" smtClean="0"/>
              <a:t>Generator polynomial: x</a:t>
            </a:r>
            <a:r>
              <a:rPr lang="en-US" baseline="30000" dirty="0" smtClean="0"/>
              <a:t>4</a:t>
            </a:r>
            <a:r>
              <a:rPr lang="en-US" dirty="0" smtClean="0"/>
              <a:t> + x</a:t>
            </a:r>
            <a:r>
              <a:rPr lang="en-US" baseline="30000" dirty="0" smtClean="0"/>
              <a:t>3</a:t>
            </a:r>
            <a:r>
              <a:rPr lang="en-US" dirty="0" smtClean="0"/>
              <a:t> + 1</a:t>
            </a:r>
            <a:endParaRPr lang="en-US" dirty="0" smtClean="0">
              <a:sym typeface="Monotype Sorts" pitchFamily="2" charset="2"/>
            </a:endParaRPr>
          </a:p>
          <a:p>
            <a:pPr lvl="1" eaLnBrk="1" hangingPunct="1">
              <a:buFont typeface="Wingdings" pitchFamily="2" charset="2"/>
              <a:buChar char="Ø"/>
            </a:pPr>
            <a:r>
              <a:rPr lang="en-US" dirty="0" smtClean="0">
                <a:sym typeface="Monotype Sorts" pitchFamily="2" charset="2"/>
              </a:rPr>
              <a:t>Translates into sequence of coefficients: 11001</a:t>
            </a:r>
          </a:p>
          <a:p>
            <a:pPr lvl="1" eaLnBrk="1" hangingPunct="1"/>
            <a:r>
              <a:rPr lang="en-US" dirty="0">
                <a:sym typeface="Monotype Sorts" pitchFamily="2" charset="2"/>
              </a:rPr>
              <a:t>Addition or subtraction equal simple bitwise XOR</a:t>
            </a:r>
          </a:p>
          <a:p>
            <a:pPr lvl="2" eaLnBrk="1" hangingPunct="1">
              <a:buFont typeface="Wingdings" pitchFamily="2" charset="2"/>
              <a:buChar char="Ø"/>
            </a:pPr>
            <a:r>
              <a:rPr lang="en-US" sz="1600" dirty="0">
                <a:sym typeface="Monotype Sorts" pitchFamily="2" charset="2"/>
              </a:rPr>
              <a:t>Special arithmetic for polynomials modulo 2 </a:t>
            </a:r>
          </a:p>
          <a:p>
            <a:pPr eaLnBrk="1" hangingPunct="1"/>
            <a:r>
              <a:rPr lang="en-US" sz="2000" dirty="0">
                <a:sym typeface="Monotype Sorts" pitchFamily="2" charset="2"/>
              </a:rPr>
              <a:t>Length of CRC = degree of generator polynomial = 4</a:t>
            </a:r>
          </a:p>
          <a:p>
            <a:pPr eaLnBrk="1" hangingPunct="1"/>
            <a:r>
              <a:rPr lang="en-US" sz="2000" dirty="0">
                <a:sym typeface="Monotype Sorts" pitchFamily="2" charset="2"/>
              </a:rPr>
              <a:t>Calculation of CRC:</a:t>
            </a:r>
          </a:p>
          <a:p>
            <a:pPr eaLnBrk="1" hangingPunct="1">
              <a:buFontTx/>
              <a:buNone/>
            </a:pPr>
            <a:r>
              <a:rPr lang="en-US" dirty="0" smtClean="0">
                <a:latin typeface="Courier New" pitchFamily="49" charset="0"/>
                <a:sym typeface="Monotype Sorts" pitchFamily="2" charset="2"/>
              </a:rPr>
              <a:t>     110011</a:t>
            </a:r>
            <a:r>
              <a:rPr lang="en-US" dirty="0" smtClean="0">
                <a:solidFill>
                  <a:srgbClr val="FF0000"/>
                </a:solidFill>
                <a:latin typeface="Courier New" pitchFamily="49" charset="0"/>
                <a:sym typeface="Monotype Sorts" pitchFamily="2" charset="2"/>
              </a:rPr>
              <a:t>0000</a:t>
            </a:r>
            <a:r>
              <a:rPr lang="en-US" dirty="0" smtClean="0">
                <a:latin typeface="Courier New" pitchFamily="49" charset="0"/>
                <a:sym typeface="Monotype Sorts" pitchFamily="2" charset="2"/>
              </a:rPr>
              <a:t> ÷ 11001 = 100001 (mod 2)</a:t>
            </a:r>
          </a:p>
          <a:p>
            <a:pPr eaLnBrk="1" hangingPunct="1">
              <a:buFontTx/>
              <a:buNone/>
            </a:pPr>
            <a:r>
              <a:rPr lang="en-US" dirty="0" smtClean="0">
                <a:latin typeface="Courier New" pitchFamily="49" charset="0"/>
                <a:sym typeface="Monotype Sorts" pitchFamily="2" charset="2"/>
              </a:rPr>
              <a:t>     </a:t>
            </a:r>
            <a:r>
              <a:rPr lang="en-US" u="sng" dirty="0" smtClean="0">
                <a:latin typeface="Courier New" pitchFamily="49" charset="0"/>
                <a:sym typeface="Monotype Sorts" pitchFamily="2" charset="2"/>
              </a:rPr>
              <a:t>11001</a:t>
            </a:r>
            <a:endParaRPr lang="en-US" dirty="0" smtClean="0">
              <a:latin typeface="Courier New" pitchFamily="49" charset="0"/>
              <a:sym typeface="Monotype Sorts" pitchFamily="2" charset="2"/>
            </a:endParaRPr>
          </a:p>
          <a:p>
            <a:pPr eaLnBrk="1" hangingPunct="1">
              <a:buFontTx/>
              <a:buNone/>
            </a:pPr>
            <a:r>
              <a:rPr lang="en-US" dirty="0" smtClean="0">
                <a:latin typeface="Courier New" pitchFamily="49" charset="0"/>
                <a:sym typeface="Monotype Sorts" pitchFamily="2" charset="2"/>
              </a:rPr>
              <a:t>     0000010000</a:t>
            </a:r>
          </a:p>
          <a:p>
            <a:pPr eaLnBrk="1" hangingPunct="1">
              <a:buFontTx/>
              <a:buNone/>
            </a:pPr>
            <a:r>
              <a:rPr lang="en-US" dirty="0" smtClean="0">
                <a:latin typeface="Courier New" pitchFamily="49" charset="0"/>
                <a:sym typeface="Monotype Sorts" pitchFamily="2" charset="2"/>
              </a:rPr>
              <a:t>          </a:t>
            </a:r>
            <a:r>
              <a:rPr lang="en-US" u="sng" dirty="0" smtClean="0">
                <a:latin typeface="Courier New" pitchFamily="49" charset="0"/>
                <a:sym typeface="Monotype Sorts" pitchFamily="2" charset="2"/>
              </a:rPr>
              <a:t>11001</a:t>
            </a:r>
            <a:endParaRPr lang="en-US" dirty="0" smtClean="0">
              <a:latin typeface="Courier New" pitchFamily="49" charset="0"/>
              <a:sym typeface="Monotype Sorts" pitchFamily="2" charset="2"/>
            </a:endParaRPr>
          </a:p>
          <a:p>
            <a:pPr eaLnBrk="1" hangingPunct="1">
              <a:buFontTx/>
              <a:buNone/>
            </a:pPr>
            <a:r>
              <a:rPr lang="en-US" dirty="0" smtClean="0">
                <a:latin typeface="Courier New" pitchFamily="49" charset="0"/>
                <a:sym typeface="Monotype Sorts" pitchFamily="2" charset="2"/>
              </a:rPr>
              <a:t>           </a:t>
            </a:r>
            <a:r>
              <a:rPr lang="en-US" dirty="0" smtClean="0">
                <a:solidFill>
                  <a:srgbClr val="0033CC"/>
                </a:solidFill>
                <a:latin typeface="Courier New" pitchFamily="49" charset="0"/>
                <a:sym typeface="Monotype Sorts" pitchFamily="2" charset="2"/>
              </a:rPr>
              <a:t>1001</a:t>
            </a:r>
            <a:r>
              <a:rPr lang="en-US" dirty="0" smtClean="0">
                <a:latin typeface="Courier New" pitchFamily="49" charset="0"/>
                <a:sym typeface="Monotype Sorts" pitchFamily="2" charset="2"/>
              </a:rPr>
              <a:t> </a:t>
            </a:r>
            <a:r>
              <a:rPr lang="en-US" dirty="0" smtClean="0">
                <a:sym typeface="Monotype Sorts" pitchFamily="2" charset="2"/>
              </a:rPr>
              <a:t>= remainder</a:t>
            </a:r>
            <a:endParaRPr lang="en-US" dirty="0" smtClean="0">
              <a:latin typeface="Courier New" pitchFamily="49" charset="0"/>
              <a:sym typeface="Monotype Sorts" pitchFamily="2" charset="2"/>
            </a:endParaRPr>
          </a:p>
          <a:p>
            <a:pPr eaLnBrk="1" hangingPunct="1">
              <a:buFont typeface="Wingdings" pitchFamily="2" charset="2"/>
              <a:buChar char="Ø"/>
            </a:pPr>
            <a:endParaRPr lang="en-US" sz="2000" dirty="0">
              <a:sym typeface="Monotype Sorts" pitchFamily="2" charset="2"/>
            </a:endParaRPr>
          </a:p>
          <a:p>
            <a:pPr eaLnBrk="1" hangingPunct="1">
              <a:buFont typeface="Wingdings" pitchFamily="2" charset="2"/>
              <a:buChar char="Ø"/>
            </a:pPr>
            <a:r>
              <a:rPr lang="en-US" sz="2000" dirty="0">
                <a:sym typeface="Monotype Sorts" pitchFamily="2" charset="2"/>
              </a:rPr>
              <a:t>Transmitted bit sequence: 110011</a:t>
            </a:r>
            <a:r>
              <a:rPr lang="en-US" sz="2000" dirty="0">
                <a:solidFill>
                  <a:srgbClr val="0033CC"/>
                </a:solidFill>
                <a:sym typeface="Monotype Sorts" pitchFamily="2" charset="2"/>
              </a:rPr>
              <a:t>1001</a:t>
            </a:r>
            <a:endParaRPr lang="en-US" sz="2000" dirty="0">
              <a:solidFill>
                <a:srgbClr val="0033CC"/>
              </a:solidFill>
            </a:endParaRPr>
          </a:p>
        </p:txBody>
      </p:sp>
      <p:sp>
        <p:nvSpPr>
          <p:cNvPr id="5" name="Footer Placeholder 2"/>
          <p:cNvSpPr>
            <a:spLocks noGrp="1"/>
          </p:cNvSpPr>
          <p:nvPr>
            <p:ph type="ftr" sz="quarter" idx="3"/>
          </p:nvPr>
        </p:nvSpPr>
        <p:spPr>
          <a:xfrm>
            <a:off x="334433" y="6656398"/>
            <a:ext cx="7969251" cy="201602"/>
          </a:xfrm>
        </p:spPr>
        <p:txBody>
          <a:bodyPr/>
          <a:lstStyle/>
          <a:p>
            <a:r>
              <a:rPr lang="en-US" sz="750" dirty="0" smtClean="0"/>
              <a:t>TI 3: Operating Systems and Computer Networks</a:t>
            </a:r>
            <a:endParaRPr lang="de-DE" sz="750" dirty="0"/>
          </a:p>
        </p:txBody>
      </p:sp>
    </p:spTree>
    <p:extLst>
      <p:ext uri="{BB962C8B-B14F-4D97-AF65-F5344CB8AC3E}">
        <p14:creationId xmlns:p14="http://schemas.microsoft.com/office/powerpoint/2010/main" val="3887754506"/>
      </p:ext>
    </p:extLst>
  </p:cSld>
  <p:clrMapOvr>
    <a:masterClrMapping/>
  </p:clrMapOvr>
  <p:transition spd="slow"/>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p:cNvSpPr>
            <a:spLocks noGrp="1" noChangeArrowheads="1"/>
          </p:cNvSpPr>
          <p:nvPr>
            <p:ph type="title"/>
          </p:nvPr>
        </p:nvSpPr>
        <p:spPr/>
        <p:txBody>
          <a:bodyPr/>
          <a:lstStyle/>
          <a:p>
            <a:pPr eaLnBrk="1" hangingPunct="1"/>
            <a:r>
              <a:rPr lang="en-US" smtClean="0"/>
              <a:t>CRC Example (Receiver)</a:t>
            </a:r>
          </a:p>
        </p:txBody>
      </p:sp>
      <p:sp>
        <p:nvSpPr>
          <p:cNvPr id="19460" name="Rectangle 3"/>
          <p:cNvSpPr>
            <a:spLocks noGrp="1" noChangeArrowheads="1"/>
          </p:cNvSpPr>
          <p:nvPr>
            <p:ph idx="1"/>
          </p:nvPr>
        </p:nvSpPr>
        <p:spPr/>
        <p:txBody>
          <a:bodyPr/>
          <a:lstStyle/>
          <a:p>
            <a:pPr eaLnBrk="1" hangingPunct="1">
              <a:lnSpc>
                <a:spcPct val="90000"/>
              </a:lnSpc>
            </a:pPr>
            <a:r>
              <a:rPr lang="en-US" dirty="0"/>
              <a:t>Reception of a correct bit sequence:</a:t>
            </a:r>
          </a:p>
          <a:p>
            <a:pPr eaLnBrk="1" hangingPunct="1">
              <a:lnSpc>
                <a:spcPct val="80000"/>
              </a:lnSpc>
              <a:buFontTx/>
              <a:buNone/>
            </a:pPr>
            <a:r>
              <a:rPr lang="en-US" dirty="0">
                <a:latin typeface="Courier New" pitchFamily="49" charset="0"/>
                <a:sym typeface="Monotype Sorts" pitchFamily="2" charset="2"/>
              </a:rPr>
              <a:t>     110011</a:t>
            </a:r>
            <a:r>
              <a:rPr lang="en-US" dirty="0">
                <a:solidFill>
                  <a:srgbClr val="0033CC"/>
                </a:solidFill>
                <a:latin typeface="Courier New" pitchFamily="49" charset="0"/>
                <a:sym typeface="Monotype Sorts" pitchFamily="2" charset="2"/>
              </a:rPr>
              <a:t>1001</a:t>
            </a:r>
            <a:r>
              <a:rPr lang="en-US" dirty="0">
                <a:latin typeface="Courier New" pitchFamily="49" charset="0"/>
                <a:sym typeface="Monotype Sorts" pitchFamily="2" charset="2"/>
              </a:rPr>
              <a:t> ÷ 11001 = 100001 (mod 2)</a:t>
            </a:r>
          </a:p>
          <a:p>
            <a:pPr eaLnBrk="1" hangingPunct="1">
              <a:lnSpc>
                <a:spcPct val="80000"/>
              </a:lnSpc>
              <a:buFontTx/>
              <a:buNone/>
            </a:pPr>
            <a:r>
              <a:rPr lang="en-US" dirty="0">
                <a:latin typeface="Courier New" pitchFamily="49" charset="0"/>
                <a:sym typeface="Monotype Sorts" pitchFamily="2" charset="2"/>
              </a:rPr>
              <a:t>     </a:t>
            </a:r>
            <a:r>
              <a:rPr lang="en-US" u="sng" dirty="0">
                <a:latin typeface="Courier New" pitchFamily="49" charset="0"/>
                <a:sym typeface="Monotype Sorts" pitchFamily="2" charset="2"/>
              </a:rPr>
              <a:t>11001</a:t>
            </a:r>
            <a:endParaRPr lang="en-US" dirty="0">
              <a:latin typeface="Courier New" pitchFamily="49" charset="0"/>
              <a:sym typeface="Monotype Sorts" pitchFamily="2" charset="2"/>
            </a:endParaRPr>
          </a:p>
          <a:p>
            <a:pPr eaLnBrk="1" hangingPunct="1">
              <a:lnSpc>
                <a:spcPct val="80000"/>
              </a:lnSpc>
              <a:buFontTx/>
              <a:buNone/>
            </a:pPr>
            <a:r>
              <a:rPr lang="en-US" dirty="0">
                <a:latin typeface="Courier New" pitchFamily="49" charset="0"/>
                <a:sym typeface="Monotype Sorts" pitchFamily="2" charset="2"/>
              </a:rPr>
              <a:t>     0000011001</a:t>
            </a:r>
          </a:p>
          <a:p>
            <a:pPr eaLnBrk="1" hangingPunct="1">
              <a:lnSpc>
                <a:spcPct val="80000"/>
              </a:lnSpc>
              <a:buFontTx/>
              <a:buNone/>
            </a:pPr>
            <a:r>
              <a:rPr lang="en-US" dirty="0">
                <a:latin typeface="Courier New" pitchFamily="49" charset="0"/>
                <a:sym typeface="Monotype Sorts" pitchFamily="2" charset="2"/>
              </a:rPr>
              <a:t>          </a:t>
            </a:r>
            <a:r>
              <a:rPr lang="en-US" u="sng" dirty="0">
                <a:latin typeface="Courier New" pitchFamily="49" charset="0"/>
                <a:sym typeface="Monotype Sorts" pitchFamily="2" charset="2"/>
              </a:rPr>
              <a:t>11001</a:t>
            </a:r>
            <a:endParaRPr lang="en-US" dirty="0">
              <a:latin typeface="Courier New" pitchFamily="49" charset="0"/>
              <a:sym typeface="Monotype Sorts" pitchFamily="2" charset="2"/>
            </a:endParaRPr>
          </a:p>
          <a:p>
            <a:pPr eaLnBrk="1" hangingPunct="1">
              <a:lnSpc>
                <a:spcPct val="80000"/>
              </a:lnSpc>
              <a:buFontTx/>
              <a:buNone/>
            </a:pPr>
            <a:r>
              <a:rPr lang="en-US" dirty="0">
                <a:latin typeface="Courier New" pitchFamily="49" charset="0"/>
                <a:sym typeface="Monotype Sorts" pitchFamily="2" charset="2"/>
              </a:rPr>
              <a:t>          00000 </a:t>
            </a:r>
            <a:r>
              <a:rPr lang="en-US" dirty="0">
                <a:sym typeface="Monotype Sorts" pitchFamily="2" charset="2"/>
              </a:rPr>
              <a:t>= remainder</a:t>
            </a:r>
          </a:p>
          <a:p>
            <a:pPr lvl="1" eaLnBrk="1" hangingPunct="1">
              <a:lnSpc>
                <a:spcPct val="90000"/>
              </a:lnSpc>
              <a:buFont typeface="Wingdings" pitchFamily="2" charset="2"/>
              <a:buChar char="Ø"/>
            </a:pPr>
            <a:r>
              <a:rPr lang="en-US" dirty="0">
                <a:sym typeface="Monotype Sorts" pitchFamily="2" charset="2"/>
              </a:rPr>
              <a:t>No remainder, thus the received bits </a:t>
            </a:r>
            <a:r>
              <a:rPr lang="en-US" i="1" dirty="0">
                <a:sym typeface="Monotype Sorts" pitchFamily="2" charset="2"/>
              </a:rPr>
              <a:t>should</a:t>
            </a:r>
            <a:r>
              <a:rPr lang="en-US" dirty="0">
                <a:sym typeface="Monotype Sorts" pitchFamily="2" charset="2"/>
              </a:rPr>
              <a:t> be error free</a:t>
            </a:r>
          </a:p>
          <a:p>
            <a:pPr lvl="1" eaLnBrk="1" hangingPunct="1">
              <a:lnSpc>
                <a:spcPct val="90000"/>
              </a:lnSpc>
            </a:pPr>
            <a:endParaRPr lang="en-US" dirty="0">
              <a:sym typeface="Monotype Sorts" pitchFamily="2" charset="2"/>
            </a:endParaRPr>
          </a:p>
          <a:p>
            <a:pPr lvl="2" eaLnBrk="1" hangingPunct="1">
              <a:lnSpc>
                <a:spcPct val="90000"/>
              </a:lnSpc>
            </a:pPr>
            <a:endParaRPr lang="en-US" sz="600" dirty="0">
              <a:sym typeface="Monotype Sorts" pitchFamily="2" charset="2"/>
            </a:endParaRPr>
          </a:p>
          <a:p>
            <a:pPr eaLnBrk="1" hangingPunct="1">
              <a:lnSpc>
                <a:spcPct val="90000"/>
              </a:lnSpc>
            </a:pPr>
            <a:r>
              <a:rPr lang="en-US" dirty="0">
                <a:sym typeface="Monotype Sorts" pitchFamily="2" charset="2"/>
              </a:rPr>
              <a:t>Reception of a erroneous bit sequence:</a:t>
            </a:r>
          </a:p>
          <a:p>
            <a:pPr eaLnBrk="1" hangingPunct="1">
              <a:lnSpc>
                <a:spcPct val="80000"/>
              </a:lnSpc>
              <a:buFontTx/>
              <a:buNone/>
            </a:pPr>
            <a:r>
              <a:rPr lang="en-US" dirty="0">
                <a:latin typeface="Courier New" pitchFamily="49" charset="0"/>
                <a:sym typeface="Monotype Sorts" pitchFamily="2" charset="2"/>
              </a:rPr>
              <a:t>     111111</a:t>
            </a:r>
            <a:r>
              <a:rPr lang="en-US" dirty="0">
                <a:solidFill>
                  <a:srgbClr val="0033CC"/>
                </a:solidFill>
                <a:latin typeface="Courier New" pitchFamily="49" charset="0"/>
                <a:sym typeface="Monotype Sorts" pitchFamily="2" charset="2"/>
              </a:rPr>
              <a:t>1000</a:t>
            </a:r>
            <a:r>
              <a:rPr lang="en-US" dirty="0">
                <a:latin typeface="Courier New" pitchFamily="49" charset="0"/>
                <a:sym typeface="Monotype Sorts" pitchFamily="2" charset="2"/>
              </a:rPr>
              <a:t> ÷ 11001 = 101001 (mod 2)</a:t>
            </a:r>
          </a:p>
          <a:p>
            <a:pPr eaLnBrk="1" hangingPunct="1">
              <a:lnSpc>
                <a:spcPct val="80000"/>
              </a:lnSpc>
              <a:buFontTx/>
              <a:buNone/>
            </a:pPr>
            <a:r>
              <a:rPr lang="en-US" dirty="0">
                <a:latin typeface="Courier New" pitchFamily="49" charset="0"/>
                <a:sym typeface="Monotype Sorts" pitchFamily="2" charset="2"/>
              </a:rPr>
              <a:t>     </a:t>
            </a:r>
            <a:r>
              <a:rPr lang="en-US" u="sng" dirty="0">
                <a:latin typeface="Courier New" pitchFamily="49" charset="0"/>
                <a:sym typeface="Monotype Sorts" pitchFamily="2" charset="2"/>
              </a:rPr>
              <a:t>11001</a:t>
            </a:r>
            <a:endParaRPr lang="en-US" dirty="0">
              <a:latin typeface="Courier New" pitchFamily="49" charset="0"/>
              <a:sym typeface="Monotype Sorts" pitchFamily="2" charset="2"/>
            </a:endParaRPr>
          </a:p>
          <a:p>
            <a:pPr eaLnBrk="1" hangingPunct="1">
              <a:lnSpc>
                <a:spcPct val="80000"/>
              </a:lnSpc>
              <a:buFontTx/>
              <a:buNone/>
            </a:pPr>
            <a:r>
              <a:rPr lang="en-US" dirty="0">
                <a:latin typeface="Courier New" pitchFamily="49" charset="0"/>
                <a:sym typeface="Monotype Sorts" pitchFamily="2" charset="2"/>
              </a:rPr>
              <a:t>     0011011</a:t>
            </a:r>
          </a:p>
          <a:p>
            <a:pPr eaLnBrk="1" hangingPunct="1">
              <a:lnSpc>
                <a:spcPct val="80000"/>
              </a:lnSpc>
              <a:buFontTx/>
              <a:buNone/>
            </a:pPr>
            <a:r>
              <a:rPr lang="en-US" dirty="0">
                <a:latin typeface="Courier New" pitchFamily="49" charset="0"/>
                <a:sym typeface="Monotype Sorts" pitchFamily="2" charset="2"/>
              </a:rPr>
              <a:t>       </a:t>
            </a:r>
            <a:r>
              <a:rPr lang="en-US" u="sng" dirty="0">
                <a:latin typeface="Courier New" pitchFamily="49" charset="0"/>
                <a:sym typeface="Monotype Sorts" pitchFamily="2" charset="2"/>
              </a:rPr>
              <a:t>11001</a:t>
            </a:r>
            <a:endParaRPr lang="en-US" dirty="0">
              <a:latin typeface="Courier New" pitchFamily="49" charset="0"/>
              <a:sym typeface="Monotype Sorts" pitchFamily="2" charset="2"/>
            </a:endParaRPr>
          </a:p>
          <a:p>
            <a:pPr eaLnBrk="1" hangingPunct="1">
              <a:lnSpc>
                <a:spcPct val="80000"/>
              </a:lnSpc>
              <a:buFontTx/>
              <a:buNone/>
            </a:pPr>
            <a:r>
              <a:rPr lang="en-US" dirty="0">
                <a:latin typeface="Courier New" pitchFamily="49" charset="0"/>
                <a:sym typeface="Monotype Sorts" pitchFamily="2" charset="2"/>
              </a:rPr>
              <a:t>       00010000</a:t>
            </a:r>
          </a:p>
          <a:p>
            <a:pPr eaLnBrk="1" hangingPunct="1">
              <a:lnSpc>
                <a:spcPct val="80000"/>
              </a:lnSpc>
              <a:buFontTx/>
              <a:buNone/>
            </a:pPr>
            <a:r>
              <a:rPr lang="en-US" dirty="0">
                <a:latin typeface="Courier New" pitchFamily="49" charset="0"/>
                <a:sym typeface="Monotype Sorts" pitchFamily="2" charset="2"/>
              </a:rPr>
              <a:t>          </a:t>
            </a:r>
            <a:r>
              <a:rPr lang="en-US" u="sng" dirty="0">
                <a:latin typeface="Courier New" pitchFamily="49" charset="0"/>
                <a:sym typeface="Monotype Sorts" pitchFamily="2" charset="2"/>
              </a:rPr>
              <a:t>11001</a:t>
            </a:r>
            <a:endParaRPr lang="en-US" dirty="0">
              <a:latin typeface="Courier New" pitchFamily="49" charset="0"/>
              <a:sym typeface="Monotype Sorts" pitchFamily="2" charset="2"/>
            </a:endParaRPr>
          </a:p>
          <a:p>
            <a:pPr eaLnBrk="1" hangingPunct="1">
              <a:lnSpc>
                <a:spcPct val="80000"/>
              </a:lnSpc>
              <a:buFontTx/>
              <a:buNone/>
            </a:pPr>
            <a:r>
              <a:rPr lang="en-US" dirty="0">
                <a:latin typeface="Courier New" pitchFamily="49" charset="0"/>
                <a:sym typeface="Monotype Sorts" pitchFamily="2" charset="2"/>
              </a:rPr>
              <a:t>          01001 </a:t>
            </a:r>
            <a:r>
              <a:rPr lang="en-US" dirty="0">
                <a:sym typeface="Monotype Sorts" pitchFamily="2" charset="2"/>
              </a:rPr>
              <a:t>= remainder </a:t>
            </a:r>
            <a:r>
              <a:rPr lang="en-US" dirty="0">
                <a:sym typeface="Symbol" pitchFamily="18" charset="2"/>
              </a:rPr>
              <a:t> 0</a:t>
            </a:r>
            <a:endParaRPr lang="en-US" dirty="0">
              <a:sym typeface="Monotype Sorts" pitchFamily="2" charset="2"/>
            </a:endParaRPr>
          </a:p>
          <a:p>
            <a:pPr lvl="1" eaLnBrk="1" hangingPunct="1">
              <a:lnSpc>
                <a:spcPct val="90000"/>
              </a:lnSpc>
              <a:buFont typeface="Wingdings" pitchFamily="2" charset="2"/>
              <a:buChar char="Ø"/>
            </a:pPr>
            <a:r>
              <a:rPr lang="en-US" dirty="0">
                <a:sym typeface="Monotype Sorts" pitchFamily="2" charset="2"/>
              </a:rPr>
              <a:t>There is a remainder unequal 0, thus there was </a:t>
            </a:r>
            <a:r>
              <a:rPr lang="en-US" i="1" dirty="0">
                <a:sym typeface="Monotype Sorts" pitchFamily="2" charset="2"/>
              </a:rPr>
              <a:t>definitely</a:t>
            </a:r>
            <a:r>
              <a:rPr lang="en-US" dirty="0">
                <a:sym typeface="Monotype Sorts" pitchFamily="2" charset="2"/>
              </a:rPr>
              <a:t> a transmission error</a:t>
            </a:r>
          </a:p>
        </p:txBody>
      </p:sp>
      <p:sp>
        <p:nvSpPr>
          <p:cNvPr id="5" name="Footer Placeholder 2"/>
          <p:cNvSpPr>
            <a:spLocks noGrp="1"/>
          </p:cNvSpPr>
          <p:nvPr>
            <p:ph type="ftr" sz="quarter" idx="3"/>
          </p:nvPr>
        </p:nvSpPr>
        <p:spPr>
          <a:xfrm>
            <a:off x="334433" y="6656398"/>
            <a:ext cx="7969251" cy="201602"/>
          </a:xfrm>
        </p:spPr>
        <p:txBody>
          <a:bodyPr/>
          <a:lstStyle/>
          <a:p>
            <a:r>
              <a:rPr lang="en-US" sz="750" dirty="0" smtClean="0"/>
              <a:t>TI 3: Operating Systems and Computer Networks</a:t>
            </a:r>
            <a:endParaRPr lang="de-DE" sz="750" dirty="0"/>
          </a:p>
        </p:txBody>
      </p:sp>
    </p:spTree>
    <p:extLst>
      <p:ext uri="{BB962C8B-B14F-4D97-AF65-F5344CB8AC3E}">
        <p14:creationId xmlns:p14="http://schemas.microsoft.com/office/powerpoint/2010/main" val="2245613692"/>
      </p:ext>
    </p:extLst>
  </p:cSld>
  <p:clrMapOvr>
    <a:masterClrMapping/>
  </p:clrMapOvr>
  <p:transition spd="slow"/>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483" name="Rectangle 2"/>
          <p:cNvSpPr>
            <a:spLocks noGrp="1" noChangeArrowheads="1"/>
          </p:cNvSpPr>
          <p:nvPr>
            <p:ph type="title"/>
          </p:nvPr>
        </p:nvSpPr>
        <p:spPr/>
        <p:txBody>
          <a:bodyPr/>
          <a:lstStyle/>
          <a:p>
            <a:pPr eaLnBrk="1" hangingPunct="1"/>
            <a:r>
              <a:rPr lang="en-US" smtClean="0"/>
              <a:t>Properties of CRC</a:t>
            </a:r>
          </a:p>
        </p:txBody>
      </p:sp>
      <p:sp>
        <p:nvSpPr>
          <p:cNvPr id="20484" name="Rectangle 3"/>
          <p:cNvSpPr>
            <a:spLocks noGrp="1" noChangeArrowheads="1"/>
          </p:cNvSpPr>
          <p:nvPr>
            <p:ph idx="1"/>
          </p:nvPr>
        </p:nvSpPr>
        <p:spPr/>
        <p:txBody>
          <a:bodyPr/>
          <a:lstStyle/>
          <a:p>
            <a:pPr marL="95250" indent="-95250">
              <a:lnSpc>
                <a:spcPct val="80000"/>
              </a:lnSpc>
              <a:tabLst>
                <a:tab pos="1143000" algn="l"/>
              </a:tabLst>
            </a:pPr>
            <a:r>
              <a:rPr lang="en-US" sz="2400" dirty="0"/>
              <a:t>CRC can detect the following errors:</a:t>
            </a:r>
          </a:p>
          <a:p>
            <a:pPr marL="571500" lvl="1">
              <a:lnSpc>
                <a:spcPct val="80000"/>
              </a:lnSpc>
              <a:tabLst>
                <a:tab pos="1143000" algn="l"/>
              </a:tabLst>
            </a:pPr>
            <a:r>
              <a:rPr lang="en-US" dirty="0"/>
              <a:t>All single bit errors</a:t>
            </a:r>
          </a:p>
          <a:p>
            <a:pPr marL="571500" lvl="1">
              <a:lnSpc>
                <a:spcPct val="80000"/>
              </a:lnSpc>
              <a:tabLst>
                <a:tab pos="1143000" algn="l"/>
              </a:tabLst>
            </a:pPr>
            <a:r>
              <a:rPr lang="en-US" dirty="0"/>
              <a:t>All double bit errors (if (</a:t>
            </a:r>
            <a:r>
              <a:rPr lang="en-US" dirty="0" err="1"/>
              <a:t>x</a:t>
            </a:r>
            <a:r>
              <a:rPr lang="en-US" baseline="30000" dirty="0" err="1"/>
              <a:t>k</a:t>
            </a:r>
            <a:r>
              <a:rPr lang="en-US" dirty="0"/>
              <a:t> + 1) is not divisible by generator polynomial for k </a:t>
            </a:r>
            <a:r>
              <a:rPr lang="en-US" dirty="0">
                <a:latin typeface="Symbol" pitchFamily="18" charset="2"/>
              </a:rPr>
              <a:t>£</a:t>
            </a:r>
            <a:r>
              <a:rPr lang="en-US" dirty="0"/>
              <a:t> frame length)</a:t>
            </a:r>
          </a:p>
          <a:p>
            <a:pPr marL="571500" lvl="1">
              <a:lnSpc>
                <a:spcPct val="80000"/>
              </a:lnSpc>
              <a:tabLst>
                <a:tab pos="1143000" algn="l"/>
              </a:tabLst>
            </a:pPr>
            <a:r>
              <a:rPr lang="en-US" dirty="0"/>
              <a:t>All errors affecting an odd number of bits (if (x+1) is a factor of the generator polynomial)</a:t>
            </a:r>
          </a:p>
          <a:p>
            <a:pPr marL="571500" lvl="1">
              <a:lnSpc>
                <a:spcPct val="80000"/>
              </a:lnSpc>
              <a:tabLst>
                <a:tab pos="1143000" algn="l"/>
              </a:tabLst>
            </a:pPr>
            <a:r>
              <a:rPr lang="en-US" dirty="0"/>
              <a:t>All error bursts of length </a:t>
            </a:r>
            <a:r>
              <a:rPr lang="en-US" dirty="0">
                <a:latin typeface="Symbol" pitchFamily="18" charset="2"/>
              </a:rPr>
              <a:t>£</a:t>
            </a:r>
            <a:r>
              <a:rPr lang="en-US" dirty="0"/>
              <a:t> degree of generator polynomial</a:t>
            </a:r>
          </a:p>
          <a:p>
            <a:pPr marL="1047750" lvl="2" indent="-285750">
              <a:lnSpc>
                <a:spcPct val="80000"/>
              </a:lnSpc>
              <a:tabLst>
                <a:tab pos="1143000" algn="l"/>
              </a:tabLst>
            </a:pPr>
            <a:endParaRPr lang="en-US" sz="1600" dirty="0"/>
          </a:p>
          <a:p>
            <a:pPr marL="95250" indent="-95250">
              <a:lnSpc>
                <a:spcPct val="80000"/>
              </a:lnSpc>
              <a:tabLst>
                <a:tab pos="1143000" algn="l"/>
              </a:tabLst>
            </a:pPr>
            <a:r>
              <a:rPr lang="en-US" sz="2400" dirty="0"/>
              <a:t>Internationally standardized generator polynomials:</a:t>
            </a:r>
          </a:p>
          <a:p>
            <a:pPr marL="571500" lvl="1">
              <a:lnSpc>
                <a:spcPct val="80000"/>
              </a:lnSpc>
              <a:tabLst>
                <a:tab pos="1143000" algn="l"/>
              </a:tabLst>
            </a:pPr>
            <a:r>
              <a:rPr lang="en-US" dirty="0"/>
              <a:t>CRC-12		= x</a:t>
            </a:r>
            <a:r>
              <a:rPr lang="en-US" baseline="30000" dirty="0"/>
              <a:t>12</a:t>
            </a:r>
            <a:r>
              <a:rPr lang="en-US" dirty="0"/>
              <a:t> + x</a:t>
            </a:r>
            <a:r>
              <a:rPr lang="en-US" baseline="30000" dirty="0"/>
              <a:t>11</a:t>
            </a:r>
            <a:r>
              <a:rPr lang="en-US" dirty="0"/>
              <a:t> + x</a:t>
            </a:r>
            <a:r>
              <a:rPr lang="en-US" baseline="30000" dirty="0"/>
              <a:t>3</a:t>
            </a:r>
            <a:r>
              <a:rPr lang="en-US" dirty="0"/>
              <a:t> + x</a:t>
            </a:r>
            <a:r>
              <a:rPr lang="en-US" baseline="30000" dirty="0"/>
              <a:t>2</a:t>
            </a:r>
            <a:r>
              <a:rPr lang="en-US" dirty="0"/>
              <a:t> + x + 1</a:t>
            </a:r>
          </a:p>
          <a:p>
            <a:pPr marL="571500" lvl="1">
              <a:lnSpc>
                <a:spcPct val="80000"/>
              </a:lnSpc>
              <a:tabLst>
                <a:tab pos="1143000" algn="l"/>
              </a:tabLst>
            </a:pPr>
            <a:r>
              <a:rPr lang="en-US" dirty="0"/>
              <a:t>CRC-16		= x</a:t>
            </a:r>
            <a:r>
              <a:rPr lang="en-US" baseline="30000" dirty="0"/>
              <a:t>16</a:t>
            </a:r>
            <a:r>
              <a:rPr lang="en-US" dirty="0"/>
              <a:t> + x</a:t>
            </a:r>
            <a:r>
              <a:rPr lang="en-US" baseline="30000" dirty="0"/>
              <a:t>15</a:t>
            </a:r>
            <a:r>
              <a:rPr lang="en-US" dirty="0"/>
              <a:t> + x</a:t>
            </a:r>
            <a:r>
              <a:rPr lang="en-US" baseline="30000" dirty="0"/>
              <a:t>2</a:t>
            </a:r>
            <a:r>
              <a:rPr lang="en-US" dirty="0"/>
              <a:t> + 1</a:t>
            </a:r>
          </a:p>
          <a:p>
            <a:pPr marL="571500" lvl="1">
              <a:lnSpc>
                <a:spcPct val="80000"/>
              </a:lnSpc>
              <a:tabLst>
                <a:tab pos="1143000" algn="l"/>
              </a:tabLst>
            </a:pPr>
            <a:r>
              <a:rPr lang="en-US" dirty="0"/>
              <a:t>CRC-CCITT	= x</a:t>
            </a:r>
            <a:r>
              <a:rPr lang="en-US" baseline="30000" dirty="0"/>
              <a:t>16</a:t>
            </a:r>
            <a:r>
              <a:rPr lang="en-US" dirty="0"/>
              <a:t> + x</a:t>
            </a:r>
            <a:r>
              <a:rPr lang="en-US" baseline="30000" dirty="0"/>
              <a:t>12</a:t>
            </a:r>
            <a:r>
              <a:rPr lang="en-US" dirty="0"/>
              <a:t> + x</a:t>
            </a:r>
            <a:r>
              <a:rPr lang="en-US" baseline="30000" dirty="0"/>
              <a:t>5</a:t>
            </a:r>
            <a:r>
              <a:rPr lang="en-US" dirty="0"/>
              <a:t> + 1</a:t>
            </a:r>
          </a:p>
          <a:p>
            <a:pPr marL="1047750" lvl="2" indent="-285750">
              <a:lnSpc>
                <a:spcPct val="80000"/>
              </a:lnSpc>
              <a:tabLst>
                <a:tab pos="1143000" algn="l"/>
              </a:tabLst>
            </a:pPr>
            <a:endParaRPr lang="en-US" sz="1600" dirty="0"/>
          </a:p>
          <a:p>
            <a:pPr marL="95250" indent="-95250">
              <a:lnSpc>
                <a:spcPct val="80000"/>
              </a:lnSpc>
              <a:tabLst>
                <a:tab pos="1143000" algn="l"/>
              </a:tabLst>
            </a:pPr>
            <a:r>
              <a:rPr lang="en-US" sz="2400" dirty="0"/>
              <a:t>CRC-16 and CRC-CCITT detect</a:t>
            </a:r>
          </a:p>
          <a:p>
            <a:pPr marL="571500" lvl="1">
              <a:lnSpc>
                <a:spcPct val="80000"/>
              </a:lnSpc>
              <a:tabLst>
                <a:tab pos="1143000" algn="l"/>
              </a:tabLst>
            </a:pPr>
            <a:r>
              <a:rPr lang="en-US" dirty="0"/>
              <a:t>All single and double errors</a:t>
            </a:r>
          </a:p>
          <a:p>
            <a:pPr marL="571500" lvl="1">
              <a:lnSpc>
                <a:spcPct val="80000"/>
              </a:lnSpc>
              <a:tabLst>
                <a:tab pos="1143000" algn="l"/>
              </a:tabLst>
            </a:pPr>
            <a:r>
              <a:rPr lang="en-US" dirty="0"/>
              <a:t>All errors affecting an odd number of bits</a:t>
            </a:r>
          </a:p>
          <a:p>
            <a:pPr marL="571500" lvl="1">
              <a:lnSpc>
                <a:spcPct val="80000"/>
              </a:lnSpc>
              <a:tabLst>
                <a:tab pos="1143000" algn="l"/>
              </a:tabLst>
            </a:pPr>
            <a:r>
              <a:rPr lang="en-US" dirty="0"/>
              <a:t>All error bursts of length </a:t>
            </a:r>
            <a:r>
              <a:rPr lang="en-US" dirty="0">
                <a:latin typeface="Symbol" pitchFamily="18" charset="2"/>
              </a:rPr>
              <a:t>£</a:t>
            </a:r>
            <a:r>
              <a:rPr lang="en-US" dirty="0"/>
              <a:t> 16</a:t>
            </a:r>
          </a:p>
          <a:p>
            <a:pPr marL="571500" lvl="1">
              <a:lnSpc>
                <a:spcPct val="80000"/>
              </a:lnSpc>
              <a:tabLst>
                <a:tab pos="1143000" algn="l"/>
              </a:tabLst>
            </a:pPr>
            <a:r>
              <a:rPr lang="en-US" dirty="0"/>
              <a:t>99,997% of all error bursts of length 17</a:t>
            </a:r>
          </a:p>
          <a:p>
            <a:pPr marL="571500" lvl="1">
              <a:lnSpc>
                <a:spcPct val="80000"/>
              </a:lnSpc>
              <a:tabLst>
                <a:tab pos="1143000" algn="l"/>
              </a:tabLst>
            </a:pPr>
            <a:r>
              <a:rPr lang="en-US" dirty="0"/>
              <a:t>99,998% of all error bursts of length ≥ 18</a:t>
            </a:r>
          </a:p>
        </p:txBody>
      </p:sp>
      <p:sp>
        <p:nvSpPr>
          <p:cNvPr id="5" name="Footer Placeholder 2"/>
          <p:cNvSpPr>
            <a:spLocks noGrp="1"/>
          </p:cNvSpPr>
          <p:nvPr>
            <p:ph type="ftr" sz="quarter" idx="3"/>
          </p:nvPr>
        </p:nvSpPr>
        <p:spPr>
          <a:xfrm>
            <a:off x="334433" y="6656398"/>
            <a:ext cx="7969251" cy="201602"/>
          </a:xfrm>
        </p:spPr>
        <p:txBody>
          <a:bodyPr/>
          <a:lstStyle/>
          <a:p>
            <a:r>
              <a:rPr lang="en-US" sz="750" dirty="0" smtClean="0"/>
              <a:t>TI 3: Operating Systems and Computer Networks</a:t>
            </a:r>
            <a:endParaRPr lang="de-DE" sz="750" dirty="0"/>
          </a:p>
        </p:txBody>
      </p:sp>
    </p:spTree>
    <p:extLst>
      <p:ext uri="{BB962C8B-B14F-4D97-AF65-F5344CB8AC3E}">
        <p14:creationId xmlns:p14="http://schemas.microsoft.com/office/powerpoint/2010/main" val="2646280501"/>
      </p:ext>
    </p:extLst>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1507" name="Rectangle 2"/>
          <p:cNvSpPr>
            <a:spLocks noGrp="1" noChangeArrowheads="1"/>
          </p:cNvSpPr>
          <p:nvPr>
            <p:ph type="title"/>
          </p:nvPr>
        </p:nvSpPr>
        <p:spPr/>
        <p:txBody>
          <a:bodyPr/>
          <a:lstStyle/>
          <a:p>
            <a:pPr eaLnBrk="1" hangingPunct="1"/>
            <a:r>
              <a:rPr lang="en-US" smtClean="0"/>
              <a:t>FEC Example (Sender)</a:t>
            </a:r>
          </a:p>
        </p:txBody>
      </p:sp>
      <p:sp>
        <p:nvSpPr>
          <p:cNvPr id="21508" name="Rectangle 3"/>
          <p:cNvSpPr>
            <a:spLocks noGrp="1" noChangeArrowheads="1"/>
          </p:cNvSpPr>
          <p:nvPr>
            <p:ph idx="1"/>
          </p:nvPr>
        </p:nvSpPr>
        <p:spPr/>
        <p:txBody>
          <a:bodyPr/>
          <a:lstStyle/>
          <a:p>
            <a:pPr marL="419100" indent="-419100"/>
            <a:r>
              <a:rPr lang="en-US" sz="2000" dirty="0"/>
              <a:t>CRC uses redundancy to </a:t>
            </a:r>
            <a:r>
              <a:rPr lang="en-US" sz="2000" i="1" dirty="0"/>
              <a:t>detect </a:t>
            </a:r>
            <a:r>
              <a:rPr lang="en-US" sz="2000" dirty="0"/>
              <a:t>errors</a:t>
            </a:r>
          </a:p>
          <a:p>
            <a:pPr marL="419100" indent="-419100"/>
            <a:r>
              <a:rPr lang="en-US" sz="2000" dirty="0"/>
              <a:t>FEC uses redundancy to </a:t>
            </a:r>
            <a:r>
              <a:rPr lang="en-US" sz="2000" i="1" dirty="0"/>
              <a:t>correct</a:t>
            </a:r>
            <a:r>
              <a:rPr lang="en-US" sz="2000" dirty="0"/>
              <a:t> errors</a:t>
            </a:r>
          </a:p>
          <a:p>
            <a:pPr marL="419100" indent="-419100"/>
            <a:endParaRPr lang="en-US" sz="2000" dirty="0"/>
          </a:p>
          <a:p>
            <a:pPr marL="419100" indent="-419100"/>
            <a:r>
              <a:rPr lang="en-US" sz="2000" dirty="0"/>
              <a:t>Simple FEC scheme: Repeat data several times, then use majority decision</a:t>
            </a:r>
          </a:p>
          <a:p>
            <a:pPr marL="838200" lvl="1" indent="-381000">
              <a:buFont typeface="Wingdings" pitchFamily="2" charset="2"/>
              <a:buChar char="Ø"/>
            </a:pPr>
            <a:r>
              <a:rPr lang="en-US" dirty="0"/>
              <a:t>Problematic with regard to overhead</a:t>
            </a:r>
          </a:p>
          <a:p>
            <a:pPr marL="419100" indent="-419100"/>
            <a:r>
              <a:rPr lang="en-US" sz="2000" dirty="0"/>
              <a:t>More advanced: XOR, Reed-Solomon, …</a:t>
            </a:r>
          </a:p>
          <a:p>
            <a:pPr marL="419100" indent="-419100"/>
            <a:endParaRPr lang="en-US" sz="2000" dirty="0"/>
          </a:p>
          <a:p>
            <a:pPr marL="419100" indent="-419100"/>
            <a:r>
              <a:rPr lang="en-US" sz="2000" dirty="0"/>
              <a:t>Example (XOR):</a:t>
            </a:r>
          </a:p>
          <a:p>
            <a:pPr marL="838200" lvl="1" indent="-381000"/>
            <a:r>
              <a:rPr lang="en-US" dirty="0"/>
              <a:t>To send the following three packets:	</a:t>
            </a:r>
            <a:r>
              <a:rPr lang="en-US" dirty="0" smtClean="0"/>
              <a:t>	0101 </a:t>
            </a:r>
            <a:r>
              <a:rPr lang="en-US" dirty="0"/>
              <a:t>- P1</a:t>
            </a:r>
            <a:br>
              <a:rPr lang="en-US" dirty="0"/>
            </a:br>
            <a:r>
              <a:rPr lang="en-US" dirty="0"/>
              <a:t>						1111 - P2</a:t>
            </a:r>
            <a:br>
              <a:rPr lang="en-US" dirty="0"/>
            </a:br>
            <a:r>
              <a:rPr lang="en-US" dirty="0"/>
              <a:t>						0000 - P3</a:t>
            </a:r>
          </a:p>
          <a:p>
            <a:pPr marL="838200" lvl="1" indent="-381000">
              <a:buFontTx/>
              <a:buAutoNum type="arabicPeriod"/>
            </a:pPr>
            <a:r>
              <a:rPr lang="en-US" dirty="0"/>
              <a:t>Calculate a fourth packet using XOR: </a:t>
            </a:r>
            <a:br>
              <a:rPr lang="en-US" dirty="0"/>
            </a:br>
            <a:r>
              <a:rPr lang="en-US" dirty="0"/>
              <a:t>						1010 - P4</a:t>
            </a:r>
          </a:p>
          <a:p>
            <a:pPr marL="838200" lvl="1" indent="-381000">
              <a:buFontTx/>
              <a:buAutoNum type="arabicPeriod"/>
            </a:pPr>
            <a:r>
              <a:rPr lang="en-US" dirty="0"/>
              <a:t>Send all four packets to the receiver</a:t>
            </a:r>
          </a:p>
          <a:p>
            <a:pPr marL="1257300" lvl="2" indent="-342900">
              <a:buFont typeface="Wingdings" pitchFamily="2" charset="2"/>
              <a:buChar char="Ø"/>
            </a:pPr>
            <a:r>
              <a:rPr lang="en-US" sz="1600" dirty="0"/>
              <a:t>Overhead: (4 – 3) / 4 = 25%</a:t>
            </a:r>
          </a:p>
        </p:txBody>
      </p:sp>
      <p:sp>
        <p:nvSpPr>
          <p:cNvPr id="5" name="Footer Placeholder 2"/>
          <p:cNvSpPr>
            <a:spLocks noGrp="1"/>
          </p:cNvSpPr>
          <p:nvPr>
            <p:ph type="ftr" sz="quarter" idx="3"/>
          </p:nvPr>
        </p:nvSpPr>
        <p:spPr>
          <a:xfrm>
            <a:off x="334433" y="6656398"/>
            <a:ext cx="7969251" cy="201602"/>
          </a:xfrm>
        </p:spPr>
        <p:txBody>
          <a:bodyPr/>
          <a:lstStyle/>
          <a:p>
            <a:r>
              <a:rPr lang="en-US" sz="750" dirty="0" smtClean="0"/>
              <a:t>TI 3: Operating Systems and Computer Networks</a:t>
            </a:r>
            <a:endParaRPr lang="de-DE" sz="750" dirty="0"/>
          </a:p>
        </p:txBody>
      </p:sp>
    </p:spTree>
    <p:extLst>
      <p:ext uri="{BB962C8B-B14F-4D97-AF65-F5344CB8AC3E}">
        <p14:creationId xmlns:p14="http://schemas.microsoft.com/office/powerpoint/2010/main" val="988025184"/>
      </p:ext>
    </p:extLst>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2531" name="Rectangle 2"/>
          <p:cNvSpPr>
            <a:spLocks noGrp="1" noChangeArrowheads="1"/>
          </p:cNvSpPr>
          <p:nvPr>
            <p:ph type="title"/>
          </p:nvPr>
        </p:nvSpPr>
        <p:spPr/>
        <p:txBody>
          <a:bodyPr/>
          <a:lstStyle/>
          <a:p>
            <a:pPr eaLnBrk="1" hangingPunct="1"/>
            <a:r>
              <a:rPr lang="en-US" smtClean="0"/>
              <a:t>FEC Example (Receiver)</a:t>
            </a:r>
          </a:p>
        </p:txBody>
      </p:sp>
      <p:sp>
        <p:nvSpPr>
          <p:cNvPr id="22532" name="Rectangle 3"/>
          <p:cNvSpPr>
            <a:spLocks noGrp="1" noChangeArrowheads="1"/>
          </p:cNvSpPr>
          <p:nvPr>
            <p:ph idx="1"/>
          </p:nvPr>
        </p:nvSpPr>
        <p:spPr/>
        <p:txBody>
          <a:bodyPr/>
          <a:lstStyle/>
          <a:p>
            <a:pPr eaLnBrk="1" hangingPunct="1">
              <a:lnSpc>
                <a:spcPct val="80000"/>
              </a:lnSpc>
              <a:buFont typeface="Wingdings" pitchFamily="2" charset="2"/>
              <a:buChar char="Ø"/>
            </a:pPr>
            <a:r>
              <a:rPr lang="en-US"/>
              <a:t>For the receiver, it is sufficient to receive any three out of the four packets.</a:t>
            </a:r>
          </a:p>
          <a:p>
            <a:pPr eaLnBrk="1" hangingPunct="1">
              <a:lnSpc>
                <a:spcPct val="80000"/>
              </a:lnSpc>
              <a:buFont typeface="Wingdings" pitchFamily="2" charset="2"/>
              <a:buChar char="Ø"/>
            </a:pPr>
            <a:endParaRPr lang="en-US"/>
          </a:p>
          <a:p>
            <a:pPr eaLnBrk="1" hangingPunct="1">
              <a:lnSpc>
                <a:spcPct val="80000"/>
              </a:lnSpc>
            </a:pPr>
            <a:r>
              <a:rPr lang="en-US"/>
              <a:t>Reconstruct missing packet based on received packets:</a:t>
            </a:r>
          </a:p>
          <a:p>
            <a:pPr lvl="1" eaLnBrk="1" hangingPunct="1">
              <a:lnSpc>
                <a:spcPct val="80000"/>
              </a:lnSpc>
            </a:pPr>
            <a:r>
              <a:rPr lang="en-US" sz="1600"/>
              <a:t>P1 is lost: 		1111</a:t>
            </a:r>
            <a:br>
              <a:rPr lang="en-US" sz="1600"/>
            </a:br>
            <a:r>
              <a:rPr lang="en-US" sz="1600"/>
              <a:t>			0000</a:t>
            </a:r>
            <a:br>
              <a:rPr lang="en-US" sz="1600"/>
            </a:br>
            <a:r>
              <a:rPr lang="en-US" sz="1600"/>
              <a:t>			1010</a:t>
            </a:r>
            <a:br>
              <a:rPr lang="en-US" sz="1600"/>
            </a:br>
            <a:r>
              <a:rPr lang="en-US" sz="1600"/>
              <a:t>			0101 -&gt; P1</a:t>
            </a:r>
          </a:p>
          <a:p>
            <a:pPr eaLnBrk="1" hangingPunct="1">
              <a:lnSpc>
                <a:spcPct val="80000"/>
              </a:lnSpc>
            </a:pPr>
            <a:endParaRPr lang="en-US"/>
          </a:p>
          <a:p>
            <a:pPr lvl="1" eaLnBrk="1" hangingPunct="1">
              <a:lnSpc>
                <a:spcPct val="80000"/>
              </a:lnSpc>
            </a:pPr>
            <a:r>
              <a:rPr lang="en-US" sz="1600"/>
              <a:t>P2 is lost:		0101</a:t>
            </a:r>
            <a:br>
              <a:rPr lang="en-US" sz="1600"/>
            </a:br>
            <a:r>
              <a:rPr lang="en-US" sz="1600"/>
              <a:t>			0000</a:t>
            </a:r>
            <a:br>
              <a:rPr lang="en-US" sz="1600"/>
            </a:br>
            <a:r>
              <a:rPr lang="en-US" sz="1600"/>
              <a:t>			1010</a:t>
            </a:r>
            <a:br>
              <a:rPr lang="en-US" sz="1600"/>
            </a:br>
            <a:r>
              <a:rPr lang="en-US" sz="1600"/>
              <a:t>			1111 -&gt; P2</a:t>
            </a:r>
          </a:p>
          <a:p>
            <a:pPr eaLnBrk="1" hangingPunct="1">
              <a:lnSpc>
                <a:spcPct val="80000"/>
              </a:lnSpc>
            </a:pPr>
            <a:endParaRPr lang="en-US"/>
          </a:p>
          <a:p>
            <a:pPr lvl="1" eaLnBrk="1" hangingPunct="1">
              <a:lnSpc>
                <a:spcPct val="80000"/>
              </a:lnSpc>
            </a:pPr>
            <a:r>
              <a:rPr lang="en-US" sz="1600"/>
              <a:t>P3 is lost:		0101</a:t>
            </a:r>
            <a:br>
              <a:rPr lang="en-US" sz="1600"/>
            </a:br>
            <a:r>
              <a:rPr lang="en-US" sz="1600"/>
              <a:t>			1111</a:t>
            </a:r>
            <a:br>
              <a:rPr lang="en-US" sz="1600"/>
            </a:br>
            <a:r>
              <a:rPr lang="en-US" sz="1600"/>
              <a:t>			1010</a:t>
            </a:r>
            <a:br>
              <a:rPr lang="en-US" sz="1600"/>
            </a:br>
            <a:r>
              <a:rPr lang="en-US" sz="1600"/>
              <a:t>			0000 -&gt; P3</a:t>
            </a:r>
          </a:p>
          <a:p>
            <a:pPr eaLnBrk="1" hangingPunct="1">
              <a:lnSpc>
                <a:spcPct val="80000"/>
              </a:lnSpc>
            </a:pPr>
            <a:endParaRPr lang="en-US"/>
          </a:p>
          <a:p>
            <a:pPr eaLnBrk="1" hangingPunct="1">
              <a:lnSpc>
                <a:spcPct val="80000"/>
              </a:lnSpc>
            </a:pPr>
            <a:r>
              <a:rPr lang="en-US"/>
              <a:t>However, receiver still has to know which packet was lost</a:t>
            </a:r>
          </a:p>
          <a:p>
            <a:pPr lvl="1" eaLnBrk="1" hangingPunct="1">
              <a:lnSpc>
                <a:spcPct val="80000"/>
              </a:lnSpc>
              <a:buFont typeface="Wingdings" pitchFamily="2" charset="2"/>
              <a:buChar char="Ø"/>
            </a:pPr>
            <a:r>
              <a:rPr lang="en-US" sz="1600"/>
              <a:t>Requires packet numbering</a:t>
            </a:r>
          </a:p>
        </p:txBody>
      </p:sp>
      <p:sp>
        <p:nvSpPr>
          <p:cNvPr id="5" name="Footer Placeholder 2"/>
          <p:cNvSpPr>
            <a:spLocks noGrp="1"/>
          </p:cNvSpPr>
          <p:nvPr>
            <p:ph type="ftr" sz="quarter" idx="3"/>
          </p:nvPr>
        </p:nvSpPr>
        <p:spPr>
          <a:xfrm>
            <a:off x="334433" y="6656398"/>
            <a:ext cx="7969251" cy="201602"/>
          </a:xfrm>
        </p:spPr>
        <p:txBody>
          <a:bodyPr/>
          <a:lstStyle/>
          <a:p>
            <a:r>
              <a:rPr lang="en-US" sz="750" dirty="0" smtClean="0"/>
              <a:t>TI 3: Operating Systems and Computer Networks</a:t>
            </a:r>
            <a:endParaRPr lang="de-DE" sz="750" dirty="0"/>
          </a:p>
        </p:txBody>
      </p:sp>
    </p:spTree>
    <p:extLst>
      <p:ext uri="{BB962C8B-B14F-4D97-AF65-F5344CB8AC3E}">
        <p14:creationId xmlns:p14="http://schemas.microsoft.com/office/powerpoint/2010/main" val="2707657436"/>
      </p:ext>
    </p:extLst>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 &amp; Tasks</a:t>
            </a:r>
          </a:p>
        </p:txBody>
      </p:sp>
      <p:sp>
        <p:nvSpPr>
          <p:cNvPr id="3" name="Content Placeholder 2"/>
          <p:cNvSpPr>
            <a:spLocks noGrp="1"/>
          </p:cNvSpPr>
          <p:nvPr>
            <p:ph idx="1"/>
          </p:nvPr>
        </p:nvSpPr>
        <p:spPr/>
        <p:txBody>
          <a:bodyPr/>
          <a:lstStyle/>
          <a:p>
            <a:pPr lvl="1"/>
            <a:r>
              <a:rPr lang="en-US" dirty="0" smtClean="0"/>
              <a:t>Can we correct all errors? Can we detect all errors? Can we correct all errors that we detected?</a:t>
            </a:r>
          </a:p>
          <a:p>
            <a:pPr lvl="1"/>
            <a:r>
              <a:rPr lang="en-US" dirty="0" smtClean="0"/>
              <a:t>What do we know, if the data link errors does not find an error?</a:t>
            </a:r>
          </a:p>
          <a:p>
            <a:pPr lvl="1"/>
            <a:endParaRPr lang="en-US" dirty="0" smtClean="0"/>
          </a:p>
        </p:txBody>
      </p:sp>
      <p:sp>
        <p:nvSpPr>
          <p:cNvPr id="5" name="Footer Placeholder 2"/>
          <p:cNvSpPr>
            <a:spLocks noGrp="1"/>
          </p:cNvSpPr>
          <p:nvPr>
            <p:ph type="ftr" sz="quarter" idx="3"/>
          </p:nvPr>
        </p:nvSpPr>
        <p:spPr>
          <a:xfrm>
            <a:off x="334433" y="6656398"/>
            <a:ext cx="7969251" cy="201602"/>
          </a:xfrm>
        </p:spPr>
        <p:txBody>
          <a:bodyPr/>
          <a:lstStyle/>
          <a:p>
            <a:r>
              <a:rPr lang="en-US" sz="750" dirty="0" smtClean="0"/>
              <a:t>TI 3: Operating Systems and Computer Networks</a:t>
            </a:r>
            <a:endParaRPr lang="de-DE" sz="750" dirty="0"/>
          </a:p>
        </p:txBody>
      </p:sp>
    </p:spTree>
    <p:extLst>
      <p:ext uri="{BB962C8B-B14F-4D97-AF65-F5344CB8AC3E}">
        <p14:creationId xmlns:p14="http://schemas.microsoft.com/office/powerpoint/2010/main" val="2471986574"/>
      </p:ext>
    </p:extLst>
  </p:cSld>
  <p:clrMapOvr>
    <a:masterClrMapping/>
  </p:clrMapOvr>
  <p:transition spd="slow"/>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Flow Control</a:t>
            </a:r>
            <a:br>
              <a:rPr lang="en-US" dirty="0"/>
            </a:br>
            <a:endParaRPr lang="en-US" dirty="0"/>
          </a:p>
        </p:txBody>
      </p:sp>
      <p:sp>
        <p:nvSpPr>
          <p:cNvPr id="3" name="Textplatzhalter 2"/>
          <p:cNvSpPr>
            <a:spLocks noGrp="1"/>
          </p:cNvSpPr>
          <p:nvPr>
            <p:ph type="body" idx="1"/>
          </p:nvPr>
        </p:nvSpPr>
        <p:spPr/>
        <p:txBody>
          <a:bodyPr/>
          <a:lstStyle/>
          <a:p>
            <a:endParaRPr lang="en-US" dirty="0"/>
          </a:p>
        </p:txBody>
      </p:sp>
      <p:sp>
        <p:nvSpPr>
          <p:cNvPr id="5" name="Footer Placeholder 2"/>
          <p:cNvSpPr>
            <a:spLocks noGrp="1"/>
          </p:cNvSpPr>
          <p:nvPr>
            <p:ph type="ftr" sz="quarter" idx="3"/>
          </p:nvPr>
        </p:nvSpPr>
        <p:spPr>
          <a:xfrm>
            <a:off x="334433" y="6656398"/>
            <a:ext cx="7969251" cy="201602"/>
          </a:xfrm>
        </p:spPr>
        <p:txBody>
          <a:bodyPr/>
          <a:lstStyle/>
          <a:p>
            <a:r>
              <a:rPr lang="en-US" sz="750" dirty="0" smtClean="0"/>
              <a:t>TI 3: Operating Systems and Computer Networks</a:t>
            </a:r>
            <a:endParaRPr lang="de-DE" sz="750" dirty="0"/>
          </a:p>
        </p:txBody>
      </p:sp>
    </p:spTree>
    <p:extLst>
      <p:ext uri="{BB962C8B-B14F-4D97-AF65-F5344CB8AC3E}">
        <p14:creationId xmlns:p14="http://schemas.microsoft.com/office/powerpoint/2010/main" val="2607827036"/>
      </p:ext>
    </p:extLst>
  </p:cSld>
  <p:clrMapOvr>
    <a:masterClrMapping/>
  </p:clrMapOvr>
  <p:transition spd="slow"/>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2"/>
          <p:cNvSpPr>
            <a:spLocks noGrp="1" noChangeArrowheads="1"/>
          </p:cNvSpPr>
          <p:nvPr>
            <p:ph type="title"/>
          </p:nvPr>
        </p:nvSpPr>
        <p:spPr/>
        <p:txBody>
          <a:bodyPr/>
          <a:lstStyle/>
          <a:p>
            <a:pPr eaLnBrk="1" hangingPunct="1"/>
            <a:r>
              <a:rPr lang="en-US" smtClean="0"/>
              <a:t>Link Layer Functions – Flow Control</a:t>
            </a:r>
          </a:p>
        </p:txBody>
      </p:sp>
      <p:sp>
        <p:nvSpPr>
          <p:cNvPr id="23555" name="Rectangle 3"/>
          <p:cNvSpPr>
            <a:spLocks noGrp="1" noChangeArrowheads="1"/>
          </p:cNvSpPr>
          <p:nvPr>
            <p:ph idx="1"/>
          </p:nvPr>
        </p:nvSpPr>
        <p:spPr/>
        <p:txBody>
          <a:bodyPr/>
          <a:lstStyle/>
          <a:p>
            <a:pPr eaLnBrk="1" hangingPunct="1">
              <a:lnSpc>
                <a:spcPct val="90000"/>
              </a:lnSpc>
            </a:pPr>
            <a:r>
              <a:rPr lang="en-US" dirty="0" smtClean="0"/>
              <a:t>Assumptions in an ideal world:</a:t>
            </a:r>
          </a:p>
          <a:p>
            <a:pPr lvl="1" eaLnBrk="1" hangingPunct="1">
              <a:lnSpc>
                <a:spcPct val="90000"/>
              </a:lnSpc>
            </a:pPr>
            <a:r>
              <a:rPr lang="en-US" dirty="0" smtClean="0"/>
              <a:t>Sender/receiver are always ready to send/receive</a:t>
            </a:r>
          </a:p>
          <a:p>
            <a:pPr lvl="1" eaLnBrk="1" hangingPunct="1">
              <a:lnSpc>
                <a:spcPct val="90000"/>
              </a:lnSpc>
            </a:pPr>
            <a:r>
              <a:rPr lang="en-US" dirty="0" smtClean="0"/>
              <a:t>Receiver can handle amount of incoming data</a:t>
            </a:r>
          </a:p>
          <a:p>
            <a:pPr lvl="1" eaLnBrk="1" hangingPunct="1">
              <a:lnSpc>
                <a:spcPct val="90000"/>
              </a:lnSpc>
            </a:pPr>
            <a:r>
              <a:rPr lang="en-US" dirty="0" smtClean="0"/>
              <a:t>No errors occur that cannot be handled by FEC</a:t>
            </a:r>
          </a:p>
          <a:p>
            <a:pPr eaLnBrk="1" hangingPunct="1">
              <a:lnSpc>
                <a:spcPct val="90000"/>
              </a:lnSpc>
            </a:pPr>
            <a:endParaRPr lang="en-US" dirty="0" smtClean="0"/>
          </a:p>
          <a:p>
            <a:pPr eaLnBrk="1" hangingPunct="1">
              <a:lnSpc>
                <a:spcPct val="90000"/>
              </a:lnSpc>
            </a:pPr>
            <a:endParaRPr lang="en-US" dirty="0" smtClean="0"/>
          </a:p>
          <a:p>
            <a:pPr eaLnBrk="1" hangingPunct="1">
              <a:lnSpc>
                <a:spcPct val="90000"/>
              </a:lnSpc>
            </a:pPr>
            <a:endParaRPr lang="en-US" dirty="0" smtClean="0"/>
          </a:p>
          <a:p>
            <a:pPr eaLnBrk="1" hangingPunct="1">
              <a:lnSpc>
                <a:spcPct val="90000"/>
              </a:lnSpc>
            </a:pPr>
            <a:endParaRPr lang="en-US" dirty="0" smtClean="0"/>
          </a:p>
          <a:p>
            <a:pPr eaLnBrk="1" hangingPunct="1">
              <a:lnSpc>
                <a:spcPct val="90000"/>
              </a:lnSpc>
            </a:pPr>
            <a:endParaRPr lang="en-US" dirty="0" smtClean="0"/>
          </a:p>
          <a:p>
            <a:pPr eaLnBrk="1" hangingPunct="1">
              <a:lnSpc>
                <a:spcPct val="90000"/>
              </a:lnSpc>
            </a:pPr>
            <a:endParaRPr lang="en-US" dirty="0" smtClean="0"/>
          </a:p>
          <a:p>
            <a:pPr eaLnBrk="1" hangingPunct="1">
              <a:lnSpc>
                <a:spcPct val="90000"/>
              </a:lnSpc>
            </a:pPr>
            <a:endParaRPr lang="en-US" dirty="0" smtClean="0"/>
          </a:p>
          <a:p>
            <a:pPr eaLnBrk="1" hangingPunct="1">
              <a:lnSpc>
                <a:spcPct val="90000"/>
              </a:lnSpc>
            </a:pPr>
            <a:endParaRPr lang="en-US" dirty="0"/>
          </a:p>
          <a:p>
            <a:pPr eaLnBrk="1" hangingPunct="1">
              <a:lnSpc>
                <a:spcPct val="90000"/>
              </a:lnSpc>
            </a:pPr>
            <a:endParaRPr lang="en-US" dirty="0" smtClean="0"/>
          </a:p>
          <a:p>
            <a:pPr eaLnBrk="1" hangingPunct="1">
              <a:lnSpc>
                <a:spcPct val="90000"/>
              </a:lnSpc>
            </a:pPr>
            <a:endParaRPr lang="en-US" dirty="0" smtClean="0"/>
          </a:p>
          <a:p>
            <a:pPr eaLnBrk="1" hangingPunct="1">
              <a:lnSpc>
                <a:spcPct val="90000"/>
              </a:lnSpc>
              <a:buFont typeface="Wingdings" pitchFamily="2" charset="2"/>
              <a:buChar char="Ø"/>
            </a:pPr>
            <a:r>
              <a:rPr lang="en-US" dirty="0" smtClean="0"/>
              <a:t>What happens if packets are lost?</a:t>
            </a:r>
          </a:p>
          <a:p>
            <a:pPr eaLnBrk="1" hangingPunct="1">
              <a:lnSpc>
                <a:spcPct val="90000"/>
              </a:lnSpc>
              <a:buFont typeface="Wingdings" pitchFamily="2" charset="2"/>
              <a:buChar char="Ø"/>
            </a:pPr>
            <a:r>
              <a:rPr lang="en-US" dirty="0" smtClean="0"/>
              <a:t>What happens if the sender floods the receiver?</a:t>
            </a:r>
          </a:p>
          <a:p>
            <a:pPr lvl="1" eaLnBrk="1" hangingPunct="1">
              <a:lnSpc>
                <a:spcPct val="90000"/>
              </a:lnSpc>
            </a:pPr>
            <a:r>
              <a:rPr lang="en-US" dirty="0" smtClean="0"/>
              <a:t>Imagine a web server sending data to a mobile phone…</a:t>
            </a:r>
          </a:p>
        </p:txBody>
      </p:sp>
      <p:grpSp>
        <p:nvGrpSpPr>
          <p:cNvPr id="2" name="Group 41"/>
          <p:cNvGrpSpPr>
            <a:grpSpLocks/>
          </p:cNvGrpSpPr>
          <p:nvPr/>
        </p:nvGrpSpPr>
        <p:grpSpPr bwMode="auto">
          <a:xfrm>
            <a:off x="3185320" y="2740821"/>
            <a:ext cx="5821363" cy="2543175"/>
            <a:chOff x="528" y="1365"/>
            <a:chExt cx="4104" cy="1793"/>
          </a:xfrm>
        </p:grpSpPr>
        <p:sp>
          <p:nvSpPr>
            <p:cNvPr id="23558" name="Line 4"/>
            <p:cNvSpPr>
              <a:spLocks noChangeShapeType="1"/>
            </p:cNvSpPr>
            <p:nvPr/>
          </p:nvSpPr>
          <p:spPr bwMode="auto">
            <a:xfrm>
              <a:off x="2194" y="1582"/>
              <a:ext cx="0" cy="1485"/>
            </a:xfrm>
            <a:prstGeom prst="line">
              <a:avLst/>
            </a:prstGeom>
            <a:noFill/>
            <a:ln w="12700">
              <a:solidFill>
                <a:schemeClr val="tx1"/>
              </a:solidFill>
              <a:round/>
              <a:headEnd/>
              <a:tailEnd/>
            </a:ln>
          </p:spPr>
          <p:txBody>
            <a:bodyPr wrap="none" anchor="ctr"/>
            <a:lstStyle/>
            <a:p>
              <a:endParaRPr lang="en-US"/>
            </a:p>
          </p:txBody>
        </p:sp>
        <p:sp>
          <p:nvSpPr>
            <p:cNvPr id="23559" name="Line 5"/>
            <p:cNvSpPr>
              <a:spLocks noChangeShapeType="1"/>
            </p:cNvSpPr>
            <p:nvPr/>
          </p:nvSpPr>
          <p:spPr bwMode="auto">
            <a:xfrm>
              <a:off x="3346" y="1582"/>
              <a:ext cx="0" cy="1576"/>
            </a:xfrm>
            <a:prstGeom prst="line">
              <a:avLst/>
            </a:prstGeom>
            <a:noFill/>
            <a:ln w="12700">
              <a:solidFill>
                <a:schemeClr val="tx1"/>
              </a:solidFill>
              <a:round/>
              <a:headEnd/>
              <a:tailEnd/>
            </a:ln>
          </p:spPr>
          <p:txBody>
            <a:bodyPr wrap="none" anchor="ctr"/>
            <a:lstStyle/>
            <a:p>
              <a:endParaRPr lang="en-US"/>
            </a:p>
          </p:txBody>
        </p:sp>
        <p:sp>
          <p:nvSpPr>
            <p:cNvPr id="23560" name="Line 6"/>
            <p:cNvSpPr>
              <a:spLocks noChangeShapeType="1"/>
            </p:cNvSpPr>
            <p:nvPr/>
          </p:nvSpPr>
          <p:spPr bwMode="auto">
            <a:xfrm>
              <a:off x="1795" y="1914"/>
              <a:ext cx="399" cy="0"/>
            </a:xfrm>
            <a:prstGeom prst="line">
              <a:avLst/>
            </a:prstGeom>
            <a:noFill/>
            <a:ln w="12700">
              <a:solidFill>
                <a:schemeClr val="tx1"/>
              </a:solidFill>
              <a:round/>
              <a:headEnd/>
              <a:tailEnd type="triangle" w="med" len="med"/>
            </a:ln>
          </p:spPr>
          <p:txBody>
            <a:bodyPr wrap="none" anchor="ctr"/>
            <a:lstStyle/>
            <a:p>
              <a:endParaRPr lang="en-US"/>
            </a:p>
          </p:txBody>
        </p:sp>
        <p:sp>
          <p:nvSpPr>
            <p:cNvPr id="23561" name="Line 7"/>
            <p:cNvSpPr>
              <a:spLocks noChangeShapeType="1"/>
            </p:cNvSpPr>
            <p:nvPr/>
          </p:nvSpPr>
          <p:spPr bwMode="auto">
            <a:xfrm>
              <a:off x="2194" y="1914"/>
              <a:ext cx="1152" cy="144"/>
            </a:xfrm>
            <a:prstGeom prst="line">
              <a:avLst/>
            </a:prstGeom>
            <a:noFill/>
            <a:ln w="12700">
              <a:solidFill>
                <a:schemeClr val="tx1"/>
              </a:solidFill>
              <a:round/>
              <a:headEnd/>
              <a:tailEnd type="triangle" w="med" len="med"/>
            </a:ln>
          </p:spPr>
          <p:txBody>
            <a:bodyPr wrap="none" anchor="ctr"/>
            <a:lstStyle/>
            <a:p>
              <a:endParaRPr lang="en-US"/>
            </a:p>
          </p:txBody>
        </p:sp>
        <p:sp>
          <p:nvSpPr>
            <p:cNvPr id="23562" name="Line 8"/>
            <p:cNvSpPr>
              <a:spLocks noChangeShapeType="1"/>
            </p:cNvSpPr>
            <p:nvPr/>
          </p:nvSpPr>
          <p:spPr bwMode="auto">
            <a:xfrm>
              <a:off x="3346" y="2058"/>
              <a:ext cx="354" cy="0"/>
            </a:xfrm>
            <a:prstGeom prst="line">
              <a:avLst/>
            </a:prstGeom>
            <a:noFill/>
            <a:ln w="12700">
              <a:solidFill>
                <a:schemeClr val="tx1"/>
              </a:solidFill>
              <a:round/>
              <a:headEnd/>
              <a:tailEnd type="triangle" w="med" len="med"/>
            </a:ln>
          </p:spPr>
          <p:txBody>
            <a:bodyPr wrap="none" anchor="ctr"/>
            <a:lstStyle/>
            <a:p>
              <a:endParaRPr lang="en-US"/>
            </a:p>
          </p:txBody>
        </p:sp>
        <p:sp>
          <p:nvSpPr>
            <p:cNvPr id="23563" name="Text Box 9"/>
            <p:cNvSpPr txBox="1">
              <a:spLocks noChangeArrowheads="1"/>
            </p:cNvSpPr>
            <p:nvPr/>
          </p:nvSpPr>
          <p:spPr bwMode="auto">
            <a:xfrm>
              <a:off x="1073" y="1817"/>
              <a:ext cx="721" cy="215"/>
            </a:xfrm>
            <a:prstGeom prst="rect">
              <a:avLst/>
            </a:prstGeom>
            <a:noFill/>
            <a:ln w="12700">
              <a:noFill/>
              <a:miter lim="800000"/>
              <a:headEnd/>
              <a:tailEnd/>
            </a:ln>
          </p:spPr>
          <p:txBody>
            <a:bodyPr wrap="none">
              <a:spAutoFit/>
            </a:bodyPr>
            <a:lstStyle/>
            <a:p>
              <a:pPr algn="l" eaLnBrk="0" hangingPunct="0"/>
              <a:r>
                <a:rPr lang="de-DE" sz="1400"/>
                <a:t>Send(p1)</a:t>
              </a:r>
            </a:p>
          </p:txBody>
        </p:sp>
        <p:sp>
          <p:nvSpPr>
            <p:cNvPr id="23564" name="Text Box 10"/>
            <p:cNvSpPr txBox="1">
              <a:spLocks noChangeArrowheads="1"/>
            </p:cNvSpPr>
            <p:nvPr/>
          </p:nvSpPr>
          <p:spPr bwMode="auto">
            <a:xfrm>
              <a:off x="3744" y="1960"/>
              <a:ext cx="888" cy="215"/>
            </a:xfrm>
            <a:prstGeom prst="rect">
              <a:avLst/>
            </a:prstGeom>
            <a:noFill/>
            <a:ln w="12700">
              <a:noFill/>
              <a:miter lim="800000"/>
              <a:headEnd/>
              <a:tailEnd/>
            </a:ln>
          </p:spPr>
          <p:txBody>
            <a:bodyPr wrap="none">
              <a:spAutoFit/>
            </a:bodyPr>
            <a:lstStyle/>
            <a:p>
              <a:pPr algn="l" eaLnBrk="0" hangingPunct="0"/>
              <a:r>
                <a:rPr lang="de-DE" sz="1400"/>
                <a:t>Receive(p1)</a:t>
              </a:r>
            </a:p>
          </p:txBody>
        </p:sp>
        <p:sp>
          <p:nvSpPr>
            <p:cNvPr id="23565" name="Line 11"/>
            <p:cNvSpPr>
              <a:spLocks noChangeShapeType="1"/>
            </p:cNvSpPr>
            <p:nvPr/>
          </p:nvSpPr>
          <p:spPr bwMode="auto">
            <a:xfrm>
              <a:off x="1795" y="2202"/>
              <a:ext cx="399" cy="0"/>
            </a:xfrm>
            <a:prstGeom prst="line">
              <a:avLst/>
            </a:prstGeom>
            <a:noFill/>
            <a:ln w="12700">
              <a:solidFill>
                <a:schemeClr val="tx1"/>
              </a:solidFill>
              <a:round/>
              <a:headEnd/>
              <a:tailEnd type="triangle" w="med" len="med"/>
            </a:ln>
          </p:spPr>
          <p:txBody>
            <a:bodyPr wrap="none" anchor="ctr"/>
            <a:lstStyle/>
            <a:p>
              <a:endParaRPr lang="en-US"/>
            </a:p>
          </p:txBody>
        </p:sp>
        <p:sp>
          <p:nvSpPr>
            <p:cNvPr id="23566" name="Line 12"/>
            <p:cNvSpPr>
              <a:spLocks noChangeShapeType="1"/>
            </p:cNvSpPr>
            <p:nvPr/>
          </p:nvSpPr>
          <p:spPr bwMode="auto">
            <a:xfrm>
              <a:off x="2194" y="2202"/>
              <a:ext cx="1152" cy="144"/>
            </a:xfrm>
            <a:prstGeom prst="line">
              <a:avLst/>
            </a:prstGeom>
            <a:noFill/>
            <a:ln w="12700">
              <a:solidFill>
                <a:schemeClr val="tx1"/>
              </a:solidFill>
              <a:round/>
              <a:headEnd/>
              <a:tailEnd type="triangle" w="med" len="med"/>
            </a:ln>
          </p:spPr>
          <p:txBody>
            <a:bodyPr wrap="none" anchor="ctr"/>
            <a:lstStyle/>
            <a:p>
              <a:endParaRPr lang="en-US"/>
            </a:p>
          </p:txBody>
        </p:sp>
        <p:sp>
          <p:nvSpPr>
            <p:cNvPr id="23567" name="Line 13"/>
            <p:cNvSpPr>
              <a:spLocks noChangeShapeType="1"/>
            </p:cNvSpPr>
            <p:nvPr/>
          </p:nvSpPr>
          <p:spPr bwMode="auto">
            <a:xfrm>
              <a:off x="3346" y="2346"/>
              <a:ext cx="354" cy="0"/>
            </a:xfrm>
            <a:prstGeom prst="line">
              <a:avLst/>
            </a:prstGeom>
            <a:noFill/>
            <a:ln w="12700">
              <a:solidFill>
                <a:schemeClr val="tx1"/>
              </a:solidFill>
              <a:round/>
              <a:headEnd/>
              <a:tailEnd type="triangle" w="med" len="med"/>
            </a:ln>
          </p:spPr>
          <p:txBody>
            <a:bodyPr wrap="none" anchor="ctr"/>
            <a:lstStyle/>
            <a:p>
              <a:endParaRPr lang="en-US"/>
            </a:p>
          </p:txBody>
        </p:sp>
        <p:sp>
          <p:nvSpPr>
            <p:cNvPr id="23568" name="Text Box 14"/>
            <p:cNvSpPr txBox="1">
              <a:spLocks noChangeArrowheads="1"/>
            </p:cNvSpPr>
            <p:nvPr/>
          </p:nvSpPr>
          <p:spPr bwMode="auto">
            <a:xfrm>
              <a:off x="1073" y="2105"/>
              <a:ext cx="721" cy="215"/>
            </a:xfrm>
            <a:prstGeom prst="rect">
              <a:avLst/>
            </a:prstGeom>
            <a:noFill/>
            <a:ln w="12700">
              <a:noFill/>
              <a:miter lim="800000"/>
              <a:headEnd/>
              <a:tailEnd/>
            </a:ln>
          </p:spPr>
          <p:txBody>
            <a:bodyPr wrap="none">
              <a:spAutoFit/>
            </a:bodyPr>
            <a:lstStyle/>
            <a:p>
              <a:pPr algn="l" eaLnBrk="0" hangingPunct="0"/>
              <a:r>
                <a:rPr lang="de-DE" sz="1400"/>
                <a:t>Send(p2)</a:t>
              </a:r>
            </a:p>
          </p:txBody>
        </p:sp>
        <p:sp>
          <p:nvSpPr>
            <p:cNvPr id="23569" name="Text Box 15"/>
            <p:cNvSpPr txBox="1">
              <a:spLocks noChangeArrowheads="1"/>
            </p:cNvSpPr>
            <p:nvPr/>
          </p:nvSpPr>
          <p:spPr bwMode="auto">
            <a:xfrm>
              <a:off x="3744" y="2249"/>
              <a:ext cx="888" cy="215"/>
            </a:xfrm>
            <a:prstGeom prst="rect">
              <a:avLst/>
            </a:prstGeom>
            <a:noFill/>
            <a:ln w="12700">
              <a:noFill/>
              <a:miter lim="800000"/>
              <a:headEnd/>
              <a:tailEnd/>
            </a:ln>
          </p:spPr>
          <p:txBody>
            <a:bodyPr wrap="none">
              <a:spAutoFit/>
            </a:bodyPr>
            <a:lstStyle/>
            <a:p>
              <a:pPr algn="l" eaLnBrk="0" hangingPunct="0"/>
              <a:r>
                <a:rPr lang="de-DE" sz="1400"/>
                <a:t>Receive(p2)</a:t>
              </a:r>
            </a:p>
          </p:txBody>
        </p:sp>
        <p:sp>
          <p:nvSpPr>
            <p:cNvPr id="23570" name="Line 16"/>
            <p:cNvSpPr>
              <a:spLocks noChangeShapeType="1"/>
            </p:cNvSpPr>
            <p:nvPr/>
          </p:nvSpPr>
          <p:spPr bwMode="auto">
            <a:xfrm>
              <a:off x="1795" y="2538"/>
              <a:ext cx="399" cy="0"/>
            </a:xfrm>
            <a:prstGeom prst="line">
              <a:avLst/>
            </a:prstGeom>
            <a:noFill/>
            <a:ln w="12700">
              <a:solidFill>
                <a:schemeClr val="tx1"/>
              </a:solidFill>
              <a:round/>
              <a:headEnd/>
              <a:tailEnd type="triangle" w="med" len="med"/>
            </a:ln>
          </p:spPr>
          <p:txBody>
            <a:bodyPr wrap="none" anchor="ctr"/>
            <a:lstStyle/>
            <a:p>
              <a:endParaRPr lang="en-US"/>
            </a:p>
          </p:txBody>
        </p:sp>
        <p:sp>
          <p:nvSpPr>
            <p:cNvPr id="23571" name="Line 17"/>
            <p:cNvSpPr>
              <a:spLocks noChangeShapeType="1"/>
            </p:cNvSpPr>
            <p:nvPr/>
          </p:nvSpPr>
          <p:spPr bwMode="auto">
            <a:xfrm>
              <a:off x="2194" y="2538"/>
              <a:ext cx="1152" cy="144"/>
            </a:xfrm>
            <a:prstGeom prst="line">
              <a:avLst/>
            </a:prstGeom>
            <a:noFill/>
            <a:ln w="12700">
              <a:solidFill>
                <a:schemeClr val="tx1"/>
              </a:solidFill>
              <a:round/>
              <a:headEnd/>
              <a:tailEnd type="triangle" w="med" len="med"/>
            </a:ln>
          </p:spPr>
          <p:txBody>
            <a:bodyPr wrap="none" anchor="ctr"/>
            <a:lstStyle/>
            <a:p>
              <a:endParaRPr lang="en-US"/>
            </a:p>
          </p:txBody>
        </p:sp>
        <p:sp>
          <p:nvSpPr>
            <p:cNvPr id="23572" name="Line 18"/>
            <p:cNvSpPr>
              <a:spLocks noChangeShapeType="1"/>
            </p:cNvSpPr>
            <p:nvPr/>
          </p:nvSpPr>
          <p:spPr bwMode="auto">
            <a:xfrm>
              <a:off x="3346" y="2682"/>
              <a:ext cx="354" cy="0"/>
            </a:xfrm>
            <a:prstGeom prst="line">
              <a:avLst/>
            </a:prstGeom>
            <a:noFill/>
            <a:ln w="12700">
              <a:solidFill>
                <a:schemeClr val="tx1"/>
              </a:solidFill>
              <a:round/>
              <a:headEnd/>
              <a:tailEnd type="triangle" w="med" len="med"/>
            </a:ln>
          </p:spPr>
          <p:txBody>
            <a:bodyPr wrap="none" anchor="ctr"/>
            <a:lstStyle/>
            <a:p>
              <a:endParaRPr lang="en-US"/>
            </a:p>
          </p:txBody>
        </p:sp>
        <p:sp>
          <p:nvSpPr>
            <p:cNvPr id="23573" name="Text Box 19"/>
            <p:cNvSpPr txBox="1">
              <a:spLocks noChangeArrowheads="1"/>
            </p:cNvSpPr>
            <p:nvPr/>
          </p:nvSpPr>
          <p:spPr bwMode="auto">
            <a:xfrm>
              <a:off x="1073" y="2441"/>
              <a:ext cx="727" cy="217"/>
            </a:xfrm>
            <a:prstGeom prst="rect">
              <a:avLst/>
            </a:prstGeom>
            <a:noFill/>
            <a:ln w="12700">
              <a:noFill/>
              <a:miter lim="800000"/>
              <a:headEnd/>
              <a:tailEnd/>
            </a:ln>
          </p:spPr>
          <p:txBody>
            <a:bodyPr wrap="none">
              <a:spAutoFit/>
            </a:bodyPr>
            <a:lstStyle/>
            <a:p>
              <a:pPr algn="l" eaLnBrk="0" hangingPunct="0"/>
              <a:r>
                <a:rPr lang="de-DE" sz="1400"/>
                <a:t>Send(p3)</a:t>
              </a:r>
            </a:p>
          </p:txBody>
        </p:sp>
        <p:sp>
          <p:nvSpPr>
            <p:cNvPr id="23574" name="Text Box 20"/>
            <p:cNvSpPr txBox="1">
              <a:spLocks noChangeArrowheads="1"/>
            </p:cNvSpPr>
            <p:nvPr/>
          </p:nvSpPr>
          <p:spPr bwMode="auto">
            <a:xfrm>
              <a:off x="3744" y="2585"/>
              <a:ext cx="888" cy="215"/>
            </a:xfrm>
            <a:prstGeom prst="rect">
              <a:avLst/>
            </a:prstGeom>
            <a:noFill/>
            <a:ln w="12700">
              <a:noFill/>
              <a:miter lim="800000"/>
              <a:headEnd/>
              <a:tailEnd/>
            </a:ln>
          </p:spPr>
          <p:txBody>
            <a:bodyPr wrap="none">
              <a:spAutoFit/>
            </a:bodyPr>
            <a:lstStyle/>
            <a:p>
              <a:pPr algn="l" eaLnBrk="0" hangingPunct="0"/>
              <a:r>
                <a:rPr lang="de-DE" sz="1400"/>
                <a:t>Receive(p3)</a:t>
              </a:r>
            </a:p>
          </p:txBody>
        </p:sp>
        <p:sp>
          <p:nvSpPr>
            <p:cNvPr id="23575" name="Line 21"/>
            <p:cNvSpPr>
              <a:spLocks noChangeShapeType="1"/>
            </p:cNvSpPr>
            <p:nvPr/>
          </p:nvSpPr>
          <p:spPr bwMode="auto">
            <a:xfrm>
              <a:off x="1795" y="2874"/>
              <a:ext cx="399" cy="0"/>
            </a:xfrm>
            <a:prstGeom prst="line">
              <a:avLst/>
            </a:prstGeom>
            <a:noFill/>
            <a:ln w="12700">
              <a:solidFill>
                <a:schemeClr val="tx1"/>
              </a:solidFill>
              <a:round/>
              <a:headEnd/>
              <a:tailEnd type="triangle" w="med" len="med"/>
            </a:ln>
          </p:spPr>
          <p:txBody>
            <a:bodyPr wrap="none" anchor="ctr"/>
            <a:lstStyle/>
            <a:p>
              <a:endParaRPr lang="en-US"/>
            </a:p>
          </p:txBody>
        </p:sp>
        <p:sp>
          <p:nvSpPr>
            <p:cNvPr id="23576" name="Line 22"/>
            <p:cNvSpPr>
              <a:spLocks noChangeShapeType="1"/>
            </p:cNvSpPr>
            <p:nvPr/>
          </p:nvSpPr>
          <p:spPr bwMode="auto">
            <a:xfrm>
              <a:off x="2194" y="2874"/>
              <a:ext cx="1152" cy="144"/>
            </a:xfrm>
            <a:prstGeom prst="line">
              <a:avLst/>
            </a:prstGeom>
            <a:noFill/>
            <a:ln w="12700">
              <a:solidFill>
                <a:schemeClr val="tx1"/>
              </a:solidFill>
              <a:round/>
              <a:headEnd/>
              <a:tailEnd type="triangle" w="med" len="med"/>
            </a:ln>
          </p:spPr>
          <p:txBody>
            <a:bodyPr wrap="none" anchor="ctr"/>
            <a:lstStyle/>
            <a:p>
              <a:endParaRPr lang="en-US"/>
            </a:p>
          </p:txBody>
        </p:sp>
        <p:sp>
          <p:nvSpPr>
            <p:cNvPr id="23577" name="Line 23"/>
            <p:cNvSpPr>
              <a:spLocks noChangeShapeType="1"/>
            </p:cNvSpPr>
            <p:nvPr/>
          </p:nvSpPr>
          <p:spPr bwMode="auto">
            <a:xfrm>
              <a:off x="3346" y="3018"/>
              <a:ext cx="354" cy="0"/>
            </a:xfrm>
            <a:prstGeom prst="line">
              <a:avLst/>
            </a:prstGeom>
            <a:noFill/>
            <a:ln w="12700">
              <a:solidFill>
                <a:schemeClr val="tx1"/>
              </a:solidFill>
              <a:round/>
              <a:headEnd/>
              <a:tailEnd type="triangle" w="med" len="med"/>
            </a:ln>
          </p:spPr>
          <p:txBody>
            <a:bodyPr wrap="none" anchor="ctr"/>
            <a:lstStyle/>
            <a:p>
              <a:endParaRPr lang="en-US"/>
            </a:p>
          </p:txBody>
        </p:sp>
        <p:sp>
          <p:nvSpPr>
            <p:cNvPr id="23578" name="Text Box 24"/>
            <p:cNvSpPr txBox="1">
              <a:spLocks noChangeArrowheads="1"/>
            </p:cNvSpPr>
            <p:nvPr/>
          </p:nvSpPr>
          <p:spPr bwMode="auto">
            <a:xfrm>
              <a:off x="1073" y="2777"/>
              <a:ext cx="721" cy="215"/>
            </a:xfrm>
            <a:prstGeom prst="rect">
              <a:avLst/>
            </a:prstGeom>
            <a:noFill/>
            <a:ln w="12700">
              <a:noFill/>
              <a:miter lim="800000"/>
              <a:headEnd/>
              <a:tailEnd/>
            </a:ln>
          </p:spPr>
          <p:txBody>
            <a:bodyPr wrap="none">
              <a:spAutoFit/>
            </a:bodyPr>
            <a:lstStyle/>
            <a:p>
              <a:pPr algn="l" eaLnBrk="0" hangingPunct="0"/>
              <a:r>
                <a:rPr lang="de-DE" sz="1400"/>
                <a:t>Send(p4)</a:t>
              </a:r>
            </a:p>
          </p:txBody>
        </p:sp>
        <p:sp>
          <p:nvSpPr>
            <p:cNvPr id="23579" name="Text Box 25"/>
            <p:cNvSpPr txBox="1">
              <a:spLocks noChangeArrowheads="1"/>
            </p:cNvSpPr>
            <p:nvPr/>
          </p:nvSpPr>
          <p:spPr bwMode="auto">
            <a:xfrm>
              <a:off x="3744" y="2921"/>
              <a:ext cx="888" cy="215"/>
            </a:xfrm>
            <a:prstGeom prst="rect">
              <a:avLst/>
            </a:prstGeom>
            <a:noFill/>
            <a:ln w="12700">
              <a:noFill/>
              <a:miter lim="800000"/>
              <a:headEnd/>
              <a:tailEnd/>
            </a:ln>
          </p:spPr>
          <p:txBody>
            <a:bodyPr wrap="none">
              <a:spAutoFit/>
            </a:bodyPr>
            <a:lstStyle/>
            <a:p>
              <a:pPr algn="l" eaLnBrk="0" hangingPunct="0"/>
              <a:r>
                <a:rPr lang="de-DE" sz="1400"/>
                <a:t>Receive(p4)</a:t>
              </a:r>
            </a:p>
          </p:txBody>
        </p:sp>
        <p:sp>
          <p:nvSpPr>
            <p:cNvPr id="23580" name="Text Box 31"/>
            <p:cNvSpPr txBox="1">
              <a:spLocks noChangeArrowheads="1"/>
            </p:cNvSpPr>
            <p:nvPr/>
          </p:nvSpPr>
          <p:spPr bwMode="auto">
            <a:xfrm>
              <a:off x="1786" y="1365"/>
              <a:ext cx="696" cy="237"/>
            </a:xfrm>
            <a:prstGeom prst="rect">
              <a:avLst/>
            </a:prstGeom>
            <a:noFill/>
            <a:ln w="12700">
              <a:noFill/>
              <a:miter lim="800000"/>
              <a:headEnd/>
              <a:tailEnd/>
            </a:ln>
          </p:spPr>
          <p:txBody>
            <a:bodyPr wrap="none">
              <a:spAutoFit/>
            </a:bodyPr>
            <a:lstStyle/>
            <a:p>
              <a:pPr algn="l" eaLnBrk="0" hangingPunct="0"/>
              <a:r>
                <a:rPr lang="de-DE" sz="1600" b="1" i="1"/>
                <a:t>Sender</a:t>
              </a:r>
            </a:p>
          </p:txBody>
        </p:sp>
        <p:sp>
          <p:nvSpPr>
            <p:cNvPr id="23581" name="Text Box 32"/>
            <p:cNvSpPr txBox="1">
              <a:spLocks noChangeArrowheads="1"/>
            </p:cNvSpPr>
            <p:nvPr/>
          </p:nvSpPr>
          <p:spPr bwMode="auto">
            <a:xfrm>
              <a:off x="2971" y="1365"/>
              <a:ext cx="825" cy="237"/>
            </a:xfrm>
            <a:prstGeom prst="rect">
              <a:avLst/>
            </a:prstGeom>
            <a:noFill/>
            <a:ln w="12700">
              <a:noFill/>
              <a:miter lim="800000"/>
              <a:headEnd/>
              <a:tailEnd/>
            </a:ln>
          </p:spPr>
          <p:txBody>
            <a:bodyPr wrap="none">
              <a:spAutoFit/>
            </a:bodyPr>
            <a:lstStyle/>
            <a:p>
              <a:pPr algn="l" eaLnBrk="0" hangingPunct="0"/>
              <a:r>
                <a:rPr lang="de-DE" sz="1600" b="1" i="1"/>
                <a:t>Receiver</a:t>
              </a:r>
            </a:p>
          </p:txBody>
        </p:sp>
        <p:sp>
          <p:nvSpPr>
            <p:cNvPr id="1412129" name="Rectangle 33"/>
            <p:cNvSpPr>
              <a:spLocks noChangeArrowheads="1"/>
            </p:cNvSpPr>
            <p:nvPr/>
          </p:nvSpPr>
          <p:spPr bwMode="auto">
            <a:xfrm>
              <a:off x="2592" y="1800"/>
              <a:ext cx="355" cy="143"/>
            </a:xfrm>
            <a:prstGeom prst="rect">
              <a:avLst/>
            </a:prstGeom>
            <a:solidFill>
              <a:srgbClr val="73C8F7"/>
            </a:solidFill>
            <a:ln w="12700">
              <a:solidFill>
                <a:schemeClr val="tx1"/>
              </a:solidFill>
              <a:miter lim="800000"/>
              <a:headEnd/>
              <a:tailEnd/>
            </a:ln>
            <a:effectLst>
              <a:outerShdw dist="35921" dir="2700000" algn="ctr" rotWithShape="0">
                <a:schemeClr val="bg2"/>
              </a:outerShdw>
            </a:effectLst>
          </p:spPr>
          <p:txBody>
            <a:bodyPr wrap="none" anchor="ctr"/>
            <a:lstStyle/>
            <a:p>
              <a:pPr eaLnBrk="0" hangingPunct="0">
                <a:defRPr/>
              </a:pPr>
              <a:r>
                <a:rPr lang="de-DE" sz="1400" b="1" i="1"/>
                <a:t>p1</a:t>
              </a:r>
            </a:p>
          </p:txBody>
        </p:sp>
        <p:sp>
          <p:nvSpPr>
            <p:cNvPr id="1412130" name="Rectangle 34"/>
            <p:cNvSpPr>
              <a:spLocks noChangeArrowheads="1"/>
            </p:cNvSpPr>
            <p:nvPr/>
          </p:nvSpPr>
          <p:spPr bwMode="auto">
            <a:xfrm>
              <a:off x="2592" y="2088"/>
              <a:ext cx="355" cy="144"/>
            </a:xfrm>
            <a:prstGeom prst="rect">
              <a:avLst/>
            </a:prstGeom>
            <a:solidFill>
              <a:srgbClr val="73C8F7"/>
            </a:solidFill>
            <a:ln w="12700">
              <a:solidFill>
                <a:schemeClr val="tx1"/>
              </a:solidFill>
              <a:miter lim="800000"/>
              <a:headEnd/>
              <a:tailEnd/>
            </a:ln>
            <a:effectLst>
              <a:outerShdw dist="35921" dir="2700000" algn="ctr" rotWithShape="0">
                <a:schemeClr val="bg2"/>
              </a:outerShdw>
            </a:effectLst>
          </p:spPr>
          <p:txBody>
            <a:bodyPr wrap="none" anchor="ctr"/>
            <a:lstStyle/>
            <a:p>
              <a:pPr eaLnBrk="0" hangingPunct="0">
                <a:defRPr/>
              </a:pPr>
              <a:r>
                <a:rPr lang="de-DE" sz="1400" b="1" i="1"/>
                <a:t>p2</a:t>
              </a:r>
            </a:p>
          </p:txBody>
        </p:sp>
        <p:sp>
          <p:nvSpPr>
            <p:cNvPr id="1412131" name="Rectangle 35"/>
            <p:cNvSpPr>
              <a:spLocks noChangeArrowheads="1"/>
            </p:cNvSpPr>
            <p:nvPr/>
          </p:nvSpPr>
          <p:spPr bwMode="auto">
            <a:xfrm>
              <a:off x="2592" y="2424"/>
              <a:ext cx="355" cy="144"/>
            </a:xfrm>
            <a:prstGeom prst="rect">
              <a:avLst/>
            </a:prstGeom>
            <a:solidFill>
              <a:srgbClr val="73C8F7"/>
            </a:solidFill>
            <a:ln w="12700">
              <a:solidFill>
                <a:schemeClr val="tx1"/>
              </a:solidFill>
              <a:miter lim="800000"/>
              <a:headEnd/>
              <a:tailEnd/>
            </a:ln>
            <a:effectLst>
              <a:outerShdw dist="35921" dir="2700000" algn="ctr" rotWithShape="0">
                <a:schemeClr val="bg2"/>
              </a:outerShdw>
            </a:effectLst>
          </p:spPr>
          <p:txBody>
            <a:bodyPr wrap="none" anchor="ctr"/>
            <a:lstStyle/>
            <a:p>
              <a:pPr eaLnBrk="0" hangingPunct="0">
                <a:defRPr/>
              </a:pPr>
              <a:r>
                <a:rPr lang="de-DE" sz="1400" b="1" i="1"/>
                <a:t>p3</a:t>
              </a:r>
            </a:p>
          </p:txBody>
        </p:sp>
        <p:sp>
          <p:nvSpPr>
            <p:cNvPr id="1412132" name="Rectangle 36"/>
            <p:cNvSpPr>
              <a:spLocks noChangeArrowheads="1"/>
            </p:cNvSpPr>
            <p:nvPr/>
          </p:nvSpPr>
          <p:spPr bwMode="auto">
            <a:xfrm>
              <a:off x="2592" y="2760"/>
              <a:ext cx="355" cy="144"/>
            </a:xfrm>
            <a:prstGeom prst="rect">
              <a:avLst/>
            </a:prstGeom>
            <a:solidFill>
              <a:srgbClr val="73C8F7"/>
            </a:solidFill>
            <a:ln w="12700">
              <a:solidFill>
                <a:schemeClr val="tx1"/>
              </a:solidFill>
              <a:miter lim="800000"/>
              <a:headEnd/>
              <a:tailEnd/>
            </a:ln>
            <a:effectLst>
              <a:outerShdw dist="35921" dir="2700000" algn="ctr" rotWithShape="0">
                <a:schemeClr val="bg2"/>
              </a:outerShdw>
            </a:effectLst>
          </p:spPr>
          <p:txBody>
            <a:bodyPr wrap="none" anchor="ctr"/>
            <a:lstStyle/>
            <a:p>
              <a:pPr eaLnBrk="0" hangingPunct="0">
                <a:defRPr/>
              </a:pPr>
              <a:r>
                <a:rPr lang="de-DE" sz="1400" b="1" i="1"/>
                <a:t>p4</a:t>
              </a:r>
            </a:p>
          </p:txBody>
        </p:sp>
        <p:grpSp>
          <p:nvGrpSpPr>
            <p:cNvPr id="3" name="Group 38"/>
            <p:cNvGrpSpPr>
              <a:grpSpLocks/>
            </p:cNvGrpSpPr>
            <p:nvPr/>
          </p:nvGrpSpPr>
          <p:grpSpPr bwMode="auto">
            <a:xfrm>
              <a:off x="528" y="2341"/>
              <a:ext cx="488" cy="288"/>
              <a:chOff x="1776" y="3744"/>
              <a:chExt cx="384" cy="288"/>
            </a:xfrm>
          </p:grpSpPr>
          <p:sp>
            <p:nvSpPr>
              <p:cNvPr id="23587" name="Line 39"/>
              <p:cNvSpPr>
                <a:spLocks noChangeShapeType="1"/>
              </p:cNvSpPr>
              <p:nvPr/>
            </p:nvSpPr>
            <p:spPr bwMode="auto">
              <a:xfrm>
                <a:off x="2112" y="3744"/>
                <a:ext cx="0" cy="288"/>
              </a:xfrm>
              <a:prstGeom prst="line">
                <a:avLst/>
              </a:prstGeom>
              <a:noFill/>
              <a:ln w="12700">
                <a:solidFill>
                  <a:schemeClr val="tx1"/>
                </a:solidFill>
                <a:round/>
                <a:headEnd type="none" w="sm" len="sm"/>
                <a:tailEnd type="triangle" w="sm" len="sm"/>
              </a:ln>
            </p:spPr>
            <p:txBody>
              <a:bodyPr wrap="none" anchor="ctr"/>
              <a:lstStyle/>
              <a:p>
                <a:endParaRPr lang="en-US"/>
              </a:p>
            </p:txBody>
          </p:sp>
          <p:sp>
            <p:nvSpPr>
              <p:cNvPr id="23588" name="Text Box 40"/>
              <p:cNvSpPr txBox="1">
                <a:spLocks noChangeArrowheads="1"/>
              </p:cNvSpPr>
              <p:nvPr/>
            </p:nvSpPr>
            <p:spPr bwMode="auto">
              <a:xfrm>
                <a:off x="1776" y="3744"/>
                <a:ext cx="384" cy="237"/>
              </a:xfrm>
              <a:prstGeom prst="rect">
                <a:avLst/>
              </a:prstGeom>
              <a:noFill/>
              <a:ln w="12700">
                <a:noFill/>
                <a:miter lim="800000"/>
                <a:headEnd type="none" w="sm" len="sm"/>
                <a:tailEnd type="none" w="sm" len="sm"/>
              </a:ln>
            </p:spPr>
            <p:txBody>
              <a:bodyPr>
                <a:spAutoFit/>
              </a:bodyPr>
              <a:lstStyle/>
              <a:p>
                <a:pPr algn="l" eaLnBrk="0" hangingPunct="0">
                  <a:spcBef>
                    <a:spcPct val="50000"/>
                  </a:spcBef>
                </a:pPr>
                <a:r>
                  <a:rPr lang="de-DE" sz="1600"/>
                  <a:t>time</a:t>
                </a:r>
                <a:endParaRPr lang="de-DE" sz="900"/>
              </a:p>
            </p:txBody>
          </p:sp>
        </p:grpSp>
      </p:grpSp>
      <p:sp>
        <p:nvSpPr>
          <p:cNvPr id="37" name="Footer Placeholder 2"/>
          <p:cNvSpPr>
            <a:spLocks noGrp="1"/>
          </p:cNvSpPr>
          <p:nvPr>
            <p:ph type="ftr" sz="quarter" idx="3"/>
          </p:nvPr>
        </p:nvSpPr>
        <p:spPr>
          <a:xfrm>
            <a:off x="334433" y="6656398"/>
            <a:ext cx="7969251" cy="201602"/>
          </a:xfrm>
        </p:spPr>
        <p:txBody>
          <a:bodyPr/>
          <a:lstStyle/>
          <a:p>
            <a:r>
              <a:rPr lang="en-US" sz="750" dirty="0" smtClean="0"/>
              <a:t>TI 3: Operating Systems and Computer Networks</a:t>
            </a:r>
            <a:endParaRPr lang="de-DE" sz="750" dirty="0"/>
          </a:p>
        </p:txBody>
      </p:sp>
    </p:spTree>
    <p:extLst>
      <p:ext uri="{BB962C8B-B14F-4D97-AF65-F5344CB8AC3E}">
        <p14:creationId xmlns:p14="http://schemas.microsoft.com/office/powerpoint/2010/main" val="411480496"/>
      </p:ext>
    </p:extLst>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Definition of Bandwidth &amp; Throughput – Shannon brings this together!</a:t>
            </a:r>
            <a:endParaRPr lang="de-DE" dirty="0"/>
          </a:p>
        </p:txBody>
      </p:sp>
      <p:sp>
        <p:nvSpPr>
          <p:cNvPr id="5" name="Content Placeholder 4"/>
          <p:cNvSpPr>
            <a:spLocks noGrp="1"/>
          </p:cNvSpPr>
          <p:nvPr>
            <p:ph idx="1"/>
          </p:nvPr>
        </p:nvSpPr>
        <p:spPr/>
        <p:txBody>
          <a:bodyPr/>
          <a:lstStyle/>
          <a:p>
            <a:r>
              <a:rPr lang="en-US" dirty="0" smtClean="0"/>
              <a:t>Bandwidth</a:t>
            </a:r>
          </a:p>
          <a:p>
            <a:pPr lvl="1"/>
            <a:r>
              <a:rPr lang="en-US" dirty="0" smtClean="0"/>
              <a:t>Interval of the spectrum, difference between upper and lower frequencies, measured in Hertz</a:t>
            </a:r>
          </a:p>
          <a:p>
            <a:pPr lvl="1"/>
            <a:r>
              <a:rPr lang="en-US" dirty="0" smtClean="0"/>
              <a:t>Example: classical telephony over copper wires supports 300 – 3400Hz, </a:t>
            </a:r>
            <a:br>
              <a:rPr lang="en-US" dirty="0" smtClean="0"/>
            </a:br>
            <a:r>
              <a:rPr lang="en-US" dirty="0" smtClean="0"/>
              <a:t>thus bandwidth B = 3400Hz - 300Hz = 3100 Hz</a:t>
            </a:r>
          </a:p>
          <a:p>
            <a:pPr indent="-132160"/>
            <a:endParaRPr lang="en-US" dirty="0" smtClean="0"/>
          </a:p>
          <a:p>
            <a:pPr indent="-132160"/>
            <a:r>
              <a:rPr lang="en-US" dirty="0" smtClean="0"/>
              <a:t>Throughput</a:t>
            </a:r>
          </a:p>
          <a:p>
            <a:pPr lvl="1"/>
            <a:r>
              <a:rPr lang="en-US" dirty="0" smtClean="0"/>
              <a:t>Amount of bits per second transmitted over a system, measured in bit/s</a:t>
            </a:r>
            <a:endParaRPr lang="en-US" dirty="0"/>
          </a:p>
          <a:p>
            <a:pPr marL="134540" lvl="1" indent="0">
              <a:buNone/>
            </a:pPr>
            <a:endParaRPr lang="en-US" dirty="0" smtClean="0"/>
          </a:p>
          <a:p>
            <a:r>
              <a:rPr lang="en-US" dirty="0" smtClean="0"/>
              <a:t>Shannon brings this together</a:t>
            </a:r>
          </a:p>
          <a:p>
            <a:pPr lvl="1"/>
            <a:r>
              <a:rPr lang="en-US" dirty="0"/>
              <a:t>Achievable data rate is limited by </a:t>
            </a:r>
            <a:r>
              <a:rPr lang="en-US" dirty="0" smtClean="0"/>
              <a:t>noise in real systems</a:t>
            </a:r>
          </a:p>
          <a:p>
            <a:pPr lvl="1"/>
            <a:r>
              <a:rPr lang="en-US" dirty="0"/>
              <a:t>More precisely: by relationship of signal strength compared to noise, i.e., Signal-to-Noise Ratio (SNR, S/N)</a:t>
            </a:r>
          </a:p>
          <a:p>
            <a:pPr lvl="1"/>
            <a:r>
              <a:rPr lang="en-US" dirty="0"/>
              <a:t>S: signal strength; N: noise level; B: bandwidth in Hz; </a:t>
            </a:r>
            <a:endParaRPr lang="en-US" dirty="0" smtClean="0"/>
          </a:p>
          <a:p>
            <a:pPr lvl="1"/>
            <a:r>
              <a:rPr lang="en-US" dirty="0" smtClean="0"/>
              <a:t>S/N </a:t>
            </a:r>
            <a:r>
              <a:rPr lang="en-US" dirty="0"/>
              <a:t>commonly expressed in dB</a:t>
            </a:r>
            <a:r>
              <a:rPr lang="en-US" dirty="0" smtClean="0"/>
              <a:t>: S/N </a:t>
            </a:r>
            <a:r>
              <a:rPr lang="en-US" dirty="0"/>
              <a:t>[dB] = 10×log</a:t>
            </a:r>
            <a:r>
              <a:rPr lang="en-US" baseline="-25000" dirty="0"/>
              <a:t>10</a:t>
            </a:r>
            <a:r>
              <a:rPr lang="en-US" dirty="0"/>
              <a:t>(S/N)</a:t>
            </a:r>
          </a:p>
          <a:p>
            <a:pPr lvl="1"/>
            <a:endParaRPr lang="en-US" dirty="0" smtClean="0"/>
          </a:p>
          <a:p>
            <a:pPr lvl="1"/>
            <a:endParaRPr lang="en-US" dirty="0" smtClean="0"/>
          </a:p>
          <a:p>
            <a:pPr lvl="1"/>
            <a:endParaRPr lang="de-DE" dirty="0"/>
          </a:p>
        </p:txBody>
      </p:sp>
      <p:sp>
        <p:nvSpPr>
          <p:cNvPr id="4" name="Inhaltsplatzhalter 4"/>
          <p:cNvSpPr txBox="1">
            <a:spLocks/>
          </p:cNvSpPr>
          <p:nvPr/>
        </p:nvSpPr>
        <p:spPr>
          <a:xfrm>
            <a:off x="332164" y="1346486"/>
            <a:ext cx="11523133" cy="5249412"/>
          </a:xfrm>
          <a:prstGeom prst="rect">
            <a:avLst/>
          </a:prstGeom>
        </p:spPr>
        <p:txBody>
          <a:bodyPr/>
          <a:lstStyle>
            <a:lvl1pPr algn="l" rtl="0" eaLnBrk="1" fontAlgn="base" hangingPunct="1">
              <a:lnSpc>
                <a:spcPct val="102000"/>
              </a:lnSpc>
              <a:spcBef>
                <a:spcPts val="375"/>
              </a:spcBef>
              <a:spcAft>
                <a:spcPct val="0"/>
              </a:spcAft>
              <a:buClr>
                <a:srgbClr val="000000"/>
              </a:buClr>
              <a:defRPr>
                <a:solidFill>
                  <a:srgbClr val="000000"/>
                </a:solidFill>
                <a:latin typeface="+mn-lt"/>
                <a:ea typeface="+mn-ea"/>
                <a:cs typeface="+mn-cs"/>
              </a:defRPr>
            </a:lvl1pPr>
            <a:lvl2pPr marL="266700" indent="-132160" algn="l" rtl="0" eaLnBrk="1" fontAlgn="base" hangingPunct="1">
              <a:lnSpc>
                <a:spcPct val="102000"/>
              </a:lnSpc>
              <a:spcBef>
                <a:spcPts val="375"/>
              </a:spcBef>
              <a:spcAft>
                <a:spcPct val="0"/>
              </a:spcAft>
              <a:buClr>
                <a:srgbClr val="000000"/>
              </a:buClr>
              <a:buChar char="-"/>
              <a:defRPr>
                <a:solidFill>
                  <a:srgbClr val="000000"/>
                </a:solidFill>
                <a:latin typeface="+mn-lt"/>
              </a:defRPr>
            </a:lvl2pPr>
            <a:lvl3pPr marL="542925" indent="-141685" algn="l" rtl="0" eaLnBrk="1" fontAlgn="base" hangingPunct="1">
              <a:lnSpc>
                <a:spcPct val="102000"/>
              </a:lnSpc>
              <a:spcBef>
                <a:spcPts val="375"/>
              </a:spcBef>
              <a:spcAft>
                <a:spcPct val="0"/>
              </a:spcAft>
              <a:buClr>
                <a:srgbClr val="000000"/>
              </a:buClr>
              <a:buChar char="-"/>
              <a:defRPr>
                <a:solidFill>
                  <a:srgbClr val="000000"/>
                </a:solidFill>
                <a:latin typeface="+mn-lt"/>
              </a:defRPr>
            </a:lvl3pPr>
            <a:lvl4pPr marL="809625" indent="-132160" algn="l" rtl="0" eaLnBrk="1" fontAlgn="base" hangingPunct="1">
              <a:lnSpc>
                <a:spcPct val="102000"/>
              </a:lnSpc>
              <a:spcBef>
                <a:spcPts val="375"/>
              </a:spcBef>
              <a:spcAft>
                <a:spcPct val="0"/>
              </a:spcAft>
              <a:buClr>
                <a:srgbClr val="000000"/>
              </a:buClr>
              <a:buChar char="-"/>
              <a:defRPr>
                <a:solidFill>
                  <a:srgbClr val="000000"/>
                </a:solidFill>
                <a:latin typeface="+mn-lt"/>
              </a:defRPr>
            </a:lvl4pPr>
            <a:lvl5pPr marL="1076325" indent="-132160" algn="l" rtl="0" eaLnBrk="1" fontAlgn="base" hangingPunct="1">
              <a:lnSpc>
                <a:spcPct val="102000"/>
              </a:lnSpc>
              <a:spcBef>
                <a:spcPts val="375"/>
              </a:spcBef>
              <a:spcAft>
                <a:spcPct val="0"/>
              </a:spcAft>
              <a:buClr>
                <a:srgbClr val="000000"/>
              </a:buClr>
              <a:buChar char="-"/>
              <a:defRPr>
                <a:solidFill>
                  <a:srgbClr val="000000"/>
                </a:solidFill>
                <a:latin typeface="+mn-lt"/>
              </a:defRPr>
            </a:lvl5pPr>
            <a:lvl6pPr marL="1419225" indent="-132160" algn="l" rtl="0" eaLnBrk="1" fontAlgn="base" hangingPunct="1">
              <a:lnSpc>
                <a:spcPct val="102000"/>
              </a:lnSpc>
              <a:spcBef>
                <a:spcPts val="375"/>
              </a:spcBef>
              <a:spcAft>
                <a:spcPct val="0"/>
              </a:spcAft>
              <a:buClr>
                <a:schemeClr val="tx1"/>
              </a:buClr>
              <a:buSzPct val="90000"/>
              <a:buChar char="-"/>
              <a:defRPr>
                <a:solidFill>
                  <a:schemeClr val="tx1"/>
                </a:solidFill>
                <a:latin typeface="+mn-lt"/>
              </a:defRPr>
            </a:lvl6pPr>
            <a:lvl7pPr marL="1762125" indent="-132160" algn="l" rtl="0" eaLnBrk="1" fontAlgn="base" hangingPunct="1">
              <a:lnSpc>
                <a:spcPct val="102000"/>
              </a:lnSpc>
              <a:spcBef>
                <a:spcPts val="375"/>
              </a:spcBef>
              <a:spcAft>
                <a:spcPct val="0"/>
              </a:spcAft>
              <a:buClr>
                <a:schemeClr val="tx1"/>
              </a:buClr>
              <a:buSzPct val="90000"/>
              <a:buChar char="-"/>
              <a:defRPr>
                <a:solidFill>
                  <a:schemeClr val="tx1"/>
                </a:solidFill>
                <a:latin typeface="+mn-lt"/>
              </a:defRPr>
            </a:lvl7pPr>
            <a:lvl8pPr marL="2105025" indent="-132160" algn="l" rtl="0" eaLnBrk="1" fontAlgn="base" hangingPunct="1">
              <a:lnSpc>
                <a:spcPct val="102000"/>
              </a:lnSpc>
              <a:spcBef>
                <a:spcPts val="375"/>
              </a:spcBef>
              <a:spcAft>
                <a:spcPct val="0"/>
              </a:spcAft>
              <a:buClr>
                <a:schemeClr val="tx1"/>
              </a:buClr>
              <a:buSzPct val="90000"/>
              <a:buChar char="-"/>
              <a:defRPr>
                <a:solidFill>
                  <a:schemeClr val="tx1"/>
                </a:solidFill>
                <a:latin typeface="+mn-lt"/>
              </a:defRPr>
            </a:lvl8pPr>
            <a:lvl9pPr marL="2447925" indent="-132160" algn="l" rtl="0" eaLnBrk="1" fontAlgn="base" hangingPunct="1">
              <a:lnSpc>
                <a:spcPct val="102000"/>
              </a:lnSpc>
              <a:spcBef>
                <a:spcPts val="375"/>
              </a:spcBef>
              <a:spcAft>
                <a:spcPct val="0"/>
              </a:spcAft>
              <a:buClr>
                <a:schemeClr val="tx1"/>
              </a:buClr>
              <a:buSzPct val="90000"/>
              <a:buChar char="-"/>
              <a:defRPr>
                <a:solidFill>
                  <a:schemeClr val="tx1"/>
                </a:solidFill>
                <a:latin typeface="+mn-lt"/>
              </a:defRPr>
            </a:lvl9pPr>
          </a:lstStyle>
          <a:p>
            <a:endParaRPr lang="en-US" dirty="0"/>
          </a:p>
        </p:txBody>
      </p:sp>
      <p:cxnSp>
        <p:nvCxnSpPr>
          <p:cNvPr id="10" name="Straight Arrow Connector 9"/>
          <p:cNvCxnSpPr/>
          <p:nvPr/>
        </p:nvCxnSpPr>
        <p:spPr bwMode="auto">
          <a:xfrm>
            <a:off x="8544272" y="2564904"/>
            <a:ext cx="3096344"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11" name="TextBox 10"/>
          <p:cNvSpPr txBox="1"/>
          <p:nvPr/>
        </p:nvSpPr>
        <p:spPr>
          <a:xfrm>
            <a:off x="11288488" y="2640413"/>
            <a:ext cx="603050" cy="307777"/>
          </a:xfrm>
          <a:prstGeom prst="rect">
            <a:avLst/>
          </a:prstGeom>
          <a:noFill/>
        </p:spPr>
        <p:txBody>
          <a:bodyPr wrap="none" rtlCol="0">
            <a:spAutoFit/>
          </a:bodyPr>
          <a:lstStyle/>
          <a:p>
            <a:r>
              <a:rPr lang="en-US" sz="1400" dirty="0" smtClean="0">
                <a:latin typeface="+mj-lt"/>
              </a:rPr>
              <a:t>f [Hz]</a:t>
            </a:r>
            <a:endParaRPr lang="en-US" sz="1400" dirty="0">
              <a:latin typeface="+mj-lt"/>
            </a:endParaRPr>
          </a:p>
        </p:txBody>
      </p:sp>
      <p:cxnSp>
        <p:nvCxnSpPr>
          <p:cNvPr id="13" name="Straight Connector 12"/>
          <p:cNvCxnSpPr/>
          <p:nvPr/>
        </p:nvCxnSpPr>
        <p:spPr bwMode="auto">
          <a:xfrm>
            <a:off x="9048328" y="2309832"/>
            <a:ext cx="0" cy="543104"/>
          </a:xfrm>
          <a:prstGeom prst="line">
            <a:avLst/>
          </a:prstGeom>
          <a:ln w="9525" cap="flat" cmpd="sng" algn="ctr">
            <a:solidFill>
              <a:schemeClr val="accent4"/>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4" name="Straight Connector 13"/>
          <p:cNvCxnSpPr/>
          <p:nvPr/>
        </p:nvCxnSpPr>
        <p:spPr bwMode="auto">
          <a:xfrm>
            <a:off x="10488488" y="2293352"/>
            <a:ext cx="0" cy="543104"/>
          </a:xfrm>
          <a:prstGeom prst="line">
            <a:avLst/>
          </a:prstGeom>
          <a:ln w="9525" cap="flat" cmpd="sng" algn="ctr">
            <a:solidFill>
              <a:schemeClr val="accent4"/>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5" name="TextBox 14"/>
          <p:cNvSpPr txBox="1"/>
          <p:nvPr/>
        </p:nvSpPr>
        <p:spPr>
          <a:xfrm>
            <a:off x="10197383" y="2884934"/>
            <a:ext cx="582211" cy="307777"/>
          </a:xfrm>
          <a:prstGeom prst="rect">
            <a:avLst/>
          </a:prstGeom>
          <a:noFill/>
        </p:spPr>
        <p:txBody>
          <a:bodyPr wrap="none" rtlCol="0">
            <a:spAutoFit/>
          </a:bodyPr>
          <a:lstStyle/>
          <a:p>
            <a:r>
              <a:rPr lang="en-US" sz="1400" dirty="0" smtClean="0">
                <a:latin typeface="+mj-lt"/>
              </a:rPr>
              <a:t>3400</a:t>
            </a:r>
            <a:endParaRPr lang="en-US" sz="1400" dirty="0">
              <a:latin typeface="+mj-lt"/>
            </a:endParaRPr>
          </a:p>
        </p:txBody>
      </p:sp>
      <p:sp>
        <p:nvSpPr>
          <p:cNvPr id="16" name="TextBox 15"/>
          <p:cNvSpPr txBox="1"/>
          <p:nvPr/>
        </p:nvSpPr>
        <p:spPr>
          <a:xfrm>
            <a:off x="8803556" y="2869740"/>
            <a:ext cx="482824" cy="307777"/>
          </a:xfrm>
          <a:prstGeom prst="rect">
            <a:avLst/>
          </a:prstGeom>
          <a:noFill/>
        </p:spPr>
        <p:txBody>
          <a:bodyPr wrap="none" rtlCol="0">
            <a:spAutoFit/>
          </a:bodyPr>
          <a:lstStyle/>
          <a:p>
            <a:r>
              <a:rPr lang="en-US" sz="1400" dirty="0" smtClean="0">
                <a:latin typeface="+mj-lt"/>
              </a:rPr>
              <a:t>300</a:t>
            </a:r>
            <a:endParaRPr lang="en-US" sz="1400" dirty="0">
              <a:latin typeface="+mj-lt"/>
            </a:endParaRPr>
          </a:p>
        </p:txBody>
      </p:sp>
      <p:cxnSp>
        <p:nvCxnSpPr>
          <p:cNvPr id="18" name="Straight Arrow Connector 17"/>
          <p:cNvCxnSpPr/>
          <p:nvPr/>
        </p:nvCxnSpPr>
        <p:spPr bwMode="auto">
          <a:xfrm>
            <a:off x="9044968" y="2309832"/>
            <a:ext cx="1443520" cy="0"/>
          </a:xfrm>
          <a:prstGeom prst="straightConnector1">
            <a:avLst/>
          </a:prstGeom>
          <a:solidFill>
            <a:schemeClr val="accent1"/>
          </a:solidFill>
          <a:ln w="9525" cap="flat" cmpd="sng" algn="ctr">
            <a:solidFill>
              <a:schemeClr val="tx1"/>
            </a:solidFill>
            <a:prstDash val="solid"/>
            <a:round/>
            <a:headEnd type="triangle"/>
            <a:tailEnd type="triangle"/>
          </a:ln>
          <a:effectLst/>
        </p:spPr>
      </p:cxnSp>
      <p:sp>
        <p:nvSpPr>
          <p:cNvPr id="19" name="TextBox 18"/>
          <p:cNvSpPr txBox="1"/>
          <p:nvPr/>
        </p:nvSpPr>
        <p:spPr>
          <a:xfrm>
            <a:off x="9179067" y="2002055"/>
            <a:ext cx="1175322" cy="307777"/>
          </a:xfrm>
          <a:prstGeom prst="rect">
            <a:avLst/>
          </a:prstGeom>
          <a:noFill/>
        </p:spPr>
        <p:txBody>
          <a:bodyPr wrap="none" rtlCol="0">
            <a:spAutoFit/>
          </a:bodyPr>
          <a:lstStyle/>
          <a:p>
            <a:r>
              <a:rPr lang="en-US" sz="1400" dirty="0" smtClean="0">
                <a:latin typeface="+mj-lt"/>
              </a:rPr>
              <a:t>B = 3100 Hz</a:t>
            </a:r>
            <a:endParaRPr lang="en-US" sz="1400" dirty="0">
              <a:latin typeface="+mj-lt"/>
            </a:endParaRPr>
          </a:p>
        </p:txBody>
      </p:sp>
      <p:sp>
        <p:nvSpPr>
          <p:cNvPr id="20" name="Text Box 4"/>
          <p:cNvSpPr txBox="1">
            <a:spLocks noChangeArrowheads="1"/>
          </p:cNvSpPr>
          <p:nvPr/>
        </p:nvSpPr>
        <p:spPr bwMode="auto">
          <a:xfrm>
            <a:off x="2129742" y="5758420"/>
            <a:ext cx="7927975" cy="664995"/>
          </a:xfrm>
          <a:prstGeom prst="rect">
            <a:avLst/>
          </a:prstGeom>
          <a:solidFill>
            <a:srgbClr val="DDDDDD"/>
          </a:solidFill>
          <a:ln w="19050" algn="ctr">
            <a:solidFill>
              <a:schemeClr val="tx1"/>
            </a:solidFill>
            <a:miter lim="800000"/>
            <a:headEnd/>
            <a:tailEnd/>
          </a:ln>
        </p:spPr>
        <p:txBody>
          <a:bodyPr anchor="ctr" anchorCtr="1"/>
          <a:lstStyle/>
          <a:p>
            <a:r>
              <a:rPr lang="en-US" sz="2400" b="1" dirty="0">
                <a:latin typeface="+mj-lt"/>
                <a:cs typeface="Times New Roman"/>
              </a:rPr>
              <a:t>maximum </a:t>
            </a:r>
            <a:r>
              <a:rPr lang="en-US" sz="2400" b="1" dirty="0" smtClean="0">
                <a:latin typeface="+mj-lt"/>
                <a:cs typeface="Times New Roman"/>
              </a:rPr>
              <a:t>throughput [bit/s</a:t>
            </a:r>
            <a:r>
              <a:rPr lang="en-US" sz="2400" b="1" dirty="0">
                <a:latin typeface="+mj-lt"/>
                <a:cs typeface="Times New Roman"/>
              </a:rPr>
              <a:t>] = </a:t>
            </a:r>
            <a:r>
              <a:rPr lang="en-US" sz="2400" b="1" i="1" dirty="0" smtClean="0">
                <a:latin typeface="+mj-lt"/>
                <a:cs typeface="Times New Roman"/>
              </a:rPr>
              <a:t>B </a:t>
            </a:r>
            <a:r>
              <a:rPr lang="en-US" sz="2400" b="1" dirty="0">
                <a:latin typeface="+mj-lt"/>
                <a:cs typeface="Times New Roman"/>
              </a:rPr>
              <a:t>log</a:t>
            </a:r>
            <a:r>
              <a:rPr lang="en-US" sz="2400" b="1" baseline="-25000" dirty="0">
                <a:latin typeface="+mj-lt"/>
                <a:cs typeface="Times New Roman"/>
              </a:rPr>
              <a:t>2</a:t>
            </a:r>
            <a:r>
              <a:rPr lang="en-US" sz="2400" b="1" dirty="0">
                <a:latin typeface="+mj-lt"/>
                <a:cs typeface="Times New Roman"/>
              </a:rPr>
              <a:t> (1 + </a:t>
            </a:r>
            <a:r>
              <a:rPr lang="en-US" sz="2400" b="1" i="1" dirty="0">
                <a:latin typeface="+mj-lt"/>
                <a:cs typeface="Times New Roman"/>
              </a:rPr>
              <a:t>S</a:t>
            </a:r>
            <a:r>
              <a:rPr lang="en-US" sz="2400" b="1" dirty="0">
                <a:latin typeface="+mj-lt"/>
                <a:cs typeface="Times New Roman"/>
              </a:rPr>
              <a:t>/</a:t>
            </a:r>
            <a:r>
              <a:rPr lang="en-US" sz="2400" b="1" i="1" dirty="0">
                <a:latin typeface="+mj-lt"/>
                <a:cs typeface="Times New Roman"/>
              </a:rPr>
              <a:t>N</a:t>
            </a:r>
            <a:r>
              <a:rPr lang="en-US" sz="2400" b="1" dirty="0">
                <a:latin typeface="+mj-lt"/>
                <a:cs typeface="Times New Roman"/>
              </a:rPr>
              <a:t>)</a:t>
            </a:r>
          </a:p>
        </p:txBody>
      </p:sp>
      <p:sp>
        <p:nvSpPr>
          <p:cNvPr id="21" name="Footer Placeholder 2"/>
          <p:cNvSpPr>
            <a:spLocks noGrp="1"/>
          </p:cNvSpPr>
          <p:nvPr>
            <p:ph type="ftr" sz="quarter" idx="3"/>
          </p:nvPr>
        </p:nvSpPr>
        <p:spPr>
          <a:xfrm>
            <a:off x="334433" y="6656398"/>
            <a:ext cx="7969251" cy="201602"/>
          </a:xfrm>
        </p:spPr>
        <p:txBody>
          <a:bodyPr/>
          <a:lstStyle/>
          <a:p>
            <a:r>
              <a:rPr lang="en-US" sz="750" dirty="0" smtClean="0"/>
              <a:t>TI 3: Operating Systems and Computer Networks</a:t>
            </a:r>
            <a:endParaRPr lang="de-DE" sz="750" dirty="0"/>
          </a:p>
        </p:txBody>
      </p:sp>
    </p:spTree>
    <p:extLst>
      <p:ext uri="{BB962C8B-B14F-4D97-AF65-F5344CB8AC3E}">
        <p14:creationId xmlns:p14="http://schemas.microsoft.com/office/powerpoint/2010/main" val="2095350655"/>
      </p:ext>
    </p:extLst>
  </p:cSld>
  <p:clrMapOvr>
    <a:masterClrMapping/>
  </p:clrMapOvr>
  <p:transition spd="slow"/>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ChangeArrowheads="1"/>
          </p:cNvSpPr>
          <p:nvPr>
            <p:ph type="title"/>
          </p:nvPr>
        </p:nvSpPr>
        <p:spPr/>
        <p:txBody>
          <a:bodyPr/>
          <a:lstStyle/>
          <a:p>
            <a:pPr eaLnBrk="1" hangingPunct="1"/>
            <a:r>
              <a:rPr lang="en-US" smtClean="0"/>
              <a:t>Very Simple Solution: Stop-and-Wait</a:t>
            </a:r>
          </a:p>
        </p:txBody>
      </p:sp>
      <p:sp>
        <p:nvSpPr>
          <p:cNvPr id="24580" name="Rectangle 3"/>
          <p:cNvSpPr>
            <a:spLocks noGrp="1" noChangeArrowheads="1"/>
          </p:cNvSpPr>
          <p:nvPr>
            <p:ph idx="1"/>
          </p:nvPr>
        </p:nvSpPr>
        <p:spPr/>
        <p:txBody>
          <a:bodyPr/>
          <a:lstStyle/>
          <a:p>
            <a:pPr eaLnBrk="1" hangingPunct="1"/>
            <a:r>
              <a:rPr lang="en-US" smtClean="0"/>
              <a:t>Concentrate on one single packet</a:t>
            </a:r>
          </a:p>
          <a:p>
            <a:pPr eaLnBrk="1" hangingPunct="1"/>
            <a:r>
              <a:rPr lang="en-US" smtClean="0"/>
              <a:t>Receiver acknowledges correct reception of the packet</a:t>
            </a:r>
          </a:p>
          <a:p>
            <a:pPr eaLnBrk="1" hangingPunct="1"/>
            <a:r>
              <a:rPr lang="en-US" smtClean="0"/>
              <a:t>Sender has to wait for that acknowledgement before continuing with next packet</a:t>
            </a:r>
          </a:p>
          <a:p>
            <a:pPr lvl="1" eaLnBrk="1" hangingPunct="1"/>
            <a:endParaRPr lang="en-US" smtClean="0"/>
          </a:p>
          <a:p>
            <a:pPr eaLnBrk="1" hangingPunct="1"/>
            <a:r>
              <a:rPr lang="en-US" smtClean="0"/>
              <a:t>No overloading</a:t>
            </a:r>
            <a:br>
              <a:rPr lang="en-US" smtClean="0"/>
            </a:br>
            <a:r>
              <a:rPr lang="en-US" smtClean="0"/>
              <a:t>of the receiver</a:t>
            </a:r>
            <a:br>
              <a:rPr lang="en-US" smtClean="0"/>
            </a:br>
            <a:r>
              <a:rPr lang="en-US" smtClean="0"/>
              <a:t>possible!</a:t>
            </a:r>
          </a:p>
          <a:p>
            <a:pPr lvl="1" eaLnBrk="1" hangingPunct="1"/>
            <a:endParaRPr lang="en-US" smtClean="0"/>
          </a:p>
          <a:p>
            <a:pPr eaLnBrk="1" hangingPunct="1">
              <a:buFont typeface="Wingdings" pitchFamily="2" charset="2"/>
              <a:buChar char="Ø"/>
            </a:pPr>
            <a:r>
              <a:rPr lang="en-US" smtClean="0"/>
              <a:t>Basic flow control</a:t>
            </a:r>
          </a:p>
        </p:txBody>
      </p:sp>
      <p:grpSp>
        <p:nvGrpSpPr>
          <p:cNvPr id="2" name="Group 32"/>
          <p:cNvGrpSpPr>
            <a:grpSpLocks/>
          </p:cNvGrpSpPr>
          <p:nvPr/>
        </p:nvGrpSpPr>
        <p:grpSpPr bwMode="auto">
          <a:xfrm>
            <a:off x="4724401" y="2506663"/>
            <a:ext cx="5908675" cy="3802062"/>
            <a:chOff x="1059" y="2024"/>
            <a:chExt cx="3722" cy="2395"/>
          </a:xfrm>
        </p:grpSpPr>
        <p:sp>
          <p:nvSpPr>
            <p:cNvPr id="24582" name="Line 5"/>
            <p:cNvSpPr>
              <a:spLocks noChangeShapeType="1"/>
            </p:cNvSpPr>
            <p:nvPr/>
          </p:nvSpPr>
          <p:spPr bwMode="auto">
            <a:xfrm>
              <a:off x="1740" y="2330"/>
              <a:ext cx="458" cy="0"/>
            </a:xfrm>
            <a:prstGeom prst="line">
              <a:avLst/>
            </a:prstGeom>
            <a:noFill/>
            <a:ln w="12700">
              <a:solidFill>
                <a:schemeClr val="tx1"/>
              </a:solidFill>
              <a:round/>
              <a:headEnd/>
              <a:tailEnd type="triangle" w="med" len="med"/>
            </a:ln>
          </p:spPr>
          <p:txBody>
            <a:bodyPr wrap="none" anchor="ctr"/>
            <a:lstStyle/>
            <a:p>
              <a:endParaRPr lang="en-US"/>
            </a:p>
          </p:txBody>
        </p:sp>
        <p:sp>
          <p:nvSpPr>
            <p:cNvPr id="24583" name="Line 6"/>
            <p:cNvSpPr>
              <a:spLocks noChangeShapeType="1"/>
            </p:cNvSpPr>
            <p:nvPr/>
          </p:nvSpPr>
          <p:spPr bwMode="auto">
            <a:xfrm>
              <a:off x="3519" y="2852"/>
              <a:ext cx="407" cy="0"/>
            </a:xfrm>
            <a:prstGeom prst="line">
              <a:avLst/>
            </a:prstGeom>
            <a:noFill/>
            <a:ln w="12700">
              <a:solidFill>
                <a:schemeClr val="tx1"/>
              </a:solidFill>
              <a:round/>
              <a:headEnd/>
              <a:tailEnd type="triangle" w="med" len="med"/>
            </a:ln>
          </p:spPr>
          <p:txBody>
            <a:bodyPr wrap="none" anchor="ctr"/>
            <a:lstStyle/>
            <a:p>
              <a:endParaRPr lang="en-US"/>
            </a:p>
          </p:txBody>
        </p:sp>
        <p:sp>
          <p:nvSpPr>
            <p:cNvPr id="24584" name="Text Box 7"/>
            <p:cNvSpPr txBox="1">
              <a:spLocks noChangeArrowheads="1"/>
            </p:cNvSpPr>
            <p:nvPr/>
          </p:nvSpPr>
          <p:spPr bwMode="auto">
            <a:xfrm>
              <a:off x="1059" y="2227"/>
              <a:ext cx="642" cy="212"/>
            </a:xfrm>
            <a:prstGeom prst="rect">
              <a:avLst/>
            </a:prstGeom>
            <a:noFill/>
            <a:ln w="12700">
              <a:noFill/>
              <a:miter lim="800000"/>
              <a:headEnd/>
              <a:tailEnd/>
            </a:ln>
          </p:spPr>
          <p:txBody>
            <a:bodyPr wrap="none">
              <a:spAutoFit/>
            </a:bodyPr>
            <a:lstStyle/>
            <a:p>
              <a:pPr algn="l" eaLnBrk="0" hangingPunct="0"/>
              <a:r>
                <a:rPr lang="de-DE" sz="1600">
                  <a:latin typeface="Arial" pitchFamily="34" charset="0"/>
                </a:rPr>
                <a:t>Send(p1)</a:t>
              </a:r>
            </a:p>
          </p:txBody>
        </p:sp>
        <p:sp>
          <p:nvSpPr>
            <p:cNvPr id="24585" name="Text Box 8"/>
            <p:cNvSpPr txBox="1">
              <a:spLocks noChangeArrowheads="1"/>
            </p:cNvSpPr>
            <p:nvPr/>
          </p:nvSpPr>
          <p:spPr bwMode="auto">
            <a:xfrm>
              <a:off x="3976" y="2749"/>
              <a:ext cx="805" cy="212"/>
            </a:xfrm>
            <a:prstGeom prst="rect">
              <a:avLst/>
            </a:prstGeom>
            <a:noFill/>
            <a:ln w="12700">
              <a:noFill/>
              <a:miter lim="800000"/>
              <a:headEnd/>
              <a:tailEnd/>
            </a:ln>
          </p:spPr>
          <p:txBody>
            <a:bodyPr wrap="none">
              <a:spAutoFit/>
            </a:bodyPr>
            <a:lstStyle/>
            <a:p>
              <a:pPr algn="l" eaLnBrk="0" hangingPunct="0"/>
              <a:r>
                <a:rPr lang="de-DE" sz="1600">
                  <a:latin typeface="Arial" pitchFamily="34" charset="0"/>
                </a:rPr>
                <a:t>Receive(p1)</a:t>
              </a:r>
            </a:p>
          </p:txBody>
        </p:sp>
        <p:sp>
          <p:nvSpPr>
            <p:cNvPr id="24586" name="Line 9"/>
            <p:cNvSpPr>
              <a:spLocks noChangeShapeType="1"/>
            </p:cNvSpPr>
            <p:nvPr/>
          </p:nvSpPr>
          <p:spPr bwMode="auto">
            <a:xfrm>
              <a:off x="1740" y="2795"/>
              <a:ext cx="458" cy="0"/>
            </a:xfrm>
            <a:prstGeom prst="line">
              <a:avLst/>
            </a:prstGeom>
            <a:noFill/>
            <a:ln w="12700">
              <a:solidFill>
                <a:schemeClr val="tx1"/>
              </a:solidFill>
              <a:round/>
              <a:headEnd/>
              <a:tailEnd type="triangle" w="med" len="med"/>
            </a:ln>
          </p:spPr>
          <p:txBody>
            <a:bodyPr wrap="none" anchor="ctr"/>
            <a:lstStyle/>
            <a:p>
              <a:endParaRPr lang="en-US"/>
            </a:p>
          </p:txBody>
        </p:sp>
        <p:sp>
          <p:nvSpPr>
            <p:cNvPr id="24587" name="Text Box 10"/>
            <p:cNvSpPr txBox="1">
              <a:spLocks noChangeArrowheads="1"/>
            </p:cNvSpPr>
            <p:nvPr/>
          </p:nvSpPr>
          <p:spPr bwMode="auto">
            <a:xfrm>
              <a:off x="1059" y="2674"/>
              <a:ext cx="642" cy="212"/>
            </a:xfrm>
            <a:prstGeom prst="rect">
              <a:avLst/>
            </a:prstGeom>
            <a:noFill/>
            <a:ln w="12700">
              <a:noFill/>
              <a:miter lim="800000"/>
              <a:headEnd/>
              <a:tailEnd/>
            </a:ln>
          </p:spPr>
          <p:txBody>
            <a:bodyPr wrap="none">
              <a:spAutoFit/>
            </a:bodyPr>
            <a:lstStyle/>
            <a:p>
              <a:pPr algn="l" eaLnBrk="0" hangingPunct="0"/>
              <a:r>
                <a:rPr lang="de-DE" sz="1600">
                  <a:latin typeface="Arial" pitchFamily="34" charset="0"/>
                </a:rPr>
                <a:t>Send(p2)</a:t>
              </a:r>
            </a:p>
          </p:txBody>
        </p:sp>
        <p:sp>
          <p:nvSpPr>
            <p:cNvPr id="24588" name="Text Box 11"/>
            <p:cNvSpPr txBox="1">
              <a:spLocks noChangeArrowheads="1"/>
            </p:cNvSpPr>
            <p:nvPr/>
          </p:nvSpPr>
          <p:spPr bwMode="auto">
            <a:xfrm>
              <a:off x="3976" y="3794"/>
              <a:ext cx="805" cy="212"/>
            </a:xfrm>
            <a:prstGeom prst="rect">
              <a:avLst/>
            </a:prstGeom>
            <a:noFill/>
            <a:ln w="12700">
              <a:noFill/>
              <a:miter lim="800000"/>
              <a:headEnd/>
              <a:tailEnd/>
            </a:ln>
          </p:spPr>
          <p:txBody>
            <a:bodyPr wrap="none">
              <a:spAutoFit/>
            </a:bodyPr>
            <a:lstStyle/>
            <a:p>
              <a:pPr algn="l" eaLnBrk="0" hangingPunct="0"/>
              <a:r>
                <a:rPr lang="de-DE" sz="1600">
                  <a:latin typeface="Arial" pitchFamily="34" charset="0"/>
                </a:rPr>
                <a:t>Receive(p2)</a:t>
              </a:r>
            </a:p>
          </p:txBody>
        </p:sp>
        <p:sp>
          <p:nvSpPr>
            <p:cNvPr id="24589" name="Text Box 12"/>
            <p:cNvSpPr txBox="1">
              <a:spLocks noChangeArrowheads="1"/>
            </p:cNvSpPr>
            <p:nvPr/>
          </p:nvSpPr>
          <p:spPr bwMode="auto">
            <a:xfrm>
              <a:off x="1868" y="2024"/>
              <a:ext cx="604" cy="231"/>
            </a:xfrm>
            <a:prstGeom prst="rect">
              <a:avLst/>
            </a:prstGeom>
            <a:noFill/>
            <a:ln w="12700">
              <a:noFill/>
              <a:miter lim="800000"/>
              <a:headEnd/>
              <a:tailEnd/>
            </a:ln>
          </p:spPr>
          <p:txBody>
            <a:bodyPr wrap="none">
              <a:spAutoFit/>
            </a:bodyPr>
            <a:lstStyle/>
            <a:p>
              <a:pPr algn="l" eaLnBrk="0" hangingPunct="0"/>
              <a:r>
                <a:rPr lang="de-DE" b="1" i="1">
                  <a:latin typeface="Arial" pitchFamily="34" charset="0"/>
                </a:rPr>
                <a:t>Sender</a:t>
              </a:r>
            </a:p>
          </p:txBody>
        </p:sp>
        <p:sp>
          <p:nvSpPr>
            <p:cNvPr id="24590" name="Text Box 13"/>
            <p:cNvSpPr txBox="1">
              <a:spLocks noChangeArrowheads="1"/>
            </p:cNvSpPr>
            <p:nvPr/>
          </p:nvSpPr>
          <p:spPr bwMode="auto">
            <a:xfrm>
              <a:off x="3061" y="2024"/>
              <a:ext cx="716" cy="231"/>
            </a:xfrm>
            <a:prstGeom prst="rect">
              <a:avLst/>
            </a:prstGeom>
            <a:noFill/>
            <a:ln w="12700">
              <a:noFill/>
              <a:miter lim="800000"/>
              <a:headEnd/>
              <a:tailEnd/>
            </a:ln>
          </p:spPr>
          <p:txBody>
            <a:bodyPr wrap="none">
              <a:spAutoFit/>
            </a:bodyPr>
            <a:lstStyle/>
            <a:p>
              <a:pPr algn="l" eaLnBrk="0" hangingPunct="0"/>
              <a:r>
                <a:rPr lang="de-DE" b="1" i="1">
                  <a:latin typeface="Arial" pitchFamily="34" charset="0"/>
                </a:rPr>
                <a:t>Receiver</a:t>
              </a:r>
            </a:p>
          </p:txBody>
        </p:sp>
        <p:sp>
          <p:nvSpPr>
            <p:cNvPr id="24591" name="Line 14"/>
            <p:cNvSpPr>
              <a:spLocks noChangeShapeType="1"/>
            </p:cNvSpPr>
            <p:nvPr/>
          </p:nvSpPr>
          <p:spPr bwMode="auto">
            <a:xfrm>
              <a:off x="2198" y="2243"/>
              <a:ext cx="0" cy="2176"/>
            </a:xfrm>
            <a:prstGeom prst="line">
              <a:avLst/>
            </a:prstGeom>
            <a:noFill/>
            <a:ln w="12700">
              <a:solidFill>
                <a:schemeClr val="tx1"/>
              </a:solidFill>
              <a:round/>
              <a:headEnd/>
              <a:tailEnd/>
            </a:ln>
          </p:spPr>
          <p:txBody>
            <a:bodyPr wrap="none" anchor="ctr"/>
            <a:lstStyle/>
            <a:p>
              <a:endParaRPr lang="en-US"/>
            </a:p>
          </p:txBody>
        </p:sp>
        <p:sp>
          <p:nvSpPr>
            <p:cNvPr id="24592" name="Line 15"/>
            <p:cNvSpPr>
              <a:spLocks noChangeShapeType="1"/>
            </p:cNvSpPr>
            <p:nvPr/>
          </p:nvSpPr>
          <p:spPr bwMode="auto">
            <a:xfrm>
              <a:off x="3519" y="2243"/>
              <a:ext cx="0" cy="2176"/>
            </a:xfrm>
            <a:prstGeom prst="line">
              <a:avLst/>
            </a:prstGeom>
            <a:noFill/>
            <a:ln w="12700">
              <a:solidFill>
                <a:schemeClr val="tx1"/>
              </a:solidFill>
              <a:round/>
              <a:headEnd/>
              <a:tailEnd/>
            </a:ln>
          </p:spPr>
          <p:txBody>
            <a:bodyPr wrap="none" anchor="ctr"/>
            <a:lstStyle/>
            <a:p>
              <a:endParaRPr lang="en-US"/>
            </a:p>
          </p:txBody>
        </p:sp>
        <p:grpSp>
          <p:nvGrpSpPr>
            <p:cNvPr id="3" name="Group 16"/>
            <p:cNvGrpSpPr>
              <a:grpSpLocks/>
            </p:cNvGrpSpPr>
            <p:nvPr/>
          </p:nvGrpSpPr>
          <p:grpSpPr bwMode="auto">
            <a:xfrm>
              <a:off x="2198" y="2330"/>
              <a:ext cx="1321" cy="522"/>
              <a:chOff x="2260" y="1872"/>
              <a:chExt cx="1152" cy="576"/>
            </a:xfrm>
          </p:grpSpPr>
          <p:sp>
            <p:nvSpPr>
              <p:cNvPr id="24607" name="Line 17"/>
              <p:cNvSpPr>
                <a:spLocks noChangeShapeType="1"/>
              </p:cNvSpPr>
              <p:nvPr/>
            </p:nvSpPr>
            <p:spPr bwMode="auto">
              <a:xfrm>
                <a:off x="2260" y="1872"/>
                <a:ext cx="1152" cy="576"/>
              </a:xfrm>
              <a:prstGeom prst="line">
                <a:avLst/>
              </a:prstGeom>
              <a:noFill/>
              <a:ln w="12700">
                <a:solidFill>
                  <a:schemeClr val="tx1"/>
                </a:solidFill>
                <a:round/>
                <a:headEnd/>
                <a:tailEnd type="triangle" w="med" len="med"/>
              </a:ln>
            </p:spPr>
            <p:txBody>
              <a:bodyPr wrap="none" anchor="ctr"/>
              <a:lstStyle/>
              <a:p>
                <a:endParaRPr lang="en-US"/>
              </a:p>
            </p:txBody>
          </p:sp>
          <p:sp>
            <p:nvSpPr>
              <p:cNvPr id="1413138" name="Rectangle 18"/>
              <p:cNvSpPr>
                <a:spLocks noChangeArrowheads="1"/>
              </p:cNvSpPr>
              <p:nvPr/>
            </p:nvSpPr>
            <p:spPr bwMode="auto">
              <a:xfrm>
                <a:off x="2658" y="1908"/>
                <a:ext cx="355" cy="143"/>
              </a:xfrm>
              <a:prstGeom prst="rect">
                <a:avLst/>
              </a:prstGeom>
              <a:solidFill>
                <a:srgbClr val="73C8F7"/>
              </a:solidFill>
              <a:ln w="12700">
                <a:solidFill>
                  <a:schemeClr val="tx1"/>
                </a:solidFill>
                <a:miter lim="800000"/>
                <a:headEnd/>
                <a:tailEnd/>
              </a:ln>
              <a:effectLst>
                <a:outerShdw dist="35921" dir="2700000" algn="ctr" rotWithShape="0">
                  <a:schemeClr val="bg2"/>
                </a:outerShdw>
              </a:effectLst>
            </p:spPr>
            <p:txBody>
              <a:bodyPr wrap="none" anchor="ctr"/>
              <a:lstStyle/>
              <a:p>
                <a:pPr eaLnBrk="0" hangingPunct="0">
                  <a:defRPr/>
                </a:pPr>
                <a:r>
                  <a:rPr lang="de-DE" sz="1600" b="1" i="1">
                    <a:latin typeface="Arial" charset="0"/>
                  </a:rPr>
                  <a:t>p1</a:t>
                </a:r>
              </a:p>
            </p:txBody>
          </p:sp>
        </p:grpSp>
        <p:grpSp>
          <p:nvGrpSpPr>
            <p:cNvPr id="4" name="Group 19"/>
            <p:cNvGrpSpPr>
              <a:grpSpLocks/>
            </p:cNvGrpSpPr>
            <p:nvPr/>
          </p:nvGrpSpPr>
          <p:grpSpPr bwMode="auto">
            <a:xfrm>
              <a:off x="2198" y="3331"/>
              <a:ext cx="1321" cy="566"/>
              <a:chOff x="2260" y="2976"/>
              <a:chExt cx="1152" cy="624"/>
            </a:xfrm>
          </p:grpSpPr>
          <p:sp>
            <p:nvSpPr>
              <p:cNvPr id="24605" name="Line 20"/>
              <p:cNvSpPr>
                <a:spLocks noChangeShapeType="1"/>
              </p:cNvSpPr>
              <p:nvPr/>
            </p:nvSpPr>
            <p:spPr bwMode="auto">
              <a:xfrm>
                <a:off x="2260" y="2976"/>
                <a:ext cx="1152" cy="624"/>
              </a:xfrm>
              <a:prstGeom prst="line">
                <a:avLst/>
              </a:prstGeom>
              <a:noFill/>
              <a:ln w="12700">
                <a:solidFill>
                  <a:schemeClr val="tx1"/>
                </a:solidFill>
                <a:round/>
                <a:headEnd/>
                <a:tailEnd type="triangle" w="med" len="med"/>
              </a:ln>
            </p:spPr>
            <p:txBody>
              <a:bodyPr wrap="none" anchor="ctr"/>
              <a:lstStyle/>
              <a:p>
                <a:endParaRPr lang="en-US"/>
              </a:p>
            </p:txBody>
          </p:sp>
          <p:sp>
            <p:nvSpPr>
              <p:cNvPr id="1413141" name="Rectangle 21"/>
              <p:cNvSpPr>
                <a:spLocks noChangeArrowheads="1"/>
              </p:cNvSpPr>
              <p:nvPr/>
            </p:nvSpPr>
            <p:spPr bwMode="auto">
              <a:xfrm>
                <a:off x="2658" y="3025"/>
                <a:ext cx="355" cy="143"/>
              </a:xfrm>
              <a:prstGeom prst="rect">
                <a:avLst/>
              </a:prstGeom>
              <a:solidFill>
                <a:srgbClr val="73C8F7"/>
              </a:solidFill>
              <a:ln w="12700">
                <a:solidFill>
                  <a:schemeClr val="tx1"/>
                </a:solidFill>
                <a:miter lim="800000"/>
                <a:headEnd/>
                <a:tailEnd/>
              </a:ln>
              <a:effectLst>
                <a:outerShdw dist="35921" dir="2700000" algn="ctr" rotWithShape="0">
                  <a:schemeClr val="bg2"/>
                </a:outerShdw>
              </a:effectLst>
            </p:spPr>
            <p:txBody>
              <a:bodyPr wrap="none" anchor="ctr"/>
              <a:lstStyle/>
              <a:p>
                <a:pPr eaLnBrk="0" hangingPunct="0">
                  <a:defRPr/>
                </a:pPr>
                <a:r>
                  <a:rPr lang="de-DE" sz="1600" b="1" i="1">
                    <a:latin typeface="Arial" charset="0"/>
                  </a:rPr>
                  <a:t>p2</a:t>
                </a:r>
              </a:p>
            </p:txBody>
          </p:sp>
        </p:grpSp>
        <p:sp>
          <p:nvSpPr>
            <p:cNvPr id="24595" name="Line 22"/>
            <p:cNvSpPr>
              <a:spLocks noChangeShapeType="1"/>
            </p:cNvSpPr>
            <p:nvPr/>
          </p:nvSpPr>
          <p:spPr bwMode="auto">
            <a:xfrm>
              <a:off x="3519" y="3897"/>
              <a:ext cx="407" cy="0"/>
            </a:xfrm>
            <a:prstGeom prst="line">
              <a:avLst/>
            </a:prstGeom>
            <a:noFill/>
            <a:ln w="12700">
              <a:solidFill>
                <a:schemeClr val="tx1"/>
              </a:solidFill>
              <a:round/>
              <a:headEnd/>
              <a:tailEnd type="triangle" w="med" len="med"/>
            </a:ln>
          </p:spPr>
          <p:txBody>
            <a:bodyPr wrap="none" anchor="ctr"/>
            <a:lstStyle/>
            <a:p>
              <a:endParaRPr lang="en-US"/>
            </a:p>
          </p:txBody>
        </p:sp>
        <p:grpSp>
          <p:nvGrpSpPr>
            <p:cNvPr id="5" name="Group 23"/>
            <p:cNvGrpSpPr>
              <a:grpSpLocks/>
            </p:cNvGrpSpPr>
            <p:nvPr/>
          </p:nvGrpSpPr>
          <p:grpSpPr bwMode="auto">
            <a:xfrm>
              <a:off x="2198" y="2885"/>
              <a:ext cx="1321" cy="402"/>
              <a:chOff x="2260" y="2484"/>
              <a:chExt cx="1152" cy="444"/>
            </a:xfrm>
          </p:grpSpPr>
          <p:sp>
            <p:nvSpPr>
              <p:cNvPr id="1413144" name="Rectangle 24"/>
              <p:cNvSpPr>
                <a:spLocks noChangeArrowheads="1"/>
              </p:cNvSpPr>
              <p:nvPr/>
            </p:nvSpPr>
            <p:spPr bwMode="auto">
              <a:xfrm>
                <a:off x="2658" y="2484"/>
                <a:ext cx="355" cy="144"/>
              </a:xfrm>
              <a:prstGeom prst="rect">
                <a:avLst/>
              </a:prstGeom>
              <a:solidFill>
                <a:srgbClr val="99FF99"/>
              </a:solidFill>
              <a:ln w="12700">
                <a:solidFill>
                  <a:schemeClr val="tx1"/>
                </a:solidFill>
                <a:miter lim="800000"/>
                <a:headEnd/>
                <a:tailEnd/>
              </a:ln>
              <a:effectLst>
                <a:outerShdw dist="35921" dir="2700000" algn="ctr" rotWithShape="0">
                  <a:schemeClr val="bg2"/>
                </a:outerShdw>
              </a:effectLst>
            </p:spPr>
            <p:txBody>
              <a:bodyPr wrap="none" anchor="ctr"/>
              <a:lstStyle/>
              <a:p>
                <a:pPr eaLnBrk="0" hangingPunct="0">
                  <a:defRPr/>
                </a:pPr>
                <a:r>
                  <a:rPr lang="de-DE" sz="1600" b="1" i="1">
                    <a:latin typeface="Arial" charset="0"/>
                  </a:rPr>
                  <a:t>ACK</a:t>
                </a:r>
              </a:p>
            </p:txBody>
          </p:sp>
          <p:sp>
            <p:nvSpPr>
              <p:cNvPr id="24604" name="Line 25"/>
              <p:cNvSpPr>
                <a:spLocks noChangeShapeType="1"/>
              </p:cNvSpPr>
              <p:nvPr/>
            </p:nvSpPr>
            <p:spPr bwMode="auto">
              <a:xfrm flipH="1">
                <a:off x="2260" y="2496"/>
                <a:ext cx="1152" cy="432"/>
              </a:xfrm>
              <a:prstGeom prst="line">
                <a:avLst/>
              </a:prstGeom>
              <a:noFill/>
              <a:ln w="12700">
                <a:solidFill>
                  <a:schemeClr val="tx1"/>
                </a:solidFill>
                <a:round/>
                <a:headEnd/>
                <a:tailEnd type="triangle" w="med" len="med"/>
              </a:ln>
            </p:spPr>
            <p:txBody>
              <a:bodyPr wrap="none" anchor="ctr"/>
              <a:lstStyle/>
              <a:p>
                <a:endParaRPr lang="en-US"/>
              </a:p>
            </p:txBody>
          </p:sp>
        </p:grpSp>
        <p:grpSp>
          <p:nvGrpSpPr>
            <p:cNvPr id="6" name="Group 26"/>
            <p:cNvGrpSpPr>
              <a:grpSpLocks/>
            </p:cNvGrpSpPr>
            <p:nvPr/>
          </p:nvGrpSpPr>
          <p:grpSpPr bwMode="auto">
            <a:xfrm>
              <a:off x="2198" y="3935"/>
              <a:ext cx="1321" cy="440"/>
              <a:chOff x="2260" y="3642"/>
              <a:chExt cx="1152" cy="486"/>
            </a:xfrm>
          </p:grpSpPr>
          <p:sp>
            <p:nvSpPr>
              <p:cNvPr id="1413147" name="Rectangle 27"/>
              <p:cNvSpPr>
                <a:spLocks noChangeArrowheads="1"/>
              </p:cNvSpPr>
              <p:nvPr/>
            </p:nvSpPr>
            <p:spPr bwMode="auto">
              <a:xfrm>
                <a:off x="2658" y="3642"/>
                <a:ext cx="355" cy="144"/>
              </a:xfrm>
              <a:prstGeom prst="rect">
                <a:avLst/>
              </a:prstGeom>
              <a:solidFill>
                <a:srgbClr val="99FF99"/>
              </a:solidFill>
              <a:ln w="12700">
                <a:solidFill>
                  <a:schemeClr val="tx1"/>
                </a:solidFill>
                <a:miter lim="800000"/>
                <a:headEnd/>
                <a:tailEnd/>
              </a:ln>
              <a:effectLst>
                <a:outerShdw dist="35921" dir="2700000" algn="ctr" rotWithShape="0">
                  <a:schemeClr val="bg2"/>
                </a:outerShdw>
              </a:effectLst>
            </p:spPr>
            <p:txBody>
              <a:bodyPr wrap="none" anchor="ctr"/>
              <a:lstStyle/>
              <a:p>
                <a:pPr eaLnBrk="0" hangingPunct="0">
                  <a:defRPr/>
                </a:pPr>
                <a:r>
                  <a:rPr lang="de-DE" sz="1600" b="1" i="1">
                    <a:latin typeface="Arial" charset="0"/>
                  </a:rPr>
                  <a:t>ACK</a:t>
                </a:r>
              </a:p>
            </p:txBody>
          </p:sp>
          <p:sp>
            <p:nvSpPr>
              <p:cNvPr id="24602" name="Line 28"/>
              <p:cNvSpPr>
                <a:spLocks noChangeShapeType="1"/>
              </p:cNvSpPr>
              <p:nvPr/>
            </p:nvSpPr>
            <p:spPr bwMode="auto">
              <a:xfrm flipH="1">
                <a:off x="2260" y="3648"/>
                <a:ext cx="1152" cy="480"/>
              </a:xfrm>
              <a:prstGeom prst="line">
                <a:avLst/>
              </a:prstGeom>
              <a:noFill/>
              <a:ln w="12700">
                <a:solidFill>
                  <a:schemeClr val="tx1"/>
                </a:solidFill>
                <a:round/>
                <a:headEnd/>
                <a:tailEnd type="triangle" w="med" len="med"/>
              </a:ln>
            </p:spPr>
            <p:txBody>
              <a:bodyPr wrap="none" anchor="ctr"/>
              <a:lstStyle/>
              <a:p>
                <a:endParaRPr lang="en-US"/>
              </a:p>
            </p:txBody>
          </p:sp>
        </p:grpSp>
        <p:grpSp>
          <p:nvGrpSpPr>
            <p:cNvPr id="7" name="Group 29"/>
            <p:cNvGrpSpPr>
              <a:grpSpLocks/>
            </p:cNvGrpSpPr>
            <p:nvPr/>
          </p:nvGrpSpPr>
          <p:grpSpPr bwMode="auto">
            <a:xfrm>
              <a:off x="1202" y="3249"/>
              <a:ext cx="407" cy="261"/>
              <a:chOff x="1776" y="3744"/>
              <a:chExt cx="384" cy="288"/>
            </a:xfrm>
          </p:grpSpPr>
          <p:sp>
            <p:nvSpPr>
              <p:cNvPr id="24599" name="Line 30"/>
              <p:cNvSpPr>
                <a:spLocks noChangeShapeType="1"/>
              </p:cNvSpPr>
              <p:nvPr/>
            </p:nvSpPr>
            <p:spPr bwMode="auto">
              <a:xfrm>
                <a:off x="2112" y="3744"/>
                <a:ext cx="0" cy="288"/>
              </a:xfrm>
              <a:prstGeom prst="line">
                <a:avLst/>
              </a:prstGeom>
              <a:noFill/>
              <a:ln w="12700">
                <a:solidFill>
                  <a:schemeClr val="tx1"/>
                </a:solidFill>
                <a:round/>
                <a:headEnd type="none" w="sm" len="sm"/>
                <a:tailEnd type="triangle" w="sm" len="sm"/>
              </a:ln>
            </p:spPr>
            <p:txBody>
              <a:bodyPr wrap="none" anchor="ctr"/>
              <a:lstStyle/>
              <a:p>
                <a:endParaRPr lang="en-US"/>
              </a:p>
            </p:txBody>
          </p:sp>
          <p:sp>
            <p:nvSpPr>
              <p:cNvPr id="24600" name="Text Box 31"/>
              <p:cNvSpPr txBox="1">
                <a:spLocks noChangeArrowheads="1"/>
              </p:cNvSpPr>
              <p:nvPr/>
            </p:nvSpPr>
            <p:spPr bwMode="auto">
              <a:xfrm>
                <a:off x="1776" y="3744"/>
                <a:ext cx="384" cy="257"/>
              </a:xfrm>
              <a:prstGeom prst="rect">
                <a:avLst/>
              </a:prstGeom>
              <a:noFill/>
              <a:ln w="12700">
                <a:noFill/>
                <a:miter lim="800000"/>
                <a:headEnd type="none" w="sm" len="sm"/>
                <a:tailEnd type="none" w="sm" len="sm"/>
              </a:ln>
            </p:spPr>
            <p:txBody>
              <a:bodyPr>
                <a:spAutoFit/>
              </a:bodyPr>
              <a:lstStyle/>
              <a:p>
                <a:pPr algn="l" eaLnBrk="0" hangingPunct="0">
                  <a:spcBef>
                    <a:spcPct val="50000"/>
                  </a:spcBef>
                </a:pPr>
                <a:r>
                  <a:rPr lang="de-DE">
                    <a:latin typeface="Arial" pitchFamily="34" charset="0"/>
                  </a:rPr>
                  <a:t>time</a:t>
                </a:r>
                <a:endParaRPr lang="de-DE" sz="1000">
                  <a:latin typeface="Arial" pitchFamily="34" charset="0"/>
                </a:endParaRPr>
              </a:p>
            </p:txBody>
          </p:sp>
        </p:grpSp>
      </p:grpSp>
      <p:sp>
        <p:nvSpPr>
          <p:cNvPr id="33" name="Footer Placeholder 2"/>
          <p:cNvSpPr>
            <a:spLocks noGrp="1"/>
          </p:cNvSpPr>
          <p:nvPr>
            <p:ph type="ftr" sz="quarter" idx="3"/>
          </p:nvPr>
        </p:nvSpPr>
        <p:spPr>
          <a:xfrm>
            <a:off x="334433" y="6656398"/>
            <a:ext cx="7969251" cy="201602"/>
          </a:xfrm>
        </p:spPr>
        <p:txBody>
          <a:bodyPr/>
          <a:lstStyle/>
          <a:p>
            <a:r>
              <a:rPr lang="en-US" sz="750" dirty="0" smtClean="0"/>
              <a:t>TI 3: Operating Systems and Computer Networks</a:t>
            </a:r>
            <a:endParaRPr lang="de-DE" sz="750" dirty="0"/>
          </a:p>
        </p:txBody>
      </p:sp>
    </p:spTree>
    <p:extLst>
      <p:ext uri="{BB962C8B-B14F-4D97-AF65-F5344CB8AC3E}">
        <p14:creationId xmlns:p14="http://schemas.microsoft.com/office/powerpoint/2010/main" val="121559907"/>
      </p:ext>
    </p:extLst>
  </p:cSld>
  <p:clrMapOvr>
    <a:masterClrMapping/>
  </p:clrMapOvr>
  <p:transition spd="slow"/>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5603" name="Rectangle 2"/>
          <p:cNvSpPr>
            <a:spLocks noGrp="1" noChangeArrowheads="1"/>
          </p:cNvSpPr>
          <p:nvPr>
            <p:ph type="title"/>
          </p:nvPr>
        </p:nvSpPr>
        <p:spPr/>
        <p:txBody>
          <a:bodyPr/>
          <a:lstStyle/>
          <a:p>
            <a:pPr eaLnBrk="1" hangingPunct="1"/>
            <a:r>
              <a:rPr lang="en-US" smtClean="0"/>
              <a:t>Problems of Stop-and-Wait</a:t>
            </a:r>
          </a:p>
        </p:txBody>
      </p:sp>
      <p:sp>
        <p:nvSpPr>
          <p:cNvPr id="25604" name="Rectangle 3"/>
          <p:cNvSpPr>
            <a:spLocks noGrp="1" noChangeArrowheads="1"/>
          </p:cNvSpPr>
          <p:nvPr>
            <p:ph idx="1"/>
          </p:nvPr>
        </p:nvSpPr>
        <p:spPr/>
        <p:txBody>
          <a:bodyPr/>
          <a:lstStyle/>
          <a:p>
            <a:pPr eaLnBrk="1" hangingPunct="1"/>
            <a:r>
              <a:rPr lang="en-US" smtClean="0"/>
              <a:t>What happens if errors occur?</a:t>
            </a:r>
          </a:p>
          <a:p>
            <a:pPr lvl="1" eaLnBrk="1" hangingPunct="1"/>
            <a:r>
              <a:rPr lang="en-US" smtClean="0"/>
              <a:t>Lost packet? Lost acknowledgement? Is there a difference?</a:t>
            </a:r>
          </a:p>
          <a:p>
            <a:pPr eaLnBrk="1" hangingPunct="1"/>
            <a:r>
              <a:rPr lang="en-US" smtClean="0"/>
              <a:t>Basic solution: ARQ (Automatic Repeat reQuest)</a:t>
            </a:r>
          </a:p>
        </p:txBody>
      </p:sp>
      <p:grpSp>
        <p:nvGrpSpPr>
          <p:cNvPr id="2" name="Group 4"/>
          <p:cNvGrpSpPr>
            <a:grpSpLocks/>
          </p:cNvGrpSpPr>
          <p:nvPr/>
        </p:nvGrpSpPr>
        <p:grpSpPr bwMode="auto">
          <a:xfrm>
            <a:off x="3792539" y="3284538"/>
            <a:ext cx="333375" cy="323850"/>
            <a:chOff x="3312" y="2640"/>
            <a:chExt cx="192" cy="240"/>
          </a:xfrm>
        </p:grpSpPr>
        <p:sp>
          <p:nvSpPr>
            <p:cNvPr id="25658" name="Line 5"/>
            <p:cNvSpPr>
              <a:spLocks noChangeShapeType="1"/>
            </p:cNvSpPr>
            <p:nvPr/>
          </p:nvSpPr>
          <p:spPr bwMode="auto">
            <a:xfrm flipH="1">
              <a:off x="3408" y="2640"/>
              <a:ext cx="96" cy="96"/>
            </a:xfrm>
            <a:prstGeom prst="line">
              <a:avLst/>
            </a:prstGeom>
            <a:noFill/>
            <a:ln w="28575">
              <a:solidFill>
                <a:srgbClr val="FF0066"/>
              </a:solidFill>
              <a:round/>
              <a:headEnd/>
              <a:tailEnd/>
            </a:ln>
          </p:spPr>
          <p:txBody>
            <a:bodyPr wrap="none" anchor="ctr"/>
            <a:lstStyle/>
            <a:p>
              <a:endParaRPr lang="en-US"/>
            </a:p>
          </p:txBody>
        </p:sp>
        <p:sp>
          <p:nvSpPr>
            <p:cNvPr id="25659" name="Line 6"/>
            <p:cNvSpPr>
              <a:spLocks noChangeShapeType="1"/>
            </p:cNvSpPr>
            <p:nvPr/>
          </p:nvSpPr>
          <p:spPr bwMode="auto">
            <a:xfrm flipV="1">
              <a:off x="3408" y="2688"/>
              <a:ext cx="96" cy="48"/>
            </a:xfrm>
            <a:prstGeom prst="line">
              <a:avLst/>
            </a:prstGeom>
            <a:noFill/>
            <a:ln w="28575">
              <a:solidFill>
                <a:srgbClr val="FF0066"/>
              </a:solidFill>
              <a:round/>
              <a:headEnd/>
              <a:tailEnd/>
            </a:ln>
          </p:spPr>
          <p:txBody>
            <a:bodyPr wrap="none" anchor="ctr"/>
            <a:lstStyle/>
            <a:p>
              <a:endParaRPr lang="en-US"/>
            </a:p>
          </p:txBody>
        </p:sp>
        <p:sp>
          <p:nvSpPr>
            <p:cNvPr id="25660" name="Line 7"/>
            <p:cNvSpPr>
              <a:spLocks noChangeShapeType="1"/>
            </p:cNvSpPr>
            <p:nvPr/>
          </p:nvSpPr>
          <p:spPr bwMode="auto">
            <a:xfrm flipH="1">
              <a:off x="3312" y="2688"/>
              <a:ext cx="192" cy="192"/>
            </a:xfrm>
            <a:prstGeom prst="line">
              <a:avLst/>
            </a:prstGeom>
            <a:noFill/>
            <a:ln w="28575">
              <a:solidFill>
                <a:srgbClr val="FF0066"/>
              </a:solidFill>
              <a:round/>
              <a:headEnd/>
              <a:tailEnd type="triangle" w="med" len="med"/>
            </a:ln>
          </p:spPr>
          <p:txBody>
            <a:bodyPr wrap="none" anchor="ctr"/>
            <a:lstStyle/>
            <a:p>
              <a:endParaRPr lang="en-US"/>
            </a:p>
          </p:txBody>
        </p:sp>
      </p:grpSp>
      <p:pic>
        <p:nvPicPr>
          <p:cNvPr id="25606" name="Picture 8"/>
          <p:cNvPicPr>
            <a:picLocks noChangeAspect="1" noChangeArrowheads="1"/>
          </p:cNvPicPr>
          <p:nvPr/>
        </p:nvPicPr>
        <p:blipFill>
          <a:blip r:embed="rId2" cstate="print"/>
          <a:srcRect/>
          <a:stretch>
            <a:fillRect/>
          </a:stretch>
        </p:blipFill>
        <p:spPr bwMode="auto">
          <a:xfrm>
            <a:off x="2208214" y="3357564"/>
            <a:ext cx="574675" cy="454025"/>
          </a:xfrm>
          <a:prstGeom prst="rect">
            <a:avLst/>
          </a:prstGeom>
          <a:noFill/>
          <a:ln w="12700">
            <a:noFill/>
            <a:miter lim="800000"/>
            <a:headEnd type="none" w="sm" len="sm"/>
            <a:tailEnd type="none" w="sm" len="sm"/>
          </a:ln>
        </p:spPr>
      </p:pic>
      <p:sp>
        <p:nvSpPr>
          <p:cNvPr id="25607" name="Line 10"/>
          <p:cNvSpPr>
            <a:spLocks noChangeShapeType="1"/>
          </p:cNvSpPr>
          <p:nvPr/>
        </p:nvSpPr>
        <p:spPr bwMode="auto">
          <a:xfrm>
            <a:off x="2566989" y="2835275"/>
            <a:ext cx="307975" cy="0"/>
          </a:xfrm>
          <a:prstGeom prst="line">
            <a:avLst/>
          </a:prstGeom>
          <a:noFill/>
          <a:ln w="12700">
            <a:solidFill>
              <a:schemeClr val="tx1"/>
            </a:solidFill>
            <a:round/>
            <a:headEnd/>
            <a:tailEnd type="triangle" w="med" len="med"/>
          </a:ln>
        </p:spPr>
        <p:txBody>
          <a:bodyPr wrap="none" anchor="ctr"/>
          <a:lstStyle/>
          <a:p>
            <a:endParaRPr lang="en-US"/>
          </a:p>
        </p:txBody>
      </p:sp>
      <p:sp>
        <p:nvSpPr>
          <p:cNvPr id="25608" name="Text Box 12"/>
          <p:cNvSpPr txBox="1">
            <a:spLocks noChangeArrowheads="1"/>
          </p:cNvSpPr>
          <p:nvPr/>
        </p:nvSpPr>
        <p:spPr bwMode="auto">
          <a:xfrm>
            <a:off x="1524001" y="2671763"/>
            <a:ext cx="1019175" cy="336550"/>
          </a:xfrm>
          <a:prstGeom prst="rect">
            <a:avLst/>
          </a:prstGeom>
          <a:noFill/>
          <a:ln w="12700">
            <a:noFill/>
            <a:miter lim="800000"/>
            <a:headEnd/>
            <a:tailEnd/>
          </a:ln>
        </p:spPr>
        <p:txBody>
          <a:bodyPr wrap="none">
            <a:spAutoFit/>
          </a:bodyPr>
          <a:lstStyle/>
          <a:p>
            <a:pPr algn="l" eaLnBrk="0" hangingPunct="0"/>
            <a:r>
              <a:rPr lang="de-DE" sz="1600">
                <a:latin typeface="Arial" pitchFamily="34" charset="0"/>
              </a:rPr>
              <a:t>Send(p1)</a:t>
            </a:r>
          </a:p>
        </p:txBody>
      </p:sp>
      <p:sp>
        <p:nvSpPr>
          <p:cNvPr id="25609" name="Text Box 16"/>
          <p:cNvSpPr txBox="1">
            <a:spLocks noChangeArrowheads="1"/>
          </p:cNvSpPr>
          <p:nvPr/>
        </p:nvSpPr>
        <p:spPr bwMode="auto">
          <a:xfrm>
            <a:off x="4984750" y="5159375"/>
            <a:ext cx="1277938" cy="336550"/>
          </a:xfrm>
          <a:prstGeom prst="rect">
            <a:avLst/>
          </a:prstGeom>
          <a:noFill/>
          <a:ln w="12700">
            <a:noFill/>
            <a:miter lim="800000"/>
            <a:headEnd/>
            <a:tailEnd/>
          </a:ln>
        </p:spPr>
        <p:txBody>
          <a:bodyPr wrap="none">
            <a:spAutoFit/>
          </a:bodyPr>
          <a:lstStyle/>
          <a:p>
            <a:pPr algn="l" eaLnBrk="0" hangingPunct="0"/>
            <a:r>
              <a:rPr lang="de-DE" sz="1600">
                <a:latin typeface="Arial" pitchFamily="34" charset="0"/>
              </a:rPr>
              <a:t>Receive(p1)</a:t>
            </a:r>
          </a:p>
        </p:txBody>
      </p:sp>
      <p:sp>
        <p:nvSpPr>
          <p:cNvPr id="25610" name="Text Box 17"/>
          <p:cNvSpPr txBox="1">
            <a:spLocks noChangeArrowheads="1"/>
          </p:cNvSpPr>
          <p:nvPr/>
        </p:nvSpPr>
        <p:spPr bwMode="auto">
          <a:xfrm>
            <a:off x="2484438" y="2349501"/>
            <a:ext cx="958850" cy="366713"/>
          </a:xfrm>
          <a:prstGeom prst="rect">
            <a:avLst/>
          </a:prstGeom>
          <a:noFill/>
          <a:ln w="12700">
            <a:noFill/>
            <a:miter lim="800000"/>
            <a:headEnd/>
            <a:tailEnd/>
          </a:ln>
        </p:spPr>
        <p:txBody>
          <a:bodyPr wrap="none">
            <a:spAutoFit/>
          </a:bodyPr>
          <a:lstStyle/>
          <a:p>
            <a:pPr algn="l" eaLnBrk="0" hangingPunct="0"/>
            <a:r>
              <a:rPr lang="de-DE" b="1" i="1">
                <a:latin typeface="Arial" pitchFamily="34" charset="0"/>
              </a:rPr>
              <a:t>Sender</a:t>
            </a:r>
          </a:p>
        </p:txBody>
      </p:sp>
      <p:sp>
        <p:nvSpPr>
          <p:cNvPr id="25611" name="Text Box 18"/>
          <p:cNvSpPr txBox="1">
            <a:spLocks noChangeArrowheads="1"/>
          </p:cNvSpPr>
          <p:nvPr/>
        </p:nvSpPr>
        <p:spPr bwMode="auto">
          <a:xfrm>
            <a:off x="3898900" y="2349501"/>
            <a:ext cx="1136650" cy="366713"/>
          </a:xfrm>
          <a:prstGeom prst="rect">
            <a:avLst/>
          </a:prstGeom>
          <a:noFill/>
          <a:ln w="12700">
            <a:noFill/>
            <a:miter lim="800000"/>
            <a:headEnd/>
            <a:tailEnd/>
          </a:ln>
        </p:spPr>
        <p:txBody>
          <a:bodyPr wrap="none">
            <a:spAutoFit/>
          </a:bodyPr>
          <a:lstStyle/>
          <a:p>
            <a:pPr algn="l" eaLnBrk="0" hangingPunct="0"/>
            <a:r>
              <a:rPr lang="de-DE" b="1" i="1">
                <a:latin typeface="Arial" pitchFamily="34" charset="0"/>
              </a:rPr>
              <a:t>Receiver</a:t>
            </a:r>
          </a:p>
        </p:txBody>
      </p:sp>
      <p:sp>
        <p:nvSpPr>
          <p:cNvPr id="25612" name="Line 19"/>
          <p:cNvSpPr>
            <a:spLocks noChangeShapeType="1"/>
          </p:cNvSpPr>
          <p:nvPr/>
        </p:nvSpPr>
        <p:spPr bwMode="auto">
          <a:xfrm>
            <a:off x="2874963" y="2697163"/>
            <a:ext cx="0" cy="3454400"/>
          </a:xfrm>
          <a:prstGeom prst="line">
            <a:avLst/>
          </a:prstGeom>
          <a:noFill/>
          <a:ln w="12700">
            <a:solidFill>
              <a:schemeClr val="tx1"/>
            </a:solidFill>
            <a:round/>
            <a:headEnd/>
            <a:tailEnd/>
          </a:ln>
        </p:spPr>
        <p:txBody>
          <a:bodyPr wrap="none" anchor="ctr"/>
          <a:lstStyle/>
          <a:p>
            <a:endParaRPr lang="en-US"/>
          </a:p>
        </p:txBody>
      </p:sp>
      <p:sp>
        <p:nvSpPr>
          <p:cNvPr id="25613" name="Line 20"/>
          <p:cNvSpPr>
            <a:spLocks noChangeShapeType="1"/>
          </p:cNvSpPr>
          <p:nvPr/>
        </p:nvSpPr>
        <p:spPr bwMode="auto">
          <a:xfrm>
            <a:off x="4441825" y="2697163"/>
            <a:ext cx="0" cy="3454400"/>
          </a:xfrm>
          <a:prstGeom prst="line">
            <a:avLst/>
          </a:prstGeom>
          <a:noFill/>
          <a:ln w="12700">
            <a:solidFill>
              <a:schemeClr val="tx1"/>
            </a:solidFill>
            <a:round/>
            <a:headEnd/>
            <a:tailEnd/>
          </a:ln>
        </p:spPr>
        <p:txBody>
          <a:bodyPr wrap="none" anchor="ctr"/>
          <a:lstStyle/>
          <a:p>
            <a:endParaRPr lang="en-US"/>
          </a:p>
        </p:txBody>
      </p:sp>
      <p:grpSp>
        <p:nvGrpSpPr>
          <p:cNvPr id="3" name="Group 21"/>
          <p:cNvGrpSpPr>
            <a:grpSpLocks/>
          </p:cNvGrpSpPr>
          <p:nvPr/>
        </p:nvGrpSpPr>
        <p:grpSpPr bwMode="auto">
          <a:xfrm>
            <a:off x="2874963" y="2835276"/>
            <a:ext cx="1566862" cy="828675"/>
            <a:chOff x="2260" y="1872"/>
            <a:chExt cx="1152" cy="576"/>
          </a:xfrm>
        </p:grpSpPr>
        <p:sp>
          <p:nvSpPr>
            <p:cNvPr id="25656" name="Line 22"/>
            <p:cNvSpPr>
              <a:spLocks noChangeShapeType="1"/>
            </p:cNvSpPr>
            <p:nvPr/>
          </p:nvSpPr>
          <p:spPr bwMode="auto">
            <a:xfrm>
              <a:off x="2260" y="1872"/>
              <a:ext cx="1152" cy="576"/>
            </a:xfrm>
            <a:prstGeom prst="line">
              <a:avLst/>
            </a:prstGeom>
            <a:noFill/>
            <a:ln w="12700">
              <a:solidFill>
                <a:schemeClr val="tx1"/>
              </a:solidFill>
              <a:round/>
              <a:headEnd/>
              <a:tailEnd type="triangle" w="med" len="med"/>
            </a:ln>
          </p:spPr>
          <p:txBody>
            <a:bodyPr wrap="none" anchor="ctr"/>
            <a:lstStyle/>
            <a:p>
              <a:endParaRPr lang="en-US"/>
            </a:p>
          </p:txBody>
        </p:sp>
        <p:sp>
          <p:nvSpPr>
            <p:cNvPr id="1414167" name="Rectangle 23"/>
            <p:cNvSpPr>
              <a:spLocks noChangeArrowheads="1"/>
            </p:cNvSpPr>
            <p:nvPr/>
          </p:nvSpPr>
          <p:spPr bwMode="auto">
            <a:xfrm>
              <a:off x="2658" y="1908"/>
              <a:ext cx="355" cy="143"/>
            </a:xfrm>
            <a:prstGeom prst="rect">
              <a:avLst/>
            </a:prstGeom>
            <a:solidFill>
              <a:srgbClr val="73C8F7"/>
            </a:solidFill>
            <a:ln w="12700">
              <a:solidFill>
                <a:schemeClr val="tx1"/>
              </a:solidFill>
              <a:miter lim="800000"/>
              <a:headEnd/>
              <a:tailEnd/>
            </a:ln>
            <a:effectLst>
              <a:outerShdw dist="35921" dir="2700000" algn="ctr" rotWithShape="0">
                <a:schemeClr val="bg2"/>
              </a:outerShdw>
            </a:effectLst>
          </p:spPr>
          <p:txBody>
            <a:bodyPr wrap="none" anchor="ctr"/>
            <a:lstStyle/>
            <a:p>
              <a:pPr eaLnBrk="0" hangingPunct="0">
                <a:defRPr/>
              </a:pPr>
              <a:r>
                <a:rPr lang="de-DE" sz="1600" b="1" i="1">
                  <a:latin typeface="Arial" charset="0"/>
                </a:rPr>
                <a:t>p1</a:t>
              </a:r>
            </a:p>
          </p:txBody>
        </p:sp>
      </p:grpSp>
      <p:grpSp>
        <p:nvGrpSpPr>
          <p:cNvPr id="4" name="Group 24"/>
          <p:cNvGrpSpPr>
            <a:grpSpLocks/>
          </p:cNvGrpSpPr>
          <p:nvPr/>
        </p:nvGrpSpPr>
        <p:grpSpPr bwMode="auto">
          <a:xfrm>
            <a:off x="2874963" y="4424364"/>
            <a:ext cx="1566862" cy="898525"/>
            <a:chOff x="2260" y="2976"/>
            <a:chExt cx="1152" cy="624"/>
          </a:xfrm>
        </p:grpSpPr>
        <p:sp>
          <p:nvSpPr>
            <p:cNvPr id="25654" name="Line 25"/>
            <p:cNvSpPr>
              <a:spLocks noChangeShapeType="1"/>
            </p:cNvSpPr>
            <p:nvPr/>
          </p:nvSpPr>
          <p:spPr bwMode="auto">
            <a:xfrm>
              <a:off x="2260" y="2976"/>
              <a:ext cx="1152" cy="624"/>
            </a:xfrm>
            <a:prstGeom prst="line">
              <a:avLst/>
            </a:prstGeom>
            <a:noFill/>
            <a:ln w="12700">
              <a:solidFill>
                <a:schemeClr val="tx1"/>
              </a:solidFill>
              <a:round/>
              <a:headEnd/>
              <a:tailEnd type="triangle" w="med" len="med"/>
            </a:ln>
          </p:spPr>
          <p:txBody>
            <a:bodyPr wrap="none" anchor="ctr"/>
            <a:lstStyle/>
            <a:p>
              <a:endParaRPr lang="en-US"/>
            </a:p>
          </p:txBody>
        </p:sp>
        <p:sp>
          <p:nvSpPr>
            <p:cNvPr id="1414170" name="Rectangle 26"/>
            <p:cNvSpPr>
              <a:spLocks noChangeArrowheads="1"/>
            </p:cNvSpPr>
            <p:nvPr/>
          </p:nvSpPr>
          <p:spPr bwMode="auto">
            <a:xfrm>
              <a:off x="2658" y="3025"/>
              <a:ext cx="355" cy="143"/>
            </a:xfrm>
            <a:prstGeom prst="rect">
              <a:avLst/>
            </a:prstGeom>
            <a:solidFill>
              <a:srgbClr val="73C8F7"/>
            </a:solidFill>
            <a:ln w="12700">
              <a:solidFill>
                <a:schemeClr val="tx1"/>
              </a:solidFill>
              <a:miter lim="800000"/>
              <a:headEnd/>
              <a:tailEnd/>
            </a:ln>
            <a:effectLst>
              <a:outerShdw dist="35921" dir="2700000" algn="ctr" rotWithShape="0">
                <a:schemeClr val="bg2"/>
              </a:outerShdw>
            </a:effectLst>
          </p:spPr>
          <p:txBody>
            <a:bodyPr wrap="none" anchor="ctr"/>
            <a:lstStyle/>
            <a:p>
              <a:pPr eaLnBrk="0" hangingPunct="0">
                <a:defRPr/>
              </a:pPr>
              <a:r>
                <a:rPr lang="de-DE" sz="1600" b="1" i="1">
                  <a:latin typeface="Arial" charset="0"/>
                </a:rPr>
                <a:t>p1</a:t>
              </a:r>
            </a:p>
          </p:txBody>
        </p:sp>
      </p:grpSp>
      <p:sp>
        <p:nvSpPr>
          <p:cNvPr id="25616" name="Line 27"/>
          <p:cNvSpPr>
            <a:spLocks noChangeShapeType="1"/>
          </p:cNvSpPr>
          <p:nvPr/>
        </p:nvSpPr>
        <p:spPr bwMode="auto">
          <a:xfrm>
            <a:off x="4441825" y="5322888"/>
            <a:ext cx="482600" cy="0"/>
          </a:xfrm>
          <a:prstGeom prst="line">
            <a:avLst/>
          </a:prstGeom>
          <a:noFill/>
          <a:ln w="12700">
            <a:solidFill>
              <a:schemeClr val="tx1"/>
            </a:solidFill>
            <a:round/>
            <a:headEnd/>
            <a:tailEnd type="triangle" w="med" len="med"/>
          </a:ln>
        </p:spPr>
        <p:txBody>
          <a:bodyPr wrap="none" anchor="ctr"/>
          <a:lstStyle/>
          <a:p>
            <a:endParaRPr lang="en-US"/>
          </a:p>
        </p:txBody>
      </p:sp>
      <p:grpSp>
        <p:nvGrpSpPr>
          <p:cNvPr id="5" name="Group 31"/>
          <p:cNvGrpSpPr>
            <a:grpSpLocks/>
          </p:cNvGrpSpPr>
          <p:nvPr/>
        </p:nvGrpSpPr>
        <p:grpSpPr bwMode="auto">
          <a:xfrm>
            <a:off x="2874963" y="5383213"/>
            <a:ext cx="1566862" cy="698500"/>
            <a:chOff x="2260" y="3642"/>
            <a:chExt cx="1152" cy="486"/>
          </a:xfrm>
        </p:grpSpPr>
        <p:sp>
          <p:nvSpPr>
            <p:cNvPr id="1414176" name="Rectangle 32"/>
            <p:cNvSpPr>
              <a:spLocks noChangeArrowheads="1"/>
            </p:cNvSpPr>
            <p:nvPr/>
          </p:nvSpPr>
          <p:spPr bwMode="auto">
            <a:xfrm>
              <a:off x="2658" y="3642"/>
              <a:ext cx="355" cy="144"/>
            </a:xfrm>
            <a:prstGeom prst="rect">
              <a:avLst/>
            </a:prstGeom>
            <a:solidFill>
              <a:srgbClr val="99FF99"/>
            </a:solidFill>
            <a:ln w="12700">
              <a:solidFill>
                <a:schemeClr val="tx1"/>
              </a:solidFill>
              <a:miter lim="800000"/>
              <a:headEnd/>
              <a:tailEnd/>
            </a:ln>
            <a:effectLst>
              <a:outerShdw dist="35921" dir="2700000" algn="ctr" rotWithShape="0">
                <a:schemeClr val="bg2"/>
              </a:outerShdw>
            </a:effectLst>
          </p:spPr>
          <p:txBody>
            <a:bodyPr wrap="none" anchor="ctr"/>
            <a:lstStyle/>
            <a:p>
              <a:pPr eaLnBrk="0" hangingPunct="0">
                <a:defRPr/>
              </a:pPr>
              <a:r>
                <a:rPr lang="de-DE" sz="1600" b="1" i="1">
                  <a:latin typeface="Arial" charset="0"/>
                </a:rPr>
                <a:t>ACK</a:t>
              </a:r>
            </a:p>
          </p:txBody>
        </p:sp>
        <p:sp>
          <p:nvSpPr>
            <p:cNvPr id="25653" name="Line 33"/>
            <p:cNvSpPr>
              <a:spLocks noChangeShapeType="1"/>
            </p:cNvSpPr>
            <p:nvPr/>
          </p:nvSpPr>
          <p:spPr bwMode="auto">
            <a:xfrm flipH="1">
              <a:off x="2260" y="3648"/>
              <a:ext cx="1152" cy="480"/>
            </a:xfrm>
            <a:prstGeom prst="line">
              <a:avLst/>
            </a:prstGeom>
            <a:noFill/>
            <a:ln w="12700">
              <a:solidFill>
                <a:schemeClr val="tx1"/>
              </a:solidFill>
              <a:round/>
              <a:headEnd/>
              <a:tailEnd type="triangle" w="med" len="med"/>
            </a:ln>
          </p:spPr>
          <p:txBody>
            <a:bodyPr wrap="none" anchor="ctr"/>
            <a:lstStyle/>
            <a:p>
              <a:endParaRPr lang="en-US"/>
            </a:p>
          </p:txBody>
        </p:sp>
      </p:grpSp>
      <p:grpSp>
        <p:nvGrpSpPr>
          <p:cNvPr id="6" name="Group 34"/>
          <p:cNvGrpSpPr>
            <a:grpSpLocks/>
          </p:cNvGrpSpPr>
          <p:nvPr/>
        </p:nvGrpSpPr>
        <p:grpSpPr bwMode="auto">
          <a:xfrm>
            <a:off x="1693864" y="4294189"/>
            <a:ext cx="801687" cy="414337"/>
            <a:chOff x="1776" y="3744"/>
            <a:chExt cx="384" cy="288"/>
          </a:xfrm>
        </p:grpSpPr>
        <p:sp>
          <p:nvSpPr>
            <p:cNvPr id="25650" name="Line 35"/>
            <p:cNvSpPr>
              <a:spLocks noChangeShapeType="1"/>
            </p:cNvSpPr>
            <p:nvPr/>
          </p:nvSpPr>
          <p:spPr bwMode="auto">
            <a:xfrm>
              <a:off x="2112" y="3744"/>
              <a:ext cx="0" cy="288"/>
            </a:xfrm>
            <a:prstGeom prst="line">
              <a:avLst/>
            </a:prstGeom>
            <a:noFill/>
            <a:ln w="12700">
              <a:solidFill>
                <a:schemeClr val="tx1"/>
              </a:solidFill>
              <a:round/>
              <a:headEnd type="none" w="sm" len="sm"/>
              <a:tailEnd type="triangle" w="sm" len="sm"/>
            </a:ln>
          </p:spPr>
          <p:txBody>
            <a:bodyPr wrap="none" anchor="ctr"/>
            <a:lstStyle/>
            <a:p>
              <a:endParaRPr lang="en-US"/>
            </a:p>
          </p:txBody>
        </p:sp>
        <p:sp>
          <p:nvSpPr>
            <p:cNvPr id="25651" name="Text Box 36"/>
            <p:cNvSpPr txBox="1">
              <a:spLocks noChangeArrowheads="1"/>
            </p:cNvSpPr>
            <p:nvPr/>
          </p:nvSpPr>
          <p:spPr bwMode="auto">
            <a:xfrm>
              <a:off x="1776" y="3744"/>
              <a:ext cx="384" cy="255"/>
            </a:xfrm>
            <a:prstGeom prst="rect">
              <a:avLst/>
            </a:prstGeom>
            <a:noFill/>
            <a:ln w="12700">
              <a:noFill/>
              <a:miter lim="800000"/>
              <a:headEnd type="none" w="sm" len="sm"/>
              <a:tailEnd type="none" w="sm" len="sm"/>
            </a:ln>
          </p:spPr>
          <p:txBody>
            <a:bodyPr>
              <a:spAutoFit/>
            </a:bodyPr>
            <a:lstStyle/>
            <a:p>
              <a:pPr algn="l" eaLnBrk="0" hangingPunct="0">
                <a:spcBef>
                  <a:spcPct val="50000"/>
                </a:spcBef>
              </a:pPr>
              <a:r>
                <a:rPr lang="de-DE">
                  <a:latin typeface="Arial" pitchFamily="34" charset="0"/>
                </a:rPr>
                <a:t>time</a:t>
              </a:r>
              <a:endParaRPr lang="de-DE" sz="1000">
                <a:latin typeface="Arial" pitchFamily="34" charset="0"/>
              </a:endParaRPr>
            </a:p>
          </p:txBody>
        </p:sp>
      </p:grpSp>
      <p:sp>
        <p:nvSpPr>
          <p:cNvPr id="25619" name="Line 38"/>
          <p:cNvSpPr>
            <a:spLocks noChangeShapeType="1"/>
          </p:cNvSpPr>
          <p:nvPr/>
        </p:nvSpPr>
        <p:spPr bwMode="auto">
          <a:xfrm>
            <a:off x="6888163" y="2906713"/>
            <a:ext cx="373062" cy="0"/>
          </a:xfrm>
          <a:prstGeom prst="line">
            <a:avLst/>
          </a:prstGeom>
          <a:noFill/>
          <a:ln w="12700">
            <a:solidFill>
              <a:schemeClr val="tx1"/>
            </a:solidFill>
            <a:round/>
            <a:headEnd/>
            <a:tailEnd type="triangle" w="med" len="med"/>
          </a:ln>
        </p:spPr>
        <p:txBody>
          <a:bodyPr wrap="none" anchor="ctr"/>
          <a:lstStyle/>
          <a:p>
            <a:endParaRPr lang="en-US"/>
          </a:p>
        </p:txBody>
      </p:sp>
      <p:sp>
        <p:nvSpPr>
          <p:cNvPr id="25620" name="Line 39"/>
          <p:cNvSpPr>
            <a:spLocks noChangeShapeType="1"/>
          </p:cNvSpPr>
          <p:nvPr/>
        </p:nvSpPr>
        <p:spPr bwMode="auto">
          <a:xfrm>
            <a:off x="8842376" y="3735388"/>
            <a:ext cx="487363" cy="0"/>
          </a:xfrm>
          <a:prstGeom prst="line">
            <a:avLst/>
          </a:prstGeom>
          <a:noFill/>
          <a:ln w="12700">
            <a:solidFill>
              <a:schemeClr val="tx1"/>
            </a:solidFill>
            <a:round/>
            <a:headEnd/>
            <a:tailEnd type="triangle" w="med" len="med"/>
          </a:ln>
        </p:spPr>
        <p:txBody>
          <a:bodyPr wrap="none" anchor="ctr"/>
          <a:lstStyle/>
          <a:p>
            <a:endParaRPr lang="en-US"/>
          </a:p>
        </p:txBody>
      </p:sp>
      <p:sp>
        <p:nvSpPr>
          <p:cNvPr id="25621" name="Text Box 40"/>
          <p:cNvSpPr txBox="1">
            <a:spLocks noChangeArrowheads="1"/>
          </p:cNvSpPr>
          <p:nvPr/>
        </p:nvSpPr>
        <p:spPr bwMode="auto">
          <a:xfrm>
            <a:off x="5897564" y="2743200"/>
            <a:ext cx="1019175" cy="336550"/>
          </a:xfrm>
          <a:prstGeom prst="rect">
            <a:avLst/>
          </a:prstGeom>
          <a:noFill/>
          <a:ln w="12700">
            <a:noFill/>
            <a:miter lim="800000"/>
            <a:headEnd/>
            <a:tailEnd/>
          </a:ln>
        </p:spPr>
        <p:txBody>
          <a:bodyPr wrap="none">
            <a:spAutoFit/>
          </a:bodyPr>
          <a:lstStyle/>
          <a:p>
            <a:pPr algn="l" eaLnBrk="0" hangingPunct="0"/>
            <a:r>
              <a:rPr lang="de-DE" sz="1600">
                <a:latin typeface="Arial" pitchFamily="34" charset="0"/>
              </a:rPr>
              <a:t>Send(p1)</a:t>
            </a:r>
          </a:p>
        </p:txBody>
      </p:sp>
      <p:sp>
        <p:nvSpPr>
          <p:cNvPr id="25622" name="Text Box 41"/>
          <p:cNvSpPr txBox="1">
            <a:spLocks noChangeArrowheads="1"/>
          </p:cNvSpPr>
          <p:nvPr/>
        </p:nvSpPr>
        <p:spPr bwMode="auto">
          <a:xfrm>
            <a:off x="9390064" y="3571875"/>
            <a:ext cx="1277937" cy="336550"/>
          </a:xfrm>
          <a:prstGeom prst="rect">
            <a:avLst/>
          </a:prstGeom>
          <a:noFill/>
          <a:ln w="12700">
            <a:noFill/>
            <a:miter lim="800000"/>
            <a:headEnd/>
            <a:tailEnd/>
          </a:ln>
        </p:spPr>
        <p:txBody>
          <a:bodyPr wrap="none">
            <a:spAutoFit/>
          </a:bodyPr>
          <a:lstStyle/>
          <a:p>
            <a:pPr algn="l" eaLnBrk="0" hangingPunct="0"/>
            <a:r>
              <a:rPr lang="de-DE" sz="1600">
                <a:latin typeface="Arial" pitchFamily="34" charset="0"/>
              </a:rPr>
              <a:t>Receive(p1)</a:t>
            </a:r>
          </a:p>
        </p:txBody>
      </p:sp>
      <p:sp>
        <p:nvSpPr>
          <p:cNvPr id="25623" name="Text Box 44"/>
          <p:cNvSpPr txBox="1">
            <a:spLocks noChangeArrowheads="1"/>
          </p:cNvSpPr>
          <p:nvPr/>
        </p:nvSpPr>
        <p:spPr bwMode="auto">
          <a:xfrm>
            <a:off x="9390064" y="5230813"/>
            <a:ext cx="1277937" cy="336550"/>
          </a:xfrm>
          <a:prstGeom prst="rect">
            <a:avLst/>
          </a:prstGeom>
          <a:noFill/>
          <a:ln w="12700">
            <a:noFill/>
            <a:miter lim="800000"/>
            <a:headEnd/>
            <a:tailEnd/>
          </a:ln>
        </p:spPr>
        <p:txBody>
          <a:bodyPr wrap="none">
            <a:spAutoFit/>
          </a:bodyPr>
          <a:lstStyle/>
          <a:p>
            <a:pPr algn="l" eaLnBrk="0" hangingPunct="0"/>
            <a:r>
              <a:rPr lang="de-DE" sz="1600">
                <a:latin typeface="Arial" pitchFamily="34" charset="0"/>
              </a:rPr>
              <a:t>Receive(p1)</a:t>
            </a:r>
          </a:p>
        </p:txBody>
      </p:sp>
      <p:sp>
        <p:nvSpPr>
          <p:cNvPr id="25624" name="Text Box 45"/>
          <p:cNvSpPr txBox="1">
            <a:spLocks noChangeArrowheads="1"/>
          </p:cNvSpPr>
          <p:nvPr/>
        </p:nvSpPr>
        <p:spPr bwMode="auto">
          <a:xfrm>
            <a:off x="6865938" y="2420938"/>
            <a:ext cx="958850" cy="366712"/>
          </a:xfrm>
          <a:prstGeom prst="rect">
            <a:avLst/>
          </a:prstGeom>
          <a:noFill/>
          <a:ln w="12700">
            <a:noFill/>
            <a:miter lim="800000"/>
            <a:headEnd/>
            <a:tailEnd/>
          </a:ln>
        </p:spPr>
        <p:txBody>
          <a:bodyPr wrap="none">
            <a:spAutoFit/>
          </a:bodyPr>
          <a:lstStyle/>
          <a:p>
            <a:pPr algn="l" eaLnBrk="0" hangingPunct="0"/>
            <a:r>
              <a:rPr lang="de-DE" b="1" i="1">
                <a:latin typeface="Arial" pitchFamily="34" charset="0"/>
              </a:rPr>
              <a:t>Sender</a:t>
            </a:r>
          </a:p>
        </p:txBody>
      </p:sp>
      <p:sp>
        <p:nvSpPr>
          <p:cNvPr id="25625" name="Text Box 46"/>
          <p:cNvSpPr txBox="1">
            <a:spLocks noChangeArrowheads="1"/>
          </p:cNvSpPr>
          <p:nvPr/>
        </p:nvSpPr>
        <p:spPr bwMode="auto">
          <a:xfrm>
            <a:off x="8294688" y="2420938"/>
            <a:ext cx="1136650" cy="366712"/>
          </a:xfrm>
          <a:prstGeom prst="rect">
            <a:avLst/>
          </a:prstGeom>
          <a:noFill/>
          <a:ln w="12700">
            <a:noFill/>
            <a:miter lim="800000"/>
            <a:headEnd/>
            <a:tailEnd/>
          </a:ln>
        </p:spPr>
        <p:txBody>
          <a:bodyPr wrap="none">
            <a:spAutoFit/>
          </a:bodyPr>
          <a:lstStyle/>
          <a:p>
            <a:pPr algn="l" eaLnBrk="0" hangingPunct="0"/>
            <a:r>
              <a:rPr lang="de-DE" b="1" i="1">
                <a:latin typeface="Arial" pitchFamily="34" charset="0"/>
              </a:rPr>
              <a:t>Receiver</a:t>
            </a:r>
          </a:p>
        </p:txBody>
      </p:sp>
      <p:sp>
        <p:nvSpPr>
          <p:cNvPr id="25626" name="Line 47"/>
          <p:cNvSpPr>
            <a:spLocks noChangeShapeType="1"/>
          </p:cNvSpPr>
          <p:nvPr/>
        </p:nvSpPr>
        <p:spPr bwMode="auto">
          <a:xfrm>
            <a:off x="7261225" y="2768600"/>
            <a:ext cx="0" cy="3454400"/>
          </a:xfrm>
          <a:prstGeom prst="line">
            <a:avLst/>
          </a:prstGeom>
          <a:noFill/>
          <a:ln w="12700">
            <a:solidFill>
              <a:schemeClr val="tx1"/>
            </a:solidFill>
            <a:round/>
            <a:headEnd/>
            <a:tailEnd/>
          </a:ln>
        </p:spPr>
        <p:txBody>
          <a:bodyPr wrap="none" anchor="ctr"/>
          <a:lstStyle/>
          <a:p>
            <a:endParaRPr lang="en-US"/>
          </a:p>
        </p:txBody>
      </p:sp>
      <p:sp>
        <p:nvSpPr>
          <p:cNvPr id="25627" name="Line 48"/>
          <p:cNvSpPr>
            <a:spLocks noChangeShapeType="1"/>
          </p:cNvSpPr>
          <p:nvPr/>
        </p:nvSpPr>
        <p:spPr bwMode="auto">
          <a:xfrm>
            <a:off x="8842375" y="2768600"/>
            <a:ext cx="0" cy="3454400"/>
          </a:xfrm>
          <a:prstGeom prst="line">
            <a:avLst/>
          </a:prstGeom>
          <a:noFill/>
          <a:ln w="12700">
            <a:solidFill>
              <a:schemeClr val="tx1"/>
            </a:solidFill>
            <a:round/>
            <a:headEnd/>
            <a:tailEnd/>
          </a:ln>
        </p:spPr>
        <p:txBody>
          <a:bodyPr wrap="none" anchor="ctr"/>
          <a:lstStyle/>
          <a:p>
            <a:endParaRPr lang="en-US"/>
          </a:p>
        </p:txBody>
      </p:sp>
      <p:grpSp>
        <p:nvGrpSpPr>
          <p:cNvPr id="7" name="Group 49"/>
          <p:cNvGrpSpPr>
            <a:grpSpLocks/>
          </p:cNvGrpSpPr>
          <p:nvPr/>
        </p:nvGrpSpPr>
        <p:grpSpPr bwMode="auto">
          <a:xfrm>
            <a:off x="7261225" y="2906714"/>
            <a:ext cx="1581150" cy="828675"/>
            <a:chOff x="2260" y="1872"/>
            <a:chExt cx="1152" cy="576"/>
          </a:xfrm>
        </p:grpSpPr>
        <p:sp>
          <p:nvSpPr>
            <p:cNvPr id="25648" name="Line 50"/>
            <p:cNvSpPr>
              <a:spLocks noChangeShapeType="1"/>
            </p:cNvSpPr>
            <p:nvPr/>
          </p:nvSpPr>
          <p:spPr bwMode="auto">
            <a:xfrm>
              <a:off x="2260" y="1872"/>
              <a:ext cx="1152" cy="576"/>
            </a:xfrm>
            <a:prstGeom prst="line">
              <a:avLst/>
            </a:prstGeom>
            <a:noFill/>
            <a:ln w="12700">
              <a:solidFill>
                <a:schemeClr val="tx1"/>
              </a:solidFill>
              <a:round/>
              <a:headEnd/>
              <a:tailEnd type="triangle" w="med" len="med"/>
            </a:ln>
          </p:spPr>
          <p:txBody>
            <a:bodyPr wrap="none" anchor="ctr"/>
            <a:lstStyle/>
            <a:p>
              <a:endParaRPr lang="en-US"/>
            </a:p>
          </p:txBody>
        </p:sp>
        <p:sp>
          <p:nvSpPr>
            <p:cNvPr id="1414195" name="Rectangle 51"/>
            <p:cNvSpPr>
              <a:spLocks noChangeArrowheads="1"/>
            </p:cNvSpPr>
            <p:nvPr/>
          </p:nvSpPr>
          <p:spPr bwMode="auto">
            <a:xfrm>
              <a:off x="2658" y="1908"/>
              <a:ext cx="355" cy="143"/>
            </a:xfrm>
            <a:prstGeom prst="rect">
              <a:avLst/>
            </a:prstGeom>
            <a:solidFill>
              <a:srgbClr val="73C8F7"/>
            </a:solidFill>
            <a:ln w="12700">
              <a:solidFill>
                <a:schemeClr val="tx1"/>
              </a:solidFill>
              <a:miter lim="800000"/>
              <a:headEnd/>
              <a:tailEnd/>
            </a:ln>
            <a:effectLst>
              <a:outerShdw dist="35921" dir="2700000" algn="ctr" rotWithShape="0">
                <a:schemeClr val="bg2"/>
              </a:outerShdw>
            </a:effectLst>
          </p:spPr>
          <p:txBody>
            <a:bodyPr wrap="none" anchor="ctr"/>
            <a:lstStyle/>
            <a:p>
              <a:pPr eaLnBrk="0" hangingPunct="0">
                <a:defRPr/>
              </a:pPr>
              <a:r>
                <a:rPr lang="de-DE" sz="1600" b="1" i="1">
                  <a:latin typeface="Arial" charset="0"/>
                </a:rPr>
                <a:t>p1</a:t>
              </a:r>
            </a:p>
          </p:txBody>
        </p:sp>
      </p:grpSp>
      <p:grpSp>
        <p:nvGrpSpPr>
          <p:cNvPr id="8" name="Group 52"/>
          <p:cNvGrpSpPr>
            <a:grpSpLocks/>
          </p:cNvGrpSpPr>
          <p:nvPr/>
        </p:nvGrpSpPr>
        <p:grpSpPr bwMode="auto">
          <a:xfrm>
            <a:off x="7261225" y="4495801"/>
            <a:ext cx="1581150" cy="898525"/>
            <a:chOff x="2260" y="2976"/>
            <a:chExt cx="1152" cy="624"/>
          </a:xfrm>
        </p:grpSpPr>
        <p:sp>
          <p:nvSpPr>
            <p:cNvPr id="25646" name="Line 53"/>
            <p:cNvSpPr>
              <a:spLocks noChangeShapeType="1"/>
            </p:cNvSpPr>
            <p:nvPr/>
          </p:nvSpPr>
          <p:spPr bwMode="auto">
            <a:xfrm>
              <a:off x="2260" y="2976"/>
              <a:ext cx="1152" cy="624"/>
            </a:xfrm>
            <a:prstGeom prst="line">
              <a:avLst/>
            </a:prstGeom>
            <a:noFill/>
            <a:ln w="12700">
              <a:solidFill>
                <a:schemeClr val="tx1"/>
              </a:solidFill>
              <a:round/>
              <a:headEnd/>
              <a:tailEnd type="triangle" w="med" len="med"/>
            </a:ln>
          </p:spPr>
          <p:txBody>
            <a:bodyPr wrap="none" anchor="ctr"/>
            <a:lstStyle/>
            <a:p>
              <a:endParaRPr lang="en-US"/>
            </a:p>
          </p:txBody>
        </p:sp>
        <p:sp>
          <p:nvSpPr>
            <p:cNvPr id="1414198" name="Rectangle 54"/>
            <p:cNvSpPr>
              <a:spLocks noChangeArrowheads="1"/>
            </p:cNvSpPr>
            <p:nvPr/>
          </p:nvSpPr>
          <p:spPr bwMode="auto">
            <a:xfrm>
              <a:off x="2658" y="3025"/>
              <a:ext cx="355" cy="143"/>
            </a:xfrm>
            <a:prstGeom prst="rect">
              <a:avLst/>
            </a:prstGeom>
            <a:solidFill>
              <a:srgbClr val="73C8F7"/>
            </a:solidFill>
            <a:ln w="12700">
              <a:solidFill>
                <a:schemeClr val="tx1"/>
              </a:solidFill>
              <a:miter lim="800000"/>
              <a:headEnd/>
              <a:tailEnd/>
            </a:ln>
            <a:effectLst>
              <a:outerShdw dist="35921" dir="2700000" algn="ctr" rotWithShape="0">
                <a:schemeClr val="bg2"/>
              </a:outerShdw>
            </a:effectLst>
          </p:spPr>
          <p:txBody>
            <a:bodyPr wrap="none" anchor="ctr"/>
            <a:lstStyle/>
            <a:p>
              <a:pPr eaLnBrk="0" hangingPunct="0">
                <a:defRPr/>
              </a:pPr>
              <a:r>
                <a:rPr lang="de-DE" sz="1600" b="1" i="1">
                  <a:latin typeface="Arial" charset="0"/>
                </a:rPr>
                <a:t>p1</a:t>
              </a:r>
            </a:p>
          </p:txBody>
        </p:sp>
      </p:grpSp>
      <p:sp>
        <p:nvSpPr>
          <p:cNvPr id="25630" name="Line 55"/>
          <p:cNvSpPr>
            <a:spLocks noChangeShapeType="1"/>
          </p:cNvSpPr>
          <p:nvPr/>
        </p:nvSpPr>
        <p:spPr bwMode="auto">
          <a:xfrm>
            <a:off x="8842376" y="5394325"/>
            <a:ext cx="487363" cy="0"/>
          </a:xfrm>
          <a:prstGeom prst="line">
            <a:avLst/>
          </a:prstGeom>
          <a:noFill/>
          <a:ln w="12700">
            <a:solidFill>
              <a:schemeClr val="tx1"/>
            </a:solidFill>
            <a:round/>
            <a:headEnd/>
            <a:tailEnd type="triangle" w="med" len="med"/>
          </a:ln>
        </p:spPr>
        <p:txBody>
          <a:bodyPr wrap="none" anchor="ctr"/>
          <a:lstStyle/>
          <a:p>
            <a:endParaRPr lang="en-US"/>
          </a:p>
        </p:txBody>
      </p:sp>
      <p:grpSp>
        <p:nvGrpSpPr>
          <p:cNvPr id="9" name="Group 56"/>
          <p:cNvGrpSpPr>
            <a:grpSpLocks/>
          </p:cNvGrpSpPr>
          <p:nvPr/>
        </p:nvGrpSpPr>
        <p:grpSpPr bwMode="auto">
          <a:xfrm>
            <a:off x="7261225" y="3787776"/>
            <a:ext cx="1581150" cy="638175"/>
            <a:chOff x="2260" y="2484"/>
            <a:chExt cx="1152" cy="444"/>
          </a:xfrm>
        </p:grpSpPr>
        <p:sp>
          <p:nvSpPr>
            <p:cNvPr id="1414201" name="Rectangle 57"/>
            <p:cNvSpPr>
              <a:spLocks noChangeArrowheads="1"/>
            </p:cNvSpPr>
            <p:nvPr/>
          </p:nvSpPr>
          <p:spPr bwMode="auto">
            <a:xfrm>
              <a:off x="2658" y="2484"/>
              <a:ext cx="355" cy="144"/>
            </a:xfrm>
            <a:prstGeom prst="rect">
              <a:avLst/>
            </a:prstGeom>
            <a:solidFill>
              <a:srgbClr val="99FF99"/>
            </a:solidFill>
            <a:ln w="12700">
              <a:solidFill>
                <a:schemeClr val="tx1"/>
              </a:solidFill>
              <a:miter lim="800000"/>
              <a:headEnd/>
              <a:tailEnd/>
            </a:ln>
            <a:effectLst>
              <a:outerShdw dist="35921" dir="2700000" algn="ctr" rotWithShape="0">
                <a:schemeClr val="bg2"/>
              </a:outerShdw>
            </a:effectLst>
          </p:spPr>
          <p:txBody>
            <a:bodyPr wrap="none" anchor="ctr"/>
            <a:lstStyle/>
            <a:p>
              <a:pPr eaLnBrk="0" hangingPunct="0">
                <a:defRPr/>
              </a:pPr>
              <a:r>
                <a:rPr lang="de-DE" sz="1600" b="1" i="1">
                  <a:latin typeface="Arial" charset="0"/>
                </a:rPr>
                <a:t>ACK</a:t>
              </a:r>
            </a:p>
          </p:txBody>
        </p:sp>
        <p:sp>
          <p:nvSpPr>
            <p:cNvPr id="25645" name="Line 58"/>
            <p:cNvSpPr>
              <a:spLocks noChangeShapeType="1"/>
            </p:cNvSpPr>
            <p:nvPr/>
          </p:nvSpPr>
          <p:spPr bwMode="auto">
            <a:xfrm flipH="1">
              <a:off x="2260" y="2496"/>
              <a:ext cx="1152" cy="432"/>
            </a:xfrm>
            <a:prstGeom prst="line">
              <a:avLst/>
            </a:prstGeom>
            <a:noFill/>
            <a:ln w="12700">
              <a:solidFill>
                <a:schemeClr val="tx1"/>
              </a:solidFill>
              <a:round/>
              <a:headEnd/>
              <a:tailEnd type="triangle" w="med" len="med"/>
            </a:ln>
          </p:spPr>
          <p:txBody>
            <a:bodyPr wrap="none" anchor="ctr"/>
            <a:lstStyle/>
            <a:p>
              <a:endParaRPr lang="en-US"/>
            </a:p>
          </p:txBody>
        </p:sp>
      </p:grpSp>
      <p:grpSp>
        <p:nvGrpSpPr>
          <p:cNvPr id="10" name="Group 59"/>
          <p:cNvGrpSpPr>
            <a:grpSpLocks/>
          </p:cNvGrpSpPr>
          <p:nvPr/>
        </p:nvGrpSpPr>
        <p:grpSpPr bwMode="auto">
          <a:xfrm>
            <a:off x="7261225" y="5454650"/>
            <a:ext cx="1581150" cy="698500"/>
            <a:chOff x="2260" y="3642"/>
            <a:chExt cx="1152" cy="486"/>
          </a:xfrm>
        </p:grpSpPr>
        <p:sp>
          <p:nvSpPr>
            <p:cNvPr id="1414204" name="Rectangle 60"/>
            <p:cNvSpPr>
              <a:spLocks noChangeArrowheads="1"/>
            </p:cNvSpPr>
            <p:nvPr/>
          </p:nvSpPr>
          <p:spPr bwMode="auto">
            <a:xfrm>
              <a:off x="2658" y="3642"/>
              <a:ext cx="355" cy="144"/>
            </a:xfrm>
            <a:prstGeom prst="rect">
              <a:avLst/>
            </a:prstGeom>
            <a:solidFill>
              <a:srgbClr val="99FF99"/>
            </a:solidFill>
            <a:ln w="12700">
              <a:solidFill>
                <a:schemeClr val="tx1"/>
              </a:solidFill>
              <a:miter lim="800000"/>
              <a:headEnd/>
              <a:tailEnd/>
            </a:ln>
            <a:effectLst>
              <a:outerShdw dist="35921" dir="2700000" algn="ctr" rotWithShape="0">
                <a:schemeClr val="bg2"/>
              </a:outerShdw>
            </a:effectLst>
          </p:spPr>
          <p:txBody>
            <a:bodyPr wrap="none" anchor="ctr"/>
            <a:lstStyle/>
            <a:p>
              <a:pPr eaLnBrk="0" hangingPunct="0">
                <a:defRPr/>
              </a:pPr>
              <a:r>
                <a:rPr lang="de-DE" sz="1600" b="1" i="1">
                  <a:latin typeface="Arial" charset="0"/>
                </a:rPr>
                <a:t>ACK</a:t>
              </a:r>
            </a:p>
          </p:txBody>
        </p:sp>
        <p:sp>
          <p:nvSpPr>
            <p:cNvPr id="25643" name="Line 61"/>
            <p:cNvSpPr>
              <a:spLocks noChangeShapeType="1"/>
            </p:cNvSpPr>
            <p:nvPr/>
          </p:nvSpPr>
          <p:spPr bwMode="auto">
            <a:xfrm flipH="1">
              <a:off x="2260" y="3648"/>
              <a:ext cx="1152" cy="480"/>
            </a:xfrm>
            <a:prstGeom prst="line">
              <a:avLst/>
            </a:prstGeom>
            <a:noFill/>
            <a:ln w="12700">
              <a:solidFill>
                <a:schemeClr val="tx1"/>
              </a:solidFill>
              <a:round/>
              <a:headEnd/>
              <a:tailEnd type="triangle" w="med" len="med"/>
            </a:ln>
          </p:spPr>
          <p:txBody>
            <a:bodyPr wrap="none" anchor="ctr"/>
            <a:lstStyle/>
            <a:p>
              <a:endParaRPr lang="en-US"/>
            </a:p>
          </p:txBody>
        </p:sp>
      </p:grpSp>
      <p:grpSp>
        <p:nvGrpSpPr>
          <p:cNvPr id="11" name="Group 62"/>
          <p:cNvGrpSpPr>
            <a:grpSpLocks/>
          </p:cNvGrpSpPr>
          <p:nvPr/>
        </p:nvGrpSpPr>
        <p:grpSpPr bwMode="auto">
          <a:xfrm>
            <a:off x="6069013" y="4365625"/>
            <a:ext cx="747712" cy="414338"/>
            <a:chOff x="1776" y="3744"/>
            <a:chExt cx="384" cy="288"/>
          </a:xfrm>
        </p:grpSpPr>
        <p:sp>
          <p:nvSpPr>
            <p:cNvPr id="25640" name="Line 63"/>
            <p:cNvSpPr>
              <a:spLocks noChangeShapeType="1"/>
            </p:cNvSpPr>
            <p:nvPr/>
          </p:nvSpPr>
          <p:spPr bwMode="auto">
            <a:xfrm>
              <a:off x="2112" y="3744"/>
              <a:ext cx="0" cy="288"/>
            </a:xfrm>
            <a:prstGeom prst="line">
              <a:avLst/>
            </a:prstGeom>
            <a:noFill/>
            <a:ln w="12700">
              <a:solidFill>
                <a:schemeClr val="tx1"/>
              </a:solidFill>
              <a:round/>
              <a:headEnd type="none" w="sm" len="sm"/>
              <a:tailEnd type="triangle" w="sm" len="sm"/>
            </a:ln>
          </p:spPr>
          <p:txBody>
            <a:bodyPr wrap="none" anchor="ctr"/>
            <a:lstStyle/>
            <a:p>
              <a:endParaRPr lang="en-US"/>
            </a:p>
          </p:txBody>
        </p:sp>
        <p:sp>
          <p:nvSpPr>
            <p:cNvPr id="25641" name="Text Box 64"/>
            <p:cNvSpPr txBox="1">
              <a:spLocks noChangeArrowheads="1"/>
            </p:cNvSpPr>
            <p:nvPr/>
          </p:nvSpPr>
          <p:spPr bwMode="auto">
            <a:xfrm>
              <a:off x="1776" y="3744"/>
              <a:ext cx="384" cy="255"/>
            </a:xfrm>
            <a:prstGeom prst="rect">
              <a:avLst/>
            </a:prstGeom>
            <a:noFill/>
            <a:ln w="12700">
              <a:noFill/>
              <a:miter lim="800000"/>
              <a:headEnd type="none" w="sm" len="sm"/>
              <a:tailEnd type="none" w="sm" len="sm"/>
            </a:ln>
          </p:spPr>
          <p:txBody>
            <a:bodyPr>
              <a:spAutoFit/>
            </a:bodyPr>
            <a:lstStyle/>
            <a:p>
              <a:pPr algn="l" eaLnBrk="0" hangingPunct="0">
                <a:spcBef>
                  <a:spcPct val="50000"/>
                </a:spcBef>
              </a:pPr>
              <a:r>
                <a:rPr lang="de-DE">
                  <a:latin typeface="Arial" pitchFamily="34" charset="0"/>
                </a:rPr>
                <a:t>time</a:t>
              </a:r>
              <a:endParaRPr lang="de-DE" sz="1000">
                <a:latin typeface="Arial" pitchFamily="34" charset="0"/>
              </a:endParaRPr>
            </a:p>
          </p:txBody>
        </p:sp>
      </p:grpSp>
      <p:grpSp>
        <p:nvGrpSpPr>
          <p:cNvPr id="12" name="Group 65"/>
          <p:cNvGrpSpPr>
            <a:grpSpLocks/>
          </p:cNvGrpSpPr>
          <p:nvPr/>
        </p:nvGrpSpPr>
        <p:grpSpPr bwMode="auto">
          <a:xfrm>
            <a:off x="7535864" y="4076700"/>
            <a:ext cx="333375" cy="323850"/>
            <a:chOff x="3312" y="2640"/>
            <a:chExt cx="192" cy="240"/>
          </a:xfrm>
        </p:grpSpPr>
        <p:sp>
          <p:nvSpPr>
            <p:cNvPr id="25637" name="Line 66"/>
            <p:cNvSpPr>
              <a:spLocks noChangeShapeType="1"/>
            </p:cNvSpPr>
            <p:nvPr/>
          </p:nvSpPr>
          <p:spPr bwMode="auto">
            <a:xfrm flipH="1">
              <a:off x="3408" y="2640"/>
              <a:ext cx="96" cy="96"/>
            </a:xfrm>
            <a:prstGeom prst="line">
              <a:avLst/>
            </a:prstGeom>
            <a:noFill/>
            <a:ln w="28575">
              <a:solidFill>
                <a:srgbClr val="FF0066"/>
              </a:solidFill>
              <a:round/>
              <a:headEnd/>
              <a:tailEnd/>
            </a:ln>
          </p:spPr>
          <p:txBody>
            <a:bodyPr wrap="none" anchor="ctr"/>
            <a:lstStyle/>
            <a:p>
              <a:endParaRPr lang="en-US"/>
            </a:p>
          </p:txBody>
        </p:sp>
        <p:sp>
          <p:nvSpPr>
            <p:cNvPr id="25638" name="Line 67"/>
            <p:cNvSpPr>
              <a:spLocks noChangeShapeType="1"/>
            </p:cNvSpPr>
            <p:nvPr/>
          </p:nvSpPr>
          <p:spPr bwMode="auto">
            <a:xfrm flipV="1">
              <a:off x="3408" y="2688"/>
              <a:ext cx="96" cy="48"/>
            </a:xfrm>
            <a:prstGeom prst="line">
              <a:avLst/>
            </a:prstGeom>
            <a:noFill/>
            <a:ln w="28575">
              <a:solidFill>
                <a:srgbClr val="FF0066"/>
              </a:solidFill>
              <a:round/>
              <a:headEnd/>
              <a:tailEnd/>
            </a:ln>
          </p:spPr>
          <p:txBody>
            <a:bodyPr wrap="none" anchor="ctr"/>
            <a:lstStyle/>
            <a:p>
              <a:endParaRPr lang="en-US"/>
            </a:p>
          </p:txBody>
        </p:sp>
        <p:sp>
          <p:nvSpPr>
            <p:cNvPr id="25639" name="Line 68"/>
            <p:cNvSpPr>
              <a:spLocks noChangeShapeType="1"/>
            </p:cNvSpPr>
            <p:nvPr/>
          </p:nvSpPr>
          <p:spPr bwMode="auto">
            <a:xfrm flipH="1">
              <a:off x="3312" y="2688"/>
              <a:ext cx="192" cy="192"/>
            </a:xfrm>
            <a:prstGeom prst="line">
              <a:avLst/>
            </a:prstGeom>
            <a:noFill/>
            <a:ln w="28575">
              <a:solidFill>
                <a:srgbClr val="FF0066"/>
              </a:solidFill>
              <a:round/>
              <a:headEnd/>
              <a:tailEnd type="triangle" w="med" len="med"/>
            </a:ln>
          </p:spPr>
          <p:txBody>
            <a:bodyPr wrap="none" anchor="ctr"/>
            <a:lstStyle/>
            <a:p>
              <a:endParaRPr lang="en-US"/>
            </a:p>
          </p:txBody>
        </p:sp>
      </p:grpSp>
      <p:pic>
        <p:nvPicPr>
          <p:cNvPr id="25635" name="Picture 69"/>
          <p:cNvPicPr>
            <a:picLocks noChangeAspect="1" noChangeArrowheads="1"/>
          </p:cNvPicPr>
          <p:nvPr/>
        </p:nvPicPr>
        <p:blipFill>
          <a:blip r:embed="rId2" cstate="print"/>
          <a:srcRect/>
          <a:stretch>
            <a:fillRect/>
          </a:stretch>
        </p:blipFill>
        <p:spPr bwMode="auto">
          <a:xfrm>
            <a:off x="6527801" y="3429001"/>
            <a:ext cx="574675" cy="454025"/>
          </a:xfrm>
          <a:prstGeom prst="rect">
            <a:avLst/>
          </a:prstGeom>
          <a:noFill/>
          <a:ln w="12700">
            <a:noFill/>
            <a:miter lim="800000"/>
            <a:headEnd type="none" w="sm" len="sm"/>
            <a:tailEnd type="none" w="sm" len="sm"/>
          </a:ln>
        </p:spPr>
      </p:pic>
      <p:sp>
        <p:nvSpPr>
          <p:cNvPr id="25636" name="Text Box 70"/>
          <p:cNvSpPr txBox="1">
            <a:spLocks noChangeArrowheads="1"/>
          </p:cNvSpPr>
          <p:nvPr/>
        </p:nvSpPr>
        <p:spPr bwMode="auto">
          <a:xfrm>
            <a:off x="9551988" y="5373688"/>
            <a:ext cx="558800" cy="914400"/>
          </a:xfrm>
          <a:prstGeom prst="rect">
            <a:avLst/>
          </a:prstGeom>
          <a:noFill/>
          <a:ln w="25400" algn="ctr">
            <a:noFill/>
            <a:miter lim="800000"/>
            <a:headEnd/>
            <a:tailEnd/>
          </a:ln>
        </p:spPr>
        <p:txBody>
          <a:bodyPr wrap="none">
            <a:spAutoFit/>
          </a:bodyPr>
          <a:lstStyle/>
          <a:p>
            <a:r>
              <a:rPr lang="en-US" sz="5400">
                <a:solidFill>
                  <a:srgbClr val="FF3300"/>
                </a:solidFill>
              </a:rPr>
              <a:t>?</a:t>
            </a:r>
          </a:p>
        </p:txBody>
      </p:sp>
      <p:sp>
        <p:nvSpPr>
          <p:cNvPr id="61" name="Footer Placeholder 2"/>
          <p:cNvSpPr>
            <a:spLocks noGrp="1"/>
          </p:cNvSpPr>
          <p:nvPr>
            <p:ph type="ftr" sz="quarter" idx="3"/>
          </p:nvPr>
        </p:nvSpPr>
        <p:spPr>
          <a:xfrm>
            <a:off x="334433" y="6656398"/>
            <a:ext cx="7969251" cy="201602"/>
          </a:xfrm>
        </p:spPr>
        <p:txBody>
          <a:bodyPr/>
          <a:lstStyle/>
          <a:p>
            <a:r>
              <a:rPr lang="en-US" sz="750" dirty="0" smtClean="0"/>
              <a:t>TI 3: Operating Systems and Computer Networks</a:t>
            </a:r>
            <a:endParaRPr lang="de-DE" sz="750" dirty="0"/>
          </a:p>
        </p:txBody>
      </p:sp>
    </p:spTree>
    <p:extLst>
      <p:ext uri="{BB962C8B-B14F-4D97-AF65-F5344CB8AC3E}">
        <p14:creationId xmlns:p14="http://schemas.microsoft.com/office/powerpoint/2010/main" val="197905304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par>
                          <p:cTn id="13" fill="hold">
                            <p:stCondLst>
                              <p:cond delay="500"/>
                            </p:stCondLst>
                            <p:childTnLst>
                              <p:par>
                                <p:cTn id="14" presetID="22" presetClass="entr" presetSubtype="2" fill="hold"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right)">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left)">
                                      <p:cBhvr>
                                        <p:cTn id="26" dur="500"/>
                                        <p:tgtEl>
                                          <p:spTgt spid="8"/>
                                        </p:tgtEl>
                                      </p:cBhvr>
                                    </p:animEffect>
                                  </p:childTnLst>
                                </p:cTn>
                              </p:par>
                            </p:childTnLst>
                          </p:cTn>
                        </p:par>
                        <p:par>
                          <p:cTn id="27" fill="hold">
                            <p:stCondLst>
                              <p:cond delay="500"/>
                            </p:stCondLst>
                            <p:childTnLst>
                              <p:par>
                                <p:cTn id="28" presetID="22" presetClass="entr" presetSubtype="2" fill="hold" nodeType="after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wipe(right)">
                                      <p:cBhvr>
                                        <p:cTn id="30" dur="500"/>
                                        <p:tgtEl>
                                          <p:spTgt spid="5"/>
                                        </p:tgtEl>
                                      </p:cBhvr>
                                    </p:animEffect>
                                  </p:childTnLst>
                                </p:cTn>
                              </p:par>
                            </p:childTnLst>
                          </p:cTn>
                        </p:par>
                        <p:par>
                          <p:cTn id="31" fill="hold">
                            <p:stCondLst>
                              <p:cond delay="1000"/>
                            </p:stCondLst>
                            <p:childTnLst>
                              <p:par>
                                <p:cTn id="32" presetID="22" presetClass="entr" presetSubtype="2"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right)">
                                      <p:cBhvr>
                                        <p:cTn id="3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6627" name="Rectangle 2"/>
          <p:cNvSpPr>
            <a:spLocks noGrp="1" noChangeArrowheads="1"/>
          </p:cNvSpPr>
          <p:nvPr>
            <p:ph type="title"/>
          </p:nvPr>
        </p:nvSpPr>
        <p:spPr/>
        <p:txBody>
          <a:bodyPr/>
          <a:lstStyle/>
          <a:p>
            <a:pPr eaLnBrk="1" hangingPunct="1"/>
            <a:r>
              <a:rPr lang="en-US" smtClean="0"/>
              <a:t>Problem of Stop-and-Wait ARQ</a:t>
            </a:r>
          </a:p>
        </p:txBody>
      </p:sp>
      <p:sp>
        <p:nvSpPr>
          <p:cNvPr id="26628" name="Rectangle 3"/>
          <p:cNvSpPr>
            <a:spLocks noGrp="1" noChangeArrowheads="1"/>
          </p:cNvSpPr>
          <p:nvPr>
            <p:ph idx="1"/>
          </p:nvPr>
        </p:nvSpPr>
        <p:spPr/>
        <p:txBody>
          <a:bodyPr/>
          <a:lstStyle/>
          <a:p>
            <a:pPr eaLnBrk="1" hangingPunct="1">
              <a:lnSpc>
                <a:spcPct val="90000"/>
              </a:lnSpc>
            </a:pPr>
            <a:r>
              <a:rPr lang="en-US" dirty="0" smtClean="0"/>
              <a:t>Sender cannot distinguish between lost packet and lost acknowledgement </a:t>
            </a:r>
            <a:r>
              <a:rPr lang="en-US" dirty="0" smtClean="0">
                <a:latin typeface="cmsy10" pitchFamily="34" charset="0"/>
                <a:sym typeface="Wingdings" pitchFamily="2" charset="2"/>
              </a:rPr>
              <a:t></a:t>
            </a:r>
            <a:r>
              <a:rPr lang="en-US" dirty="0" smtClean="0"/>
              <a:t> Has to re-send the packet</a:t>
            </a:r>
          </a:p>
          <a:p>
            <a:pPr eaLnBrk="1" hangingPunct="1">
              <a:lnSpc>
                <a:spcPct val="90000"/>
              </a:lnSpc>
            </a:pPr>
            <a:endParaRPr lang="en-US" dirty="0" smtClean="0"/>
          </a:p>
          <a:p>
            <a:pPr eaLnBrk="1" hangingPunct="1">
              <a:lnSpc>
                <a:spcPct val="90000"/>
              </a:lnSpc>
            </a:pPr>
            <a:r>
              <a:rPr lang="en-US" dirty="0" smtClean="0"/>
              <a:t>Receiver cannot distinguish between new packet and redundant copy of old packet </a:t>
            </a:r>
            <a:r>
              <a:rPr lang="en-US" dirty="0" smtClean="0">
                <a:latin typeface="cmsy10" pitchFamily="34" charset="0"/>
                <a:sym typeface="Wingdings" pitchFamily="2" charset="2"/>
              </a:rPr>
              <a:t></a:t>
            </a:r>
            <a:r>
              <a:rPr lang="en-US" dirty="0" smtClean="0"/>
              <a:t> Additional information is needed </a:t>
            </a:r>
          </a:p>
          <a:p>
            <a:pPr eaLnBrk="1" hangingPunct="1">
              <a:lnSpc>
                <a:spcPct val="90000"/>
              </a:lnSpc>
            </a:pPr>
            <a:endParaRPr lang="en-US" dirty="0" smtClean="0"/>
          </a:p>
          <a:p>
            <a:pPr eaLnBrk="1" hangingPunct="1">
              <a:lnSpc>
                <a:spcPct val="90000"/>
              </a:lnSpc>
              <a:buFont typeface="Wingdings" pitchFamily="2" charset="2"/>
              <a:buChar char="Ø"/>
            </a:pPr>
            <a:r>
              <a:rPr lang="en-US" dirty="0" smtClean="0"/>
              <a:t>Put a </a:t>
            </a:r>
            <a:r>
              <a:rPr lang="en-US" i="1" dirty="0" smtClean="0"/>
              <a:t>sequence number</a:t>
            </a:r>
            <a:r>
              <a:rPr lang="en-US" dirty="0" smtClean="0"/>
              <a:t> in each packet, telling the receiver which packet it is</a:t>
            </a:r>
          </a:p>
          <a:p>
            <a:pPr lvl="1" eaLnBrk="1" hangingPunct="1">
              <a:lnSpc>
                <a:spcPct val="90000"/>
              </a:lnSpc>
            </a:pPr>
            <a:r>
              <a:rPr lang="en-US" dirty="0" smtClean="0"/>
              <a:t>Sequence numbers as </a:t>
            </a:r>
            <a:r>
              <a:rPr lang="en-US" i="1" dirty="0" smtClean="0"/>
              <a:t>header information</a:t>
            </a:r>
            <a:r>
              <a:rPr lang="en-US" dirty="0" smtClean="0"/>
              <a:t> in each packet </a:t>
            </a:r>
          </a:p>
          <a:p>
            <a:pPr lvl="1" eaLnBrk="1" hangingPunct="1">
              <a:lnSpc>
                <a:spcPct val="90000"/>
              </a:lnSpc>
            </a:pPr>
            <a:r>
              <a:rPr lang="en-US" dirty="0" smtClean="0"/>
              <a:t>Simplest sequence number: 0 or 1</a:t>
            </a:r>
          </a:p>
          <a:p>
            <a:pPr eaLnBrk="1" hangingPunct="1">
              <a:lnSpc>
                <a:spcPct val="90000"/>
              </a:lnSpc>
            </a:pPr>
            <a:endParaRPr lang="en-US" dirty="0" smtClean="0"/>
          </a:p>
          <a:p>
            <a:pPr eaLnBrk="1" hangingPunct="1">
              <a:lnSpc>
                <a:spcPct val="90000"/>
              </a:lnSpc>
            </a:pPr>
            <a:r>
              <a:rPr lang="en-US" dirty="0" smtClean="0"/>
              <a:t>Needed in packet and acknowledgement </a:t>
            </a:r>
          </a:p>
          <a:p>
            <a:pPr lvl="1" eaLnBrk="1" hangingPunct="1">
              <a:lnSpc>
                <a:spcPct val="90000"/>
              </a:lnSpc>
            </a:pPr>
            <a:r>
              <a:rPr lang="en-US" dirty="0" smtClean="0"/>
              <a:t>One convention: In ACK, send sequence number of last correctly received packet</a:t>
            </a:r>
          </a:p>
          <a:p>
            <a:pPr lvl="1" eaLnBrk="1" hangingPunct="1">
              <a:lnSpc>
                <a:spcPct val="90000"/>
              </a:lnSpc>
            </a:pPr>
            <a:r>
              <a:rPr lang="en-US" dirty="0" smtClean="0"/>
              <a:t>Also possible: Send sequence number of next expected packet </a:t>
            </a:r>
          </a:p>
          <a:p>
            <a:pPr lvl="1" eaLnBrk="1" hangingPunct="1">
              <a:lnSpc>
                <a:spcPct val="90000"/>
              </a:lnSpc>
              <a:buFont typeface="Wingdings" pitchFamily="2" charset="2"/>
              <a:buChar char="Ø"/>
            </a:pPr>
            <a:r>
              <a:rPr lang="en-US" dirty="0" smtClean="0"/>
              <a:t>Be aware: Some protocols count bytes instead of packets</a:t>
            </a:r>
          </a:p>
        </p:txBody>
      </p:sp>
      <p:sp>
        <p:nvSpPr>
          <p:cNvPr id="5" name="Footer Placeholder 2"/>
          <p:cNvSpPr>
            <a:spLocks noGrp="1"/>
          </p:cNvSpPr>
          <p:nvPr>
            <p:ph type="ftr" sz="quarter" idx="3"/>
          </p:nvPr>
        </p:nvSpPr>
        <p:spPr>
          <a:xfrm>
            <a:off x="334433" y="6656398"/>
            <a:ext cx="7969251" cy="201602"/>
          </a:xfrm>
        </p:spPr>
        <p:txBody>
          <a:bodyPr/>
          <a:lstStyle/>
          <a:p>
            <a:r>
              <a:rPr lang="en-US" sz="750" dirty="0" smtClean="0"/>
              <a:t>TI 3: Operating Systems and Computer Networks</a:t>
            </a:r>
            <a:endParaRPr lang="de-DE" sz="750" dirty="0"/>
          </a:p>
        </p:txBody>
      </p:sp>
    </p:spTree>
    <p:extLst>
      <p:ext uri="{BB962C8B-B14F-4D97-AF65-F5344CB8AC3E}">
        <p14:creationId xmlns:p14="http://schemas.microsoft.com/office/powerpoint/2010/main" val="2638031017"/>
      </p:ext>
    </p:extLst>
  </p:cSld>
  <p:clrMapOvr>
    <a:masterClrMapping/>
  </p:clrMapOv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7651" name="Rectangle 2"/>
          <p:cNvSpPr>
            <a:spLocks noGrp="1" noChangeArrowheads="1"/>
          </p:cNvSpPr>
          <p:nvPr>
            <p:ph type="title"/>
          </p:nvPr>
        </p:nvSpPr>
        <p:spPr/>
        <p:txBody>
          <a:bodyPr/>
          <a:lstStyle/>
          <a:p>
            <a:pPr eaLnBrk="1" hangingPunct="1"/>
            <a:r>
              <a:rPr lang="en-US" smtClean="0"/>
              <a:t>Alternating Bit Protocol</a:t>
            </a:r>
          </a:p>
        </p:txBody>
      </p:sp>
      <p:sp>
        <p:nvSpPr>
          <p:cNvPr id="27652" name="Rectangle 3"/>
          <p:cNvSpPr>
            <a:spLocks noGrp="1" noChangeArrowheads="1"/>
          </p:cNvSpPr>
          <p:nvPr>
            <p:ph idx="1"/>
          </p:nvPr>
        </p:nvSpPr>
        <p:spPr/>
        <p:txBody>
          <a:bodyPr/>
          <a:lstStyle/>
          <a:p>
            <a:pPr eaLnBrk="1" hangingPunct="1"/>
            <a:r>
              <a:rPr lang="en-US" smtClean="0"/>
              <a:t>Simple, but reliable protocol over noisy channels</a:t>
            </a:r>
          </a:p>
          <a:p>
            <a:pPr eaLnBrk="1" hangingPunct="1"/>
            <a:r>
              <a:rPr lang="en-US" smtClean="0"/>
              <a:t>Uses 0 and 1 as sequence numbers, ARQ for retransmission</a:t>
            </a:r>
          </a:p>
          <a:p>
            <a:pPr eaLnBrk="1" hangingPunct="1"/>
            <a:r>
              <a:rPr lang="en-US" smtClean="0"/>
              <a:t>Simple form of flow control (here combined with error control, other protocols separate these functions)</a:t>
            </a:r>
          </a:p>
        </p:txBody>
      </p:sp>
      <p:sp>
        <p:nvSpPr>
          <p:cNvPr id="27653" name="Line 5"/>
          <p:cNvSpPr>
            <a:spLocks noChangeShapeType="1"/>
          </p:cNvSpPr>
          <p:nvPr/>
        </p:nvSpPr>
        <p:spPr bwMode="auto">
          <a:xfrm>
            <a:off x="5024439" y="3127375"/>
            <a:ext cx="750887" cy="0"/>
          </a:xfrm>
          <a:prstGeom prst="line">
            <a:avLst/>
          </a:prstGeom>
          <a:noFill/>
          <a:ln w="12700">
            <a:solidFill>
              <a:schemeClr val="tx1"/>
            </a:solidFill>
            <a:round/>
            <a:headEnd/>
            <a:tailEnd type="triangle" w="med" len="med"/>
          </a:ln>
        </p:spPr>
        <p:txBody>
          <a:bodyPr wrap="none" anchor="ctr"/>
          <a:lstStyle/>
          <a:p>
            <a:endParaRPr lang="en-US"/>
          </a:p>
        </p:txBody>
      </p:sp>
      <p:sp>
        <p:nvSpPr>
          <p:cNvPr id="27654" name="Line 6"/>
          <p:cNvSpPr>
            <a:spLocks noChangeShapeType="1"/>
          </p:cNvSpPr>
          <p:nvPr/>
        </p:nvSpPr>
        <p:spPr bwMode="auto">
          <a:xfrm>
            <a:off x="7942263" y="4165600"/>
            <a:ext cx="666750" cy="0"/>
          </a:xfrm>
          <a:prstGeom prst="line">
            <a:avLst/>
          </a:prstGeom>
          <a:noFill/>
          <a:ln w="12700">
            <a:solidFill>
              <a:schemeClr val="tx1"/>
            </a:solidFill>
            <a:round/>
            <a:headEnd/>
            <a:tailEnd type="triangle" w="med" len="med"/>
          </a:ln>
        </p:spPr>
        <p:txBody>
          <a:bodyPr wrap="none" anchor="ctr"/>
          <a:lstStyle/>
          <a:p>
            <a:endParaRPr lang="en-US"/>
          </a:p>
        </p:txBody>
      </p:sp>
      <p:sp>
        <p:nvSpPr>
          <p:cNvPr id="27655" name="Text Box 7"/>
          <p:cNvSpPr txBox="1">
            <a:spLocks noChangeArrowheads="1"/>
          </p:cNvSpPr>
          <p:nvPr/>
        </p:nvSpPr>
        <p:spPr bwMode="auto">
          <a:xfrm>
            <a:off x="3852864" y="2987675"/>
            <a:ext cx="1019175" cy="336550"/>
          </a:xfrm>
          <a:prstGeom prst="rect">
            <a:avLst/>
          </a:prstGeom>
          <a:noFill/>
          <a:ln w="12700">
            <a:noFill/>
            <a:miter lim="800000"/>
            <a:headEnd/>
            <a:tailEnd/>
          </a:ln>
        </p:spPr>
        <p:txBody>
          <a:bodyPr wrap="none">
            <a:spAutoFit/>
          </a:bodyPr>
          <a:lstStyle/>
          <a:p>
            <a:pPr algn="l" eaLnBrk="0" hangingPunct="0"/>
            <a:r>
              <a:rPr lang="en-US" sz="1600">
                <a:latin typeface="Arial" pitchFamily="34" charset="0"/>
              </a:rPr>
              <a:t>Send(p1)</a:t>
            </a:r>
          </a:p>
        </p:txBody>
      </p:sp>
      <p:sp>
        <p:nvSpPr>
          <p:cNvPr id="27656" name="Text Box 8"/>
          <p:cNvSpPr txBox="1">
            <a:spLocks noChangeArrowheads="1"/>
          </p:cNvSpPr>
          <p:nvPr/>
        </p:nvSpPr>
        <p:spPr bwMode="auto">
          <a:xfrm>
            <a:off x="8609014" y="4024313"/>
            <a:ext cx="1277937" cy="336550"/>
          </a:xfrm>
          <a:prstGeom prst="rect">
            <a:avLst/>
          </a:prstGeom>
          <a:noFill/>
          <a:ln w="12700">
            <a:noFill/>
            <a:miter lim="800000"/>
            <a:headEnd/>
            <a:tailEnd/>
          </a:ln>
        </p:spPr>
        <p:txBody>
          <a:bodyPr wrap="none">
            <a:spAutoFit/>
          </a:bodyPr>
          <a:lstStyle/>
          <a:p>
            <a:pPr algn="l" eaLnBrk="0" hangingPunct="0"/>
            <a:r>
              <a:rPr lang="en-US" sz="1600">
                <a:latin typeface="Arial" pitchFamily="34" charset="0"/>
              </a:rPr>
              <a:t>Receive(p1)</a:t>
            </a:r>
          </a:p>
        </p:txBody>
      </p:sp>
      <p:sp>
        <p:nvSpPr>
          <p:cNvPr id="27657" name="Line 9"/>
          <p:cNvSpPr>
            <a:spLocks noChangeShapeType="1"/>
          </p:cNvSpPr>
          <p:nvPr/>
        </p:nvSpPr>
        <p:spPr bwMode="auto">
          <a:xfrm>
            <a:off x="5024439" y="4289425"/>
            <a:ext cx="750887" cy="0"/>
          </a:xfrm>
          <a:prstGeom prst="line">
            <a:avLst/>
          </a:prstGeom>
          <a:noFill/>
          <a:ln w="12700">
            <a:solidFill>
              <a:schemeClr val="tx1"/>
            </a:solidFill>
            <a:round/>
            <a:headEnd/>
            <a:tailEnd type="triangle" w="med" len="med"/>
          </a:ln>
        </p:spPr>
        <p:txBody>
          <a:bodyPr wrap="none" anchor="ctr"/>
          <a:lstStyle/>
          <a:p>
            <a:endParaRPr lang="en-US"/>
          </a:p>
        </p:txBody>
      </p:sp>
      <p:sp>
        <p:nvSpPr>
          <p:cNvPr id="27658" name="Text Box 10"/>
          <p:cNvSpPr txBox="1">
            <a:spLocks noChangeArrowheads="1"/>
          </p:cNvSpPr>
          <p:nvPr/>
        </p:nvSpPr>
        <p:spPr bwMode="auto">
          <a:xfrm>
            <a:off x="3852864" y="4149725"/>
            <a:ext cx="1019175" cy="336550"/>
          </a:xfrm>
          <a:prstGeom prst="rect">
            <a:avLst/>
          </a:prstGeom>
          <a:noFill/>
          <a:ln w="12700">
            <a:noFill/>
            <a:miter lim="800000"/>
            <a:headEnd/>
            <a:tailEnd/>
          </a:ln>
        </p:spPr>
        <p:txBody>
          <a:bodyPr wrap="none">
            <a:spAutoFit/>
          </a:bodyPr>
          <a:lstStyle/>
          <a:p>
            <a:pPr algn="l" eaLnBrk="0" hangingPunct="0"/>
            <a:r>
              <a:rPr lang="en-US" sz="1600">
                <a:latin typeface="Arial" pitchFamily="34" charset="0"/>
              </a:rPr>
              <a:t>Send(p2)</a:t>
            </a:r>
          </a:p>
        </p:txBody>
      </p:sp>
      <p:sp>
        <p:nvSpPr>
          <p:cNvPr id="27659" name="Text Box 11"/>
          <p:cNvSpPr txBox="1">
            <a:spLocks noChangeArrowheads="1"/>
          </p:cNvSpPr>
          <p:nvPr/>
        </p:nvSpPr>
        <p:spPr bwMode="auto">
          <a:xfrm>
            <a:off x="8609014" y="4854575"/>
            <a:ext cx="1277937" cy="336550"/>
          </a:xfrm>
          <a:prstGeom prst="rect">
            <a:avLst/>
          </a:prstGeom>
          <a:noFill/>
          <a:ln w="12700">
            <a:noFill/>
            <a:miter lim="800000"/>
            <a:headEnd/>
            <a:tailEnd/>
          </a:ln>
        </p:spPr>
        <p:txBody>
          <a:bodyPr wrap="none">
            <a:spAutoFit/>
          </a:bodyPr>
          <a:lstStyle/>
          <a:p>
            <a:pPr algn="l" eaLnBrk="0" hangingPunct="0"/>
            <a:r>
              <a:rPr lang="en-US" sz="1600">
                <a:latin typeface="Arial" pitchFamily="34" charset="0"/>
              </a:rPr>
              <a:t>Receive(p2)</a:t>
            </a:r>
          </a:p>
        </p:txBody>
      </p:sp>
      <p:sp>
        <p:nvSpPr>
          <p:cNvPr id="27660" name="Text Box 12"/>
          <p:cNvSpPr txBox="1">
            <a:spLocks noChangeArrowheads="1"/>
          </p:cNvSpPr>
          <p:nvPr/>
        </p:nvSpPr>
        <p:spPr bwMode="auto">
          <a:xfrm>
            <a:off x="4767263" y="2781301"/>
            <a:ext cx="958850" cy="366713"/>
          </a:xfrm>
          <a:prstGeom prst="rect">
            <a:avLst/>
          </a:prstGeom>
          <a:noFill/>
          <a:ln w="12700">
            <a:noFill/>
            <a:miter lim="800000"/>
            <a:headEnd/>
            <a:tailEnd/>
          </a:ln>
        </p:spPr>
        <p:txBody>
          <a:bodyPr wrap="none">
            <a:spAutoFit/>
          </a:bodyPr>
          <a:lstStyle/>
          <a:p>
            <a:pPr algn="l" eaLnBrk="0" hangingPunct="0"/>
            <a:r>
              <a:rPr lang="en-US" b="1" i="1">
                <a:latin typeface="Arial" pitchFamily="34" charset="0"/>
              </a:rPr>
              <a:t>Sender</a:t>
            </a:r>
          </a:p>
        </p:txBody>
      </p:sp>
      <p:sp>
        <p:nvSpPr>
          <p:cNvPr id="27661" name="Text Box 13"/>
          <p:cNvSpPr txBox="1">
            <a:spLocks noChangeArrowheads="1"/>
          </p:cNvSpPr>
          <p:nvPr/>
        </p:nvSpPr>
        <p:spPr bwMode="auto">
          <a:xfrm>
            <a:off x="7983538" y="2781301"/>
            <a:ext cx="1136650" cy="366713"/>
          </a:xfrm>
          <a:prstGeom prst="rect">
            <a:avLst/>
          </a:prstGeom>
          <a:noFill/>
          <a:ln w="12700">
            <a:noFill/>
            <a:miter lim="800000"/>
            <a:headEnd/>
            <a:tailEnd/>
          </a:ln>
        </p:spPr>
        <p:txBody>
          <a:bodyPr wrap="none">
            <a:spAutoFit/>
          </a:bodyPr>
          <a:lstStyle/>
          <a:p>
            <a:pPr algn="l" eaLnBrk="0" hangingPunct="0"/>
            <a:r>
              <a:rPr lang="en-US" b="1" i="1">
                <a:latin typeface="Arial" pitchFamily="34" charset="0"/>
              </a:rPr>
              <a:t>Receiver</a:t>
            </a:r>
          </a:p>
        </p:txBody>
      </p:sp>
      <p:sp>
        <p:nvSpPr>
          <p:cNvPr id="27662" name="Line 14"/>
          <p:cNvSpPr>
            <a:spLocks noChangeShapeType="1"/>
          </p:cNvSpPr>
          <p:nvPr/>
        </p:nvSpPr>
        <p:spPr bwMode="auto">
          <a:xfrm>
            <a:off x="5775325" y="3013075"/>
            <a:ext cx="0" cy="3225800"/>
          </a:xfrm>
          <a:prstGeom prst="line">
            <a:avLst/>
          </a:prstGeom>
          <a:noFill/>
          <a:ln w="12700">
            <a:solidFill>
              <a:schemeClr val="tx1"/>
            </a:solidFill>
            <a:round/>
            <a:headEnd/>
            <a:tailEnd/>
          </a:ln>
        </p:spPr>
        <p:txBody>
          <a:bodyPr wrap="none" anchor="ctr"/>
          <a:lstStyle/>
          <a:p>
            <a:endParaRPr lang="en-US"/>
          </a:p>
        </p:txBody>
      </p:sp>
      <p:sp>
        <p:nvSpPr>
          <p:cNvPr id="27663" name="Line 15"/>
          <p:cNvSpPr>
            <a:spLocks noChangeShapeType="1"/>
          </p:cNvSpPr>
          <p:nvPr/>
        </p:nvSpPr>
        <p:spPr bwMode="auto">
          <a:xfrm>
            <a:off x="7942263" y="3013075"/>
            <a:ext cx="0" cy="3168650"/>
          </a:xfrm>
          <a:prstGeom prst="line">
            <a:avLst/>
          </a:prstGeom>
          <a:noFill/>
          <a:ln w="12700">
            <a:solidFill>
              <a:schemeClr val="tx1"/>
            </a:solidFill>
            <a:round/>
            <a:headEnd/>
            <a:tailEnd/>
          </a:ln>
        </p:spPr>
        <p:txBody>
          <a:bodyPr wrap="none" anchor="ctr"/>
          <a:lstStyle/>
          <a:p>
            <a:endParaRPr lang="en-US"/>
          </a:p>
        </p:txBody>
      </p:sp>
      <p:sp>
        <p:nvSpPr>
          <p:cNvPr id="27664" name="Line 16"/>
          <p:cNvSpPr>
            <a:spLocks noChangeShapeType="1"/>
          </p:cNvSpPr>
          <p:nvPr/>
        </p:nvSpPr>
        <p:spPr bwMode="auto">
          <a:xfrm>
            <a:off x="7942263" y="5029200"/>
            <a:ext cx="666750" cy="0"/>
          </a:xfrm>
          <a:prstGeom prst="line">
            <a:avLst/>
          </a:prstGeom>
          <a:noFill/>
          <a:ln w="12700">
            <a:solidFill>
              <a:schemeClr val="tx1"/>
            </a:solidFill>
            <a:round/>
            <a:headEnd/>
            <a:tailEnd type="triangle" w="med" len="med"/>
          </a:ln>
        </p:spPr>
        <p:txBody>
          <a:bodyPr wrap="none" anchor="ctr"/>
          <a:lstStyle/>
          <a:p>
            <a:endParaRPr lang="en-US"/>
          </a:p>
        </p:txBody>
      </p:sp>
      <p:grpSp>
        <p:nvGrpSpPr>
          <p:cNvPr id="2" name="Group 17"/>
          <p:cNvGrpSpPr>
            <a:grpSpLocks/>
          </p:cNvGrpSpPr>
          <p:nvPr/>
        </p:nvGrpSpPr>
        <p:grpSpPr bwMode="auto">
          <a:xfrm>
            <a:off x="5775325" y="4151313"/>
            <a:ext cx="2166938" cy="417512"/>
            <a:chOff x="2260" y="2484"/>
            <a:chExt cx="1152" cy="348"/>
          </a:xfrm>
        </p:grpSpPr>
        <p:sp>
          <p:nvSpPr>
            <p:cNvPr id="1416210" name="Rectangle 18"/>
            <p:cNvSpPr>
              <a:spLocks noChangeArrowheads="1"/>
            </p:cNvSpPr>
            <p:nvPr/>
          </p:nvSpPr>
          <p:spPr bwMode="auto">
            <a:xfrm>
              <a:off x="2703" y="2484"/>
              <a:ext cx="354" cy="144"/>
            </a:xfrm>
            <a:prstGeom prst="rect">
              <a:avLst/>
            </a:prstGeom>
            <a:solidFill>
              <a:srgbClr val="5AEE61"/>
            </a:solidFill>
            <a:ln w="12700">
              <a:solidFill>
                <a:schemeClr val="tx1"/>
              </a:solidFill>
              <a:miter lim="800000"/>
              <a:headEnd/>
              <a:tailEnd/>
            </a:ln>
            <a:effectLst>
              <a:outerShdw dist="35921" dir="2700000" algn="ctr" rotWithShape="0">
                <a:schemeClr val="bg2"/>
              </a:outerShdw>
            </a:effectLst>
          </p:spPr>
          <p:txBody>
            <a:bodyPr wrap="none" anchor="ctr"/>
            <a:lstStyle/>
            <a:p>
              <a:pPr eaLnBrk="0" hangingPunct="0">
                <a:defRPr/>
              </a:pPr>
              <a:r>
                <a:rPr lang="en-US" sz="1600" b="1" i="1">
                  <a:latin typeface="Arial" charset="0"/>
                </a:rPr>
                <a:t>ACK,0</a:t>
              </a:r>
            </a:p>
          </p:txBody>
        </p:sp>
        <p:sp>
          <p:nvSpPr>
            <p:cNvPr id="27704" name="Line 19"/>
            <p:cNvSpPr>
              <a:spLocks noChangeShapeType="1"/>
            </p:cNvSpPr>
            <p:nvPr/>
          </p:nvSpPr>
          <p:spPr bwMode="auto">
            <a:xfrm flipH="1">
              <a:off x="2260" y="2592"/>
              <a:ext cx="1152" cy="240"/>
            </a:xfrm>
            <a:prstGeom prst="line">
              <a:avLst/>
            </a:prstGeom>
            <a:noFill/>
            <a:ln w="12700">
              <a:solidFill>
                <a:schemeClr val="tx1"/>
              </a:solidFill>
              <a:round/>
              <a:headEnd/>
              <a:tailEnd type="triangle" w="med" len="med"/>
            </a:ln>
          </p:spPr>
          <p:txBody>
            <a:bodyPr wrap="none" anchor="ctr"/>
            <a:lstStyle/>
            <a:p>
              <a:endParaRPr lang="en-US"/>
            </a:p>
          </p:txBody>
        </p:sp>
      </p:grpSp>
      <p:grpSp>
        <p:nvGrpSpPr>
          <p:cNvPr id="3" name="Group 20"/>
          <p:cNvGrpSpPr>
            <a:grpSpLocks/>
          </p:cNvGrpSpPr>
          <p:nvPr/>
        </p:nvGrpSpPr>
        <p:grpSpPr bwMode="auto">
          <a:xfrm>
            <a:off x="5775326" y="3055939"/>
            <a:ext cx="1831975" cy="763587"/>
            <a:chOff x="2260" y="1572"/>
            <a:chExt cx="974" cy="636"/>
          </a:xfrm>
        </p:grpSpPr>
        <p:grpSp>
          <p:nvGrpSpPr>
            <p:cNvPr id="4" name="Group 21"/>
            <p:cNvGrpSpPr>
              <a:grpSpLocks/>
            </p:cNvGrpSpPr>
            <p:nvPr/>
          </p:nvGrpSpPr>
          <p:grpSpPr bwMode="auto">
            <a:xfrm>
              <a:off x="2260" y="1572"/>
              <a:ext cx="974" cy="444"/>
              <a:chOff x="2260" y="1572"/>
              <a:chExt cx="974" cy="444"/>
            </a:xfrm>
          </p:grpSpPr>
          <p:sp>
            <p:nvSpPr>
              <p:cNvPr id="27697" name="Line 22"/>
              <p:cNvSpPr>
                <a:spLocks noChangeShapeType="1"/>
              </p:cNvSpPr>
              <p:nvPr/>
            </p:nvSpPr>
            <p:spPr bwMode="auto">
              <a:xfrm>
                <a:off x="2260" y="1680"/>
                <a:ext cx="886" cy="192"/>
              </a:xfrm>
              <a:prstGeom prst="line">
                <a:avLst/>
              </a:prstGeom>
              <a:noFill/>
              <a:ln w="12700">
                <a:solidFill>
                  <a:schemeClr val="tx1"/>
                </a:solidFill>
                <a:round/>
                <a:headEnd/>
                <a:tailEnd type="triangle" w="med" len="med"/>
              </a:ln>
            </p:spPr>
            <p:txBody>
              <a:bodyPr wrap="none" anchor="ctr"/>
              <a:lstStyle/>
              <a:p>
                <a:endParaRPr lang="en-US"/>
              </a:p>
            </p:txBody>
          </p:sp>
          <p:sp>
            <p:nvSpPr>
              <p:cNvPr id="1416215" name="Rectangle 23"/>
              <p:cNvSpPr>
                <a:spLocks noChangeArrowheads="1"/>
              </p:cNvSpPr>
              <p:nvPr/>
            </p:nvSpPr>
            <p:spPr bwMode="auto">
              <a:xfrm>
                <a:off x="2703" y="1572"/>
                <a:ext cx="354" cy="144"/>
              </a:xfrm>
              <a:prstGeom prst="rect">
                <a:avLst/>
              </a:prstGeom>
              <a:solidFill>
                <a:srgbClr val="73C8F7"/>
              </a:solidFill>
              <a:ln w="12700">
                <a:solidFill>
                  <a:schemeClr val="tx1"/>
                </a:solidFill>
                <a:miter lim="800000"/>
                <a:headEnd/>
                <a:tailEnd/>
              </a:ln>
              <a:effectLst>
                <a:outerShdw dist="35921" dir="2700000" algn="ctr" rotWithShape="0">
                  <a:schemeClr val="bg2"/>
                </a:outerShdw>
              </a:effectLst>
            </p:spPr>
            <p:txBody>
              <a:bodyPr wrap="none" anchor="ctr"/>
              <a:lstStyle/>
              <a:p>
                <a:pPr eaLnBrk="0" hangingPunct="0">
                  <a:defRPr/>
                </a:pPr>
                <a:r>
                  <a:rPr lang="en-US" sz="1600" b="1" i="1">
                    <a:latin typeface="Arial" charset="0"/>
                  </a:rPr>
                  <a:t>P1,0</a:t>
                </a:r>
              </a:p>
            </p:txBody>
          </p:sp>
          <p:grpSp>
            <p:nvGrpSpPr>
              <p:cNvPr id="5" name="Group 24"/>
              <p:cNvGrpSpPr>
                <a:grpSpLocks/>
              </p:cNvGrpSpPr>
              <p:nvPr/>
            </p:nvGrpSpPr>
            <p:grpSpPr bwMode="auto">
              <a:xfrm>
                <a:off x="3057" y="1776"/>
                <a:ext cx="177" cy="240"/>
                <a:chOff x="3312" y="2640"/>
                <a:chExt cx="192" cy="240"/>
              </a:xfrm>
            </p:grpSpPr>
            <p:sp>
              <p:nvSpPr>
                <p:cNvPr id="27700" name="Line 25"/>
                <p:cNvSpPr>
                  <a:spLocks noChangeShapeType="1"/>
                </p:cNvSpPr>
                <p:nvPr/>
              </p:nvSpPr>
              <p:spPr bwMode="auto">
                <a:xfrm flipH="1">
                  <a:off x="3408" y="2640"/>
                  <a:ext cx="96" cy="96"/>
                </a:xfrm>
                <a:prstGeom prst="line">
                  <a:avLst/>
                </a:prstGeom>
                <a:noFill/>
                <a:ln w="28575">
                  <a:solidFill>
                    <a:srgbClr val="FF0066"/>
                  </a:solidFill>
                  <a:round/>
                  <a:headEnd/>
                  <a:tailEnd/>
                </a:ln>
              </p:spPr>
              <p:txBody>
                <a:bodyPr wrap="none" anchor="ctr"/>
                <a:lstStyle/>
                <a:p>
                  <a:endParaRPr lang="en-US"/>
                </a:p>
              </p:txBody>
            </p:sp>
            <p:sp>
              <p:nvSpPr>
                <p:cNvPr id="27701" name="Line 26"/>
                <p:cNvSpPr>
                  <a:spLocks noChangeShapeType="1"/>
                </p:cNvSpPr>
                <p:nvPr/>
              </p:nvSpPr>
              <p:spPr bwMode="auto">
                <a:xfrm flipV="1">
                  <a:off x="3408" y="2688"/>
                  <a:ext cx="96" cy="48"/>
                </a:xfrm>
                <a:prstGeom prst="line">
                  <a:avLst/>
                </a:prstGeom>
                <a:noFill/>
                <a:ln w="28575">
                  <a:solidFill>
                    <a:srgbClr val="FF0066"/>
                  </a:solidFill>
                  <a:round/>
                  <a:headEnd/>
                  <a:tailEnd/>
                </a:ln>
              </p:spPr>
              <p:txBody>
                <a:bodyPr wrap="none" anchor="ctr"/>
                <a:lstStyle/>
                <a:p>
                  <a:endParaRPr lang="en-US"/>
                </a:p>
              </p:txBody>
            </p:sp>
            <p:sp>
              <p:nvSpPr>
                <p:cNvPr id="27702" name="Line 27"/>
                <p:cNvSpPr>
                  <a:spLocks noChangeShapeType="1"/>
                </p:cNvSpPr>
                <p:nvPr/>
              </p:nvSpPr>
              <p:spPr bwMode="auto">
                <a:xfrm flipH="1">
                  <a:off x="3312" y="2688"/>
                  <a:ext cx="192" cy="192"/>
                </a:xfrm>
                <a:prstGeom prst="line">
                  <a:avLst/>
                </a:prstGeom>
                <a:noFill/>
                <a:ln w="28575">
                  <a:solidFill>
                    <a:srgbClr val="FF0066"/>
                  </a:solidFill>
                  <a:round/>
                  <a:headEnd/>
                  <a:tailEnd type="triangle" w="med" len="med"/>
                </a:ln>
              </p:spPr>
              <p:txBody>
                <a:bodyPr wrap="none" anchor="ctr"/>
                <a:lstStyle/>
                <a:p>
                  <a:endParaRPr lang="en-US"/>
                </a:p>
              </p:txBody>
            </p:sp>
          </p:grpSp>
        </p:grpSp>
        <p:sp>
          <p:nvSpPr>
            <p:cNvPr id="27696" name="Line 28"/>
            <p:cNvSpPr>
              <a:spLocks noChangeShapeType="1"/>
            </p:cNvSpPr>
            <p:nvPr/>
          </p:nvSpPr>
          <p:spPr bwMode="auto">
            <a:xfrm>
              <a:off x="2304" y="1776"/>
              <a:ext cx="0" cy="432"/>
            </a:xfrm>
            <a:prstGeom prst="line">
              <a:avLst/>
            </a:prstGeom>
            <a:noFill/>
            <a:ln w="12700">
              <a:solidFill>
                <a:schemeClr val="tx1"/>
              </a:solidFill>
              <a:prstDash val="sysDot"/>
              <a:round/>
              <a:headEnd/>
              <a:tailEnd type="triangle" w="med" len="med"/>
            </a:ln>
          </p:spPr>
          <p:txBody>
            <a:bodyPr wrap="none" anchor="ctr"/>
            <a:lstStyle/>
            <a:p>
              <a:endParaRPr lang="en-US"/>
            </a:p>
          </p:txBody>
        </p:sp>
      </p:grpSp>
      <p:grpSp>
        <p:nvGrpSpPr>
          <p:cNvPr id="6" name="Group 29"/>
          <p:cNvGrpSpPr>
            <a:grpSpLocks/>
          </p:cNvGrpSpPr>
          <p:nvPr/>
        </p:nvGrpSpPr>
        <p:grpSpPr bwMode="auto">
          <a:xfrm>
            <a:off x="5775325" y="3748088"/>
            <a:ext cx="2166938" cy="417512"/>
            <a:chOff x="2260" y="2148"/>
            <a:chExt cx="1152" cy="348"/>
          </a:xfrm>
        </p:grpSpPr>
        <p:sp>
          <p:nvSpPr>
            <p:cNvPr id="27693" name="Line 30"/>
            <p:cNvSpPr>
              <a:spLocks noChangeShapeType="1"/>
            </p:cNvSpPr>
            <p:nvPr/>
          </p:nvSpPr>
          <p:spPr bwMode="auto">
            <a:xfrm>
              <a:off x="2260" y="2256"/>
              <a:ext cx="1152" cy="240"/>
            </a:xfrm>
            <a:prstGeom prst="line">
              <a:avLst/>
            </a:prstGeom>
            <a:noFill/>
            <a:ln w="12700">
              <a:solidFill>
                <a:schemeClr val="tx1"/>
              </a:solidFill>
              <a:round/>
              <a:headEnd/>
              <a:tailEnd type="triangle" w="med" len="med"/>
            </a:ln>
          </p:spPr>
          <p:txBody>
            <a:bodyPr wrap="none" anchor="ctr"/>
            <a:lstStyle/>
            <a:p>
              <a:endParaRPr lang="en-US"/>
            </a:p>
          </p:txBody>
        </p:sp>
        <p:sp>
          <p:nvSpPr>
            <p:cNvPr id="1416223" name="Rectangle 31"/>
            <p:cNvSpPr>
              <a:spLocks noChangeArrowheads="1"/>
            </p:cNvSpPr>
            <p:nvPr/>
          </p:nvSpPr>
          <p:spPr bwMode="auto">
            <a:xfrm>
              <a:off x="2703" y="2148"/>
              <a:ext cx="354" cy="144"/>
            </a:xfrm>
            <a:prstGeom prst="rect">
              <a:avLst/>
            </a:prstGeom>
            <a:solidFill>
              <a:srgbClr val="73C8F7"/>
            </a:solidFill>
            <a:ln w="12700">
              <a:solidFill>
                <a:schemeClr val="tx1"/>
              </a:solidFill>
              <a:miter lim="800000"/>
              <a:headEnd/>
              <a:tailEnd/>
            </a:ln>
            <a:effectLst>
              <a:outerShdw dist="35921" dir="2700000" algn="ctr" rotWithShape="0">
                <a:schemeClr val="bg2"/>
              </a:outerShdw>
            </a:effectLst>
          </p:spPr>
          <p:txBody>
            <a:bodyPr wrap="none" anchor="ctr"/>
            <a:lstStyle/>
            <a:p>
              <a:pPr eaLnBrk="0" hangingPunct="0">
                <a:defRPr/>
              </a:pPr>
              <a:r>
                <a:rPr lang="en-US" sz="1600" b="1" i="1">
                  <a:latin typeface="Arial" charset="0"/>
                </a:rPr>
                <a:t>P1,0</a:t>
              </a:r>
            </a:p>
          </p:txBody>
        </p:sp>
      </p:grpSp>
      <p:sp>
        <p:nvSpPr>
          <p:cNvPr id="27668" name="Text Box 32"/>
          <p:cNvSpPr txBox="1">
            <a:spLocks noChangeArrowheads="1"/>
          </p:cNvSpPr>
          <p:nvPr/>
        </p:nvSpPr>
        <p:spPr bwMode="auto">
          <a:xfrm>
            <a:off x="4518025" y="3484563"/>
            <a:ext cx="1073150" cy="366712"/>
          </a:xfrm>
          <a:prstGeom prst="rect">
            <a:avLst/>
          </a:prstGeom>
          <a:noFill/>
          <a:ln w="12700">
            <a:noFill/>
            <a:miter lim="800000"/>
            <a:headEnd type="none" w="sm" len="sm"/>
            <a:tailEnd type="none" w="sm" len="sm"/>
          </a:ln>
        </p:spPr>
        <p:txBody>
          <a:bodyPr wrap="none">
            <a:spAutoFit/>
          </a:bodyPr>
          <a:lstStyle/>
          <a:p>
            <a:pPr algn="l" eaLnBrk="0" hangingPunct="0"/>
            <a:r>
              <a:rPr lang="en-US">
                <a:latin typeface="Arial" pitchFamily="34" charset="0"/>
              </a:rPr>
              <a:t>Time out</a:t>
            </a:r>
          </a:p>
        </p:txBody>
      </p:sp>
      <p:pic>
        <p:nvPicPr>
          <p:cNvPr id="27669" name="Picture 33"/>
          <p:cNvPicPr>
            <a:picLocks noChangeAspect="1" noChangeArrowheads="1"/>
          </p:cNvPicPr>
          <p:nvPr/>
        </p:nvPicPr>
        <p:blipFill>
          <a:blip r:embed="rId2" cstate="print"/>
          <a:srcRect/>
          <a:stretch>
            <a:fillRect/>
          </a:stretch>
        </p:blipFill>
        <p:spPr bwMode="auto">
          <a:xfrm>
            <a:off x="3935414" y="3429001"/>
            <a:ext cx="574675" cy="403225"/>
          </a:xfrm>
          <a:prstGeom prst="rect">
            <a:avLst/>
          </a:prstGeom>
          <a:noFill/>
          <a:ln w="12700">
            <a:noFill/>
            <a:miter lim="800000"/>
            <a:headEnd type="none" w="sm" len="sm"/>
            <a:tailEnd type="none" w="sm" len="sm"/>
          </a:ln>
        </p:spPr>
      </p:pic>
      <p:sp>
        <p:nvSpPr>
          <p:cNvPr id="27670" name="Rectangle 34"/>
          <p:cNvSpPr>
            <a:spLocks noChangeArrowheads="1"/>
          </p:cNvSpPr>
          <p:nvPr/>
        </p:nvSpPr>
        <p:spPr bwMode="auto">
          <a:xfrm>
            <a:off x="1774825" y="6021389"/>
            <a:ext cx="2501900" cy="230187"/>
          </a:xfrm>
          <a:prstGeom prst="rect">
            <a:avLst/>
          </a:prstGeom>
          <a:solidFill>
            <a:schemeClr val="bg1"/>
          </a:solidFill>
          <a:ln w="12700">
            <a:solidFill>
              <a:schemeClr val="tx1"/>
            </a:solidFill>
            <a:miter lim="800000"/>
            <a:headEnd/>
            <a:tailEnd/>
          </a:ln>
        </p:spPr>
        <p:txBody>
          <a:bodyPr wrap="none" anchor="ctr"/>
          <a:lstStyle/>
          <a:p>
            <a:pPr eaLnBrk="0" hangingPunct="0"/>
            <a:r>
              <a:rPr lang="en-US" sz="1400" i="1">
                <a:latin typeface="Arial" pitchFamily="34" charset="0"/>
              </a:rPr>
              <a:t>Data, sequence number</a:t>
            </a:r>
          </a:p>
        </p:txBody>
      </p:sp>
      <p:sp>
        <p:nvSpPr>
          <p:cNvPr id="27671" name="Line 36"/>
          <p:cNvSpPr>
            <a:spLocks noChangeShapeType="1"/>
          </p:cNvSpPr>
          <p:nvPr/>
        </p:nvSpPr>
        <p:spPr bwMode="auto">
          <a:xfrm>
            <a:off x="8107363" y="5892801"/>
            <a:ext cx="0" cy="346075"/>
          </a:xfrm>
          <a:prstGeom prst="line">
            <a:avLst/>
          </a:prstGeom>
          <a:noFill/>
          <a:ln w="12700">
            <a:solidFill>
              <a:schemeClr val="tx1"/>
            </a:solidFill>
            <a:round/>
            <a:headEnd type="none" w="sm" len="sm"/>
            <a:tailEnd type="triangle" w="sm" len="sm"/>
          </a:ln>
        </p:spPr>
        <p:txBody>
          <a:bodyPr wrap="none" anchor="ctr"/>
          <a:lstStyle/>
          <a:p>
            <a:endParaRPr lang="en-US"/>
          </a:p>
        </p:txBody>
      </p:sp>
      <p:sp>
        <p:nvSpPr>
          <p:cNvPr id="27672" name="Text Box 37"/>
          <p:cNvSpPr txBox="1">
            <a:spLocks noChangeArrowheads="1"/>
          </p:cNvSpPr>
          <p:nvPr/>
        </p:nvSpPr>
        <p:spPr bwMode="auto">
          <a:xfrm>
            <a:off x="8193089" y="5892801"/>
            <a:ext cx="998537" cy="366713"/>
          </a:xfrm>
          <a:prstGeom prst="rect">
            <a:avLst/>
          </a:prstGeom>
          <a:noFill/>
          <a:ln w="12700">
            <a:noFill/>
            <a:miter lim="800000"/>
            <a:headEnd type="none" w="sm" len="sm"/>
            <a:tailEnd type="none" w="sm" len="sm"/>
          </a:ln>
        </p:spPr>
        <p:txBody>
          <a:bodyPr>
            <a:spAutoFit/>
          </a:bodyPr>
          <a:lstStyle/>
          <a:p>
            <a:pPr algn="l" eaLnBrk="0" hangingPunct="0">
              <a:spcBef>
                <a:spcPct val="50000"/>
              </a:spcBef>
            </a:pPr>
            <a:r>
              <a:rPr lang="en-US">
                <a:latin typeface="Arial" pitchFamily="34" charset="0"/>
              </a:rPr>
              <a:t>Time</a:t>
            </a:r>
            <a:endParaRPr lang="en-US" sz="1000">
              <a:latin typeface="Arial" pitchFamily="34" charset="0"/>
            </a:endParaRPr>
          </a:p>
        </p:txBody>
      </p:sp>
      <p:grpSp>
        <p:nvGrpSpPr>
          <p:cNvPr id="7" name="Group 38"/>
          <p:cNvGrpSpPr>
            <a:grpSpLocks/>
          </p:cNvGrpSpPr>
          <p:nvPr/>
        </p:nvGrpSpPr>
        <p:grpSpPr bwMode="auto">
          <a:xfrm>
            <a:off x="5775325" y="4637088"/>
            <a:ext cx="2166938" cy="392112"/>
            <a:chOff x="2260" y="2889"/>
            <a:chExt cx="1152" cy="327"/>
          </a:xfrm>
        </p:grpSpPr>
        <p:sp>
          <p:nvSpPr>
            <p:cNvPr id="27691" name="Line 39"/>
            <p:cNvSpPr>
              <a:spLocks noChangeShapeType="1"/>
            </p:cNvSpPr>
            <p:nvPr/>
          </p:nvSpPr>
          <p:spPr bwMode="auto">
            <a:xfrm>
              <a:off x="2260" y="2976"/>
              <a:ext cx="1152" cy="240"/>
            </a:xfrm>
            <a:prstGeom prst="line">
              <a:avLst/>
            </a:prstGeom>
            <a:noFill/>
            <a:ln w="12700">
              <a:solidFill>
                <a:schemeClr val="tx1"/>
              </a:solidFill>
              <a:round/>
              <a:headEnd/>
              <a:tailEnd type="triangle" w="med" len="med"/>
            </a:ln>
          </p:spPr>
          <p:txBody>
            <a:bodyPr wrap="none" anchor="ctr"/>
            <a:lstStyle/>
            <a:p>
              <a:endParaRPr lang="en-US"/>
            </a:p>
          </p:txBody>
        </p:sp>
        <p:sp>
          <p:nvSpPr>
            <p:cNvPr id="1416232" name="Rectangle 40"/>
            <p:cNvSpPr>
              <a:spLocks noChangeArrowheads="1"/>
            </p:cNvSpPr>
            <p:nvPr/>
          </p:nvSpPr>
          <p:spPr bwMode="auto">
            <a:xfrm>
              <a:off x="2703" y="2889"/>
              <a:ext cx="354" cy="144"/>
            </a:xfrm>
            <a:prstGeom prst="rect">
              <a:avLst/>
            </a:prstGeom>
            <a:solidFill>
              <a:srgbClr val="73C8F7"/>
            </a:solidFill>
            <a:ln w="12700">
              <a:solidFill>
                <a:schemeClr val="tx1"/>
              </a:solidFill>
              <a:miter lim="800000"/>
              <a:headEnd/>
              <a:tailEnd/>
            </a:ln>
            <a:effectLst>
              <a:outerShdw dist="35921" dir="2700000" algn="ctr" rotWithShape="0">
                <a:schemeClr val="bg2"/>
              </a:outerShdw>
            </a:effectLst>
          </p:spPr>
          <p:txBody>
            <a:bodyPr wrap="none" anchor="ctr"/>
            <a:lstStyle/>
            <a:p>
              <a:pPr eaLnBrk="0" hangingPunct="0">
                <a:defRPr/>
              </a:pPr>
              <a:r>
                <a:rPr lang="en-US" sz="1600" b="1" i="1">
                  <a:latin typeface="Arial" charset="0"/>
                </a:rPr>
                <a:t>P2,1</a:t>
              </a:r>
            </a:p>
          </p:txBody>
        </p:sp>
      </p:grpSp>
      <p:grpSp>
        <p:nvGrpSpPr>
          <p:cNvPr id="8" name="Group 41"/>
          <p:cNvGrpSpPr>
            <a:grpSpLocks/>
          </p:cNvGrpSpPr>
          <p:nvPr/>
        </p:nvGrpSpPr>
        <p:grpSpPr bwMode="auto">
          <a:xfrm>
            <a:off x="5775325" y="5735639"/>
            <a:ext cx="2166938" cy="388937"/>
            <a:chOff x="2260" y="3805"/>
            <a:chExt cx="1152" cy="323"/>
          </a:xfrm>
        </p:grpSpPr>
        <p:sp>
          <p:nvSpPr>
            <p:cNvPr id="1416234" name="Rectangle 42"/>
            <p:cNvSpPr>
              <a:spLocks noChangeArrowheads="1"/>
            </p:cNvSpPr>
            <p:nvPr/>
          </p:nvSpPr>
          <p:spPr bwMode="auto">
            <a:xfrm>
              <a:off x="2703" y="3805"/>
              <a:ext cx="354" cy="144"/>
            </a:xfrm>
            <a:prstGeom prst="rect">
              <a:avLst/>
            </a:prstGeom>
            <a:solidFill>
              <a:srgbClr val="5AEE61"/>
            </a:solidFill>
            <a:ln w="12700">
              <a:solidFill>
                <a:schemeClr val="tx1"/>
              </a:solidFill>
              <a:miter lim="800000"/>
              <a:headEnd/>
              <a:tailEnd/>
            </a:ln>
            <a:effectLst>
              <a:outerShdw dist="35921" dir="2700000" algn="ctr" rotWithShape="0">
                <a:schemeClr val="bg2"/>
              </a:outerShdw>
            </a:effectLst>
          </p:spPr>
          <p:txBody>
            <a:bodyPr wrap="none" anchor="ctr"/>
            <a:lstStyle/>
            <a:p>
              <a:pPr eaLnBrk="0" hangingPunct="0">
                <a:defRPr/>
              </a:pPr>
              <a:r>
                <a:rPr lang="en-US" sz="1600" b="1" i="1">
                  <a:latin typeface="Arial" charset="0"/>
                </a:rPr>
                <a:t>ACK,1</a:t>
              </a:r>
            </a:p>
          </p:txBody>
        </p:sp>
        <p:sp>
          <p:nvSpPr>
            <p:cNvPr id="27690" name="Line 43"/>
            <p:cNvSpPr>
              <a:spLocks noChangeShapeType="1"/>
            </p:cNvSpPr>
            <p:nvPr/>
          </p:nvSpPr>
          <p:spPr bwMode="auto">
            <a:xfrm flipH="1">
              <a:off x="2260" y="3936"/>
              <a:ext cx="1152" cy="192"/>
            </a:xfrm>
            <a:prstGeom prst="line">
              <a:avLst/>
            </a:prstGeom>
            <a:noFill/>
            <a:ln w="12700">
              <a:solidFill>
                <a:schemeClr val="tx1"/>
              </a:solidFill>
              <a:round/>
              <a:headEnd/>
              <a:tailEnd type="triangle" w="med" len="med"/>
            </a:ln>
          </p:spPr>
          <p:txBody>
            <a:bodyPr wrap="none" anchor="ctr"/>
            <a:lstStyle/>
            <a:p>
              <a:endParaRPr lang="en-US"/>
            </a:p>
          </p:txBody>
        </p:sp>
      </p:grpSp>
      <p:grpSp>
        <p:nvGrpSpPr>
          <p:cNvPr id="9" name="Group 44"/>
          <p:cNvGrpSpPr>
            <a:grpSpLocks/>
          </p:cNvGrpSpPr>
          <p:nvPr/>
        </p:nvGrpSpPr>
        <p:grpSpPr bwMode="auto">
          <a:xfrm>
            <a:off x="5775325" y="5391150"/>
            <a:ext cx="2166938" cy="387350"/>
            <a:chOff x="2260" y="3517"/>
            <a:chExt cx="1152" cy="323"/>
          </a:xfrm>
        </p:grpSpPr>
        <p:sp>
          <p:nvSpPr>
            <p:cNvPr id="27687" name="Line 45"/>
            <p:cNvSpPr>
              <a:spLocks noChangeShapeType="1"/>
            </p:cNvSpPr>
            <p:nvPr/>
          </p:nvSpPr>
          <p:spPr bwMode="auto">
            <a:xfrm>
              <a:off x="2260" y="3600"/>
              <a:ext cx="1152" cy="240"/>
            </a:xfrm>
            <a:prstGeom prst="line">
              <a:avLst/>
            </a:prstGeom>
            <a:noFill/>
            <a:ln w="12700">
              <a:solidFill>
                <a:schemeClr val="tx1"/>
              </a:solidFill>
              <a:round/>
              <a:headEnd/>
              <a:tailEnd type="triangle" w="med" len="med"/>
            </a:ln>
          </p:spPr>
          <p:txBody>
            <a:bodyPr wrap="none" anchor="ctr"/>
            <a:lstStyle/>
            <a:p>
              <a:endParaRPr lang="en-US"/>
            </a:p>
          </p:txBody>
        </p:sp>
        <p:sp>
          <p:nvSpPr>
            <p:cNvPr id="1416238" name="Rectangle 46"/>
            <p:cNvSpPr>
              <a:spLocks noChangeArrowheads="1"/>
            </p:cNvSpPr>
            <p:nvPr/>
          </p:nvSpPr>
          <p:spPr bwMode="auto">
            <a:xfrm>
              <a:off x="2703" y="3517"/>
              <a:ext cx="354" cy="144"/>
            </a:xfrm>
            <a:prstGeom prst="rect">
              <a:avLst/>
            </a:prstGeom>
            <a:solidFill>
              <a:srgbClr val="73C8F7"/>
            </a:solidFill>
            <a:ln w="12700">
              <a:solidFill>
                <a:schemeClr val="tx1"/>
              </a:solidFill>
              <a:miter lim="800000"/>
              <a:headEnd/>
              <a:tailEnd/>
            </a:ln>
            <a:effectLst>
              <a:outerShdw dist="35921" dir="2700000" algn="ctr" rotWithShape="0">
                <a:schemeClr val="bg2"/>
              </a:outerShdw>
            </a:effectLst>
          </p:spPr>
          <p:txBody>
            <a:bodyPr wrap="none" anchor="ctr"/>
            <a:lstStyle/>
            <a:p>
              <a:pPr eaLnBrk="0" hangingPunct="0">
                <a:defRPr/>
              </a:pPr>
              <a:r>
                <a:rPr lang="en-US" sz="1600" b="1" i="1">
                  <a:latin typeface="Arial" charset="0"/>
                </a:rPr>
                <a:t>P2,1</a:t>
              </a:r>
            </a:p>
          </p:txBody>
        </p:sp>
      </p:grpSp>
      <p:sp>
        <p:nvSpPr>
          <p:cNvPr id="27676" name="Text Box 47"/>
          <p:cNvSpPr txBox="1">
            <a:spLocks noChangeArrowheads="1"/>
          </p:cNvSpPr>
          <p:nvPr/>
        </p:nvSpPr>
        <p:spPr bwMode="auto">
          <a:xfrm>
            <a:off x="8024813" y="5603875"/>
            <a:ext cx="1966912" cy="336550"/>
          </a:xfrm>
          <a:prstGeom prst="rect">
            <a:avLst/>
          </a:prstGeom>
          <a:noFill/>
          <a:ln w="12700">
            <a:noFill/>
            <a:miter lim="800000"/>
            <a:headEnd type="none" w="sm" len="sm"/>
            <a:tailEnd type="none" w="sm" len="sm"/>
          </a:ln>
        </p:spPr>
        <p:txBody>
          <a:bodyPr wrap="none">
            <a:spAutoFit/>
          </a:bodyPr>
          <a:lstStyle/>
          <a:p>
            <a:pPr algn="l" eaLnBrk="0" hangingPunct="0"/>
            <a:r>
              <a:rPr lang="en-US" sz="1600" i="1">
                <a:latin typeface="Arial" pitchFamily="34" charset="0"/>
              </a:rPr>
              <a:t>Duplicate detection!</a:t>
            </a:r>
            <a:endParaRPr lang="en-US" sz="2400">
              <a:latin typeface="Arial" pitchFamily="34" charset="0"/>
            </a:endParaRPr>
          </a:p>
        </p:txBody>
      </p:sp>
      <p:pic>
        <p:nvPicPr>
          <p:cNvPr id="27677" name="Picture 48"/>
          <p:cNvPicPr>
            <a:picLocks noChangeAspect="1" noChangeArrowheads="1"/>
          </p:cNvPicPr>
          <p:nvPr/>
        </p:nvPicPr>
        <p:blipFill>
          <a:blip r:embed="rId2" cstate="print"/>
          <a:srcRect/>
          <a:stretch>
            <a:fillRect/>
          </a:stretch>
        </p:blipFill>
        <p:spPr bwMode="auto">
          <a:xfrm>
            <a:off x="3935414" y="5013326"/>
            <a:ext cx="574675" cy="403225"/>
          </a:xfrm>
          <a:prstGeom prst="rect">
            <a:avLst/>
          </a:prstGeom>
          <a:noFill/>
          <a:ln w="12700">
            <a:noFill/>
            <a:miter lim="800000"/>
            <a:headEnd type="none" w="sm" len="sm"/>
            <a:tailEnd type="none" w="sm" len="sm"/>
          </a:ln>
        </p:spPr>
      </p:pic>
      <p:sp>
        <p:nvSpPr>
          <p:cNvPr id="27678" name="Text Box 49"/>
          <p:cNvSpPr txBox="1">
            <a:spLocks noChangeArrowheads="1"/>
          </p:cNvSpPr>
          <p:nvPr/>
        </p:nvSpPr>
        <p:spPr bwMode="auto">
          <a:xfrm>
            <a:off x="4518025" y="5068888"/>
            <a:ext cx="1073150" cy="366712"/>
          </a:xfrm>
          <a:prstGeom prst="rect">
            <a:avLst/>
          </a:prstGeom>
          <a:noFill/>
          <a:ln w="12700">
            <a:noFill/>
            <a:miter lim="800000"/>
            <a:headEnd type="none" w="sm" len="sm"/>
            <a:tailEnd type="none" w="sm" len="sm"/>
          </a:ln>
        </p:spPr>
        <p:txBody>
          <a:bodyPr wrap="none">
            <a:spAutoFit/>
          </a:bodyPr>
          <a:lstStyle/>
          <a:p>
            <a:pPr algn="l" eaLnBrk="0" hangingPunct="0"/>
            <a:r>
              <a:rPr lang="en-US">
                <a:latin typeface="Arial" pitchFamily="34" charset="0"/>
              </a:rPr>
              <a:t>Time out</a:t>
            </a:r>
          </a:p>
        </p:txBody>
      </p:sp>
      <p:grpSp>
        <p:nvGrpSpPr>
          <p:cNvPr id="10" name="Group 50"/>
          <p:cNvGrpSpPr>
            <a:grpSpLocks/>
          </p:cNvGrpSpPr>
          <p:nvPr/>
        </p:nvGrpSpPr>
        <p:grpSpPr bwMode="auto">
          <a:xfrm>
            <a:off x="5857875" y="4913313"/>
            <a:ext cx="2084388" cy="519112"/>
            <a:chOff x="2304" y="3120"/>
            <a:chExt cx="1108" cy="432"/>
          </a:xfrm>
        </p:grpSpPr>
        <p:sp>
          <p:nvSpPr>
            <p:cNvPr id="1416243" name="Rectangle 51"/>
            <p:cNvSpPr>
              <a:spLocks noChangeArrowheads="1"/>
            </p:cNvSpPr>
            <p:nvPr/>
          </p:nvSpPr>
          <p:spPr bwMode="auto">
            <a:xfrm>
              <a:off x="2703" y="3205"/>
              <a:ext cx="354" cy="144"/>
            </a:xfrm>
            <a:prstGeom prst="rect">
              <a:avLst/>
            </a:prstGeom>
            <a:solidFill>
              <a:srgbClr val="5AEE61"/>
            </a:solidFill>
            <a:ln w="12700">
              <a:solidFill>
                <a:schemeClr val="tx1"/>
              </a:solidFill>
              <a:miter lim="800000"/>
              <a:headEnd/>
              <a:tailEnd/>
            </a:ln>
            <a:effectLst>
              <a:outerShdw dist="35921" dir="2700000" algn="ctr" rotWithShape="0">
                <a:schemeClr val="bg2"/>
              </a:outerShdw>
            </a:effectLst>
          </p:spPr>
          <p:txBody>
            <a:bodyPr wrap="none" anchor="ctr"/>
            <a:lstStyle/>
            <a:p>
              <a:pPr eaLnBrk="0" hangingPunct="0">
                <a:defRPr/>
              </a:pPr>
              <a:r>
                <a:rPr lang="en-US" sz="1600" b="1" i="1">
                  <a:latin typeface="Arial" charset="0"/>
                </a:rPr>
                <a:t>ACK,1</a:t>
              </a:r>
            </a:p>
          </p:txBody>
        </p:sp>
        <p:sp>
          <p:nvSpPr>
            <p:cNvPr id="27681" name="Line 52"/>
            <p:cNvSpPr>
              <a:spLocks noChangeShapeType="1"/>
            </p:cNvSpPr>
            <p:nvPr/>
          </p:nvSpPr>
          <p:spPr bwMode="auto">
            <a:xfrm flipH="1">
              <a:off x="2481" y="3321"/>
              <a:ext cx="931" cy="135"/>
            </a:xfrm>
            <a:prstGeom prst="line">
              <a:avLst/>
            </a:prstGeom>
            <a:noFill/>
            <a:ln w="12700">
              <a:solidFill>
                <a:schemeClr val="tx1"/>
              </a:solidFill>
              <a:round/>
              <a:headEnd/>
              <a:tailEnd type="triangle" w="med" len="med"/>
            </a:ln>
          </p:spPr>
          <p:txBody>
            <a:bodyPr wrap="none" anchor="ctr"/>
            <a:lstStyle/>
            <a:p>
              <a:endParaRPr lang="en-US"/>
            </a:p>
          </p:txBody>
        </p:sp>
        <p:grpSp>
          <p:nvGrpSpPr>
            <p:cNvPr id="11" name="Group 53"/>
            <p:cNvGrpSpPr>
              <a:grpSpLocks/>
            </p:cNvGrpSpPr>
            <p:nvPr/>
          </p:nvGrpSpPr>
          <p:grpSpPr bwMode="auto">
            <a:xfrm>
              <a:off x="2348" y="3264"/>
              <a:ext cx="178" cy="240"/>
              <a:chOff x="3312" y="2640"/>
              <a:chExt cx="192" cy="240"/>
            </a:xfrm>
          </p:grpSpPr>
          <p:sp>
            <p:nvSpPr>
              <p:cNvPr id="27684" name="Line 54"/>
              <p:cNvSpPr>
                <a:spLocks noChangeShapeType="1"/>
              </p:cNvSpPr>
              <p:nvPr/>
            </p:nvSpPr>
            <p:spPr bwMode="auto">
              <a:xfrm flipH="1">
                <a:off x="3408" y="2640"/>
                <a:ext cx="96" cy="96"/>
              </a:xfrm>
              <a:prstGeom prst="line">
                <a:avLst/>
              </a:prstGeom>
              <a:noFill/>
              <a:ln w="28575">
                <a:solidFill>
                  <a:srgbClr val="FF0066"/>
                </a:solidFill>
                <a:round/>
                <a:headEnd/>
                <a:tailEnd/>
              </a:ln>
            </p:spPr>
            <p:txBody>
              <a:bodyPr wrap="none" anchor="ctr"/>
              <a:lstStyle/>
              <a:p>
                <a:endParaRPr lang="en-US"/>
              </a:p>
            </p:txBody>
          </p:sp>
          <p:sp>
            <p:nvSpPr>
              <p:cNvPr id="27685" name="Line 55"/>
              <p:cNvSpPr>
                <a:spLocks noChangeShapeType="1"/>
              </p:cNvSpPr>
              <p:nvPr/>
            </p:nvSpPr>
            <p:spPr bwMode="auto">
              <a:xfrm flipV="1">
                <a:off x="3408" y="2688"/>
                <a:ext cx="96" cy="48"/>
              </a:xfrm>
              <a:prstGeom prst="line">
                <a:avLst/>
              </a:prstGeom>
              <a:noFill/>
              <a:ln w="28575">
                <a:solidFill>
                  <a:srgbClr val="FF0066"/>
                </a:solidFill>
                <a:round/>
                <a:headEnd/>
                <a:tailEnd/>
              </a:ln>
            </p:spPr>
            <p:txBody>
              <a:bodyPr wrap="none" anchor="ctr"/>
              <a:lstStyle/>
              <a:p>
                <a:endParaRPr lang="en-US"/>
              </a:p>
            </p:txBody>
          </p:sp>
          <p:sp>
            <p:nvSpPr>
              <p:cNvPr id="27686" name="Line 56"/>
              <p:cNvSpPr>
                <a:spLocks noChangeShapeType="1"/>
              </p:cNvSpPr>
              <p:nvPr/>
            </p:nvSpPr>
            <p:spPr bwMode="auto">
              <a:xfrm flipH="1">
                <a:off x="3312" y="2688"/>
                <a:ext cx="192" cy="192"/>
              </a:xfrm>
              <a:prstGeom prst="line">
                <a:avLst/>
              </a:prstGeom>
              <a:noFill/>
              <a:ln w="28575">
                <a:solidFill>
                  <a:srgbClr val="FF0066"/>
                </a:solidFill>
                <a:round/>
                <a:headEnd/>
                <a:tailEnd type="triangle" w="med" len="med"/>
              </a:ln>
            </p:spPr>
            <p:txBody>
              <a:bodyPr wrap="none" anchor="ctr"/>
              <a:lstStyle/>
              <a:p>
                <a:endParaRPr lang="en-US"/>
              </a:p>
            </p:txBody>
          </p:sp>
        </p:grpSp>
        <p:sp>
          <p:nvSpPr>
            <p:cNvPr id="27683" name="Line 57"/>
            <p:cNvSpPr>
              <a:spLocks noChangeShapeType="1"/>
            </p:cNvSpPr>
            <p:nvPr/>
          </p:nvSpPr>
          <p:spPr bwMode="auto">
            <a:xfrm>
              <a:off x="2304" y="3120"/>
              <a:ext cx="0" cy="432"/>
            </a:xfrm>
            <a:prstGeom prst="line">
              <a:avLst/>
            </a:prstGeom>
            <a:noFill/>
            <a:ln w="12700">
              <a:solidFill>
                <a:schemeClr val="tx1"/>
              </a:solidFill>
              <a:prstDash val="sysDot"/>
              <a:round/>
              <a:headEnd/>
              <a:tailEnd type="triangle" w="med" len="med"/>
            </a:ln>
          </p:spPr>
          <p:txBody>
            <a:bodyPr wrap="none" anchor="ctr"/>
            <a:lstStyle/>
            <a:p>
              <a:endParaRPr lang="en-US"/>
            </a:p>
          </p:txBody>
        </p:sp>
      </p:grpSp>
      <p:sp>
        <p:nvSpPr>
          <p:cNvPr id="57" name="Footer Placeholder 2"/>
          <p:cNvSpPr>
            <a:spLocks noGrp="1"/>
          </p:cNvSpPr>
          <p:nvPr>
            <p:ph type="ftr" sz="quarter" idx="3"/>
          </p:nvPr>
        </p:nvSpPr>
        <p:spPr>
          <a:xfrm>
            <a:off x="334433" y="6656398"/>
            <a:ext cx="7969251" cy="201602"/>
          </a:xfrm>
        </p:spPr>
        <p:txBody>
          <a:bodyPr/>
          <a:lstStyle/>
          <a:p>
            <a:r>
              <a:rPr lang="en-US" sz="750" dirty="0" smtClean="0"/>
              <a:t>TI 3: Operating Systems and Computer Networks</a:t>
            </a:r>
            <a:endParaRPr lang="de-DE" sz="750" dirty="0"/>
          </a:p>
        </p:txBody>
      </p:sp>
    </p:spTree>
    <p:extLst>
      <p:ext uri="{BB962C8B-B14F-4D97-AF65-F5344CB8AC3E}">
        <p14:creationId xmlns:p14="http://schemas.microsoft.com/office/powerpoint/2010/main" val="418721437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par>
                          <p:cTn id="13" fill="hold">
                            <p:stCondLst>
                              <p:cond delay="500"/>
                            </p:stCondLst>
                            <p:childTnLst>
                              <p:par>
                                <p:cTn id="14" presetID="22" presetClass="entr" presetSubtype="2"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right)">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500"/>
                            </p:stCondLst>
                            <p:childTnLst>
                              <p:par>
                                <p:cTn id="23" presetID="22" presetClass="entr" presetSubtype="2" fill="hold"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right)">
                                      <p:cBhvr>
                                        <p:cTn id="25" dur="5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wipe(left)">
                                      <p:cBhvr>
                                        <p:cTn id="30" dur="500"/>
                                        <p:tgtEl>
                                          <p:spTgt spid="9"/>
                                        </p:tgtEl>
                                      </p:cBhvr>
                                    </p:animEffect>
                                  </p:childTnLst>
                                </p:cTn>
                              </p:par>
                            </p:childTnLst>
                          </p:cTn>
                        </p:par>
                        <p:par>
                          <p:cTn id="31" fill="hold">
                            <p:stCondLst>
                              <p:cond delay="500"/>
                            </p:stCondLst>
                            <p:childTnLst>
                              <p:par>
                                <p:cTn id="32" presetID="22" presetClass="entr" presetSubtype="2" fill="hold" nodeType="after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wipe(right)">
                                      <p:cBhvr>
                                        <p:cTn id="3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23" name="Rectangle 4"/>
          <p:cNvSpPr>
            <a:spLocks noGrp="1" noChangeArrowheads="1"/>
          </p:cNvSpPr>
          <p:nvPr>
            <p:ph type="title"/>
          </p:nvPr>
        </p:nvSpPr>
        <p:spPr/>
        <p:txBody>
          <a:bodyPr/>
          <a:lstStyle/>
          <a:p>
            <a:pPr eaLnBrk="1" hangingPunct="1"/>
            <a:r>
              <a:rPr lang="en-US" smtClean="0"/>
              <a:t>Handling Multiple Outstanding Packets</a:t>
            </a:r>
          </a:p>
        </p:txBody>
      </p:sp>
      <p:sp>
        <p:nvSpPr>
          <p:cNvPr id="30724" name="Rectangle 5"/>
          <p:cNvSpPr>
            <a:spLocks noGrp="1" noChangeArrowheads="1"/>
          </p:cNvSpPr>
          <p:nvPr>
            <p:ph idx="1"/>
          </p:nvPr>
        </p:nvSpPr>
        <p:spPr/>
        <p:txBody>
          <a:bodyPr/>
          <a:lstStyle/>
          <a:p>
            <a:pPr eaLnBrk="1" hangingPunct="1"/>
            <a:r>
              <a:rPr lang="en-US" smtClean="0"/>
              <a:t>Introduce a larger sequence number space</a:t>
            </a:r>
          </a:p>
          <a:p>
            <a:pPr lvl="1" eaLnBrk="1" hangingPunct="1">
              <a:buFont typeface="Wingdings" pitchFamily="2" charset="2"/>
              <a:buChar char="Ø"/>
            </a:pPr>
            <a:r>
              <a:rPr lang="en-US" smtClean="0"/>
              <a:t>E.g., </a:t>
            </a:r>
            <a:r>
              <a:rPr lang="en-US" i="1" smtClean="0"/>
              <a:t>n</a:t>
            </a:r>
            <a:r>
              <a:rPr lang="en-US" smtClean="0"/>
              <a:t> bits or 2</a:t>
            </a:r>
            <a:r>
              <a:rPr lang="en-US" i="1" baseline="30000" smtClean="0"/>
              <a:t>n</a:t>
            </a:r>
            <a:r>
              <a:rPr lang="en-US" smtClean="0"/>
              <a:t> sequence numbers </a:t>
            </a:r>
          </a:p>
          <a:p>
            <a:pPr eaLnBrk="1" hangingPunct="1"/>
            <a:r>
              <a:rPr lang="en-US" smtClean="0"/>
              <a:t>Not all of them may be allowed to be used simultaneously</a:t>
            </a:r>
          </a:p>
          <a:p>
            <a:pPr lvl="1" eaLnBrk="1" hangingPunct="1"/>
            <a:r>
              <a:rPr lang="en-US" smtClean="0"/>
              <a:t>Recall alternating bit case: 2 sequence numbers, but only 1 may be “in transit”</a:t>
            </a:r>
          </a:p>
          <a:p>
            <a:pPr eaLnBrk="1" hangingPunct="1"/>
            <a:endParaRPr lang="en-US" smtClean="0"/>
          </a:p>
          <a:p>
            <a:pPr eaLnBrk="1" hangingPunct="1"/>
            <a:r>
              <a:rPr lang="en-US" smtClean="0"/>
              <a:t>Use </a:t>
            </a:r>
            <a:r>
              <a:rPr lang="en-US" i="1" smtClean="0"/>
              <a:t>sliding windows</a:t>
            </a:r>
            <a:r>
              <a:rPr lang="en-US" smtClean="0"/>
              <a:t> at both sender and receiver to handle these numbers</a:t>
            </a:r>
          </a:p>
          <a:p>
            <a:pPr lvl="1" eaLnBrk="1" hangingPunct="1"/>
            <a:r>
              <a:rPr lang="en-US" smtClean="0"/>
              <a:t>Sender: </a:t>
            </a:r>
            <a:r>
              <a:rPr lang="en-US" i="1" smtClean="0"/>
              <a:t>sending window</a:t>
            </a:r>
            <a:r>
              <a:rPr lang="en-US" smtClean="0"/>
              <a:t> – set of sequence numbers it is allowed to send at given time</a:t>
            </a:r>
          </a:p>
          <a:p>
            <a:pPr lvl="1" eaLnBrk="1" hangingPunct="1"/>
            <a:r>
              <a:rPr lang="en-US" smtClean="0"/>
              <a:t>Receiver: </a:t>
            </a:r>
            <a:r>
              <a:rPr lang="en-US" i="1" smtClean="0"/>
              <a:t>receiving window </a:t>
            </a:r>
            <a:r>
              <a:rPr lang="en-US" smtClean="0"/>
              <a:t>– set of sequence numbers it is allowed to accept at given time</a:t>
            </a:r>
          </a:p>
          <a:p>
            <a:pPr eaLnBrk="1" hangingPunct="1">
              <a:buFont typeface="Wingdings" pitchFamily="2" charset="2"/>
              <a:buChar char="Ø"/>
            </a:pPr>
            <a:r>
              <a:rPr lang="en-US" smtClean="0"/>
              <a:t>Window size corresponds to flow control</a:t>
            </a:r>
          </a:p>
          <a:p>
            <a:pPr lvl="1" eaLnBrk="1" hangingPunct="1"/>
            <a:r>
              <a:rPr lang="en-US" smtClean="0"/>
              <a:t>May be fixed in size or adapt dynamically over time</a:t>
            </a:r>
          </a:p>
        </p:txBody>
      </p:sp>
      <p:sp>
        <p:nvSpPr>
          <p:cNvPr id="5" name="Footer Placeholder 2"/>
          <p:cNvSpPr>
            <a:spLocks noGrp="1"/>
          </p:cNvSpPr>
          <p:nvPr>
            <p:ph type="ftr" sz="quarter" idx="3"/>
          </p:nvPr>
        </p:nvSpPr>
        <p:spPr>
          <a:xfrm>
            <a:off x="334433" y="6656398"/>
            <a:ext cx="7969251" cy="201602"/>
          </a:xfrm>
        </p:spPr>
        <p:txBody>
          <a:bodyPr/>
          <a:lstStyle/>
          <a:p>
            <a:r>
              <a:rPr lang="en-US" sz="750" dirty="0" smtClean="0"/>
              <a:t>TI 3: Operating Systems and Computer Networks</a:t>
            </a:r>
            <a:endParaRPr lang="de-DE" sz="750" dirty="0"/>
          </a:p>
        </p:txBody>
      </p:sp>
    </p:spTree>
    <p:extLst>
      <p:ext uri="{BB962C8B-B14F-4D97-AF65-F5344CB8AC3E}">
        <p14:creationId xmlns:p14="http://schemas.microsoft.com/office/powerpoint/2010/main" val="2562763886"/>
      </p:ext>
    </p:extLst>
  </p:cSld>
  <p:clrMapOvr>
    <a:masterClrMapping/>
  </p:clrMapOvr>
  <p:transition spd="slow"/>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1747" name="Rectangle 9"/>
          <p:cNvSpPr>
            <a:spLocks noGrp="1" noChangeArrowheads="1"/>
          </p:cNvSpPr>
          <p:nvPr>
            <p:ph type="title"/>
          </p:nvPr>
        </p:nvSpPr>
        <p:spPr/>
        <p:txBody>
          <a:bodyPr/>
          <a:lstStyle/>
          <a:p>
            <a:pPr eaLnBrk="1" hangingPunct="1"/>
            <a:r>
              <a:rPr lang="en-US" smtClean="0"/>
              <a:t>Simple Example: Sliding Window</a:t>
            </a:r>
          </a:p>
        </p:txBody>
      </p:sp>
      <p:sp>
        <p:nvSpPr>
          <p:cNvPr id="31748" name="Rectangle 10"/>
          <p:cNvSpPr>
            <a:spLocks noGrp="1" noChangeArrowheads="1"/>
          </p:cNvSpPr>
          <p:nvPr>
            <p:ph idx="1"/>
          </p:nvPr>
        </p:nvSpPr>
        <p:spPr/>
        <p:txBody>
          <a:bodyPr/>
          <a:lstStyle/>
          <a:p>
            <a:pPr eaLnBrk="1" hangingPunct="1"/>
            <a:r>
              <a:rPr lang="en-US" sz="2000"/>
              <a:t>Simple sliding window example for </a:t>
            </a:r>
            <a:r>
              <a:rPr lang="en-US" sz="2000" i="1"/>
              <a:t>n</a:t>
            </a:r>
            <a:r>
              <a:rPr lang="en-US" sz="2000"/>
              <a:t>=3, window size fixed to 1</a:t>
            </a:r>
          </a:p>
          <a:p>
            <a:pPr eaLnBrk="1" hangingPunct="1"/>
            <a:r>
              <a:rPr lang="en-US" sz="2000"/>
              <a:t>Sender tracks currently unacknowledged sequence numbers </a:t>
            </a:r>
          </a:p>
          <a:p>
            <a:pPr lvl="1" eaLnBrk="1" hangingPunct="1"/>
            <a:r>
              <a:rPr lang="en-US"/>
              <a:t>If maximum number of unacknowledged frames is known, this is equivalent to sending window as defined on previous slide</a:t>
            </a:r>
          </a:p>
        </p:txBody>
      </p:sp>
      <p:pic>
        <p:nvPicPr>
          <p:cNvPr id="31749" name="Picture 4" descr="3-13"/>
          <p:cNvPicPr>
            <a:picLocks noChangeAspect="1" noChangeArrowheads="1"/>
          </p:cNvPicPr>
          <p:nvPr/>
        </p:nvPicPr>
        <p:blipFill>
          <a:blip r:embed="rId3" cstate="print"/>
          <a:srcRect/>
          <a:stretch>
            <a:fillRect/>
          </a:stretch>
        </p:blipFill>
        <p:spPr bwMode="auto">
          <a:xfrm>
            <a:off x="2043113" y="2746375"/>
            <a:ext cx="5249862" cy="2901950"/>
          </a:xfrm>
          <a:prstGeom prst="rect">
            <a:avLst/>
          </a:prstGeom>
          <a:noFill/>
          <a:ln w="9525">
            <a:noFill/>
            <a:miter lim="800000"/>
            <a:headEnd/>
            <a:tailEnd/>
          </a:ln>
        </p:spPr>
      </p:pic>
      <p:sp>
        <p:nvSpPr>
          <p:cNvPr id="31750" name="Text Box 5"/>
          <p:cNvSpPr txBox="1">
            <a:spLocks noChangeArrowheads="1"/>
          </p:cNvSpPr>
          <p:nvPr/>
        </p:nvSpPr>
        <p:spPr bwMode="auto">
          <a:xfrm>
            <a:off x="7648576" y="2636838"/>
            <a:ext cx="2879725" cy="3371850"/>
          </a:xfrm>
          <a:prstGeom prst="rect">
            <a:avLst/>
          </a:prstGeom>
          <a:noFill/>
          <a:ln w="12700" algn="ctr">
            <a:noFill/>
            <a:miter lim="800000"/>
            <a:headEnd/>
            <a:tailEnd/>
          </a:ln>
        </p:spPr>
        <p:txBody>
          <a:bodyPr/>
          <a:lstStyle/>
          <a:p>
            <a:pPr marL="457200" indent="-457200" algn="l">
              <a:buFontTx/>
              <a:buAutoNum type="alphaLcParenR"/>
            </a:pPr>
            <a:r>
              <a:rPr lang="en-US" sz="2000">
                <a:latin typeface="Arial" pitchFamily="34" charset="0"/>
              </a:rPr>
              <a:t>Initially, before any frame is sent</a:t>
            </a:r>
          </a:p>
          <a:p>
            <a:pPr marL="457200" indent="-457200" algn="l">
              <a:buFontTx/>
              <a:buAutoNum type="alphaLcParenR"/>
            </a:pPr>
            <a:r>
              <a:rPr lang="en-US" sz="2000">
                <a:latin typeface="Arial" pitchFamily="34" charset="0"/>
              </a:rPr>
              <a:t>After first frame is sent with sequence number 0</a:t>
            </a:r>
          </a:p>
          <a:p>
            <a:pPr marL="457200" indent="-457200" algn="l">
              <a:buFontTx/>
              <a:buAutoNum type="alphaLcParenR"/>
            </a:pPr>
            <a:r>
              <a:rPr lang="en-US" sz="2000">
                <a:latin typeface="Arial" pitchFamily="34" charset="0"/>
              </a:rPr>
              <a:t>After first frame has been received</a:t>
            </a:r>
          </a:p>
          <a:p>
            <a:pPr marL="457200" indent="-457200" algn="l">
              <a:buFontTx/>
              <a:buAutoNum type="alphaLcParenR"/>
            </a:pPr>
            <a:r>
              <a:rPr lang="en-US" sz="2000">
                <a:latin typeface="Arial" pitchFamily="34" charset="0"/>
              </a:rPr>
              <a:t>After first acknowledgement has arrived </a:t>
            </a:r>
          </a:p>
        </p:txBody>
      </p:sp>
      <p:sp>
        <p:nvSpPr>
          <p:cNvPr id="7" name="Footer Placeholder 2"/>
          <p:cNvSpPr>
            <a:spLocks noGrp="1"/>
          </p:cNvSpPr>
          <p:nvPr>
            <p:ph type="ftr" sz="quarter" idx="3"/>
          </p:nvPr>
        </p:nvSpPr>
        <p:spPr>
          <a:xfrm>
            <a:off x="334433" y="6656398"/>
            <a:ext cx="7969251" cy="201602"/>
          </a:xfrm>
        </p:spPr>
        <p:txBody>
          <a:bodyPr/>
          <a:lstStyle/>
          <a:p>
            <a:r>
              <a:rPr lang="en-US" sz="750" dirty="0" smtClean="0"/>
              <a:t>TI 3: Operating Systems and Computer Networks</a:t>
            </a:r>
            <a:endParaRPr lang="de-DE" sz="750" dirty="0"/>
          </a:p>
        </p:txBody>
      </p:sp>
    </p:spTree>
    <p:extLst>
      <p:ext uri="{BB962C8B-B14F-4D97-AF65-F5344CB8AC3E}">
        <p14:creationId xmlns:p14="http://schemas.microsoft.com/office/powerpoint/2010/main" val="3297246225"/>
      </p:ext>
    </p:extLst>
  </p:cSld>
  <p:clrMapOvr>
    <a:masterClrMapping/>
  </p:clrMapOvr>
  <p:transition spd="slow"/>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2771" name="Rectangle 2"/>
          <p:cNvSpPr>
            <a:spLocks noGrp="1" noChangeArrowheads="1"/>
          </p:cNvSpPr>
          <p:nvPr>
            <p:ph type="title"/>
          </p:nvPr>
        </p:nvSpPr>
        <p:spPr/>
        <p:txBody>
          <a:bodyPr/>
          <a:lstStyle/>
          <a:p>
            <a:pPr eaLnBrk="1" hangingPunct="1"/>
            <a:r>
              <a:rPr lang="en-US" smtClean="0"/>
              <a:t>Advanced Example: Sliding Window</a:t>
            </a:r>
          </a:p>
        </p:txBody>
      </p:sp>
      <p:sp>
        <p:nvSpPr>
          <p:cNvPr id="32772" name="Rectangle 3"/>
          <p:cNvSpPr>
            <a:spLocks noGrp="1" noChangeArrowheads="1"/>
          </p:cNvSpPr>
          <p:nvPr>
            <p:ph idx="1"/>
          </p:nvPr>
        </p:nvSpPr>
        <p:spPr/>
        <p:txBody>
          <a:bodyPr/>
          <a:lstStyle/>
          <a:p>
            <a:pPr eaLnBrk="1" hangingPunct="1"/>
            <a:r>
              <a:rPr lang="en-US" dirty="0" smtClean="0"/>
              <a:t>Sender credit (window size) = 4</a:t>
            </a:r>
          </a:p>
          <a:p>
            <a:pPr eaLnBrk="1" hangingPunct="1"/>
            <a:endParaRPr lang="en-US" dirty="0" smtClean="0"/>
          </a:p>
          <a:p>
            <a:pPr eaLnBrk="1" hangingPunct="1"/>
            <a:endParaRPr lang="en-US" dirty="0" smtClean="0"/>
          </a:p>
          <a:p>
            <a:pPr eaLnBrk="1" hangingPunct="1"/>
            <a:endParaRPr lang="en-US" dirty="0" smtClean="0"/>
          </a:p>
          <a:p>
            <a:pPr eaLnBrk="1" hangingPunct="1"/>
            <a:endParaRPr lang="en-US" dirty="0" smtClean="0"/>
          </a:p>
          <a:p>
            <a:pPr eaLnBrk="1" hangingPunct="1"/>
            <a:endParaRPr lang="en-US" dirty="0" smtClean="0"/>
          </a:p>
          <a:p>
            <a:pPr eaLnBrk="1" hangingPunct="1"/>
            <a:endParaRPr lang="en-US" dirty="0" smtClean="0"/>
          </a:p>
          <a:p>
            <a:pPr eaLnBrk="1" hangingPunct="1"/>
            <a:endParaRPr lang="en-US" dirty="0" smtClean="0"/>
          </a:p>
          <a:p>
            <a:pPr eaLnBrk="1" hangingPunct="1"/>
            <a:endParaRPr lang="en-US" dirty="0" smtClean="0"/>
          </a:p>
          <a:p>
            <a:pPr>
              <a:spcBef>
                <a:spcPct val="0"/>
              </a:spcBef>
              <a:buClrTx/>
              <a:buSzTx/>
              <a:buFont typeface="Wingdings" pitchFamily="2" charset="2"/>
              <a:buChar char="Ø"/>
            </a:pPr>
            <a:endParaRPr lang="en-US" dirty="0" smtClean="0"/>
          </a:p>
          <a:p>
            <a:pPr>
              <a:spcBef>
                <a:spcPct val="0"/>
              </a:spcBef>
              <a:buClrTx/>
              <a:buSzTx/>
              <a:buFont typeface="Wingdings" pitchFamily="2" charset="2"/>
              <a:buChar char="Ø"/>
            </a:pPr>
            <a:endParaRPr lang="en-US" dirty="0" smtClean="0"/>
          </a:p>
          <a:p>
            <a:pPr>
              <a:spcBef>
                <a:spcPct val="0"/>
              </a:spcBef>
              <a:buClrTx/>
              <a:buSzTx/>
              <a:buFont typeface="Wingdings" pitchFamily="2" charset="2"/>
              <a:buChar char="Ø"/>
            </a:pPr>
            <a:endParaRPr lang="en-US" dirty="0" smtClean="0"/>
          </a:p>
          <a:p>
            <a:pPr>
              <a:spcBef>
                <a:spcPct val="0"/>
              </a:spcBef>
              <a:buClrTx/>
              <a:buSzTx/>
              <a:buFont typeface="Wingdings" pitchFamily="2" charset="2"/>
              <a:buChar char="Ø"/>
            </a:pPr>
            <a:endParaRPr lang="en-US" dirty="0" smtClean="0"/>
          </a:p>
          <a:p>
            <a:pPr>
              <a:spcBef>
                <a:spcPct val="0"/>
              </a:spcBef>
              <a:buClrTx/>
              <a:buSzTx/>
              <a:buFont typeface="Wingdings" pitchFamily="2" charset="2"/>
              <a:buChar char="Ø"/>
            </a:pPr>
            <a:endParaRPr lang="en-US" dirty="0"/>
          </a:p>
          <a:p>
            <a:pPr>
              <a:spcBef>
                <a:spcPct val="0"/>
              </a:spcBef>
              <a:buClrTx/>
              <a:buSzTx/>
              <a:buFont typeface="Wingdings" pitchFamily="2" charset="2"/>
              <a:buChar char="Ø"/>
            </a:pPr>
            <a:endParaRPr lang="en-US" dirty="0" smtClean="0"/>
          </a:p>
          <a:p>
            <a:pPr>
              <a:spcBef>
                <a:spcPct val="0"/>
              </a:spcBef>
              <a:buClrTx/>
              <a:buSzTx/>
              <a:buFont typeface="Wingdings" pitchFamily="2" charset="2"/>
              <a:buChar char="Ø"/>
            </a:pPr>
            <a:endParaRPr lang="en-US" dirty="0" smtClean="0"/>
          </a:p>
          <a:p>
            <a:pPr>
              <a:spcBef>
                <a:spcPct val="0"/>
              </a:spcBef>
              <a:buClrTx/>
              <a:buSzTx/>
              <a:buFont typeface="Wingdings" pitchFamily="2" charset="2"/>
              <a:buChar char="Ø"/>
            </a:pPr>
            <a:r>
              <a:rPr lang="en-US" dirty="0" smtClean="0"/>
              <a:t>Disadvantage: Coupling of flow control and error control</a:t>
            </a:r>
          </a:p>
        </p:txBody>
      </p:sp>
      <p:sp>
        <p:nvSpPr>
          <p:cNvPr id="32773" name="Rectangle 4"/>
          <p:cNvSpPr>
            <a:spLocks noChangeArrowheads="1"/>
          </p:cNvSpPr>
          <p:nvPr/>
        </p:nvSpPr>
        <p:spPr bwMode="auto">
          <a:xfrm>
            <a:off x="2135189" y="5084763"/>
            <a:ext cx="7705725" cy="792162"/>
          </a:xfrm>
          <a:prstGeom prst="rect">
            <a:avLst/>
          </a:prstGeom>
          <a:noFill/>
          <a:ln w="9525">
            <a:noFill/>
            <a:miter lim="800000"/>
            <a:headEnd/>
            <a:tailEnd/>
          </a:ln>
        </p:spPr>
        <p:txBody>
          <a:bodyPr lIns="92075" tIns="46038" rIns="92075" bIns="46038"/>
          <a:lstStyle/>
          <a:p>
            <a:pPr marL="95250" indent="-95250" algn="l" eaLnBrk="0" hangingPunct="0">
              <a:tabLst>
                <a:tab pos="1143000" algn="l"/>
                <a:tab pos="1714500" algn="l"/>
              </a:tabLst>
            </a:pPr>
            <a:r>
              <a:rPr lang="en-US" sz="1600"/>
              <a:t>S: Sequence number (last sent packet)</a:t>
            </a:r>
          </a:p>
          <a:p>
            <a:pPr marL="95250" indent="-95250" algn="l" eaLnBrk="0" hangingPunct="0">
              <a:tabLst>
                <a:tab pos="1143000" algn="l"/>
                <a:tab pos="1714500" algn="l"/>
              </a:tabLst>
            </a:pPr>
            <a:r>
              <a:rPr lang="en-US" sz="1600"/>
              <a:t>R: Next expected sequence number = Acknowledges packets up to R-1</a:t>
            </a:r>
          </a:p>
          <a:p>
            <a:pPr marL="95250" indent="-95250" algn="l" eaLnBrk="0" hangingPunct="0">
              <a:tabLst>
                <a:tab pos="1143000" algn="l"/>
                <a:tab pos="1714500" algn="l"/>
              </a:tabLst>
            </a:pPr>
            <a:r>
              <a:rPr lang="en-US" sz="1600"/>
              <a:t>C: Upper window limit (current max. sequence number)</a:t>
            </a:r>
          </a:p>
        </p:txBody>
      </p:sp>
      <p:grpSp>
        <p:nvGrpSpPr>
          <p:cNvPr id="2" name="Group 5"/>
          <p:cNvGrpSpPr>
            <a:grpSpLocks/>
          </p:cNvGrpSpPr>
          <p:nvPr/>
        </p:nvGrpSpPr>
        <p:grpSpPr bwMode="auto">
          <a:xfrm>
            <a:off x="2813051" y="1465263"/>
            <a:ext cx="6570661" cy="3734950"/>
            <a:chOff x="1020" y="864"/>
            <a:chExt cx="4139" cy="2591"/>
          </a:xfrm>
        </p:grpSpPr>
        <p:sp>
          <p:nvSpPr>
            <p:cNvPr id="32775" name="Oval 6"/>
            <p:cNvSpPr>
              <a:spLocks noChangeArrowheads="1"/>
            </p:cNvSpPr>
            <p:nvPr/>
          </p:nvSpPr>
          <p:spPr bwMode="auto">
            <a:xfrm>
              <a:off x="1312" y="1266"/>
              <a:ext cx="225" cy="209"/>
            </a:xfrm>
            <a:prstGeom prst="ellipse">
              <a:avLst/>
            </a:prstGeom>
            <a:solidFill>
              <a:srgbClr val="99CCFF"/>
            </a:solidFill>
            <a:ln w="12700">
              <a:solidFill>
                <a:srgbClr val="99CCFF"/>
              </a:solidFill>
              <a:round/>
              <a:headEnd/>
              <a:tailEnd/>
            </a:ln>
          </p:spPr>
          <p:txBody>
            <a:bodyPr wrap="none" anchor="ctr"/>
            <a:lstStyle/>
            <a:p>
              <a:endParaRPr lang="de-DE"/>
            </a:p>
          </p:txBody>
        </p:sp>
        <p:sp>
          <p:nvSpPr>
            <p:cNvPr id="32776" name="Oval 7"/>
            <p:cNvSpPr>
              <a:spLocks noChangeArrowheads="1"/>
            </p:cNvSpPr>
            <p:nvPr/>
          </p:nvSpPr>
          <p:spPr bwMode="auto">
            <a:xfrm>
              <a:off x="1312" y="1853"/>
              <a:ext cx="225" cy="209"/>
            </a:xfrm>
            <a:prstGeom prst="ellipse">
              <a:avLst/>
            </a:prstGeom>
            <a:solidFill>
              <a:srgbClr val="99CCFF"/>
            </a:solidFill>
            <a:ln w="12700">
              <a:solidFill>
                <a:srgbClr val="99CCFF"/>
              </a:solidFill>
              <a:round/>
              <a:headEnd/>
              <a:tailEnd/>
            </a:ln>
          </p:spPr>
          <p:txBody>
            <a:bodyPr wrap="none" anchor="ctr"/>
            <a:lstStyle/>
            <a:p>
              <a:endParaRPr lang="de-DE"/>
            </a:p>
          </p:txBody>
        </p:sp>
        <p:sp>
          <p:nvSpPr>
            <p:cNvPr id="32777" name="Oval 8"/>
            <p:cNvSpPr>
              <a:spLocks noChangeArrowheads="1"/>
            </p:cNvSpPr>
            <p:nvPr/>
          </p:nvSpPr>
          <p:spPr bwMode="auto">
            <a:xfrm>
              <a:off x="1323" y="2880"/>
              <a:ext cx="225" cy="209"/>
            </a:xfrm>
            <a:prstGeom prst="ellipse">
              <a:avLst/>
            </a:prstGeom>
            <a:solidFill>
              <a:srgbClr val="99CCFF"/>
            </a:solidFill>
            <a:ln w="12700">
              <a:solidFill>
                <a:srgbClr val="99CCFF"/>
              </a:solidFill>
              <a:round/>
              <a:headEnd/>
              <a:tailEnd/>
            </a:ln>
          </p:spPr>
          <p:txBody>
            <a:bodyPr wrap="none" anchor="ctr"/>
            <a:lstStyle/>
            <a:p>
              <a:endParaRPr lang="de-DE"/>
            </a:p>
          </p:txBody>
        </p:sp>
        <p:sp>
          <p:nvSpPr>
            <p:cNvPr id="32778" name="Oval 9"/>
            <p:cNvSpPr>
              <a:spLocks noChangeArrowheads="1"/>
            </p:cNvSpPr>
            <p:nvPr/>
          </p:nvSpPr>
          <p:spPr bwMode="auto">
            <a:xfrm>
              <a:off x="1313" y="2309"/>
              <a:ext cx="225" cy="209"/>
            </a:xfrm>
            <a:prstGeom prst="ellipse">
              <a:avLst/>
            </a:prstGeom>
            <a:solidFill>
              <a:srgbClr val="99CCFF"/>
            </a:solidFill>
            <a:ln w="12700">
              <a:solidFill>
                <a:srgbClr val="99CCFF"/>
              </a:solidFill>
              <a:round/>
              <a:headEnd/>
              <a:tailEnd/>
            </a:ln>
          </p:spPr>
          <p:txBody>
            <a:bodyPr wrap="none" anchor="ctr"/>
            <a:lstStyle/>
            <a:p>
              <a:endParaRPr lang="de-DE"/>
            </a:p>
          </p:txBody>
        </p:sp>
        <p:sp>
          <p:nvSpPr>
            <p:cNvPr id="32779" name="Oval 10"/>
            <p:cNvSpPr>
              <a:spLocks noChangeArrowheads="1"/>
            </p:cNvSpPr>
            <p:nvPr/>
          </p:nvSpPr>
          <p:spPr bwMode="auto">
            <a:xfrm>
              <a:off x="4364" y="2870"/>
              <a:ext cx="225" cy="209"/>
            </a:xfrm>
            <a:prstGeom prst="ellipse">
              <a:avLst/>
            </a:prstGeom>
            <a:solidFill>
              <a:srgbClr val="99CCFF"/>
            </a:solidFill>
            <a:ln w="12700">
              <a:solidFill>
                <a:srgbClr val="99CCFF"/>
              </a:solidFill>
              <a:round/>
              <a:headEnd/>
              <a:tailEnd/>
            </a:ln>
          </p:spPr>
          <p:txBody>
            <a:bodyPr wrap="none" anchor="ctr"/>
            <a:lstStyle/>
            <a:p>
              <a:endParaRPr lang="de-DE"/>
            </a:p>
          </p:txBody>
        </p:sp>
        <p:sp>
          <p:nvSpPr>
            <p:cNvPr id="32780" name="Oval 11"/>
            <p:cNvSpPr>
              <a:spLocks noChangeArrowheads="1"/>
            </p:cNvSpPr>
            <p:nvPr/>
          </p:nvSpPr>
          <p:spPr bwMode="auto">
            <a:xfrm>
              <a:off x="4361" y="2255"/>
              <a:ext cx="225" cy="209"/>
            </a:xfrm>
            <a:prstGeom prst="ellipse">
              <a:avLst/>
            </a:prstGeom>
            <a:solidFill>
              <a:srgbClr val="99CCFF"/>
            </a:solidFill>
            <a:ln w="12700">
              <a:solidFill>
                <a:srgbClr val="99CCFF"/>
              </a:solidFill>
              <a:round/>
              <a:headEnd/>
              <a:tailEnd/>
            </a:ln>
          </p:spPr>
          <p:txBody>
            <a:bodyPr wrap="none" anchor="ctr"/>
            <a:lstStyle/>
            <a:p>
              <a:endParaRPr lang="de-DE"/>
            </a:p>
          </p:txBody>
        </p:sp>
        <p:sp>
          <p:nvSpPr>
            <p:cNvPr id="32781" name="Oval 12"/>
            <p:cNvSpPr>
              <a:spLocks noChangeArrowheads="1"/>
            </p:cNvSpPr>
            <p:nvPr/>
          </p:nvSpPr>
          <p:spPr bwMode="auto">
            <a:xfrm>
              <a:off x="4358" y="1431"/>
              <a:ext cx="225" cy="209"/>
            </a:xfrm>
            <a:prstGeom prst="ellipse">
              <a:avLst/>
            </a:prstGeom>
            <a:solidFill>
              <a:srgbClr val="99CCFF"/>
            </a:solidFill>
            <a:ln w="12700">
              <a:solidFill>
                <a:srgbClr val="99CCFF"/>
              </a:solidFill>
              <a:round/>
              <a:headEnd/>
              <a:tailEnd/>
            </a:ln>
          </p:spPr>
          <p:txBody>
            <a:bodyPr wrap="none" anchor="ctr"/>
            <a:lstStyle/>
            <a:p>
              <a:endParaRPr lang="de-DE"/>
            </a:p>
          </p:txBody>
        </p:sp>
        <p:sp>
          <p:nvSpPr>
            <p:cNvPr id="32782" name="Rectangle 13"/>
            <p:cNvSpPr>
              <a:spLocks noChangeArrowheads="1"/>
            </p:cNvSpPr>
            <p:nvPr/>
          </p:nvSpPr>
          <p:spPr bwMode="auto">
            <a:xfrm>
              <a:off x="1522" y="2318"/>
              <a:ext cx="162" cy="193"/>
            </a:xfrm>
            <a:prstGeom prst="rect">
              <a:avLst/>
            </a:prstGeom>
            <a:noFill/>
            <a:ln w="9525">
              <a:noFill/>
              <a:miter lim="800000"/>
              <a:headEnd/>
              <a:tailEnd/>
            </a:ln>
          </p:spPr>
          <p:txBody>
            <a:bodyPr lIns="92075" tIns="46038" rIns="92075" bIns="46038">
              <a:spAutoFit/>
            </a:bodyPr>
            <a:lstStyle/>
            <a:p>
              <a:pPr eaLnBrk="0" hangingPunct="0"/>
              <a:r>
                <a:rPr lang="en-US" sz="1200">
                  <a:latin typeface="Arial" pitchFamily="34" charset="0"/>
                </a:rPr>
                <a:t>2</a:t>
              </a:r>
            </a:p>
          </p:txBody>
        </p:sp>
        <p:sp>
          <p:nvSpPr>
            <p:cNvPr id="32783" name="Rectangle 14"/>
            <p:cNvSpPr>
              <a:spLocks noChangeArrowheads="1"/>
            </p:cNvSpPr>
            <p:nvPr/>
          </p:nvSpPr>
          <p:spPr bwMode="auto">
            <a:xfrm>
              <a:off x="1159" y="2318"/>
              <a:ext cx="159" cy="193"/>
            </a:xfrm>
            <a:prstGeom prst="rect">
              <a:avLst/>
            </a:prstGeom>
            <a:noFill/>
            <a:ln w="9525">
              <a:noFill/>
              <a:miter lim="800000"/>
              <a:headEnd/>
              <a:tailEnd/>
            </a:ln>
          </p:spPr>
          <p:txBody>
            <a:bodyPr lIns="92075" tIns="46038" rIns="92075" bIns="46038">
              <a:spAutoFit/>
            </a:bodyPr>
            <a:lstStyle/>
            <a:p>
              <a:pPr eaLnBrk="0" hangingPunct="0"/>
              <a:r>
                <a:rPr lang="en-US" sz="1200">
                  <a:latin typeface="Arial" pitchFamily="34" charset="0"/>
                </a:rPr>
                <a:t>6</a:t>
              </a:r>
            </a:p>
          </p:txBody>
        </p:sp>
        <p:sp>
          <p:nvSpPr>
            <p:cNvPr id="32784" name="Rectangle 15"/>
            <p:cNvSpPr>
              <a:spLocks noChangeArrowheads="1"/>
            </p:cNvSpPr>
            <p:nvPr/>
          </p:nvSpPr>
          <p:spPr bwMode="auto">
            <a:xfrm>
              <a:off x="1340" y="2144"/>
              <a:ext cx="142" cy="193"/>
            </a:xfrm>
            <a:prstGeom prst="rect">
              <a:avLst/>
            </a:prstGeom>
            <a:noFill/>
            <a:ln w="9525">
              <a:noFill/>
              <a:miter lim="800000"/>
              <a:headEnd/>
              <a:tailEnd/>
            </a:ln>
          </p:spPr>
          <p:txBody>
            <a:bodyPr lIns="92075" tIns="46038" rIns="92075" bIns="46038">
              <a:spAutoFit/>
            </a:bodyPr>
            <a:lstStyle/>
            <a:p>
              <a:pPr eaLnBrk="0" hangingPunct="0"/>
              <a:r>
                <a:rPr lang="en-US" sz="1200">
                  <a:latin typeface="Arial" pitchFamily="34" charset="0"/>
                </a:rPr>
                <a:t>0</a:t>
              </a:r>
            </a:p>
          </p:txBody>
        </p:sp>
        <p:sp>
          <p:nvSpPr>
            <p:cNvPr id="32785" name="Line 16"/>
            <p:cNvSpPr>
              <a:spLocks noChangeShapeType="1"/>
            </p:cNvSpPr>
            <p:nvPr/>
          </p:nvSpPr>
          <p:spPr bwMode="auto">
            <a:xfrm>
              <a:off x="1424" y="2287"/>
              <a:ext cx="0" cy="36"/>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32786" name="Line 17"/>
            <p:cNvSpPr>
              <a:spLocks noChangeShapeType="1"/>
            </p:cNvSpPr>
            <p:nvPr/>
          </p:nvSpPr>
          <p:spPr bwMode="auto">
            <a:xfrm>
              <a:off x="1424" y="2505"/>
              <a:ext cx="0" cy="36"/>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32787" name="Line 18"/>
            <p:cNvSpPr>
              <a:spLocks noChangeShapeType="1"/>
            </p:cNvSpPr>
            <p:nvPr/>
          </p:nvSpPr>
          <p:spPr bwMode="auto">
            <a:xfrm>
              <a:off x="1522" y="2414"/>
              <a:ext cx="38" cy="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32788" name="Line 19"/>
            <p:cNvSpPr>
              <a:spLocks noChangeShapeType="1"/>
            </p:cNvSpPr>
            <p:nvPr/>
          </p:nvSpPr>
          <p:spPr bwMode="auto">
            <a:xfrm>
              <a:off x="1289" y="2414"/>
              <a:ext cx="38" cy="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32789" name="Line 20"/>
            <p:cNvSpPr>
              <a:spLocks noChangeShapeType="1"/>
            </p:cNvSpPr>
            <p:nvPr/>
          </p:nvSpPr>
          <p:spPr bwMode="auto">
            <a:xfrm flipH="1" flipV="1">
              <a:off x="1482" y="2470"/>
              <a:ext cx="40" cy="35"/>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32790" name="Rectangle 21"/>
            <p:cNvSpPr>
              <a:spLocks noChangeArrowheads="1"/>
            </p:cNvSpPr>
            <p:nvPr/>
          </p:nvSpPr>
          <p:spPr bwMode="auto">
            <a:xfrm>
              <a:off x="1483" y="2193"/>
              <a:ext cx="135" cy="191"/>
            </a:xfrm>
            <a:prstGeom prst="rect">
              <a:avLst/>
            </a:prstGeom>
            <a:noFill/>
            <a:ln w="9525">
              <a:noFill/>
              <a:miter lim="800000"/>
              <a:headEnd/>
              <a:tailEnd/>
            </a:ln>
          </p:spPr>
          <p:txBody>
            <a:bodyPr lIns="92075" tIns="46038" rIns="92075" bIns="46038">
              <a:spAutoFit/>
            </a:bodyPr>
            <a:lstStyle/>
            <a:p>
              <a:pPr eaLnBrk="0" hangingPunct="0"/>
              <a:r>
                <a:rPr lang="en-US" sz="1200">
                  <a:latin typeface="Arial" pitchFamily="34" charset="0"/>
                </a:rPr>
                <a:t>1</a:t>
              </a:r>
            </a:p>
          </p:txBody>
        </p:sp>
        <p:sp>
          <p:nvSpPr>
            <p:cNvPr id="32791" name="Rectangle 22"/>
            <p:cNvSpPr>
              <a:spLocks noChangeArrowheads="1"/>
            </p:cNvSpPr>
            <p:nvPr/>
          </p:nvSpPr>
          <p:spPr bwMode="auto">
            <a:xfrm>
              <a:off x="1483" y="2449"/>
              <a:ext cx="135" cy="193"/>
            </a:xfrm>
            <a:prstGeom prst="rect">
              <a:avLst/>
            </a:prstGeom>
            <a:noFill/>
            <a:ln w="9525">
              <a:noFill/>
              <a:miter lim="800000"/>
              <a:headEnd/>
              <a:tailEnd/>
            </a:ln>
          </p:spPr>
          <p:txBody>
            <a:bodyPr lIns="92075" tIns="46038" rIns="92075" bIns="46038">
              <a:spAutoFit/>
            </a:bodyPr>
            <a:lstStyle/>
            <a:p>
              <a:pPr eaLnBrk="0" hangingPunct="0"/>
              <a:r>
                <a:rPr lang="en-US" sz="1200">
                  <a:latin typeface="Arial" pitchFamily="34" charset="0"/>
                </a:rPr>
                <a:t>3</a:t>
              </a:r>
            </a:p>
          </p:txBody>
        </p:sp>
        <p:sp>
          <p:nvSpPr>
            <p:cNvPr id="32792" name="Rectangle 23"/>
            <p:cNvSpPr>
              <a:spLocks noChangeArrowheads="1"/>
            </p:cNvSpPr>
            <p:nvPr/>
          </p:nvSpPr>
          <p:spPr bwMode="auto">
            <a:xfrm>
              <a:off x="1327" y="2510"/>
              <a:ext cx="135" cy="191"/>
            </a:xfrm>
            <a:prstGeom prst="rect">
              <a:avLst/>
            </a:prstGeom>
            <a:noFill/>
            <a:ln w="9525">
              <a:noFill/>
              <a:miter lim="800000"/>
              <a:headEnd/>
              <a:tailEnd/>
            </a:ln>
          </p:spPr>
          <p:txBody>
            <a:bodyPr lIns="92075" tIns="46038" rIns="92075" bIns="46038">
              <a:spAutoFit/>
            </a:bodyPr>
            <a:lstStyle/>
            <a:p>
              <a:pPr eaLnBrk="0" hangingPunct="0"/>
              <a:r>
                <a:rPr lang="en-US" sz="1200">
                  <a:latin typeface="Arial" pitchFamily="34" charset="0"/>
                </a:rPr>
                <a:t>4</a:t>
              </a:r>
            </a:p>
          </p:txBody>
        </p:sp>
        <p:sp>
          <p:nvSpPr>
            <p:cNvPr id="32793" name="Rectangle 24"/>
            <p:cNvSpPr>
              <a:spLocks noChangeArrowheads="1"/>
            </p:cNvSpPr>
            <p:nvPr/>
          </p:nvSpPr>
          <p:spPr bwMode="auto">
            <a:xfrm>
              <a:off x="1204" y="2457"/>
              <a:ext cx="151" cy="191"/>
            </a:xfrm>
            <a:prstGeom prst="rect">
              <a:avLst/>
            </a:prstGeom>
            <a:noFill/>
            <a:ln w="9525">
              <a:noFill/>
              <a:miter lim="800000"/>
              <a:headEnd/>
              <a:tailEnd/>
            </a:ln>
          </p:spPr>
          <p:txBody>
            <a:bodyPr lIns="92075" tIns="46038" rIns="92075" bIns="46038">
              <a:spAutoFit/>
            </a:bodyPr>
            <a:lstStyle/>
            <a:p>
              <a:pPr eaLnBrk="0" hangingPunct="0"/>
              <a:r>
                <a:rPr lang="en-US" sz="1200">
                  <a:latin typeface="Arial" pitchFamily="34" charset="0"/>
                </a:rPr>
                <a:t>5</a:t>
              </a:r>
            </a:p>
          </p:txBody>
        </p:sp>
        <p:sp>
          <p:nvSpPr>
            <p:cNvPr id="32794" name="Rectangle 25"/>
            <p:cNvSpPr>
              <a:spLocks noChangeArrowheads="1"/>
            </p:cNvSpPr>
            <p:nvPr/>
          </p:nvSpPr>
          <p:spPr bwMode="auto">
            <a:xfrm>
              <a:off x="1204" y="2180"/>
              <a:ext cx="151" cy="193"/>
            </a:xfrm>
            <a:prstGeom prst="rect">
              <a:avLst/>
            </a:prstGeom>
            <a:noFill/>
            <a:ln w="9525">
              <a:noFill/>
              <a:miter lim="800000"/>
              <a:headEnd/>
              <a:tailEnd/>
            </a:ln>
          </p:spPr>
          <p:txBody>
            <a:bodyPr lIns="92075" tIns="46038" rIns="92075" bIns="46038">
              <a:spAutoFit/>
            </a:bodyPr>
            <a:lstStyle/>
            <a:p>
              <a:pPr eaLnBrk="0" hangingPunct="0"/>
              <a:r>
                <a:rPr lang="en-US" sz="1200">
                  <a:latin typeface="Arial" pitchFamily="34" charset="0"/>
                </a:rPr>
                <a:t>7</a:t>
              </a:r>
            </a:p>
          </p:txBody>
        </p:sp>
        <p:sp>
          <p:nvSpPr>
            <p:cNvPr id="32795" name="Line 26"/>
            <p:cNvSpPr>
              <a:spLocks noChangeShapeType="1"/>
            </p:cNvSpPr>
            <p:nvPr/>
          </p:nvSpPr>
          <p:spPr bwMode="auto">
            <a:xfrm flipH="1" flipV="1">
              <a:off x="1327" y="2320"/>
              <a:ext cx="40" cy="36"/>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32796" name="Line 27"/>
            <p:cNvSpPr>
              <a:spLocks noChangeShapeType="1"/>
            </p:cNvSpPr>
            <p:nvPr/>
          </p:nvSpPr>
          <p:spPr bwMode="auto">
            <a:xfrm flipH="1">
              <a:off x="1482" y="2320"/>
              <a:ext cx="40" cy="36"/>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32797" name="Line 28"/>
            <p:cNvSpPr>
              <a:spLocks noChangeShapeType="1"/>
            </p:cNvSpPr>
            <p:nvPr/>
          </p:nvSpPr>
          <p:spPr bwMode="auto">
            <a:xfrm flipH="1">
              <a:off x="1327" y="2470"/>
              <a:ext cx="40" cy="35"/>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32798" name="Rectangle 29"/>
            <p:cNvSpPr>
              <a:spLocks noChangeArrowheads="1"/>
            </p:cNvSpPr>
            <p:nvPr/>
          </p:nvSpPr>
          <p:spPr bwMode="auto">
            <a:xfrm>
              <a:off x="1522" y="1274"/>
              <a:ext cx="162" cy="193"/>
            </a:xfrm>
            <a:prstGeom prst="rect">
              <a:avLst/>
            </a:prstGeom>
            <a:noFill/>
            <a:ln w="9525">
              <a:noFill/>
              <a:miter lim="800000"/>
              <a:headEnd/>
              <a:tailEnd/>
            </a:ln>
          </p:spPr>
          <p:txBody>
            <a:bodyPr lIns="92075" tIns="46038" rIns="92075" bIns="46038">
              <a:spAutoFit/>
            </a:bodyPr>
            <a:lstStyle/>
            <a:p>
              <a:pPr eaLnBrk="0" hangingPunct="0"/>
              <a:r>
                <a:rPr lang="en-US" sz="1200">
                  <a:latin typeface="Arial" pitchFamily="34" charset="0"/>
                </a:rPr>
                <a:t>2</a:t>
              </a:r>
            </a:p>
          </p:txBody>
        </p:sp>
        <p:sp>
          <p:nvSpPr>
            <p:cNvPr id="32799" name="Rectangle 30"/>
            <p:cNvSpPr>
              <a:spLocks noChangeArrowheads="1"/>
            </p:cNvSpPr>
            <p:nvPr/>
          </p:nvSpPr>
          <p:spPr bwMode="auto">
            <a:xfrm>
              <a:off x="1159" y="1274"/>
              <a:ext cx="159" cy="193"/>
            </a:xfrm>
            <a:prstGeom prst="rect">
              <a:avLst/>
            </a:prstGeom>
            <a:noFill/>
            <a:ln w="9525">
              <a:noFill/>
              <a:miter lim="800000"/>
              <a:headEnd/>
              <a:tailEnd/>
            </a:ln>
          </p:spPr>
          <p:txBody>
            <a:bodyPr lIns="92075" tIns="46038" rIns="92075" bIns="46038">
              <a:spAutoFit/>
            </a:bodyPr>
            <a:lstStyle/>
            <a:p>
              <a:pPr eaLnBrk="0" hangingPunct="0"/>
              <a:r>
                <a:rPr lang="en-US" sz="1200">
                  <a:latin typeface="Arial" pitchFamily="34" charset="0"/>
                </a:rPr>
                <a:t>6</a:t>
              </a:r>
            </a:p>
          </p:txBody>
        </p:sp>
        <p:sp>
          <p:nvSpPr>
            <p:cNvPr id="32800" name="Rectangle 31"/>
            <p:cNvSpPr>
              <a:spLocks noChangeArrowheads="1"/>
            </p:cNvSpPr>
            <p:nvPr/>
          </p:nvSpPr>
          <p:spPr bwMode="auto">
            <a:xfrm>
              <a:off x="1340" y="1100"/>
              <a:ext cx="142" cy="193"/>
            </a:xfrm>
            <a:prstGeom prst="rect">
              <a:avLst/>
            </a:prstGeom>
            <a:noFill/>
            <a:ln w="9525">
              <a:noFill/>
              <a:miter lim="800000"/>
              <a:headEnd/>
              <a:tailEnd/>
            </a:ln>
          </p:spPr>
          <p:txBody>
            <a:bodyPr lIns="92075" tIns="46038" rIns="92075" bIns="46038">
              <a:spAutoFit/>
            </a:bodyPr>
            <a:lstStyle/>
            <a:p>
              <a:pPr eaLnBrk="0" hangingPunct="0"/>
              <a:r>
                <a:rPr lang="en-US" sz="1200">
                  <a:latin typeface="Arial" pitchFamily="34" charset="0"/>
                </a:rPr>
                <a:t>0</a:t>
              </a:r>
            </a:p>
          </p:txBody>
        </p:sp>
        <p:sp>
          <p:nvSpPr>
            <p:cNvPr id="32801" name="Line 32"/>
            <p:cNvSpPr>
              <a:spLocks noChangeShapeType="1"/>
            </p:cNvSpPr>
            <p:nvPr/>
          </p:nvSpPr>
          <p:spPr bwMode="auto">
            <a:xfrm>
              <a:off x="1424" y="1243"/>
              <a:ext cx="0" cy="36"/>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32802" name="Line 33"/>
            <p:cNvSpPr>
              <a:spLocks noChangeShapeType="1"/>
            </p:cNvSpPr>
            <p:nvPr/>
          </p:nvSpPr>
          <p:spPr bwMode="auto">
            <a:xfrm>
              <a:off x="1424" y="1461"/>
              <a:ext cx="0" cy="36"/>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32803" name="Line 34"/>
            <p:cNvSpPr>
              <a:spLocks noChangeShapeType="1"/>
            </p:cNvSpPr>
            <p:nvPr/>
          </p:nvSpPr>
          <p:spPr bwMode="auto">
            <a:xfrm>
              <a:off x="1522" y="1370"/>
              <a:ext cx="38" cy="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32804" name="Line 35"/>
            <p:cNvSpPr>
              <a:spLocks noChangeShapeType="1"/>
            </p:cNvSpPr>
            <p:nvPr/>
          </p:nvSpPr>
          <p:spPr bwMode="auto">
            <a:xfrm>
              <a:off x="1289" y="1370"/>
              <a:ext cx="38" cy="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32805" name="Line 36"/>
            <p:cNvSpPr>
              <a:spLocks noChangeShapeType="1"/>
            </p:cNvSpPr>
            <p:nvPr/>
          </p:nvSpPr>
          <p:spPr bwMode="auto">
            <a:xfrm flipH="1" flipV="1">
              <a:off x="1482" y="1426"/>
              <a:ext cx="40" cy="35"/>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32806" name="Rectangle 37"/>
            <p:cNvSpPr>
              <a:spLocks noChangeArrowheads="1"/>
            </p:cNvSpPr>
            <p:nvPr/>
          </p:nvSpPr>
          <p:spPr bwMode="auto">
            <a:xfrm>
              <a:off x="1483" y="1149"/>
              <a:ext cx="135" cy="191"/>
            </a:xfrm>
            <a:prstGeom prst="rect">
              <a:avLst/>
            </a:prstGeom>
            <a:noFill/>
            <a:ln w="9525">
              <a:noFill/>
              <a:miter lim="800000"/>
              <a:headEnd/>
              <a:tailEnd/>
            </a:ln>
          </p:spPr>
          <p:txBody>
            <a:bodyPr lIns="92075" tIns="46038" rIns="92075" bIns="46038">
              <a:spAutoFit/>
            </a:bodyPr>
            <a:lstStyle/>
            <a:p>
              <a:pPr eaLnBrk="0" hangingPunct="0"/>
              <a:r>
                <a:rPr lang="en-US" sz="1200">
                  <a:latin typeface="Arial" pitchFamily="34" charset="0"/>
                </a:rPr>
                <a:t>1</a:t>
              </a:r>
            </a:p>
          </p:txBody>
        </p:sp>
        <p:sp>
          <p:nvSpPr>
            <p:cNvPr id="32807" name="Rectangle 38"/>
            <p:cNvSpPr>
              <a:spLocks noChangeArrowheads="1"/>
            </p:cNvSpPr>
            <p:nvPr/>
          </p:nvSpPr>
          <p:spPr bwMode="auto">
            <a:xfrm>
              <a:off x="1483" y="1405"/>
              <a:ext cx="135" cy="193"/>
            </a:xfrm>
            <a:prstGeom prst="rect">
              <a:avLst/>
            </a:prstGeom>
            <a:noFill/>
            <a:ln w="9525">
              <a:noFill/>
              <a:miter lim="800000"/>
              <a:headEnd/>
              <a:tailEnd/>
            </a:ln>
          </p:spPr>
          <p:txBody>
            <a:bodyPr lIns="92075" tIns="46038" rIns="92075" bIns="46038">
              <a:spAutoFit/>
            </a:bodyPr>
            <a:lstStyle/>
            <a:p>
              <a:pPr eaLnBrk="0" hangingPunct="0"/>
              <a:r>
                <a:rPr lang="en-US" sz="1200">
                  <a:latin typeface="Arial" pitchFamily="34" charset="0"/>
                </a:rPr>
                <a:t>3</a:t>
              </a:r>
            </a:p>
          </p:txBody>
        </p:sp>
        <p:sp>
          <p:nvSpPr>
            <p:cNvPr id="32808" name="Rectangle 39"/>
            <p:cNvSpPr>
              <a:spLocks noChangeArrowheads="1"/>
            </p:cNvSpPr>
            <p:nvPr/>
          </p:nvSpPr>
          <p:spPr bwMode="auto">
            <a:xfrm>
              <a:off x="1327" y="1466"/>
              <a:ext cx="135" cy="191"/>
            </a:xfrm>
            <a:prstGeom prst="rect">
              <a:avLst/>
            </a:prstGeom>
            <a:noFill/>
            <a:ln w="9525">
              <a:noFill/>
              <a:miter lim="800000"/>
              <a:headEnd/>
              <a:tailEnd/>
            </a:ln>
          </p:spPr>
          <p:txBody>
            <a:bodyPr lIns="92075" tIns="46038" rIns="92075" bIns="46038">
              <a:spAutoFit/>
            </a:bodyPr>
            <a:lstStyle/>
            <a:p>
              <a:pPr eaLnBrk="0" hangingPunct="0"/>
              <a:r>
                <a:rPr lang="en-US" sz="1200">
                  <a:latin typeface="Arial" pitchFamily="34" charset="0"/>
                </a:rPr>
                <a:t>4</a:t>
              </a:r>
            </a:p>
          </p:txBody>
        </p:sp>
        <p:sp>
          <p:nvSpPr>
            <p:cNvPr id="32809" name="Rectangle 40"/>
            <p:cNvSpPr>
              <a:spLocks noChangeArrowheads="1"/>
            </p:cNvSpPr>
            <p:nvPr/>
          </p:nvSpPr>
          <p:spPr bwMode="auto">
            <a:xfrm>
              <a:off x="1204" y="1414"/>
              <a:ext cx="151" cy="193"/>
            </a:xfrm>
            <a:prstGeom prst="rect">
              <a:avLst/>
            </a:prstGeom>
            <a:noFill/>
            <a:ln w="9525">
              <a:noFill/>
              <a:miter lim="800000"/>
              <a:headEnd/>
              <a:tailEnd/>
            </a:ln>
          </p:spPr>
          <p:txBody>
            <a:bodyPr lIns="92075" tIns="46038" rIns="92075" bIns="46038">
              <a:spAutoFit/>
            </a:bodyPr>
            <a:lstStyle/>
            <a:p>
              <a:pPr eaLnBrk="0" hangingPunct="0"/>
              <a:r>
                <a:rPr lang="en-US" sz="1200">
                  <a:latin typeface="Arial" pitchFamily="34" charset="0"/>
                </a:rPr>
                <a:t>5</a:t>
              </a:r>
            </a:p>
          </p:txBody>
        </p:sp>
        <p:sp>
          <p:nvSpPr>
            <p:cNvPr id="32810" name="Rectangle 41"/>
            <p:cNvSpPr>
              <a:spLocks noChangeArrowheads="1"/>
            </p:cNvSpPr>
            <p:nvPr/>
          </p:nvSpPr>
          <p:spPr bwMode="auto">
            <a:xfrm>
              <a:off x="1204" y="1136"/>
              <a:ext cx="151" cy="191"/>
            </a:xfrm>
            <a:prstGeom prst="rect">
              <a:avLst/>
            </a:prstGeom>
            <a:noFill/>
            <a:ln w="9525">
              <a:noFill/>
              <a:miter lim="800000"/>
              <a:headEnd/>
              <a:tailEnd/>
            </a:ln>
          </p:spPr>
          <p:txBody>
            <a:bodyPr lIns="92075" tIns="46038" rIns="92075" bIns="46038">
              <a:spAutoFit/>
            </a:bodyPr>
            <a:lstStyle/>
            <a:p>
              <a:pPr eaLnBrk="0" hangingPunct="0"/>
              <a:r>
                <a:rPr lang="en-US" sz="1200">
                  <a:latin typeface="Arial" pitchFamily="34" charset="0"/>
                </a:rPr>
                <a:t>7</a:t>
              </a:r>
            </a:p>
          </p:txBody>
        </p:sp>
        <p:sp>
          <p:nvSpPr>
            <p:cNvPr id="32811" name="Line 42"/>
            <p:cNvSpPr>
              <a:spLocks noChangeShapeType="1"/>
            </p:cNvSpPr>
            <p:nvPr/>
          </p:nvSpPr>
          <p:spPr bwMode="auto">
            <a:xfrm flipH="1" flipV="1">
              <a:off x="1327" y="1276"/>
              <a:ext cx="40" cy="36"/>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32812" name="Line 43"/>
            <p:cNvSpPr>
              <a:spLocks noChangeShapeType="1"/>
            </p:cNvSpPr>
            <p:nvPr/>
          </p:nvSpPr>
          <p:spPr bwMode="auto">
            <a:xfrm flipH="1">
              <a:off x="1482" y="1276"/>
              <a:ext cx="40" cy="36"/>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32813" name="Line 44"/>
            <p:cNvSpPr>
              <a:spLocks noChangeShapeType="1"/>
            </p:cNvSpPr>
            <p:nvPr/>
          </p:nvSpPr>
          <p:spPr bwMode="auto">
            <a:xfrm flipH="1">
              <a:off x="1327" y="1426"/>
              <a:ext cx="40" cy="35"/>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32814" name="Rectangle 45"/>
            <p:cNvSpPr>
              <a:spLocks noChangeArrowheads="1"/>
            </p:cNvSpPr>
            <p:nvPr/>
          </p:nvSpPr>
          <p:spPr bwMode="auto">
            <a:xfrm>
              <a:off x="1674" y="1138"/>
              <a:ext cx="199" cy="214"/>
            </a:xfrm>
            <a:prstGeom prst="rect">
              <a:avLst/>
            </a:prstGeom>
            <a:noFill/>
            <a:ln w="9525">
              <a:noFill/>
              <a:miter lim="800000"/>
              <a:headEnd/>
              <a:tailEnd/>
            </a:ln>
          </p:spPr>
          <p:txBody>
            <a:bodyPr wrap="none" lIns="92075" tIns="46038" rIns="92075" bIns="46038">
              <a:spAutoFit/>
            </a:bodyPr>
            <a:lstStyle/>
            <a:p>
              <a:pPr algn="l" eaLnBrk="0" hangingPunct="0"/>
              <a:r>
                <a:rPr lang="en-US" sz="1400" b="1">
                  <a:latin typeface="Arial" pitchFamily="34" charset="0"/>
                </a:rPr>
                <a:t>C</a:t>
              </a:r>
            </a:p>
          </p:txBody>
        </p:sp>
        <p:sp>
          <p:nvSpPr>
            <p:cNvPr id="32815" name="Line 46"/>
            <p:cNvSpPr>
              <a:spLocks noChangeShapeType="1"/>
            </p:cNvSpPr>
            <p:nvPr/>
          </p:nvSpPr>
          <p:spPr bwMode="auto">
            <a:xfrm>
              <a:off x="1628" y="1252"/>
              <a:ext cx="86" cy="0"/>
            </a:xfrm>
            <a:prstGeom prst="line">
              <a:avLst/>
            </a:prstGeom>
            <a:noFill/>
            <a:ln w="12700">
              <a:solidFill>
                <a:schemeClr val="tx1"/>
              </a:solidFill>
              <a:round/>
              <a:headEnd type="none" w="sm" len="sm"/>
              <a:tailEnd type="none" w="sm" len="sm"/>
            </a:ln>
          </p:spPr>
          <p:txBody>
            <a:bodyPr wrap="none" anchor="ctr"/>
            <a:lstStyle/>
            <a:p>
              <a:endParaRPr lang="en-US"/>
            </a:p>
          </p:txBody>
        </p:sp>
        <p:grpSp>
          <p:nvGrpSpPr>
            <p:cNvPr id="3" name="Group 47"/>
            <p:cNvGrpSpPr>
              <a:grpSpLocks/>
            </p:cNvGrpSpPr>
            <p:nvPr/>
          </p:nvGrpSpPr>
          <p:grpSpPr bwMode="auto">
            <a:xfrm>
              <a:off x="1950" y="1526"/>
              <a:ext cx="1949" cy="432"/>
              <a:chOff x="1950" y="1626"/>
              <a:chExt cx="1949" cy="432"/>
            </a:xfrm>
          </p:grpSpPr>
          <p:sp>
            <p:nvSpPr>
              <p:cNvPr id="32946" name="Line 48"/>
              <p:cNvSpPr>
                <a:spLocks noChangeShapeType="1"/>
              </p:cNvSpPr>
              <p:nvPr/>
            </p:nvSpPr>
            <p:spPr bwMode="auto">
              <a:xfrm>
                <a:off x="1950" y="1626"/>
                <a:ext cx="1949" cy="432"/>
              </a:xfrm>
              <a:prstGeom prst="line">
                <a:avLst/>
              </a:prstGeom>
              <a:noFill/>
              <a:ln w="12700">
                <a:solidFill>
                  <a:schemeClr val="tx1"/>
                </a:solidFill>
                <a:round/>
                <a:headEnd type="none" w="sm" len="sm"/>
                <a:tailEnd type="stealth" w="med" len="lg"/>
              </a:ln>
            </p:spPr>
            <p:txBody>
              <a:bodyPr wrap="none" anchor="ctr"/>
              <a:lstStyle/>
              <a:p>
                <a:endParaRPr lang="en-US"/>
              </a:p>
            </p:txBody>
          </p:sp>
          <p:sp>
            <p:nvSpPr>
              <p:cNvPr id="32947" name="Rectangle 49"/>
              <p:cNvSpPr>
                <a:spLocks noChangeArrowheads="1"/>
              </p:cNvSpPr>
              <p:nvPr/>
            </p:nvSpPr>
            <p:spPr bwMode="auto">
              <a:xfrm rot="677918">
                <a:off x="2637" y="1670"/>
                <a:ext cx="534" cy="214"/>
              </a:xfrm>
              <a:prstGeom prst="rect">
                <a:avLst/>
              </a:prstGeom>
              <a:noFill/>
              <a:ln w="9525">
                <a:noFill/>
                <a:miter lim="800000"/>
                <a:headEnd/>
                <a:tailEnd/>
              </a:ln>
            </p:spPr>
            <p:txBody>
              <a:bodyPr wrap="none" lIns="92075" tIns="46038" rIns="92075" bIns="46038">
                <a:spAutoFit/>
              </a:bodyPr>
              <a:lstStyle/>
              <a:p>
                <a:pPr algn="l" eaLnBrk="0" hangingPunct="0"/>
                <a:r>
                  <a:rPr lang="en-US" sz="1400">
                    <a:latin typeface="Arial" pitchFamily="34" charset="0"/>
                  </a:rPr>
                  <a:t>DT[S=6]</a:t>
                </a:r>
              </a:p>
            </p:txBody>
          </p:sp>
        </p:grpSp>
        <p:grpSp>
          <p:nvGrpSpPr>
            <p:cNvPr id="4" name="Group 50"/>
            <p:cNvGrpSpPr>
              <a:grpSpLocks/>
            </p:cNvGrpSpPr>
            <p:nvPr/>
          </p:nvGrpSpPr>
          <p:grpSpPr bwMode="auto">
            <a:xfrm>
              <a:off x="1950" y="1718"/>
              <a:ext cx="1949" cy="432"/>
              <a:chOff x="1950" y="1818"/>
              <a:chExt cx="1949" cy="432"/>
            </a:xfrm>
          </p:grpSpPr>
          <p:sp>
            <p:nvSpPr>
              <p:cNvPr id="32944" name="Line 51"/>
              <p:cNvSpPr>
                <a:spLocks noChangeShapeType="1"/>
              </p:cNvSpPr>
              <p:nvPr/>
            </p:nvSpPr>
            <p:spPr bwMode="auto">
              <a:xfrm>
                <a:off x="1950" y="1818"/>
                <a:ext cx="1949" cy="432"/>
              </a:xfrm>
              <a:prstGeom prst="line">
                <a:avLst/>
              </a:prstGeom>
              <a:noFill/>
              <a:ln w="12700">
                <a:solidFill>
                  <a:schemeClr val="tx1"/>
                </a:solidFill>
                <a:round/>
                <a:headEnd type="none" w="sm" len="sm"/>
                <a:tailEnd type="stealth" w="med" len="lg"/>
              </a:ln>
            </p:spPr>
            <p:txBody>
              <a:bodyPr wrap="none" anchor="ctr"/>
              <a:lstStyle/>
              <a:p>
                <a:endParaRPr lang="en-US"/>
              </a:p>
            </p:txBody>
          </p:sp>
          <p:sp>
            <p:nvSpPr>
              <p:cNvPr id="32945" name="Rectangle 52"/>
              <p:cNvSpPr>
                <a:spLocks noChangeArrowheads="1"/>
              </p:cNvSpPr>
              <p:nvPr/>
            </p:nvSpPr>
            <p:spPr bwMode="auto">
              <a:xfrm rot="711926">
                <a:off x="2637" y="1863"/>
                <a:ext cx="534" cy="214"/>
              </a:xfrm>
              <a:prstGeom prst="rect">
                <a:avLst/>
              </a:prstGeom>
              <a:noFill/>
              <a:ln w="9525">
                <a:noFill/>
                <a:miter lim="800000"/>
                <a:headEnd/>
                <a:tailEnd/>
              </a:ln>
            </p:spPr>
            <p:txBody>
              <a:bodyPr wrap="none" lIns="92075" tIns="46038" rIns="92075" bIns="46038">
                <a:spAutoFit/>
              </a:bodyPr>
              <a:lstStyle/>
              <a:p>
                <a:pPr algn="l" eaLnBrk="0" hangingPunct="0"/>
                <a:r>
                  <a:rPr lang="en-US" sz="1400">
                    <a:latin typeface="Arial" pitchFamily="34" charset="0"/>
                  </a:rPr>
                  <a:t>DT[S=7]</a:t>
                </a:r>
              </a:p>
            </p:txBody>
          </p:sp>
        </p:grpSp>
        <p:grpSp>
          <p:nvGrpSpPr>
            <p:cNvPr id="5" name="Group 53"/>
            <p:cNvGrpSpPr>
              <a:grpSpLocks/>
            </p:cNvGrpSpPr>
            <p:nvPr/>
          </p:nvGrpSpPr>
          <p:grpSpPr bwMode="auto">
            <a:xfrm>
              <a:off x="1950" y="1910"/>
              <a:ext cx="1949" cy="432"/>
              <a:chOff x="1950" y="2010"/>
              <a:chExt cx="1949" cy="432"/>
            </a:xfrm>
          </p:grpSpPr>
          <p:sp>
            <p:nvSpPr>
              <p:cNvPr id="32942" name="Line 54"/>
              <p:cNvSpPr>
                <a:spLocks noChangeShapeType="1"/>
              </p:cNvSpPr>
              <p:nvPr/>
            </p:nvSpPr>
            <p:spPr bwMode="auto">
              <a:xfrm>
                <a:off x="1950" y="2010"/>
                <a:ext cx="1949" cy="432"/>
              </a:xfrm>
              <a:prstGeom prst="line">
                <a:avLst/>
              </a:prstGeom>
              <a:noFill/>
              <a:ln w="12700">
                <a:solidFill>
                  <a:schemeClr val="tx1"/>
                </a:solidFill>
                <a:round/>
                <a:headEnd type="none" w="sm" len="sm"/>
                <a:tailEnd type="stealth" w="med" len="lg"/>
              </a:ln>
            </p:spPr>
            <p:txBody>
              <a:bodyPr wrap="none" anchor="ctr"/>
              <a:lstStyle/>
              <a:p>
                <a:endParaRPr lang="en-US"/>
              </a:p>
            </p:txBody>
          </p:sp>
          <p:sp>
            <p:nvSpPr>
              <p:cNvPr id="32943" name="Rectangle 55"/>
              <p:cNvSpPr>
                <a:spLocks noChangeArrowheads="1"/>
              </p:cNvSpPr>
              <p:nvPr/>
            </p:nvSpPr>
            <p:spPr bwMode="auto">
              <a:xfrm rot="739395">
                <a:off x="2637" y="2054"/>
                <a:ext cx="534" cy="214"/>
              </a:xfrm>
              <a:prstGeom prst="rect">
                <a:avLst/>
              </a:prstGeom>
              <a:noFill/>
              <a:ln w="9525">
                <a:noFill/>
                <a:miter lim="800000"/>
                <a:headEnd/>
                <a:tailEnd/>
              </a:ln>
            </p:spPr>
            <p:txBody>
              <a:bodyPr wrap="none" lIns="92075" tIns="46038" rIns="92075" bIns="46038">
                <a:spAutoFit/>
              </a:bodyPr>
              <a:lstStyle/>
              <a:p>
                <a:pPr algn="l" eaLnBrk="0" hangingPunct="0"/>
                <a:r>
                  <a:rPr lang="en-US" sz="1400">
                    <a:latin typeface="Arial" pitchFamily="34" charset="0"/>
                  </a:rPr>
                  <a:t>DT[S=0]</a:t>
                </a:r>
              </a:p>
            </p:txBody>
          </p:sp>
        </p:grpSp>
        <p:grpSp>
          <p:nvGrpSpPr>
            <p:cNvPr id="6" name="Group 56"/>
            <p:cNvGrpSpPr>
              <a:grpSpLocks/>
            </p:cNvGrpSpPr>
            <p:nvPr/>
          </p:nvGrpSpPr>
          <p:grpSpPr bwMode="auto">
            <a:xfrm>
              <a:off x="1950" y="2318"/>
              <a:ext cx="1949" cy="606"/>
              <a:chOff x="1950" y="2418"/>
              <a:chExt cx="1949" cy="606"/>
            </a:xfrm>
          </p:grpSpPr>
          <p:grpSp>
            <p:nvGrpSpPr>
              <p:cNvPr id="7" name="Group 57"/>
              <p:cNvGrpSpPr>
                <a:grpSpLocks/>
              </p:cNvGrpSpPr>
              <p:nvPr/>
            </p:nvGrpSpPr>
            <p:grpSpPr bwMode="auto">
              <a:xfrm>
                <a:off x="1950" y="2418"/>
                <a:ext cx="1949" cy="384"/>
                <a:chOff x="1950" y="2418"/>
                <a:chExt cx="1949" cy="384"/>
              </a:xfrm>
            </p:grpSpPr>
            <p:sp>
              <p:nvSpPr>
                <p:cNvPr id="32940" name="Line 58"/>
                <p:cNvSpPr>
                  <a:spLocks noChangeShapeType="1"/>
                </p:cNvSpPr>
                <p:nvPr/>
              </p:nvSpPr>
              <p:spPr bwMode="auto">
                <a:xfrm>
                  <a:off x="1950" y="2418"/>
                  <a:ext cx="1949" cy="384"/>
                </a:xfrm>
                <a:prstGeom prst="line">
                  <a:avLst/>
                </a:prstGeom>
                <a:noFill/>
                <a:ln w="12700">
                  <a:solidFill>
                    <a:schemeClr val="tx1"/>
                  </a:solidFill>
                  <a:round/>
                  <a:headEnd type="none" w="sm" len="sm"/>
                  <a:tailEnd type="stealth" w="med" len="lg"/>
                </a:ln>
              </p:spPr>
              <p:txBody>
                <a:bodyPr wrap="none" anchor="ctr"/>
                <a:lstStyle/>
                <a:p>
                  <a:endParaRPr lang="en-US"/>
                </a:p>
              </p:txBody>
            </p:sp>
            <p:sp>
              <p:nvSpPr>
                <p:cNvPr id="32941" name="Rectangle 59"/>
                <p:cNvSpPr>
                  <a:spLocks noChangeArrowheads="1"/>
                </p:cNvSpPr>
                <p:nvPr/>
              </p:nvSpPr>
              <p:spPr bwMode="auto">
                <a:xfrm rot="651219">
                  <a:off x="2638" y="2418"/>
                  <a:ext cx="534" cy="214"/>
                </a:xfrm>
                <a:prstGeom prst="rect">
                  <a:avLst/>
                </a:prstGeom>
                <a:noFill/>
                <a:ln w="9525">
                  <a:noFill/>
                  <a:miter lim="800000"/>
                  <a:headEnd/>
                  <a:tailEnd/>
                </a:ln>
              </p:spPr>
              <p:txBody>
                <a:bodyPr wrap="none" lIns="92075" tIns="46038" rIns="92075" bIns="46038">
                  <a:spAutoFit/>
                </a:bodyPr>
                <a:lstStyle/>
                <a:p>
                  <a:pPr algn="l" eaLnBrk="0" hangingPunct="0"/>
                  <a:r>
                    <a:rPr lang="en-US" sz="1400">
                      <a:latin typeface="Arial" pitchFamily="34" charset="0"/>
                    </a:rPr>
                    <a:t>DT[S=1]</a:t>
                  </a:r>
                </a:p>
              </p:txBody>
            </p:sp>
          </p:grpSp>
          <p:grpSp>
            <p:nvGrpSpPr>
              <p:cNvPr id="8" name="Group 60"/>
              <p:cNvGrpSpPr>
                <a:grpSpLocks/>
              </p:cNvGrpSpPr>
              <p:nvPr/>
            </p:nvGrpSpPr>
            <p:grpSpPr bwMode="auto">
              <a:xfrm>
                <a:off x="1950" y="2592"/>
                <a:ext cx="1949" cy="432"/>
                <a:chOff x="1950" y="2592"/>
                <a:chExt cx="1949" cy="432"/>
              </a:xfrm>
            </p:grpSpPr>
            <p:sp>
              <p:nvSpPr>
                <p:cNvPr id="32938" name="Line 61"/>
                <p:cNvSpPr>
                  <a:spLocks noChangeShapeType="1"/>
                </p:cNvSpPr>
                <p:nvPr/>
              </p:nvSpPr>
              <p:spPr bwMode="auto">
                <a:xfrm flipH="1">
                  <a:off x="1950" y="2592"/>
                  <a:ext cx="1949" cy="432"/>
                </a:xfrm>
                <a:prstGeom prst="line">
                  <a:avLst/>
                </a:prstGeom>
                <a:noFill/>
                <a:ln w="12700">
                  <a:solidFill>
                    <a:schemeClr val="tx1"/>
                  </a:solidFill>
                  <a:round/>
                  <a:headEnd type="none" w="sm" len="sm"/>
                  <a:tailEnd type="stealth" w="med" len="lg"/>
                </a:ln>
              </p:spPr>
              <p:txBody>
                <a:bodyPr wrap="none" anchor="ctr"/>
                <a:lstStyle/>
                <a:p>
                  <a:endParaRPr lang="en-US"/>
                </a:p>
              </p:txBody>
            </p:sp>
            <p:sp>
              <p:nvSpPr>
                <p:cNvPr id="32939" name="Rectangle 62"/>
                <p:cNvSpPr>
                  <a:spLocks noChangeArrowheads="1"/>
                </p:cNvSpPr>
                <p:nvPr/>
              </p:nvSpPr>
              <p:spPr bwMode="auto">
                <a:xfrm rot="20820553">
                  <a:off x="2624" y="2770"/>
                  <a:ext cx="623" cy="214"/>
                </a:xfrm>
                <a:prstGeom prst="rect">
                  <a:avLst/>
                </a:prstGeom>
                <a:noFill/>
                <a:ln w="9525">
                  <a:noFill/>
                  <a:miter lim="800000"/>
                  <a:headEnd/>
                  <a:tailEnd/>
                </a:ln>
              </p:spPr>
              <p:txBody>
                <a:bodyPr wrap="none" lIns="92075" tIns="46038" rIns="92075" bIns="46038">
                  <a:spAutoFit/>
                </a:bodyPr>
                <a:lstStyle/>
                <a:p>
                  <a:pPr algn="l" eaLnBrk="0" hangingPunct="0"/>
                  <a:r>
                    <a:rPr lang="en-US" sz="1400">
                      <a:latin typeface="Arial" pitchFamily="34" charset="0"/>
                    </a:rPr>
                    <a:t>ACK[R=1]</a:t>
                  </a:r>
                </a:p>
              </p:txBody>
            </p:sp>
          </p:grpSp>
        </p:grpSp>
        <p:sp>
          <p:nvSpPr>
            <p:cNvPr id="1446975" name="Rectangle 63"/>
            <p:cNvSpPr>
              <a:spLocks noChangeArrowheads="1"/>
            </p:cNvSpPr>
            <p:nvPr/>
          </p:nvSpPr>
          <p:spPr bwMode="auto">
            <a:xfrm>
              <a:off x="1663" y="864"/>
              <a:ext cx="569" cy="232"/>
            </a:xfrm>
            <a:prstGeom prst="rect">
              <a:avLst/>
            </a:prstGeom>
            <a:solidFill>
              <a:schemeClr val="bg1"/>
            </a:solidFill>
            <a:ln w="12700">
              <a:solidFill>
                <a:schemeClr val="tx1"/>
              </a:solidFill>
              <a:miter lim="800000"/>
              <a:headEnd/>
              <a:tailEnd/>
            </a:ln>
            <a:effectLst>
              <a:outerShdw dist="107763" dir="2700000" algn="ctr" rotWithShape="0">
                <a:schemeClr val="bg2"/>
              </a:outerShdw>
            </a:effectLst>
          </p:spPr>
          <p:txBody>
            <a:bodyPr wrap="none" lIns="92075" tIns="46038" rIns="92075" bIns="46038" anchor="ctr"/>
            <a:lstStyle/>
            <a:p>
              <a:pPr eaLnBrk="0" hangingPunct="0">
                <a:defRPr/>
              </a:pPr>
              <a:r>
                <a:rPr lang="en-US" sz="1400">
                  <a:latin typeface="Arial" charset="0"/>
                </a:rPr>
                <a:t>Sender</a:t>
              </a:r>
            </a:p>
          </p:txBody>
        </p:sp>
        <p:sp>
          <p:nvSpPr>
            <p:cNvPr id="1446976" name="Rectangle 64"/>
            <p:cNvSpPr>
              <a:spLocks noChangeArrowheads="1"/>
            </p:cNvSpPr>
            <p:nvPr/>
          </p:nvSpPr>
          <p:spPr bwMode="auto">
            <a:xfrm>
              <a:off x="3552" y="864"/>
              <a:ext cx="672" cy="232"/>
            </a:xfrm>
            <a:prstGeom prst="rect">
              <a:avLst/>
            </a:prstGeom>
            <a:solidFill>
              <a:schemeClr val="bg1"/>
            </a:solidFill>
            <a:ln w="12700">
              <a:solidFill>
                <a:schemeClr val="tx1"/>
              </a:solidFill>
              <a:miter lim="800000"/>
              <a:headEnd/>
              <a:tailEnd/>
            </a:ln>
            <a:effectLst>
              <a:outerShdw dist="107763" dir="2700000" algn="ctr" rotWithShape="0">
                <a:schemeClr val="bg2"/>
              </a:outerShdw>
            </a:effectLst>
          </p:spPr>
          <p:txBody>
            <a:bodyPr wrap="none" lIns="92075" tIns="46038" rIns="92075" bIns="46038" anchor="ctr"/>
            <a:lstStyle/>
            <a:p>
              <a:pPr eaLnBrk="0" hangingPunct="0">
                <a:defRPr/>
              </a:pPr>
              <a:r>
                <a:rPr lang="en-US" sz="1400">
                  <a:latin typeface="Arial" charset="0"/>
                </a:rPr>
                <a:t>Receiver</a:t>
              </a:r>
            </a:p>
          </p:txBody>
        </p:sp>
        <p:sp>
          <p:nvSpPr>
            <p:cNvPr id="32822" name="Rectangle 65"/>
            <p:cNvSpPr>
              <a:spLocks noChangeArrowheads="1"/>
            </p:cNvSpPr>
            <p:nvPr/>
          </p:nvSpPr>
          <p:spPr bwMode="auto">
            <a:xfrm>
              <a:off x="1020" y="1489"/>
              <a:ext cx="193" cy="214"/>
            </a:xfrm>
            <a:prstGeom prst="rect">
              <a:avLst/>
            </a:prstGeom>
            <a:noFill/>
            <a:ln w="9525">
              <a:noFill/>
              <a:miter lim="800000"/>
              <a:headEnd/>
              <a:tailEnd/>
            </a:ln>
          </p:spPr>
          <p:txBody>
            <a:bodyPr wrap="none" lIns="92075" tIns="46038" rIns="92075" bIns="46038">
              <a:spAutoFit/>
            </a:bodyPr>
            <a:lstStyle/>
            <a:p>
              <a:pPr eaLnBrk="0" hangingPunct="0"/>
              <a:r>
                <a:rPr lang="en-US" sz="1400" b="1">
                  <a:latin typeface="Arial" pitchFamily="34" charset="0"/>
                </a:rPr>
                <a:t>S</a:t>
              </a:r>
            </a:p>
          </p:txBody>
        </p:sp>
        <p:sp>
          <p:nvSpPr>
            <p:cNvPr id="32823" name="Line 66"/>
            <p:cNvSpPr>
              <a:spLocks noChangeShapeType="1"/>
            </p:cNvSpPr>
            <p:nvPr/>
          </p:nvSpPr>
          <p:spPr bwMode="auto">
            <a:xfrm flipV="1">
              <a:off x="1173" y="1532"/>
              <a:ext cx="67" cy="48"/>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32824" name="Line 67"/>
            <p:cNvSpPr>
              <a:spLocks noChangeShapeType="1"/>
            </p:cNvSpPr>
            <p:nvPr/>
          </p:nvSpPr>
          <p:spPr bwMode="auto">
            <a:xfrm>
              <a:off x="1950" y="1100"/>
              <a:ext cx="0" cy="2064"/>
            </a:xfrm>
            <a:prstGeom prst="line">
              <a:avLst/>
            </a:prstGeom>
            <a:noFill/>
            <a:ln w="12700">
              <a:solidFill>
                <a:schemeClr val="tx1"/>
              </a:solidFill>
              <a:round/>
              <a:headEnd type="none" w="sm" len="sm"/>
              <a:tailEnd type="triangle" w="sm" len="sm"/>
            </a:ln>
          </p:spPr>
          <p:txBody>
            <a:bodyPr wrap="none" anchor="ctr"/>
            <a:lstStyle/>
            <a:p>
              <a:endParaRPr lang="en-US"/>
            </a:p>
          </p:txBody>
        </p:sp>
        <p:sp>
          <p:nvSpPr>
            <p:cNvPr id="32825" name="Line 68"/>
            <p:cNvSpPr>
              <a:spLocks noChangeShapeType="1"/>
            </p:cNvSpPr>
            <p:nvPr/>
          </p:nvSpPr>
          <p:spPr bwMode="auto">
            <a:xfrm>
              <a:off x="3899" y="1100"/>
              <a:ext cx="0" cy="2064"/>
            </a:xfrm>
            <a:prstGeom prst="line">
              <a:avLst/>
            </a:prstGeom>
            <a:noFill/>
            <a:ln w="12700">
              <a:solidFill>
                <a:schemeClr val="tx1"/>
              </a:solidFill>
              <a:round/>
              <a:headEnd type="none" w="sm" len="sm"/>
              <a:tailEnd type="triangle" w="sm" len="sm"/>
            </a:ln>
          </p:spPr>
          <p:txBody>
            <a:bodyPr wrap="none" anchor="ctr"/>
            <a:lstStyle/>
            <a:p>
              <a:endParaRPr lang="en-US"/>
            </a:p>
          </p:txBody>
        </p:sp>
        <p:sp>
          <p:nvSpPr>
            <p:cNvPr id="32826" name="AutoShape 69"/>
            <p:cNvSpPr>
              <a:spLocks noChangeArrowheads="1"/>
            </p:cNvSpPr>
            <p:nvPr/>
          </p:nvSpPr>
          <p:spPr bwMode="auto">
            <a:xfrm flipH="1">
              <a:off x="3899" y="1484"/>
              <a:ext cx="266" cy="144"/>
            </a:xfrm>
            <a:prstGeom prst="rightArrow">
              <a:avLst>
                <a:gd name="adj1" fmla="val 50000"/>
                <a:gd name="adj2" fmla="val 46181"/>
              </a:avLst>
            </a:prstGeom>
            <a:solidFill>
              <a:srgbClr val="000000"/>
            </a:solidFill>
            <a:ln w="12700">
              <a:noFill/>
              <a:miter lim="800000"/>
              <a:headEnd type="none" w="sm" len="sm"/>
              <a:tailEnd type="none" w="sm" len="sm"/>
            </a:ln>
          </p:spPr>
          <p:txBody>
            <a:bodyPr wrap="none" anchor="ctr"/>
            <a:lstStyle/>
            <a:p>
              <a:endParaRPr lang="de-DE"/>
            </a:p>
          </p:txBody>
        </p:sp>
        <p:sp>
          <p:nvSpPr>
            <p:cNvPr id="32827" name="Rectangle 70"/>
            <p:cNvSpPr>
              <a:spLocks noChangeArrowheads="1"/>
            </p:cNvSpPr>
            <p:nvPr/>
          </p:nvSpPr>
          <p:spPr bwMode="auto">
            <a:xfrm>
              <a:off x="1684" y="1702"/>
              <a:ext cx="199" cy="214"/>
            </a:xfrm>
            <a:prstGeom prst="rect">
              <a:avLst/>
            </a:prstGeom>
            <a:noFill/>
            <a:ln w="9525">
              <a:noFill/>
              <a:miter lim="800000"/>
              <a:headEnd/>
              <a:tailEnd/>
            </a:ln>
          </p:spPr>
          <p:txBody>
            <a:bodyPr wrap="none" lIns="92075" tIns="46038" rIns="92075" bIns="46038">
              <a:spAutoFit/>
            </a:bodyPr>
            <a:lstStyle/>
            <a:p>
              <a:pPr algn="l" eaLnBrk="0" hangingPunct="0"/>
              <a:r>
                <a:rPr lang="en-US" sz="1400" b="1">
                  <a:latin typeface="Arial" pitchFamily="34" charset="0"/>
                </a:rPr>
                <a:t>C</a:t>
              </a:r>
            </a:p>
          </p:txBody>
        </p:sp>
        <p:sp>
          <p:nvSpPr>
            <p:cNvPr id="32828" name="Line 71"/>
            <p:cNvSpPr>
              <a:spLocks noChangeShapeType="1"/>
            </p:cNvSpPr>
            <p:nvPr/>
          </p:nvSpPr>
          <p:spPr bwMode="auto">
            <a:xfrm flipV="1">
              <a:off x="1481" y="1682"/>
              <a:ext cx="67" cy="9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32829" name="Line 72"/>
            <p:cNvSpPr>
              <a:spLocks noChangeShapeType="1"/>
            </p:cNvSpPr>
            <p:nvPr/>
          </p:nvSpPr>
          <p:spPr bwMode="auto">
            <a:xfrm flipV="1">
              <a:off x="1603" y="1828"/>
              <a:ext cx="111" cy="18"/>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32830" name="AutoShape 73"/>
            <p:cNvSpPr>
              <a:spLocks noChangeArrowheads="1"/>
            </p:cNvSpPr>
            <p:nvPr/>
          </p:nvSpPr>
          <p:spPr bwMode="auto">
            <a:xfrm>
              <a:off x="1674" y="1880"/>
              <a:ext cx="266" cy="144"/>
            </a:xfrm>
            <a:prstGeom prst="rightArrow">
              <a:avLst>
                <a:gd name="adj1" fmla="val 50000"/>
                <a:gd name="adj2" fmla="val 46181"/>
              </a:avLst>
            </a:prstGeom>
            <a:solidFill>
              <a:srgbClr val="000000"/>
            </a:solidFill>
            <a:ln w="12700">
              <a:noFill/>
              <a:miter lim="800000"/>
              <a:headEnd type="none" w="sm" len="sm"/>
              <a:tailEnd type="none" w="sm" len="sm"/>
            </a:ln>
          </p:spPr>
          <p:txBody>
            <a:bodyPr wrap="none" anchor="ctr"/>
            <a:lstStyle/>
            <a:p>
              <a:endParaRPr lang="de-DE"/>
            </a:p>
          </p:txBody>
        </p:sp>
        <p:sp>
          <p:nvSpPr>
            <p:cNvPr id="32831" name="AutoShape 74"/>
            <p:cNvSpPr>
              <a:spLocks noChangeArrowheads="1"/>
            </p:cNvSpPr>
            <p:nvPr/>
          </p:nvSpPr>
          <p:spPr bwMode="auto">
            <a:xfrm>
              <a:off x="1684" y="2348"/>
              <a:ext cx="266" cy="144"/>
            </a:xfrm>
            <a:prstGeom prst="rightArrow">
              <a:avLst>
                <a:gd name="adj1" fmla="val 50000"/>
                <a:gd name="adj2" fmla="val 46181"/>
              </a:avLst>
            </a:prstGeom>
            <a:solidFill>
              <a:srgbClr val="000000"/>
            </a:solidFill>
            <a:ln w="12700">
              <a:noFill/>
              <a:miter lim="800000"/>
              <a:headEnd type="none" w="sm" len="sm"/>
              <a:tailEnd type="none" w="sm" len="sm"/>
            </a:ln>
          </p:spPr>
          <p:txBody>
            <a:bodyPr wrap="none" anchor="ctr"/>
            <a:lstStyle/>
            <a:p>
              <a:endParaRPr lang="de-DE"/>
            </a:p>
          </p:txBody>
        </p:sp>
        <p:sp>
          <p:nvSpPr>
            <p:cNvPr id="32832" name="AutoShape 75"/>
            <p:cNvSpPr>
              <a:spLocks noChangeArrowheads="1"/>
            </p:cNvSpPr>
            <p:nvPr/>
          </p:nvSpPr>
          <p:spPr bwMode="auto">
            <a:xfrm>
              <a:off x="1684" y="2924"/>
              <a:ext cx="266" cy="144"/>
            </a:xfrm>
            <a:prstGeom prst="rightArrow">
              <a:avLst>
                <a:gd name="adj1" fmla="val 50000"/>
                <a:gd name="adj2" fmla="val 46181"/>
              </a:avLst>
            </a:prstGeom>
            <a:solidFill>
              <a:srgbClr val="000000"/>
            </a:solidFill>
            <a:ln w="12700">
              <a:noFill/>
              <a:miter lim="800000"/>
              <a:headEnd type="none" w="sm" len="sm"/>
              <a:tailEnd type="none" w="sm" len="sm"/>
            </a:ln>
          </p:spPr>
          <p:txBody>
            <a:bodyPr wrap="none" anchor="ctr"/>
            <a:lstStyle/>
            <a:p>
              <a:endParaRPr lang="de-DE"/>
            </a:p>
          </p:txBody>
        </p:sp>
        <p:sp>
          <p:nvSpPr>
            <p:cNvPr id="32833" name="AutoShape 76"/>
            <p:cNvSpPr>
              <a:spLocks noChangeArrowheads="1"/>
            </p:cNvSpPr>
            <p:nvPr/>
          </p:nvSpPr>
          <p:spPr bwMode="auto">
            <a:xfrm flipH="1">
              <a:off x="3899" y="2348"/>
              <a:ext cx="266" cy="144"/>
            </a:xfrm>
            <a:prstGeom prst="rightArrow">
              <a:avLst>
                <a:gd name="adj1" fmla="val 50000"/>
                <a:gd name="adj2" fmla="val 46181"/>
              </a:avLst>
            </a:prstGeom>
            <a:solidFill>
              <a:srgbClr val="000000"/>
            </a:solidFill>
            <a:ln w="12700">
              <a:noFill/>
              <a:miter lim="800000"/>
              <a:headEnd type="none" w="sm" len="sm"/>
              <a:tailEnd type="none" w="sm" len="sm"/>
            </a:ln>
          </p:spPr>
          <p:txBody>
            <a:bodyPr wrap="none" anchor="ctr"/>
            <a:lstStyle/>
            <a:p>
              <a:endParaRPr lang="de-DE"/>
            </a:p>
          </p:txBody>
        </p:sp>
        <p:sp>
          <p:nvSpPr>
            <p:cNvPr id="32834" name="AutoShape 77"/>
            <p:cNvSpPr>
              <a:spLocks noChangeArrowheads="1"/>
            </p:cNvSpPr>
            <p:nvPr/>
          </p:nvSpPr>
          <p:spPr bwMode="auto">
            <a:xfrm flipH="1">
              <a:off x="3899" y="2876"/>
              <a:ext cx="266" cy="144"/>
            </a:xfrm>
            <a:prstGeom prst="rightArrow">
              <a:avLst>
                <a:gd name="adj1" fmla="val 50000"/>
                <a:gd name="adj2" fmla="val 46181"/>
              </a:avLst>
            </a:prstGeom>
            <a:solidFill>
              <a:srgbClr val="000000"/>
            </a:solidFill>
            <a:ln w="12700">
              <a:noFill/>
              <a:miter lim="800000"/>
              <a:headEnd type="none" w="sm" len="sm"/>
              <a:tailEnd type="none" w="sm" len="sm"/>
            </a:ln>
          </p:spPr>
          <p:txBody>
            <a:bodyPr wrap="none" anchor="ctr"/>
            <a:lstStyle/>
            <a:p>
              <a:endParaRPr lang="de-DE"/>
            </a:p>
          </p:txBody>
        </p:sp>
        <p:sp>
          <p:nvSpPr>
            <p:cNvPr id="32835" name="AutoShape 78"/>
            <p:cNvSpPr>
              <a:spLocks noChangeArrowheads="1"/>
            </p:cNvSpPr>
            <p:nvPr/>
          </p:nvSpPr>
          <p:spPr bwMode="auto">
            <a:xfrm>
              <a:off x="1684" y="1292"/>
              <a:ext cx="266" cy="144"/>
            </a:xfrm>
            <a:prstGeom prst="rightArrow">
              <a:avLst>
                <a:gd name="adj1" fmla="val 50000"/>
                <a:gd name="adj2" fmla="val 46181"/>
              </a:avLst>
            </a:prstGeom>
            <a:solidFill>
              <a:srgbClr val="000000"/>
            </a:solidFill>
            <a:ln w="12700">
              <a:noFill/>
              <a:miter lim="800000"/>
              <a:headEnd type="none" w="sm" len="sm"/>
              <a:tailEnd type="none" w="sm" len="sm"/>
            </a:ln>
          </p:spPr>
          <p:txBody>
            <a:bodyPr wrap="none" anchor="ctr"/>
            <a:lstStyle/>
            <a:p>
              <a:endParaRPr lang="de-DE"/>
            </a:p>
          </p:txBody>
        </p:sp>
        <p:sp>
          <p:nvSpPr>
            <p:cNvPr id="32836" name="Text Box 79"/>
            <p:cNvSpPr txBox="1">
              <a:spLocks noChangeArrowheads="1"/>
            </p:cNvSpPr>
            <p:nvPr/>
          </p:nvSpPr>
          <p:spPr bwMode="auto">
            <a:xfrm>
              <a:off x="1985" y="3044"/>
              <a:ext cx="156" cy="255"/>
            </a:xfrm>
            <a:prstGeom prst="rect">
              <a:avLst/>
            </a:prstGeom>
            <a:noFill/>
            <a:ln w="12700">
              <a:noFill/>
              <a:miter lim="800000"/>
              <a:headEnd type="none" w="sm" len="sm"/>
              <a:tailEnd type="none" w="sm" len="sm"/>
            </a:ln>
          </p:spPr>
          <p:txBody>
            <a:bodyPr wrap="none">
              <a:spAutoFit/>
            </a:bodyPr>
            <a:lstStyle/>
            <a:p>
              <a:pPr algn="l" eaLnBrk="0" hangingPunct="0"/>
              <a:r>
                <a:rPr lang="en-US">
                  <a:latin typeface="Arial" pitchFamily="34" charset="0"/>
                </a:rPr>
                <a:t>t</a:t>
              </a:r>
            </a:p>
          </p:txBody>
        </p:sp>
        <p:sp>
          <p:nvSpPr>
            <p:cNvPr id="32837" name="Text Box 80"/>
            <p:cNvSpPr txBox="1">
              <a:spLocks noChangeArrowheads="1"/>
            </p:cNvSpPr>
            <p:nvPr/>
          </p:nvSpPr>
          <p:spPr bwMode="auto">
            <a:xfrm>
              <a:off x="3668" y="2997"/>
              <a:ext cx="156" cy="254"/>
            </a:xfrm>
            <a:prstGeom prst="rect">
              <a:avLst/>
            </a:prstGeom>
            <a:noFill/>
            <a:ln w="12700">
              <a:noFill/>
              <a:miter lim="800000"/>
              <a:headEnd type="none" w="sm" len="sm"/>
              <a:tailEnd type="none" w="sm" len="sm"/>
            </a:ln>
          </p:spPr>
          <p:txBody>
            <a:bodyPr wrap="none">
              <a:spAutoFit/>
            </a:bodyPr>
            <a:lstStyle/>
            <a:p>
              <a:pPr algn="l" eaLnBrk="0" hangingPunct="0"/>
              <a:r>
                <a:rPr lang="en-US">
                  <a:latin typeface="Arial" pitchFamily="34" charset="0"/>
                </a:rPr>
                <a:t>t</a:t>
              </a:r>
            </a:p>
          </p:txBody>
        </p:sp>
        <p:sp>
          <p:nvSpPr>
            <p:cNvPr id="32838" name="Rectangle 81"/>
            <p:cNvSpPr>
              <a:spLocks noChangeArrowheads="1"/>
            </p:cNvSpPr>
            <p:nvPr/>
          </p:nvSpPr>
          <p:spPr bwMode="auto">
            <a:xfrm>
              <a:off x="1515" y="1546"/>
              <a:ext cx="193" cy="214"/>
            </a:xfrm>
            <a:prstGeom prst="rect">
              <a:avLst/>
            </a:prstGeom>
            <a:noFill/>
            <a:ln w="9525">
              <a:noFill/>
              <a:miter lim="800000"/>
              <a:headEnd/>
              <a:tailEnd/>
            </a:ln>
          </p:spPr>
          <p:txBody>
            <a:bodyPr wrap="none" lIns="92075" tIns="46038" rIns="92075" bIns="46038">
              <a:spAutoFit/>
            </a:bodyPr>
            <a:lstStyle/>
            <a:p>
              <a:pPr algn="l" eaLnBrk="0" hangingPunct="0"/>
              <a:r>
                <a:rPr lang="en-US" sz="1400" b="1">
                  <a:latin typeface="Arial" pitchFamily="34" charset="0"/>
                </a:rPr>
                <a:t>S</a:t>
              </a:r>
            </a:p>
          </p:txBody>
        </p:sp>
        <p:sp>
          <p:nvSpPr>
            <p:cNvPr id="32839" name="Line 82"/>
            <p:cNvSpPr>
              <a:spLocks noChangeShapeType="1"/>
            </p:cNvSpPr>
            <p:nvPr/>
          </p:nvSpPr>
          <p:spPr bwMode="auto">
            <a:xfrm>
              <a:off x="1628" y="2293"/>
              <a:ext cx="82" cy="4"/>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32840" name="Rectangle 83"/>
            <p:cNvSpPr>
              <a:spLocks noChangeArrowheads="1"/>
            </p:cNvSpPr>
            <p:nvPr/>
          </p:nvSpPr>
          <p:spPr bwMode="auto">
            <a:xfrm>
              <a:off x="1663" y="2180"/>
              <a:ext cx="306" cy="214"/>
            </a:xfrm>
            <a:prstGeom prst="rect">
              <a:avLst/>
            </a:prstGeom>
            <a:noFill/>
            <a:ln w="9525">
              <a:noFill/>
              <a:miter lim="800000"/>
              <a:headEnd/>
              <a:tailEnd/>
            </a:ln>
          </p:spPr>
          <p:txBody>
            <a:bodyPr wrap="none" lIns="92075" tIns="46038" rIns="92075" bIns="46038">
              <a:spAutoFit/>
            </a:bodyPr>
            <a:lstStyle/>
            <a:p>
              <a:pPr algn="l" eaLnBrk="0" hangingPunct="0"/>
              <a:r>
                <a:rPr lang="en-US" sz="1400" b="1">
                  <a:latin typeface="Arial" pitchFamily="34" charset="0"/>
                </a:rPr>
                <a:t>C,S</a:t>
              </a:r>
            </a:p>
          </p:txBody>
        </p:sp>
        <p:grpSp>
          <p:nvGrpSpPr>
            <p:cNvPr id="9" name="Group 84"/>
            <p:cNvGrpSpPr>
              <a:grpSpLocks/>
            </p:cNvGrpSpPr>
            <p:nvPr/>
          </p:nvGrpSpPr>
          <p:grpSpPr bwMode="auto">
            <a:xfrm>
              <a:off x="1407" y="3210"/>
              <a:ext cx="199" cy="245"/>
              <a:chOff x="1407" y="3310"/>
              <a:chExt cx="199" cy="245"/>
            </a:xfrm>
          </p:grpSpPr>
          <p:sp>
            <p:nvSpPr>
              <p:cNvPr id="32934" name="Rectangle 85"/>
              <p:cNvSpPr>
                <a:spLocks noChangeArrowheads="1"/>
              </p:cNvSpPr>
              <p:nvPr/>
            </p:nvSpPr>
            <p:spPr bwMode="auto">
              <a:xfrm>
                <a:off x="1407" y="3341"/>
                <a:ext cx="199" cy="214"/>
              </a:xfrm>
              <a:prstGeom prst="rect">
                <a:avLst/>
              </a:prstGeom>
              <a:noFill/>
              <a:ln w="9525">
                <a:noFill/>
                <a:miter lim="800000"/>
                <a:headEnd/>
                <a:tailEnd/>
              </a:ln>
            </p:spPr>
            <p:txBody>
              <a:bodyPr wrap="none" lIns="92075" tIns="46038" rIns="92075" bIns="46038">
                <a:spAutoFit/>
              </a:bodyPr>
              <a:lstStyle/>
              <a:p>
                <a:pPr algn="l" eaLnBrk="0" hangingPunct="0"/>
                <a:r>
                  <a:rPr lang="en-US" sz="1400" b="1">
                    <a:latin typeface="Arial" pitchFamily="34" charset="0"/>
                  </a:rPr>
                  <a:t>C</a:t>
                </a:r>
              </a:p>
            </p:txBody>
          </p:sp>
          <p:sp>
            <p:nvSpPr>
              <p:cNvPr id="32935" name="Line 86"/>
              <p:cNvSpPr>
                <a:spLocks noChangeShapeType="1"/>
              </p:cNvSpPr>
              <p:nvPr/>
            </p:nvSpPr>
            <p:spPr bwMode="auto">
              <a:xfrm>
                <a:off x="1418" y="3310"/>
                <a:ext cx="46" cy="69"/>
              </a:xfrm>
              <a:prstGeom prst="line">
                <a:avLst/>
              </a:prstGeom>
              <a:noFill/>
              <a:ln w="12700">
                <a:solidFill>
                  <a:schemeClr val="tx1"/>
                </a:solidFill>
                <a:round/>
                <a:headEnd type="none" w="sm" len="sm"/>
                <a:tailEnd type="none" w="sm" len="sm"/>
              </a:ln>
            </p:spPr>
            <p:txBody>
              <a:bodyPr wrap="none" anchor="ctr"/>
              <a:lstStyle/>
              <a:p>
                <a:endParaRPr lang="en-US"/>
              </a:p>
            </p:txBody>
          </p:sp>
        </p:grpSp>
        <p:sp>
          <p:nvSpPr>
            <p:cNvPr id="32842" name="Line 87"/>
            <p:cNvSpPr>
              <a:spLocks noChangeShapeType="1"/>
            </p:cNvSpPr>
            <p:nvPr/>
          </p:nvSpPr>
          <p:spPr bwMode="auto">
            <a:xfrm>
              <a:off x="1590" y="2884"/>
              <a:ext cx="120" cy="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32843" name="Rectangle 88"/>
            <p:cNvSpPr>
              <a:spLocks noChangeArrowheads="1"/>
            </p:cNvSpPr>
            <p:nvPr/>
          </p:nvSpPr>
          <p:spPr bwMode="auto">
            <a:xfrm>
              <a:off x="1681" y="2769"/>
              <a:ext cx="193" cy="214"/>
            </a:xfrm>
            <a:prstGeom prst="rect">
              <a:avLst/>
            </a:prstGeom>
            <a:noFill/>
            <a:ln w="9525">
              <a:noFill/>
              <a:miter lim="800000"/>
              <a:headEnd/>
              <a:tailEnd/>
            </a:ln>
          </p:spPr>
          <p:txBody>
            <a:bodyPr wrap="none" lIns="92075" tIns="46038" rIns="92075" bIns="46038">
              <a:spAutoFit/>
            </a:bodyPr>
            <a:lstStyle/>
            <a:p>
              <a:pPr algn="l" eaLnBrk="0" hangingPunct="0"/>
              <a:r>
                <a:rPr lang="en-US" sz="1400" b="1">
                  <a:latin typeface="Arial" pitchFamily="34" charset="0"/>
                </a:rPr>
                <a:t>S</a:t>
              </a:r>
            </a:p>
          </p:txBody>
        </p:sp>
        <p:sp>
          <p:nvSpPr>
            <p:cNvPr id="32844" name="Rectangle 89"/>
            <p:cNvSpPr>
              <a:spLocks noChangeArrowheads="1"/>
            </p:cNvSpPr>
            <p:nvPr/>
          </p:nvSpPr>
          <p:spPr bwMode="auto">
            <a:xfrm>
              <a:off x="1524" y="1856"/>
              <a:ext cx="162" cy="191"/>
            </a:xfrm>
            <a:prstGeom prst="rect">
              <a:avLst/>
            </a:prstGeom>
            <a:noFill/>
            <a:ln w="9525">
              <a:noFill/>
              <a:miter lim="800000"/>
              <a:headEnd/>
              <a:tailEnd/>
            </a:ln>
          </p:spPr>
          <p:txBody>
            <a:bodyPr lIns="92075" tIns="46038" rIns="92075" bIns="46038">
              <a:spAutoFit/>
            </a:bodyPr>
            <a:lstStyle/>
            <a:p>
              <a:pPr eaLnBrk="0" hangingPunct="0"/>
              <a:r>
                <a:rPr lang="en-US" sz="1200">
                  <a:latin typeface="Arial" pitchFamily="34" charset="0"/>
                </a:rPr>
                <a:t>2</a:t>
              </a:r>
            </a:p>
          </p:txBody>
        </p:sp>
        <p:sp>
          <p:nvSpPr>
            <p:cNvPr id="32845" name="Rectangle 90"/>
            <p:cNvSpPr>
              <a:spLocks noChangeArrowheads="1"/>
            </p:cNvSpPr>
            <p:nvPr/>
          </p:nvSpPr>
          <p:spPr bwMode="auto">
            <a:xfrm>
              <a:off x="1161" y="1856"/>
              <a:ext cx="159" cy="191"/>
            </a:xfrm>
            <a:prstGeom prst="rect">
              <a:avLst/>
            </a:prstGeom>
            <a:noFill/>
            <a:ln w="9525">
              <a:noFill/>
              <a:miter lim="800000"/>
              <a:headEnd/>
              <a:tailEnd/>
            </a:ln>
          </p:spPr>
          <p:txBody>
            <a:bodyPr lIns="92075" tIns="46038" rIns="92075" bIns="46038">
              <a:spAutoFit/>
            </a:bodyPr>
            <a:lstStyle/>
            <a:p>
              <a:pPr eaLnBrk="0" hangingPunct="0"/>
              <a:r>
                <a:rPr lang="en-US" sz="1200">
                  <a:latin typeface="Arial" pitchFamily="34" charset="0"/>
                </a:rPr>
                <a:t>6</a:t>
              </a:r>
            </a:p>
          </p:txBody>
        </p:sp>
        <p:sp>
          <p:nvSpPr>
            <p:cNvPr id="32846" name="Rectangle 91"/>
            <p:cNvSpPr>
              <a:spLocks noChangeArrowheads="1"/>
            </p:cNvSpPr>
            <p:nvPr/>
          </p:nvSpPr>
          <p:spPr bwMode="auto">
            <a:xfrm>
              <a:off x="1342" y="1682"/>
              <a:ext cx="142" cy="191"/>
            </a:xfrm>
            <a:prstGeom prst="rect">
              <a:avLst/>
            </a:prstGeom>
            <a:noFill/>
            <a:ln w="9525">
              <a:noFill/>
              <a:miter lim="800000"/>
              <a:headEnd/>
              <a:tailEnd/>
            </a:ln>
          </p:spPr>
          <p:txBody>
            <a:bodyPr lIns="92075" tIns="46038" rIns="92075" bIns="46038">
              <a:spAutoFit/>
            </a:bodyPr>
            <a:lstStyle/>
            <a:p>
              <a:pPr eaLnBrk="0" hangingPunct="0"/>
              <a:r>
                <a:rPr lang="en-US" sz="1200">
                  <a:latin typeface="Arial" pitchFamily="34" charset="0"/>
                </a:rPr>
                <a:t>0</a:t>
              </a:r>
            </a:p>
          </p:txBody>
        </p:sp>
        <p:sp>
          <p:nvSpPr>
            <p:cNvPr id="32847" name="Line 92"/>
            <p:cNvSpPr>
              <a:spLocks noChangeShapeType="1"/>
            </p:cNvSpPr>
            <p:nvPr/>
          </p:nvSpPr>
          <p:spPr bwMode="auto">
            <a:xfrm>
              <a:off x="1426" y="1825"/>
              <a:ext cx="0" cy="36"/>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32848" name="Line 93"/>
            <p:cNvSpPr>
              <a:spLocks noChangeShapeType="1"/>
            </p:cNvSpPr>
            <p:nvPr/>
          </p:nvSpPr>
          <p:spPr bwMode="auto">
            <a:xfrm>
              <a:off x="1426" y="2043"/>
              <a:ext cx="0" cy="36"/>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32849" name="Line 94"/>
            <p:cNvSpPr>
              <a:spLocks noChangeShapeType="1"/>
            </p:cNvSpPr>
            <p:nvPr/>
          </p:nvSpPr>
          <p:spPr bwMode="auto">
            <a:xfrm>
              <a:off x="1524" y="1952"/>
              <a:ext cx="38" cy="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32850" name="Line 95"/>
            <p:cNvSpPr>
              <a:spLocks noChangeShapeType="1"/>
            </p:cNvSpPr>
            <p:nvPr/>
          </p:nvSpPr>
          <p:spPr bwMode="auto">
            <a:xfrm>
              <a:off x="1291" y="1952"/>
              <a:ext cx="38" cy="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32851" name="Line 96"/>
            <p:cNvSpPr>
              <a:spLocks noChangeShapeType="1"/>
            </p:cNvSpPr>
            <p:nvPr/>
          </p:nvSpPr>
          <p:spPr bwMode="auto">
            <a:xfrm flipH="1" flipV="1">
              <a:off x="1484" y="2008"/>
              <a:ext cx="40" cy="35"/>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32852" name="Rectangle 97"/>
            <p:cNvSpPr>
              <a:spLocks noChangeArrowheads="1"/>
            </p:cNvSpPr>
            <p:nvPr/>
          </p:nvSpPr>
          <p:spPr bwMode="auto">
            <a:xfrm>
              <a:off x="1485" y="1731"/>
              <a:ext cx="135" cy="193"/>
            </a:xfrm>
            <a:prstGeom prst="rect">
              <a:avLst/>
            </a:prstGeom>
            <a:noFill/>
            <a:ln w="9525">
              <a:noFill/>
              <a:miter lim="800000"/>
              <a:headEnd/>
              <a:tailEnd/>
            </a:ln>
          </p:spPr>
          <p:txBody>
            <a:bodyPr lIns="92075" tIns="46038" rIns="92075" bIns="46038">
              <a:spAutoFit/>
            </a:bodyPr>
            <a:lstStyle/>
            <a:p>
              <a:pPr eaLnBrk="0" hangingPunct="0"/>
              <a:r>
                <a:rPr lang="en-US" sz="1200">
                  <a:latin typeface="Arial" pitchFamily="34" charset="0"/>
                </a:rPr>
                <a:t>1</a:t>
              </a:r>
            </a:p>
          </p:txBody>
        </p:sp>
        <p:sp>
          <p:nvSpPr>
            <p:cNvPr id="32853" name="Rectangle 98"/>
            <p:cNvSpPr>
              <a:spLocks noChangeArrowheads="1"/>
            </p:cNvSpPr>
            <p:nvPr/>
          </p:nvSpPr>
          <p:spPr bwMode="auto">
            <a:xfrm>
              <a:off x="1485" y="1987"/>
              <a:ext cx="135" cy="191"/>
            </a:xfrm>
            <a:prstGeom prst="rect">
              <a:avLst/>
            </a:prstGeom>
            <a:noFill/>
            <a:ln w="9525">
              <a:noFill/>
              <a:miter lim="800000"/>
              <a:headEnd/>
              <a:tailEnd/>
            </a:ln>
          </p:spPr>
          <p:txBody>
            <a:bodyPr lIns="92075" tIns="46038" rIns="92075" bIns="46038">
              <a:spAutoFit/>
            </a:bodyPr>
            <a:lstStyle/>
            <a:p>
              <a:pPr eaLnBrk="0" hangingPunct="0"/>
              <a:r>
                <a:rPr lang="en-US" sz="1200">
                  <a:latin typeface="Arial" pitchFamily="34" charset="0"/>
                </a:rPr>
                <a:t>3</a:t>
              </a:r>
            </a:p>
          </p:txBody>
        </p:sp>
        <p:sp>
          <p:nvSpPr>
            <p:cNvPr id="32854" name="Rectangle 99"/>
            <p:cNvSpPr>
              <a:spLocks noChangeArrowheads="1"/>
            </p:cNvSpPr>
            <p:nvPr/>
          </p:nvSpPr>
          <p:spPr bwMode="auto">
            <a:xfrm>
              <a:off x="1329" y="2048"/>
              <a:ext cx="135" cy="193"/>
            </a:xfrm>
            <a:prstGeom prst="rect">
              <a:avLst/>
            </a:prstGeom>
            <a:noFill/>
            <a:ln w="9525">
              <a:noFill/>
              <a:miter lim="800000"/>
              <a:headEnd/>
              <a:tailEnd/>
            </a:ln>
          </p:spPr>
          <p:txBody>
            <a:bodyPr lIns="92075" tIns="46038" rIns="92075" bIns="46038">
              <a:spAutoFit/>
            </a:bodyPr>
            <a:lstStyle/>
            <a:p>
              <a:pPr eaLnBrk="0" hangingPunct="0"/>
              <a:r>
                <a:rPr lang="en-US" sz="1200">
                  <a:latin typeface="Arial" pitchFamily="34" charset="0"/>
                </a:rPr>
                <a:t>4</a:t>
              </a:r>
            </a:p>
          </p:txBody>
        </p:sp>
        <p:sp>
          <p:nvSpPr>
            <p:cNvPr id="32855" name="Rectangle 100"/>
            <p:cNvSpPr>
              <a:spLocks noChangeArrowheads="1"/>
            </p:cNvSpPr>
            <p:nvPr/>
          </p:nvSpPr>
          <p:spPr bwMode="auto">
            <a:xfrm>
              <a:off x="1206" y="1995"/>
              <a:ext cx="151" cy="191"/>
            </a:xfrm>
            <a:prstGeom prst="rect">
              <a:avLst/>
            </a:prstGeom>
            <a:noFill/>
            <a:ln w="9525">
              <a:noFill/>
              <a:miter lim="800000"/>
              <a:headEnd/>
              <a:tailEnd/>
            </a:ln>
          </p:spPr>
          <p:txBody>
            <a:bodyPr lIns="92075" tIns="46038" rIns="92075" bIns="46038">
              <a:spAutoFit/>
            </a:bodyPr>
            <a:lstStyle/>
            <a:p>
              <a:pPr eaLnBrk="0" hangingPunct="0"/>
              <a:r>
                <a:rPr lang="en-US" sz="1200">
                  <a:latin typeface="Arial" pitchFamily="34" charset="0"/>
                </a:rPr>
                <a:t>5</a:t>
              </a:r>
            </a:p>
          </p:txBody>
        </p:sp>
        <p:sp>
          <p:nvSpPr>
            <p:cNvPr id="32856" name="Rectangle 101"/>
            <p:cNvSpPr>
              <a:spLocks noChangeArrowheads="1"/>
            </p:cNvSpPr>
            <p:nvPr/>
          </p:nvSpPr>
          <p:spPr bwMode="auto">
            <a:xfrm>
              <a:off x="1206" y="1719"/>
              <a:ext cx="151" cy="193"/>
            </a:xfrm>
            <a:prstGeom prst="rect">
              <a:avLst/>
            </a:prstGeom>
            <a:noFill/>
            <a:ln w="9525">
              <a:noFill/>
              <a:miter lim="800000"/>
              <a:headEnd/>
              <a:tailEnd/>
            </a:ln>
          </p:spPr>
          <p:txBody>
            <a:bodyPr lIns="92075" tIns="46038" rIns="92075" bIns="46038">
              <a:spAutoFit/>
            </a:bodyPr>
            <a:lstStyle/>
            <a:p>
              <a:pPr eaLnBrk="0" hangingPunct="0"/>
              <a:r>
                <a:rPr lang="en-US" sz="1200">
                  <a:latin typeface="Arial" pitchFamily="34" charset="0"/>
                </a:rPr>
                <a:t>7</a:t>
              </a:r>
            </a:p>
          </p:txBody>
        </p:sp>
        <p:sp>
          <p:nvSpPr>
            <p:cNvPr id="32857" name="Line 102"/>
            <p:cNvSpPr>
              <a:spLocks noChangeShapeType="1"/>
            </p:cNvSpPr>
            <p:nvPr/>
          </p:nvSpPr>
          <p:spPr bwMode="auto">
            <a:xfrm flipH="1" flipV="1">
              <a:off x="1329" y="1858"/>
              <a:ext cx="40" cy="36"/>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32858" name="Line 103"/>
            <p:cNvSpPr>
              <a:spLocks noChangeShapeType="1"/>
            </p:cNvSpPr>
            <p:nvPr/>
          </p:nvSpPr>
          <p:spPr bwMode="auto">
            <a:xfrm flipH="1">
              <a:off x="1484" y="1858"/>
              <a:ext cx="40" cy="36"/>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32859" name="Line 104"/>
            <p:cNvSpPr>
              <a:spLocks noChangeShapeType="1"/>
            </p:cNvSpPr>
            <p:nvPr/>
          </p:nvSpPr>
          <p:spPr bwMode="auto">
            <a:xfrm flipH="1">
              <a:off x="1329" y="2008"/>
              <a:ext cx="40" cy="35"/>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32860" name="Rectangle 105"/>
            <p:cNvSpPr>
              <a:spLocks noChangeArrowheads="1"/>
            </p:cNvSpPr>
            <p:nvPr/>
          </p:nvSpPr>
          <p:spPr bwMode="auto">
            <a:xfrm>
              <a:off x="1522" y="2886"/>
              <a:ext cx="162" cy="193"/>
            </a:xfrm>
            <a:prstGeom prst="rect">
              <a:avLst/>
            </a:prstGeom>
            <a:noFill/>
            <a:ln w="9525">
              <a:noFill/>
              <a:miter lim="800000"/>
              <a:headEnd/>
              <a:tailEnd/>
            </a:ln>
          </p:spPr>
          <p:txBody>
            <a:bodyPr lIns="92075" tIns="46038" rIns="92075" bIns="46038">
              <a:spAutoFit/>
            </a:bodyPr>
            <a:lstStyle/>
            <a:p>
              <a:pPr eaLnBrk="0" hangingPunct="0"/>
              <a:r>
                <a:rPr lang="en-US" sz="1200">
                  <a:latin typeface="Arial" pitchFamily="34" charset="0"/>
                </a:rPr>
                <a:t>2</a:t>
              </a:r>
            </a:p>
          </p:txBody>
        </p:sp>
        <p:sp>
          <p:nvSpPr>
            <p:cNvPr id="32861" name="Rectangle 106"/>
            <p:cNvSpPr>
              <a:spLocks noChangeArrowheads="1"/>
            </p:cNvSpPr>
            <p:nvPr/>
          </p:nvSpPr>
          <p:spPr bwMode="auto">
            <a:xfrm>
              <a:off x="1159" y="2886"/>
              <a:ext cx="159" cy="193"/>
            </a:xfrm>
            <a:prstGeom prst="rect">
              <a:avLst/>
            </a:prstGeom>
            <a:noFill/>
            <a:ln w="9525">
              <a:noFill/>
              <a:miter lim="800000"/>
              <a:headEnd/>
              <a:tailEnd/>
            </a:ln>
          </p:spPr>
          <p:txBody>
            <a:bodyPr lIns="92075" tIns="46038" rIns="92075" bIns="46038">
              <a:spAutoFit/>
            </a:bodyPr>
            <a:lstStyle/>
            <a:p>
              <a:pPr eaLnBrk="0" hangingPunct="0"/>
              <a:r>
                <a:rPr lang="en-US" sz="1200">
                  <a:latin typeface="Arial" pitchFamily="34" charset="0"/>
                </a:rPr>
                <a:t>6</a:t>
              </a:r>
            </a:p>
          </p:txBody>
        </p:sp>
        <p:sp>
          <p:nvSpPr>
            <p:cNvPr id="32862" name="Rectangle 107"/>
            <p:cNvSpPr>
              <a:spLocks noChangeArrowheads="1"/>
            </p:cNvSpPr>
            <p:nvPr/>
          </p:nvSpPr>
          <p:spPr bwMode="auto">
            <a:xfrm>
              <a:off x="1340" y="2712"/>
              <a:ext cx="142" cy="193"/>
            </a:xfrm>
            <a:prstGeom prst="rect">
              <a:avLst/>
            </a:prstGeom>
            <a:noFill/>
            <a:ln w="9525">
              <a:noFill/>
              <a:miter lim="800000"/>
              <a:headEnd/>
              <a:tailEnd/>
            </a:ln>
          </p:spPr>
          <p:txBody>
            <a:bodyPr lIns="92075" tIns="46038" rIns="92075" bIns="46038">
              <a:spAutoFit/>
            </a:bodyPr>
            <a:lstStyle/>
            <a:p>
              <a:pPr eaLnBrk="0" hangingPunct="0"/>
              <a:r>
                <a:rPr lang="en-US" sz="1200">
                  <a:latin typeface="Arial" pitchFamily="34" charset="0"/>
                </a:rPr>
                <a:t>0</a:t>
              </a:r>
            </a:p>
          </p:txBody>
        </p:sp>
        <p:sp>
          <p:nvSpPr>
            <p:cNvPr id="32863" name="Line 108"/>
            <p:cNvSpPr>
              <a:spLocks noChangeShapeType="1"/>
            </p:cNvSpPr>
            <p:nvPr/>
          </p:nvSpPr>
          <p:spPr bwMode="auto">
            <a:xfrm>
              <a:off x="1424" y="2855"/>
              <a:ext cx="0" cy="36"/>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32864" name="Line 109"/>
            <p:cNvSpPr>
              <a:spLocks noChangeShapeType="1"/>
            </p:cNvSpPr>
            <p:nvPr/>
          </p:nvSpPr>
          <p:spPr bwMode="auto">
            <a:xfrm>
              <a:off x="1424" y="3073"/>
              <a:ext cx="0" cy="36"/>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32865" name="Line 110"/>
            <p:cNvSpPr>
              <a:spLocks noChangeShapeType="1"/>
            </p:cNvSpPr>
            <p:nvPr/>
          </p:nvSpPr>
          <p:spPr bwMode="auto">
            <a:xfrm>
              <a:off x="1522" y="2982"/>
              <a:ext cx="38" cy="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32866" name="Line 111"/>
            <p:cNvSpPr>
              <a:spLocks noChangeShapeType="1"/>
            </p:cNvSpPr>
            <p:nvPr/>
          </p:nvSpPr>
          <p:spPr bwMode="auto">
            <a:xfrm>
              <a:off x="1289" y="2982"/>
              <a:ext cx="38" cy="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32867" name="Line 112"/>
            <p:cNvSpPr>
              <a:spLocks noChangeShapeType="1"/>
            </p:cNvSpPr>
            <p:nvPr/>
          </p:nvSpPr>
          <p:spPr bwMode="auto">
            <a:xfrm flipH="1" flipV="1">
              <a:off x="1482" y="3038"/>
              <a:ext cx="40" cy="35"/>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32868" name="Rectangle 113"/>
            <p:cNvSpPr>
              <a:spLocks noChangeArrowheads="1"/>
            </p:cNvSpPr>
            <p:nvPr/>
          </p:nvSpPr>
          <p:spPr bwMode="auto">
            <a:xfrm>
              <a:off x="1483" y="2761"/>
              <a:ext cx="135" cy="191"/>
            </a:xfrm>
            <a:prstGeom prst="rect">
              <a:avLst/>
            </a:prstGeom>
            <a:noFill/>
            <a:ln w="9525">
              <a:noFill/>
              <a:miter lim="800000"/>
              <a:headEnd/>
              <a:tailEnd/>
            </a:ln>
          </p:spPr>
          <p:txBody>
            <a:bodyPr lIns="92075" tIns="46038" rIns="92075" bIns="46038">
              <a:spAutoFit/>
            </a:bodyPr>
            <a:lstStyle/>
            <a:p>
              <a:pPr eaLnBrk="0" hangingPunct="0"/>
              <a:r>
                <a:rPr lang="en-US" sz="1200">
                  <a:latin typeface="Arial" pitchFamily="34" charset="0"/>
                </a:rPr>
                <a:t>1</a:t>
              </a:r>
            </a:p>
          </p:txBody>
        </p:sp>
        <p:sp>
          <p:nvSpPr>
            <p:cNvPr id="32869" name="Rectangle 114"/>
            <p:cNvSpPr>
              <a:spLocks noChangeArrowheads="1"/>
            </p:cNvSpPr>
            <p:nvPr/>
          </p:nvSpPr>
          <p:spPr bwMode="auto">
            <a:xfrm>
              <a:off x="1483" y="3017"/>
              <a:ext cx="135" cy="191"/>
            </a:xfrm>
            <a:prstGeom prst="rect">
              <a:avLst/>
            </a:prstGeom>
            <a:noFill/>
            <a:ln w="9525">
              <a:noFill/>
              <a:miter lim="800000"/>
              <a:headEnd/>
              <a:tailEnd/>
            </a:ln>
          </p:spPr>
          <p:txBody>
            <a:bodyPr lIns="92075" tIns="46038" rIns="92075" bIns="46038">
              <a:spAutoFit/>
            </a:bodyPr>
            <a:lstStyle/>
            <a:p>
              <a:pPr eaLnBrk="0" hangingPunct="0"/>
              <a:r>
                <a:rPr lang="en-US" sz="1200">
                  <a:latin typeface="Arial" pitchFamily="34" charset="0"/>
                </a:rPr>
                <a:t>3</a:t>
              </a:r>
            </a:p>
          </p:txBody>
        </p:sp>
        <p:sp>
          <p:nvSpPr>
            <p:cNvPr id="32870" name="Rectangle 115"/>
            <p:cNvSpPr>
              <a:spLocks noChangeArrowheads="1"/>
            </p:cNvSpPr>
            <p:nvPr/>
          </p:nvSpPr>
          <p:spPr bwMode="auto">
            <a:xfrm>
              <a:off x="1327" y="3078"/>
              <a:ext cx="135" cy="193"/>
            </a:xfrm>
            <a:prstGeom prst="rect">
              <a:avLst/>
            </a:prstGeom>
            <a:noFill/>
            <a:ln w="9525">
              <a:noFill/>
              <a:miter lim="800000"/>
              <a:headEnd/>
              <a:tailEnd/>
            </a:ln>
          </p:spPr>
          <p:txBody>
            <a:bodyPr lIns="92075" tIns="46038" rIns="92075" bIns="46038">
              <a:spAutoFit/>
            </a:bodyPr>
            <a:lstStyle/>
            <a:p>
              <a:pPr eaLnBrk="0" hangingPunct="0"/>
              <a:r>
                <a:rPr lang="en-US" sz="1200">
                  <a:latin typeface="Arial" pitchFamily="34" charset="0"/>
                </a:rPr>
                <a:t>4</a:t>
              </a:r>
            </a:p>
          </p:txBody>
        </p:sp>
        <p:sp>
          <p:nvSpPr>
            <p:cNvPr id="32871" name="Rectangle 116"/>
            <p:cNvSpPr>
              <a:spLocks noChangeArrowheads="1"/>
            </p:cNvSpPr>
            <p:nvPr/>
          </p:nvSpPr>
          <p:spPr bwMode="auto">
            <a:xfrm>
              <a:off x="1204" y="3025"/>
              <a:ext cx="151" cy="193"/>
            </a:xfrm>
            <a:prstGeom prst="rect">
              <a:avLst/>
            </a:prstGeom>
            <a:noFill/>
            <a:ln w="9525">
              <a:noFill/>
              <a:miter lim="800000"/>
              <a:headEnd/>
              <a:tailEnd/>
            </a:ln>
          </p:spPr>
          <p:txBody>
            <a:bodyPr lIns="92075" tIns="46038" rIns="92075" bIns="46038">
              <a:spAutoFit/>
            </a:bodyPr>
            <a:lstStyle/>
            <a:p>
              <a:pPr eaLnBrk="0" hangingPunct="0"/>
              <a:r>
                <a:rPr lang="en-US" sz="1200">
                  <a:latin typeface="Arial" pitchFamily="34" charset="0"/>
                </a:rPr>
                <a:t>5</a:t>
              </a:r>
            </a:p>
          </p:txBody>
        </p:sp>
        <p:sp>
          <p:nvSpPr>
            <p:cNvPr id="32872" name="Rectangle 117"/>
            <p:cNvSpPr>
              <a:spLocks noChangeArrowheads="1"/>
            </p:cNvSpPr>
            <p:nvPr/>
          </p:nvSpPr>
          <p:spPr bwMode="auto">
            <a:xfrm>
              <a:off x="1204" y="2748"/>
              <a:ext cx="151" cy="191"/>
            </a:xfrm>
            <a:prstGeom prst="rect">
              <a:avLst/>
            </a:prstGeom>
            <a:noFill/>
            <a:ln w="9525">
              <a:noFill/>
              <a:miter lim="800000"/>
              <a:headEnd/>
              <a:tailEnd/>
            </a:ln>
          </p:spPr>
          <p:txBody>
            <a:bodyPr lIns="92075" tIns="46038" rIns="92075" bIns="46038">
              <a:spAutoFit/>
            </a:bodyPr>
            <a:lstStyle/>
            <a:p>
              <a:pPr eaLnBrk="0" hangingPunct="0"/>
              <a:r>
                <a:rPr lang="en-US" sz="1200">
                  <a:latin typeface="Arial" pitchFamily="34" charset="0"/>
                </a:rPr>
                <a:t>7</a:t>
              </a:r>
            </a:p>
          </p:txBody>
        </p:sp>
        <p:sp>
          <p:nvSpPr>
            <p:cNvPr id="32873" name="Line 118"/>
            <p:cNvSpPr>
              <a:spLocks noChangeShapeType="1"/>
            </p:cNvSpPr>
            <p:nvPr/>
          </p:nvSpPr>
          <p:spPr bwMode="auto">
            <a:xfrm flipH="1" flipV="1">
              <a:off x="1327" y="2888"/>
              <a:ext cx="40" cy="36"/>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32874" name="Line 119"/>
            <p:cNvSpPr>
              <a:spLocks noChangeShapeType="1"/>
            </p:cNvSpPr>
            <p:nvPr/>
          </p:nvSpPr>
          <p:spPr bwMode="auto">
            <a:xfrm flipH="1">
              <a:off x="1482" y="2888"/>
              <a:ext cx="40" cy="36"/>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32875" name="Line 120"/>
            <p:cNvSpPr>
              <a:spLocks noChangeShapeType="1"/>
            </p:cNvSpPr>
            <p:nvPr/>
          </p:nvSpPr>
          <p:spPr bwMode="auto">
            <a:xfrm flipH="1">
              <a:off x="1327" y="3038"/>
              <a:ext cx="40" cy="35"/>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32876" name="Rectangle 121"/>
            <p:cNvSpPr>
              <a:spLocks noChangeArrowheads="1"/>
            </p:cNvSpPr>
            <p:nvPr/>
          </p:nvSpPr>
          <p:spPr bwMode="auto">
            <a:xfrm>
              <a:off x="4572" y="1432"/>
              <a:ext cx="162" cy="191"/>
            </a:xfrm>
            <a:prstGeom prst="rect">
              <a:avLst/>
            </a:prstGeom>
            <a:noFill/>
            <a:ln w="9525">
              <a:noFill/>
              <a:miter lim="800000"/>
              <a:headEnd/>
              <a:tailEnd/>
            </a:ln>
          </p:spPr>
          <p:txBody>
            <a:bodyPr lIns="92075" tIns="46038" rIns="92075" bIns="46038">
              <a:spAutoFit/>
            </a:bodyPr>
            <a:lstStyle/>
            <a:p>
              <a:pPr eaLnBrk="0" hangingPunct="0"/>
              <a:r>
                <a:rPr lang="en-US" sz="1200">
                  <a:latin typeface="Arial" pitchFamily="34" charset="0"/>
                </a:rPr>
                <a:t>2</a:t>
              </a:r>
            </a:p>
          </p:txBody>
        </p:sp>
        <p:sp>
          <p:nvSpPr>
            <p:cNvPr id="32877" name="Rectangle 122"/>
            <p:cNvSpPr>
              <a:spLocks noChangeArrowheads="1"/>
            </p:cNvSpPr>
            <p:nvPr/>
          </p:nvSpPr>
          <p:spPr bwMode="auto">
            <a:xfrm>
              <a:off x="4209" y="1432"/>
              <a:ext cx="159" cy="191"/>
            </a:xfrm>
            <a:prstGeom prst="rect">
              <a:avLst/>
            </a:prstGeom>
            <a:noFill/>
            <a:ln w="9525">
              <a:noFill/>
              <a:miter lim="800000"/>
              <a:headEnd/>
              <a:tailEnd/>
            </a:ln>
          </p:spPr>
          <p:txBody>
            <a:bodyPr lIns="92075" tIns="46038" rIns="92075" bIns="46038">
              <a:spAutoFit/>
            </a:bodyPr>
            <a:lstStyle/>
            <a:p>
              <a:pPr eaLnBrk="0" hangingPunct="0"/>
              <a:r>
                <a:rPr lang="en-US" sz="1200">
                  <a:latin typeface="Arial" pitchFamily="34" charset="0"/>
                </a:rPr>
                <a:t>6</a:t>
              </a:r>
            </a:p>
          </p:txBody>
        </p:sp>
        <p:sp>
          <p:nvSpPr>
            <p:cNvPr id="32878" name="Rectangle 123"/>
            <p:cNvSpPr>
              <a:spLocks noChangeArrowheads="1"/>
            </p:cNvSpPr>
            <p:nvPr/>
          </p:nvSpPr>
          <p:spPr bwMode="auto">
            <a:xfrm>
              <a:off x="4390" y="1258"/>
              <a:ext cx="142" cy="191"/>
            </a:xfrm>
            <a:prstGeom prst="rect">
              <a:avLst/>
            </a:prstGeom>
            <a:noFill/>
            <a:ln w="9525">
              <a:noFill/>
              <a:miter lim="800000"/>
              <a:headEnd/>
              <a:tailEnd/>
            </a:ln>
          </p:spPr>
          <p:txBody>
            <a:bodyPr lIns="92075" tIns="46038" rIns="92075" bIns="46038">
              <a:spAutoFit/>
            </a:bodyPr>
            <a:lstStyle/>
            <a:p>
              <a:pPr eaLnBrk="0" hangingPunct="0"/>
              <a:r>
                <a:rPr lang="en-US" sz="1200">
                  <a:latin typeface="Arial" pitchFamily="34" charset="0"/>
                </a:rPr>
                <a:t>0</a:t>
              </a:r>
            </a:p>
          </p:txBody>
        </p:sp>
        <p:sp>
          <p:nvSpPr>
            <p:cNvPr id="32879" name="Line 124"/>
            <p:cNvSpPr>
              <a:spLocks noChangeShapeType="1"/>
            </p:cNvSpPr>
            <p:nvPr/>
          </p:nvSpPr>
          <p:spPr bwMode="auto">
            <a:xfrm>
              <a:off x="4474" y="1401"/>
              <a:ext cx="0" cy="36"/>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32880" name="Line 125"/>
            <p:cNvSpPr>
              <a:spLocks noChangeShapeType="1"/>
            </p:cNvSpPr>
            <p:nvPr/>
          </p:nvSpPr>
          <p:spPr bwMode="auto">
            <a:xfrm>
              <a:off x="4474" y="1619"/>
              <a:ext cx="0" cy="36"/>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32881" name="Line 126"/>
            <p:cNvSpPr>
              <a:spLocks noChangeShapeType="1"/>
            </p:cNvSpPr>
            <p:nvPr/>
          </p:nvSpPr>
          <p:spPr bwMode="auto">
            <a:xfrm>
              <a:off x="4572" y="1528"/>
              <a:ext cx="38" cy="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32882" name="Line 127"/>
            <p:cNvSpPr>
              <a:spLocks noChangeShapeType="1"/>
            </p:cNvSpPr>
            <p:nvPr/>
          </p:nvSpPr>
          <p:spPr bwMode="auto">
            <a:xfrm>
              <a:off x="4339" y="1528"/>
              <a:ext cx="38" cy="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32883" name="Line 128"/>
            <p:cNvSpPr>
              <a:spLocks noChangeShapeType="1"/>
            </p:cNvSpPr>
            <p:nvPr/>
          </p:nvSpPr>
          <p:spPr bwMode="auto">
            <a:xfrm flipH="1" flipV="1">
              <a:off x="4532" y="1584"/>
              <a:ext cx="40" cy="35"/>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32884" name="Rectangle 129"/>
            <p:cNvSpPr>
              <a:spLocks noChangeArrowheads="1"/>
            </p:cNvSpPr>
            <p:nvPr/>
          </p:nvSpPr>
          <p:spPr bwMode="auto">
            <a:xfrm>
              <a:off x="4533" y="1307"/>
              <a:ext cx="135" cy="193"/>
            </a:xfrm>
            <a:prstGeom prst="rect">
              <a:avLst/>
            </a:prstGeom>
            <a:noFill/>
            <a:ln w="9525">
              <a:noFill/>
              <a:miter lim="800000"/>
              <a:headEnd/>
              <a:tailEnd/>
            </a:ln>
          </p:spPr>
          <p:txBody>
            <a:bodyPr lIns="92075" tIns="46038" rIns="92075" bIns="46038">
              <a:spAutoFit/>
            </a:bodyPr>
            <a:lstStyle/>
            <a:p>
              <a:pPr eaLnBrk="0" hangingPunct="0"/>
              <a:r>
                <a:rPr lang="en-US" sz="1200">
                  <a:latin typeface="Arial" pitchFamily="34" charset="0"/>
                </a:rPr>
                <a:t>1</a:t>
              </a:r>
            </a:p>
          </p:txBody>
        </p:sp>
        <p:sp>
          <p:nvSpPr>
            <p:cNvPr id="32885" name="Rectangle 130"/>
            <p:cNvSpPr>
              <a:spLocks noChangeArrowheads="1"/>
            </p:cNvSpPr>
            <p:nvPr/>
          </p:nvSpPr>
          <p:spPr bwMode="auto">
            <a:xfrm>
              <a:off x="4533" y="1563"/>
              <a:ext cx="135" cy="191"/>
            </a:xfrm>
            <a:prstGeom prst="rect">
              <a:avLst/>
            </a:prstGeom>
            <a:noFill/>
            <a:ln w="9525">
              <a:noFill/>
              <a:miter lim="800000"/>
              <a:headEnd/>
              <a:tailEnd/>
            </a:ln>
          </p:spPr>
          <p:txBody>
            <a:bodyPr lIns="92075" tIns="46038" rIns="92075" bIns="46038">
              <a:spAutoFit/>
            </a:bodyPr>
            <a:lstStyle/>
            <a:p>
              <a:pPr eaLnBrk="0" hangingPunct="0"/>
              <a:r>
                <a:rPr lang="en-US" sz="1200">
                  <a:latin typeface="Arial" pitchFamily="34" charset="0"/>
                </a:rPr>
                <a:t>3</a:t>
              </a:r>
            </a:p>
          </p:txBody>
        </p:sp>
        <p:sp>
          <p:nvSpPr>
            <p:cNvPr id="32886" name="Rectangle 131"/>
            <p:cNvSpPr>
              <a:spLocks noChangeArrowheads="1"/>
            </p:cNvSpPr>
            <p:nvPr/>
          </p:nvSpPr>
          <p:spPr bwMode="auto">
            <a:xfrm>
              <a:off x="4377" y="1624"/>
              <a:ext cx="135" cy="193"/>
            </a:xfrm>
            <a:prstGeom prst="rect">
              <a:avLst/>
            </a:prstGeom>
            <a:noFill/>
            <a:ln w="9525">
              <a:noFill/>
              <a:miter lim="800000"/>
              <a:headEnd/>
              <a:tailEnd/>
            </a:ln>
          </p:spPr>
          <p:txBody>
            <a:bodyPr lIns="92075" tIns="46038" rIns="92075" bIns="46038">
              <a:spAutoFit/>
            </a:bodyPr>
            <a:lstStyle/>
            <a:p>
              <a:pPr eaLnBrk="0" hangingPunct="0"/>
              <a:r>
                <a:rPr lang="en-US" sz="1200">
                  <a:latin typeface="Arial" pitchFamily="34" charset="0"/>
                </a:rPr>
                <a:t>4</a:t>
              </a:r>
            </a:p>
          </p:txBody>
        </p:sp>
        <p:sp>
          <p:nvSpPr>
            <p:cNvPr id="32887" name="Rectangle 132"/>
            <p:cNvSpPr>
              <a:spLocks noChangeArrowheads="1"/>
            </p:cNvSpPr>
            <p:nvPr/>
          </p:nvSpPr>
          <p:spPr bwMode="auto">
            <a:xfrm>
              <a:off x="4254" y="1571"/>
              <a:ext cx="151" cy="191"/>
            </a:xfrm>
            <a:prstGeom prst="rect">
              <a:avLst/>
            </a:prstGeom>
            <a:noFill/>
            <a:ln w="9525">
              <a:noFill/>
              <a:miter lim="800000"/>
              <a:headEnd/>
              <a:tailEnd/>
            </a:ln>
          </p:spPr>
          <p:txBody>
            <a:bodyPr lIns="92075" tIns="46038" rIns="92075" bIns="46038">
              <a:spAutoFit/>
            </a:bodyPr>
            <a:lstStyle/>
            <a:p>
              <a:pPr eaLnBrk="0" hangingPunct="0"/>
              <a:r>
                <a:rPr lang="en-US" sz="1200">
                  <a:latin typeface="Arial" pitchFamily="34" charset="0"/>
                </a:rPr>
                <a:t>5</a:t>
              </a:r>
            </a:p>
          </p:txBody>
        </p:sp>
        <p:sp>
          <p:nvSpPr>
            <p:cNvPr id="32888" name="Rectangle 133"/>
            <p:cNvSpPr>
              <a:spLocks noChangeArrowheads="1"/>
            </p:cNvSpPr>
            <p:nvPr/>
          </p:nvSpPr>
          <p:spPr bwMode="auto">
            <a:xfrm>
              <a:off x="4254" y="1293"/>
              <a:ext cx="151" cy="191"/>
            </a:xfrm>
            <a:prstGeom prst="rect">
              <a:avLst/>
            </a:prstGeom>
            <a:noFill/>
            <a:ln w="9525">
              <a:noFill/>
              <a:miter lim="800000"/>
              <a:headEnd/>
              <a:tailEnd/>
            </a:ln>
          </p:spPr>
          <p:txBody>
            <a:bodyPr lIns="92075" tIns="46038" rIns="92075" bIns="46038">
              <a:spAutoFit/>
            </a:bodyPr>
            <a:lstStyle/>
            <a:p>
              <a:pPr eaLnBrk="0" hangingPunct="0"/>
              <a:r>
                <a:rPr lang="en-US" sz="1200">
                  <a:latin typeface="Arial" pitchFamily="34" charset="0"/>
                </a:rPr>
                <a:t>7</a:t>
              </a:r>
            </a:p>
          </p:txBody>
        </p:sp>
        <p:sp>
          <p:nvSpPr>
            <p:cNvPr id="32889" name="Line 134"/>
            <p:cNvSpPr>
              <a:spLocks noChangeShapeType="1"/>
            </p:cNvSpPr>
            <p:nvPr/>
          </p:nvSpPr>
          <p:spPr bwMode="auto">
            <a:xfrm flipH="1" flipV="1">
              <a:off x="4377" y="1434"/>
              <a:ext cx="40" cy="36"/>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32890" name="Line 135"/>
            <p:cNvSpPr>
              <a:spLocks noChangeShapeType="1"/>
            </p:cNvSpPr>
            <p:nvPr/>
          </p:nvSpPr>
          <p:spPr bwMode="auto">
            <a:xfrm flipH="1">
              <a:off x="4532" y="1434"/>
              <a:ext cx="40" cy="36"/>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32891" name="Line 136"/>
            <p:cNvSpPr>
              <a:spLocks noChangeShapeType="1"/>
            </p:cNvSpPr>
            <p:nvPr/>
          </p:nvSpPr>
          <p:spPr bwMode="auto">
            <a:xfrm flipH="1">
              <a:off x="4377" y="1584"/>
              <a:ext cx="40" cy="35"/>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32892" name="Rectangle 137"/>
            <p:cNvSpPr>
              <a:spLocks noChangeArrowheads="1"/>
            </p:cNvSpPr>
            <p:nvPr/>
          </p:nvSpPr>
          <p:spPr bwMode="auto">
            <a:xfrm>
              <a:off x="4574" y="2253"/>
              <a:ext cx="162" cy="193"/>
            </a:xfrm>
            <a:prstGeom prst="rect">
              <a:avLst/>
            </a:prstGeom>
            <a:noFill/>
            <a:ln w="9525">
              <a:noFill/>
              <a:miter lim="800000"/>
              <a:headEnd/>
              <a:tailEnd/>
            </a:ln>
          </p:spPr>
          <p:txBody>
            <a:bodyPr lIns="92075" tIns="46038" rIns="92075" bIns="46038">
              <a:spAutoFit/>
            </a:bodyPr>
            <a:lstStyle/>
            <a:p>
              <a:pPr eaLnBrk="0" hangingPunct="0"/>
              <a:r>
                <a:rPr lang="en-US" sz="1200">
                  <a:latin typeface="Arial" pitchFamily="34" charset="0"/>
                </a:rPr>
                <a:t>2</a:t>
              </a:r>
            </a:p>
          </p:txBody>
        </p:sp>
        <p:sp>
          <p:nvSpPr>
            <p:cNvPr id="32893" name="Rectangle 138"/>
            <p:cNvSpPr>
              <a:spLocks noChangeArrowheads="1"/>
            </p:cNvSpPr>
            <p:nvPr/>
          </p:nvSpPr>
          <p:spPr bwMode="auto">
            <a:xfrm>
              <a:off x="4211" y="2253"/>
              <a:ext cx="159" cy="193"/>
            </a:xfrm>
            <a:prstGeom prst="rect">
              <a:avLst/>
            </a:prstGeom>
            <a:noFill/>
            <a:ln w="9525">
              <a:noFill/>
              <a:miter lim="800000"/>
              <a:headEnd/>
              <a:tailEnd/>
            </a:ln>
          </p:spPr>
          <p:txBody>
            <a:bodyPr lIns="92075" tIns="46038" rIns="92075" bIns="46038">
              <a:spAutoFit/>
            </a:bodyPr>
            <a:lstStyle/>
            <a:p>
              <a:pPr eaLnBrk="0" hangingPunct="0"/>
              <a:r>
                <a:rPr lang="en-US" sz="1200">
                  <a:latin typeface="Arial" pitchFamily="34" charset="0"/>
                </a:rPr>
                <a:t>6</a:t>
              </a:r>
            </a:p>
          </p:txBody>
        </p:sp>
        <p:sp>
          <p:nvSpPr>
            <p:cNvPr id="32894" name="Rectangle 139"/>
            <p:cNvSpPr>
              <a:spLocks noChangeArrowheads="1"/>
            </p:cNvSpPr>
            <p:nvPr/>
          </p:nvSpPr>
          <p:spPr bwMode="auto">
            <a:xfrm>
              <a:off x="4392" y="2079"/>
              <a:ext cx="142" cy="193"/>
            </a:xfrm>
            <a:prstGeom prst="rect">
              <a:avLst/>
            </a:prstGeom>
            <a:noFill/>
            <a:ln w="9525">
              <a:noFill/>
              <a:miter lim="800000"/>
              <a:headEnd/>
              <a:tailEnd/>
            </a:ln>
          </p:spPr>
          <p:txBody>
            <a:bodyPr lIns="92075" tIns="46038" rIns="92075" bIns="46038">
              <a:spAutoFit/>
            </a:bodyPr>
            <a:lstStyle/>
            <a:p>
              <a:pPr eaLnBrk="0" hangingPunct="0"/>
              <a:r>
                <a:rPr lang="en-US" sz="1200">
                  <a:latin typeface="Arial" pitchFamily="34" charset="0"/>
                </a:rPr>
                <a:t>0</a:t>
              </a:r>
            </a:p>
          </p:txBody>
        </p:sp>
        <p:sp>
          <p:nvSpPr>
            <p:cNvPr id="32895" name="Line 140"/>
            <p:cNvSpPr>
              <a:spLocks noChangeShapeType="1"/>
            </p:cNvSpPr>
            <p:nvPr/>
          </p:nvSpPr>
          <p:spPr bwMode="auto">
            <a:xfrm>
              <a:off x="4476" y="2222"/>
              <a:ext cx="0" cy="36"/>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32896" name="Line 141"/>
            <p:cNvSpPr>
              <a:spLocks noChangeShapeType="1"/>
            </p:cNvSpPr>
            <p:nvPr/>
          </p:nvSpPr>
          <p:spPr bwMode="auto">
            <a:xfrm>
              <a:off x="4476" y="2440"/>
              <a:ext cx="0" cy="36"/>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32897" name="Line 142"/>
            <p:cNvSpPr>
              <a:spLocks noChangeShapeType="1"/>
            </p:cNvSpPr>
            <p:nvPr/>
          </p:nvSpPr>
          <p:spPr bwMode="auto">
            <a:xfrm>
              <a:off x="4574" y="2349"/>
              <a:ext cx="38" cy="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32898" name="Line 143"/>
            <p:cNvSpPr>
              <a:spLocks noChangeShapeType="1"/>
            </p:cNvSpPr>
            <p:nvPr/>
          </p:nvSpPr>
          <p:spPr bwMode="auto">
            <a:xfrm>
              <a:off x="4341" y="2349"/>
              <a:ext cx="38" cy="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32899" name="Line 144"/>
            <p:cNvSpPr>
              <a:spLocks noChangeShapeType="1"/>
            </p:cNvSpPr>
            <p:nvPr/>
          </p:nvSpPr>
          <p:spPr bwMode="auto">
            <a:xfrm flipH="1" flipV="1">
              <a:off x="4534" y="2405"/>
              <a:ext cx="40" cy="35"/>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32900" name="Rectangle 145"/>
            <p:cNvSpPr>
              <a:spLocks noChangeArrowheads="1"/>
            </p:cNvSpPr>
            <p:nvPr/>
          </p:nvSpPr>
          <p:spPr bwMode="auto">
            <a:xfrm>
              <a:off x="4535" y="2128"/>
              <a:ext cx="135" cy="191"/>
            </a:xfrm>
            <a:prstGeom prst="rect">
              <a:avLst/>
            </a:prstGeom>
            <a:noFill/>
            <a:ln w="9525">
              <a:noFill/>
              <a:miter lim="800000"/>
              <a:headEnd/>
              <a:tailEnd/>
            </a:ln>
          </p:spPr>
          <p:txBody>
            <a:bodyPr lIns="92075" tIns="46038" rIns="92075" bIns="46038">
              <a:spAutoFit/>
            </a:bodyPr>
            <a:lstStyle/>
            <a:p>
              <a:pPr eaLnBrk="0" hangingPunct="0"/>
              <a:r>
                <a:rPr lang="en-US" sz="1200">
                  <a:latin typeface="Arial" pitchFamily="34" charset="0"/>
                </a:rPr>
                <a:t>1</a:t>
              </a:r>
            </a:p>
          </p:txBody>
        </p:sp>
        <p:sp>
          <p:nvSpPr>
            <p:cNvPr id="32901" name="Rectangle 146"/>
            <p:cNvSpPr>
              <a:spLocks noChangeArrowheads="1"/>
            </p:cNvSpPr>
            <p:nvPr/>
          </p:nvSpPr>
          <p:spPr bwMode="auto">
            <a:xfrm>
              <a:off x="4535" y="2384"/>
              <a:ext cx="135" cy="193"/>
            </a:xfrm>
            <a:prstGeom prst="rect">
              <a:avLst/>
            </a:prstGeom>
            <a:noFill/>
            <a:ln w="9525">
              <a:noFill/>
              <a:miter lim="800000"/>
              <a:headEnd/>
              <a:tailEnd/>
            </a:ln>
          </p:spPr>
          <p:txBody>
            <a:bodyPr lIns="92075" tIns="46038" rIns="92075" bIns="46038">
              <a:spAutoFit/>
            </a:bodyPr>
            <a:lstStyle/>
            <a:p>
              <a:pPr eaLnBrk="0" hangingPunct="0"/>
              <a:r>
                <a:rPr lang="en-US" sz="1200">
                  <a:latin typeface="Arial" pitchFamily="34" charset="0"/>
                </a:rPr>
                <a:t>3</a:t>
              </a:r>
            </a:p>
          </p:txBody>
        </p:sp>
        <p:sp>
          <p:nvSpPr>
            <p:cNvPr id="32902" name="Rectangle 147"/>
            <p:cNvSpPr>
              <a:spLocks noChangeArrowheads="1"/>
            </p:cNvSpPr>
            <p:nvPr/>
          </p:nvSpPr>
          <p:spPr bwMode="auto">
            <a:xfrm>
              <a:off x="4379" y="2445"/>
              <a:ext cx="135" cy="191"/>
            </a:xfrm>
            <a:prstGeom prst="rect">
              <a:avLst/>
            </a:prstGeom>
            <a:noFill/>
            <a:ln w="9525">
              <a:noFill/>
              <a:miter lim="800000"/>
              <a:headEnd/>
              <a:tailEnd/>
            </a:ln>
          </p:spPr>
          <p:txBody>
            <a:bodyPr lIns="92075" tIns="46038" rIns="92075" bIns="46038">
              <a:spAutoFit/>
            </a:bodyPr>
            <a:lstStyle/>
            <a:p>
              <a:pPr eaLnBrk="0" hangingPunct="0"/>
              <a:r>
                <a:rPr lang="en-US" sz="1200">
                  <a:latin typeface="Arial" pitchFamily="34" charset="0"/>
                </a:rPr>
                <a:t>4</a:t>
              </a:r>
            </a:p>
          </p:txBody>
        </p:sp>
        <p:sp>
          <p:nvSpPr>
            <p:cNvPr id="32903" name="Rectangle 148"/>
            <p:cNvSpPr>
              <a:spLocks noChangeArrowheads="1"/>
            </p:cNvSpPr>
            <p:nvPr/>
          </p:nvSpPr>
          <p:spPr bwMode="auto">
            <a:xfrm>
              <a:off x="4256" y="2393"/>
              <a:ext cx="151" cy="193"/>
            </a:xfrm>
            <a:prstGeom prst="rect">
              <a:avLst/>
            </a:prstGeom>
            <a:noFill/>
            <a:ln w="9525">
              <a:noFill/>
              <a:miter lim="800000"/>
              <a:headEnd/>
              <a:tailEnd/>
            </a:ln>
          </p:spPr>
          <p:txBody>
            <a:bodyPr lIns="92075" tIns="46038" rIns="92075" bIns="46038">
              <a:spAutoFit/>
            </a:bodyPr>
            <a:lstStyle/>
            <a:p>
              <a:pPr eaLnBrk="0" hangingPunct="0"/>
              <a:r>
                <a:rPr lang="en-US" sz="1200">
                  <a:latin typeface="Arial" pitchFamily="34" charset="0"/>
                </a:rPr>
                <a:t>5</a:t>
              </a:r>
            </a:p>
          </p:txBody>
        </p:sp>
        <p:sp>
          <p:nvSpPr>
            <p:cNvPr id="32904" name="Rectangle 149"/>
            <p:cNvSpPr>
              <a:spLocks noChangeArrowheads="1"/>
            </p:cNvSpPr>
            <p:nvPr/>
          </p:nvSpPr>
          <p:spPr bwMode="auto">
            <a:xfrm>
              <a:off x="4256" y="2115"/>
              <a:ext cx="151" cy="191"/>
            </a:xfrm>
            <a:prstGeom prst="rect">
              <a:avLst/>
            </a:prstGeom>
            <a:noFill/>
            <a:ln w="9525">
              <a:noFill/>
              <a:miter lim="800000"/>
              <a:headEnd/>
              <a:tailEnd/>
            </a:ln>
          </p:spPr>
          <p:txBody>
            <a:bodyPr lIns="92075" tIns="46038" rIns="92075" bIns="46038">
              <a:spAutoFit/>
            </a:bodyPr>
            <a:lstStyle/>
            <a:p>
              <a:pPr eaLnBrk="0" hangingPunct="0"/>
              <a:r>
                <a:rPr lang="en-US" sz="1200">
                  <a:latin typeface="Arial" pitchFamily="34" charset="0"/>
                </a:rPr>
                <a:t>7</a:t>
              </a:r>
            </a:p>
          </p:txBody>
        </p:sp>
        <p:sp>
          <p:nvSpPr>
            <p:cNvPr id="32905" name="Line 150"/>
            <p:cNvSpPr>
              <a:spLocks noChangeShapeType="1"/>
            </p:cNvSpPr>
            <p:nvPr/>
          </p:nvSpPr>
          <p:spPr bwMode="auto">
            <a:xfrm flipH="1" flipV="1">
              <a:off x="4379" y="2255"/>
              <a:ext cx="40" cy="36"/>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32906" name="Line 151"/>
            <p:cNvSpPr>
              <a:spLocks noChangeShapeType="1"/>
            </p:cNvSpPr>
            <p:nvPr/>
          </p:nvSpPr>
          <p:spPr bwMode="auto">
            <a:xfrm flipH="1">
              <a:off x="4534" y="2255"/>
              <a:ext cx="40" cy="36"/>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32907" name="Line 152"/>
            <p:cNvSpPr>
              <a:spLocks noChangeShapeType="1"/>
            </p:cNvSpPr>
            <p:nvPr/>
          </p:nvSpPr>
          <p:spPr bwMode="auto">
            <a:xfrm flipH="1">
              <a:off x="4379" y="2405"/>
              <a:ext cx="40" cy="35"/>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32908" name="Rectangle 153"/>
            <p:cNvSpPr>
              <a:spLocks noChangeArrowheads="1"/>
            </p:cNvSpPr>
            <p:nvPr/>
          </p:nvSpPr>
          <p:spPr bwMode="auto">
            <a:xfrm>
              <a:off x="4574" y="2873"/>
              <a:ext cx="162" cy="193"/>
            </a:xfrm>
            <a:prstGeom prst="rect">
              <a:avLst/>
            </a:prstGeom>
            <a:noFill/>
            <a:ln w="9525">
              <a:noFill/>
              <a:miter lim="800000"/>
              <a:headEnd/>
              <a:tailEnd/>
            </a:ln>
          </p:spPr>
          <p:txBody>
            <a:bodyPr lIns="92075" tIns="46038" rIns="92075" bIns="46038">
              <a:spAutoFit/>
            </a:bodyPr>
            <a:lstStyle/>
            <a:p>
              <a:pPr eaLnBrk="0" hangingPunct="0"/>
              <a:r>
                <a:rPr lang="en-US" sz="1200">
                  <a:latin typeface="Arial" pitchFamily="34" charset="0"/>
                </a:rPr>
                <a:t>2</a:t>
              </a:r>
            </a:p>
          </p:txBody>
        </p:sp>
        <p:sp>
          <p:nvSpPr>
            <p:cNvPr id="32909" name="Rectangle 154"/>
            <p:cNvSpPr>
              <a:spLocks noChangeArrowheads="1"/>
            </p:cNvSpPr>
            <p:nvPr/>
          </p:nvSpPr>
          <p:spPr bwMode="auto">
            <a:xfrm>
              <a:off x="4211" y="2873"/>
              <a:ext cx="159" cy="193"/>
            </a:xfrm>
            <a:prstGeom prst="rect">
              <a:avLst/>
            </a:prstGeom>
            <a:noFill/>
            <a:ln w="9525">
              <a:noFill/>
              <a:miter lim="800000"/>
              <a:headEnd/>
              <a:tailEnd/>
            </a:ln>
          </p:spPr>
          <p:txBody>
            <a:bodyPr lIns="92075" tIns="46038" rIns="92075" bIns="46038">
              <a:spAutoFit/>
            </a:bodyPr>
            <a:lstStyle/>
            <a:p>
              <a:pPr eaLnBrk="0" hangingPunct="0"/>
              <a:r>
                <a:rPr lang="en-US" sz="1200">
                  <a:latin typeface="Arial" pitchFamily="34" charset="0"/>
                </a:rPr>
                <a:t>6</a:t>
              </a:r>
            </a:p>
          </p:txBody>
        </p:sp>
        <p:sp>
          <p:nvSpPr>
            <p:cNvPr id="32910" name="Rectangle 155"/>
            <p:cNvSpPr>
              <a:spLocks noChangeArrowheads="1"/>
            </p:cNvSpPr>
            <p:nvPr/>
          </p:nvSpPr>
          <p:spPr bwMode="auto">
            <a:xfrm>
              <a:off x="4392" y="2699"/>
              <a:ext cx="142" cy="193"/>
            </a:xfrm>
            <a:prstGeom prst="rect">
              <a:avLst/>
            </a:prstGeom>
            <a:noFill/>
            <a:ln w="9525">
              <a:noFill/>
              <a:miter lim="800000"/>
              <a:headEnd/>
              <a:tailEnd/>
            </a:ln>
          </p:spPr>
          <p:txBody>
            <a:bodyPr lIns="92075" tIns="46038" rIns="92075" bIns="46038">
              <a:spAutoFit/>
            </a:bodyPr>
            <a:lstStyle/>
            <a:p>
              <a:pPr eaLnBrk="0" hangingPunct="0"/>
              <a:r>
                <a:rPr lang="en-US" sz="1200">
                  <a:latin typeface="Arial" pitchFamily="34" charset="0"/>
                </a:rPr>
                <a:t>0</a:t>
              </a:r>
            </a:p>
          </p:txBody>
        </p:sp>
        <p:sp>
          <p:nvSpPr>
            <p:cNvPr id="32911" name="Line 156"/>
            <p:cNvSpPr>
              <a:spLocks noChangeShapeType="1"/>
            </p:cNvSpPr>
            <p:nvPr/>
          </p:nvSpPr>
          <p:spPr bwMode="auto">
            <a:xfrm>
              <a:off x="4476" y="2842"/>
              <a:ext cx="0" cy="36"/>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32912" name="Line 157"/>
            <p:cNvSpPr>
              <a:spLocks noChangeShapeType="1"/>
            </p:cNvSpPr>
            <p:nvPr/>
          </p:nvSpPr>
          <p:spPr bwMode="auto">
            <a:xfrm>
              <a:off x="4476" y="3060"/>
              <a:ext cx="0" cy="36"/>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32913" name="Line 158"/>
            <p:cNvSpPr>
              <a:spLocks noChangeShapeType="1"/>
            </p:cNvSpPr>
            <p:nvPr/>
          </p:nvSpPr>
          <p:spPr bwMode="auto">
            <a:xfrm>
              <a:off x="4574" y="2969"/>
              <a:ext cx="38" cy="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32914" name="Line 159"/>
            <p:cNvSpPr>
              <a:spLocks noChangeShapeType="1"/>
            </p:cNvSpPr>
            <p:nvPr/>
          </p:nvSpPr>
          <p:spPr bwMode="auto">
            <a:xfrm>
              <a:off x="4341" y="2969"/>
              <a:ext cx="38" cy="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32915" name="Line 160"/>
            <p:cNvSpPr>
              <a:spLocks noChangeShapeType="1"/>
            </p:cNvSpPr>
            <p:nvPr/>
          </p:nvSpPr>
          <p:spPr bwMode="auto">
            <a:xfrm flipH="1" flipV="1">
              <a:off x="4534" y="3025"/>
              <a:ext cx="40" cy="35"/>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32916" name="Rectangle 161"/>
            <p:cNvSpPr>
              <a:spLocks noChangeArrowheads="1"/>
            </p:cNvSpPr>
            <p:nvPr/>
          </p:nvSpPr>
          <p:spPr bwMode="auto">
            <a:xfrm>
              <a:off x="4535" y="2748"/>
              <a:ext cx="135" cy="191"/>
            </a:xfrm>
            <a:prstGeom prst="rect">
              <a:avLst/>
            </a:prstGeom>
            <a:noFill/>
            <a:ln w="9525">
              <a:noFill/>
              <a:miter lim="800000"/>
              <a:headEnd/>
              <a:tailEnd/>
            </a:ln>
          </p:spPr>
          <p:txBody>
            <a:bodyPr lIns="92075" tIns="46038" rIns="92075" bIns="46038">
              <a:spAutoFit/>
            </a:bodyPr>
            <a:lstStyle/>
            <a:p>
              <a:pPr eaLnBrk="0" hangingPunct="0"/>
              <a:r>
                <a:rPr lang="en-US" sz="1200">
                  <a:latin typeface="Arial" pitchFamily="34" charset="0"/>
                </a:rPr>
                <a:t>1</a:t>
              </a:r>
            </a:p>
          </p:txBody>
        </p:sp>
        <p:sp>
          <p:nvSpPr>
            <p:cNvPr id="32917" name="Rectangle 162"/>
            <p:cNvSpPr>
              <a:spLocks noChangeArrowheads="1"/>
            </p:cNvSpPr>
            <p:nvPr/>
          </p:nvSpPr>
          <p:spPr bwMode="auto">
            <a:xfrm>
              <a:off x="4535" y="3004"/>
              <a:ext cx="135" cy="193"/>
            </a:xfrm>
            <a:prstGeom prst="rect">
              <a:avLst/>
            </a:prstGeom>
            <a:noFill/>
            <a:ln w="9525">
              <a:noFill/>
              <a:miter lim="800000"/>
              <a:headEnd/>
              <a:tailEnd/>
            </a:ln>
          </p:spPr>
          <p:txBody>
            <a:bodyPr lIns="92075" tIns="46038" rIns="92075" bIns="46038">
              <a:spAutoFit/>
            </a:bodyPr>
            <a:lstStyle/>
            <a:p>
              <a:pPr eaLnBrk="0" hangingPunct="0"/>
              <a:r>
                <a:rPr lang="en-US" sz="1200">
                  <a:latin typeface="Arial" pitchFamily="34" charset="0"/>
                </a:rPr>
                <a:t>3</a:t>
              </a:r>
            </a:p>
          </p:txBody>
        </p:sp>
        <p:sp>
          <p:nvSpPr>
            <p:cNvPr id="32918" name="Rectangle 163"/>
            <p:cNvSpPr>
              <a:spLocks noChangeArrowheads="1"/>
            </p:cNvSpPr>
            <p:nvPr/>
          </p:nvSpPr>
          <p:spPr bwMode="auto">
            <a:xfrm>
              <a:off x="4379" y="3065"/>
              <a:ext cx="135" cy="191"/>
            </a:xfrm>
            <a:prstGeom prst="rect">
              <a:avLst/>
            </a:prstGeom>
            <a:noFill/>
            <a:ln w="9525">
              <a:noFill/>
              <a:miter lim="800000"/>
              <a:headEnd/>
              <a:tailEnd/>
            </a:ln>
          </p:spPr>
          <p:txBody>
            <a:bodyPr lIns="92075" tIns="46038" rIns="92075" bIns="46038">
              <a:spAutoFit/>
            </a:bodyPr>
            <a:lstStyle/>
            <a:p>
              <a:pPr eaLnBrk="0" hangingPunct="0"/>
              <a:r>
                <a:rPr lang="en-US" sz="1200">
                  <a:latin typeface="Arial" pitchFamily="34" charset="0"/>
                </a:rPr>
                <a:t>4</a:t>
              </a:r>
            </a:p>
          </p:txBody>
        </p:sp>
        <p:sp>
          <p:nvSpPr>
            <p:cNvPr id="32919" name="Rectangle 164"/>
            <p:cNvSpPr>
              <a:spLocks noChangeArrowheads="1"/>
            </p:cNvSpPr>
            <p:nvPr/>
          </p:nvSpPr>
          <p:spPr bwMode="auto">
            <a:xfrm>
              <a:off x="4256" y="3013"/>
              <a:ext cx="151" cy="193"/>
            </a:xfrm>
            <a:prstGeom prst="rect">
              <a:avLst/>
            </a:prstGeom>
            <a:noFill/>
            <a:ln w="9525">
              <a:noFill/>
              <a:miter lim="800000"/>
              <a:headEnd/>
              <a:tailEnd/>
            </a:ln>
          </p:spPr>
          <p:txBody>
            <a:bodyPr lIns="92075" tIns="46038" rIns="92075" bIns="46038">
              <a:spAutoFit/>
            </a:bodyPr>
            <a:lstStyle/>
            <a:p>
              <a:pPr eaLnBrk="0" hangingPunct="0"/>
              <a:r>
                <a:rPr lang="en-US" sz="1200">
                  <a:latin typeface="Arial" pitchFamily="34" charset="0"/>
                </a:rPr>
                <a:t>5</a:t>
              </a:r>
            </a:p>
          </p:txBody>
        </p:sp>
        <p:sp>
          <p:nvSpPr>
            <p:cNvPr id="32920" name="Rectangle 165"/>
            <p:cNvSpPr>
              <a:spLocks noChangeArrowheads="1"/>
            </p:cNvSpPr>
            <p:nvPr/>
          </p:nvSpPr>
          <p:spPr bwMode="auto">
            <a:xfrm>
              <a:off x="4256" y="2735"/>
              <a:ext cx="151" cy="191"/>
            </a:xfrm>
            <a:prstGeom prst="rect">
              <a:avLst/>
            </a:prstGeom>
            <a:noFill/>
            <a:ln w="9525">
              <a:noFill/>
              <a:miter lim="800000"/>
              <a:headEnd/>
              <a:tailEnd/>
            </a:ln>
          </p:spPr>
          <p:txBody>
            <a:bodyPr lIns="92075" tIns="46038" rIns="92075" bIns="46038">
              <a:spAutoFit/>
            </a:bodyPr>
            <a:lstStyle/>
            <a:p>
              <a:pPr eaLnBrk="0" hangingPunct="0"/>
              <a:r>
                <a:rPr lang="en-US" sz="1200">
                  <a:latin typeface="Arial" pitchFamily="34" charset="0"/>
                </a:rPr>
                <a:t>7</a:t>
              </a:r>
            </a:p>
          </p:txBody>
        </p:sp>
        <p:sp>
          <p:nvSpPr>
            <p:cNvPr id="32921" name="Line 166"/>
            <p:cNvSpPr>
              <a:spLocks noChangeShapeType="1"/>
            </p:cNvSpPr>
            <p:nvPr/>
          </p:nvSpPr>
          <p:spPr bwMode="auto">
            <a:xfrm flipH="1" flipV="1">
              <a:off x="4379" y="2875"/>
              <a:ext cx="40" cy="36"/>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32922" name="Line 167"/>
            <p:cNvSpPr>
              <a:spLocks noChangeShapeType="1"/>
            </p:cNvSpPr>
            <p:nvPr/>
          </p:nvSpPr>
          <p:spPr bwMode="auto">
            <a:xfrm flipH="1">
              <a:off x="4534" y="2875"/>
              <a:ext cx="40" cy="36"/>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32923" name="Line 168"/>
            <p:cNvSpPr>
              <a:spLocks noChangeShapeType="1"/>
            </p:cNvSpPr>
            <p:nvPr/>
          </p:nvSpPr>
          <p:spPr bwMode="auto">
            <a:xfrm flipH="1">
              <a:off x="4379" y="3025"/>
              <a:ext cx="40" cy="35"/>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32924" name="Rectangle 169"/>
            <p:cNvSpPr>
              <a:spLocks noChangeArrowheads="1"/>
            </p:cNvSpPr>
            <p:nvPr/>
          </p:nvSpPr>
          <p:spPr bwMode="auto">
            <a:xfrm>
              <a:off x="4841" y="1220"/>
              <a:ext cx="199" cy="214"/>
            </a:xfrm>
            <a:prstGeom prst="rect">
              <a:avLst/>
            </a:prstGeom>
            <a:noFill/>
            <a:ln w="9525">
              <a:noFill/>
              <a:miter lim="800000"/>
              <a:headEnd/>
              <a:tailEnd/>
            </a:ln>
          </p:spPr>
          <p:txBody>
            <a:bodyPr wrap="none" lIns="92075" tIns="46038" rIns="92075" bIns="46038">
              <a:spAutoFit/>
            </a:bodyPr>
            <a:lstStyle/>
            <a:p>
              <a:pPr algn="l" eaLnBrk="0" hangingPunct="0"/>
              <a:r>
                <a:rPr lang="en-US" sz="1400" b="1">
                  <a:latin typeface="Arial" pitchFamily="34" charset="0"/>
                </a:rPr>
                <a:t>C</a:t>
              </a:r>
            </a:p>
          </p:txBody>
        </p:sp>
        <p:sp>
          <p:nvSpPr>
            <p:cNvPr id="32925" name="Rectangle 170"/>
            <p:cNvSpPr>
              <a:spLocks noChangeArrowheads="1"/>
            </p:cNvSpPr>
            <p:nvPr/>
          </p:nvSpPr>
          <p:spPr bwMode="auto">
            <a:xfrm>
              <a:off x="4008" y="1160"/>
              <a:ext cx="199" cy="214"/>
            </a:xfrm>
            <a:prstGeom prst="rect">
              <a:avLst/>
            </a:prstGeom>
            <a:noFill/>
            <a:ln w="9525">
              <a:noFill/>
              <a:miter lim="800000"/>
              <a:headEnd/>
              <a:tailEnd/>
            </a:ln>
          </p:spPr>
          <p:txBody>
            <a:bodyPr wrap="none" lIns="92075" tIns="46038" rIns="92075" bIns="46038">
              <a:spAutoFit/>
            </a:bodyPr>
            <a:lstStyle/>
            <a:p>
              <a:pPr algn="l" eaLnBrk="0" hangingPunct="0"/>
              <a:r>
                <a:rPr lang="en-US" sz="1400" b="1">
                  <a:latin typeface="Arial" pitchFamily="34" charset="0"/>
                </a:rPr>
                <a:t>R</a:t>
              </a:r>
            </a:p>
          </p:txBody>
        </p:sp>
        <p:sp>
          <p:nvSpPr>
            <p:cNvPr id="32926" name="Rectangle 171"/>
            <p:cNvSpPr>
              <a:spLocks noChangeArrowheads="1"/>
            </p:cNvSpPr>
            <p:nvPr/>
          </p:nvSpPr>
          <p:spPr bwMode="auto">
            <a:xfrm>
              <a:off x="4847" y="2030"/>
              <a:ext cx="312" cy="214"/>
            </a:xfrm>
            <a:prstGeom prst="rect">
              <a:avLst/>
            </a:prstGeom>
            <a:noFill/>
            <a:ln w="9525">
              <a:noFill/>
              <a:miter lim="800000"/>
              <a:headEnd/>
              <a:tailEnd/>
            </a:ln>
          </p:spPr>
          <p:txBody>
            <a:bodyPr wrap="none" lIns="92075" tIns="46038" rIns="92075" bIns="46038">
              <a:spAutoFit/>
            </a:bodyPr>
            <a:lstStyle/>
            <a:p>
              <a:pPr algn="l" eaLnBrk="0" hangingPunct="0"/>
              <a:r>
                <a:rPr lang="en-US" sz="1400" b="1">
                  <a:latin typeface="Arial" pitchFamily="34" charset="0"/>
                </a:rPr>
                <a:t>C,R</a:t>
              </a:r>
            </a:p>
          </p:txBody>
        </p:sp>
        <p:sp>
          <p:nvSpPr>
            <p:cNvPr id="32927" name="Rectangle 172"/>
            <p:cNvSpPr>
              <a:spLocks noChangeArrowheads="1"/>
            </p:cNvSpPr>
            <p:nvPr/>
          </p:nvSpPr>
          <p:spPr bwMode="auto">
            <a:xfrm>
              <a:off x="4574" y="3178"/>
              <a:ext cx="199" cy="214"/>
            </a:xfrm>
            <a:prstGeom prst="rect">
              <a:avLst/>
            </a:prstGeom>
            <a:noFill/>
            <a:ln w="9525">
              <a:noFill/>
              <a:miter lim="800000"/>
              <a:headEnd/>
              <a:tailEnd/>
            </a:ln>
          </p:spPr>
          <p:txBody>
            <a:bodyPr wrap="none" lIns="92075" tIns="46038" rIns="92075" bIns="46038">
              <a:spAutoFit/>
            </a:bodyPr>
            <a:lstStyle/>
            <a:p>
              <a:pPr algn="l" eaLnBrk="0" hangingPunct="0"/>
              <a:r>
                <a:rPr lang="en-US" sz="1400" b="1">
                  <a:latin typeface="Arial" pitchFamily="34" charset="0"/>
                </a:rPr>
                <a:t>C</a:t>
              </a:r>
            </a:p>
          </p:txBody>
        </p:sp>
        <p:sp>
          <p:nvSpPr>
            <p:cNvPr id="32928" name="Rectangle 173"/>
            <p:cNvSpPr>
              <a:spLocks noChangeArrowheads="1"/>
            </p:cNvSpPr>
            <p:nvPr/>
          </p:nvSpPr>
          <p:spPr bwMode="auto">
            <a:xfrm>
              <a:off x="4841" y="2806"/>
              <a:ext cx="199" cy="214"/>
            </a:xfrm>
            <a:prstGeom prst="rect">
              <a:avLst/>
            </a:prstGeom>
            <a:noFill/>
            <a:ln w="9525">
              <a:noFill/>
              <a:miter lim="800000"/>
              <a:headEnd/>
              <a:tailEnd/>
            </a:ln>
          </p:spPr>
          <p:txBody>
            <a:bodyPr wrap="none" lIns="92075" tIns="46038" rIns="92075" bIns="46038">
              <a:spAutoFit/>
            </a:bodyPr>
            <a:lstStyle/>
            <a:p>
              <a:pPr algn="l" eaLnBrk="0" hangingPunct="0"/>
              <a:r>
                <a:rPr lang="en-US" sz="1400" b="1">
                  <a:latin typeface="Arial" pitchFamily="34" charset="0"/>
                </a:rPr>
                <a:t>R</a:t>
              </a:r>
            </a:p>
          </p:txBody>
        </p:sp>
        <p:sp>
          <p:nvSpPr>
            <p:cNvPr id="32929" name="Line 174"/>
            <p:cNvSpPr>
              <a:spLocks noChangeShapeType="1"/>
            </p:cNvSpPr>
            <p:nvPr/>
          </p:nvSpPr>
          <p:spPr bwMode="auto">
            <a:xfrm>
              <a:off x="4165" y="1372"/>
              <a:ext cx="89" cy="112"/>
            </a:xfrm>
            <a:prstGeom prst="line">
              <a:avLst/>
            </a:prstGeom>
            <a:noFill/>
            <a:ln w="12700">
              <a:solidFill>
                <a:schemeClr val="tx1"/>
              </a:solidFill>
              <a:round/>
              <a:headEnd type="none" w="sm" len="sm"/>
              <a:tailEnd type="none" w="sm" len="sm"/>
            </a:ln>
          </p:spPr>
          <p:txBody>
            <a:bodyPr/>
            <a:lstStyle/>
            <a:p>
              <a:endParaRPr lang="en-US"/>
            </a:p>
          </p:txBody>
        </p:sp>
        <p:sp>
          <p:nvSpPr>
            <p:cNvPr id="32930" name="Line 175"/>
            <p:cNvSpPr>
              <a:spLocks noChangeShapeType="1"/>
            </p:cNvSpPr>
            <p:nvPr/>
          </p:nvSpPr>
          <p:spPr bwMode="auto">
            <a:xfrm flipH="1">
              <a:off x="4670" y="1328"/>
              <a:ext cx="172" cy="44"/>
            </a:xfrm>
            <a:prstGeom prst="line">
              <a:avLst/>
            </a:prstGeom>
            <a:noFill/>
            <a:ln w="12700">
              <a:solidFill>
                <a:schemeClr val="tx1"/>
              </a:solidFill>
              <a:round/>
              <a:headEnd type="none" w="sm" len="sm"/>
              <a:tailEnd type="none" w="sm" len="sm"/>
            </a:ln>
          </p:spPr>
          <p:txBody>
            <a:bodyPr/>
            <a:lstStyle/>
            <a:p>
              <a:endParaRPr lang="en-US"/>
            </a:p>
          </p:txBody>
        </p:sp>
        <p:sp>
          <p:nvSpPr>
            <p:cNvPr id="32931" name="Line 176"/>
            <p:cNvSpPr>
              <a:spLocks noChangeShapeType="1"/>
            </p:cNvSpPr>
            <p:nvPr/>
          </p:nvSpPr>
          <p:spPr bwMode="auto">
            <a:xfrm flipV="1">
              <a:off x="4670" y="2169"/>
              <a:ext cx="171" cy="53"/>
            </a:xfrm>
            <a:prstGeom prst="line">
              <a:avLst/>
            </a:prstGeom>
            <a:noFill/>
            <a:ln w="12700">
              <a:solidFill>
                <a:schemeClr val="tx1"/>
              </a:solidFill>
              <a:round/>
              <a:headEnd type="none" w="sm" len="sm"/>
              <a:tailEnd type="none" w="sm" len="sm"/>
            </a:ln>
          </p:spPr>
          <p:txBody>
            <a:bodyPr/>
            <a:lstStyle/>
            <a:p>
              <a:endParaRPr lang="en-US"/>
            </a:p>
          </p:txBody>
        </p:sp>
        <p:sp>
          <p:nvSpPr>
            <p:cNvPr id="32932" name="Line 177"/>
            <p:cNvSpPr>
              <a:spLocks noChangeShapeType="1"/>
            </p:cNvSpPr>
            <p:nvPr/>
          </p:nvSpPr>
          <p:spPr bwMode="auto">
            <a:xfrm flipH="1" flipV="1">
              <a:off x="4500" y="3225"/>
              <a:ext cx="74" cy="32"/>
            </a:xfrm>
            <a:prstGeom prst="line">
              <a:avLst/>
            </a:prstGeom>
            <a:noFill/>
            <a:ln w="12700">
              <a:solidFill>
                <a:schemeClr val="tx1"/>
              </a:solidFill>
              <a:round/>
              <a:headEnd type="none" w="sm" len="sm"/>
              <a:tailEnd type="none" w="sm" len="sm"/>
            </a:ln>
          </p:spPr>
          <p:txBody>
            <a:bodyPr/>
            <a:lstStyle/>
            <a:p>
              <a:endParaRPr lang="en-US"/>
            </a:p>
          </p:txBody>
        </p:sp>
        <p:sp>
          <p:nvSpPr>
            <p:cNvPr id="32933" name="Line 178"/>
            <p:cNvSpPr>
              <a:spLocks noChangeShapeType="1"/>
            </p:cNvSpPr>
            <p:nvPr/>
          </p:nvSpPr>
          <p:spPr bwMode="auto">
            <a:xfrm flipV="1">
              <a:off x="4734" y="2953"/>
              <a:ext cx="107" cy="16"/>
            </a:xfrm>
            <a:prstGeom prst="line">
              <a:avLst/>
            </a:prstGeom>
            <a:noFill/>
            <a:ln w="12700">
              <a:solidFill>
                <a:schemeClr val="tx1"/>
              </a:solidFill>
              <a:round/>
              <a:headEnd type="none" w="sm" len="sm"/>
              <a:tailEnd type="none" w="sm" len="sm"/>
            </a:ln>
          </p:spPr>
          <p:txBody>
            <a:bodyPr/>
            <a:lstStyle/>
            <a:p>
              <a:endParaRPr lang="en-US"/>
            </a:p>
          </p:txBody>
        </p:sp>
      </p:grpSp>
      <p:sp>
        <p:nvSpPr>
          <p:cNvPr id="180" name="Footer Placeholder 2"/>
          <p:cNvSpPr>
            <a:spLocks noGrp="1"/>
          </p:cNvSpPr>
          <p:nvPr>
            <p:ph type="ftr" sz="quarter" idx="3"/>
          </p:nvPr>
        </p:nvSpPr>
        <p:spPr>
          <a:xfrm>
            <a:off x="334433" y="6656398"/>
            <a:ext cx="7969251" cy="201602"/>
          </a:xfrm>
        </p:spPr>
        <p:txBody>
          <a:bodyPr/>
          <a:lstStyle/>
          <a:p>
            <a:r>
              <a:rPr lang="en-US" sz="750" dirty="0" smtClean="0"/>
              <a:t>TI 3: Operating Systems and Computer Networks</a:t>
            </a:r>
            <a:endParaRPr lang="de-DE" sz="750" dirty="0"/>
          </a:p>
        </p:txBody>
      </p:sp>
    </p:spTree>
    <p:extLst>
      <p:ext uri="{BB962C8B-B14F-4D97-AF65-F5344CB8AC3E}">
        <p14:creationId xmlns:p14="http://schemas.microsoft.com/office/powerpoint/2010/main" val="1059301179"/>
      </p:ext>
    </p:extLst>
  </p:cSld>
  <p:clrMapOvr>
    <a:masterClrMapping/>
  </p:clrMapOvr>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3795" name="Rectangle 2"/>
          <p:cNvSpPr>
            <a:spLocks noGrp="1" noChangeArrowheads="1"/>
          </p:cNvSpPr>
          <p:nvPr>
            <p:ph type="title"/>
          </p:nvPr>
        </p:nvSpPr>
        <p:spPr/>
        <p:txBody>
          <a:bodyPr/>
          <a:lstStyle/>
          <a:p>
            <a:pPr eaLnBrk="1" hangingPunct="1"/>
            <a:r>
              <a:rPr lang="en-US" dirty="0" smtClean="0"/>
              <a:t>Transmission Errors and Receiver Window Size</a:t>
            </a:r>
          </a:p>
        </p:txBody>
      </p:sp>
      <p:sp>
        <p:nvSpPr>
          <p:cNvPr id="33796" name="Rectangle 3"/>
          <p:cNvSpPr>
            <a:spLocks noGrp="1" noChangeArrowheads="1"/>
          </p:cNvSpPr>
          <p:nvPr>
            <p:ph idx="1"/>
          </p:nvPr>
        </p:nvSpPr>
        <p:spPr/>
        <p:txBody>
          <a:bodyPr/>
          <a:lstStyle/>
          <a:p>
            <a:pPr eaLnBrk="1" hangingPunct="1"/>
            <a:r>
              <a:rPr lang="en-US" smtClean="0"/>
              <a:t>Assumption: </a:t>
            </a:r>
          </a:p>
          <a:p>
            <a:pPr lvl="1" eaLnBrk="1" hangingPunct="1"/>
            <a:r>
              <a:rPr lang="en-US" smtClean="0"/>
              <a:t>Link layer should deliver all frames correctly and in sequence</a:t>
            </a:r>
          </a:p>
          <a:p>
            <a:pPr lvl="1" eaLnBrk="1" hangingPunct="1"/>
            <a:r>
              <a:rPr lang="en-US" smtClean="0"/>
              <a:t>Sender is pipelining packets to increase efficiency</a:t>
            </a:r>
          </a:p>
          <a:p>
            <a:pPr eaLnBrk="1" hangingPunct="1"/>
            <a:r>
              <a:rPr lang="en-US" smtClean="0"/>
              <a:t>What happens if packets are lost (discarded by CRC)? </a:t>
            </a:r>
          </a:p>
          <a:p>
            <a:pPr eaLnBrk="1" hangingPunct="1"/>
            <a:r>
              <a:rPr lang="en-US" smtClean="0"/>
              <a:t>With receiver window size 1, all following packets are discarded as well!</a:t>
            </a:r>
          </a:p>
        </p:txBody>
      </p:sp>
      <p:pic>
        <p:nvPicPr>
          <p:cNvPr id="33797" name="Picture 4" descr="3-16"/>
          <p:cNvPicPr>
            <a:picLocks noChangeAspect="1" noChangeArrowheads="1"/>
          </p:cNvPicPr>
          <p:nvPr/>
        </p:nvPicPr>
        <p:blipFill>
          <a:blip r:embed="rId3" cstate="print"/>
          <a:srcRect b="54855"/>
          <a:stretch>
            <a:fillRect/>
          </a:stretch>
        </p:blipFill>
        <p:spPr bwMode="auto">
          <a:xfrm>
            <a:off x="2122488" y="3357564"/>
            <a:ext cx="7899400" cy="2860675"/>
          </a:xfrm>
          <a:prstGeom prst="rect">
            <a:avLst/>
          </a:prstGeom>
          <a:noFill/>
          <a:ln w="9525">
            <a:noFill/>
            <a:miter lim="800000"/>
            <a:headEnd/>
            <a:tailEnd/>
          </a:ln>
        </p:spPr>
      </p:pic>
      <p:sp>
        <p:nvSpPr>
          <p:cNvPr id="6" name="Footer Placeholder 2"/>
          <p:cNvSpPr>
            <a:spLocks noGrp="1"/>
          </p:cNvSpPr>
          <p:nvPr>
            <p:ph type="ftr" sz="quarter" idx="3"/>
          </p:nvPr>
        </p:nvSpPr>
        <p:spPr>
          <a:xfrm>
            <a:off x="334433" y="6656398"/>
            <a:ext cx="7969251" cy="201602"/>
          </a:xfrm>
        </p:spPr>
        <p:txBody>
          <a:bodyPr/>
          <a:lstStyle/>
          <a:p>
            <a:r>
              <a:rPr lang="en-US" sz="750" dirty="0" smtClean="0"/>
              <a:t>TI 3: Operating Systems and Computer Networks</a:t>
            </a:r>
            <a:endParaRPr lang="de-DE" sz="750" dirty="0"/>
          </a:p>
        </p:txBody>
      </p:sp>
    </p:spTree>
    <p:extLst>
      <p:ext uri="{BB962C8B-B14F-4D97-AF65-F5344CB8AC3E}">
        <p14:creationId xmlns:p14="http://schemas.microsoft.com/office/powerpoint/2010/main" val="908162661"/>
      </p:ext>
    </p:extLst>
  </p:cSld>
  <p:clrMapOvr>
    <a:masterClrMapping/>
  </p:clrMapOvr>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4819" name="Rectangle 2"/>
          <p:cNvSpPr>
            <a:spLocks noGrp="1" noChangeArrowheads="1"/>
          </p:cNvSpPr>
          <p:nvPr>
            <p:ph type="title"/>
          </p:nvPr>
        </p:nvSpPr>
        <p:spPr/>
        <p:txBody>
          <a:bodyPr/>
          <a:lstStyle/>
          <a:p>
            <a:pPr eaLnBrk="1" hangingPunct="1"/>
            <a:r>
              <a:rPr lang="en-US" smtClean="0"/>
              <a:t>Go-back-N</a:t>
            </a:r>
          </a:p>
        </p:txBody>
      </p:sp>
      <p:sp>
        <p:nvSpPr>
          <p:cNvPr id="34820" name="Rectangle 3"/>
          <p:cNvSpPr>
            <a:spLocks noGrp="1" noChangeArrowheads="1"/>
          </p:cNvSpPr>
          <p:nvPr>
            <p:ph idx="1"/>
          </p:nvPr>
        </p:nvSpPr>
        <p:spPr/>
        <p:txBody>
          <a:bodyPr/>
          <a:lstStyle/>
          <a:p>
            <a:pPr eaLnBrk="1" hangingPunct="1"/>
            <a:r>
              <a:rPr lang="en-US" smtClean="0"/>
              <a:t>With receiver window size 1, all frames following a lost frame cannot be handled by receiver</a:t>
            </a:r>
          </a:p>
          <a:p>
            <a:pPr lvl="1" eaLnBrk="1" hangingPunct="1">
              <a:buFont typeface="Wingdings" pitchFamily="2" charset="2"/>
              <a:buChar char="Ø"/>
            </a:pPr>
            <a:r>
              <a:rPr lang="en-US" smtClean="0"/>
              <a:t>They are out of sequence</a:t>
            </a:r>
          </a:p>
          <a:p>
            <a:pPr lvl="1" eaLnBrk="1" hangingPunct="1">
              <a:buFont typeface="Wingdings" pitchFamily="2" charset="2"/>
              <a:buChar char="Ø"/>
            </a:pPr>
            <a:r>
              <a:rPr lang="en-US" smtClean="0"/>
              <a:t>They cannot be acknowledged, only ACKs for the last correctly received packet can be sent</a:t>
            </a:r>
          </a:p>
          <a:p>
            <a:pPr lvl="1" eaLnBrk="1" hangingPunct="1"/>
            <a:endParaRPr lang="en-US" smtClean="0"/>
          </a:p>
          <a:p>
            <a:pPr eaLnBrk="1" hangingPunct="1"/>
            <a:r>
              <a:rPr lang="en-US" smtClean="0"/>
              <a:t>Sender will timeout eventually</a:t>
            </a:r>
          </a:p>
          <a:p>
            <a:pPr lvl="1" eaLnBrk="1" hangingPunct="1"/>
            <a:r>
              <a:rPr lang="en-US" smtClean="0"/>
              <a:t>All frames sent in the meantime have to be repeated</a:t>
            </a:r>
          </a:p>
          <a:p>
            <a:pPr lvl="1" eaLnBrk="1" hangingPunct="1">
              <a:buFont typeface="Wingdings" pitchFamily="2" charset="2"/>
              <a:buChar char="Ø"/>
            </a:pPr>
            <a:r>
              <a:rPr lang="en-US" smtClean="0"/>
              <a:t>Go-back-N (frames)</a:t>
            </a:r>
          </a:p>
          <a:p>
            <a:pPr lvl="1" eaLnBrk="1" hangingPunct="1"/>
            <a:endParaRPr lang="en-US" smtClean="0"/>
          </a:p>
          <a:p>
            <a:pPr eaLnBrk="1" hangingPunct="1"/>
            <a:r>
              <a:rPr lang="en-US" smtClean="0"/>
              <a:t>Quite wasteful of transmission resources</a:t>
            </a:r>
          </a:p>
          <a:p>
            <a:pPr eaLnBrk="1" hangingPunct="1"/>
            <a:r>
              <a:rPr lang="en-US" smtClean="0"/>
              <a:t>But saves resources at receiver </a:t>
            </a:r>
          </a:p>
        </p:txBody>
      </p:sp>
      <p:sp>
        <p:nvSpPr>
          <p:cNvPr id="5" name="Footer Placeholder 2"/>
          <p:cNvSpPr>
            <a:spLocks noGrp="1"/>
          </p:cNvSpPr>
          <p:nvPr>
            <p:ph type="ftr" sz="quarter" idx="3"/>
          </p:nvPr>
        </p:nvSpPr>
        <p:spPr>
          <a:xfrm>
            <a:off x="334433" y="6656398"/>
            <a:ext cx="7969251" cy="201602"/>
          </a:xfrm>
        </p:spPr>
        <p:txBody>
          <a:bodyPr/>
          <a:lstStyle/>
          <a:p>
            <a:r>
              <a:rPr lang="en-US" sz="750" dirty="0" smtClean="0"/>
              <a:t>TI 3: Operating Systems and Computer Networks</a:t>
            </a:r>
            <a:endParaRPr lang="de-DE" sz="750" dirty="0"/>
          </a:p>
        </p:txBody>
      </p:sp>
    </p:spTree>
    <p:extLst>
      <p:ext uri="{BB962C8B-B14F-4D97-AF65-F5344CB8AC3E}">
        <p14:creationId xmlns:p14="http://schemas.microsoft.com/office/powerpoint/2010/main" val="1573684412"/>
      </p:ext>
    </p:extLst>
  </p:cSld>
  <p:clrMapOvr>
    <a:masterClrMapping/>
  </p:clrMapOvr>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5843" name="Rectangle 2"/>
          <p:cNvSpPr>
            <a:spLocks noGrp="1" noChangeArrowheads="1"/>
          </p:cNvSpPr>
          <p:nvPr>
            <p:ph type="title"/>
          </p:nvPr>
        </p:nvSpPr>
        <p:spPr/>
        <p:txBody>
          <a:bodyPr/>
          <a:lstStyle/>
          <a:p>
            <a:pPr eaLnBrk="1" hangingPunct="1"/>
            <a:r>
              <a:rPr lang="en-US" smtClean="0"/>
              <a:t>Selective Repeat</a:t>
            </a:r>
          </a:p>
        </p:txBody>
      </p:sp>
      <p:sp>
        <p:nvSpPr>
          <p:cNvPr id="35844" name="Rectangle 3"/>
          <p:cNvSpPr>
            <a:spLocks noGrp="1" noChangeArrowheads="1"/>
          </p:cNvSpPr>
          <p:nvPr>
            <p:ph idx="1"/>
          </p:nvPr>
        </p:nvSpPr>
        <p:spPr/>
        <p:txBody>
          <a:bodyPr/>
          <a:lstStyle/>
          <a:p>
            <a:pPr eaLnBrk="1" hangingPunct="1">
              <a:lnSpc>
                <a:spcPct val="80000"/>
              </a:lnSpc>
            </a:pPr>
            <a:r>
              <a:rPr lang="en-US" dirty="0" smtClean="0"/>
              <a:t>Suppose we invest into a receiver that can buffer packets intermittently if some packets are missing</a:t>
            </a:r>
          </a:p>
          <a:p>
            <a:pPr lvl="1" eaLnBrk="1" hangingPunct="1">
              <a:lnSpc>
                <a:spcPct val="80000"/>
              </a:lnSpc>
              <a:buFont typeface="Wingdings" pitchFamily="2" charset="2"/>
              <a:buChar char="Ø"/>
            </a:pPr>
            <a:r>
              <a:rPr lang="en-US" dirty="0"/>
              <a:t>Corresponds to receiver window larger than 1</a:t>
            </a:r>
          </a:p>
          <a:p>
            <a:pPr eaLnBrk="1" hangingPunct="1">
              <a:lnSpc>
                <a:spcPct val="80000"/>
              </a:lnSpc>
            </a:pPr>
            <a:r>
              <a:rPr lang="en-US" dirty="0" smtClean="0"/>
              <a:t>Resulting behavior:</a:t>
            </a:r>
          </a:p>
          <a:p>
            <a:pPr eaLnBrk="1" hangingPunct="1">
              <a:lnSpc>
                <a:spcPct val="80000"/>
              </a:lnSpc>
            </a:pPr>
            <a:endParaRPr lang="en-US" dirty="0" smtClean="0"/>
          </a:p>
          <a:p>
            <a:pPr eaLnBrk="1" hangingPunct="1">
              <a:lnSpc>
                <a:spcPct val="80000"/>
              </a:lnSpc>
            </a:pPr>
            <a:endParaRPr lang="en-US" dirty="0" smtClean="0"/>
          </a:p>
          <a:p>
            <a:pPr eaLnBrk="1" hangingPunct="1">
              <a:lnSpc>
                <a:spcPct val="80000"/>
              </a:lnSpc>
            </a:pPr>
            <a:endParaRPr lang="en-US" dirty="0" smtClean="0"/>
          </a:p>
          <a:p>
            <a:pPr eaLnBrk="1" hangingPunct="1">
              <a:lnSpc>
                <a:spcPct val="80000"/>
              </a:lnSpc>
            </a:pPr>
            <a:endParaRPr lang="en-US" dirty="0" smtClean="0"/>
          </a:p>
          <a:p>
            <a:pPr eaLnBrk="1" hangingPunct="1">
              <a:lnSpc>
                <a:spcPct val="80000"/>
              </a:lnSpc>
            </a:pPr>
            <a:endParaRPr lang="en-US" dirty="0" smtClean="0"/>
          </a:p>
          <a:p>
            <a:pPr eaLnBrk="1" hangingPunct="1">
              <a:lnSpc>
                <a:spcPct val="80000"/>
              </a:lnSpc>
            </a:pPr>
            <a:endParaRPr lang="en-US" dirty="0" smtClean="0"/>
          </a:p>
          <a:p>
            <a:pPr eaLnBrk="1" hangingPunct="1">
              <a:lnSpc>
                <a:spcPct val="80000"/>
              </a:lnSpc>
            </a:pPr>
            <a:endParaRPr lang="en-US" dirty="0"/>
          </a:p>
          <a:p>
            <a:pPr eaLnBrk="1" hangingPunct="1">
              <a:lnSpc>
                <a:spcPct val="80000"/>
              </a:lnSpc>
            </a:pPr>
            <a:endParaRPr lang="en-US" dirty="0" smtClean="0"/>
          </a:p>
          <a:p>
            <a:pPr eaLnBrk="1" hangingPunct="1">
              <a:lnSpc>
                <a:spcPct val="80000"/>
              </a:lnSpc>
            </a:pPr>
            <a:endParaRPr lang="en-US" dirty="0" smtClean="0"/>
          </a:p>
          <a:p>
            <a:pPr lvl="1" eaLnBrk="1" hangingPunct="1">
              <a:lnSpc>
                <a:spcPct val="80000"/>
              </a:lnSpc>
            </a:pPr>
            <a:endParaRPr lang="en-US" dirty="0"/>
          </a:p>
          <a:p>
            <a:pPr lvl="1" eaLnBrk="1" hangingPunct="1">
              <a:lnSpc>
                <a:spcPct val="80000"/>
              </a:lnSpc>
            </a:pPr>
            <a:r>
              <a:rPr lang="en-US" dirty="0"/>
              <a:t>Receiver explicitly informs sender about missing packets using </a:t>
            </a:r>
            <a:r>
              <a:rPr lang="en-US" i="1" dirty="0"/>
              <a:t>Negative Acknowledgements</a:t>
            </a:r>
            <a:r>
              <a:rPr lang="en-US" dirty="0"/>
              <a:t> (NACKs)</a:t>
            </a:r>
          </a:p>
          <a:p>
            <a:pPr lvl="1" eaLnBrk="1" hangingPunct="1">
              <a:lnSpc>
                <a:spcPct val="80000"/>
              </a:lnSpc>
            </a:pPr>
            <a:r>
              <a:rPr lang="en-US" dirty="0"/>
              <a:t>Sender selectively repeats the missing frames </a:t>
            </a:r>
          </a:p>
          <a:p>
            <a:pPr lvl="1" eaLnBrk="1" hangingPunct="1">
              <a:lnSpc>
                <a:spcPct val="80000"/>
              </a:lnSpc>
            </a:pPr>
            <a:r>
              <a:rPr lang="en-US" dirty="0"/>
              <a:t>Once missing frames arrive, they are all passed to network </a:t>
            </a:r>
            <a:r>
              <a:rPr lang="en-US" dirty="0" smtClean="0"/>
              <a:t>layer</a:t>
            </a:r>
          </a:p>
          <a:p>
            <a:pPr lvl="1" eaLnBrk="1" hangingPunct="1">
              <a:lnSpc>
                <a:spcPct val="80000"/>
              </a:lnSpc>
            </a:pPr>
            <a:endParaRPr lang="en-US" dirty="0"/>
          </a:p>
          <a:p>
            <a:pPr eaLnBrk="1" hangingPunct="1">
              <a:lnSpc>
                <a:spcPct val="80000"/>
              </a:lnSpc>
              <a:buFont typeface="Wingdings" pitchFamily="2" charset="2"/>
              <a:buChar char="Ø"/>
            </a:pPr>
            <a:r>
              <a:rPr lang="en-US" dirty="0" smtClean="0"/>
              <a:t>More resources used at receiver, less overhead in case of error</a:t>
            </a:r>
          </a:p>
        </p:txBody>
      </p:sp>
      <p:pic>
        <p:nvPicPr>
          <p:cNvPr id="35845" name="Picture 4" descr="3-16"/>
          <p:cNvPicPr>
            <a:picLocks noChangeAspect="1" noChangeArrowheads="1"/>
          </p:cNvPicPr>
          <p:nvPr/>
        </p:nvPicPr>
        <p:blipFill>
          <a:blip r:embed="rId3" cstate="print"/>
          <a:srcRect t="60500" b="5412"/>
          <a:stretch>
            <a:fillRect/>
          </a:stretch>
        </p:blipFill>
        <p:spPr bwMode="auto">
          <a:xfrm>
            <a:off x="2019300" y="2205038"/>
            <a:ext cx="8153400" cy="2228850"/>
          </a:xfrm>
          <a:prstGeom prst="rect">
            <a:avLst/>
          </a:prstGeom>
          <a:noFill/>
          <a:ln w="9525">
            <a:noFill/>
            <a:miter lim="800000"/>
            <a:headEnd/>
            <a:tailEnd/>
          </a:ln>
        </p:spPr>
      </p:pic>
      <p:sp>
        <p:nvSpPr>
          <p:cNvPr id="6" name="Footer Placeholder 2"/>
          <p:cNvSpPr>
            <a:spLocks noGrp="1"/>
          </p:cNvSpPr>
          <p:nvPr>
            <p:ph type="ftr" sz="quarter" idx="3"/>
          </p:nvPr>
        </p:nvSpPr>
        <p:spPr>
          <a:xfrm>
            <a:off x="334433" y="6656398"/>
            <a:ext cx="7969251" cy="201602"/>
          </a:xfrm>
        </p:spPr>
        <p:txBody>
          <a:bodyPr/>
          <a:lstStyle/>
          <a:p>
            <a:r>
              <a:rPr lang="en-US" sz="750" dirty="0" smtClean="0"/>
              <a:t>TI 3: Operating Systems and Computer Networks</a:t>
            </a:r>
            <a:endParaRPr lang="de-DE" sz="750" dirty="0"/>
          </a:p>
        </p:txBody>
      </p:sp>
    </p:spTree>
    <p:extLst>
      <p:ext uri="{BB962C8B-B14F-4D97-AF65-F5344CB8AC3E}">
        <p14:creationId xmlns:p14="http://schemas.microsoft.com/office/powerpoint/2010/main" val="2849201683"/>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Real technical systems are always bandwidth-limited</a:t>
            </a:r>
            <a:endParaRPr lang="en-US" dirty="0"/>
          </a:p>
        </p:txBody>
      </p:sp>
      <p:cxnSp>
        <p:nvCxnSpPr>
          <p:cNvPr id="5" name="Straight Arrow Connector 4"/>
          <p:cNvCxnSpPr/>
          <p:nvPr/>
        </p:nvCxnSpPr>
        <p:spPr bwMode="auto">
          <a:xfrm>
            <a:off x="1703512" y="5085184"/>
            <a:ext cx="8640960" cy="0"/>
          </a:xfrm>
          <a:prstGeom prst="straightConnector1">
            <a:avLst/>
          </a:prstGeom>
          <a:solidFill>
            <a:schemeClr val="accent1"/>
          </a:solidFill>
          <a:ln w="19050" cap="flat" cmpd="sng" algn="ctr">
            <a:solidFill>
              <a:schemeClr val="tx1"/>
            </a:solidFill>
            <a:prstDash val="solid"/>
            <a:round/>
            <a:headEnd type="none" w="med" len="med"/>
            <a:tailEnd type="triangle"/>
          </a:ln>
          <a:effectLst/>
        </p:spPr>
      </p:cxnSp>
      <p:cxnSp>
        <p:nvCxnSpPr>
          <p:cNvPr id="7" name="Straight Arrow Connector 6"/>
          <p:cNvCxnSpPr/>
          <p:nvPr/>
        </p:nvCxnSpPr>
        <p:spPr bwMode="auto">
          <a:xfrm flipV="1">
            <a:off x="1703512" y="1988840"/>
            <a:ext cx="0" cy="3096344"/>
          </a:xfrm>
          <a:prstGeom prst="straightConnector1">
            <a:avLst/>
          </a:prstGeom>
          <a:solidFill>
            <a:schemeClr val="accent1"/>
          </a:solidFill>
          <a:ln w="19050" cap="flat" cmpd="sng" algn="ctr">
            <a:solidFill>
              <a:schemeClr val="tx1"/>
            </a:solidFill>
            <a:prstDash val="solid"/>
            <a:round/>
            <a:headEnd type="none" w="med" len="med"/>
            <a:tailEnd type="triangle"/>
          </a:ln>
          <a:effectLst/>
        </p:spPr>
      </p:cxnSp>
      <p:sp>
        <p:nvSpPr>
          <p:cNvPr id="8" name="TextBox 7"/>
          <p:cNvSpPr txBox="1"/>
          <p:nvPr/>
        </p:nvSpPr>
        <p:spPr>
          <a:xfrm>
            <a:off x="9023603" y="5110218"/>
            <a:ext cx="1968809" cy="369332"/>
          </a:xfrm>
          <a:prstGeom prst="rect">
            <a:avLst/>
          </a:prstGeom>
          <a:noFill/>
        </p:spPr>
        <p:txBody>
          <a:bodyPr wrap="none" rtlCol="0">
            <a:spAutoFit/>
          </a:bodyPr>
          <a:lstStyle/>
          <a:p>
            <a:r>
              <a:rPr lang="en-US" dirty="0" smtClean="0"/>
              <a:t>frequency [Hz]</a:t>
            </a:r>
            <a:endParaRPr lang="en-US" dirty="0"/>
          </a:p>
        </p:txBody>
      </p:sp>
      <p:sp>
        <p:nvSpPr>
          <p:cNvPr id="9" name="TextBox 8"/>
          <p:cNvSpPr txBox="1"/>
          <p:nvPr/>
        </p:nvSpPr>
        <p:spPr>
          <a:xfrm>
            <a:off x="163037" y="2060848"/>
            <a:ext cx="1513556" cy="369332"/>
          </a:xfrm>
          <a:prstGeom prst="rect">
            <a:avLst/>
          </a:prstGeom>
          <a:noFill/>
        </p:spPr>
        <p:txBody>
          <a:bodyPr wrap="none" rtlCol="0">
            <a:spAutoFit/>
          </a:bodyPr>
          <a:lstStyle/>
          <a:p>
            <a:r>
              <a:rPr lang="en-US" dirty="0" smtClean="0"/>
              <a:t>attenuation</a:t>
            </a:r>
            <a:endParaRPr lang="en-US" dirty="0"/>
          </a:p>
        </p:txBody>
      </p:sp>
      <p:sp>
        <p:nvSpPr>
          <p:cNvPr id="10" name="Freeform 9"/>
          <p:cNvSpPr/>
          <p:nvPr/>
        </p:nvSpPr>
        <p:spPr bwMode="auto">
          <a:xfrm>
            <a:off x="1995055" y="2327564"/>
            <a:ext cx="7555345" cy="2496943"/>
          </a:xfrm>
          <a:custGeom>
            <a:avLst/>
            <a:gdLst>
              <a:gd name="connsiteX0" fmla="*/ 0 w 7555345"/>
              <a:gd name="connsiteY0" fmla="*/ 9236 h 2496943"/>
              <a:gd name="connsiteX1" fmla="*/ 526472 w 7555345"/>
              <a:gd name="connsiteY1" fmla="*/ 230909 h 2496943"/>
              <a:gd name="connsiteX2" fmla="*/ 905163 w 7555345"/>
              <a:gd name="connsiteY2" fmla="*/ 1376218 h 2496943"/>
              <a:gd name="connsiteX3" fmla="*/ 1376218 w 7555345"/>
              <a:gd name="connsiteY3" fmla="*/ 2225963 h 2496943"/>
              <a:gd name="connsiteX4" fmla="*/ 2456872 w 7555345"/>
              <a:gd name="connsiteY4" fmla="*/ 2410691 h 2496943"/>
              <a:gd name="connsiteX5" fmla="*/ 5772727 w 7555345"/>
              <a:gd name="connsiteY5" fmla="*/ 2429163 h 2496943"/>
              <a:gd name="connsiteX6" fmla="*/ 6576290 w 7555345"/>
              <a:gd name="connsiteY6" fmla="*/ 1533236 h 2496943"/>
              <a:gd name="connsiteX7" fmla="*/ 6973454 w 7555345"/>
              <a:gd name="connsiteY7" fmla="*/ 295563 h 2496943"/>
              <a:gd name="connsiteX8" fmla="*/ 7509163 w 7555345"/>
              <a:gd name="connsiteY8" fmla="*/ 18472 h 2496943"/>
              <a:gd name="connsiteX9" fmla="*/ 7509163 w 7555345"/>
              <a:gd name="connsiteY9" fmla="*/ 18472 h 2496943"/>
              <a:gd name="connsiteX10" fmla="*/ 7555345 w 7555345"/>
              <a:gd name="connsiteY10" fmla="*/ 0 h 2496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555345" h="2496943">
                <a:moveTo>
                  <a:pt x="0" y="9236"/>
                </a:moveTo>
                <a:cubicBezTo>
                  <a:pt x="187806" y="6157"/>
                  <a:pt x="375612" y="3079"/>
                  <a:pt x="526472" y="230909"/>
                </a:cubicBezTo>
                <a:cubicBezTo>
                  <a:pt x="677333" y="458739"/>
                  <a:pt x="763539" y="1043709"/>
                  <a:pt x="905163" y="1376218"/>
                </a:cubicBezTo>
                <a:cubicBezTo>
                  <a:pt x="1046787" y="1708727"/>
                  <a:pt x="1117600" y="2053551"/>
                  <a:pt x="1376218" y="2225963"/>
                </a:cubicBezTo>
                <a:cubicBezTo>
                  <a:pt x="1634836" y="2398375"/>
                  <a:pt x="1724120" y="2376824"/>
                  <a:pt x="2456872" y="2410691"/>
                </a:cubicBezTo>
                <a:cubicBezTo>
                  <a:pt x="3189624" y="2444558"/>
                  <a:pt x="5086157" y="2575405"/>
                  <a:pt x="5772727" y="2429163"/>
                </a:cubicBezTo>
                <a:cubicBezTo>
                  <a:pt x="6459297" y="2282921"/>
                  <a:pt x="6376169" y="1888836"/>
                  <a:pt x="6576290" y="1533236"/>
                </a:cubicBezTo>
                <a:cubicBezTo>
                  <a:pt x="6776411" y="1177636"/>
                  <a:pt x="6817975" y="548024"/>
                  <a:pt x="6973454" y="295563"/>
                </a:cubicBezTo>
                <a:cubicBezTo>
                  <a:pt x="7128933" y="43102"/>
                  <a:pt x="7509163" y="18472"/>
                  <a:pt x="7509163" y="18472"/>
                </a:cubicBezTo>
                <a:lnTo>
                  <a:pt x="7509163" y="18472"/>
                </a:lnTo>
                <a:lnTo>
                  <a:pt x="7555345" y="0"/>
                </a:lnTo>
              </a:path>
            </a:pathLst>
          </a:custGeom>
          <a:no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cxnSp>
        <p:nvCxnSpPr>
          <p:cNvPr id="12" name="Straight Connector 11"/>
          <p:cNvCxnSpPr/>
          <p:nvPr/>
        </p:nvCxnSpPr>
        <p:spPr bwMode="auto">
          <a:xfrm>
            <a:off x="1271464" y="3789040"/>
            <a:ext cx="8784976" cy="0"/>
          </a:xfrm>
          <a:prstGeom prst="line">
            <a:avLst/>
          </a:prstGeom>
          <a:ln w="9525" cap="flat" cmpd="sng" algn="ctr">
            <a:solidFill>
              <a:schemeClr val="accent4"/>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4" name="Straight Connector 13"/>
          <p:cNvCxnSpPr/>
          <p:nvPr/>
        </p:nvCxnSpPr>
        <p:spPr bwMode="auto">
          <a:xfrm>
            <a:off x="2927648" y="2430180"/>
            <a:ext cx="0" cy="3303076"/>
          </a:xfrm>
          <a:prstGeom prst="line">
            <a:avLst/>
          </a:prstGeom>
          <a:ln w="9525" cap="flat" cmpd="sng" algn="ctr">
            <a:solidFill>
              <a:schemeClr val="accent4"/>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5" name="Straight Connector 14"/>
          <p:cNvCxnSpPr/>
          <p:nvPr/>
        </p:nvCxnSpPr>
        <p:spPr bwMode="auto">
          <a:xfrm>
            <a:off x="8616280" y="2430180"/>
            <a:ext cx="0" cy="3303076"/>
          </a:xfrm>
          <a:prstGeom prst="line">
            <a:avLst/>
          </a:prstGeom>
          <a:ln w="9525" cap="flat" cmpd="sng" algn="ctr">
            <a:solidFill>
              <a:schemeClr val="accent4"/>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6" name="TextBox 15"/>
          <p:cNvSpPr txBox="1"/>
          <p:nvPr/>
        </p:nvSpPr>
        <p:spPr>
          <a:xfrm>
            <a:off x="4968088" y="5250517"/>
            <a:ext cx="1391728" cy="369332"/>
          </a:xfrm>
          <a:prstGeom prst="rect">
            <a:avLst/>
          </a:prstGeom>
          <a:noFill/>
        </p:spPr>
        <p:txBody>
          <a:bodyPr wrap="none" rtlCol="0">
            <a:spAutoFit/>
          </a:bodyPr>
          <a:lstStyle/>
          <a:p>
            <a:r>
              <a:rPr lang="en-US" dirty="0" smtClean="0"/>
              <a:t>bandwidth</a:t>
            </a:r>
            <a:endParaRPr lang="en-US" dirty="0"/>
          </a:p>
        </p:txBody>
      </p:sp>
      <p:cxnSp>
        <p:nvCxnSpPr>
          <p:cNvPr id="18" name="Straight Arrow Connector 17"/>
          <p:cNvCxnSpPr>
            <a:stCxn id="16" idx="1"/>
          </p:cNvCxnSpPr>
          <p:nvPr/>
        </p:nvCxnSpPr>
        <p:spPr bwMode="auto">
          <a:xfrm flipH="1">
            <a:off x="2927648" y="5435183"/>
            <a:ext cx="2040440"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20" name="Straight Arrow Connector 19"/>
          <p:cNvCxnSpPr>
            <a:stCxn id="16" idx="3"/>
          </p:cNvCxnSpPr>
          <p:nvPr/>
        </p:nvCxnSpPr>
        <p:spPr bwMode="auto">
          <a:xfrm>
            <a:off x="6359816" y="5435183"/>
            <a:ext cx="2256464"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21" name="TextBox 20"/>
          <p:cNvSpPr txBox="1"/>
          <p:nvPr/>
        </p:nvSpPr>
        <p:spPr>
          <a:xfrm>
            <a:off x="10138784" y="3604374"/>
            <a:ext cx="1271502" cy="369332"/>
          </a:xfrm>
          <a:prstGeom prst="rect">
            <a:avLst/>
          </a:prstGeom>
          <a:noFill/>
        </p:spPr>
        <p:txBody>
          <a:bodyPr wrap="none" rtlCol="0">
            <a:spAutoFit/>
          </a:bodyPr>
          <a:lstStyle/>
          <a:p>
            <a:r>
              <a:rPr lang="en-US" dirty="0" smtClean="0"/>
              <a:t>threshold</a:t>
            </a:r>
            <a:endParaRPr lang="en-US" dirty="0"/>
          </a:p>
        </p:txBody>
      </p:sp>
      <p:sp>
        <p:nvSpPr>
          <p:cNvPr id="22" name="TextBox 21"/>
          <p:cNvSpPr txBox="1"/>
          <p:nvPr/>
        </p:nvSpPr>
        <p:spPr>
          <a:xfrm>
            <a:off x="1625560" y="5060151"/>
            <a:ext cx="332142" cy="369332"/>
          </a:xfrm>
          <a:prstGeom prst="rect">
            <a:avLst/>
          </a:prstGeom>
          <a:noFill/>
        </p:spPr>
        <p:txBody>
          <a:bodyPr wrap="none" rtlCol="0">
            <a:spAutoFit/>
          </a:bodyPr>
          <a:lstStyle/>
          <a:p>
            <a:r>
              <a:rPr lang="en-US" dirty="0" smtClean="0"/>
              <a:t>0</a:t>
            </a:r>
            <a:endParaRPr lang="en-US" dirty="0"/>
          </a:p>
        </p:txBody>
      </p:sp>
      <p:sp>
        <p:nvSpPr>
          <p:cNvPr id="19" name="Footer Placeholder 2"/>
          <p:cNvSpPr>
            <a:spLocks noGrp="1"/>
          </p:cNvSpPr>
          <p:nvPr>
            <p:ph type="ftr" sz="quarter" idx="3"/>
          </p:nvPr>
        </p:nvSpPr>
        <p:spPr>
          <a:xfrm>
            <a:off x="334433" y="6656398"/>
            <a:ext cx="7969251" cy="201602"/>
          </a:xfrm>
        </p:spPr>
        <p:txBody>
          <a:bodyPr/>
          <a:lstStyle/>
          <a:p>
            <a:r>
              <a:rPr lang="en-US" sz="750" dirty="0" smtClean="0"/>
              <a:t>TI 3: Operating Systems and Computer Networks</a:t>
            </a:r>
            <a:endParaRPr lang="de-DE" sz="750" dirty="0"/>
          </a:p>
        </p:txBody>
      </p:sp>
    </p:spTree>
    <p:extLst>
      <p:ext uri="{BB962C8B-B14F-4D97-AF65-F5344CB8AC3E}">
        <p14:creationId xmlns:p14="http://schemas.microsoft.com/office/powerpoint/2010/main" val="2151645947"/>
      </p:ext>
    </p:extLst>
  </p:cSld>
  <p:clrMapOvr>
    <a:masterClrMapping/>
  </p:clrMapOvr>
  <p:transition spd="slow"/>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6867" name="Rectangle 2"/>
          <p:cNvSpPr>
            <a:spLocks noGrp="1" noChangeArrowheads="1"/>
          </p:cNvSpPr>
          <p:nvPr>
            <p:ph type="title"/>
          </p:nvPr>
        </p:nvSpPr>
        <p:spPr/>
        <p:txBody>
          <a:bodyPr/>
          <a:lstStyle/>
          <a:p>
            <a:pPr eaLnBrk="1" hangingPunct="1"/>
            <a:r>
              <a:rPr lang="en-US" smtClean="0"/>
              <a:t>Duplex Operation and Piggybacking </a:t>
            </a:r>
          </a:p>
        </p:txBody>
      </p:sp>
      <p:sp>
        <p:nvSpPr>
          <p:cNvPr id="36868" name="Rectangle 3"/>
          <p:cNvSpPr>
            <a:spLocks noGrp="1" noChangeArrowheads="1"/>
          </p:cNvSpPr>
          <p:nvPr>
            <p:ph idx="1"/>
          </p:nvPr>
        </p:nvSpPr>
        <p:spPr/>
        <p:txBody>
          <a:bodyPr/>
          <a:lstStyle/>
          <a:p>
            <a:pPr eaLnBrk="1" hangingPunct="1"/>
            <a:r>
              <a:rPr lang="en-US" dirty="0" smtClean="0"/>
              <a:t>So far, simplex operation at the (upper) service interface was assumed</a:t>
            </a:r>
          </a:p>
          <a:p>
            <a:pPr lvl="1" eaLnBrk="1" hangingPunct="1"/>
            <a:r>
              <a:rPr lang="en-US" dirty="0" smtClean="0"/>
              <a:t>Receiver only sent back acknowledgements, possibly using duplex operation of the lower layer service</a:t>
            </a:r>
          </a:p>
          <a:p>
            <a:pPr eaLnBrk="1" hangingPunct="1"/>
            <a:endParaRPr lang="en-US" dirty="0" smtClean="0"/>
          </a:p>
          <a:p>
            <a:pPr eaLnBrk="1" hangingPunct="1">
              <a:buFont typeface="Wingdings" pitchFamily="2" charset="2"/>
              <a:buChar char="Ø"/>
            </a:pPr>
            <a:r>
              <a:rPr lang="en-US" dirty="0" smtClean="0"/>
              <a:t>What happens when the upper service interface should support full-duplex operation?</a:t>
            </a:r>
          </a:p>
          <a:p>
            <a:pPr lvl="1" eaLnBrk="1" hangingPunct="1"/>
            <a:r>
              <a:rPr lang="en-US" dirty="0" smtClean="0"/>
              <a:t>Use two separate channels for each direction (SDMA)</a:t>
            </a:r>
          </a:p>
          <a:p>
            <a:pPr lvl="2" eaLnBrk="1" hangingPunct="1">
              <a:buFont typeface="Wingdings" pitchFamily="2" charset="2"/>
              <a:buChar char="Ø"/>
            </a:pPr>
            <a:r>
              <a:rPr lang="en-US" dirty="0" smtClean="0"/>
              <a:t>Wasteful on bandwidth/resources</a:t>
            </a:r>
          </a:p>
          <a:p>
            <a:pPr lvl="1" eaLnBrk="1" hangingPunct="1"/>
            <a:r>
              <a:rPr lang="en-US" dirty="0" smtClean="0"/>
              <a:t>Interleave ACKs and data frames in a given direction (TDMA)</a:t>
            </a:r>
          </a:p>
          <a:p>
            <a:pPr lvl="2" eaLnBrk="1" hangingPunct="1">
              <a:buFont typeface="Wingdings" pitchFamily="2" charset="2"/>
              <a:buChar char="Ø"/>
            </a:pPr>
            <a:r>
              <a:rPr lang="en-US" dirty="0" smtClean="0"/>
              <a:t>Better, but still some overhead</a:t>
            </a:r>
          </a:p>
          <a:p>
            <a:pPr lvl="1" eaLnBrk="1" hangingPunct="1"/>
            <a:r>
              <a:rPr lang="en-US" i="1" dirty="0" smtClean="0"/>
              <a:t>Piggybacking</a:t>
            </a:r>
            <a:r>
              <a:rPr lang="en-US" dirty="0" smtClean="0"/>
              <a:t>: Put ACKs from A to B into data frames from B to A (as part of B’s header to A)</a:t>
            </a:r>
          </a:p>
          <a:p>
            <a:pPr lvl="2" eaLnBrk="1" hangingPunct="1">
              <a:buFont typeface="Wingdings" pitchFamily="2" charset="2"/>
              <a:buChar char="Ø"/>
            </a:pPr>
            <a:r>
              <a:rPr lang="en-US" dirty="0" smtClean="0"/>
              <a:t>Minimal overhead</a:t>
            </a:r>
          </a:p>
          <a:p>
            <a:pPr lvl="2" eaLnBrk="1" hangingPunct="1">
              <a:buFont typeface="Wingdings" pitchFamily="2" charset="2"/>
              <a:buChar char="Ø"/>
            </a:pPr>
            <a:r>
              <a:rPr lang="en-US" dirty="0" smtClean="0"/>
              <a:t>We’ll see this principle again on layer 4 with TCP!</a:t>
            </a:r>
          </a:p>
        </p:txBody>
      </p:sp>
      <p:sp>
        <p:nvSpPr>
          <p:cNvPr id="5" name="Footer Placeholder 2"/>
          <p:cNvSpPr>
            <a:spLocks noGrp="1"/>
          </p:cNvSpPr>
          <p:nvPr>
            <p:ph type="ftr" sz="quarter" idx="3"/>
          </p:nvPr>
        </p:nvSpPr>
        <p:spPr>
          <a:xfrm>
            <a:off x="334433" y="6656398"/>
            <a:ext cx="7969251" cy="201602"/>
          </a:xfrm>
        </p:spPr>
        <p:txBody>
          <a:bodyPr/>
          <a:lstStyle/>
          <a:p>
            <a:r>
              <a:rPr lang="en-US" sz="750" dirty="0" smtClean="0"/>
              <a:t>TI 3: Operating Systems and Computer Networks</a:t>
            </a:r>
            <a:endParaRPr lang="de-DE" sz="750" dirty="0"/>
          </a:p>
        </p:txBody>
      </p:sp>
    </p:spTree>
    <p:extLst>
      <p:ext uri="{BB962C8B-B14F-4D97-AF65-F5344CB8AC3E}">
        <p14:creationId xmlns:p14="http://schemas.microsoft.com/office/powerpoint/2010/main" val="1623879528"/>
      </p:ext>
    </p:extLst>
  </p:cSld>
  <p:clrMapOvr>
    <a:masterClrMapping/>
  </p:clrMapOvr>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4"/>
          <p:cNvSpPr>
            <a:spLocks noGrp="1" noChangeArrowheads="1"/>
          </p:cNvSpPr>
          <p:nvPr>
            <p:ph type="title"/>
          </p:nvPr>
        </p:nvSpPr>
        <p:spPr/>
        <p:txBody>
          <a:bodyPr/>
          <a:lstStyle/>
          <a:p>
            <a:pPr eaLnBrk="1" hangingPunct="1"/>
            <a:r>
              <a:rPr lang="en-US" smtClean="0"/>
              <a:t>Conclusion</a:t>
            </a:r>
          </a:p>
        </p:txBody>
      </p:sp>
      <p:sp>
        <p:nvSpPr>
          <p:cNvPr id="41988" name="Rectangle 5"/>
          <p:cNvSpPr>
            <a:spLocks noGrp="1" noChangeArrowheads="1"/>
          </p:cNvSpPr>
          <p:nvPr>
            <p:ph idx="1"/>
          </p:nvPr>
        </p:nvSpPr>
        <p:spPr/>
        <p:txBody>
          <a:bodyPr/>
          <a:lstStyle/>
          <a:p>
            <a:pPr eaLnBrk="1" hangingPunct="1"/>
            <a:r>
              <a:rPr lang="en-US" smtClean="0"/>
              <a:t>Most problems in the link layer are due to errors:</a:t>
            </a:r>
          </a:p>
          <a:p>
            <a:pPr lvl="1" eaLnBrk="1" hangingPunct="1"/>
            <a:r>
              <a:rPr lang="en-US" smtClean="0"/>
              <a:t>Errors in synchronization require non-trivial framing functions</a:t>
            </a:r>
          </a:p>
          <a:p>
            <a:pPr lvl="1" eaLnBrk="1" hangingPunct="1"/>
            <a:r>
              <a:rPr lang="en-US" smtClean="0"/>
              <a:t>Errors in transmission require mechanisms to</a:t>
            </a:r>
          </a:p>
          <a:p>
            <a:pPr lvl="2" eaLnBrk="1" hangingPunct="1"/>
            <a:r>
              <a:rPr lang="en-US" smtClean="0"/>
              <a:t>Correct them so as to hide from higher layers</a:t>
            </a:r>
          </a:p>
          <a:p>
            <a:pPr lvl="2" eaLnBrk="1" hangingPunct="1"/>
            <a:r>
              <a:rPr lang="en-US" smtClean="0"/>
              <a:t>Detect them and repair them afterwards</a:t>
            </a:r>
          </a:p>
          <a:p>
            <a:pPr lvl="1" eaLnBrk="1" hangingPunct="1"/>
            <a:endParaRPr lang="en-US" smtClean="0"/>
          </a:p>
          <a:p>
            <a:pPr eaLnBrk="1" hangingPunct="1"/>
            <a:r>
              <a:rPr lang="en-US" smtClean="0"/>
              <a:t>Flow control is often tightly integrated with error control in commonly used protocols</a:t>
            </a:r>
          </a:p>
          <a:p>
            <a:pPr lvl="1" eaLnBrk="1" hangingPunct="1">
              <a:buFont typeface="Wingdings" pitchFamily="2" charset="2"/>
              <a:buChar char="Ø"/>
            </a:pPr>
            <a:r>
              <a:rPr lang="en-US" smtClean="0"/>
              <a:t>It </a:t>
            </a:r>
            <a:r>
              <a:rPr lang="en-US" i="1" smtClean="0"/>
              <a:t>is</a:t>
            </a:r>
            <a:r>
              <a:rPr lang="en-US" smtClean="0"/>
              <a:t> a separate function and can be implemented separately</a:t>
            </a:r>
          </a:p>
          <a:p>
            <a:pPr lvl="1" eaLnBrk="1" hangingPunct="1"/>
            <a:endParaRPr lang="en-US" smtClean="0"/>
          </a:p>
          <a:p>
            <a:pPr eaLnBrk="1" hangingPunct="1"/>
            <a:r>
              <a:rPr lang="en-US" smtClean="0"/>
              <a:t>Connection setup/teardown still has to be addressed</a:t>
            </a:r>
          </a:p>
          <a:p>
            <a:pPr lvl="1" eaLnBrk="1" hangingPunct="1">
              <a:buFont typeface="Wingdings" pitchFamily="2" charset="2"/>
              <a:buChar char="Ø"/>
            </a:pPr>
            <a:r>
              <a:rPr lang="en-US" smtClean="0"/>
              <a:t>Necessary to initialize a joint context for sender and receiver</a:t>
            </a:r>
          </a:p>
        </p:txBody>
      </p:sp>
      <p:sp>
        <p:nvSpPr>
          <p:cNvPr id="5" name="Footer Placeholder 2"/>
          <p:cNvSpPr>
            <a:spLocks noGrp="1"/>
          </p:cNvSpPr>
          <p:nvPr>
            <p:ph type="ftr" sz="quarter" idx="3"/>
          </p:nvPr>
        </p:nvSpPr>
        <p:spPr>
          <a:xfrm>
            <a:off x="334433" y="6656398"/>
            <a:ext cx="7969251" cy="201602"/>
          </a:xfrm>
        </p:spPr>
        <p:txBody>
          <a:bodyPr/>
          <a:lstStyle/>
          <a:p>
            <a:r>
              <a:rPr lang="en-US" sz="750" dirty="0" smtClean="0"/>
              <a:t>TI 3: Operating Systems and Computer Networks</a:t>
            </a:r>
            <a:endParaRPr lang="de-DE" sz="750" dirty="0"/>
          </a:p>
        </p:txBody>
      </p:sp>
    </p:spTree>
    <p:extLst>
      <p:ext uri="{BB962C8B-B14F-4D97-AF65-F5344CB8AC3E}">
        <p14:creationId xmlns:p14="http://schemas.microsoft.com/office/powerpoint/2010/main" val="1218698102"/>
      </p:ext>
    </p:extLst>
  </p:cSld>
  <p:clrMapOvr>
    <a:masterClrMapping/>
  </p:clrMapOvr>
  <p:transition spd="slow"/>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Network Topologies</a:t>
            </a:r>
            <a:br>
              <a:rPr lang="en-US" dirty="0"/>
            </a:br>
            <a:endParaRPr lang="en-US" dirty="0"/>
          </a:p>
        </p:txBody>
      </p:sp>
      <p:sp>
        <p:nvSpPr>
          <p:cNvPr id="3" name="Textplatzhalter 2"/>
          <p:cNvSpPr>
            <a:spLocks noGrp="1"/>
          </p:cNvSpPr>
          <p:nvPr>
            <p:ph type="body" idx="1"/>
          </p:nvPr>
        </p:nvSpPr>
        <p:spPr/>
        <p:txBody>
          <a:bodyPr/>
          <a:lstStyle/>
          <a:p>
            <a:endParaRPr lang="en-US" dirty="0"/>
          </a:p>
        </p:txBody>
      </p:sp>
      <p:sp>
        <p:nvSpPr>
          <p:cNvPr id="5" name="Footer Placeholder 2"/>
          <p:cNvSpPr>
            <a:spLocks noGrp="1"/>
          </p:cNvSpPr>
          <p:nvPr>
            <p:ph type="ftr" sz="quarter" idx="3"/>
          </p:nvPr>
        </p:nvSpPr>
        <p:spPr>
          <a:xfrm>
            <a:off x="334433" y="6656398"/>
            <a:ext cx="7969251" cy="201602"/>
          </a:xfrm>
        </p:spPr>
        <p:txBody>
          <a:bodyPr/>
          <a:lstStyle/>
          <a:p>
            <a:r>
              <a:rPr lang="en-US" sz="750" dirty="0" smtClean="0"/>
              <a:t>TI 3: Operating Systems and Computer Networks</a:t>
            </a:r>
            <a:endParaRPr lang="de-DE" sz="750" dirty="0"/>
          </a:p>
        </p:txBody>
      </p:sp>
    </p:spTree>
    <p:extLst>
      <p:ext uri="{BB962C8B-B14F-4D97-AF65-F5344CB8AC3E}">
        <p14:creationId xmlns:p14="http://schemas.microsoft.com/office/powerpoint/2010/main" val="3298943820"/>
      </p:ext>
    </p:extLst>
  </p:cSld>
  <p:clrMapOvr>
    <a:masterClrMapping/>
  </p:clrMapOvr>
  <p:transition spd="slow"/>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p:cNvSpPr>
            <a:spLocks noGrp="1" noChangeArrowheads="1"/>
          </p:cNvSpPr>
          <p:nvPr>
            <p:ph type="title"/>
          </p:nvPr>
        </p:nvSpPr>
        <p:spPr/>
        <p:txBody>
          <a:bodyPr/>
          <a:lstStyle/>
          <a:p>
            <a:pPr eaLnBrk="1" hangingPunct="1"/>
            <a:r>
              <a:rPr lang="en-US" smtClean="0"/>
              <a:t>Topologies by Network Structure</a:t>
            </a:r>
          </a:p>
        </p:txBody>
      </p:sp>
      <p:grpSp>
        <p:nvGrpSpPr>
          <p:cNvPr id="12292" name="Group 3"/>
          <p:cNvGrpSpPr>
            <a:grpSpLocks/>
          </p:cNvGrpSpPr>
          <p:nvPr/>
        </p:nvGrpSpPr>
        <p:grpSpPr bwMode="auto">
          <a:xfrm>
            <a:off x="8112126" y="1268413"/>
            <a:ext cx="1565275" cy="1892300"/>
            <a:chOff x="5035" y="2433"/>
            <a:chExt cx="1068" cy="1192"/>
          </a:xfrm>
        </p:grpSpPr>
        <p:sp>
          <p:nvSpPr>
            <p:cNvPr id="1504260" name="Rectangle 4"/>
            <p:cNvSpPr>
              <a:spLocks noChangeArrowheads="1"/>
            </p:cNvSpPr>
            <p:nvPr/>
          </p:nvSpPr>
          <p:spPr bwMode="auto">
            <a:xfrm>
              <a:off x="5035" y="2433"/>
              <a:ext cx="252" cy="232"/>
            </a:xfrm>
            <a:prstGeom prst="rect">
              <a:avLst/>
            </a:prstGeom>
            <a:solidFill>
              <a:schemeClr val="bg1"/>
            </a:solidFill>
            <a:ln w="12700">
              <a:solidFill>
                <a:schemeClr val="tx1"/>
              </a:solidFill>
              <a:miter lim="800000"/>
              <a:headEnd/>
              <a:tailEnd/>
            </a:ln>
            <a:effectLst>
              <a:outerShdw dist="107763" dir="2700000" algn="ctr" rotWithShape="0">
                <a:schemeClr val="bg2"/>
              </a:outerShdw>
            </a:effectLst>
          </p:spPr>
          <p:txBody>
            <a:bodyPr wrap="none" anchor="ctr"/>
            <a:lstStyle/>
            <a:p>
              <a:pPr>
                <a:defRPr/>
              </a:pPr>
              <a:endParaRPr lang="de-DE"/>
            </a:p>
          </p:txBody>
        </p:sp>
        <p:sp>
          <p:nvSpPr>
            <p:cNvPr id="1504261" name="Rectangle 5"/>
            <p:cNvSpPr>
              <a:spLocks noChangeArrowheads="1"/>
            </p:cNvSpPr>
            <p:nvPr/>
          </p:nvSpPr>
          <p:spPr bwMode="auto">
            <a:xfrm>
              <a:off x="5851" y="2433"/>
              <a:ext cx="252" cy="232"/>
            </a:xfrm>
            <a:prstGeom prst="rect">
              <a:avLst/>
            </a:prstGeom>
            <a:solidFill>
              <a:schemeClr val="bg1"/>
            </a:solidFill>
            <a:ln w="12700">
              <a:solidFill>
                <a:schemeClr val="tx1"/>
              </a:solidFill>
              <a:miter lim="800000"/>
              <a:headEnd/>
              <a:tailEnd/>
            </a:ln>
            <a:effectLst>
              <a:outerShdw dist="107763" dir="2700000" algn="ctr" rotWithShape="0">
                <a:schemeClr val="bg2"/>
              </a:outerShdw>
            </a:effectLst>
          </p:spPr>
          <p:txBody>
            <a:bodyPr wrap="none" anchor="ctr"/>
            <a:lstStyle/>
            <a:p>
              <a:pPr>
                <a:defRPr/>
              </a:pPr>
              <a:endParaRPr lang="de-DE"/>
            </a:p>
          </p:txBody>
        </p:sp>
        <p:sp>
          <p:nvSpPr>
            <p:cNvPr id="1504262" name="Rectangle 6"/>
            <p:cNvSpPr>
              <a:spLocks noChangeArrowheads="1"/>
            </p:cNvSpPr>
            <p:nvPr/>
          </p:nvSpPr>
          <p:spPr bwMode="auto">
            <a:xfrm>
              <a:off x="5491" y="2913"/>
              <a:ext cx="252" cy="232"/>
            </a:xfrm>
            <a:prstGeom prst="rect">
              <a:avLst/>
            </a:prstGeom>
            <a:solidFill>
              <a:schemeClr val="folHlink"/>
            </a:solidFill>
            <a:ln w="12700">
              <a:solidFill>
                <a:schemeClr val="tx1"/>
              </a:solidFill>
              <a:miter lim="800000"/>
              <a:headEnd/>
              <a:tailEnd/>
            </a:ln>
            <a:effectLst>
              <a:outerShdw dist="107763" dir="2700000" algn="ctr" rotWithShape="0">
                <a:schemeClr val="bg2"/>
              </a:outerShdw>
            </a:effectLst>
          </p:spPr>
          <p:txBody>
            <a:bodyPr wrap="none" anchor="ctr"/>
            <a:lstStyle/>
            <a:p>
              <a:pPr>
                <a:defRPr/>
              </a:pPr>
              <a:endParaRPr lang="de-DE"/>
            </a:p>
          </p:txBody>
        </p:sp>
        <p:sp>
          <p:nvSpPr>
            <p:cNvPr id="1504263" name="Rectangle 7"/>
            <p:cNvSpPr>
              <a:spLocks noChangeArrowheads="1"/>
            </p:cNvSpPr>
            <p:nvPr/>
          </p:nvSpPr>
          <p:spPr bwMode="auto">
            <a:xfrm>
              <a:off x="5035" y="3345"/>
              <a:ext cx="252" cy="232"/>
            </a:xfrm>
            <a:prstGeom prst="rect">
              <a:avLst/>
            </a:prstGeom>
            <a:solidFill>
              <a:schemeClr val="bg1"/>
            </a:solidFill>
            <a:ln w="12700">
              <a:solidFill>
                <a:schemeClr val="tx1"/>
              </a:solidFill>
              <a:miter lim="800000"/>
              <a:headEnd/>
              <a:tailEnd/>
            </a:ln>
            <a:effectLst>
              <a:outerShdw dist="107763" dir="2700000" algn="ctr" rotWithShape="0">
                <a:schemeClr val="bg2"/>
              </a:outerShdw>
            </a:effectLst>
          </p:spPr>
          <p:txBody>
            <a:bodyPr wrap="none" anchor="ctr"/>
            <a:lstStyle/>
            <a:p>
              <a:pPr>
                <a:defRPr/>
              </a:pPr>
              <a:endParaRPr lang="de-DE"/>
            </a:p>
          </p:txBody>
        </p:sp>
        <p:sp>
          <p:nvSpPr>
            <p:cNvPr id="1504264" name="Rectangle 8"/>
            <p:cNvSpPr>
              <a:spLocks noChangeArrowheads="1"/>
            </p:cNvSpPr>
            <p:nvPr/>
          </p:nvSpPr>
          <p:spPr bwMode="auto">
            <a:xfrm>
              <a:off x="5851" y="3393"/>
              <a:ext cx="252" cy="232"/>
            </a:xfrm>
            <a:prstGeom prst="rect">
              <a:avLst/>
            </a:prstGeom>
            <a:solidFill>
              <a:schemeClr val="bg1"/>
            </a:solidFill>
            <a:ln w="12700">
              <a:solidFill>
                <a:schemeClr val="tx1"/>
              </a:solidFill>
              <a:miter lim="800000"/>
              <a:headEnd/>
              <a:tailEnd/>
            </a:ln>
            <a:effectLst>
              <a:outerShdw dist="107763" dir="2700000" algn="ctr" rotWithShape="0">
                <a:schemeClr val="bg2"/>
              </a:outerShdw>
            </a:effectLst>
          </p:spPr>
          <p:txBody>
            <a:bodyPr wrap="none" anchor="ctr"/>
            <a:lstStyle/>
            <a:p>
              <a:pPr>
                <a:defRPr/>
              </a:pPr>
              <a:endParaRPr lang="de-DE"/>
            </a:p>
          </p:txBody>
        </p:sp>
        <p:sp>
          <p:nvSpPr>
            <p:cNvPr id="12356" name="Line 9"/>
            <p:cNvSpPr>
              <a:spLocks noChangeShapeType="1"/>
            </p:cNvSpPr>
            <p:nvPr/>
          </p:nvSpPr>
          <p:spPr bwMode="auto">
            <a:xfrm>
              <a:off x="5183" y="2669"/>
              <a:ext cx="384" cy="24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12357" name="Line 10"/>
            <p:cNvSpPr>
              <a:spLocks noChangeShapeType="1"/>
            </p:cNvSpPr>
            <p:nvPr/>
          </p:nvSpPr>
          <p:spPr bwMode="auto">
            <a:xfrm flipH="1">
              <a:off x="5663" y="2669"/>
              <a:ext cx="288" cy="24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12358" name="Line 11"/>
            <p:cNvSpPr>
              <a:spLocks noChangeShapeType="1"/>
            </p:cNvSpPr>
            <p:nvPr/>
          </p:nvSpPr>
          <p:spPr bwMode="auto">
            <a:xfrm flipH="1">
              <a:off x="5183" y="3149"/>
              <a:ext cx="384" cy="192"/>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12359" name="Line 12"/>
            <p:cNvSpPr>
              <a:spLocks noChangeShapeType="1"/>
            </p:cNvSpPr>
            <p:nvPr/>
          </p:nvSpPr>
          <p:spPr bwMode="auto">
            <a:xfrm>
              <a:off x="5663" y="3149"/>
              <a:ext cx="288" cy="240"/>
            </a:xfrm>
            <a:prstGeom prst="line">
              <a:avLst/>
            </a:prstGeom>
            <a:noFill/>
            <a:ln w="12700">
              <a:solidFill>
                <a:schemeClr val="tx1"/>
              </a:solidFill>
              <a:round/>
              <a:headEnd type="none" w="sm" len="sm"/>
              <a:tailEnd type="none" w="sm" len="sm"/>
            </a:ln>
          </p:spPr>
          <p:txBody>
            <a:bodyPr wrap="none" anchor="ctr"/>
            <a:lstStyle/>
            <a:p>
              <a:endParaRPr lang="en-US"/>
            </a:p>
          </p:txBody>
        </p:sp>
      </p:grpSp>
      <p:sp>
        <p:nvSpPr>
          <p:cNvPr id="12293" name="Rectangle 13"/>
          <p:cNvSpPr>
            <a:spLocks noChangeArrowheads="1"/>
          </p:cNvSpPr>
          <p:nvPr/>
        </p:nvSpPr>
        <p:spPr bwMode="auto">
          <a:xfrm>
            <a:off x="8586789" y="1314450"/>
            <a:ext cx="724557" cy="369974"/>
          </a:xfrm>
          <a:prstGeom prst="rect">
            <a:avLst/>
          </a:prstGeom>
          <a:noFill/>
          <a:ln w="9525">
            <a:noFill/>
            <a:miter lim="800000"/>
            <a:headEnd/>
            <a:tailEnd/>
          </a:ln>
        </p:spPr>
        <p:txBody>
          <a:bodyPr wrap="none" lIns="92075" tIns="46038" rIns="92075" bIns="46038">
            <a:spAutoFit/>
          </a:bodyPr>
          <a:lstStyle/>
          <a:p>
            <a:pPr algn="l" eaLnBrk="0" hangingPunct="0"/>
            <a:r>
              <a:rPr lang="de-DE" b="1" dirty="0">
                <a:solidFill>
                  <a:srgbClr val="FF0000"/>
                </a:solidFill>
              </a:rPr>
              <a:t>Star</a:t>
            </a:r>
          </a:p>
        </p:txBody>
      </p:sp>
      <p:sp>
        <p:nvSpPr>
          <p:cNvPr id="1504271" name="Rectangle 15"/>
          <p:cNvSpPr>
            <a:spLocks noChangeArrowheads="1"/>
          </p:cNvSpPr>
          <p:nvPr/>
        </p:nvSpPr>
        <p:spPr bwMode="auto">
          <a:xfrm>
            <a:off x="2035175" y="1514475"/>
            <a:ext cx="368300" cy="368300"/>
          </a:xfrm>
          <a:prstGeom prst="rect">
            <a:avLst/>
          </a:prstGeom>
          <a:solidFill>
            <a:schemeClr val="bg1"/>
          </a:solidFill>
          <a:ln w="12700">
            <a:solidFill>
              <a:schemeClr val="tx1"/>
            </a:solidFill>
            <a:miter lim="800000"/>
            <a:headEnd/>
            <a:tailEnd/>
          </a:ln>
          <a:effectLst>
            <a:outerShdw dist="107763" dir="2700000" algn="ctr" rotWithShape="0">
              <a:schemeClr val="bg2"/>
            </a:outerShdw>
          </a:effectLst>
        </p:spPr>
        <p:txBody>
          <a:bodyPr wrap="none" anchor="ctr"/>
          <a:lstStyle/>
          <a:p>
            <a:pPr>
              <a:defRPr/>
            </a:pPr>
            <a:endParaRPr lang="de-DE"/>
          </a:p>
        </p:txBody>
      </p:sp>
      <p:sp>
        <p:nvSpPr>
          <p:cNvPr id="1504272" name="Rectangle 16"/>
          <p:cNvSpPr>
            <a:spLocks noChangeArrowheads="1"/>
          </p:cNvSpPr>
          <p:nvPr/>
        </p:nvSpPr>
        <p:spPr bwMode="auto">
          <a:xfrm>
            <a:off x="2720975" y="1514475"/>
            <a:ext cx="368300" cy="368300"/>
          </a:xfrm>
          <a:prstGeom prst="rect">
            <a:avLst/>
          </a:prstGeom>
          <a:solidFill>
            <a:schemeClr val="bg1"/>
          </a:solidFill>
          <a:ln w="12700">
            <a:solidFill>
              <a:schemeClr val="tx1"/>
            </a:solidFill>
            <a:miter lim="800000"/>
            <a:headEnd/>
            <a:tailEnd/>
          </a:ln>
          <a:effectLst>
            <a:outerShdw dist="107763" dir="2700000" algn="ctr" rotWithShape="0">
              <a:schemeClr val="bg2"/>
            </a:outerShdw>
          </a:effectLst>
        </p:spPr>
        <p:txBody>
          <a:bodyPr wrap="none" anchor="ctr"/>
          <a:lstStyle/>
          <a:p>
            <a:pPr>
              <a:defRPr/>
            </a:pPr>
            <a:endParaRPr lang="de-DE"/>
          </a:p>
        </p:txBody>
      </p:sp>
      <p:sp>
        <p:nvSpPr>
          <p:cNvPr id="1504273" name="Rectangle 17"/>
          <p:cNvSpPr>
            <a:spLocks noChangeArrowheads="1"/>
          </p:cNvSpPr>
          <p:nvPr/>
        </p:nvSpPr>
        <p:spPr bwMode="auto">
          <a:xfrm>
            <a:off x="3406775" y="1514475"/>
            <a:ext cx="368300" cy="368300"/>
          </a:xfrm>
          <a:prstGeom prst="rect">
            <a:avLst/>
          </a:prstGeom>
          <a:solidFill>
            <a:schemeClr val="bg1"/>
          </a:solidFill>
          <a:ln w="12700">
            <a:solidFill>
              <a:schemeClr val="tx1"/>
            </a:solidFill>
            <a:miter lim="800000"/>
            <a:headEnd/>
            <a:tailEnd/>
          </a:ln>
          <a:effectLst>
            <a:outerShdw dist="107763" dir="2700000" algn="ctr" rotWithShape="0">
              <a:schemeClr val="bg2"/>
            </a:outerShdw>
          </a:effectLst>
        </p:spPr>
        <p:txBody>
          <a:bodyPr wrap="none" anchor="ctr"/>
          <a:lstStyle/>
          <a:p>
            <a:pPr>
              <a:defRPr/>
            </a:pPr>
            <a:endParaRPr lang="de-DE"/>
          </a:p>
        </p:txBody>
      </p:sp>
      <p:sp>
        <p:nvSpPr>
          <p:cNvPr id="1504274" name="Rectangle 18"/>
          <p:cNvSpPr>
            <a:spLocks noChangeArrowheads="1"/>
          </p:cNvSpPr>
          <p:nvPr/>
        </p:nvSpPr>
        <p:spPr bwMode="auto">
          <a:xfrm>
            <a:off x="4092575" y="1514475"/>
            <a:ext cx="368300" cy="368300"/>
          </a:xfrm>
          <a:prstGeom prst="rect">
            <a:avLst/>
          </a:prstGeom>
          <a:solidFill>
            <a:schemeClr val="bg1"/>
          </a:solidFill>
          <a:ln w="12700">
            <a:solidFill>
              <a:schemeClr val="tx1"/>
            </a:solidFill>
            <a:miter lim="800000"/>
            <a:headEnd/>
            <a:tailEnd/>
          </a:ln>
          <a:effectLst>
            <a:outerShdw dist="107763" dir="2700000" algn="ctr" rotWithShape="0">
              <a:schemeClr val="bg2"/>
            </a:outerShdw>
          </a:effectLst>
        </p:spPr>
        <p:txBody>
          <a:bodyPr wrap="none" anchor="ctr"/>
          <a:lstStyle/>
          <a:p>
            <a:pPr>
              <a:defRPr/>
            </a:pPr>
            <a:endParaRPr lang="de-DE"/>
          </a:p>
        </p:txBody>
      </p:sp>
      <p:sp>
        <p:nvSpPr>
          <p:cNvPr id="1504275" name="Rectangle 19"/>
          <p:cNvSpPr>
            <a:spLocks noChangeArrowheads="1"/>
          </p:cNvSpPr>
          <p:nvPr/>
        </p:nvSpPr>
        <p:spPr bwMode="auto">
          <a:xfrm>
            <a:off x="2492375" y="2276475"/>
            <a:ext cx="368300" cy="368300"/>
          </a:xfrm>
          <a:prstGeom prst="rect">
            <a:avLst/>
          </a:prstGeom>
          <a:solidFill>
            <a:schemeClr val="bg1"/>
          </a:solidFill>
          <a:ln w="12700">
            <a:solidFill>
              <a:schemeClr val="tx1"/>
            </a:solidFill>
            <a:miter lim="800000"/>
            <a:headEnd/>
            <a:tailEnd/>
          </a:ln>
          <a:effectLst>
            <a:outerShdw dist="107763" dir="2700000" algn="ctr" rotWithShape="0">
              <a:schemeClr val="bg2"/>
            </a:outerShdw>
          </a:effectLst>
        </p:spPr>
        <p:txBody>
          <a:bodyPr wrap="none" anchor="ctr"/>
          <a:lstStyle/>
          <a:p>
            <a:pPr>
              <a:defRPr/>
            </a:pPr>
            <a:endParaRPr lang="de-DE"/>
          </a:p>
        </p:txBody>
      </p:sp>
      <p:sp>
        <p:nvSpPr>
          <p:cNvPr id="1504276" name="Rectangle 20"/>
          <p:cNvSpPr>
            <a:spLocks noChangeArrowheads="1"/>
          </p:cNvSpPr>
          <p:nvPr/>
        </p:nvSpPr>
        <p:spPr bwMode="auto">
          <a:xfrm>
            <a:off x="3178175" y="2276475"/>
            <a:ext cx="368300" cy="368300"/>
          </a:xfrm>
          <a:prstGeom prst="rect">
            <a:avLst/>
          </a:prstGeom>
          <a:solidFill>
            <a:schemeClr val="bg1"/>
          </a:solidFill>
          <a:ln w="12700">
            <a:solidFill>
              <a:schemeClr val="tx1"/>
            </a:solidFill>
            <a:miter lim="800000"/>
            <a:headEnd/>
            <a:tailEnd/>
          </a:ln>
          <a:effectLst>
            <a:outerShdw dist="107763" dir="2700000" algn="ctr" rotWithShape="0">
              <a:schemeClr val="bg2"/>
            </a:outerShdw>
          </a:effectLst>
        </p:spPr>
        <p:txBody>
          <a:bodyPr wrap="none" anchor="ctr"/>
          <a:lstStyle/>
          <a:p>
            <a:pPr>
              <a:defRPr/>
            </a:pPr>
            <a:endParaRPr lang="de-DE"/>
          </a:p>
        </p:txBody>
      </p:sp>
      <p:sp>
        <p:nvSpPr>
          <p:cNvPr id="1504277" name="Rectangle 21"/>
          <p:cNvSpPr>
            <a:spLocks noChangeArrowheads="1"/>
          </p:cNvSpPr>
          <p:nvPr/>
        </p:nvSpPr>
        <p:spPr bwMode="auto">
          <a:xfrm>
            <a:off x="3863975" y="2276475"/>
            <a:ext cx="368300" cy="368300"/>
          </a:xfrm>
          <a:prstGeom prst="rect">
            <a:avLst/>
          </a:prstGeom>
          <a:solidFill>
            <a:schemeClr val="bg1"/>
          </a:solidFill>
          <a:ln w="12700">
            <a:solidFill>
              <a:schemeClr val="tx1"/>
            </a:solidFill>
            <a:miter lim="800000"/>
            <a:headEnd/>
            <a:tailEnd/>
          </a:ln>
          <a:effectLst>
            <a:outerShdw dist="107763" dir="2700000" algn="ctr" rotWithShape="0">
              <a:schemeClr val="bg2"/>
            </a:outerShdw>
          </a:effectLst>
        </p:spPr>
        <p:txBody>
          <a:bodyPr wrap="none" anchor="ctr"/>
          <a:lstStyle/>
          <a:p>
            <a:pPr>
              <a:defRPr/>
            </a:pPr>
            <a:endParaRPr lang="de-DE"/>
          </a:p>
        </p:txBody>
      </p:sp>
      <p:sp>
        <p:nvSpPr>
          <p:cNvPr id="12301" name="Line 22"/>
          <p:cNvSpPr>
            <a:spLocks noChangeShapeType="1"/>
          </p:cNvSpPr>
          <p:nvPr/>
        </p:nvSpPr>
        <p:spPr bwMode="auto">
          <a:xfrm>
            <a:off x="1952625" y="2117725"/>
            <a:ext cx="2673350" cy="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12302" name="Line 23"/>
          <p:cNvSpPr>
            <a:spLocks noChangeShapeType="1"/>
          </p:cNvSpPr>
          <p:nvPr/>
        </p:nvSpPr>
        <p:spPr bwMode="auto">
          <a:xfrm>
            <a:off x="2233613" y="1889125"/>
            <a:ext cx="0" cy="22860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12303" name="Line 24"/>
          <p:cNvSpPr>
            <a:spLocks noChangeShapeType="1"/>
          </p:cNvSpPr>
          <p:nvPr/>
        </p:nvSpPr>
        <p:spPr bwMode="auto">
          <a:xfrm flipV="1">
            <a:off x="2655888" y="2117725"/>
            <a:ext cx="0" cy="15240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12304" name="Line 25"/>
          <p:cNvSpPr>
            <a:spLocks noChangeShapeType="1"/>
          </p:cNvSpPr>
          <p:nvPr/>
        </p:nvSpPr>
        <p:spPr bwMode="auto">
          <a:xfrm>
            <a:off x="2936875" y="1889125"/>
            <a:ext cx="0" cy="22860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12305" name="Line 26"/>
          <p:cNvSpPr>
            <a:spLocks noChangeShapeType="1"/>
          </p:cNvSpPr>
          <p:nvPr/>
        </p:nvSpPr>
        <p:spPr bwMode="auto">
          <a:xfrm flipV="1">
            <a:off x="3359150" y="2117725"/>
            <a:ext cx="0" cy="15240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12306" name="Line 27"/>
          <p:cNvSpPr>
            <a:spLocks noChangeShapeType="1"/>
          </p:cNvSpPr>
          <p:nvPr/>
        </p:nvSpPr>
        <p:spPr bwMode="auto">
          <a:xfrm>
            <a:off x="3570288" y="1889125"/>
            <a:ext cx="0" cy="22860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12307" name="Line 28"/>
          <p:cNvSpPr>
            <a:spLocks noChangeShapeType="1"/>
          </p:cNvSpPr>
          <p:nvPr/>
        </p:nvSpPr>
        <p:spPr bwMode="auto">
          <a:xfrm flipV="1">
            <a:off x="4062413" y="2117725"/>
            <a:ext cx="0" cy="15240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12308" name="Line 29"/>
          <p:cNvSpPr>
            <a:spLocks noChangeShapeType="1"/>
          </p:cNvSpPr>
          <p:nvPr/>
        </p:nvSpPr>
        <p:spPr bwMode="auto">
          <a:xfrm>
            <a:off x="4273550" y="1889125"/>
            <a:ext cx="0" cy="228600"/>
          </a:xfrm>
          <a:prstGeom prst="line">
            <a:avLst/>
          </a:prstGeom>
          <a:noFill/>
          <a:ln w="12700">
            <a:solidFill>
              <a:schemeClr val="tx1"/>
            </a:solidFill>
            <a:round/>
            <a:headEnd type="none" w="sm" len="sm"/>
            <a:tailEnd type="none" w="sm" len="sm"/>
          </a:ln>
        </p:spPr>
        <p:txBody>
          <a:bodyPr wrap="none" anchor="ctr"/>
          <a:lstStyle/>
          <a:p>
            <a:endParaRPr lang="en-US"/>
          </a:p>
        </p:txBody>
      </p:sp>
      <p:grpSp>
        <p:nvGrpSpPr>
          <p:cNvPr id="12309" name="Group 30"/>
          <p:cNvGrpSpPr>
            <a:grpSpLocks/>
          </p:cNvGrpSpPr>
          <p:nvPr/>
        </p:nvGrpSpPr>
        <p:grpSpPr bwMode="auto">
          <a:xfrm>
            <a:off x="5303838" y="1268413"/>
            <a:ext cx="2057400" cy="1892300"/>
            <a:chOff x="2935" y="2433"/>
            <a:chExt cx="1404" cy="1192"/>
          </a:xfrm>
        </p:grpSpPr>
        <p:sp>
          <p:nvSpPr>
            <p:cNvPr id="12345" name="Oval 31"/>
            <p:cNvSpPr>
              <a:spLocks noChangeArrowheads="1"/>
            </p:cNvSpPr>
            <p:nvPr/>
          </p:nvSpPr>
          <p:spPr bwMode="auto">
            <a:xfrm>
              <a:off x="3063" y="2529"/>
              <a:ext cx="1192" cy="1048"/>
            </a:xfrm>
            <a:prstGeom prst="ellipse">
              <a:avLst/>
            </a:prstGeom>
            <a:noFill/>
            <a:ln w="12700">
              <a:solidFill>
                <a:schemeClr val="tx1"/>
              </a:solidFill>
              <a:round/>
              <a:headEnd/>
              <a:tailEnd/>
            </a:ln>
          </p:spPr>
          <p:txBody>
            <a:bodyPr wrap="none" anchor="ctr"/>
            <a:lstStyle/>
            <a:p>
              <a:endParaRPr lang="en-US"/>
            </a:p>
          </p:txBody>
        </p:sp>
        <p:sp>
          <p:nvSpPr>
            <p:cNvPr id="1504288" name="Rectangle 32"/>
            <p:cNvSpPr>
              <a:spLocks noChangeArrowheads="1"/>
            </p:cNvSpPr>
            <p:nvPr/>
          </p:nvSpPr>
          <p:spPr bwMode="auto">
            <a:xfrm>
              <a:off x="3607" y="2433"/>
              <a:ext cx="252" cy="232"/>
            </a:xfrm>
            <a:prstGeom prst="rect">
              <a:avLst/>
            </a:prstGeom>
            <a:solidFill>
              <a:schemeClr val="bg1"/>
            </a:solidFill>
            <a:ln w="12700">
              <a:solidFill>
                <a:schemeClr val="tx1"/>
              </a:solidFill>
              <a:miter lim="800000"/>
              <a:headEnd/>
              <a:tailEnd/>
            </a:ln>
            <a:effectLst>
              <a:outerShdw dist="107763" dir="2700000" algn="ctr" rotWithShape="0">
                <a:schemeClr val="bg2"/>
              </a:outerShdw>
            </a:effectLst>
          </p:spPr>
          <p:txBody>
            <a:bodyPr wrap="none" anchor="ctr"/>
            <a:lstStyle/>
            <a:p>
              <a:pPr>
                <a:defRPr/>
              </a:pPr>
              <a:endParaRPr lang="de-DE"/>
            </a:p>
          </p:txBody>
        </p:sp>
        <p:sp>
          <p:nvSpPr>
            <p:cNvPr id="1504289" name="Rectangle 33"/>
            <p:cNvSpPr>
              <a:spLocks noChangeArrowheads="1"/>
            </p:cNvSpPr>
            <p:nvPr/>
          </p:nvSpPr>
          <p:spPr bwMode="auto">
            <a:xfrm>
              <a:off x="2935" y="2865"/>
              <a:ext cx="252" cy="232"/>
            </a:xfrm>
            <a:prstGeom prst="rect">
              <a:avLst/>
            </a:prstGeom>
            <a:solidFill>
              <a:schemeClr val="bg1"/>
            </a:solidFill>
            <a:ln w="12700">
              <a:solidFill>
                <a:schemeClr val="tx1"/>
              </a:solidFill>
              <a:miter lim="800000"/>
              <a:headEnd/>
              <a:tailEnd/>
            </a:ln>
            <a:effectLst>
              <a:outerShdw dist="107763" dir="2700000" algn="ctr" rotWithShape="0">
                <a:schemeClr val="bg2"/>
              </a:outerShdw>
            </a:effectLst>
          </p:spPr>
          <p:txBody>
            <a:bodyPr wrap="none" anchor="ctr"/>
            <a:lstStyle/>
            <a:p>
              <a:pPr>
                <a:defRPr/>
              </a:pPr>
              <a:endParaRPr lang="de-DE"/>
            </a:p>
          </p:txBody>
        </p:sp>
        <p:sp>
          <p:nvSpPr>
            <p:cNvPr id="1504290" name="Rectangle 34"/>
            <p:cNvSpPr>
              <a:spLocks noChangeArrowheads="1"/>
            </p:cNvSpPr>
            <p:nvPr/>
          </p:nvSpPr>
          <p:spPr bwMode="auto">
            <a:xfrm>
              <a:off x="3271" y="3393"/>
              <a:ext cx="252" cy="232"/>
            </a:xfrm>
            <a:prstGeom prst="rect">
              <a:avLst/>
            </a:prstGeom>
            <a:solidFill>
              <a:schemeClr val="bg1"/>
            </a:solidFill>
            <a:ln w="12700">
              <a:solidFill>
                <a:schemeClr val="tx1"/>
              </a:solidFill>
              <a:miter lim="800000"/>
              <a:headEnd/>
              <a:tailEnd/>
            </a:ln>
            <a:effectLst>
              <a:outerShdw dist="107763" dir="2700000" algn="ctr" rotWithShape="0">
                <a:schemeClr val="bg2"/>
              </a:outerShdw>
            </a:effectLst>
          </p:spPr>
          <p:txBody>
            <a:bodyPr wrap="none" anchor="ctr"/>
            <a:lstStyle/>
            <a:p>
              <a:pPr>
                <a:defRPr/>
              </a:pPr>
              <a:endParaRPr lang="de-DE"/>
            </a:p>
          </p:txBody>
        </p:sp>
        <p:sp>
          <p:nvSpPr>
            <p:cNvPr id="1504291" name="Rectangle 35"/>
            <p:cNvSpPr>
              <a:spLocks noChangeArrowheads="1"/>
            </p:cNvSpPr>
            <p:nvPr/>
          </p:nvSpPr>
          <p:spPr bwMode="auto">
            <a:xfrm>
              <a:off x="3847" y="3345"/>
              <a:ext cx="251" cy="232"/>
            </a:xfrm>
            <a:prstGeom prst="rect">
              <a:avLst/>
            </a:prstGeom>
            <a:solidFill>
              <a:schemeClr val="bg1"/>
            </a:solidFill>
            <a:ln w="12700">
              <a:solidFill>
                <a:schemeClr val="tx1"/>
              </a:solidFill>
              <a:miter lim="800000"/>
              <a:headEnd/>
              <a:tailEnd/>
            </a:ln>
            <a:effectLst>
              <a:outerShdw dist="107763" dir="2700000" algn="ctr" rotWithShape="0">
                <a:schemeClr val="bg2"/>
              </a:outerShdw>
            </a:effectLst>
          </p:spPr>
          <p:txBody>
            <a:bodyPr wrap="none" anchor="ctr"/>
            <a:lstStyle/>
            <a:p>
              <a:pPr>
                <a:defRPr/>
              </a:pPr>
              <a:endParaRPr lang="de-DE"/>
            </a:p>
          </p:txBody>
        </p:sp>
        <p:sp>
          <p:nvSpPr>
            <p:cNvPr id="1504292" name="Rectangle 36"/>
            <p:cNvSpPr>
              <a:spLocks noChangeArrowheads="1"/>
            </p:cNvSpPr>
            <p:nvPr/>
          </p:nvSpPr>
          <p:spPr bwMode="auto">
            <a:xfrm>
              <a:off x="4087" y="2769"/>
              <a:ext cx="252" cy="232"/>
            </a:xfrm>
            <a:prstGeom prst="rect">
              <a:avLst/>
            </a:prstGeom>
            <a:solidFill>
              <a:schemeClr val="bg1"/>
            </a:solidFill>
            <a:ln w="12700">
              <a:solidFill>
                <a:schemeClr val="tx1"/>
              </a:solidFill>
              <a:miter lim="800000"/>
              <a:headEnd/>
              <a:tailEnd/>
            </a:ln>
            <a:effectLst>
              <a:outerShdw dist="107763" dir="2700000" algn="ctr" rotWithShape="0">
                <a:schemeClr val="bg2"/>
              </a:outerShdw>
            </a:effectLst>
          </p:spPr>
          <p:txBody>
            <a:bodyPr wrap="none" anchor="ctr"/>
            <a:lstStyle/>
            <a:p>
              <a:pPr>
                <a:defRPr/>
              </a:pPr>
              <a:endParaRPr lang="de-DE"/>
            </a:p>
          </p:txBody>
        </p:sp>
      </p:grpSp>
      <p:sp>
        <p:nvSpPr>
          <p:cNvPr id="12310" name="Rectangle 37"/>
          <p:cNvSpPr>
            <a:spLocks noChangeArrowheads="1"/>
          </p:cNvSpPr>
          <p:nvPr/>
        </p:nvSpPr>
        <p:spPr bwMode="auto">
          <a:xfrm>
            <a:off x="3001964" y="1057276"/>
            <a:ext cx="610745" cy="369974"/>
          </a:xfrm>
          <a:prstGeom prst="rect">
            <a:avLst/>
          </a:prstGeom>
          <a:noFill/>
          <a:ln w="9525">
            <a:noFill/>
            <a:miter lim="800000"/>
            <a:headEnd/>
            <a:tailEnd/>
          </a:ln>
        </p:spPr>
        <p:txBody>
          <a:bodyPr wrap="none" lIns="92075" tIns="46038" rIns="92075" bIns="46038">
            <a:spAutoFit/>
          </a:bodyPr>
          <a:lstStyle/>
          <a:p>
            <a:pPr algn="l" eaLnBrk="0" hangingPunct="0"/>
            <a:r>
              <a:rPr lang="de-DE"/>
              <a:t>Bus</a:t>
            </a:r>
          </a:p>
        </p:txBody>
      </p:sp>
      <p:sp>
        <p:nvSpPr>
          <p:cNvPr id="12311" name="Rectangle 38"/>
          <p:cNvSpPr>
            <a:spLocks noChangeArrowheads="1"/>
          </p:cNvSpPr>
          <p:nvPr/>
        </p:nvSpPr>
        <p:spPr bwMode="auto">
          <a:xfrm>
            <a:off x="5233989" y="1223963"/>
            <a:ext cx="700513" cy="369974"/>
          </a:xfrm>
          <a:prstGeom prst="rect">
            <a:avLst/>
          </a:prstGeom>
          <a:noFill/>
          <a:ln w="9525">
            <a:noFill/>
            <a:miter lim="800000"/>
            <a:headEnd/>
            <a:tailEnd/>
          </a:ln>
        </p:spPr>
        <p:txBody>
          <a:bodyPr wrap="none" lIns="92075" tIns="46038" rIns="92075" bIns="46038">
            <a:spAutoFit/>
          </a:bodyPr>
          <a:lstStyle/>
          <a:p>
            <a:pPr algn="l" eaLnBrk="0" hangingPunct="0"/>
            <a:r>
              <a:rPr lang="de-DE"/>
              <a:t>Ring</a:t>
            </a:r>
          </a:p>
        </p:txBody>
      </p:sp>
      <p:grpSp>
        <p:nvGrpSpPr>
          <p:cNvPr id="12312" name="Group 40"/>
          <p:cNvGrpSpPr>
            <a:grpSpLocks/>
          </p:cNvGrpSpPr>
          <p:nvPr/>
        </p:nvGrpSpPr>
        <p:grpSpPr bwMode="auto">
          <a:xfrm>
            <a:off x="4872038" y="3644900"/>
            <a:ext cx="1339850" cy="1435100"/>
            <a:chOff x="823" y="873"/>
            <a:chExt cx="914" cy="904"/>
          </a:xfrm>
        </p:grpSpPr>
        <p:sp>
          <p:nvSpPr>
            <p:cNvPr id="1504297" name="Rectangle 41"/>
            <p:cNvSpPr>
              <a:spLocks noChangeArrowheads="1"/>
            </p:cNvSpPr>
            <p:nvPr/>
          </p:nvSpPr>
          <p:spPr bwMode="auto">
            <a:xfrm>
              <a:off x="823" y="873"/>
              <a:ext cx="252" cy="232"/>
            </a:xfrm>
            <a:prstGeom prst="rect">
              <a:avLst/>
            </a:prstGeom>
            <a:solidFill>
              <a:schemeClr val="bg1"/>
            </a:solidFill>
            <a:ln w="12700">
              <a:solidFill>
                <a:schemeClr val="tx1"/>
              </a:solidFill>
              <a:miter lim="800000"/>
              <a:headEnd/>
              <a:tailEnd/>
            </a:ln>
            <a:effectLst>
              <a:outerShdw dist="107763" dir="2700000" algn="ctr" rotWithShape="0">
                <a:schemeClr val="bg2"/>
              </a:outerShdw>
            </a:effectLst>
          </p:spPr>
          <p:txBody>
            <a:bodyPr wrap="none" anchor="ctr"/>
            <a:lstStyle/>
            <a:p>
              <a:pPr>
                <a:defRPr/>
              </a:pPr>
              <a:endParaRPr lang="de-DE"/>
            </a:p>
          </p:txBody>
        </p:sp>
        <p:sp>
          <p:nvSpPr>
            <p:cNvPr id="1504298" name="Rectangle 42"/>
            <p:cNvSpPr>
              <a:spLocks noChangeArrowheads="1"/>
            </p:cNvSpPr>
            <p:nvPr/>
          </p:nvSpPr>
          <p:spPr bwMode="auto">
            <a:xfrm>
              <a:off x="1485" y="873"/>
              <a:ext cx="252" cy="232"/>
            </a:xfrm>
            <a:prstGeom prst="rect">
              <a:avLst/>
            </a:prstGeom>
            <a:solidFill>
              <a:schemeClr val="bg1"/>
            </a:solidFill>
            <a:ln w="12700">
              <a:solidFill>
                <a:schemeClr val="tx1"/>
              </a:solidFill>
              <a:miter lim="800000"/>
              <a:headEnd/>
              <a:tailEnd/>
            </a:ln>
            <a:effectLst>
              <a:outerShdw dist="107763" dir="2700000" algn="ctr" rotWithShape="0">
                <a:schemeClr val="bg2"/>
              </a:outerShdw>
            </a:effectLst>
          </p:spPr>
          <p:txBody>
            <a:bodyPr wrap="none" anchor="ctr"/>
            <a:lstStyle/>
            <a:p>
              <a:pPr>
                <a:defRPr/>
              </a:pPr>
              <a:endParaRPr lang="de-DE"/>
            </a:p>
          </p:txBody>
        </p:sp>
        <p:sp>
          <p:nvSpPr>
            <p:cNvPr id="1504299" name="Rectangle 43"/>
            <p:cNvSpPr>
              <a:spLocks noChangeArrowheads="1"/>
            </p:cNvSpPr>
            <p:nvPr/>
          </p:nvSpPr>
          <p:spPr bwMode="auto">
            <a:xfrm>
              <a:off x="823" y="1545"/>
              <a:ext cx="252" cy="232"/>
            </a:xfrm>
            <a:prstGeom prst="rect">
              <a:avLst/>
            </a:prstGeom>
            <a:solidFill>
              <a:schemeClr val="bg1"/>
            </a:solidFill>
            <a:ln w="12700">
              <a:solidFill>
                <a:schemeClr val="tx1"/>
              </a:solidFill>
              <a:miter lim="800000"/>
              <a:headEnd/>
              <a:tailEnd/>
            </a:ln>
            <a:effectLst>
              <a:outerShdw dist="107763" dir="2700000" algn="ctr" rotWithShape="0">
                <a:schemeClr val="bg2"/>
              </a:outerShdw>
            </a:effectLst>
          </p:spPr>
          <p:txBody>
            <a:bodyPr wrap="none" anchor="ctr"/>
            <a:lstStyle/>
            <a:p>
              <a:pPr>
                <a:defRPr/>
              </a:pPr>
              <a:endParaRPr lang="de-DE"/>
            </a:p>
          </p:txBody>
        </p:sp>
        <p:sp>
          <p:nvSpPr>
            <p:cNvPr id="1504300" name="Rectangle 44"/>
            <p:cNvSpPr>
              <a:spLocks noChangeArrowheads="1"/>
            </p:cNvSpPr>
            <p:nvPr/>
          </p:nvSpPr>
          <p:spPr bwMode="auto">
            <a:xfrm>
              <a:off x="1485" y="1545"/>
              <a:ext cx="252" cy="232"/>
            </a:xfrm>
            <a:prstGeom prst="rect">
              <a:avLst/>
            </a:prstGeom>
            <a:solidFill>
              <a:schemeClr val="bg1"/>
            </a:solidFill>
            <a:ln w="12700">
              <a:solidFill>
                <a:schemeClr val="tx1"/>
              </a:solidFill>
              <a:miter lim="800000"/>
              <a:headEnd/>
              <a:tailEnd/>
            </a:ln>
            <a:effectLst>
              <a:outerShdw dist="107763" dir="2700000" algn="ctr" rotWithShape="0">
                <a:schemeClr val="bg2"/>
              </a:outerShdw>
            </a:effectLst>
          </p:spPr>
          <p:txBody>
            <a:bodyPr wrap="none" anchor="ctr"/>
            <a:lstStyle/>
            <a:p>
              <a:pPr>
                <a:defRPr/>
              </a:pPr>
              <a:endParaRPr lang="de-DE"/>
            </a:p>
          </p:txBody>
        </p:sp>
        <p:sp>
          <p:nvSpPr>
            <p:cNvPr id="12339" name="Line 45"/>
            <p:cNvSpPr>
              <a:spLocks noChangeShapeType="1"/>
            </p:cNvSpPr>
            <p:nvPr/>
          </p:nvSpPr>
          <p:spPr bwMode="auto">
            <a:xfrm>
              <a:off x="1093" y="1013"/>
              <a:ext cx="384" cy="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12340" name="Line 46"/>
            <p:cNvSpPr>
              <a:spLocks noChangeShapeType="1"/>
            </p:cNvSpPr>
            <p:nvPr/>
          </p:nvSpPr>
          <p:spPr bwMode="auto">
            <a:xfrm>
              <a:off x="949" y="1109"/>
              <a:ext cx="0" cy="432"/>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12341" name="Line 47"/>
            <p:cNvSpPr>
              <a:spLocks noChangeShapeType="1"/>
            </p:cNvSpPr>
            <p:nvPr/>
          </p:nvSpPr>
          <p:spPr bwMode="auto">
            <a:xfrm>
              <a:off x="1093" y="1685"/>
              <a:ext cx="384" cy="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12342" name="Line 48"/>
            <p:cNvSpPr>
              <a:spLocks noChangeShapeType="1"/>
            </p:cNvSpPr>
            <p:nvPr/>
          </p:nvSpPr>
          <p:spPr bwMode="auto">
            <a:xfrm flipV="1">
              <a:off x="1611" y="1109"/>
              <a:ext cx="0" cy="432"/>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12343" name="Line 49"/>
            <p:cNvSpPr>
              <a:spLocks noChangeShapeType="1"/>
            </p:cNvSpPr>
            <p:nvPr/>
          </p:nvSpPr>
          <p:spPr bwMode="auto">
            <a:xfrm flipV="1">
              <a:off x="997" y="1109"/>
              <a:ext cx="576" cy="432"/>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12344" name="Line 50"/>
            <p:cNvSpPr>
              <a:spLocks noChangeShapeType="1"/>
            </p:cNvSpPr>
            <p:nvPr/>
          </p:nvSpPr>
          <p:spPr bwMode="auto">
            <a:xfrm flipH="1" flipV="1">
              <a:off x="997" y="1109"/>
              <a:ext cx="576" cy="432"/>
            </a:xfrm>
            <a:prstGeom prst="line">
              <a:avLst/>
            </a:prstGeom>
            <a:noFill/>
            <a:ln w="12700">
              <a:solidFill>
                <a:schemeClr val="tx1"/>
              </a:solidFill>
              <a:round/>
              <a:headEnd type="none" w="sm" len="sm"/>
              <a:tailEnd type="none" w="sm" len="sm"/>
            </a:ln>
          </p:spPr>
          <p:txBody>
            <a:bodyPr wrap="none" anchor="ctr"/>
            <a:lstStyle/>
            <a:p>
              <a:endParaRPr lang="en-US"/>
            </a:p>
          </p:txBody>
        </p:sp>
      </p:grpSp>
      <p:grpSp>
        <p:nvGrpSpPr>
          <p:cNvPr id="12313" name="Group 51"/>
          <p:cNvGrpSpPr>
            <a:grpSpLocks/>
          </p:cNvGrpSpPr>
          <p:nvPr/>
        </p:nvGrpSpPr>
        <p:grpSpPr bwMode="auto">
          <a:xfrm>
            <a:off x="7896225" y="3860800"/>
            <a:ext cx="1339850" cy="1435100"/>
            <a:chOff x="2683" y="873"/>
            <a:chExt cx="914" cy="904"/>
          </a:xfrm>
        </p:grpSpPr>
        <p:sp>
          <p:nvSpPr>
            <p:cNvPr id="1504308" name="Rectangle 52"/>
            <p:cNvSpPr>
              <a:spLocks noChangeArrowheads="1"/>
            </p:cNvSpPr>
            <p:nvPr/>
          </p:nvSpPr>
          <p:spPr bwMode="auto">
            <a:xfrm>
              <a:off x="2683" y="873"/>
              <a:ext cx="252" cy="232"/>
            </a:xfrm>
            <a:prstGeom prst="rect">
              <a:avLst/>
            </a:prstGeom>
            <a:solidFill>
              <a:schemeClr val="bg1"/>
            </a:solidFill>
            <a:ln w="12700">
              <a:solidFill>
                <a:schemeClr val="tx1"/>
              </a:solidFill>
              <a:miter lim="800000"/>
              <a:headEnd/>
              <a:tailEnd/>
            </a:ln>
            <a:effectLst>
              <a:outerShdw dist="107763" dir="2700000" algn="ctr" rotWithShape="0">
                <a:schemeClr val="bg2"/>
              </a:outerShdw>
            </a:effectLst>
          </p:spPr>
          <p:txBody>
            <a:bodyPr wrap="none" anchor="ctr"/>
            <a:lstStyle/>
            <a:p>
              <a:pPr>
                <a:defRPr/>
              </a:pPr>
              <a:endParaRPr lang="de-DE"/>
            </a:p>
          </p:txBody>
        </p:sp>
        <p:sp>
          <p:nvSpPr>
            <p:cNvPr id="1504309" name="Rectangle 53"/>
            <p:cNvSpPr>
              <a:spLocks noChangeArrowheads="1"/>
            </p:cNvSpPr>
            <p:nvPr/>
          </p:nvSpPr>
          <p:spPr bwMode="auto">
            <a:xfrm>
              <a:off x="3345" y="873"/>
              <a:ext cx="252" cy="232"/>
            </a:xfrm>
            <a:prstGeom prst="rect">
              <a:avLst/>
            </a:prstGeom>
            <a:solidFill>
              <a:schemeClr val="bg1"/>
            </a:solidFill>
            <a:ln w="12700">
              <a:solidFill>
                <a:schemeClr val="tx1"/>
              </a:solidFill>
              <a:miter lim="800000"/>
              <a:headEnd/>
              <a:tailEnd/>
            </a:ln>
            <a:effectLst>
              <a:outerShdw dist="107763" dir="2700000" algn="ctr" rotWithShape="0">
                <a:schemeClr val="bg2"/>
              </a:outerShdw>
            </a:effectLst>
          </p:spPr>
          <p:txBody>
            <a:bodyPr wrap="none" anchor="ctr"/>
            <a:lstStyle/>
            <a:p>
              <a:pPr>
                <a:defRPr/>
              </a:pPr>
              <a:endParaRPr lang="de-DE"/>
            </a:p>
          </p:txBody>
        </p:sp>
        <p:sp>
          <p:nvSpPr>
            <p:cNvPr id="1504310" name="Rectangle 54"/>
            <p:cNvSpPr>
              <a:spLocks noChangeArrowheads="1"/>
            </p:cNvSpPr>
            <p:nvPr/>
          </p:nvSpPr>
          <p:spPr bwMode="auto">
            <a:xfrm>
              <a:off x="2683" y="1545"/>
              <a:ext cx="252" cy="232"/>
            </a:xfrm>
            <a:prstGeom prst="rect">
              <a:avLst/>
            </a:prstGeom>
            <a:solidFill>
              <a:schemeClr val="bg1"/>
            </a:solidFill>
            <a:ln w="12700">
              <a:solidFill>
                <a:schemeClr val="tx1"/>
              </a:solidFill>
              <a:miter lim="800000"/>
              <a:headEnd/>
              <a:tailEnd/>
            </a:ln>
            <a:effectLst>
              <a:outerShdw dist="107763" dir="2700000" algn="ctr" rotWithShape="0">
                <a:schemeClr val="bg2"/>
              </a:outerShdw>
            </a:effectLst>
          </p:spPr>
          <p:txBody>
            <a:bodyPr wrap="none" anchor="ctr"/>
            <a:lstStyle/>
            <a:p>
              <a:pPr>
                <a:defRPr/>
              </a:pPr>
              <a:endParaRPr lang="de-DE"/>
            </a:p>
          </p:txBody>
        </p:sp>
        <p:sp>
          <p:nvSpPr>
            <p:cNvPr id="1504311" name="Rectangle 55"/>
            <p:cNvSpPr>
              <a:spLocks noChangeArrowheads="1"/>
            </p:cNvSpPr>
            <p:nvPr/>
          </p:nvSpPr>
          <p:spPr bwMode="auto">
            <a:xfrm>
              <a:off x="3345" y="1545"/>
              <a:ext cx="252" cy="232"/>
            </a:xfrm>
            <a:prstGeom prst="rect">
              <a:avLst/>
            </a:prstGeom>
            <a:solidFill>
              <a:schemeClr val="bg1"/>
            </a:solidFill>
            <a:ln w="12700">
              <a:solidFill>
                <a:schemeClr val="tx1"/>
              </a:solidFill>
              <a:miter lim="800000"/>
              <a:headEnd/>
              <a:tailEnd/>
            </a:ln>
            <a:effectLst>
              <a:outerShdw dist="107763" dir="2700000" algn="ctr" rotWithShape="0">
                <a:schemeClr val="bg2"/>
              </a:outerShdw>
            </a:effectLst>
          </p:spPr>
          <p:txBody>
            <a:bodyPr wrap="none" anchor="ctr"/>
            <a:lstStyle/>
            <a:p>
              <a:pPr>
                <a:defRPr/>
              </a:pPr>
              <a:endParaRPr lang="de-DE"/>
            </a:p>
          </p:txBody>
        </p:sp>
        <p:sp>
          <p:nvSpPr>
            <p:cNvPr id="12331" name="Line 56"/>
            <p:cNvSpPr>
              <a:spLocks noChangeShapeType="1"/>
            </p:cNvSpPr>
            <p:nvPr/>
          </p:nvSpPr>
          <p:spPr bwMode="auto">
            <a:xfrm>
              <a:off x="2809" y="1109"/>
              <a:ext cx="0" cy="432"/>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12332" name="Line 57"/>
            <p:cNvSpPr>
              <a:spLocks noChangeShapeType="1"/>
            </p:cNvSpPr>
            <p:nvPr/>
          </p:nvSpPr>
          <p:spPr bwMode="auto">
            <a:xfrm>
              <a:off x="2953" y="1685"/>
              <a:ext cx="384" cy="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12333" name="Line 58"/>
            <p:cNvSpPr>
              <a:spLocks noChangeShapeType="1"/>
            </p:cNvSpPr>
            <p:nvPr/>
          </p:nvSpPr>
          <p:spPr bwMode="auto">
            <a:xfrm flipV="1">
              <a:off x="3471" y="1109"/>
              <a:ext cx="0" cy="432"/>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12334" name="Line 59"/>
            <p:cNvSpPr>
              <a:spLocks noChangeShapeType="1"/>
            </p:cNvSpPr>
            <p:nvPr/>
          </p:nvSpPr>
          <p:spPr bwMode="auto">
            <a:xfrm flipV="1">
              <a:off x="2857" y="1109"/>
              <a:ext cx="576" cy="432"/>
            </a:xfrm>
            <a:prstGeom prst="line">
              <a:avLst/>
            </a:prstGeom>
            <a:noFill/>
            <a:ln w="12700">
              <a:solidFill>
                <a:schemeClr val="tx1"/>
              </a:solidFill>
              <a:round/>
              <a:headEnd type="none" w="sm" len="sm"/>
              <a:tailEnd type="none" w="sm" len="sm"/>
            </a:ln>
          </p:spPr>
          <p:txBody>
            <a:bodyPr wrap="none" anchor="ctr"/>
            <a:lstStyle/>
            <a:p>
              <a:endParaRPr lang="en-US"/>
            </a:p>
          </p:txBody>
        </p:sp>
      </p:grpSp>
      <p:grpSp>
        <p:nvGrpSpPr>
          <p:cNvPr id="12314" name="Group 60"/>
          <p:cNvGrpSpPr>
            <a:grpSpLocks/>
          </p:cNvGrpSpPr>
          <p:nvPr/>
        </p:nvGrpSpPr>
        <p:grpSpPr bwMode="auto">
          <a:xfrm>
            <a:off x="1919288" y="3573463"/>
            <a:ext cx="2197100" cy="1739900"/>
            <a:chOff x="4616" y="777"/>
            <a:chExt cx="1500" cy="1096"/>
          </a:xfrm>
        </p:grpSpPr>
        <p:sp>
          <p:nvSpPr>
            <p:cNvPr id="1504317" name="Rectangle 61"/>
            <p:cNvSpPr>
              <a:spLocks noChangeArrowheads="1"/>
            </p:cNvSpPr>
            <p:nvPr/>
          </p:nvSpPr>
          <p:spPr bwMode="auto">
            <a:xfrm>
              <a:off x="5000" y="777"/>
              <a:ext cx="253" cy="232"/>
            </a:xfrm>
            <a:prstGeom prst="rect">
              <a:avLst/>
            </a:prstGeom>
            <a:solidFill>
              <a:schemeClr val="bg1"/>
            </a:solidFill>
            <a:ln w="12700">
              <a:solidFill>
                <a:schemeClr val="tx1"/>
              </a:solidFill>
              <a:miter lim="800000"/>
              <a:headEnd/>
              <a:tailEnd/>
            </a:ln>
            <a:effectLst>
              <a:outerShdw dist="107763" dir="2700000" algn="ctr" rotWithShape="0">
                <a:schemeClr val="bg2"/>
              </a:outerShdw>
            </a:effectLst>
          </p:spPr>
          <p:txBody>
            <a:bodyPr wrap="none" anchor="ctr"/>
            <a:lstStyle/>
            <a:p>
              <a:pPr>
                <a:defRPr/>
              </a:pPr>
              <a:endParaRPr lang="de-DE"/>
            </a:p>
          </p:txBody>
        </p:sp>
        <p:sp>
          <p:nvSpPr>
            <p:cNvPr id="1504318" name="Rectangle 62"/>
            <p:cNvSpPr>
              <a:spLocks noChangeArrowheads="1"/>
            </p:cNvSpPr>
            <p:nvPr/>
          </p:nvSpPr>
          <p:spPr bwMode="auto">
            <a:xfrm>
              <a:off x="4616" y="1209"/>
              <a:ext cx="253" cy="232"/>
            </a:xfrm>
            <a:prstGeom prst="rect">
              <a:avLst/>
            </a:prstGeom>
            <a:solidFill>
              <a:schemeClr val="bg1"/>
            </a:solidFill>
            <a:ln w="12700">
              <a:solidFill>
                <a:schemeClr val="tx1"/>
              </a:solidFill>
              <a:miter lim="800000"/>
              <a:headEnd/>
              <a:tailEnd/>
            </a:ln>
            <a:effectLst>
              <a:outerShdw dist="107763" dir="2700000" algn="ctr" rotWithShape="0">
                <a:schemeClr val="bg2"/>
              </a:outerShdw>
            </a:effectLst>
          </p:spPr>
          <p:txBody>
            <a:bodyPr wrap="none" anchor="ctr"/>
            <a:lstStyle/>
            <a:p>
              <a:pPr>
                <a:defRPr/>
              </a:pPr>
              <a:endParaRPr lang="de-DE"/>
            </a:p>
          </p:txBody>
        </p:sp>
        <p:sp>
          <p:nvSpPr>
            <p:cNvPr id="1504319" name="Rectangle 63"/>
            <p:cNvSpPr>
              <a:spLocks noChangeArrowheads="1"/>
            </p:cNvSpPr>
            <p:nvPr/>
          </p:nvSpPr>
          <p:spPr bwMode="auto">
            <a:xfrm>
              <a:off x="5480" y="1209"/>
              <a:ext cx="253" cy="232"/>
            </a:xfrm>
            <a:prstGeom prst="rect">
              <a:avLst/>
            </a:prstGeom>
            <a:solidFill>
              <a:schemeClr val="bg1"/>
            </a:solidFill>
            <a:ln w="12700">
              <a:solidFill>
                <a:schemeClr val="tx1"/>
              </a:solidFill>
              <a:miter lim="800000"/>
              <a:headEnd/>
              <a:tailEnd/>
            </a:ln>
            <a:effectLst>
              <a:outerShdw dist="107763" dir="2700000" algn="ctr" rotWithShape="0">
                <a:schemeClr val="bg2"/>
              </a:outerShdw>
            </a:effectLst>
          </p:spPr>
          <p:txBody>
            <a:bodyPr wrap="none" anchor="ctr"/>
            <a:lstStyle/>
            <a:p>
              <a:pPr>
                <a:defRPr/>
              </a:pPr>
              <a:endParaRPr lang="de-DE"/>
            </a:p>
          </p:txBody>
        </p:sp>
        <p:sp>
          <p:nvSpPr>
            <p:cNvPr id="1504320" name="Rectangle 64"/>
            <p:cNvSpPr>
              <a:spLocks noChangeArrowheads="1"/>
            </p:cNvSpPr>
            <p:nvPr/>
          </p:nvSpPr>
          <p:spPr bwMode="auto">
            <a:xfrm>
              <a:off x="5144" y="1641"/>
              <a:ext cx="253" cy="232"/>
            </a:xfrm>
            <a:prstGeom prst="rect">
              <a:avLst/>
            </a:prstGeom>
            <a:solidFill>
              <a:schemeClr val="bg1"/>
            </a:solidFill>
            <a:ln w="12700">
              <a:solidFill>
                <a:schemeClr val="tx1"/>
              </a:solidFill>
              <a:miter lim="800000"/>
              <a:headEnd/>
              <a:tailEnd/>
            </a:ln>
            <a:effectLst>
              <a:outerShdw dist="107763" dir="2700000" algn="ctr" rotWithShape="0">
                <a:schemeClr val="bg2"/>
              </a:outerShdw>
            </a:effectLst>
          </p:spPr>
          <p:txBody>
            <a:bodyPr wrap="none" anchor="ctr"/>
            <a:lstStyle/>
            <a:p>
              <a:pPr>
                <a:defRPr/>
              </a:pPr>
              <a:endParaRPr lang="de-DE"/>
            </a:p>
          </p:txBody>
        </p:sp>
        <p:sp>
          <p:nvSpPr>
            <p:cNvPr id="1504321" name="Rectangle 65"/>
            <p:cNvSpPr>
              <a:spLocks noChangeArrowheads="1"/>
            </p:cNvSpPr>
            <p:nvPr/>
          </p:nvSpPr>
          <p:spPr bwMode="auto">
            <a:xfrm>
              <a:off x="5863" y="1641"/>
              <a:ext cx="253" cy="232"/>
            </a:xfrm>
            <a:prstGeom prst="rect">
              <a:avLst/>
            </a:prstGeom>
            <a:solidFill>
              <a:schemeClr val="bg1"/>
            </a:solidFill>
            <a:ln w="12700">
              <a:solidFill>
                <a:schemeClr val="tx1"/>
              </a:solidFill>
              <a:miter lim="800000"/>
              <a:headEnd/>
              <a:tailEnd/>
            </a:ln>
            <a:effectLst>
              <a:outerShdw dist="107763" dir="2700000" algn="ctr" rotWithShape="0">
                <a:schemeClr val="bg2"/>
              </a:outerShdw>
            </a:effectLst>
          </p:spPr>
          <p:txBody>
            <a:bodyPr wrap="none" anchor="ctr"/>
            <a:lstStyle/>
            <a:p>
              <a:pPr>
                <a:defRPr/>
              </a:pPr>
              <a:endParaRPr lang="de-DE"/>
            </a:p>
          </p:txBody>
        </p:sp>
        <p:sp>
          <p:nvSpPr>
            <p:cNvPr id="12323" name="Line 66"/>
            <p:cNvSpPr>
              <a:spLocks noChangeShapeType="1"/>
            </p:cNvSpPr>
            <p:nvPr/>
          </p:nvSpPr>
          <p:spPr bwMode="auto">
            <a:xfrm flipV="1">
              <a:off x="4752" y="1013"/>
              <a:ext cx="336" cy="192"/>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12324" name="Line 67"/>
            <p:cNvSpPr>
              <a:spLocks noChangeShapeType="1"/>
            </p:cNvSpPr>
            <p:nvPr/>
          </p:nvSpPr>
          <p:spPr bwMode="auto">
            <a:xfrm flipH="1" flipV="1">
              <a:off x="5184" y="1013"/>
              <a:ext cx="432" cy="192"/>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12325" name="Line 68"/>
            <p:cNvSpPr>
              <a:spLocks noChangeShapeType="1"/>
            </p:cNvSpPr>
            <p:nvPr/>
          </p:nvSpPr>
          <p:spPr bwMode="auto">
            <a:xfrm flipH="1">
              <a:off x="5280" y="1445"/>
              <a:ext cx="288" cy="192"/>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12326" name="Line 69"/>
            <p:cNvSpPr>
              <a:spLocks noChangeShapeType="1"/>
            </p:cNvSpPr>
            <p:nvPr/>
          </p:nvSpPr>
          <p:spPr bwMode="auto">
            <a:xfrm>
              <a:off x="5664" y="1445"/>
              <a:ext cx="336" cy="192"/>
            </a:xfrm>
            <a:prstGeom prst="line">
              <a:avLst/>
            </a:prstGeom>
            <a:noFill/>
            <a:ln w="12700">
              <a:solidFill>
                <a:schemeClr val="tx1"/>
              </a:solidFill>
              <a:round/>
              <a:headEnd type="none" w="sm" len="sm"/>
              <a:tailEnd type="none" w="sm" len="sm"/>
            </a:ln>
          </p:spPr>
          <p:txBody>
            <a:bodyPr wrap="none" anchor="ctr"/>
            <a:lstStyle/>
            <a:p>
              <a:endParaRPr lang="en-US"/>
            </a:p>
          </p:txBody>
        </p:sp>
      </p:grpSp>
      <p:sp>
        <p:nvSpPr>
          <p:cNvPr id="12315" name="Rectangle 70"/>
          <p:cNvSpPr>
            <a:spLocks noChangeArrowheads="1"/>
          </p:cNvSpPr>
          <p:nvPr/>
        </p:nvSpPr>
        <p:spPr bwMode="auto">
          <a:xfrm>
            <a:off x="4895851" y="5481638"/>
            <a:ext cx="1704975" cy="641350"/>
          </a:xfrm>
          <a:prstGeom prst="rect">
            <a:avLst/>
          </a:prstGeom>
          <a:noFill/>
          <a:ln w="9525">
            <a:noFill/>
            <a:miter lim="800000"/>
            <a:headEnd/>
            <a:tailEnd/>
          </a:ln>
        </p:spPr>
        <p:txBody>
          <a:bodyPr wrap="none" lIns="92075" tIns="46038" rIns="92075" bIns="46038">
            <a:spAutoFit/>
          </a:bodyPr>
          <a:lstStyle/>
          <a:p>
            <a:pPr algn="l" eaLnBrk="0" hangingPunct="0"/>
            <a:r>
              <a:rPr lang="de-DE"/>
              <a:t>Fully meshed</a:t>
            </a:r>
          </a:p>
          <a:p>
            <a:pPr algn="l" eaLnBrk="0" hangingPunct="0"/>
            <a:r>
              <a:rPr lang="de-DE"/>
              <a:t>network</a:t>
            </a:r>
          </a:p>
        </p:txBody>
      </p:sp>
      <p:sp>
        <p:nvSpPr>
          <p:cNvPr id="12316" name="Rectangle 71"/>
          <p:cNvSpPr>
            <a:spLocks noChangeArrowheads="1"/>
          </p:cNvSpPr>
          <p:nvPr/>
        </p:nvSpPr>
        <p:spPr bwMode="auto">
          <a:xfrm>
            <a:off x="7750175" y="5589588"/>
            <a:ext cx="2090738" cy="641350"/>
          </a:xfrm>
          <a:prstGeom prst="rect">
            <a:avLst/>
          </a:prstGeom>
          <a:noFill/>
          <a:ln w="9525">
            <a:noFill/>
            <a:miter lim="800000"/>
            <a:headEnd/>
            <a:tailEnd/>
          </a:ln>
        </p:spPr>
        <p:txBody>
          <a:bodyPr wrap="none" lIns="92075" tIns="46038" rIns="92075" bIns="46038">
            <a:spAutoFit/>
          </a:bodyPr>
          <a:lstStyle/>
          <a:p>
            <a:pPr algn="l" eaLnBrk="0" hangingPunct="0"/>
            <a:r>
              <a:rPr lang="de-DE"/>
              <a:t>Partially meshed</a:t>
            </a:r>
          </a:p>
          <a:p>
            <a:pPr algn="l" eaLnBrk="0" hangingPunct="0"/>
            <a:r>
              <a:rPr lang="de-DE"/>
              <a:t>network</a:t>
            </a:r>
          </a:p>
        </p:txBody>
      </p:sp>
      <p:sp>
        <p:nvSpPr>
          <p:cNvPr id="12317" name="Rectangle 72"/>
          <p:cNvSpPr>
            <a:spLocks noChangeArrowheads="1"/>
          </p:cNvSpPr>
          <p:nvPr/>
        </p:nvSpPr>
        <p:spPr bwMode="auto">
          <a:xfrm>
            <a:off x="2551114" y="5554663"/>
            <a:ext cx="695325" cy="366712"/>
          </a:xfrm>
          <a:prstGeom prst="rect">
            <a:avLst/>
          </a:prstGeom>
          <a:noFill/>
          <a:ln w="9525">
            <a:noFill/>
            <a:miter lim="800000"/>
            <a:headEnd/>
            <a:tailEnd/>
          </a:ln>
        </p:spPr>
        <p:txBody>
          <a:bodyPr wrap="none" lIns="92075" tIns="46038" rIns="92075" bIns="46038">
            <a:spAutoFit/>
          </a:bodyPr>
          <a:lstStyle/>
          <a:p>
            <a:pPr algn="l" eaLnBrk="0" hangingPunct="0"/>
            <a:r>
              <a:rPr lang="de-DE"/>
              <a:t>Tree</a:t>
            </a:r>
          </a:p>
        </p:txBody>
      </p:sp>
      <p:sp>
        <p:nvSpPr>
          <p:cNvPr id="72" name="Footer Placeholder 2"/>
          <p:cNvSpPr>
            <a:spLocks noGrp="1"/>
          </p:cNvSpPr>
          <p:nvPr>
            <p:ph type="ftr" sz="quarter" idx="3"/>
          </p:nvPr>
        </p:nvSpPr>
        <p:spPr>
          <a:xfrm>
            <a:off x="334433" y="6656398"/>
            <a:ext cx="7969251" cy="201602"/>
          </a:xfrm>
        </p:spPr>
        <p:txBody>
          <a:bodyPr/>
          <a:lstStyle/>
          <a:p>
            <a:r>
              <a:rPr lang="en-US" sz="750" dirty="0" smtClean="0"/>
              <a:t>TI 3: Operating Systems and Computer Networks</a:t>
            </a:r>
            <a:endParaRPr lang="de-DE" sz="750" dirty="0"/>
          </a:p>
        </p:txBody>
      </p:sp>
    </p:spTree>
    <p:extLst>
      <p:ext uri="{BB962C8B-B14F-4D97-AF65-F5344CB8AC3E}">
        <p14:creationId xmlns:p14="http://schemas.microsoft.com/office/powerpoint/2010/main" val="1710403065"/>
      </p:ext>
    </p:extLst>
  </p:cSld>
  <p:clrMapOvr>
    <a:masterClrMapping/>
  </p:clrMapOvr>
  <p:transition spd="slow"/>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315" name="Rectangle 34"/>
          <p:cNvSpPr>
            <a:spLocks noGrp="1" noChangeArrowheads="1"/>
          </p:cNvSpPr>
          <p:nvPr>
            <p:ph type="title"/>
          </p:nvPr>
        </p:nvSpPr>
        <p:spPr/>
        <p:txBody>
          <a:bodyPr/>
          <a:lstStyle/>
          <a:p>
            <a:pPr eaLnBrk="1" hangingPunct="1"/>
            <a:r>
              <a:rPr lang="en-US" smtClean="0"/>
              <a:t>Topologies by Connectivity</a:t>
            </a:r>
          </a:p>
        </p:txBody>
      </p:sp>
      <p:sp>
        <p:nvSpPr>
          <p:cNvPr id="13316" name="Rectangle 35"/>
          <p:cNvSpPr>
            <a:spLocks noGrp="1" noChangeArrowheads="1"/>
          </p:cNvSpPr>
          <p:nvPr>
            <p:ph idx="1"/>
          </p:nvPr>
        </p:nvSpPr>
        <p:spPr/>
        <p:txBody>
          <a:bodyPr/>
          <a:lstStyle/>
          <a:p>
            <a:pPr eaLnBrk="1" hangingPunct="1">
              <a:lnSpc>
                <a:spcPct val="90000"/>
              </a:lnSpc>
            </a:pPr>
            <a:r>
              <a:rPr lang="en-US" smtClean="0"/>
              <a:t>Point-to-point connection</a:t>
            </a:r>
            <a:br>
              <a:rPr lang="en-US" smtClean="0"/>
            </a:br>
            <a:r>
              <a:rPr lang="en-US" smtClean="0"/>
              <a:t/>
            </a:r>
            <a:br>
              <a:rPr lang="en-US" smtClean="0"/>
            </a:br>
            <a:endParaRPr lang="en-US" smtClean="0"/>
          </a:p>
          <a:p>
            <a:pPr eaLnBrk="1" hangingPunct="1">
              <a:lnSpc>
                <a:spcPct val="90000"/>
              </a:lnSpc>
            </a:pPr>
            <a:r>
              <a:rPr lang="en-US" smtClean="0"/>
              <a:t>Point-to-multi-point connection (asymmetrical)</a:t>
            </a:r>
            <a:br>
              <a:rPr lang="en-US" smtClean="0"/>
            </a:br>
            <a:r>
              <a:rPr lang="en-US" smtClean="0"/>
              <a:t/>
            </a:r>
            <a:br>
              <a:rPr lang="en-US" smtClean="0"/>
            </a:br>
            <a:r>
              <a:rPr lang="en-US" smtClean="0"/>
              <a:t/>
            </a:r>
            <a:br>
              <a:rPr lang="en-US" smtClean="0"/>
            </a:br>
            <a:endParaRPr lang="en-US" smtClean="0"/>
          </a:p>
          <a:p>
            <a:pPr eaLnBrk="1" hangingPunct="1">
              <a:lnSpc>
                <a:spcPct val="90000"/>
              </a:lnSpc>
            </a:pPr>
            <a:endParaRPr lang="en-US" smtClean="0"/>
          </a:p>
          <a:p>
            <a:pPr eaLnBrk="1" hangingPunct="1">
              <a:lnSpc>
                <a:spcPct val="90000"/>
              </a:lnSpc>
            </a:pPr>
            <a:r>
              <a:rPr lang="en-US" smtClean="0"/>
              <a:t>Multi-point connection (symmetrical)</a:t>
            </a:r>
          </a:p>
          <a:p>
            <a:pPr eaLnBrk="1" hangingPunct="1">
              <a:lnSpc>
                <a:spcPct val="90000"/>
              </a:lnSpc>
            </a:pPr>
            <a:endParaRPr lang="en-US" smtClean="0"/>
          </a:p>
          <a:p>
            <a:pPr eaLnBrk="1" hangingPunct="1">
              <a:lnSpc>
                <a:spcPct val="90000"/>
              </a:lnSpc>
            </a:pPr>
            <a:endParaRPr lang="en-US" smtClean="0"/>
          </a:p>
          <a:p>
            <a:pPr eaLnBrk="1" hangingPunct="1">
              <a:lnSpc>
                <a:spcPct val="90000"/>
              </a:lnSpc>
            </a:pPr>
            <a:endParaRPr lang="en-US" smtClean="0"/>
          </a:p>
          <a:p>
            <a:pPr eaLnBrk="1" hangingPunct="1">
              <a:lnSpc>
                <a:spcPct val="90000"/>
              </a:lnSpc>
            </a:pPr>
            <a:endParaRPr lang="en-US" smtClean="0"/>
          </a:p>
          <a:p>
            <a:pPr eaLnBrk="1" hangingPunct="1">
              <a:lnSpc>
                <a:spcPct val="90000"/>
              </a:lnSpc>
              <a:buFont typeface="Wingdings" pitchFamily="2" charset="2"/>
              <a:buChar char="Ø"/>
            </a:pPr>
            <a:r>
              <a:rPr lang="en-US" smtClean="0"/>
              <a:t>Distinguish: Physical (layer 1) and logical (≥ layer 2) topologies</a:t>
            </a:r>
          </a:p>
        </p:txBody>
      </p:sp>
      <p:grpSp>
        <p:nvGrpSpPr>
          <p:cNvPr id="13317" name="Group 4"/>
          <p:cNvGrpSpPr>
            <a:grpSpLocks/>
          </p:cNvGrpSpPr>
          <p:nvPr/>
        </p:nvGrpSpPr>
        <p:grpSpPr bwMode="auto">
          <a:xfrm>
            <a:off x="8112224" y="1412776"/>
            <a:ext cx="1565275" cy="368300"/>
            <a:chOff x="1400" y="993"/>
            <a:chExt cx="1068" cy="232"/>
          </a:xfrm>
        </p:grpSpPr>
        <p:sp>
          <p:nvSpPr>
            <p:cNvPr id="1506309" name="Rectangle 5"/>
            <p:cNvSpPr>
              <a:spLocks noChangeArrowheads="1"/>
            </p:cNvSpPr>
            <p:nvPr/>
          </p:nvSpPr>
          <p:spPr bwMode="auto">
            <a:xfrm>
              <a:off x="1400" y="993"/>
              <a:ext cx="252" cy="232"/>
            </a:xfrm>
            <a:prstGeom prst="rect">
              <a:avLst/>
            </a:prstGeom>
            <a:solidFill>
              <a:schemeClr val="bg1"/>
            </a:solidFill>
            <a:ln w="12700">
              <a:solidFill>
                <a:schemeClr val="tx1"/>
              </a:solidFill>
              <a:miter lim="800000"/>
              <a:headEnd/>
              <a:tailEnd/>
            </a:ln>
            <a:effectLst>
              <a:outerShdw dist="107763" dir="2700000" algn="ctr" rotWithShape="0">
                <a:schemeClr val="bg2"/>
              </a:outerShdw>
            </a:effectLst>
          </p:spPr>
          <p:txBody>
            <a:bodyPr wrap="none" anchor="ctr"/>
            <a:lstStyle/>
            <a:p>
              <a:pPr>
                <a:defRPr/>
              </a:pPr>
              <a:endParaRPr lang="de-DE"/>
            </a:p>
          </p:txBody>
        </p:sp>
        <p:sp>
          <p:nvSpPr>
            <p:cNvPr id="13345" name="Line 6"/>
            <p:cNvSpPr>
              <a:spLocks noChangeShapeType="1"/>
            </p:cNvSpPr>
            <p:nvPr/>
          </p:nvSpPr>
          <p:spPr bwMode="auto">
            <a:xfrm>
              <a:off x="1668" y="1125"/>
              <a:ext cx="546" cy="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1506311" name="Rectangle 7"/>
            <p:cNvSpPr>
              <a:spLocks noChangeArrowheads="1"/>
            </p:cNvSpPr>
            <p:nvPr/>
          </p:nvSpPr>
          <p:spPr bwMode="auto">
            <a:xfrm>
              <a:off x="2216" y="993"/>
              <a:ext cx="252" cy="232"/>
            </a:xfrm>
            <a:prstGeom prst="rect">
              <a:avLst/>
            </a:prstGeom>
            <a:solidFill>
              <a:schemeClr val="bg1"/>
            </a:solidFill>
            <a:ln w="12700">
              <a:solidFill>
                <a:schemeClr val="tx1"/>
              </a:solidFill>
              <a:miter lim="800000"/>
              <a:headEnd/>
              <a:tailEnd/>
            </a:ln>
            <a:effectLst>
              <a:outerShdw dist="107763" dir="2700000" algn="ctr" rotWithShape="0">
                <a:schemeClr val="bg2"/>
              </a:outerShdw>
            </a:effectLst>
          </p:spPr>
          <p:txBody>
            <a:bodyPr wrap="none" anchor="ctr"/>
            <a:lstStyle/>
            <a:p>
              <a:pPr>
                <a:defRPr/>
              </a:pPr>
              <a:endParaRPr lang="de-DE"/>
            </a:p>
          </p:txBody>
        </p:sp>
      </p:grpSp>
      <p:grpSp>
        <p:nvGrpSpPr>
          <p:cNvPr id="13318" name="Group 8"/>
          <p:cNvGrpSpPr>
            <a:grpSpLocks/>
          </p:cNvGrpSpPr>
          <p:nvPr/>
        </p:nvGrpSpPr>
        <p:grpSpPr bwMode="auto">
          <a:xfrm>
            <a:off x="8112224" y="2311301"/>
            <a:ext cx="2011363" cy="1054100"/>
            <a:chOff x="1400" y="1857"/>
            <a:chExt cx="1372" cy="664"/>
          </a:xfrm>
        </p:grpSpPr>
        <p:sp>
          <p:nvSpPr>
            <p:cNvPr id="1506313" name="Rectangle 9"/>
            <p:cNvSpPr>
              <a:spLocks noChangeArrowheads="1"/>
            </p:cNvSpPr>
            <p:nvPr/>
          </p:nvSpPr>
          <p:spPr bwMode="auto">
            <a:xfrm>
              <a:off x="1400" y="1857"/>
              <a:ext cx="252" cy="232"/>
            </a:xfrm>
            <a:prstGeom prst="rect">
              <a:avLst/>
            </a:prstGeom>
            <a:solidFill>
              <a:schemeClr val="accent2"/>
            </a:solidFill>
            <a:ln w="12700">
              <a:solidFill>
                <a:schemeClr val="tx1"/>
              </a:solidFill>
              <a:miter lim="800000"/>
              <a:headEnd/>
              <a:tailEnd/>
            </a:ln>
            <a:effectLst>
              <a:outerShdw dist="107763" dir="2700000" algn="ctr" rotWithShape="0">
                <a:schemeClr val="bg2"/>
              </a:outerShdw>
            </a:effectLst>
          </p:spPr>
          <p:txBody>
            <a:bodyPr wrap="none" anchor="ctr"/>
            <a:lstStyle/>
            <a:p>
              <a:pPr>
                <a:defRPr/>
              </a:pPr>
              <a:endParaRPr lang="de-DE"/>
            </a:p>
          </p:txBody>
        </p:sp>
        <p:sp>
          <p:nvSpPr>
            <p:cNvPr id="13336" name="Line 10"/>
            <p:cNvSpPr>
              <a:spLocks noChangeShapeType="1"/>
            </p:cNvSpPr>
            <p:nvPr/>
          </p:nvSpPr>
          <p:spPr bwMode="auto">
            <a:xfrm flipH="1">
              <a:off x="1524" y="2169"/>
              <a:ext cx="1248" cy="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13337" name="Line 11"/>
            <p:cNvSpPr>
              <a:spLocks noChangeShapeType="1"/>
            </p:cNvSpPr>
            <p:nvPr/>
          </p:nvSpPr>
          <p:spPr bwMode="auto">
            <a:xfrm flipV="1">
              <a:off x="1814" y="2169"/>
              <a:ext cx="0" cy="144"/>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13338" name="Line 12"/>
            <p:cNvSpPr>
              <a:spLocks noChangeShapeType="1"/>
            </p:cNvSpPr>
            <p:nvPr/>
          </p:nvSpPr>
          <p:spPr bwMode="auto">
            <a:xfrm flipV="1">
              <a:off x="2198" y="2169"/>
              <a:ext cx="0" cy="144"/>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13339" name="Line 13"/>
            <p:cNvSpPr>
              <a:spLocks noChangeShapeType="1"/>
            </p:cNvSpPr>
            <p:nvPr/>
          </p:nvSpPr>
          <p:spPr bwMode="auto">
            <a:xfrm flipV="1">
              <a:off x="2630" y="2169"/>
              <a:ext cx="0" cy="144"/>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13340" name="Line 14"/>
            <p:cNvSpPr>
              <a:spLocks noChangeShapeType="1"/>
            </p:cNvSpPr>
            <p:nvPr/>
          </p:nvSpPr>
          <p:spPr bwMode="auto">
            <a:xfrm>
              <a:off x="1524" y="2097"/>
              <a:ext cx="0" cy="72"/>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1506319" name="Rectangle 15"/>
            <p:cNvSpPr>
              <a:spLocks noChangeArrowheads="1"/>
            </p:cNvSpPr>
            <p:nvPr/>
          </p:nvSpPr>
          <p:spPr bwMode="auto">
            <a:xfrm>
              <a:off x="1688" y="2289"/>
              <a:ext cx="252" cy="232"/>
            </a:xfrm>
            <a:prstGeom prst="rect">
              <a:avLst/>
            </a:prstGeom>
            <a:solidFill>
              <a:schemeClr val="bg1"/>
            </a:solidFill>
            <a:ln w="12700">
              <a:solidFill>
                <a:schemeClr val="tx1"/>
              </a:solidFill>
              <a:miter lim="800000"/>
              <a:headEnd/>
              <a:tailEnd/>
            </a:ln>
            <a:effectLst>
              <a:outerShdw dist="107763" dir="2700000" algn="ctr" rotWithShape="0">
                <a:schemeClr val="bg2"/>
              </a:outerShdw>
            </a:effectLst>
          </p:spPr>
          <p:txBody>
            <a:bodyPr wrap="none" anchor="ctr"/>
            <a:lstStyle/>
            <a:p>
              <a:pPr>
                <a:defRPr/>
              </a:pPr>
              <a:endParaRPr lang="de-DE"/>
            </a:p>
          </p:txBody>
        </p:sp>
        <p:sp>
          <p:nvSpPr>
            <p:cNvPr id="1506320" name="Rectangle 16"/>
            <p:cNvSpPr>
              <a:spLocks noChangeArrowheads="1"/>
            </p:cNvSpPr>
            <p:nvPr/>
          </p:nvSpPr>
          <p:spPr bwMode="auto">
            <a:xfrm>
              <a:off x="2072" y="2289"/>
              <a:ext cx="251" cy="232"/>
            </a:xfrm>
            <a:prstGeom prst="rect">
              <a:avLst/>
            </a:prstGeom>
            <a:solidFill>
              <a:schemeClr val="bg1"/>
            </a:solidFill>
            <a:ln w="12700">
              <a:solidFill>
                <a:schemeClr val="tx1"/>
              </a:solidFill>
              <a:miter lim="800000"/>
              <a:headEnd/>
              <a:tailEnd/>
            </a:ln>
            <a:effectLst>
              <a:outerShdw dist="107763" dir="2700000" algn="ctr" rotWithShape="0">
                <a:schemeClr val="bg2"/>
              </a:outerShdw>
            </a:effectLst>
          </p:spPr>
          <p:txBody>
            <a:bodyPr wrap="none" anchor="ctr"/>
            <a:lstStyle/>
            <a:p>
              <a:pPr>
                <a:defRPr/>
              </a:pPr>
              <a:endParaRPr lang="de-DE"/>
            </a:p>
          </p:txBody>
        </p:sp>
        <p:sp>
          <p:nvSpPr>
            <p:cNvPr id="1506321" name="Rectangle 17"/>
            <p:cNvSpPr>
              <a:spLocks noChangeArrowheads="1"/>
            </p:cNvSpPr>
            <p:nvPr/>
          </p:nvSpPr>
          <p:spPr bwMode="auto">
            <a:xfrm>
              <a:off x="2505" y="2289"/>
              <a:ext cx="251" cy="232"/>
            </a:xfrm>
            <a:prstGeom prst="rect">
              <a:avLst/>
            </a:prstGeom>
            <a:solidFill>
              <a:schemeClr val="bg1"/>
            </a:solidFill>
            <a:ln w="12700">
              <a:solidFill>
                <a:schemeClr val="tx1"/>
              </a:solidFill>
              <a:miter lim="800000"/>
              <a:headEnd/>
              <a:tailEnd/>
            </a:ln>
            <a:effectLst>
              <a:outerShdw dist="107763" dir="2700000" algn="ctr" rotWithShape="0">
                <a:schemeClr val="bg2"/>
              </a:outerShdw>
            </a:effectLst>
          </p:spPr>
          <p:txBody>
            <a:bodyPr wrap="none" anchor="ctr"/>
            <a:lstStyle/>
            <a:p>
              <a:pPr>
                <a:defRPr/>
              </a:pPr>
              <a:endParaRPr lang="de-DE"/>
            </a:p>
          </p:txBody>
        </p:sp>
      </p:grpSp>
      <p:grpSp>
        <p:nvGrpSpPr>
          <p:cNvPr id="13319" name="Group 18"/>
          <p:cNvGrpSpPr>
            <a:grpSpLocks/>
          </p:cNvGrpSpPr>
          <p:nvPr/>
        </p:nvGrpSpPr>
        <p:grpSpPr bwMode="auto">
          <a:xfrm>
            <a:off x="8107462" y="4013102"/>
            <a:ext cx="3063875" cy="1254125"/>
            <a:chOff x="1396" y="3075"/>
            <a:chExt cx="2091" cy="790"/>
          </a:xfrm>
        </p:grpSpPr>
        <p:sp>
          <p:nvSpPr>
            <p:cNvPr id="13320" name="Line 19"/>
            <p:cNvSpPr>
              <a:spLocks noChangeShapeType="1"/>
            </p:cNvSpPr>
            <p:nvPr/>
          </p:nvSpPr>
          <p:spPr bwMode="auto">
            <a:xfrm>
              <a:off x="1396" y="3470"/>
              <a:ext cx="2091" cy="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1506324" name="Rectangle 20"/>
            <p:cNvSpPr>
              <a:spLocks noChangeArrowheads="1"/>
            </p:cNvSpPr>
            <p:nvPr/>
          </p:nvSpPr>
          <p:spPr bwMode="auto">
            <a:xfrm>
              <a:off x="1429" y="3075"/>
              <a:ext cx="251" cy="232"/>
            </a:xfrm>
            <a:prstGeom prst="rect">
              <a:avLst/>
            </a:prstGeom>
            <a:solidFill>
              <a:schemeClr val="bg1"/>
            </a:solidFill>
            <a:ln w="12700">
              <a:solidFill>
                <a:schemeClr val="tx1"/>
              </a:solidFill>
              <a:miter lim="800000"/>
              <a:headEnd/>
              <a:tailEnd/>
            </a:ln>
            <a:effectLst>
              <a:outerShdw dist="107763" dir="2700000" algn="ctr" rotWithShape="0">
                <a:schemeClr val="bg2"/>
              </a:outerShdw>
            </a:effectLst>
          </p:spPr>
          <p:txBody>
            <a:bodyPr wrap="none" anchor="ctr"/>
            <a:lstStyle/>
            <a:p>
              <a:pPr>
                <a:defRPr/>
              </a:pPr>
              <a:endParaRPr lang="de-DE"/>
            </a:p>
          </p:txBody>
        </p:sp>
        <p:sp>
          <p:nvSpPr>
            <p:cNvPr id="1506325" name="Rectangle 21"/>
            <p:cNvSpPr>
              <a:spLocks noChangeArrowheads="1"/>
            </p:cNvSpPr>
            <p:nvPr/>
          </p:nvSpPr>
          <p:spPr bwMode="auto">
            <a:xfrm>
              <a:off x="1956" y="3075"/>
              <a:ext cx="251" cy="232"/>
            </a:xfrm>
            <a:prstGeom prst="rect">
              <a:avLst/>
            </a:prstGeom>
            <a:solidFill>
              <a:schemeClr val="bg1"/>
            </a:solidFill>
            <a:ln w="12700">
              <a:solidFill>
                <a:schemeClr val="tx1"/>
              </a:solidFill>
              <a:miter lim="800000"/>
              <a:headEnd/>
              <a:tailEnd/>
            </a:ln>
            <a:effectLst>
              <a:outerShdw dist="107763" dir="2700000" algn="ctr" rotWithShape="0">
                <a:schemeClr val="bg2"/>
              </a:outerShdw>
            </a:effectLst>
          </p:spPr>
          <p:txBody>
            <a:bodyPr wrap="none" anchor="ctr"/>
            <a:lstStyle/>
            <a:p>
              <a:pPr>
                <a:defRPr/>
              </a:pPr>
              <a:endParaRPr lang="de-DE"/>
            </a:p>
          </p:txBody>
        </p:sp>
        <p:sp>
          <p:nvSpPr>
            <p:cNvPr id="1506326" name="Rectangle 22"/>
            <p:cNvSpPr>
              <a:spLocks noChangeArrowheads="1"/>
            </p:cNvSpPr>
            <p:nvPr/>
          </p:nvSpPr>
          <p:spPr bwMode="auto">
            <a:xfrm>
              <a:off x="2580" y="3075"/>
              <a:ext cx="251" cy="232"/>
            </a:xfrm>
            <a:prstGeom prst="rect">
              <a:avLst/>
            </a:prstGeom>
            <a:solidFill>
              <a:schemeClr val="bg1"/>
            </a:solidFill>
            <a:ln w="12700">
              <a:solidFill>
                <a:schemeClr val="tx1"/>
              </a:solidFill>
              <a:miter lim="800000"/>
              <a:headEnd/>
              <a:tailEnd/>
            </a:ln>
            <a:effectLst>
              <a:outerShdw dist="107763" dir="2700000" algn="ctr" rotWithShape="0">
                <a:schemeClr val="bg2"/>
              </a:outerShdw>
            </a:effectLst>
          </p:spPr>
          <p:txBody>
            <a:bodyPr wrap="none" anchor="ctr"/>
            <a:lstStyle/>
            <a:p>
              <a:pPr>
                <a:defRPr/>
              </a:pPr>
              <a:endParaRPr lang="de-DE"/>
            </a:p>
          </p:txBody>
        </p:sp>
        <p:sp>
          <p:nvSpPr>
            <p:cNvPr id="1506327" name="Rectangle 23"/>
            <p:cNvSpPr>
              <a:spLocks noChangeArrowheads="1"/>
            </p:cNvSpPr>
            <p:nvPr/>
          </p:nvSpPr>
          <p:spPr bwMode="auto">
            <a:xfrm>
              <a:off x="3204" y="3075"/>
              <a:ext cx="251" cy="232"/>
            </a:xfrm>
            <a:prstGeom prst="rect">
              <a:avLst/>
            </a:prstGeom>
            <a:solidFill>
              <a:schemeClr val="bg1"/>
            </a:solidFill>
            <a:ln w="12700">
              <a:solidFill>
                <a:schemeClr val="tx1"/>
              </a:solidFill>
              <a:miter lim="800000"/>
              <a:headEnd/>
              <a:tailEnd/>
            </a:ln>
            <a:effectLst>
              <a:outerShdw dist="107763" dir="2700000" algn="ctr" rotWithShape="0">
                <a:schemeClr val="bg2"/>
              </a:outerShdw>
            </a:effectLst>
          </p:spPr>
          <p:txBody>
            <a:bodyPr wrap="none" anchor="ctr"/>
            <a:lstStyle/>
            <a:p>
              <a:pPr>
                <a:defRPr/>
              </a:pPr>
              <a:endParaRPr lang="de-DE"/>
            </a:p>
          </p:txBody>
        </p:sp>
        <p:sp>
          <p:nvSpPr>
            <p:cNvPr id="13325" name="Line 24"/>
            <p:cNvSpPr>
              <a:spLocks noChangeShapeType="1"/>
            </p:cNvSpPr>
            <p:nvPr/>
          </p:nvSpPr>
          <p:spPr bwMode="auto">
            <a:xfrm>
              <a:off x="1552" y="3312"/>
              <a:ext cx="0" cy="158"/>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13326" name="Line 25"/>
            <p:cNvSpPr>
              <a:spLocks noChangeShapeType="1"/>
            </p:cNvSpPr>
            <p:nvPr/>
          </p:nvSpPr>
          <p:spPr bwMode="auto">
            <a:xfrm>
              <a:off x="2098" y="3312"/>
              <a:ext cx="0" cy="158"/>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13327" name="Line 26"/>
            <p:cNvSpPr>
              <a:spLocks noChangeShapeType="1"/>
            </p:cNvSpPr>
            <p:nvPr/>
          </p:nvSpPr>
          <p:spPr bwMode="auto">
            <a:xfrm>
              <a:off x="2722" y="3312"/>
              <a:ext cx="0" cy="158"/>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13328" name="Line 27"/>
            <p:cNvSpPr>
              <a:spLocks noChangeShapeType="1"/>
            </p:cNvSpPr>
            <p:nvPr/>
          </p:nvSpPr>
          <p:spPr bwMode="auto">
            <a:xfrm>
              <a:off x="3346" y="3312"/>
              <a:ext cx="0" cy="158"/>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13329" name="Line 28"/>
            <p:cNvSpPr>
              <a:spLocks noChangeShapeType="1"/>
            </p:cNvSpPr>
            <p:nvPr/>
          </p:nvSpPr>
          <p:spPr bwMode="auto">
            <a:xfrm flipV="1">
              <a:off x="1842" y="3470"/>
              <a:ext cx="0" cy="216"/>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13330" name="Line 29"/>
            <p:cNvSpPr>
              <a:spLocks noChangeShapeType="1"/>
            </p:cNvSpPr>
            <p:nvPr/>
          </p:nvSpPr>
          <p:spPr bwMode="auto">
            <a:xfrm flipV="1">
              <a:off x="2370" y="3470"/>
              <a:ext cx="0" cy="216"/>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13331" name="Line 30"/>
            <p:cNvSpPr>
              <a:spLocks noChangeShapeType="1"/>
            </p:cNvSpPr>
            <p:nvPr/>
          </p:nvSpPr>
          <p:spPr bwMode="auto">
            <a:xfrm flipV="1">
              <a:off x="2956" y="3470"/>
              <a:ext cx="0" cy="216"/>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1506335" name="Rectangle 31"/>
            <p:cNvSpPr>
              <a:spLocks noChangeArrowheads="1"/>
            </p:cNvSpPr>
            <p:nvPr/>
          </p:nvSpPr>
          <p:spPr bwMode="auto">
            <a:xfrm>
              <a:off x="1716" y="3633"/>
              <a:ext cx="252" cy="232"/>
            </a:xfrm>
            <a:prstGeom prst="rect">
              <a:avLst/>
            </a:prstGeom>
            <a:solidFill>
              <a:schemeClr val="bg1"/>
            </a:solidFill>
            <a:ln w="12700">
              <a:solidFill>
                <a:schemeClr val="tx1"/>
              </a:solidFill>
              <a:miter lim="800000"/>
              <a:headEnd/>
              <a:tailEnd/>
            </a:ln>
            <a:effectLst>
              <a:outerShdw dist="107763" dir="2700000" algn="ctr" rotWithShape="0">
                <a:schemeClr val="bg2"/>
              </a:outerShdw>
            </a:effectLst>
          </p:spPr>
          <p:txBody>
            <a:bodyPr wrap="none" anchor="ctr"/>
            <a:lstStyle/>
            <a:p>
              <a:pPr>
                <a:defRPr/>
              </a:pPr>
              <a:endParaRPr lang="de-DE"/>
            </a:p>
          </p:txBody>
        </p:sp>
        <p:sp>
          <p:nvSpPr>
            <p:cNvPr id="1506336" name="Rectangle 32"/>
            <p:cNvSpPr>
              <a:spLocks noChangeArrowheads="1"/>
            </p:cNvSpPr>
            <p:nvPr/>
          </p:nvSpPr>
          <p:spPr bwMode="auto">
            <a:xfrm>
              <a:off x="2244" y="3633"/>
              <a:ext cx="251" cy="232"/>
            </a:xfrm>
            <a:prstGeom prst="rect">
              <a:avLst/>
            </a:prstGeom>
            <a:solidFill>
              <a:schemeClr val="bg1"/>
            </a:solidFill>
            <a:ln w="12700">
              <a:solidFill>
                <a:schemeClr val="tx1"/>
              </a:solidFill>
              <a:miter lim="800000"/>
              <a:headEnd/>
              <a:tailEnd/>
            </a:ln>
            <a:effectLst>
              <a:outerShdw dist="107763" dir="2700000" algn="ctr" rotWithShape="0">
                <a:schemeClr val="bg2"/>
              </a:outerShdw>
            </a:effectLst>
          </p:spPr>
          <p:txBody>
            <a:bodyPr wrap="none" anchor="ctr"/>
            <a:lstStyle/>
            <a:p>
              <a:pPr>
                <a:defRPr/>
              </a:pPr>
              <a:endParaRPr lang="de-DE"/>
            </a:p>
          </p:txBody>
        </p:sp>
        <p:sp>
          <p:nvSpPr>
            <p:cNvPr id="1506337" name="Rectangle 33"/>
            <p:cNvSpPr>
              <a:spLocks noChangeArrowheads="1"/>
            </p:cNvSpPr>
            <p:nvPr/>
          </p:nvSpPr>
          <p:spPr bwMode="auto">
            <a:xfrm>
              <a:off x="2820" y="3633"/>
              <a:ext cx="252" cy="232"/>
            </a:xfrm>
            <a:prstGeom prst="rect">
              <a:avLst/>
            </a:prstGeom>
            <a:solidFill>
              <a:schemeClr val="bg1"/>
            </a:solidFill>
            <a:ln w="12700">
              <a:solidFill>
                <a:schemeClr val="tx1"/>
              </a:solidFill>
              <a:miter lim="800000"/>
              <a:headEnd/>
              <a:tailEnd/>
            </a:ln>
            <a:effectLst>
              <a:outerShdw dist="107763" dir="2700000" algn="ctr" rotWithShape="0">
                <a:schemeClr val="bg2"/>
              </a:outerShdw>
            </a:effectLst>
          </p:spPr>
          <p:txBody>
            <a:bodyPr wrap="none" anchor="ctr"/>
            <a:lstStyle/>
            <a:p>
              <a:pPr>
                <a:defRPr/>
              </a:pPr>
              <a:endParaRPr lang="de-DE"/>
            </a:p>
          </p:txBody>
        </p:sp>
      </p:grpSp>
      <p:sp>
        <p:nvSpPr>
          <p:cNvPr id="35" name="Footer Placeholder 2"/>
          <p:cNvSpPr>
            <a:spLocks noGrp="1"/>
          </p:cNvSpPr>
          <p:nvPr>
            <p:ph type="ftr" sz="quarter" idx="3"/>
          </p:nvPr>
        </p:nvSpPr>
        <p:spPr>
          <a:xfrm>
            <a:off x="334433" y="6656398"/>
            <a:ext cx="7969251" cy="201602"/>
          </a:xfrm>
        </p:spPr>
        <p:txBody>
          <a:bodyPr/>
          <a:lstStyle/>
          <a:p>
            <a:r>
              <a:rPr lang="en-US" sz="750" dirty="0" smtClean="0"/>
              <a:t>TI 3: Operating Systems and Computer Networks</a:t>
            </a:r>
            <a:endParaRPr lang="de-DE" sz="750" dirty="0"/>
          </a:p>
        </p:txBody>
      </p:sp>
    </p:spTree>
    <p:extLst>
      <p:ext uri="{BB962C8B-B14F-4D97-AF65-F5344CB8AC3E}">
        <p14:creationId xmlns:p14="http://schemas.microsoft.com/office/powerpoint/2010/main" val="2714430902"/>
      </p:ext>
    </p:extLst>
  </p:cSld>
  <p:clrMapOvr>
    <a:masterClrMapping/>
  </p:clrMapOvr>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8" name="Rectangle 2"/>
          <p:cNvSpPr>
            <a:spLocks noGrp="1" noChangeArrowheads="1"/>
          </p:cNvSpPr>
          <p:nvPr>
            <p:ph type="title"/>
          </p:nvPr>
        </p:nvSpPr>
        <p:spPr/>
        <p:txBody>
          <a:bodyPr/>
          <a:lstStyle/>
          <a:p>
            <a:pPr eaLnBrk="1" hangingPunct="1"/>
            <a:r>
              <a:rPr lang="en-US" dirty="0" smtClean="0"/>
              <a:t>Structured Cabling</a:t>
            </a:r>
          </a:p>
        </p:txBody>
      </p:sp>
      <p:sp>
        <p:nvSpPr>
          <p:cNvPr id="3079" name="Rectangle 56"/>
          <p:cNvSpPr>
            <a:spLocks noGrp="1" noChangeArrowheads="1"/>
          </p:cNvSpPr>
          <p:nvPr>
            <p:ph idx="1"/>
          </p:nvPr>
        </p:nvSpPr>
        <p:spPr/>
        <p:txBody>
          <a:bodyPr/>
          <a:lstStyle/>
          <a:p>
            <a:pPr eaLnBrk="1" hangingPunct="1">
              <a:lnSpc>
                <a:spcPct val="90000"/>
              </a:lnSpc>
            </a:pPr>
            <a:endParaRPr lang="en-US" dirty="0" smtClean="0"/>
          </a:p>
          <a:p>
            <a:pPr eaLnBrk="1" hangingPunct="1">
              <a:lnSpc>
                <a:spcPct val="90000"/>
              </a:lnSpc>
            </a:pPr>
            <a:endParaRPr lang="en-US" dirty="0" smtClean="0"/>
          </a:p>
          <a:p>
            <a:pPr eaLnBrk="1" hangingPunct="1">
              <a:lnSpc>
                <a:spcPct val="90000"/>
              </a:lnSpc>
            </a:pPr>
            <a:endParaRPr lang="en-US" dirty="0" smtClean="0"/>
          </a:p>
          <a:p>
            <a:pPr eaLnBrk="1" hangingPunct="1">
              <a:lnSpc>
                <a:spcPct val="90000"/>
              </a:lnSpc>
            </a:pPr>
            <a:endParaRPr lang="en-US" dirty="0" smtClean="0"/>
          </a:p>
          <a:p>
            <a:pPr eaLnBrk="1" hangingPunct="1">
              <a:lnSpc>
                <a:spcPct val="90000"/>
              </a:lnSpc>
            </a:pPr>
            <a:endParaRPr lang="en-US" dirty="0" smtClean="0"/>
          </a:p>
          <a:p>
            <a:pPr eaLnBrk="1" hangingPunct="1">
              <a:lnSpc>
                <a:spcPct val="90000"/>
              </a:lnSpc>
            </a:pPr>
            <a:endParaRPr lang="en-US" dirty="0" smtClean="0"/>
          </a:p>
          <a:p>
            <a:pPr eaLnBrk="1" hangingPunct="1">
              <a:lnSpc>
                <a:spcPct val="90000"/>
              </a:lnSpc>
            </a:pPr>
            <a:r>
              <a:rPr lang="en-US" dirty="0" smtClean="0"/>
              <a:t>Star on each floor</a:t>
            </a:r>
          </a:p>
          <a:p>
            <a:pPr eaLnBrk="1" hangingPunct="1">
              <a:lnSpc>
                <a:spcPct val="90000"/>
              </a:lnSpc>
            </a:pPr>
            <a:r>
              <a:rPr lang="en-US" dirty="0" smtClean="0"/>
              <a:t>Star to connect individual stars</a:t>
            </a:r>
          </a:p>
          <a:p>
            <a:pPr eaLnBrk="1" hangingPunct="1">
              <a:lnSpc>
                <a:spcPct val="90000"/>
              </a:lnSpc>
            </a:pPr>
            <a:endParaRPr lang="en-US" dirty="0" smtClean="0"/>
          </a:p>
          <a:p>
            <a:pPr eaLnBrk="1" hangingPunct="1">
              <a:lnSpc>
                <a:spcPct val="90000"/>
              </a:lnSpc>
              <a:buFont typeface="Wingdings" pitchFamily="2" charset="2"/>
              <a:buChar char="Ø"/>
            </a:pPr>
            <a:r>
              <a:rPr lang="en-US" dirty="0" smtClean="0"/>
              <a:t>Tree-like structure</a:t>
            </a:r>
          </a:p>
          <a:p>
            <a:pPr eaLnBrk="1" hangingPunct="1">
              <a:lnSpc>
                <a:spcPct val="90000"/>
              </a:lnSpc>
              <a:buFont typeface="Wingdings" pitchFamily="2" charset="2"/>
              <a:buChar char="Ø"/>
            </a:pPr>
            <a:endParaRPr lang="en-US" dirty="0" smtClean="0"/>
          </a:p>
          <a:p>
            <a:pPr eaLnBrk="1" hangingPunct="1">
              <a:lnSpc>
                <a:spcPct val="90000"/>
              </a:lnSpc>
              <a:buFont typeface="Wingdings" pitchFamily="2" charset="2"/>
              <a:buChar char="Ø"/>
            </a:pPr>
            <a:r>
              <a:rPr lang="en-US" dirty="0" smtClean="0"/>
              <a:t>Point-to-point connections avoid</a:t>
            </a:r>
          </a:p>
          <a:p>
            <a:pPr eaLnBrk="1" hangingPunct="1">
              <a:lnSpc>
                <a:spcPct val="90000"/>
              </a:lnSpc>
              <a:buFont typeface="Wingdings" pitchFamily="2" charset="2"/>
              <a:buNone/>
            </a:pPr>
            <a:r>
              <a:rPr lang="en-US" dirty="0" smtClean="0"/>
              <a:t>   packet collisions</a:t>
            </a:r>
          </a:p>
        </p:txBody>
      </p:sp>
      <p:pic>
        <p:nvPicPr>
          <p:cNvPr id="3080" name="Picture 28" descr="bs01043_"/>
          <p:cNvPicPr>
            <a:picLocks noChangeAspect="1" noChangeArrowheads="1"/>
          </p:cNvPicPr>
          <p:nvPr/>
        </p:nvPicPr>
        <p:blipFill>
          <a:blip r:embed="rId4" cstate="print"/>
          <a:srcRect/>
          <a:stretch>
            <a:fillRect/>
          </a:stretch>
        </p:blipFill>
        <p:spPr bwMode="auto">
          <a:xfrm>
            <a:off x="3556776" y="1144119"/>
            <a:ext cx="409575" cy="533400"/>
          </a:xfrm>
          <a:prstGeom prst="rect">
            <a:avLst/>
          </a:prstGeom>
          <a:noFill/>
          <a:ln w="9525">
            <a:noFill/>
            <a:miter lim="800000"/>
            <a:headEnd/>
            <a:tailEnd/>
          </a:ln>
        </p:spPr>
      </p:pic>
      <p:pic>
        <p:nvPicPr>
          <p:cNvPr id="3081" name="Picture 29" descr="bs01070_"/>
          <p:cNvPicPr>
            <a:picLocks noChangeAspect="1" noChangeArrowheads="1"/>
          </p:cNvPicPr>
          <p:nvPr/>
        </p:nvPicPr>
        <p:blipFill>
          <a:blip r:embed="rId5" cstate="print"/>
          <a:srcRect/>
          <a:stretch>
            <a:fillRect/>
          </a:stretch>
        </p:blipFill>
        <p:spPr bwMode="auto">
          <a:xfrm>
            <a:off x="3450413" y="1753719"/>
            <a:ext cx="633412" cy="474662"/>
          </a:xfrm>
          <a:prstGeom prst="rect">
            <a:avLst/>
          </a:prstGeom>
          <a:noFill/>
          <a:ln w="9525">
            <a:noFill/>
            <a:miter lim="800000"/>
            <a:headEnd/>
            <a:tailEnd/>
          </a:ln>
        </p:spPr>
      </p:pic>
      <p:pic>
        <p:nvPicPr>
          <p:cNvPr id="3082" name="Picture 30" descr="bs00283_"/>
          <p:cNvPicPr>
            <a:picLocks noChangeAspect="1" noChangeArrowheads="1"/>
          </p:cNvPicPr>
          <p:nvPr/>
        </p:nvPicPr>
        <p:blipFill>
          <a:blip r:embed="rId6" cstate="print"/>
          <a:srcRect/>
          <a:stretch>
            <a:fillRect/>
          </a:stretch>
        </p:blipFill>
        <p:spPr bwMode="auto">
          <a:xfrm>
            <a:off x="3474226" y="2366495"/>
            <a:ext cx="492125" cy="509587"/>
          </a:xfrm>
          <a:prstGeom prst="rect">
            <a:avLst/>
          </a:prstGeom>
          <a:noFill/>
          <a:ln w="9525">
            <a:noFill/>
            <a:miter lim="800000"/>
            <a:headEnd/>
            <a:tailEnd/>
          </a:ln>
        </p:spPr>
      </p:pic>
      <p:sp>
        <p:nvSpPr>
          <p:cNvPr id="3083" name="Text Box 31"/>
          <p:cNvSpPr txBox="1">
            <a:spLocks noChangeArrowheads="1"/>
          </p:cNvSpPr>
          <p:nvPr/>
        </p:nvSpPr>
        <p:spPr bwMode="auto">
          <a:xfrm>
            <a:off x="4255275" y="1271119"/>
            <a:ext cx="1435100" cy="366712"/>
          </a:xfrm>
          <a:prstGeom prst="rect">
            <a:avLst/>
          </a:prstGeom>
          <a:noFill/>
          <a:ln w="12700">
            <a:noFill/>
            <a:miter lim="800000"/>
            <a:headEnd type="none" w="sm" len="sm"/>
            <a:tailEnd type="none" w="sm" len="sm"/>
          </a:ln>
        </p:spPr>
        <p:txBody>
          <a:bodyPr wrap="none">
            <a:spAutoFit/>
          </a:bodyPr>
          <a:lstStyle/>
          <a:p>
            <a:pPr algn="l" eaLnBrk="0" hangingPunct="0"/>
            <a:r>
              <a:rPr lang="de-DE"/>
              <a:t>Computers</a:t>
            </a:r>
          </a:p>
        </p:txBody>
      </p:sp>
      <p:sp>
        <p:nvSpPr>
          <p:cNvPr id="3084" name="Text Box 32"/>
          <p:cNvSpPr txBox="1">
            <a:spLocks noChangeArrowheads="1"/>
          </p:cNvSpPr>
          <p:nvPr/>
        </p:nvSpPr>
        <p:spPr bwMode="auto">
          <a:xfrm>
            <a:off x="4274325" y="1847382"/>
            <a:ext cx="1060450" cy="366713"/>
          </a:xfrm>
          <a:prstGeom prst="rect">
            <a:avLst/>
          </a:prstGeom>
          <a:noFill/>
          <a:ln w="12700">
            <a:noFill/>
            <a:miter lim="800000"/>
            <a:headEnd type="none" w="sm" len="sm"/>
            <a:tailEnd type="none" w="sm" len="sm"/>
          </a:ln>
        </p:spPr>
        <p:txBody>
          <a:bodyPr wrap="none">
            <a:spAutoFit/>
          </a:bodyPr>
          <a:lstStyle/>
          <a:p>
            <a:pPr algn="l" eaLnBrk="0" hangingPunct="0"/>
            <a:r>
              <a:rPr lang="de-DE"/>
              <a:t>Servers</a:t>
            </a:r>
          </a:p>
        </p:txBody>
      </p:sp>
      <p:sp>
        <p:nvSpPr>
          <p:cNvPr id="3085" name="Text Box 33"/>
          <p:cNvSpPr txBox="1">
            <a:spLocks noChangeArrowheads="1"/>
          </p:cNvSpPr>
          <p:nvPr/>
        </p:nvSpPr>
        <p:spPr bwMode="auto">
          <a:xfrm>
            <a:off x="4255275" y="2231556"/>
            <a:ext cx="1346200" cy="915988"/>
          </a:xfrm>
          <a:prstGeom prst="rect">
            <a:avLst/>
          </a:prstGeom>
          <a:noFill/>
          <a:ln w="12700">
            <a:noFill/>
            <a:miter lim="800000"/>
            <a:headEnd type="none" w="sm" len="sm"/>
            <a:tailEnd type="none" w="sm" len="sm"/>
          </a:ln>
        </p:spPr>
        <p:txBody>
          <a:bodyPr wrap="none">
            <a:spAutoFit/>
          </a:bodyPr>
          <a:lstStyle/>
          <a:p>
            <a:pPr algn="l" eaLnBrk="0" hangingPunct="0"/>
            <a:r>
              <a:rPr lang="de-DE"/>
              <a:t>Router for</a:t>
            </a:r>
            <a:br>
              <a:rPr lang="de-DE"/>
            </a:br>
            <a:r>
              <a:rPr lang="de-DE"/>
              <a:t>Internet</a:t>
            </a:r>
            <a:br>
              <a:rPr lang="de-DE"/>
            </a:br>
            <a:r>
              <a:rPr lang="de-DE"/>
              <a:t>access</a:t>
            </a:r>
          </a:p>
        </p:txBody>
      </p:sp>
      <p:grpSp>
        <p:nvGrpSpPr>
          <p:cNvPr id="3086" name="Group 55"/>
          <p:cNvGrpSpPr>
            <a:grpSpLocks/>
          </p:cNvGrpSpPr>
          <p:nvPr/>
        </p:nvGrpSpPr>
        <p:grpSpPr bwMode="auto">
          <a:xfrm>
            <a:off x="5898338" y="1072682"/>
            <a:ext cx="5943600" cy="5159375"/>
            <a:chOff x="2016" y="542"/>
            <a:chExt cx="3744" cy="3250"/>
          </a:xfrm>
        </p:grpSpPr>
        <p:sp>
          <p:nvSpPr>
            <p:cNvPr id="3087" name="Line 3"/>
            <p:cNvSpPr>
              <a:spLocks noChangeShapeType="1"/>
            </p:cNvSpPr>
            <p:nvPr/>
          </p:nvSpPr>
          <p:spPr bwMode="auto">
            <a:xfrm flipH="1">
              <a:off x="2016" y="617"/>
              <a:ext cx="1872" cy="838"/>
            </a:xfrm>
            <a:prstGeom prst="line">
              <a:avLst/>
            </a:prstGeom>
            <a:noFill/>
            <a:ln w="196850" cmpd="tri">
              <a:solidFill>
                <a:schemeClr val="tx1"/>
              </a:solidFill>
              <a:round/>
              <a:headEnd type="none" w="sm" len="sm"/>
              <a:tailEnd type="none" w="sm" len="sm"/>
            </a:ln>
          </p:spPr>
          <p:txBody>
            <a:bodyPr/>
            <a:lstStyle/>
            <a:p>
              <a:endParaRPr lang="en-US"/>
            </a:p>
          </p:txBody>
        </p:sp>
        <p:sp>
          <p:nvSpPr>
            <p:cNvPr id="3088" name="Line 4"/>
            <p:cNvSpPr>
              <a:spLocks noChangeShapeType="1"/>
            </p:cNvSpPr>
            <p:nvPr/>
          </p:nvSpPr>
          <p:spPr bwMode="auto">
            <a:xfrm flipH="1" flipV="1">
              <a:off x="3888" y="617"/>
              <a:ext cx="1872" cy="838"/>
            </a:xfrm>
            <a:prstGeom prst="line">
              <a:avLst/>
            </a:prstGeom>
            <a:noFill/>
            <a:ln w="196850" cmpd="tri">
              <a:solidFill>
                <a:schemeClr val="tx1"/>
              </a:solidFill>
              <a:round/>
              <a:headEnd type="none" w="sm" len="sm"/>
              <a:tailEnd type="none" w="sm" len="sm"/>
            </a:ln>
          </p:spPr>
          <p:txBody>
            <a:bodyPr/>
            <a:lstStyle/>
            <a:p>
              <a:endParaRPr lang="en-US"/>
            </a:p>
          </p:txBody>
        </p:sp>
        <p:sp>
          <p:nvSpPr>
            <p:cNvPr id="3089" name="Line 5"/>
            <p:cNvSpPr>
              <a:spLocks noChangeShapeType="1"/>
            </p:cNvSpPr>
            <p:nvPr/>
          </p:nvSpPr>
          <p:spPr bwMode="auto">
            <a:xfrm>
              <a:off x="2260" y="1367"/>
              <a:ext cx="0" cy="2425"/>
            </a:xfrm>
            <a:prstGeom prst="line">
              <a:avLst/>
            </a:prstGeom>
            <a:noFill/>
            <a:ln w="19050">
              <a:solidFill>
                <a:schemeClr val="tx1"/>
              </a:solidFill>
              <a:round/>
              <a:headEnd type="none" w="sm" len="sm"/>
              <a:tailEnd type="none" w="sm" len="sm"/>
            </a:ln>
          </p:spPr>
          <p:txBody>
            <a:bodyPr/>
            <a:lstStyle/>
            <a:p>
              <a:endParaRPr lang="en-US"/>
            </a:p>
          </p:txBody>
        </p:sp>
        <p:sp>
          <p:nvSpPr>
            <p:cNvPr id="3090" name="Line 6"/>
            <p:cNvSpPr>
              <a:spLocks noChangeShapeType="1"/>
            </p:cNvSpPr>
            <p:nvPr/>
          </p:nvSpPr>
          <p:spPr bwMode="auto">
            <a:xfrm>
              <a:off x="5516" y="1367"/>
              <a:ext cx="0" cy="2381"/>
            </a:xfrm>
            <a:prstGeom prst="line">
              <a:avLst/>
            </a:prstGeom>
            <a:noFill/>
            <a:ln w="19050">
              <a:solidFill>
                <a:schemeClr val="tx1"/>
              </a:solidFill>
              <a:round/>
              <a:headEnd type="none" w="sm" len="sm"/>
              <a:tailEnd type="none" w="sm" len="sm"/>
            </a:ln>
          </p:spPr>
          <p:txBody>
            <a:bodyPr/>
            <a:lstStyle/>
            <a:p>
              <a:endParaRPr lang="en-US"/>
            </a:p>
          </p:txBody>
        </p:sp>
        <p:sp>
          <p:nvSpPr>
            <p:cNvPr id="3091" name="Rectangle 7"/>
            <p:cNvSpPr>
              <a:spLocks noChangeArrowheads="1"/>
            </p:cNvSpPr>
            <p:nvPr/>
          </p:nvSpPr>
          <p:spPr bwMode="auto">
            <a:xfrm>
              <a:off x="3277" y="970"/>
              <a:ext cx="1221" cy="794"/>
            </a:xfrm>
            <a:prstGeom prst="rect">
              <a:avLst/>
            </a:prstGeom>
            <a:solidFill>
              <a:schemeClr val="bg1"/>
            </a:solidFill>
            <a:ln w="57150">
              <a:solidFill>
                <a:schemeClr val="tx1"/>
              </a:solidFill>
              <a:miter lim="800000"/>
              <a:headEnd type="none" w="sm" len="sm"/>
              <a:tailEnd type="none" w="sm" len="sm"/>
            </a:ln>
          </p:spPr>
          <p:txBody>
            <a:bodyPr wrap="none" anchor="ctr"/>
            <a:lstStyle/>
            <a:p>
              <a:endParaRPr lang="en-US"/>
            </a:p>
          </p:txBody>
        </p:sp>
        <p:sp>
          <p:nvSpPr>
            <p:cNvPr id="3092" name="Rectangle 8"/>
            <p:cNvSpPr>
              <a:spLocks noChangeArrowheads="1"/>
            </p:cNvSpPr>
            <p:nvPr/>
          </p:nvSpPr>
          <p:spPr bwMode="auto">
            <a:xfrm>
              <a:off x="2382" y="1940"/>
              <a:ext cx="1262" cy="794"/>
            </a:xfrm>
            <a:prstGeom prst="rect">
              <a:avLst/>
            </a:prstGeom>
            <a:solidFill>
              <a:schemeClr val="bg1"/>
            </a:solidFill>
            <a:ln w="57150">
              <a:solidFill>
                <a:schemeClr val="tx1"/>
              </a:solidFill>
              <a:miter lim="800000"/>
              <a:headEnd type="none" w="sm" len="sm"/>
              <a:tailEnd type="none" w="sm" len="sm"/>
            </a:ln>
          </p:spPr>
          <p:txBody>
            <a:bodyPr wrap="none" anchor="ctr"/>
            <a:lstStyle/>
            <a:p>
              <a:endParaRPr lang="en-US"/>
            </a:p>
          </p:txBody>
        </p:sp>
        <p:sp>
          <p:nvSpPr>
            <p:cNvPr id="3093" name="Rectangle 9"/>
            <p:cNvSpPr>
              <a:spLocks noChangeArrowheads="1"/>
            </p:cNvSpPr>
            <p:nvPr/>
          </p:nvSpPr>
          <p:spPr bwMode="auto">
            <a:xfrm>
              <a:off x="4132" y="1940"/>
              <a:ext cx="1303" cy="794"/>
            </a:xfrm>
            <a:prstGeom prst="rect">
              <a:avLst/>
            </a:prstGeom>
            <a:solidFill>
              <a:schemeClr val="bg1"/>
            </a:solidFill>
            <a:ln w="57150">
              <a:solidFill>
                <a:schemeClr val="tx1"/>
              </a:solidFill>
              <a:miter lim="800000"/>
              <a:headEnd type="none" w="sm" len="sm"/>
              <a:tailEnd type="none" w="sm" len="sm"/>
            </a:ln>
          </p:spPr>
          <p:txBody>
            <a:bodyPr wrap="none" anchor="ctr"/>
            <a:lstStyle/>
            <a:p>
              <a:endParaRPr lang="en-US"/>
            </a:p>
          </p:txBody>
        </p:sp>
        <p:sp>
          <p:nvSpPr>
            <p:cNvPr id="3094" name="Rectangle 10"/>
            <p:cNvSpPr>
              <a:spLocks noChangeArrowheads="1"/>
            </p:cNvSpPr>
            <p:nvPr/>
          </p:nvSpPr>
          <p:spPr bwMode="auto">
            <a:xfrm>
              <a:off x="4132" y="2954"/>
              <a:ext cx="1303" cy="750"/>
            </a:xfrm>
            <a:prstGeom prst="rect">
              <a:avLst/>
            </a:prstGeom>
            <a:solidFill>
              <a:schemeClr val="bg1"/>
            </a:solidFill>
            <a:ln w="57150">
              <a:solidFill>
                <a:schemeClr val="tx1"/>
              </a:solidFill>
              <a:miter lim="800000"/>
              <a:headEnd type="none" w="sm" len="sm"/>
              <a:tailEnd type="none" w="sm" len="sm"/>
            </a:ln>
          </p:spPr>
          <p:txBody>
            <a:bodyPr wrap="none" anchor="ctr"/>
            <a:lstStyle/>
            <a:p>
              <a:endParaRPr lang="en-US"/>
            </a:p>
          </p:txBody>
        </p:sp>
        <p:sp>
          <p:nvSpPr>
            <p:cNvPr id="3095" name="Rectangle 11"/>
            <p:cNvSpPr>
              <a:spLocks noChangeArrowheads="1"/>
            </p:cNvSpPr>
            <p:nvPr/>
          </p:nvSpPr>
          <p:spPr bwMode="auto">
            <a:xfrm>
              <a:off x="2382" y="2910"/>
              <a:ext cx="1262" cy="794"/>
            </a:xfrm>
            <a:prstGeom prst="rect">
              <a:avLst/>
            </a:prstGeom>
            <a:solidFill>
              <a:schemeClr val="bg1"/>
            </a:solidFill>
            <a:ln w="57150">
              <a:solidFill>
                <a:schemeClr val="tx1"/>
              </a:solidFill>
              <a:miter lim="800000"/>
              <a:headEnd type="none" w="sm" len="sm"/>
              <a:tailEnd type="none" w="sm" len="sm"/>
            </a:ln>
          </p:spPr>
          <p:txBody>
            <a:bodyPr wrap="none" anchor="ctr"/>
            <a:lstStyle/>
            <a:p>
              <a:endParaRPr lang="en-US"/>
            </a:p>
          </p:txBody>
        </p:sp>
        <p:pic>
          <p:nvPicPr>
            <p:cNvPr id="3096" name="Picture 12" descr="bs01043_"/>
            <p:cNvPicPr>
              <a:picLocks noChangeAspect="1" noChangeArrowheads="1"/>
            </p:cNvPicPr>
            <p:nvPr/>
          </p:nvPicPr>
          <p:blipFill>
            <a:blip r:embed="rId4" cstate="print"/>
            <a:srcRect/>
            <a:stretch>
              <a:fillRect/>
            </a:stretch>
          </p:blipFill>
          <p:spPr bwMode="auto">
            <a:xfrm>
              <a:off x="3359" y="1058"/>
              <a:ext cx="236" cy="309"/>
            </a:xfrm>
            <a:prstGeom prst="rect">
              <a:avLst/>
            </a:prstGeom>
            <a:noFill/>
            <a:ln w="9525">
              <a:noFill/>
              <a:miter lim="800000"/>
              <a:headEnd/>
              <a:tailEnd/>
            </a:ln>
          </p:spPr>
        </p:pic>
        <p:pic>
          <p:nvPicPr>
            <p:cNvPr id="3097" name="Picture 13" descr="bs01043_"/>
            <p:cNvPicPr>
              <a:picLocks noChangeAspect="1" noChangeArrowheads="1"/>
            </p:cNvPicPr>
            <p:nvPr/>
          </p:nvPicPr>
          <p:blipFill>
            <a:blip r:embed="rId4" cstate="print"/>
            <a:srcRect/>
            <a:stretch>
              <a:fillRect/>
            </a:stretch>
          </p:blipFill>
          <p:spPr bwMode="auto">
            <a:xfrm>
              <a:off x="4173" y="1058"/>
              <a:ext cx="237" cy="309"/>
            </a:xfrm>
            <a:prstGeom prst="rect">
              <a:avLst/>
            </a:prstGeom>
            <a:noFill/>
            <a:ln w="9525">
              <a:noFill/>
              <a:miter lim="800000"/>
              <a:headEnd/>
              <a:tailEnd/>
            </a:ln>
          </p:spPr>
        </p:pic>
        <p:pic>
          <p:nvPicPr>
            <p:cNvPr id="3098" name="Picture 14" descr="bs01043_"/>
            <p:cNvPicPr>
              <a:picLocks noChangeAspect="1" noChangeArrowheads="1"/>
            </p:cNvPicPr>
            <p:nvPr/>
          </p:nvPicPr>
          <p:blipFill>
            <a:blip r:embed="rId4" cstate="print"/>
            <a:srcRect/>
            <a:stretch>
              <a:fillRect/>
            </a:stretch>
          </p:blipFill>
          <p:spPr bwMode="auto">
            <a:xfrm>
              <a:off x="3562" y="1411"/>
              <a:ext cx="237" cy="309"/>
            </a:xfrm>
            <a:prstGeom prst="rect">
              <a:avLst/>
            </a:prstGeom>
            <a:noFill/>
            <a:ln w="9525">
              <a:noFill/>
              <a:miter lim="800000"/>
              <a:headEnd/>
              <a:tailEnd/>
            </a:ln>
          </p:spPr>
        </p:pic>
        <p:pic>
          <p:nvPicPr>
            <p:cNvPr id="3099" name="Picture 15" descr="bs01043_"/>
            <p:cNvPicPr>
              <a:picLocks noChangeAspect="1" noChangeArrowheads="1"/>
            </p:cNvPicPr>
            <p:nvPr/>
          </p:nvPicPr>
          <p:blipFill>
            <a:blip r:embed="rId4" cstate="print"/>
            <a:srcRect/>
            <a:stretch>
              <a:fillRect/>
            </a:stretch>
          </p:blipFill>
          <p:spPr bwMode="auto">
            <a:xfrm>
              <a:off x="3928" y="1411"/>
              <a:ext cx="237" cy="309"/>
            </a:xfrm>
            <a:prstGeom prst="rect">
              <a:avLst/>
            </a:prstGeom>
            <a:noFill/>
            <a:ln w="9525">
              <a:noFill/>
              <a:miter lim="800000"/>
              <a:headEnd/>
              <a:tailEnd/>
            </a:ln>
          </p:spPr>
        </p:pic>
        <p:pic>
          <p:nvPicPr>
            <p:cNvPr id="3100" name="Picture 16" descr="bs01043_"/>
            <p:cNvPicPr>
              <a:picLocks noChangeAspect="1" noChangeArrowheads="1"/>
            </p:cNvPicPr>
            <p:nvPr/>
          </p:nvPicPr>
          <p:blipFill>
            <a:blip r:embed="rId4" cstate="print"/>
            <a:srcRect/>
            <a:stretch>
              <a:fillRect/>
            </a:stretch>
          </p:blipFill>
          <p:spPr bwMode="auto">
            <a:xfrm>
              <a:off x="2426" y="1979"/>
              <a:ext cx="237" cy="309"/>
            </a:xfrm>
            <a:prstGeom prst="rect">
              <a:avLst/>
            </a:prstGeom>
            <a:noFill/>
            <a:ln w="9525">
              <a:noFill/>
              <a:miter lim="800000"/>
              <a:headEnd/>
              <a:tailEnd/>
            </a:ln>
          </p:spPr>
        </p:pic>
        <p:pic>
          <p:nvPicPr>
            <p:cNvPr id="3101" name="Picture 17" descr="bs01043_"/>
            <p:cNvPicPr>
              <a:picLocks noChangeAspect="1" noChangeArrowheads="1"/>
            </p:cNvPicPr>
            <p:nvPr/>
          </p:nvPicPr>
          <p:blipFill>
            <a:blip r:embed="rId4" cstate="print"/>
            <a:srcRect/>
            <a:stretch>
              <a:fillRect/>
            </a:stretch>
          </p:blipFill>
          <p:spPr bwMode="auto">
            <a:xfrm>
              <a:off x="3198" y="2001"/>
              <a:ext cx="237" cy="309"/>
            </a:xfrm>
            <a:prstGeom prst="rect">
              <a:avLst/>
            </a:prstGeom>
            <a:noFill/>
            <a:ln w="9525">
              <a:noFill/>
              <a:miter lim="800000"/>
              <a:headEnd/>
              <a:tailEnd/>
            </a:ln>
          </p:spPr>
        </p:pic>
        <p:pic>
          <p:nvPicPr>
            <p:cNvPr id="3102" name="Picture 18" descr="bs01043_"/>
            <p:cNvPicPr>
              <a:picLocks noChangeAspect="1" noChangeArrowheads="1"/>
            </p:cNvPicPr>
            <p:nvPr/>
          </p:nvPicPr>
          <p:blipFill>
            <a:blip r:embed="rId4" cstate="print"/>
            <a:srcRect/>
            <a:stretch>
              <a:fillRect/>
            </a:stretch>
          </p:blipFill>
          <p:spPr bwMode="auto">
            <a:xfrm>
              <a:off x="2568" y="2335"/>
              <a:ext cx="236" cy="309"/>
            </a:xfrm>
            <a:prstGeom prst="rect">
              <a:avLst/>
            </a:prstGeom>
            <a:noFill/>
            <a:ln w="9525">
              <a:noFill/>
              <a:miter lim="800000"/>
              <a:headEnd/>
              <a:tailEnd/>
            </a:ln>
          </p:spPr>
        </p:pic>
        <p:pic>
          <p:nvPicPr>
            <p:cNvPr id="3103" name="Picture 19" descr="bs01043_"/>
            <p:cNvPicPr>
              <a:picLocks noChangeAspect="1" noChangeArrowheads="1"/>
            </p:cNvPicPr>
            <p:nvPr/>
          </p:nvPicPr>
          <p:blipFill>
            <a:blip r:embed="rId4" cstate="print"/>
            <a:srcRect/>
            <a:stretch>
              <a:fillRect/>
            </a:stretch>
          </p:blipFill>
          <p:spPr bwMode="auto">
            <a:xfrm>
              <a:off x="3162" y="2389"/>
              <a:ext cx="237" cy="309"/>
            </a:xfrm>
            <a:prstGeom prst="rect">
              <a:avLst/>
            </a:prstGeom>
            <a:noFill/>
            <a:ln w="9525">
              <a:noFill/>
              <a:miter lim="800000"/>
              <a:headEnd/>
              <a:tailEnd/>
            </a:ln>
          </p:spPr>
        </p:pic>
        <p:pic>
          <p:nvPicPr>
            <p:cNvPr id="3104" name="Picture 20" descr="bs01043_"/>
            <p:cNvPicPr>
              <a:picLocks noChangeAspect="1" noChangeArrowheads="1"/>
            </p:cNvPicPr>
            <p:nvPr/>
          </p:nvPicPr>
          <p:blipFill>
            <a:blip r:embed="rId4" cstate="print"/>
            <a:srcRect/>
            <a:stretch>
              <a:fillRect/>
            </a:stretch>
          </p:blipFill>
          <p:spPr bwMode="auto">
            <a:xfrm>
              <a:off x="4468" y="2341"/>
              <a:ext cx="237" cy="309"/>
            </a:xfrm>
            <a:prstGeom prst="rect">
              <a:avLst/>
            </a:prstGeom>
            <a:noFill/>
            <a:ln w="9525">
              <a:noFill/>
              <a:miter lim="800000"/>
              <a:headEnd/>
              <a:tailEnd/>
            </a:ln>
          </p:spPr>
        </p:pic>
        <p:pic>
          <p:nvPicPr>
            <p:cNvPr id="3105" name="Picture 21" descr="bs01043_"/>
            <p:cNvPicPr>
              <a:picLocks noChangeAspect="1" noChangeArrowheads="1"/>
            </p:cNvPicPr>
            <p:nvPr/>
          </p:nvPicPr>
          <p:blipFill>
            <a:blip r:embed="rId4" cstate="print"/>
            <a:srcRect/>
            <a:stretch>
              <a:fillRect/>
            </a:stretch>
          </p:blipFill>
          <p:spPr bwMode="auto">
            <a:xfrm>
              <a:off x="4967" y="2387"/>
              <a:ext cx="237" cy="309"/>
            </a:xfrm>
            <a:prstGeom prst="rect">
              <a:avLst/>
            </a:prstGeom>
            <a:noFill/>
            <a:ln w="9525">
              <a:noFill/>
              <a:miter lim="800000"/>
              <a:headEnd/>
              <a:tailEnd/>
            </a:ln>
          </p:spPr>
        </p:pic>
        <p:pic>
          <p:nvPicPr>
            <p:cNvPr id="3106" name="Picture 22" descr="bs01043_"/>
            <p:cNvPicPr>
              <a:picLocks noChangeAspect="1" noChangeArrowheads="1"/>
            </p:cNvPicPr>
            <p:nvPr/>
          </p:nvPicPr>
          <p:blipFill>
            <a:blip r:embed="rId4" cstate="print"/>
            <a:srcRect/>
            <a:stretch>
              <a:fillRect/>
            </a:stretch>
          </p:blipFill>
          <p:spPr bwMode="auto">
            <a:xfrm>
              <a:off x="5057" y="1979"/>
              <a:ext cx="236" cy="309"/>
            </a:xfrm>
            <a:prstGeom prst="rect">
              <a:avLst/>
            </a:prstGeom>
            <a:noFill/>
            <a:ln w="9525">
              <a:noFill/>
              <a:miter lim="800000"/>
              <a:headEnd/>
              <a:tailEnd/>
            </a:ln>
          </p:spPr>
        </p:pic>
        <p:pic>
          <p:nvPicPr>
            <p:cNvPr id="3107" name="Picture 23" descr="bs01070_"/>
            <p:cNvPicPr>
              <a:picLocks noChangeAspect="1" noChangeArrowheads="1"/>
            </p:cNvPicPr>
            <p:nvPr/>
          </p:nvPicPr>
          <p:blipFill>
            <a:blip r:embed="rId5" cstate="print"/>
            <a:srcRect/>
            <a:stretch>
              <a:fillRect/>
            </a:stretch>
          </p:blipFill>
          <p:spPr bwMode="auto">
            <a:xfrm>
              <a:off x="4286" y="3022"/>
              <a:ext cx="410" cy="308"/>
            </a:xfrm>
            <a:prstGeom prst="rect">
              <a:avLst/>
            </a:prstGeom>
            <a:noFill/>
            <a:ln w="9525">
              <a:noFill/>
              <a:miter lim="800000"/>
              <a:headEnd/>
              <a:tailEnd/>
            </a:ln>
          </p:spPr>
        </p:pic>
        <p:pic>
          <p:nvPicPr>
            <p:cNvPr id="3108" name="Picture 24" descr="bs01070_"/>
            <p:cNvPicPr>
              <a:picLocks noChangeAspect="1" noChangeArrowheads="1"/>
            </p:cNvPicPr>
            <p:nvPr/>
          </p:nvPicPr>
          <p:blipFill>
            <a:blip r:embed="rId5" cstate="print"/>
            <a:srcRect/>
            <a:stretch>
              <a:fillRect/>
            </a:stretch>
          </p:blipFill>
          <p:spPr bwMode="auto">
            <a:xfrm>
              <a:off x="5006" y="2993"/>
              <a:ext cx="410" cy="308"/>
            </a:xfrm>
            <a:prstGeom prst="rect">
              <a:avLst/>
            </a:prstGeom>
            <a:noFill/>
            <a:ln w="9525">
              <a:noFill/>
              <a:miter lim="800000"/>
              <a:headEnd/>
              <a:tailEnd/>
            </a:ln>
          </p:spPr>
        </p:pic>
        <p:pic>
          <p:nvPicPr>
            <p:cNvPr id="3109" name="Picture 25" descr="bs01070_"/>
            <p:cNvPicPr>
              <a:picLocks noChangeAspect="1" noChangeArrowheads="1"/>
            </p:cNvPicPr>
            <p:nvPr/>
          </p:nvPicPr>
          <p:blipFill>
            <a:blip r:embed="rId5" cstate="print"/>
            <a:srcRect/>
            <a:stretch>
              <a:fillRect/>
            </a:stretch>
          </p:blipFill>
          <p:spPr bwMode="auto">
            <a:xfrm>
              <a:off x="4694" y="3339"/>
              <a:ext cx="411" cy="308"/>
            </a:xfrm>
            <a:prstGeom prst="rect">
              <a:avLst/>
            </a:prstGeom>
            <a:noFill/>
            <a:ln w="9525">
              <a:noFill/>
              <a:miter lim="800000"/>
              <a:headEnd/>
              <a:tailEnd/>
            </a:ln>
          </p:spPr>
        </p:pic>
        <p:sp>
          <p:nvSpPr>
            <p:cNvPr id="3110" name="Oval 26"/>
            <p:cNvSpPr>
              <a:spLocks noChangeArrowheads="1"/>
            </p:cNvSpPr>
            <p:nvPr/>
          </p:nvSpPr>
          <p:spPr bwMode="auto">
            <a:xfrm>
              <a:off x="3830" y="542"/>
              <a:ext cx="122" cy="132"/>
            </a:xfrm>
            <a:prstGeom prst="ellipse">
              <a:avLst/>
            </a:prstGeom>
            <a:solidFill>
              <a:schemeClr val="accent1"/>
            </a:solidFill>
            <a:ln w="12700">
              <a:solidFill>
                <a:schemeClr val="tx1"/>
              </a:solidFill>
              <a:round/>
              <a:headEnd type="none" w="sm" len="sm"/>
              <a:tailEnd type="none" w="sm" len="sm"/>
            </a:ln>
          </p:spPr>
          <p:txBody>
            <a:bodyPr wrap="none" anchor="ctr"/>
            <a:lstStyle/>
            <a:p>
              <a:endParaRPr lang="en-US"/>
            </a:p>
          </p:txBody>
        </p:sp>
        <p:pic>
          <p:nvPicPr>
            <p:cNvPr id="3111" name="Picture 27" descr="bs00283_"/>
            <p:cNvPicPr>
              <a:picLocks noChangeAspect="1" noChangeArrowheads="1"/>
            </p:cNvPicPr>
            <p:nvPr/>
          </p:nvPicPr>
          <p:blipFill>
            <a:blip r:embed="rId6" cstate="print"/>
            <a:srcRect/>
            <a:stretch>
              <a:fillRect/>
            </a:stretch>
          </p:blipFill>
          <p:spPr bwMode="auto">
            <a:xfrm>
              <a:off x="2667" y="3113"/>
              <a:ext cx="481" cy="499"/>
            </a:xfrm>
            <a:prstGeom prst="rect">
              <a:avLst/>
            </a:prstGeom>
            <a:noFill/>
            <a:ln w="9525">
              <a:noFill/>
              <a:miter lim="800000"/>
              <a:headEnd/>
              <a:tailEnd/>
            </a:ln>
          </p:spPr>
        </p:pic>
        <p:graphicFrame>
          <p:nvGraphicFramePr>
            <p:cNvPr id="3074" name="Object 34"/>
            <p:cNvGraphicFramePr>
              <a:graphicFrameLocks noChangeAspect="1"/>
            </p:cNvGraphicFramePr>
            <p:nvPr/>
          </p:nvGraphicFramePr>
          <p:xfrm>
            <a:off x="3742" y="1026"/>
            <a:ext cx="217" cy="226"/>
          </p:xfrm>
          <a:graphic>
            <a:graphicData uri="http://schemas.openxmlformats.org/presentationml/2006/ole">
              <mc:AlternateContent xmlns:mc="http://schemas.openxmlformats.org/markup-compatibility/2006">
                <mc:Choice xmlns:v="urn:schemas-microsoft-com:vml" Requires="v">
                  <p:oleObj spid="_x0000_s3158" name="Clip" r:id="rId7" imgW="3985920" imgH="4144680" progId="">
                    <p:embed/>
                  </p:oleObj>
                </mc:Choice>
                <mc:Fallback>
                  <p:oleObj name="Clip" r:id="rId7" imgW="3985920" imgH="4144680" progId="">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742" y="1026"/>
                          <a:ext cx="217" cy="226"/>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3075" name="Object 35"/>
            <p:cNvGraphicFramePr>
              <a:graphicFrameLocks noChangeAspect="1"/>
            </p:cNvGraphicFramePr>
            <p:nvPr/>
          </p:nvGraphicFramePr>
          <p:xfrm>
            <a:off x="3787" y="2115"/>
            <a:ext cx="305" cy="318"/>
          </p:xfrm>
          <a:graphic>
            <a:graphicData uri="http://schemas.openxmlformats.org/presentationml/2006/ole">
              <mc:AlternateContent xmlns:mc="http://schemas.openxmlformats.org/markup-compatibility/2006">
                <mc:Choice xmlns:v="urn:schemas-microsoft-com:vml" Requires="v">
                  <p:oleObj spid="_x0000_s3159" name="Clip" r:id="rId9" imgW="3985920" imgH="4144680" progId="">
                    <p:embed/>
                  </p:oleObj>
                </mc:Choice>
                <mc:Fallback>
                  <p:oleObj name="Clip" r:id="rId9" imgW="3985920" imgH="4144680" progId="">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787" y="2115"/>
                          <a:ext cx="305" cy="318"/>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3076" name="Object 36"/>
            <p:cNvGraphicFramePr>
              <a:graphicFrameLocks noChangeAspect="1"/>
            </p:cNvGraphicFramePr>
            <p:nvPr/>
          </p:nvGraphicFramePr>
          <p:xfrm>
            <a:off x="3742" y="3158"/>
            <a:ext cx="305" cy="318"/>
          </p:xfrm>
          <a:graphic>
            <a:graphicData uri="http://schemas.openxmlformats.org/presentationml/2006/ole">
              <mc:AlternateContent xmlns:mc="http://schemas.openxmlformats.org/markup-compatibility/2006">
                <mc:Choice xmlns:v="urn:schemas-microsoft-com:vml" Requires="v">
                  <p:oleObj spid="_x0000_s3160" name="Clip" r:id="rId10" imgW="3985920" imgH="4144680" progId="">
                    <p:embed/>
                  </p:oleObj>
                </mc:Choice>
                <mc:Fallback>
                  <p:oleObj name="Clip" r:id="rId10" imgW="3985920" imgH="4144680" progId="">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742" y="3158"/>
                          <a:ext cx="305" cy="318"/>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cxnSp>
          <p:nvCxnSpPr>
            <p:cNvPr id="3112" name="AutoShape 37"/>
            <p:cNvCxnSpPr>
              <a:cxnSpLocks noChangeShapeType="1"/>
            </p:cNvCxnSpPr>
            <p:nvPr/>
          </p:nvCxnSpPr>
          <p:spPr bwMode="auto">
            <a:xfrm flipV="1">
              <a:off x="2804" y="2274"/>
              <a:ext cx="983" cy="216"/>
            </a:xfrm>
            <a:prstGeom prst="straightConnector1">
              <a:avLst/>
            </a:prstGeom>
            <a:noFill/>
            <a:ln w="25400">
              <a:solidFill>
                <a:schemeClr val="hlink"/>
              </a:solidFill>
              <a:round/>
              <a:headEnd/>
              <a:tailEnd/>
            </a:ln>
          </p:spPr>
        </p:cxnSp>
        <p:cxnSp>
          <p:nvCxnSpPr>
            <p:cNvPr id="3113" name="AutoShape 38"/>
            <p:cNvCxnSpPr>
              <a:cxnSpLocks noChangeShapeType="1"/>
            </p:cNvCxnSpPr>
            <p:nvPr/>
          </p:nvCxnSpPr>
          <p:spPr bwMode="auto">
            <a:xfrm>
              <a:off x="2663" y="2134"/>
              <a:ext cx="1124" cy="140"/>
            </a:xfrm>
            <a:prstGeom prst="straightConnector1">
              <a:avLst/>
            </a:prstGeom>
            <a:noFill/>
            <a:ln w="25400">
              <a:solidFill>
                <a:schemeClr val="hlink"/>
              </a:solidFill>
              <a:round/>
              <a:headEnd/>
              <a:tailEnd/>
            </a:ln>
          </p:spPr>
        </p:cxnSp>
        <p:cxnSp>
          <p:nvCxnSpPr>
            <p:cNvPr id="3114" name="AutoShape 39"/>
            <p:cNvCxnSpPr>
              <a:cxnSpLocks noChangeShapeType="1"/>
            </p:cNvCxnSpPr>
            <p:nvPr/>
          </p:nvCxnSpPr>
          <p:spPr bwMode="auto">
            <a:xfrm flipV="1">
              <a:off x="3399" y="2274"/>
              <a:ext cx="388" cy="270"/>
            </a:xfrm>
            <a:prstGeom prst="straightConnector1">
              <a:avLst/>
            </a:prstGeom>
            <a:noFill/>
            <a:ln w="25400">
              <a:solidFill>
                <a:schemeClr val="hlink"/>
              </a:solidFill>
              <a:round/>
              <a:headEnd/>
              <a:tailEnd/>
            </a:ln>
          </p:spPr>
        </p:cxnSp>
        <p:cxnSp>
          <p:nvCxnSpPr>
            <p:cNvPr id="3115" name="AutoShape 40"/>
            <p:cNvCxnSpPr>
              <a:cxnSpLocks noChangeShapeType="1"/>
            </p:cNvCxnSpPr>
            <p:nvPr/>
          </p:nvCxnSpPr>
          <p:spPr bwMode="auto">
            <a:xfrm>
              <a:off x="3435" y="2156"/>
              <a:ext cx="352" cy="118"/>
            </a:xfrm>
            <a:prstGeom prst="straightConnector1">
              <a:avLst/>
            </a:prstGeom>
            <a:noFill/>
            <a:ln w="25400">
              <a:solidFill>
                <a:schemeClr val="hlink"/>
              </a:solidFill>
              <a:round/>
              <a:headEnd/>
              <a:tailEnd/>
            </a:ln>
          </p:spPr>
        </p:cxnSp>
        <p:cxnSp>
          <p:nvCxnSpPr>
            <p:cNvPr id="3116" name="AutoShape 41"/>
            <p:cNvCxnSpPr>
              <a:cxnSpLocks noChangeShapeType="1"/>
            </p:cNvCxnSpPr>
            <p:nvPr/>
          </p:nvCxnSpPr>
          <p:spPr bwMode="auto">
            <a:xfrm flipH="1">
              <a:off x="3681" y="1139"/>
              <a:ext cx="61" cy="272"/>
            </a:xfrm>
            <a:prstGeom prst="straightConnector1">
              <a:avLst/>
            </a:prstGeom>
            <a:noFill/>
            <a:ln w="25400">
              <a:solidFill>
                <a:schemeClr val="hlink"/>
              </a:solidFill>
              <a:round/>
              <a:headEnd/>
              <a:tailEnd/>
            </a:ln>
          </p:spPr>
        </p:cxnSp>
        <p:cxnSp>
          <p:nvCxnSpPr>
            <p:cNvPr id="3117" name="AutoShape 42"/>
            <p:cNvCxnSpPr>
              <a:cxnSpLocks noChangeShapeType="1"/>
            </p:cNvCxnSpPr>
            <p:nvPr/>
          </p:nvCxnSpPr>
          <p:spPr bwMode="auto">
            <a:xfrm flipH="1">
              <a:off x="3595" y="1139"/>
              <a:ext cx="147" cy="74"/>
            </a:xfrm>
            <a:prstGeom prst="straightConnector1">
              <a:avLst/>
            </a:prstGeom>
            <a:noFill/>
            <a:ln w="25400">
              <a:solidFill>
                <a:schemeClr val="hlink"/>
              </a:solidFill>
              <a:round/>
              <a:headEnd/>
              <a:tailEnd/>
            </a:ln>
          </p:spPr>
        </p:cxnSp>
        <p:cxnSp>
          <p:nvCxnSpPr>
            <p:cNvPr id="3118" name="AutoShape 43"/>
            <p:cNvCxnSpPr>
              <a:cxnSpLocks noChangeShapeType="1"/>
            </p:cNvCxnSpPr>
            <p:nvPr/>
          </p:nvCxnSpPr>
          <p:spPr bwMode="auto">
            <a:xfrm flipH="1" flipV="1">
              <a:off x="3959" y="1139"/>
              <a:ext cx="214" cy="74"/>
            </a:xfrm>
            <a:prstGeom prst="straightConnector1">
              <a:avLst/>
            </a:prstGeom>
            <a:noFill/>
            <a:ln w="25400">
              <a:solidFill>
                <a:schemeClr val="hlink"/>
              </a:solidFill>
              <a:round/>
              <a:headEnd/>
              <a:tailEnd/>
            </a:ln>
          </p:spPr>
        </p:cxnSp>
        <p:cxnSp>
          <p:nvCxnSpPr>
            <p:cNvPr id="3119" name="AutoShape 44"/>
            <p:cNvCxnSpPr>
              <a:cxnSpLocks noChangeShapeType="1"/>
            </p:cNvCxnSpPr>
            <p:nvPr/>
          </p:nvCxnSpPr>
          <p:spPr bwMode="auto">
            <a:xfrm flipH="1" flipV="1">
              <a:off x="3959" y="1139"/>
              <a:ext cx="88" cy="272"/>
            </a:xfrm>
            <a:prstGeom prst="straightConnector1">
              <a:avLst/>
            </a:prstGeom>
            <a:noFill/>
            <a:ln w="25400">
              <a:solidFill>
                <a:schemeClr val="hlink"/>
              </a:solidFill>
              <a:round/>
              <a:headEnd/>
              <a:tailEnd/>
            </a:ln>
          </p:spPr>
        </p:cxnSp>
        <p:cxnSp>
          <p:nvCxnSpPr>
            <p:cNvPr id="3120" name="AutoShape 45"/>
            <p:cNvCxnSpPr>
              <a:cxnSpLocks noChangeShapeType="1"/>
            </p:cNvCxnSpPr>
            <p:nvPr/>
          </p:nvCxnSpPr>
          <p:spPr bwMode="auto">
            <a:xfrm flipH="1" flipV="1">
              <a:off x="3851" y="1252"/>
              <a:ext cx="44" cy="1906"/>
            </a:xfrm>
            <a:prstGeom prst="straightConnector1">
              <a:avLst/>
            </a:prstGeom>
            <a:noFill/>
            <a:ln w="25400">
              <a:solidFill>
                <a:schemeClr val="hlink"/>
              </a:solidFill>
              <a:round/>
              <a:headEnd/>
              <a:tailEnd/>
            </a:ln>
          </p:spPr>
        </p:cxnSp>
        <p:cxnSp>
          <p:nvCxnSpPr>
            <p:cNvPr id="3121" name="AutoShape 46"/>
            <p:cNvCxnSpPr>
              <a:cxnSpLocks noChangeShapeType="1"/>
            </p:cNvCxnSpPr>
            <p:nvPr/>
          </p:nvCxnSpPr>
          <p:spPr bwMode="auto">
            <a:xfrm flipV="1">
              <a:off x="3895" y="2433"/>
              <a:ext cx="45" cy="725"/>
            </a:xfrm>
            <a:prstGeom prst="straightConnector1">
              <a:avLst/>
            </a:prstGeom>
            <a:noFill/>
            <a:ln w="25400">
              <a:solidFill>
                <a:schemeClr val="hlink"/>
              </a:solidFill>
              <a:round/>
              <a:headEnd/>
              <a:tailEnd/>
            </a:ln>
          </p:spPr>
        </p:cxnSp>
        <p:cxnSp>
          <p:nvCxnSpPr>
            <p:cNvPr id="3122" name="AutoShape 47"/>
            <p:cNvCxnSpPr>
              <a:cxnSpLocks noChangeShapeType="1"/>
            </p:cNvCxnSpPr>
            <p:nvPr/>
          </p:nvCxnSpPr>
          <p:spPr bwMode="auto">
            <a:xfrm flipV="1">
              <a:off x="4092" y="2134"/>
              <a:ext cx="965" cy="140"/>
            </a:xfrm>
            <a:prstGeom prst="straightConnector1">
              <a:avLst/>
            </a:prstGeom>
            <a:noFill/>
            <a:ln w="25400">
              <a:solidFill>
                <a:schemeClr val="hlink"/>
              </a:solidFill>
              <a:round/>
              <a:headEnd/>
              <a:tailEnd/>
            </a:ln>
          </p:spPr>
        </p:cxnSp>
        <p:cxnSp>
          <p:nvCxnSpPr>
            <p:cNvPr id="3123" name="AutoShape 48"/>
            <p:cNvCxnSpPr>
              <a:cxnSpLocks noChangeShapeType="1"/>
            </p:cNvCxnSpPr>
            <p:nvPr/>
          </p:nvCxnSpPr>
          <p:spPr bwMode="auto">
            <a:xfrm>
              <a:off x="4092" y="2274"/>
              <a:ext cx="875" cy="268"/>
            </a:xfrm>
            <a:prstGeom prst="straightConnector1">
              <a:avLst/>
            </a:prstGeom>
            <a:noFill/>
            <a:ln w="25400">
              <a:solidFill>
                <a:schemeClr val="hlink"/>
              </a:solidFill>
              <a:round/>
              <a:headEnd/>
              <a:tailEnd/>
            </a:ln>
          </p:spPr>
        </p:cxnSp>
        <p:cxnSp>
          <p:nvCxnSpPr>
            <p:cNvPr id="3124" name="AutoShape 49"/>
            <p:cNvCxnSpPr>
              <a:cxnSpLocks noChangeShapeType="1"/>
            </p:cNvCxnSpPr>
            <p:nvPr/>
          </p:nvCxnSpPr>
          <p:spPr bwMode="auto">
            <a:xfrm>
              <a:off x="4092" y="2274"/>
              <a:ext cx="376" cy="222"/>
            </a:xfrm>
            <a:prstGeom prst="straightConnector1">
              <a:avLst/>
            </a:prstGeom>
            <a:noFill/>
            <a:ln w="25400">
              <a:solidFill>
                <a:schemeClr val="hlink"/>
              </a:solidFill>
              <a:round/>
              <a:headEnd/>
              <a:tailEnd/>
            </a:ln>
          </p:spPr>
        </p:cxnSp>
        <p:cxnSp>
          <p:nvCxnSpPr>
            <p:cNvPr id="3125" name="AutoShape 50"/>
            <p:cNvCxnSpPr>
              <a:cxnSpLocks noChangeShapeType="1"/>
            </p:cNvCxnSpPr>
            <p:nvPr/>
          </p:nvCxnSpPr>
          <p:spPr bwMode="auto">
            <a:xfrm flipV="1">
              <a:off x="4047" y="3176"/>
              <a:ext cx="239" cy="141"/>
            </a:xfrm>
            <a:prstGeom prst="straightConnector1">
              <a:avLst/>
            </a:prstGeom>
            <a:noFill/>
            <a:ln w="57150">
              <a:solidFill>
                <a:schemeClr val="hlink"/>
              </a:solidFill>
              <a:round/>
              <a:headEnd/>
              <a:tailEnd/>
            </a:ln>
          </p:spPr>
        </p:cxnSp>
        <p:cxnSp>
          <p:nvCxnSpPr>
            <p:cNvPr id="3126" name="AutoShape 51"/>
            <p:cNvCxnSpPr>
              <a:cxnSpLocks noChangeShapeType="1"/>
            </p:cNvCxnSpPr>
            <p:nvPr/>
          </p:nvCxnSpPr>
          <p:spPr bwMode="auto">
            <a:xfrm>
              <a:off x="4047" y="3317"/>
              <a:ext cx="647" cy="176"/>
            </a:xfrm>
            <a:prstGeom prst="straightConnector1">
              <a:avLst/>
            </a:prstGeom>
            <a:noFill/>
            <a:ln w="57150">
              <a:solidFill>
                <a:schemeClr val="hlink"/>
              </a:solidFill>
              <a:round/>
              <a:headEnd/>
              <a:tailEnd/>
            </a:ln>
          </p:spPr>
        </p:cxnSp>
        <p:cxnSp>
          <p:nvCxnSpPr>
            <p:cNvPr id="3127" name="AutoShape 52"/>
            <p:cNvCxnSpPr>
              <a:cxnSpLocks noChangeShapeType="1"/>
            </p:cNvCxnSpPr>
            <p:nvPr/>
          </p:nvCxnSpPr>
          <p:spPr bwMode="auto">
            <a:xfrm flipV="1">
              <a:off x="4047" y="3147"/>
              <a:ext cx="959" cy="170"/>
            </a:xfrm>
            <a:prstGeom prst="straightConnector1">
              <a:avLst/>
            </a:prstGeom>
            <a:noFill/>
            <a:ln w="57150">
              <a:solidFill>
                <a:schemeClr val="hlink"/>
              </a:solidFill>
              <a:round/>
              <a:headEnd/>
              <a:tailEnd/>
            </a:ln>
          </p:spPr>
        </p:cxnSp>
        <p:cxnSp>
          <p:nvCxnSpPr>
            <p:cNvPr id="3128" name="AutoShape 53"/>
            <p:cNvCxnSpPr>
              <a:cxnSpLocks noChangeShapeType="1"/>
            </p:cNvCxnSpPr>
            <p:nvPr/>
          </p:nvCxnSpPr>
          <p:spPr bwMode="auto">
            <a:xfrm flipV="1">
              <a:off x="3148" y="3317"/>
              <a:ext cx="594" cy="46"/>
            </a:xfrm>
            <a:prstGeom prst="straightConnector1">
              <a:avLst/>
            </a:prstGeom>
            <a:noFill/>
            <a:ln w="57150">
              <a:solidFill>
                <a:schemeClr val="hlink"/>
              </a:solidFill>
              <a:round/>
              <a:headEnd/>
              <a:tailEnd/>
            </a:ln>
          </p:spPr>
        </p:cxnSp>
      </p:grpSp>
      <p:sp>
        <p:nvSpPr>
          <p:cNvPr id="57" name="Footer Placeholder 2"/>
          <p:cNvSpPr>
            <a:spLocks noGrp="1"/>
          </p:cNvSpPr>
          <p:nvPr>
            <p:ph type="ftr" sz="quarter" idx="3"/>
          </p:nvPr>
        </p:nvSpPr>
        <p:spPr>
          <a:xfrm>
            <a:off x="334433" y="6656398"/>
            <a:ext cx="7969251" cy="201602"/>
          </a:xfrm>
        </p:spPr>
        <p:txBody>
          <a:bodyPr/>
          <a:lstStyle/>
          <a:p>
            <a:r>
              <a:rPr lang="en-US" sz="750" dirty="0" smtClean="0"/>
              <a:t>TI 3: Operating Systems and Computer Networks</a:t>
            </a:r>
            <a:endParaRPr lang="de-DE" sz="750" dirty="0"/>
          </a:p>
        </p:txBody>
      </p:sp>
    </p:spTree>
    <p:extLst>
      <p:ext uri="{BB962C8B-B14F-4D97-AF65-F5344CB8AC3E}">
        <p14:creationId xmlns:p14="http://schemas.microsoft.com/office/powerpoint/2010/main" val="3032172995"/>
      </p:ext>
    </p:extLst>
  </p:cSld>
  <p:clrMapOvr>
    <a:masterClrMapping/>
  </p:clrMapOvr>
  <p:transition spd="slow"/>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2"/>
          <p:cNvSpPr>
            <a:spLocks noGrp="1" noChangeArrowheads="1"/>
          </p:cNvSpPr>
          <p:nvPr>
            <p:ph type="title"/>
          </p:nvPr>
        </p:nvSpPr>
        <p:spPr/>
        <p:txBody>
          <a:bodyPr/>
          <a:lstStyle/>
          <a:p>
            <a:pPr eaLnBrk="1" hangingPunct="1"/>
            <a:r>
              <a:rPr lang="en-US" dirty="0" smtClean="0"/>
              <a:t>Star Topology – Lots of Cables</a:t>
            </a:r>
          </a:p>
        </p:txBody>
      </p:sp>
      <p:sp>
        <p:nvSpPr>
          <p:cNvPr id="34820" name="Rectangle 6"/>
          <p:cNvSpPr>
            <a:spLocks noGrp="1" noChangeArrowheads="1"/>
          </p:cNvSpPr>
          <p:nvPr>
            <p:ph idx="1"/>
          </p:nvPr>
        </p:nvSpPr>
        <p:spPr/>
        <p:txBody>
          <a:bodyPr/>
          <a:lstStyle/>
          <a:p>
            <a:pPr eaLnBrk="1" hangingPunct="1"/>
            <a:endParaRPr lang="en-US" dirty="0" smtClean="0"/>
          </a:p>
          <a:p>
            <a:pPr eaLnBrk="1" hangingPunct="1"/>
            <a:endParaRPr lang="en-US" dirty="0" smtClean="0"/>
          </a:p>
          <a:p>
            <a:pPr eaLnBrk="1" hangingPunct="1"/>
            <a:endParaRPr lang="en-US" dirty="0" smtClean="0"/>
          </a:p>
          <a:p>
            <a:pPr eaLnBrk="1" hangingPunct="1"/>
            <a:endParaRPr lang="en-US" dirty="0" smtClean="0"/>
          </a:p>
          <a:p>
            <a:pPr eaLnBrk="1" hangingPunct="1"/>
            <a:endParaRPr lang="en-US" dirty="0" smtClean="0"/>
          </a:p>
          <a:p>
            <a:pPr eaLnBrk="1" hangingPunct="1"/>
            <a:endParaRPr lang="en-US" dirty="0" smtClean="0"/>
          </a:p>
          <a:p>
            <a:pPr eaLnBrk="1" hangingPunct="1"/>
            <a:endParaRPr lang="en-US" dirty="0" smtClean="0"/>
          </a:p>
          <a:p>
            <a:pPr eaLnBrk="1" hangingPunct="1"/>
            <a:endParaRPr lang="en-US" dirty="0" smtClean="0"/>
          </a:p>
          <a:p>
            <a:pPr eaLnBrk="1" hangingPunct="1"/>
            <a:endParaRPr lang="en-US" dirty="0" smtClean="0"/>
          </a:p>
          <a:p>
            <a:pPr eaLnBrk="1" hangingPunct="1"/>
            <a:endParaRPr lang="en-US" dirty="0" smtClean="0"/>
          </a:p>
          <a:p>
            <a:pPr eaLnBrk="1" hangingPunct="1"/>
            <a:endParaRPr lang="en-US" dirty="0" smtClean="0"/>
          </a:p>
          <a:p>
            <a:pPr eaLnBrk="1" hangingPunct="1"/>
            <a:endParaRPr lang="en-US" dirty="0" smtClean="0"/>
          </a:p>
          <a:p>
            <a:pPr eaLnBrk="1" hangingPunct="1"/>
            <a:r>
              <a:rPr lang="en-US" dirty="0" smtClean="0"/>
              <a:t>Cabling not trivial:</a:t>
            </a:r>
          </a:p>
          <a:p>
            <a:pPr lvl="1" eaLnBrk="1" hangingPunct="1">
              <a:buFont typeface="Wingdings" pitchFamily="2" charset="2"/>
              <a:buChar char="Ø"/>
            </a:pPr>
            <a:r>
              <a:rPr lang="en-US" dirty="0" smtClean="0"/>
              <a:t>Initial cost, upgradability, space for installation</a:t>
            </a:r>
          </a:p>
        </p:txBody>
      </p:sp>
      <p:pic>
        <p:nvPicPr>
          <p:cNvPr id="34821" name="Picture 3" descr="Verkabelung 002"/>
          <p:cNvPicPr>
            <a:picLocks noChangeAspect="1" noChangeArrowheads="1"/>
          </p:cNvPicPr>
          <p:nvPr/>
        </p:nvPicPr>
        <p:blipFill>
          <a:blip r:embed="rId3" cstate="print"/>
          <a:srcRect/>
          <a:stretch>
            <a:fillRect/>
          </a:stretch>
        </p:blipFill>
        <p:spPr bwMode="auto">
          <a:xfrm>
            <a:off x="2674939" y="1268413"/>
            <a:ext cx="2809875" cy="3744912"/>
          </a:xfrm>
          <a:prstGeom prst="rect">
            <a:avLst/>
          </a:prstGeom>
          <a:noFill/>
          <a:ln w="9525">
            <a:noFill/>
            <a:miter lim="800000"/>
            <a:headEnd/>
            <a:tailEnd/>
          </a:ln>
        </p:spPr>
      </p:pic>
      <p:pic>
        <p:nvPicPr>
          <p:cNvPr id="34822" name="Picture 4" descr="Verkabelung 003"/>
          <p:cNvPicPr>
            <a:picLocks noChangeAspect="1" noChangeArrowheads="1"/>
          </p:cNvPicPr>
          <p:nvPr/>
        </p:nvPicPr>
        <p:blipFill>
          <a:blip r:embed="rId4" cstate="print"/>
          <a:srcRect/>
          <a:stretch>
            <a:fillRect/>
          </a:stretch>
        </p:blipFill>
        <p:spPr bwMode="auto">
          <a:xfrm>
            <a:off x="6707189" y="1268413"/>
            <a:ext cx="2809875" cy="3744912"/>
          </a:xfrm>
          <a:prstGeom prst="rect">
            <a:avLst/>
          </a:prstGeom>
          <a:noFill/>
          <a:ln w="9525">
            <a:noFill/>
            <a:miter lim="800000"/>
            <a:headEnd/>
            <a:tailEnd/>
          </a:ln>
        </p:spPr>
      </p:pic>
      <p:sp>
        <p:nvSpPr>
          <p:cNvPr id="7" name="Footer Placeholder 2"/>
          <p:cNvSpPr>
            <a:spLocks noGrp="1"/>
          </p:cNvSpPr>
          <p:nvPr>
            <p:ph type="ftr" sz="quarter" idx="3"/>
          </p:nvPr>
        </p:nvSpPr>
        <p:spPr>
          <a:xfrm>
            <a:off x="334433" y="6656398"/>
            <a:ext cx="7969251" cy="201602"/>
          </a:xfrm>
        </p:spPr>
        <p:txBody>
          <a:bodyPr/>
          <a:lstStyle/>
          <a:p>
            <a:r>
              <a:rPr lang="en-US" sz="750" dirty="0" smtClean="0"/>
              <a:t>TI 3: Operating Systems and Computer Networks</a:t>
            </a:r>
            <a:endParaRPr lang="de-DE" sz="750" dirty="0"/>
          </a:p>
        </p:txBody>
      </p:sp>
    </p:spTree>
    <p:extLst>
      <p:ext uri="{BB962C8B-B14F-4D97-AF65-F5344CB8AC3E}">
        <p14:creationId xmlns:p14="http://schemas.microsoft.com/office/powerpoint/2010/main" val="2702452341"/>
      </p:ext>
    </p:extLst>
  </p:cSld>
  <p:clrMapOvr>
    <a:masterClrMapping/>
  </p:clrMapOvr>
  <p:transition spd="slow"/>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 &amp; Tasks</a:t>
            </a:r>
          </a:p>
        </p:txBody>
      </p:sp>
      <p:sp>
        <p:nvSpPr>
          <p:cNvPr id="3" name="Content Placeholder 2"/>
          <p:cNvSpPr>
            <a:spLocks noGrp="1"/>
          </p:cNvSpPr>
          <p:nvPr>
            <p:ph idx="1"/>
          </p:nvPr>
        </p:nvSpPr>
        <p:spPr/>
        <p:txBody>
          <a:bodyPr/>
          <a:lstStyle/>
          <a:p>
            <a:pPr lvl="1"/>
            <a:r>
              <a:rPr lang="en-US" dirty="0" smtClean="0"/>
              <a:t>Why do we need flow control at all?</a:t>
            </a:r>
          </a:p>
          <a:p>
            <a:pPr lvl="1"/>
            <a:r>
              <a:rPr lang="en-US" dirty="0" smtClean="0"/>
              <a:t>What are disadvantages of the simple stop-and-wait?</a:t>
            </a:r>
          </a:p>
          <a:p>
            <a:pPr lvl="1"/>
            <a:r>
              <a:rPr lang="en-US" dirty="0" smtClean="0"/>
              <a:t>If you are interested in advanced flow control schemes have a look at the hidden slides!</a:t>
            </a:r>
          </a:p>
          <a:p>
            <a:pPr lvl="1"/>
            <a:r>
              <a:rPr lang="en-US" dirty="0" smtClean="0"/>
              <a:t>A star topology requires a lot of cabling – why is it still attractive?</a:t>
            </a:r>
          </a:p>
          <a:p>
            <a:pPr lvl="1"/>
            <a:r>
              <a:rPr lang="en-US" dirty="0" smtClean="0"/>
              <a:t>Give examples for topologies and where you can find them!</a:t>
            </a:r>
          </a:p>
        </p:txBody>
      </p:sp>
      <p:sp>
        <p:nvSpPr>
          <p:cNvPr id="5" name="Footer Placeholder 2"/>
          <p:cNvSpPr>
            <a:spLocks noGrp="1"/>
          </p:cNvSpPr>
          <p:nvPr>
            <p:ph type="ftr" sz="quarter" idx="3"/>
          </p:nvPr>
        </p:nvSpPr>
        <p:spPr>
          <a:xfrm>
            <a:off x="334433" y="6656398"/>
            <a:ext cx="7969251" cy="201602"/>
          </a:xfrm>
        </p:spPr>
        <p:txBody>
          <a:bodyPr/>
          <a:lstStyle/>
          <a:p>
            <a:r>
              <a:rPr lang="en-US" sz="750" dirty="0" smtClean="0"/>
              <a:t>TI 3: Operating Systems and Computer Networks</a:t>
            </a:r>
            <a:endParaRPr lang="de-DE" sz="750" dirty="0"/>
          </a:p>
        </p:txBody>
      </p:sp>
    </p:spTree>
    <p:extLst>
      <p:ext uri="{BB962C8B-B14F-4D97-AF65-F5344CB8AC3E}">
        <p14:creationId xmlns:p14="http://schemas.microsoft.com/office/powerpoint/2010/main" val="2212321335"/>
      </p:ext>
    </p:extLst>
  </p:cSld>
  <p:clrMapOvr>
    <a:masterClrMapping/>
  </p:clrMapOvr>
  <p:transition spd="slow"/>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Medium Access Control</a:t>
            </a:r>
            <a:br>
              <a:rPr lang="en-US" dirty="0"/>
            </a:br>
            <a:endParaRPr lang="en-US" dirty="0"/>
          </a:p>
        </p:txBody>
      </p:sp>
      <p:sp>
        <p:nvSpPr>
          <p:cNvPr id="3" name="Textplatzhalter 2"/>
          <p:cNvSpPr>
            <a:spLocks noGrp="1"/>
          </p:cNvSpPr>
          <p:nvPr>
            <p:ph type="body" idx="1"/>
          </p:nvPr>
        </p:nvSpPr>
        <p:spPr/>
        <p:txBody>
          <a:bodyPr/>
          <a:lstStyle/>
          <a:p>
            <a:endParaRPr lang="en-US" dirty="0"/>
          </a:p>
        </p:txBody>
      </p:sp>
      <p:sp>
        <p:nvSpPr>
          <p:cNvPr id="5" name="Footer Placeholder 2"/>
          <p:cNvSpPr>
            <a:spLocks noGrp="1"/>
          </p:cNvSpPr>
          <p:nvPr>
            <p:ph type="ftr" sz="quarter" idx="3"/>
          </p:nvPr>
        </p:nvSpPr>
        <p:spPr>
          <a:xfrm>
            <a:off x="334433" y="6656398"/>
            <a:ext cx="7969251" cy="201602"/>
          </a:xfrm>
        </p:spPr>
        <p:txBody>
          <a:bodyPr/>
          <a:lstStyle/>
          <a:p>
            <a:r>
              <a:rPr lang="en-US" sz="750" dirty="0" smtClean="0"/>
              <a:t>TI 3: Operating Systems and Computer Networks</a:t>
            </a:r>
            <a:endParaRPr lang="de-DE" sz="750" dirty="0"/>
          </a:p>
        </p:txBody>
      </p:sp>
    </p:spTree>
    <p:extLst>
      <p:ext uri="{BB962C8B-B14F-4D97-AF65-F5344CB8AC3E}">
        <p14:creationId xmlns:p14="http://schemas.microsoft.com/office/powerpoint/2010/main" val="4247857969"/>
      </p:ext>
    </p:extLst>
  </p:cSld>
  <p:clrMapOvr>
    <a:masterClrMapping/>
  </p:clrMapOvr>
  <p:transition spd="slow"/>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Rectangle 2"/>
          <p:cNvSpPr>
            <a:spLocks noGrp="1" noChangeArrowheads="1"/>
          </p:cNvSpPr>
          <p:nvPr>
            <p:ph type="title"/>
          </p:nvPr>
        </p:nvSpPr>
        <p:spPr/>
        <p:txBody>
          <a:bodyPr/>
          <a:lstStyle/>
          <a:p>
            <a:pPr eaLnBrk="1" hangingPunct="1"/>
            <a:r>
              <a:rPr lang="en-US" smtClean="0"/>
              <a:t>Motivation: Satellite Medium Access</a:t>
            </a:r>
          </a:p>
        </p:txBody>
      </p:sp>
      <p:grpSp>
        <p:nvGrpSpPr>
          <p:cNvPr id="1029" name="Group 3"/>
          <p:cNvGrpSpPr>
            <a:grpSpLocks/>
          </p:cNvGrpSpPr>
          <p:nvPr/>
        </p:nvGrpSpPr>
        <p:grpSpPr bwMode="auto">
          <a:xfrm>
            <a:off x="6858001" y="5175251"/>
            <a:ext cx="765175" cy="917575"/>
            <a:chOff x="5205" y="1945"/>
            <a:chExt cx="228" cy="332"/>
          </a:xfrm>
        </p:grpSpPr>
        <p:grpSp>
          <p:nvGrpSpPr>
            <p:cNvPr id="1300" name="Group 4"/>
            <p:cNvGrpSpPr>
              <a:grpSpLocks/>
            </p:cNvGrpSpPr>
            <p:nvPr/>
          </p:nvGrpSpPr>
          <p:grpSpPr bwMode="auto">
            <a:xfrm>
              <a:off x="5205" y="1957"/>
              <a:ext cx="228" cy="320"/>
              <a:chOff x="5205" y="1957"/>
              <a:chExt cx="228" cy="320"/>
            </a:xfrm>
          </p:grpSpPr>
          <p:grpSp>
            <p:nvGrpSpPr>
              <p:cNvPr id="1316" name="Group 5"/>
              <p:cNvGrpSpPr>
                <a:grpSpLocks/>
              </p:cNvGrpSpPr>
              <p:nvPr/>
            </p:nvGrpSpPr>
            <p:grpSpPr bwMode="auto">
              <a:xfrm>
                <a:off x="5342" y="2142"/>
                <a:ext cx="17" cy="41"/>
                <a:chOff x="5342" y="2142"/>
                <a:chExt cx="17" cy="41"/>
              </a:xfrm>
            </p:grpSpPr>
            <p:sp>
              <p:nvSpPr>
                <p:cNvPr id="1350" name="Freeform 6"/>
                <p:cNvSpPr>
                  <a:spLocks/>
                </p:cNvSpPr>
                <p:nvPr/>
              </p:nvSpPr>
              <p:spPr bwMode="auto">
                <a:xfrm>
                  <a:off x="5342" y="2142"/>
                  <a:ext cx="17" cy="41"/>
                </a:xfrm>
                <a:custGeom>
                  <a:avLst/>
                  <a:gdLst>
                    <a:gd name="T0" fmla="*/ 0 w 17"/>
                    <a:gd name="T1" fmla="*/ 0 h 41"/>
                    <a:gd name="T2" fmla="*/ 0 w 17"/>
                    <a:gd name="T3" fmla="*/ 40 h 41"/>
                    <a:gd name="T4" fmla="*/ 16 w 17"/>
                    <a:gd name="T5" fmla="*/ 40 h 41"/>
                    <a:gd name="T6" fmla="*/ 16 w 17"/>
                    <a:gd name="T7" fmla="*/ 0 h 41"/>
                    <a:gd name="T8" fmla="*/ 0 w 17"/>
                    <a:gd name="T9" fmla="*/ 0 h 41"/>
                    <a:gd name="T10" fmla="*/ 0 60000 65536"/>
                    <a:gd name="T11" fmla="*/ 0 60000 65536"/>
                    <a:gd name="T12" fmla="*/ 0 60000 65536"/>
                    <a:gd name="T13" fmla="*/ 0 60000 65536"/>
                    <a:gd name="T14" fmla="*/ 0 60000 65536"/>
                    <a:gd name="T15" fmla="*/ 0 w 17"/>
                    <a:gd name="T16" fmla="*/ 0 h 41"/>
                    <a:gd name="T17" fmla="*/ 17 w 17"/>
                    <a:gd name="T18" fmla="*/ 41 h 41"/>
                  </a:gdLst>
                  <a:ahLst/>
                  <a:cxnLst>
                    <a:cxn ang="T10">
                      <a:pos x="T0" y="T1"/>
                    </a:cxn>
                    <a:cxn ang="T11">
                      <a:pos x="T2" y="T3"/>
                    </a:cxn>
                    <a:cxn ang="T12">
                      <a:pos x="T4" y="T5"/>
                    </a:cxn>
                    <a:cxn ang="T13">
                      <a:pos x="T6" y="T7"/>
                    </a:cxn>
                    <a:cxn ang="T14">
                      <a:pos x="T8" y="T9"/>
                    </a:cxn>
                  </a:cxnLst>
                  <a:rect l="T15" t="T16" r="T17" b="T18"/>
                  <a:pathLst>
                    <a:path w="17" h="41">
                      <a:moveTo>
                        <a:pt x="0" y="0"/>
                      </a:moveTo>
                      <a:lnTo>
                        <a:pt x="0" y="40"/>
                      </a:lnTo>
                      <a:lnTo>
                        <a:pt x="16" y="40"/>
                      </a:lnTo>
                      <a:lnTo>
                        <a:pt x="16" y="0"/>
                      </a:lnTo>
                      <a:lnTo>
                        <a:pt x="0" y="0"/>
                      </a:lnTo>
                    </a:path>
                  </a:pathLst>
                </a:custGeom>
                <a:solidFill>
                  <a:srgbClr val="C0C0C0"/>
                </a:solidFill>
                <a:ln w="12700" cap="rnd">
                  <a:solidFill>
                    <a:srgbClr val="000000"/>
                  </a:solidFill>
                  <a:round/>
                  <a:headEnd/>
                  <a:tailEnd/>
                </a:ln>
              </p:spPr>
              <p:txBody>
                <a:bodyPr/>
                <a:lstStyle/>
                <a:p>
                  <a:endParaRPr lang="en-US"/>
                </a:p>
              </p:txBody>
            </p:sp>
            <p:sp>
              <p:nvSpPr>
                <p:cNvPr id="1351" name="Line 7"/>
                <p:cNvSpPr>
                  <a:spLocks noChangeShapeType="1"/>
                </p:cNvSpPr>
                <p:nvPr/>
              </p:nvSpPr>
              <p:spPr bwMode="auto">
                <a:xfrm>
                  <a:off x="5347" y="2142"/>
                  <a:ext cx="0" cy="36"/>
                </a:xfrm>
                <a:prstGeom prst="line">
                  <a:avLst/>
                </a:prstGeom>
                <a:noFill/>
                <a:ln w="12700">
                  <a:solidFill>
                    <a:srgbClr val="000000"/>
                  </a:solidFill>
                  <a:round/>
                  <a:headEnd type="none" w="sm" len="sm"/>
                  <a:tailEnd type="none" w="sm" len="sm"/>
                </a:ln>
              </p:spPr>
              <p:txBody>
                <a:bodyPr wrap="none" anchor="ctr"/>
                <a:lstStyle/>
                <a:p>
                  <a:endParaRPr lang="en-US"/>
                </a:p>
              </p:txBody>
            </p:sp>
          </p:grpSp>
          <p:sp>
            <p:nvSpPr>
              <p:cNvPr id="1317" name="Freeform 8"/>
              <p:cNvSpPr>
                <a:spLocks/>
              </p:cNvSpPr>
              <p:nvPr/>
            </p:nvSpPr>
            <p:spPr bwMode="auto">
              <a:xfrm>
                <a:off x="5359" y="2115"/>
                <a:ext cx="26" cy="66"/>
              </a:xfrm>
              <a:custGeom>
                <a:avLst/>
                <a:gdLst>
                  <a:gd name="T0" fmla="*/ 25 w 26"/>
                  <a:gd name="T1" fmla="*/ 0 h 66"/>
                  <a:gd name="T2" fmla="*/ 0 w 26"/>
                  <a:gd name="T3" fmla="*/ 0 h 66"/>
                  <a:gd name="T4" fmla="*/ 0 w 26"/>
                  <a:gd name="T5" fmla="*/ 65 h 66"/>
                  <a:gd name="T6" fmla="*/ 25 w 26"/>
                  <a:gd name="T7" fmla="*/ 65 h 66"/>
                  <a:gd name="T8" fmla="*/ 25 w 26"/>
                  <a:gd name="T9" fmla="*/ 0 h 66"/>
                  <a:gd name="T10" fmla="*/ 0 60000 65536"/>
                  <a:gd name="T11" fmla="*/ 0 60000 65536"/>
                  <a:gd name="T12" fmla="*/ 0 60000 65536"/>
                  <a:gd name="T13" fmla="*/ 0 60000 65536"/>
                  <a:gd name="T14" fmla="*/ 0 60000 65536"/>
                  <a:gd name="T15" fmla="*/ 0 w 26"/>
                  <a:gd name="T16" fmla="*/ 0 h 66"/>
                  <a:gd name="T17" fmla="*/ 26 w 26"/>
                  <a:gd name="T18" fmla="*/ 66 h 66"/>
                </a:gdLst>
                <a:ahLst/>
                <a:cxnLst>
                  <a:cxn ang="T10">
                    <a:pos x="T0" y="T1"/>
                  </a:cxn>
                  <a:cxn ang="T11">
                    <a:pos x="T2" y="T3"/>
                  </a:cxn>
                  <a:cxn ang="T12">
                    <a:pos x="T4" y="T5"/>
                  </a:cxn>
                  <a:cxn ang="T13">
                    <a:pos x="T6" y="T7"/>
                  </a:cxn>
                  <a:cxn ang="T14">
                    <a:pos x="T8" y="T9"/>
                  </a:cxn>
                </a:cxnLst>
                <a:rect l="T15" t="T16" r="T17" b="T18"/>
                <a:pathLst>
                  <a:path w="26" h="66">
                    <a:moveTo>
                      <a:pt x="25" y="0"/>
                    </a:moveTo>
                    <a:lnTo>
                      <a:pt x="0" y="0"/>
                    </a:lnTo>
                    <a:lnTo>
                      <a:pt x="0" y="65"/>
                    </a:lnTo>
                    <a:lnTo>
                      <a:pt x="25" y="65"/>
                    </a:lnTo>
                    <a:lnTo>
                      <a:pt x="25" y="0"/>
                    </a:lnTo>
                  </a:path>
                </a:pathLst>
              </a:custGeom>
              <a:solidFill>
                <a:srgbClr val="C0C0C0"/>
              </a:solidFill>
              <a:ln w="12700" cap="rnd">
                <a:solidFill>
                  <a:srgbClr val="000000"/>
                </a:solidFill>
                <a:round/>
                <a:headEnd/>
                <a:tailEnd/>
              </a:ln>
            </p:spPr>
            <p:txBody>
              <a:bodyPr/>
              <a:lstStyle/>
              <a:p>
                <a:endParaRPr lang="en-US"/>
              </a:p>
            </p:txBody>
          </p:sp>
          <p:sp>
            <p:nvSpPr>
              <p:cNvPr id="1318" name="Freeform 9"/>
              <p:cNvSpPr>
                <a:spLocks/>
              </p:cNvSpPr>
              <p:nvPr/>
            </p:nvSpPr>
            <p:spPr bwMode="auto">
              <a:xfrm>
                <a:off x="5277" y="2129"/>
                <a:ext cx="17" cy="17"/>
              </a:xfrm>
              <a:custGeom>
                <a:avLst/>
                <a:gdLst>
                  <a:gd name="T0" fmla="*/ 16 w 17"/>
                  <a:gd name="T1" fmla="*/ 0 h 17"/>
                  <a:gd name="T2" fmla="*/ 16 w 17"/>
                  <a:gd name="T3" fmla="*/ 16 h 17"/>
                  <a:gd name="T4" fmla="*/ 0 w 17"/>
                  <a:gd name="T5" fmla="*/ 16 h 17"/>
                  <a:gd name="T6" fmla="*/ 0 w 17"/>
                  <a:gd name="T7" fmla="*/ 2 h 17"/>
                  <a:gd name="T8" fmla="*/ 16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0"/>
                    </a:moveTo>
                    <a:lnTo>
                      <a:pt x="16" y="16"/>
                    </a:lnTo>
                    <a:lnTo>
                      <a:pt x="0" y="16"/>
                    </a:lnTo>
                    <a:lnTo>
                      <a:pt x="0" y="2"/>
                    </a:lnTo>
                    <a:lnTo>
                      <a:pt x="16" y="0"/>
                    </a:lnTo>
                  </a:path>
                </a:pathLst>
              </a:custGeom>
              <a:noFill/>
              <a:ln w="12700" cap="rnd">
                <a:solidFill>
                  <a:srgbClr val="000000"/>
                </a:solidFill>
                <a:round/>
                <a:headEnd/>
                <a:tailEnd/>
              </a:ln>
            </p:spPr>
            <p:txBody>
              <a:bodyPr/>
              <a:lstStyle/>
              <a:p>
                <a:endParaRPr lang="en-US"/>
              </a:p>
            </p:txBody>
          </p:sp>
          <p:sp>
            <p:nvSpPr>
              <p:cNvPr id="1319" name="Freeform 10"/>
              <p:cNvSpPr>
                <a:spLocks/>
              </p:cNvSpPr>
              <p:nvPr/>
            </p:nvSpPr>
            <p:spPr bwMode="auto">
              <a:xfrm>
                <a:off x="5315" y="2105"/>
                <a:ext cx="17" cy="17"/>
              </a:xfrm>
              <a:custGeom>
                <a:avLst/>
                <a:gdLst>
                  <a:gd name="T0" fmla="*/ 6 w 17"/>
                  <a:gd name="T1" fmla="*/ 0 h 17"/>
                  <a:gd name="T2" fmla="*/ 16 w 17"/>
                  <a:gd name="T3" fmla="*/ 16 h 17"/>
                  <a:gd name="T4" fmla="*/ 4 w 17"/>
                  <a:gd name="T5" fmla="*/ 13 h 17"/>
                  <a:gd name="T6" fmla="*/ 0 w 17"/>
                  <a:gd name="T7" fmla="*/ 4 h 17"/>
                  <a:gd name="T8" fmla="*/ 6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6" y="0"/>
                    </a:moveTo>
                    <a:lnTo>
                      <a:pt x="16" y="16"/>
                    </a:lnTo>
                    <a:lnTo>
                      <a:pt x="4" y="13"/>
                    </a:lnTo>
                    <a:lnTo>
                      <a:pt x="0" y="4"/>
                    </a:lnTo>
                    <a:lnTo>
                      <a:pt x="6" y="0"/>
                    </a:lnTo>
                  </a:path>
                </a:pathLst>
              </a:custGeom>
              <a:solidFill>
                <a:srgbClr val="C0C0C0"/>
              </a:solidFill>
              <a:ln w="12700" cap="rnd">
                <a:solidFill>
                  <a:srgbClr val="000000"/>
                </a:solidFill>
                <a:round/>
                <a:headEnd/>
                <a:tailEnd/>
              </a:ln>
            </p:spPr>
            <p:txBody>
              <a:bodyPr/>
              <a:lstStyle/>
              <a:p>
                <a:endParaRPr lang="en-US"/>
              </a:p>
            </p:txBody>
          </p:sp>
          <p:sp>
            <p:nvSpPr>
              <p:cNvPr id="1320" name="Freeform 11"/>
              <p:cNvSpPr>
                <a:spLocks/>
              </p:cNvSpPr>
              <p:nvPr/>
            </p:nvSpPr>
            <p:spPr bwMode="auto">
              <a:xfrm>
                <a:off x="5295" y="2185"/>
                <a:ext cx="52" cy="17"/>
              </a:xfrm>
              <a:custGeom>
                <a:avLst/>
                <a:gdLst>
                  <a:gd name="T0" fmla="*/ 51 w 52"/>
                  <a:gd name="T1" fmla="*/ 0 h 17"/>
                  <a:gd name="T2" fmla="*/ 0 w 52"/>
                  <a:gd name="T3" fmla="*/ 0 h 17"/>
                  <a:gd name="T4" fmla="*/ 0 w 52"/>
                  <a:gd name="T5" fmla="*/ 16 h 17"/>
                  <a:gd name="T6" fmla="*/ 50 w 52"/>
                  <a:gd name="T7" fmla="*/ 16 h 17"/>
                  <a:gd name="T8" fmla="*/ 51 w 52"/>
                  <a:gd name="T9" fmla="*/ 0 h 17"/>
                  <a:gd name="T10" fmla="*/ 0 60000 65536"/>
                  <a:gd name="T11" fmla="*/ 0 60000 65536"/>
                  <a:gd name="T12" fmla="*/ 0 60000 65536"/>
                  <a:gd name="T13" fmla="*/ 0 60000 65536"/>
                  <a:gd name="T14" fmla="*/ 0 60000 65536"/>
                  <a:gd name="T15" fmla="*/ 0 w 52"/>
                  <a:gd name="T16" fmla="*/ 0 h 17"/>
                  <a:gd name="T17" fmla="*/ 52 w 52"/>
                  <a:gd name="T18" fmla="*/ 17 h 17"/>
                </a:gdLst>
                <a:ahLst/>
                <a:cxnLst>
                  <a:cxn ang="T10">
                    <a:pos x="T0" y="T1"/>
                  </a:cxn>
                  <a:cxn ang="T11">
                    <a:pos x="T2" y="T3"/>
                  </a:cxn>
                  <a:cxn ang="T12">
                    <a:pos x="T4" y="T5"/>
                  </a:cxn>
                  <a:cxn ang="T13">
                    <a:pos x="T6" y="T7"/>
                  </a:cxn>
                  <a:cxn ang="T14">
                    <a:pos x="T8" y="T9"/>
                  </a:cxn>
                </a:cxnLst>
                <a:rect l="T15" t="T16" r="T17" b="T18"/>
                <a:pathLst>
                  <a:path w="52" h="17">
                    <a:moveTo>
                      <a:pt x="51" y="0"/>
                    </a:moveTo>
                    <a:lnTo>
                      <a:pt x="0" y="0"/>
                    </a:lnTo>
                    <a:lnTo>
                      <a:pt x="0" y="16"/>
                    </a:lnTo>
                    <a:lnTo>
                      <a:pt x="50" y="16"/>
                    </a:lnTo>
                    <a:lnTo>
                      <a:pt x="51" y="0"/>
                    </a:lnTo>
                  </a:path>
                </a:pathLst>
              </a:custGeom>
              <a:solidFill>
                <a:srgbClr val="808080"/>
              </a:solidFill>
              <a:ln w="12700" cap="rnd">
                <a:solidFill>
                  <a:srgbClr val="000000"/>
                </a:solidFill>
                <a:round/>
                <a:headEnd/>
                <a:tailEnd/>
              </a:ln>
            </p:spPr>
            <p:txBody>
              <a:bodyPr/>
              <a:lstStyle/>
              <a:p>
                <a:endParaRPr lang="en-US"/>
              </a:p>
            </p:txBody>
          </p:sp>
          <p:sp>
            <p:nvSpPr>
              <p:cNvPr id="1321" name="Freeform 12"/>
              <p:cNvSpPr>
                <a:spLocks/>
              </p:cNvSpPr>
              <p:nvPr/>
            </p:nvSpPr>
            <p:spPr bwMode="auto">
              <a:xfrm>
                <a:off x="5364" y="2026"/>
                <a:ext cx="22" cy="27"/>
              </a:xfrm>
              <a:custGeom>
                <a:avLst/>
                <a:gdLst>
                  <a:gd name="T0" fmla="*/ 1 w 22"/>
                  <a:gd name="T1" fmla="*/ 0 h 27"/>
                  <a:gd name="T2" fmla="*/ 20 w 22"/>
                  <a:gd name="T3" fmla="*/ 19 h 27"/>
                  <a:gd name="T4" fmla="*/ 21 w 22"/>
                  <a:gd name="T5" fmla="*/ 26 h 27"/>
                  <a:gd name="T6" fmla="*/ 0 w 22"/>
                  <a:gd name="T7" fmla="*/ 9 h 27"/>
                  <a:gd name="T8" fmla="*/ 1 w 22"/>
                  <a:gd name="T9" fmla="*/ 0 h 27"/>
                  <a:gd name="T10" fmla="*/ 0 60000 65536"/>
                  <a:gd name="T11" fmla="*/ 0 60000 65536"/>
                  <a:gd name="T12" fmla="*/ 0 60000 65536"/>
                  <a:gd name="T13" fmla="*/ 0 60000 65536"/>
                  <a:gd name="T14" fmla="*/ 0 60000 65536"/>
                  <a:gd name="T15" fmla="*/ 0 w 22"/>
                  <a:gd name="T16" fmla="*/ 0 h 27"/>
                  <a:gd name="T17" fmla="*/ 22 w 22"/>
                  <a:gd name="T18" fmla="*/ 27 h 27"/>
                </a:gdLst>
                <a:ahLst/>
                <a:cxnLst>
                  <a:cxn ang="T10">
                    <a:pos x="T0" y="T1"/>
                  </a:cxn>
                  <a:cxn ang="T11">
                    <a:pos x="T2" y="T3"/>
                  </a:cxn>
                  <a:cxn ang="T12">
                    <a:pos x="T4" y="T5"/>
                  </a:cxn>
                  <a:cxn ang="T13">
                    <a:pos x="T6" y="T7"/>
                  </a:cxn>
                  <a:cxn ang="T14">
                    <a:pos x="T8" y="T9"/>
                  </a:cxn>
                </a:cxnLst>
                <a:rect l="T15" t="T16" r="T17" b="T18"/>
                <a:pathLst>
                  <a:path w="22" h="27">
                    <a:moveTo>
                      <a:pt x="1" y="0"/>
                    </a:moveTo>
                    <a:lnTo>
                      <a:pt x="20" y="19"/>
                    </a:lnTo>
                    <a:lnTo>
                      <a:pt x="21" y="26"/>
                    </a:lnTo>
                    <a:lnTo>
                      <a:pt x="0" y="9"/>
                    </a:lnTo>
                    <a:lnTo>
                      <a:pt x="1" y="0"/>
                    </a:lnTo>
                  </a:path>
                </a:pathLst>
              </a:custGeom>
              <a:solidFill>
                <a:srgbClr val="C0C0C0"/>
              </a:solidFill>
              <a:ln w="12700" cap="rnd">
                <a:solidFill>
                  <a:srgbClr val="000000"/>
                </a:solidFill>
                <a:round/>
                <a:headEnd/>
                <a:tailEnd/>
              </a:ln>
            </p:spPr>
            <p:txBody>
              <a:bodyPr/>
              <a:lstStyle/>
              <a:p>
                <a:endParaRPr lang="en-US"/>
              </a:p>
            </p:txBody>
          </p:sp>
          <p:sp>
            <p:nvSpPr>
              <p:cNvPr id="1322" name="Freeform 13"/>
              <p:cNvSpPr>
                <a:spLocks/>
              </p:cNvSpPr>
              <p:nvPr/>
            </p:nvSpPr>
            <p:spPr bwMode="auto">
              <a:xfrm>
                <a:off x="5358" y="1957"/>
                <a:ext cx="33" cy="224"/>
              </a:xfrm>
              <a:custGeom>
                <a:avLst/>
                <a:gdLst>
                  <a:gd name="T0" fmla="*/ 0 w 33"/>
                  <a:gd name="T1" fmla="*/ 0 h 224"/>
                  <a:gd name="T2" fmla="*/ 32 w 33"/>
                  <a:gd name="T3" fmla="*/ 13 h 224"/>
                  <a:gd name="T4" fmla="*/ 32 w 33"/>
                  <a:gd name="T5" fmla="*/ 223 h 224"/>
                  <a:gd name="T6" fmla="*/ 26 w 33"/>
                  <a:gd name="T7" fmla="*/ 223 h 224"/>
                  <a:gd name="T8" fmla="*/ 26 w 33"/>
                  <a:gd name="T9" fmla="*/ 33 h 224"/>
                  <a:gd name="T10" fmla="*/ 0 w 33"/>
                  <a:gd name="T11" fmla="*/ 21 h 224"/>
                  <a:gd name="T12" fmla="*/ 0 w 33"/>
                  <a:gd name="T13" fmla="*/ 0 h 224"/>
                  <a:gd name="T14" fmla="*/ 0 60000 65536"/>
                  <a:gd name="T15" fmla="*/ 0 60000 65536"/>
                  <a:gd name="T16" fmla="*/ 0 60000 65536"/>
                  <a:gd name="T17" fmla="*/ 0 60000 65536"/>
                  <a:gd name="T18" fmla="*/ 0 60000 65536"/>
                  <a:gd name="T19" fmla="*/ 0 60000 65536"/>
                  <a:gd name="T20" fmla="*/ 0 60000 65536"/>
                  <a:gd name="T21" fmla="*/ 0 w 33"/>
                  <a:gd name="T22" fmla="*/ 0 h 224"/>
                  <a:gd name="T23" fmla="*/ 33 w 33"/>
                  <a:gd name="T24" fmla="*/ 224 h 2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 h="224">
                    <a:moveTo>
                      <a:pt x="0" y="0"/>
                    </a:moveTo>
                    <a:lnTo>
                      <a:pt x="32" y="13"/>
                    </a:lnTo>
                    <a:lnTo>
                      <a:pt x="32" y="223"/>
                    </a:lnTo>
                    <a:lnTo>
                      <a:pt x="26" y="223"/>
                    </a:lnTo>
                    <a:lnTo>
                      <a:pt x="26" y="33"/>
                    </a:lnTo>
                    <a:lnTo>
                      <a:pt x="0" y="21"/>
                    </a:lnTo>
                    <a:lnTo>
                      <a:pt x="0" y="0"/>
                    </a:lnTo>
                  </a:path>
                </a:pathLst>
              </a:custGeom>
              <a:solidFill>
                <a:srgbClr val="9F9F9F"/>
              </a:solidFill>
              <a:ln w="12700" cap="rnd">
                <a:solidFill>
                  <a:srgbClr val="000000"/>
                </a:solidFill>
                <a:round/>
                <a:headEnd/>
                <a:tailEnd/>
              </a:ln>
            </p:spPr>
            <p:txBody>
              <a:bodyPr/>
              <a:lstStyle/>
              <a:p>
                <a:endParaRPr lang="en-US"/>
              </a:p>
            </p:txBody>
          </p:sp>
          <p:sp>
            <p:nvSpPr>
              <p:cNvPr id="1323" name="Freeform 14"/>
              <p:cNvSpPr>
                <a:spLocks/>
              </p:cNvSpPr>
              <p:nvPr/>
            </p:nvSpPr>
            <p:spPr bwMode="auto">
              <a:xfrm>
                <a:off x="5205" y="2180"/>
                <a:ext cx="188" cy="50"/>
              </a:xfrm>
              <a:custGeom>
                <a:avLst/>
                <a:gdLst>
                  <a:gd name="T0" fmla="*/ 187 w 188"/>
                  <a:gd name="T1" fmla="*/ 49 h 50"/>
                  <a:gd name="T2" fmla="*/ 187 w 188"/>
                  <a:gd name="T3" fmla="*/ 0 h 50"/>
                  <a:gd name="T4" fmla="*/ 146 w 188"/>
                  <a:gd name="T5" fmla="*/ 0 h 50"/>
                  <a:gd name="T6" fmla="*/ 138 w 188"/>
                  <a:gd name="T7" fmla="*/ 8 h 50"/>
                  <a:gd name="T8" fmla="*/ 114 w 188"/>
                  <a:gd name="T9" fmla="*/ 8 h 50"/>
                  <a:gd name="T10" fmla="*/ 105 w 188"/>
                  <a:gd name="T11" fmla="*/ 17 h 50"/>
                  <a:gd name="T12" fmla="*/ 25 w 188"/>
                  <a:gd name="T13" fmla="*/ 17 h 50"/>
                  <a:gd name="T14" fmla="*/ 25 w 188"/>
                  <a:gd name="T15" fmla="*/ 33 h 50"/>
                  <a:gd name="T16" fmla="*/ 0 w 188"/>
                  <a:gd name="T17" fmla="*/ 33 h 50"/>
                  <a:gd name="T18" fmla="*/ 0 w 188"/>
                  <a:gd name="T19" fmla="*/ 49 h 50"/>
                  <a:gd name="T20" fmla="*/ 187 w 188"/>
                  <a:gd name="T21" fmla="*/ 49 h 5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88"/>
                  <a:gd name="T34" fmla="*/ 0 h 50"/>
                  <a:gd name="T35" fmla="*/ 188 w 188"/>
                  <a:gd name="T36" fmla="*/ 50 h 5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88" h="50">
                    <a:moveTo>
                      <a:pt x="187" y="49"/>
                    </a:moveTo>
                    <a:lnTo>
                      <a:pt x="187" y="0"/>
                    </a:lnTo>
                    <a:lnTo>
                      <a:pt x="146" y="0"/>
                    </a:lnTo>
                    <a:lnTo>
                      <a:pt x="138" y="8"/>
                    </a:lnTo>
                    <a:lnTo>
                      <a:pt x="114" y="8"/>
                    </a:lnTo>
                    <a:lnTo>
                      <a:pt x="105" y="17"/>
                    </a:lnTo>
                    <a:lnTo>
                      <a:pt x="25" y="17"/>
                    </a:lnTo>
                    <a:lnTo>
                      <a:pt x="25" y="33"/>
                    </a:lnTo>
                    <a:lnTo>
                      <a:pt x="0" y="33"/>
                    </a:lnTo>
                    <a:lnTo>
                      <a:pt x="0" y="49"/>
                    </a:lnTo>
                    <a:lnTo>
                      <a:pt x="187" y="49"/>
                    </a:lnTo>
                  </a:path>
                </a:pathLst>
              </a:custGeom>
              <a:solidFill>
                <a:srgbClr val="C0C0C0"/>
              </a:solidFill>
              <a:ln w="12700" cap="rnd">
                <a:solidFill>
                  <a:srgbClr val="000000"/>
                </a:solidFill>
                <a:round/>
                <a:headEnd/>
                <a:tailEnd/>
              </a:ln>
            </p:spPr>
            <p:txBody>
              <a:bodyPr/>
              <a:lstStyle/>
              <a:p>
                <a:endParaRPr lang="en-US"/>
              </a:p>
            </p:txBody>
          </p:sp>
          <p:sp>
            <p:nvSpPr>
              <p:cNvPr id="1324" name="Freeform 15"/>
              <p:cNvSpPr>
                <a:spLocks/>
              </p:cNvSpPr>
              <p:nvPr/>
            </p:nvSpPr>
            <p:spPr bwMode="auto">
              <a:xfrm>
                <a:off x="5254" y="2213"/>
                <a:ext cx="139" cy="17"/>
              </a:xfrm>
              <a:custGeom>
                <a:avLst/>
                <a:gdLst>
                  <a:gd name="T0" fmla="*/ 138 w 139"/>
                  <a:gd name="T1" fmla="*/ 16 h 17"/>
                  <a:gd name="T2" fmla="*/ 0 w 139"/>
                  <a:gd name="T3" fmla="*/ 16 h 17"/>
                  <a:gd name="T4" fmla="*/ 0 w 139"/>
                  <a:gd name="T5" fmla="*/ 0 h 17"/>
                  <a:gd name="T6" fmla="*/ 138 w 139"/>
                  <a:gd name="T7" fmla="*/ 0 h 17"/>
                  <a:gd name="T8" fmla="*/ 138 w 139"/>
                  <a:gd name="T9" fmla="*/ 16 h 17"/>
                  <a:gd name="T10" fmla="*/ 0 60000 65536"/>
                  <a:gd name="T11" fmla="*/ 0 60000 65536"/>
                  <a:gd name="T12" fmla="*/ 0 60000 65536"/>
                  <a:gd name="T13" fmla="*/ 0 60000 65536"/>
                  <a:gd name="T14" fmla="*/ 0 60000 65536"/>
                  <a:gd name="T15" fmla="*/ 0 w 139"/>
                  <a:gd name="T16" fmla="*/ 0 h 17"/>
                  <a:gd name="T17" fmla="*/ 139 w 139"/>
                  <a:gd name="T18" fmla="*/ 17 h 17"/>
                </a:gdLst>
                <a:ahLst/>
                <a:cxnLst>
                  <a:cxn ang="T10">
                    <a:pos x="T0" y="T1"/>
                  </a:cxn>
                  <a:cxn ang="T11">
                    <a:pos x="T2" y="T3"/>
                  </a:cxn>
                  <a:cxn ang="T12">
                    <a:pos x="T4" y="T5"/>
                  </a:cxn>
                  <a:cxn ang="T13">
                    <a:pos x="T6" y="T7"/>
                  </a:cxn>
                  <a:cxn ang="T14">
                    <a:pos x="T8" y="T9"/>
                  </a:cxn>
                </a:cxnLst>
                <a:rect l="T15" t="T16" r="T17" b="T18"/>
                <a:pathLst>
                  <a:path w="139" h="17">
                    <a:moveTo>
                      <a:pt x="138" y="16"/>
                    </a:moveTo>
                    <a:lnTo>
                      <a:pt x="0" y="16"/>
                    </a:lnTo>
                    <a:lnTo>
                      <a:pt x="0" y="0"/>
                    </a:lnTo>
                    <a:lnTo>
                      <a:pt x="138" y="0"/>
                    </a:lnTo>
                    <a:lnTo>
                      <a:pt x="138" y="16"/>
                    </a:lnTo>
                  </a:path>
                </a:pathLst>
              </a:custGeom>
              <a:solidFill>
                <a:srgbClr val="C0C0C0"/>
              </a:solidFill>
              <a:ln w="12700" cap="rnd">
                <a:solidFill>
                  <a:srgbClr val="000000"/>
                </a:solidFill>
                <a:round/>
                <a:headEnd/>
                <a:tailEnd/>
              </a:ln>
            </p:spPr>
            <p:txBody>
              <a:bodyPr/>
              <a:lstStyle/>
              <a:p>
                <a:endParaRPr lang="en-US"/>
              </a:p>
            </p:txBody>
          </p:sp>
          <p:sp>
            <p:nvSpPr>
              <p:cNvPr id="1325" name="Line 16"/>
              <p:cNvSpPr>
                <a:spLocks noChangeShapeType="1"/>
              </p:cNvSpPr>
              <p:nvPr/>
            </p:nvSpPr>
            <p:spPr bwMode="auto">
              <a:xfrm>
                <a:off x="5397" y="2113"/>
                <a:ext cx="0" cy="28"/>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1326" name="Freeform 17"/>
              <p:cNvSpPr>
                <a:spLocks/>
              </p:cNvSpPr>
              <p:nvPr/>
            </p:nvSpPr>
            <p:spPr bwMode="auto">
              <a:xfrm>
                <a:off x="5390" y="2141"/>
                <a:ext cx="17" cy="17"/>
              </a:xfrm>
              <a:custGeom>
                <a:avLst/>
                <a:gdLst>
                  <a:gd name="T0" fmla="*/ 16 w 17"/>
                  <a:gd name="T1" fmla="*/ 16 h 17"/>
                  <a:gd name="T2" fmla="*/ 16 w 17"/>
                  <a:gd name="T3" fmla="*/ 0 h 17"/>
                  <a:gd name="T4" fmla="*/ 0 w 17"/>
                  <a:gd name="T5" fmla="*/ 0 h 17"/>
                  <a:gd name="T6" fmla="*/ 0 w 17"/>
                  <a:gd name="T7" fmla="*/ 5 h 17"/>
                  <a:gd name="T8" fmla="*/ 10 w 17"/>
                  <a:gd name="T9" fmla="*/ 5 h 17"/>
                  <a:gd name="T10" fmla="*/ 10 w 17"/>
                  <a:gd name="T11" fmla="*/ 16 h 17"/>
                  <a:gd name="T12" fmla="*/ 16 w 17"/>
                  <a:gd name="T13" fmla="*/ 16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16" y="16"/>
                    </a:moveTo>
                    <a:lnTo>
                      <a:pt x="16" y="0"/>
                    </a:lnTo>
                    <a:lnTo>
                      <a:pt x="0" y="0"/>
                    </a:lnTo>
                    <a:lnTo>
                      <a:pt x="0" y="5"/>
                    </a:lnTo>
                    <a:lnTo>
                      <a:pt x="10" y="5"/>
                    </a:lnTo>
                    <a:lnTo>
                      <a:pt x="10" y="16"/>
                    </a:lnTo>
                    <a:lnTo>
                      <a:pt x="16" y="16"/>
                    </a:lnTo>
                  </a:path>
                </a:pathLst>
              </a:custGeom>
              <a:solidFill>
                <a:srgbClr val="C0C0C0"/>
              </a:solidFill>
              <a:ln w="12700" cap="rnd">
                <a:solidFill>
                  <a:srgbClr val="000000"/>
                </a:solidFill>
                <a:round/>
                <a:headEnd/>
                <a:tailEnd/>
              </a:ln>
            </p:spPr>
            <p:txBody>
              <a:bodyPr/>
              <a:lstStyle/>
              <a:p>
                <a:endParaRPr lang="en-US"/>
              </a:p>
            </p:txBody>
          </p:sp>
          <p:sp>
            <p:nvSpPr>
              <p:cNvPr id="1327" name="Freeform 18"/>
              <p:cNvSpPr>
                <a:spLocks/>
              </p:cNvSpPr>
              <p:nvPr/>
            </p:nvSpPr>
            <p:spPr bwMode="auto">
              <a:xfrm>
                <a:off x="5293" y="2131"/>
                <a:ext cx="43" cy="59"/>
              </a:xfrm>
              <a:custGeom>
                <a:avLst/>
                <a:gdLst>
                  <a:gd name="T0" fmla="*/ 42 w 43"/>
                  <a:gd name="T1" fmla="*/ 0 h 59"/>
                  <a:gd name="T2" fmla="*/ 0 w 43"/>
                  <a:gd name="T3" fmla="*/ 58 h 59"/>
                  <a:gd name="T4" fmla="*/ 7 w 43"/>
                  <a:gd name="T5" fmla="*/ 57 h 59"/>
                  <a:gd name="T6" fmla="*/ 42 w 43"/>
                  <a:gd name="T7" fmla="*/ 8 h 59"/>
                  <a:gd name="T8" fmla="*/ 42 w 43"/>
                  <a:gd name="T9" fmla="*/ 0 h 59"/>
                  <a:gd name="T10" fmla="*/ 0 60000 65536"/>
                  <a:gd name="T11" fmla="*/ 0 60000 65536"/>
                  <a:gd name="T12" fmla="*/ 0 60000 65536"/>
                  <a:gd name="T13" fmla="*/ 0 60000 65536"/>
                  <a:gd name="T14" fmla="*/ 0 60000 65536"/>
                  <a:gd name="T15" fmla="*/ 0 w 43"/>
                  <a:gd name="T16" fmla="*/ 0 h 59"/>
                  <a:gd name="T17" fmla="*/ 43 w 43"/>
                  <a:gd name="T18" fmla="*/ 59 h 59"/>
                </a:gdLst>
                <a:ahLst/>
                <a:cxnLst>
                  <a:cxn ang="T10">
                    <a:pos x="T0" y="T1"/>
                  </a:cxn>
                  <a:cxn ang="T11">
                    <a:pos x="T2" y="T3"/>
                  </a:cxn>
                  <a:cxn ang="T12">
                    <a:pos x="T4" y="T5"/>
                  </a:cxn>
                  <a:cxn ang="T13">
                    <a:pos x="T6" y="T7"/>
                  </a:cxn>
                  <a:cxn ang="T14">
                    <a:pos x="T8" y="T9"/>
                  </a:cxn>
                </a:cxnLst>
                <a:rect l="T15" t="T16" r="T17" b="T18"/>
                <a:pathLst>
                  <a:path w="43" h="59">
                    <a:moveTo>
                      <a:pt x="42" y="0"/>
                    </a:moveTo>
                    <a:lnTo>
                      <a:pt x="0" y="58"/>
                    </a:lnTo>
                    <a:lnTo>
                      <a:pt x="7" y="57"/>
                    </a:lnTo>
                    <a:lnTo>
                      <a:pt x="42" y="8"/>
                    </a:lnTo>
                    <a:lnTo>
                      <a:pt x="42" y="0"/>
                    </a:lnTo>
                  </a:path>
                </a:pathLst>
              </a:custGeom>
              <a:solidFill>
                <a:srgbClr val="9F9F9F"/>
              </a:solidFill>
              <a:ln w="12700" cap="rnd">
                <a:solidFill>
                  <a:srgbClr val="000000"/>
                </a:solidFill>
                <a:round/>
                <a:headEnd/>
                <a:tailEnd/>
              </a:ln>
            </p:spPr>
            <p:txBody>
              <a:bodyPr/>
              <a:lstStyle/>
              <a:p>
                <a:endParaRPr lang="en-US"/>
              </a:p>
            </p:txBody>
          </p:sp>
          <p:sp>
            <p:nvSpPr>
              <p:cNvPr id="1328" name="Freeform 19"/>
              <p:cNvSpPr>
                <a:spLocks/>
              </p:cNvSpPr>
              <p:nvPr/>
            </p:nvSpPr>
            <p:spPr bwMode="auto">
              <a:xfrm>
                <a:off x="5392" y="2164"/>
                <a:ext cx="33" cy="66"/>
              </a:xfrm>
              <a:custGeom>
                <a:avLst/>
                <a:gdLst>
                  <a:gd name="T0" fmla="*/ 7 w 33"/>
                  <a:gd name="T1" fmla="*/ 0 h 66"/>
                  <a:gd name="T2" fmla="*/ 32 w 33"/>
                  <a:gd name="T3" fmla="*/ 25 h 66"/>
                  <a:gd name="T4" fmla="*/ 32 w 33"/>
                  <a:gd name="T5" fmla="*/ 65 h 66"/>
                  <a:gd name="T6" fmla="*/ 0 w 33"/>
                  <a:gd name="T7" fmla="*/ 65 h 66"/>
                  <a:gd name="T8" fmla="*/ 0 w 33"/>
                  <a:gd name="T9" fmla="*/ 16 h 66"/>
                  <a:gd name="T10" fmla="*/ 7 w 33"/>
                  <a:gd name="T11" fmla="*/ 0 h 66"/>
                  <a:gd name="T12" fmla="*/ 0 60000 65536"/>
                  <a:gd name="T13" fmla="*/ 0 60000 65536"/>
                  <a:gd name="T14" fmla="*/ 0 60000 65536"/>
                  <a:gd name="T15" fmla="*/ 0 60000 65536"/>
                  <a:gd name="T16" fmla="*/ 0 60000 65536"/>
                  <a:gd name="T17" fmla="*/ 0 60000 65536"/>
                  <a:gd name="T18" fmla="*/ 0 w 33"/>
                  <a:gd name="T19" fmla="*/ 0 h 66"/>
                  <a:gd name="T20" fmla="*/ 33 w 33"/>
                  <a:gd name="T21" fmla="*/ 66 h 66"/>
                </a:gdLst>
                <a:ahLst/>
                <a:cxnLst>
                  <a:cxn ang="T12">
                    <a:pos x="T0" y="T1"/>
                  </a:cxn>
                  <a:cxn ang="T13">
                    <a:pos x="T2" y="T3"/>
                  </a:cxn>
                  <a:cxn ang="T14">
                    <a:pos x="T4" y="T5"/>
                  </a:cxn>
                  <a:cxn ang="T15">
                    <a:pos x="T6" y="T7"/>
                  </a:cxn>
                  <a:cxn ang="T16">
                    <a:pos x="T8" y="T9"/>
                  </a:cxn>
                  <a:cxn ang="T17">
                    <a:pos x="T10" y="T11"/>
                  </a:cxn>
                </a:cxnLst>
                <a:rect l="T18" t="T19" r="T20" b="T21"/>
                <a:pathLst>
                  <a:path w="33" h="66">
                    <a:moveTo>
                      <a:pt x="7" y="0"/>
                    </a:moveTo>
                    <a:lnTo>
                      <a:pt x="32" y="25"/>
                    </a:lnTo>
                    <a:lnTo>
                      <a:pt x="32" y="65"/>
                    </a:lnTo>
                    <a:lnTo>
                      <a:pt x="0" y="65"/>
                    </a:lnTo>
                    <a:lnTo>
                      <a:pt x="0" y="16"/>
                    </a:lnTo>
                    <a:lnTo>
                      <a:pt x="7" y="0"/>
                    </a:lnTo>
                  </a:path>
                </a:pathLst>
              </a:custGeom>
              <a:solidFill>
                <a:srgbClr val="C0C0C0"/>
              </a:solidFill>
              <a:ln w="12700" cap="rnd">
                <a:solidFill>
                  <a:srgbClr val="000000"/>
                </a:solidFill>
                <a:round/>
                <a:headEnd/>
                <a:tailEnd/>
              </a:ln>
            </p:spPr>
            <p:txBody>
              <a:bodyPr/>
              <a:lstStyle/>
              <a:p>
                <a:endParaRPr lang="en-US"/>
              </a:p>
            </p:txBody>
          </p:sp>
          <p:sp>
            <p:nvSpPr>
              <p:cNvPr id="1329" name="Freeform 20"/>
              <p:cNvSpPr>
                <a:spLocks/>
              </p:cNvSpPr>
              <p:nvPr/>
            </p:nvSpPr>
            <p:spPr bwMode="auto">
              <a:xfrm>
                <a:off x="5205" y="2260"/>
                <a:ext cx="228" cy="17"/>
              </a:xfrm>
              <a:custGeom>
                <a:avLst/>
                <a:gdLst>
                  <a:gd name="T0" fmla="*/ 227 w 228"/>
                  <a:gd name="T1" fmla="*/ 16 h 17"/>
                  <a:gd name="T2" fmla="*/ 0 w 228"/>
                  <a:gd name="T3" fmla="*/ 16 h 17"/>
                  <a:gd name="T4" fmla="*/ 0 w 228"/>
                  <a:gd name="T5" fmla="*/ 0 h 17"/>
                  <a:gd name="T6" fmla="*/ 227 w 228"/>
                  <a:gd name="T7" fmla="*/ 0 h 17"/>
                  <a:gd name="T8" fmla="*/ 227 w 228"/>
                  <a:gd name="T9" fmla="*/ 16 h 17"/>
                  <a:gd name="T10" fmla="*/ 0 60000 65536"/>
                  <a:gd name="T11" fmla="*/ 0 60000 65536"/>
                  <a:gd name="T12" fmla="*/ 0 60000 65536"/>
                  <a:gd name="T13" fmla="*/ 0 60000 65536"/>
                  <a:gd name="T14" fmla="*/ 0 60000 65536"/>
                  <a:gd name="T15" fmla="*/ 0 w 228"/>
                  <a:gd name="T16" fmla="*/ 0 h 17"/>
                  <a:gd name="T17" fmla="*/ 228 w 228"/>
                  <a:gd name="T18" fmla="*/ 17 h 17"/>
                </a:gdLst>
                <a:ahLst/>
                <a:cxnLst>
                  <a:cxn ang="T10">
                    <a:pos x="T0" y="T1"/>
                  </a:cxn>
                  <a:cxn ang="T11">
                    <a:pos x="T2" y="T3"/>
                  </a:cxn>
                  <a:cxn ang="T12">
                    <a:pos x="T4" y="T5"/>
                  </a:cxn>
                  <a:cxn ang="T13">
                    <a:pos x="T6" y="T7"/>
                  </a:cxn>
                  <a:cxn ang="T14">
                    <a:pos x="T8" y="T9"/>
                  </a:cxn>
                </a:cxnLst>
                <a:rect l="T15" t="T16" r="T17" b="T18"/>
                <a:pathLst>
                  <a:path w="228" h="17">
                    <a:moveTo>
                      <a:pt x="227" y="16"/>
                    </a:moveTo>
                    <a:lnTo>
                      <a:pt x="0" y="16"/>
                    </a:lnTo>
                    <a:lnTo>
                      <a:pt x="0" y="0"/>
                    </a:lnTo>
                    <a:lnTo>
                      <a:pt x="227" y="0"/>
                    </a:lnTo>
                    <a:lnTo>
                      <a:pt x="227" y="16"/>
                    </a:lnTo>
                  </a:path>
                </a:pathLst>
              </a:custGeom>
              <a:solidFill>
                <a:srgbClr val="9F9F9F"/>
              </a:solidFill>
              <a:ln w="12700" cap="rnd">
                <a:solidFill>
                  <a:srgbClr val="000000"/>
                </a:solidFill>
                <a:round/>
                <a:headEnd/>
                <a:tailEnd/>
              </a:ln>
            </p:spPr>
            <p:txBody>
              <a:bodyPr/>
              <a:lstStyle/>
              <a:p>
                <a:endParaRPr lang="en-US"/>
              </a:p>
            </p:txBody>
          </p:sp>
          <p:sp>
            <p:nvSpPr>
              <p:cNvPr id="1330" name="Freeform 21"/>
              <p:cNvSpPr>
                <a:spLocks/>
              </p:cNvSpPr>
              <p:nvPr/>
            </p:nvSpPr>
            <p:spPr bwMode="auto">
              <a:xfrm>
                <a:off x="5205" y="2245"/>
                <a:ext cx="228" cy="17"/>
              </a:xfrm>
              <a:custGeom>
                <a:avLst/>
                <a:gdLst>
                  <a:gd name="T0" fmla="*/ 227 w 228"/>
                  <a:gd name="T1" fmla="*/ 16 h 17"/>
                  <a:gd name="T2" fmla="*/ 0 w 228"/>
                  <a:gd name="T3" fmla="*/ 16 h 17"/>
                  <a:gd name="T4" fmla="*/ 0 w 228"/>
                  <a:gd name="T5" fmla="*/ 0 h 17"/>
                  <a:gd name="T6" fmla="*/ 227 w 228"/>
                  <a:gd name="T7" fmla="*/ 0 h 17"/>
                  <a:gd name="T8" fmla="*/ 227 w 228"/>
                  <a:gd name="T9" fmla="*/ 16 h 17"/>
                  <a:gd name="T10" fmla="*/ 0 60000 65536"/>
                  <a:gd name="T11" fmla="*/ 0 60000 65536"/>
                  <a:gd name="T12" fmla="*/ 0 60000 65536"/>
                  <a:gd name="T13" fmla="*/ 0 60000 65536"/>
                  <a:gd name="T14" fmla="*/ 0 60000 65536"/>
                  <a:gd name="T15" fmla="*/ 0 w 228"/>
                  <a:gd name="T16" fmla="*/ 0 h 17"/>
                  <a:gd name="T17" fmla="*/ 228 w 228"/>
                  <a:gd name="T18" fmla="*/ 17 h 17"/>
                </a:gdLst>
                <a:ahLst/>
                <a:cxnLst>
                  <a:cxn ang="T10">
                    <a:pos x="T0" y="T1"/>
                  </a:cxn>
                  <a:cxn ang="T11">
                    <a:pos x="T2" y="T3"/>
                  </a:cxn>
                  <a:cxn ang="T12">
                    <a:pos x="T4" y="T5"/>
                  </a:cxn>
                  <a:cxn ang="T13">
                    <a:pos x="T6" y="T7"/>
                  </a:cxn>
                  <a:cxn ang="T14">
                    <a:pos x="T8" y="T9"/>
                  </a:cxn>
                </a:cxnLst>
                <a:rect l="T15" t="T16" r="T17" b="T18"/>
                <a:pathLst>
                  <a:path w="228" h="17">
                    <a:moveTo>
                      <a:pt x="227" y="16"/>
                    </a:moveTo>
                    <a:lnTo>
                      <a:pt x="0" y="16"/>
                    </a:lnTo>
                    <a:lnTo>
                      <a:pt x="0" y="0"/>
                    </a:lnTo>
                    <a:lnTo>
                      <a:pt x="227" y="0"/>
                    </a:lnTo>
                    <a:lnTo>
                      <a:pt x="227" y="16"/>
                    </a:lnTo>
                  </a:path>
                </a:pathLst>
              </a:custGeom>
              <a:solidFill>
                <a:srgbClr val="9F9F9F"/>
              </a:solidFill>
              <a:ln w="12700" cap="rnd">
                <a:solidFill>
                  <a:srgbClr val="000000"/>
                </a:solidFill>
                <a:round/>
                <a:headEnd/>
                <a:tailEnd/>
              </a:ln>
            </p:spPr>
            <p:txBody>
              <a:bodyPr/>
              <a:lstStyle/>
              <a:p>
                <a:endParaRPr lang="en-US"/>
              </a:p>
            </p:txBody>
          </p:sp>
          <p:sp>
            <p:nvSpPr>
              <p:cNvPr id="1331" name="Freeform 22"/>
              <p:cNvSpPr>
                <a:spLocks/>
              </p:cNvSpPr>
              <p:nvPr/>
            </p:nvSpPr>
            <p:spPr bwMode="auto">
              <a:xfrm>
                <a:off x="5205" y="2229"/>
                <a:ext cx="228" cy="17"/>
              </a:xfrm>
              <a:custGeom>
                <a:avLst/>
                <a:gdLst>
                  <a:gd name="T0" fmla="*/ 227 w 228"/>
                  <a:gd name="T1" fmla="*/ 16 h 17"/>
                  <a:gd name="T2" fmla="*/ 0 w 228"/>
                  <a:gd name="T3" fmla="*/ 16 h 17"/>
                  <a:gd name="T4" fmla="*/ 0 w 228"/>
                  <a:gd name="T5" fmla="*/ 0 h 17"/>
                  <a:gd name="T6" fmla="*/ 227 w 228"/>
                  <a:gd name="T7" fmla="*/ 0 h 17"/>
                  <a:gd name="T8" fmla="*/ 227 w 228"/>
                  <a:gd name="T9" fmla="*/ 16 h 17"/>
                  <a:gd name="T10" fmla="*/ 0 60000 65536"/>
                  <a:gd name="T11" fmla="*/ 0 60000 65536"/>
                  <a:gd name="T12" fmla="*/ 0 60000 65536"/>
                  <a:gd name="T13" fmla="*/ 0 60000 65536"/>
                  <a:gd name="T14" fmla="*/ 0 60000 65536"/>
                  <a:gd name="T15" fmla="*/ 0 w 228"/>
                  <a:gd name="T16" fmla="*/ 0 h 17"/>
                  <a:gd name="T17" fmla="*/ 228 w 228"/>
                  <a:gd name="T18" fmla="*/ 17 h 17"/>
                </a:gdLst>
                <a:ahLst/>
                <a:cxnLst>
                  <a:cxn ang="T10">
                    <a:pos x="T0" y="T1"/>
                  </a:cxn>
                  <a:cxn ang="T11">
                    <a:pos x="T2" y="T3"/>
                  </a:cxn>
                  <a:cxn ang="T12">
                    <a:pos x="T4" y="T5"/>
                  </a:cxn>
                  <a:cxn ang="T13">
                    <a:pos x="T6" y="T7"/>
                  </a:cxn>
                  <a:cxn ang="T14">
                    <a:pos x="T8" y="T9"/>
                  </a:cxn>
                </a:cxnLst>
                <a:rect l="T15" t="T16" r="T17" b="T18"/>
                <a:pathLst>
                  <a:path w="228" h="17">
                    <a:moveTo>
                      <a:pt x="227" y="16"/>
                    </a:moveTo>
                    <a:lnTo>
                      <a:pt x="0" y="16"/>
                    </a:lnTo>
                    <a:lnTo>
                      <a:pt x="0" y="0"/>
                    </a:lnTo>
                    <a:lnTo>
                      <a:pt x="227" y="0"/>
                    </a:lnTo>
                    <a:lnTo>
                      <a:pt x="227" y="16"/>
                    </a:lnTo>
                  </a:path>
                </a:pathLst>
              </a:custGeom>
              <a:solidFill>
                <a:srgbClr val="9F9F9F"/>
              </a:solidFill>
              <a:ln w="12700" cap="rnd">
                <a:solidFill>
                  <a:srgbClr val="000000"/>
                </a:solidFill>
                <a:round/>
                <a:headEnd/>
                <a:tailEnd/>
              </a:ln>
            </p:spPr>
            <p:txBody>
              <a:bodyPr/>
              <a:lstStyle/>
              <a:p>
                <a:endParaRPr lang="en-US"/>
              </a:p>
            </p:txBody>
          </p:sp>
          <p:sp>
            <p:nvSpPr>
              <p:cNvPr id="1332" name="Freeform 23"/>
              <p:cNvSpPr>
                <a:spLocks/>
              </p:cNvSpPr>
              <p:nvPr/>
            </p:nvSpPr>
            <p:spPr bwMode="auto">
              <a:xfrm>
                <a:off x="5212" y="2216"/>
                <a:ext cx="25" cy="17"/>
              </a:xfrm>
              <a:custGeom>
                <a:avLst/>
                <a:gdLst>
                  <a:gd name="T0" fmla="*/ 24 w 25"/>
                  <a:gd name="T1" fmla="*/ 0 h 17"/>
                  <a:gd name="T2" fmla="*/ 0 w 25"/>
                  <a:gd name="T3" fmla="*/ 0 h 17"/>
                  <a:gd name="T4" fmla="*/ 0 w 25"/>
                  <a:gd name="T5" fmla="*/ 16 h 17"/>
                  <a:gd name="T6" fmla="*/ 24 w 25"/>
                  <a:gd name="T7" fmla="*/ 16 h 17"/>
                  <a:gd name="T8" fmla="*/ 24 w 25"/>
                  <a:gd name="T9" fmla="*/ 0 h 17"/>
                  <a:gd name="T10" fmla="*/ 0 60000 65536"/>
                  <a:gd name="T11" fmla="*/ 0 60000 65536"/>
                  <a:gd name="T12" fmla="*/ 0 60000 65536"/>
                  <a:gd name="T13" fmla="*/ 0 60000 65536"/>
                  <a:gd name="T14" fmla="*/ 0 60000 65536"/>
                  <a:gd name="T15" fmla="*/ 0 w 25"/>
                  <a:gd name="T16" fmla="*/ 0 h 17"/>
                  <a:gd name="T17" fmla="*/ 25 w 25"/>
                  <a:gd name="T18" fmla="*/ 17 h 17"/>
                </a:gdLst>
                <a:ahLst/>
                <a:cxnLst>
                  <a:cxn ang="T10">
                    <a:pos x="T0" y="T1"/>
                  </a:cxn>
                  <a:cxn ang="T11">
                    <a:pos x="T2" y="T3"/>
                  </a:cxn>
                  <a:cxn ang="T12">
                    <a:pos x="T4" y="T5"/>
                  </a:cxn>
                  <a:cxn ang="T13">
                    <a:pos x="T6" y="T7"/>
                  </a:cxn>
                  <a:cxn ang="T14">
                    <a:pos x="T8" y="T9"/>
                  </a:cxn>
                </a:cxnLst>
                <a:rect l="T15" t="T16" r="T17" b="T18"/>
                <a:pathLst>
                  <a:path w="25" h="17">
                    <a:moveTo>
                      <a:pt x="24" y="0"/>
                    </a:moveTo>
                    <a:lnTo>
                      <a:pt x="0" y="0"/>
                    </a:lnTo>
                    <a:lnTo>
                      <a:pt x="0" y="16"/>
                    </a:lnTo>
                    <a:lnTo>
                      <a:pt x="24" y="16"/>
                    </a:lnTo>
                    <a:lnTo>
                      <a:pt x="24" y="0"/>
                    </a:lnTo>
                  </a:path>
                </a:pathLst>
              </a:custGeom>
              <a:solidFill>
                <a:srgbClr val="9F9F9F"/>
              </a:solidFill>
              <a:ln w="12700" cap="rnd">
                <a:solidFill>
                  <a:srgbClr val="000000"/>
                </a:solidFill>
                <a:round/>
                <a:headEnd/>
                <a:tailEnd/>
              </a:ln>
            </p:spPr>
            <p:txBody>
              <a:bodyPr/>
              <a:lstStyle/>
              <a:p>
                <a:endParaRPr lang="en-US"/>
              </a:p>
            </p:txBody>
          </p:sp>
          <p:sp>
            <p:nvSpPr>
              <p:cNvPr id="1333" name="Oval 24"/>
              <p:cNvSpPr>
                <a:spLocks noChangeArrowheads="1"/>
              </p:cNvSpPr>
              <p:nvPr/>
            </p:nvSpPr>
            <p:spPr bwMode="auto">
              <a:xfrm>
                <a:off x="5401" y="2160"/>
                <a:ext cx="3" cy="2"/>
              </a:xfrm>
              <a:prstGeom prst="ellipse">
                <a:avLst/>
              </a:prstGeom>
              <a:solidFill>
                <a:srgbClr val="9F9F9F"/>
              </a:solidFill>
              <a:ln w="12700">
                <a:solidFill>
                  <a:srgbClr val="000000"/>
                </a:solidFill>
                <a:round/>
                <a:headEnd/>
                <a:tailEnd/>
              </a:ln>
            </p:spPr>
            <p:txBody>
              <a:bodyPr wrap="none" anchor="ctr"/>
              <a:lstStyle/>
              <a:p>
                <a:endParaRPr lang="en-US"/>
              </a:p>
            </p:txBody>
          </p:sp>
          <p:sp>
            <p:nvSpPr>
              <p:cNvPr id="1334" name="Freeform 25"/>
              <p:cNvSpPr>
                <a:spLocks/>
              </p:cNvSpPr>
              <p:nvPr/>
            </p:nvSpPr>
            <p:spPr bwMode="auto">
              <a:xfrm>
                <a:off x="5335" y="2123"/>
                <a:ext cx="17" cy="18"/>
              </a:xfrm>
              <a:custGeom>
                <a:avLst/>
                <a:gdLst>
                  <a:gd name="T0" fmla="*/ 0 w 17"/>
                  <a:gd name="T1" fmla="*/ 0 h 18"/>
                  <a:gd name="T2" fmla="*/ 0 w 17"/>
                  <a:gd name="T3" fmla="*/ 17 h 18"/>
                  <a:gd name="T4" fmla="*/ 16 w 17"/>
                  <a:gd name="T5" fmla="*/ 17 h 18"/>
                  <a:gd name="T6" fmla="*/ 16 w 17"/>
                  <a:gd name="T7" fmla="*/ 0 h 18"/>
                  <a:gd name="T8" fmla="*/ 0 w 17"/>
                  <a:gd name="T9" fmla="*/ 0 h 18"/>
                  <a:gd name="T10" fmla="*/ 0 60000 65536"/>
                  <a:gd name="T11" fmla="*/ 0 60000 65536"/>
                  <a:gd name="T12" fmla="*/ 0 60000 65536"/>
                  <a:gd name="T13" fmla="*/ 0 60000 65536"/>
                  <a:gd name="T14" fmla="*/ 0 60000 65536"/>
                  <a:gd name="T15" fmla="*/ 0 w 17"/>
                  <a:gd name="T16" fmla="*/ 0 h 18"/>
                  <a:gd name="T17" fmla="*/ 17 w 17"/>
                  <a:gd name="T18" fmla="*/ 18 h 18"/>
                </a:gdLst>
                <a:ahLst/>
                <a:cxnLst>
                  <a:cxn ang="T10">
                    <a:pos x="T0" y="T1"/>
                  </a:cxn>
                  <a:cxn ang="T11">
                    <a:pos x="T2" y="T3"/>
                  </a:cxn>
                  <a:cxn ang="T12">
                    <a:pos x="T4" y="T5"/>
                  </a:cxn>
                  <a:cxn ang="T13">
                    <a:pos x="T6" y="T7"/>
                  </a:cxn>
                  <a:cxn ang="T14">
                    <a:pos x="T8" y="T9"/>
                  </a:cxn>
                </a:cxnLst>
                <a:rect l="T15" t="T16" r="T17" b="T18"/>
                <a:pathLst>
                  <a:path w="17" h="18">
                    <a:moveTo>
                      <a:pt x="0" y="0"/>
                    </a:moveTo>
                    <a:lnTo>
                      <a:pt x="0" y="17"/>
                    </a:lnTo>
                    <a:lnTo>
                      <a:pt x="16" y="17"/>
                    </a:lnTo>
                    <a:lnTo>
                      <a:pt x="16" y="0"/>
                    </a:lnTo>
                    <a:lnTo>
                      <a:pt x="0" y="0"/>
                    </a:lnTo>
                  </a:path>
                </a:pathLst>
              </a:custGeom>
              <a:solidFill>
                <a:srgbClr val="808080"/>
              </a:solidFill>
              <a:ln w="12700" cap="rnd">
                <a:solidFill>
                  <a:srgbClr val="000000"/>
                </a:solidFill>
                <a:round/>
                <a:headEnd/>
                <a:tailEnd/>
              </a:ln>
            </p:spPr>
            <p:txBody>
              <a:bodyPr/>
              <a:lstStyle/>
              <a:p>
                <a:endParaRPr lang="en-US"/>
              </a:p>
            </p:txBody>
          </p:sp>
          <p:sp>
            <p:nvSpPr>
              <p:cNvPr id="1335" name="Freeform 26"/>
              <p:cNvSpPr>
                <a:spLocks/>
              </p:cNvSpPr>
              <p:nvPr/>
            </p:nvSpPr>
            <p:spPr bwMode="auto">
              <a:xfrm>
                <a:off x="5295" y="2115"/>
                <a:ext cx="65" cy="66"/>
              </a:xfrm>
              <a:custGeom>
                <a:avLst/>
                <a:gdLst>
                  <a:gd name="T0" fmla="*/ 56 w 65"/>
                  <a:gd name="T1" fmla="*/ 65 h 66"/>
                  <a:gd name="T2" fmla="*/ 56 w 65"/>
                  <a:gd name="T3" fmla="*/ 8 h 66"/>
                  <a:gd name="T4" fmla="*/ 0 w 65"/>
                  <a:gd name="T5" fmla="*/ 8 h 66"/>
                  <a:gd name="T6" fmla="*/ 0 w 65"/>
                  <a:gd name="T7" fmla="*/ 0 h 66"/>
                  <a:gd name="T8" fmla="*/ 64 w 65"/>
                  <a:gd name="T9" fmla="*/ 0 h 66"/>
                  <a:gd name="T10" fmla="*/ 64 w 65"/>
                  <a:gd name="T11" fmla="*/ 65 h 66"/>
                  <a:gd name="T12" fmla="*/ 56 w 65"/>
                  <a:gd name="T13" fmla="*/ 65 h 66"/>
                  <a:gd name="T14" fmla="*/ 0 60000 65536"/>
                  <a:gd name="T15" fmla="*/ 0 60000 65536"/>
                  <a:gd name="T16" fmla="*/ 0 60000 65536"/>
                  <a:gd name="T17" fmla="*/ 0 60000 65536"/>
                  <a:gd name="T18" fmla="*/ 0 60000 65536"/>
                  <a:gd name="T19" fmla="*/ 0 60000 65536"/>
                  <a:gd name="T20" fmla="*/ 0 60000 65536"/>
                  <a:gd name="T21" fmla="*/ 0 w 65"/>
                  <a:gd name="T22" fmla="*/ 0 h 66"/>
                  <a:gd name="T23" fmla="*/ 65 w 65"/>
                  <a:gd name="T24" fmla="*/ 66 h 6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5" h="66">
                    <a:moveTo>
                      <a:pt x="56" y="65"/>
                    </a:moveTo>
                    <a:lnTo>
                      <a:pt x="56" y="8"/>
                    </a:lnTo>
                    <a:lnTo>
                      <a:pt x="0" y="8"/>
                    </a:lnTo>
                    <a:lnTo>
                      <a:pt x="0" y="0"/>
                    </a:lnTo>
                    <a:lnTo>
                      <a:pt x="64" y="0"/>
                    </a:lnTo>
                    <a:lnTo>
                      <a:pt x="64" y="65"/>
                    </a:lnTo>
                    <a:lnTo>
                      <a:pt x="56" y="65"/>
                    </a:lnTo>
                  </a:path>
                </a:pathLst>
              </a:custGeom>
              <a:solidFill>
                <a:srgbClr val="C0C0C0"/>
              </a:solidFill>
              <a:ln w="12700" cap="rnd">
                <a:solidFill>
                  <a:srgbClr val="000000"/>
                </a:solidFill>
                <a:round/>
                <a:headEnd/>
                <a:tailEnd/>
              </a:ln>
            </p:spPr>
            <p:txBody>
              <a:bodyPr/>
              <a:lstStyle/>
              <a:p>
                <a:endParaRPr lang="en-US"/>
              </a:p>
            </p:txBody>
          </p:sp>
          <p:grpSp>
            <p:nvGrpSpPr>
              <p:cNvPr id="1336" name="Group 27"/>
              <p:cNvGrpSpPr>
                <a:grpSpLocks/>
              </p:cNvGrpSpPr>
              <p:nvPr/>
            </p:nvGrpSpPr>
            <p:grpSpPr bwMode="auto">
              <a:xfrm>
                <a:off x="5350" y="2058"/>
                <a:ext cx="58" cy="52"/>
                <a:chOff x="5350" y="2058"/>
                <a:chExt cx="58" cy="52"/>
              </a:xfrm>
            </p:grpSpPr>
            <p:sp>
              <p:nvSpPr>
                <p:cNvPr id="1348" name="Oval 28"/>
                <p:cNvSpPr>
                  <a:spLocks noChangeArrowheads="1"/>
                </p:cNvSpPr>
                <p:nvPr/>
              </p:nvSpPr>
              <p:spPr bwMode="auto">
                <a:xfrm>
                  <a:off x="5350" y="2058"/>
                  <a:ext cx="52" cy="52"/>
                </a:xfrm>
                <a:prstGeom prst="ellipse">
                  <a:avLst/>
                </a:prstGeom>
                <a:solidFill>
                  <a:srgbClr val="808080"/>
                </a:solidFill>
                <a:ln w="12700">
                  <a:solidFill>
                    <a:srgbClr val="000000"/>
                  </a:solidFill>
                  <a:round/>
                  <a:headEnd/>
                  <a:tailEnd/>
                </a:ln>
              </p:spPr>
              <p:txBody>
                <a:bodyPr wrap="none" anchor="ctr"/>
                <a:lstStyle/>
                <a:p>
                  <a:endParaRPr lang="en-US"/>
                </a:p>
              </p:txBody>
            </p:sp>
            <p:sp>
              <p:nvSpPr>
                <p:cNvPr id="1349" name="Oval 29"/>
                <p:cNvSpPr>
                  <a:spLocks noChangeArrowheads="1"/>
                </p:cNvSpPr>
                <p:nvPr/>
              </p:nvSpPr>
              <p:spPr bwMode="auto">
                <a:xfrm>
                  <a:off x="5356" y="2058"/>
                  <a:ext cx="52" cy="52"/>
                </a:xfrm>
                <a:prstGeom prst="ellipse">
                  <a:avLst/>
                </a:prstGeom>
                <a:solidFill>
                  <a:srgbClr val="C0C0C0"/>
                </a:solidFill>
                <a:ln w="12700">
                  <a:solidFill>
                    <a:srgbClr val="000000"/>
                  </a:solidFill>
                  <a:round/>
                  <a:headEnd/>
                  <a:tailEnd/>
                </a:ln>
              </p:spPr>
              <p:txBody>
                <a:bodyPr wrap="none" anchor="ctr"/>
                <a:lstStyle/>
                <a:p>
                  <a:endParaRPr lang="en-US"/>
                </a:p>
              </p:txBody>
            </p:sp>
          </p:grpSp>
          <p:grpSp>
            <p:nvGrpSpPr>
              <p:cNvPr id="1337" name="Group 30"/>
              <p:cNvGrpSpPr>
                <a:grpSpLocks/>
              </p:cNvGrpSpPr>
              <p:nvPr/>
            </p:nvGrpSpPr>
            <p:grpSpPr bwMode="auto">
              <a:xfrm>
                <a:off x="5359" y="2180"/>
                <a:ext cx="25" cy="66"/>
                <a:chOff x="5359" y="2180"/>
                <a:chExt cx="25" cy="66"/>
              </a:xfrm>
            </p:grpSpPr>
            <p:sp>
              <p:nvSpPr>
                <p:cNvPr id="1339" name="Freeform 31"/>
                <p:cNvSpPr>
                  <a:spLocks/>
                </p:cNvSpPr>
                <p:nvPr/>
              </p:nvSpPr>
              <p:spPr bwMode="auto">
                <a:xfrm>
                  <a:off x="5359" y="2180"/>
                  <a:ext cx="25" cy="66"/>
                </a:xfrm>
                <a:custGeom>
                  <a:avLst/>
                  <a:gdLst>
                    <a:gd name="T0" fmla="*/ 24 w 25"/>
                    <a:gd name="T1" fmla="*/ 0 h 66"/>
                    <a:gd name="T2" fmla="*/ 0 w 25"/>
                    <a:gd name="T3" fmla="*/ 0 h 66"/>
                    <a:gd name="T4" fmla="*/ 0 w 25"/>
                    <a:gd name="T5" fmla="*/ 65 h 66"/>
                    <a:gd name="T6" fmla="*/ 24 w 25"/>
                    <a:gd name="T7" fmla="*/ 65 h 66"/>
                    <a:gd name="T8" fmla="*/ 24 w 25"/>
                    <a:gd name="T9" fmla="*/ 0 h 66"/>
                    <a:gd name="T10" fmla="*/ 0 60000 65536"/>
                    <a:gd name="T11" fmla="*/ 0 60000 65536"/>
                    <a:gd name="T12" fmla="*/ 0 60000 65536"/>
                    <a:gd name="T13" fmla="*/ 0 60000 65536"/>
                    <a:gd name="T14" fmla="*/ 0 60000 65536"/>
                    <a:gd name="T15" fmla="*/ 0 w 25"/>
                    <a:gd name="T16" fmla="*/ 0 h 66"/>
                    <a:gd name="T17" fmla="*/ 25 w 25"/>
                    <a:gd name="T18" fmla="*/ 66 h 66"/>
                  </a:gdLst>
                  <a:ahLst/>
                  <a:cxnLst>
                    <a:cxn ang="T10">
                      <a:pos x="T0" y="T1"/>
                    </a:cxn>
                    <a:cxn ang="T11">
                      <a:pos x="T2" y="T3"/>
                    </a:cxn>
                    <a:cxn ang="T12">
                      <a:pos x="T4" y="T5"/>
                    </a:cxn>
                    <a:cxn ang="T13">
                      <a:pos x="T6" y="T7"/>
                    </a:cxn>
                    <a:cxn ang="T14">
                      <a:pos x="T8" y="T9"/>
                    </a:cxn>
                  </a:cxnLst>
                  <a:rect l="T15" t="T16" r="T17" b="T18"/>
                  <a:pathLst>
                    <a:path w="25" h="66">
                      <a:moveTo>
                        <a:pt x="24" y="0"/>
                      </a:moveTo>
                      <a:lnTo>
                        <a:pt x="0" y="0"/>
                      </a:lnTo>
                      <a:lnTo>
                        <a:pt x="0" y="65"/>
                      </a:lnTo>
                      <a:lnTo>
                        <a:pt x="24" y="65"/>
                      </a:lnTo>
                      <a:lnTo>
                        <a:pt x="24" y="0"/>
                      </a:lnTo>
                    </a:path>
                  </a:pathLst>
                </a:custGeom>
                <a:solidFill>
                  <a:srgbClr val="C0C0C0"/>
                </a:solidFill>
                <a:ln w="12700" cap="rnd">
                  <a:solidFill>
                    <a:srgbClr val="000000"/>
                  </a:solidFill>
                  <a:round/>
                  <a:headEnd/>
                  <a:tailEnd/>
                </a:ln>
              </p:spPr>
              <p:txBody>
                <a:bodyPr/>
                <a:lstStyle/>
                <a:p>
                  <a:endParaRPr lang="en-US"/>
                </a:p>
              </p:txBody>
            </p:sp>
            <p:grpSp>
              <p:nvGrpSpPr>
                <p:cNvPr id="1340" name="Group 32"/>
                <p:cNvGrpSpPr>
                  <a:grpSpLocks/>
                </p:cNvGrpSpPr>
                <p:nvPr/>
              </p:nvGrpSpPr>
              <p:grpSpPr bwMode="auto">
                <a:xfrm>
                  <a:off x="5359" y="2188"/>
                  <a:ext cx="24" cy="49"/>
                  <a:chOff x="5359" y="2188"/>
                  <a:chExt cx="24" cy="49"/>
                </a:xfrm>
              </p:grpSpPr>
              <p:sp>
                <p:nvSpPr>
                  <p:cNvPr id="1341" name="Line 33"/>
                  <p:cNvSpPr>
                    <a:spLocks noChangeShapeType="1"/>
                  </p:cNvSpPr>
                  <p:nvPr/>
                </p:nvSpPr>
                <p:spPr bwMode="auto">
                  <a:xfrm flipH="1">
                    <a:off x="5359" y="2197"/>
                    <a:ext cx="24" cy="0"/>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1342" name="Line 34"/>
                  <p:cNvSpPr>
                    <a:spLocks noChangeShapeType="1"/>
                  </p:cNvSpPr>
                  <p:nvPr/>
                </p:nvSpPr>
                <p:spPr bwMode="auto">
                  <a:xfrm flipH="1">
                    <a:off x="5359" y="2220"/>
                    <a:ext cx="24" cy="0"/>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1343" name="Line 35"/>
                  <p:cNvSpPr>
                    <a:spLocks noChangeShapeType="1"/>
                  </p:cNvSpPr>
                  <p:nvPr/>
                </p:nvSpPr>
                <p:spPr bwMode="auto">
                  <a:xfrm flipH="1">
                    <a:off x="5359" y="2213"/>
                    <a:ext cx="24" cy="0"/>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1344" name="Line 36"/>
                  <p:cNvSpPr>
                    <a:spLocks noChangeShapeType="1"/>
                  </p:cNvSpPr>
                  <p:nvPr/>
                </p:nvSpPr>
                <p:spPr bwMode="auto">
                  <a:xfrm flipH="1">
                    <a:off x="5359" y="2205"/>
                    <a:ext cx="24" cy="0"/>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1345" name="Line 37"/>
                  <p:cNvSpPr>
                    <a:spLocks noChangeShapeType="1"/>
                  </p:cNvSpPr>
                  <p:nvPr/>
                </p:nvSpPr>
                <p:spPr bwMode="auto">
                  <a:xfrm flipH="1">
                    <a:off x="5359" y="2188"/>
                    <a:ext cx="24" cy="0"/>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1346" name="Line 38"/>
                  <p:cNvSpPr>
                    <a:spLocks noChangeShapeType="1"/>
                  </p:cNvSpPr>
                  <p:nvPr/>
                </p:nvSpPr>
                <p:spPr bwMode="auto">
                  <a:xfrm flipH="1">
                    <a:off x="5359" y="2229"/>
                    <a:ext cx="24" cy="0"/>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1347" name="Line 39"/>
                  <p:cNvSpPr>
                    <a:spLocks noChangeShapeType="1"/>
                  </p:cNvSpPr>
                  <p:nvPr/>
                </p:nvSpPr>
                <p:spPr bwMode="auto">
                  <a:xfrm flipH="1">
                    <a:off x="5359" y="2237"/>
                    <a:ext cx="24" cy="0"/>
                  </a:xfrm>
                  <a:prstGeom prst="line">
                    <a:avLst/>
                  </a:prstGeom>
                  <a:noFill/>
                  <a:ln w="12700">
                    <a:solidFill>
                      <a:srgbClr val="000000"/>
                    </a:solidFill>
                    <a:round/>
                    <a:headEnd type="none" w="sm" len="sm"/>
                    <a:tailEnd type="none" w="sm" len="sm"/>
                  </a:ln>
                </p:spPr>
                <p:txBody>
                  <a:bodyPr wrap="none" anchor="ctr"/>
                  <a:lstStyle/>
                  <a:p>
                    <a:endParaRPr lang="en-US"/>
                  </a:p>
                </p:txBody>
              </p:sp>
            </p:grpSp>
          </p:grpSp>
          <p:sp>
            <p:nvSpPr>
              <p:cNvPr id="1338" name="Freeform 40"/>
              <p:cNvSpPr>
                <a:spLocks/>
              </p:cNvSpPr>
              <p:nvPr/>
            </p:nvSpPr>
            <p:spPr bwMode="auto">
              <a:xfrm>
                <a:off x="5221" y="2197"/>
                <a:ext cx="17" cy="17"/>
              </a:xfrm>
              <a:custGeom>
                <a:avLst/>
                <a:gdLst>
                  <a:gd name="T0" fmla="*/ 16 w 17"/>
                  <a:gd name="T1" fmla="*/ 0 h 17"/>
                  <a:gd name="T2" fmla="*/ 0 w 17"/>
                  <a:gd name="T3" fmla="*/ 0 h 17"/>
                  <a:gd name="T4" fmla="*/ 0 w 17"/>
                  <a:gd name="T5" fmla="*/ 16 h 17"/>
                  <a:gd name="T6" fmla="*/ 16 w 17"/>
                  <a:gd name="T7" fmla="*/ 16 h 17"/>
                  <a:gd name="T8" fmla="*/ 16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0"/>
                    </a:moveTo>
                    <a:lnTo>
                      <a:pt x="0" y="0"/>
                    </a:lnTo>
                    <a:lnTo>
                      <a:pt x="0" y="16"/>
                    </a:lnTo>
                    <a:lnTo>
                      <a:pt x="16" y="16"/>
                    </a:lnTo>
                    <a:lnTo>
                      <a:pt x="16" y="0"/>
                    </a:lnTo>
                  </a:path>
                </a:pathLst>
              </a:custGeom>
              <a:solidFill>
                <a:srgbClr val="C0C0C0"/>
              </a:solidFill>
              <a:ln w="12700" cap="rnd">
                <a:solidFill>
                  <a:srgbClr val="000000"/>
                </a:solidFill>
                <a:round/>
                <a:headEnd/>
                <a:tailEnd/>
              </a:ln>
            </p:spPr>
            <p:txBody>
              <a:bodyPr/>
              <a:lstStyle/>
              <a:p>
                <a:endParaRPr lang="en-US"/>
              </a:p>
            </p:txBody>
          </p:sp>
        </p:grpSp>
        <p:grpSp>
          <p:nvGrpSpPr>
            <p:cNvPr id="1301" name="Group 41"/>
            <p:cNvGrpSpPr>
              <a:grpSpLocks/>
            </p:cNvGrpSpPr>
            <p:nvPr/>
          </p:nvGrpSpPr>
          <p:grpSpPr bwMode="auto">
            <a:xfrm>
              <a:off x="5256" y="2017"/>
              <a:ext cx="41" cy="46"/>
              <a:chOff x="5256" y="2017"/>
              <a:chExt cx="41" cy="46"/>
            </a:xfrm>
          </p:grpSpPr>
          <p:sp>
            <p:nvSpPr>
              <p:cNvPr id="1314" name="Freeform 42"/>
              <p:cNvSpPr>
                <a:spLocks/>
              </p:cNvSpPr>
              <p:nvPr/>
            </p:nvSpPr>
            <p:spPr bwMode="auto">
              <a:xfrm>
                <a:off x="5256" y="2031"/>
                <a:ext cx="19" cy="32"/>
              </a:xfrm>
              <a:custGeom>
                <a:avLst/>
                <a:gdLst>
                  <a:gd name="T0" fmla="*/ 2 w 19"/>
                  <a:gd name="T1" fmla="*/ 0 h 32"/>
                  <a:gd name="T2" fmla="*/ 18 w 19"/>
                  <a:gd name="T3" fmla="*/ 26 h 32"/>
                  <a:gd name="T4" fmla="*/ 15 w 19"/>
                  <a:gd name="T5" fmla="*/ 31 h 32"/>
                  <a:gd name="T6" fmla="*/ 0 w 19"/>
                  <a:gd name="T7" fmla="*/ 1 h 32"/>
                  <a:gd name="T8" fmla="*/ 2 w 19"/>
                  <a:gd name="T9" fmla="*/ 0 h 32"/>
                  <a:gd name="T10" fmla="*/ 0 60000 65536"/>
                  <a:gd name="T11" fmla="*/ 0 60000 65536"/>
                  <a:gd name="T12" fmla="*/ 0 60000 65536"/>
                  <a:gd name="T13" fmla="*/ 0 60000 65536"/>
                  <a:gd name="T14" fmla="*/ 0 60000 65536"/>
                  <a:gd name="T15" fmla="*/ 0 w 19"/>
                  <a:gd name="T16" fmla="*/ 0 h 32"/>
                  <a:gd name="T17" fmla="*/ 19 w 19"/>
                  <a:gd name="T18" fmla="*/ 32 h 32"/>
                </a:gdLst>
                <a:ahLst/>
                <a:cxnLst>
                  <a:cxn ang="T10">
                    <a:pos x="T0" y="T1"/>
                  </a:cxn>
                  <a:cxn ang="T11">
                    <a:pos x="T2" y="T3"/>
                  </a:cxn>
                  <a:cxn ang="T12">
                    <a:pos x="T4" y="T5"/>
                  </a:cxn>
                  <a:cxn ang="T13">
                    <a:pos x="T6" y="T7"/>
                  </a:cxn>
                  <a:cxn ang="T14">
                    <a:pos x="T8" y="T9"/>
                  </a:cxn>
                </a:cxnLst>
                <a:rect l="T15" t="T16" r="T17" b="T18"/>
                <a:pathLst>
                  <a:path w="19" h="32">
                    <a:moveTo>
                      <a:pt x="2" y="0"/>
                    </a:moveTo>
                    <a:lnTo>
                      <a:pt x="18" y="26"/>
                    </a:lnTo>
                    <a:lnTo>
                      <a:pt x="15" y="31"/>
                    </a:lnTo>
                    <a:lnTo>
                      <a:pt x="0" y="1"/>
                    </a:lnTo>
                    <a:lnTo>
                      <a:pt x="2" y="0"/>
                    </a:lnTo>
                  </a:path>
                </a:pathLst>
              </a:custGeom>
              <a:solidFill>
                <a:srgbClr val="BFBFDF"/>
              </a:solidFill>
              <a:ln w="12700" cap="rnd">
                <a:solidFill>
                  <a:srgbClr val="000000"/>
                </a:solidFill>
                <a:round/>
                <a:headEnd/>
                <a:tailEnd/>
              </a:ln>
            </p:spPr>
            <p:txBody>
              <a:bodyPr/>
              <a:lstStyle/>
              <a:p>
                <a:endParaRPr lang="en-US"/>
              </a:p>
            </p:txBody>
          </p:sp>
          <p:sp>
            <p:nvSpPr>
              <p:cNvPr id="1315" name="Freeform 43"/>
              <p:cNvSpPr>
                <a:spLocks/>
              </p:cNvSpPr>
              <p:nvPr/>
            </p:nvSpPr>
            <p:spPr bwMode="auto">
              <a:xfrm>
                <a:off x="5261" y="2017"/>
                <a:ext cx="36" cy="17"/>
              </a:xfrm>
              <a:custGeom>
                <a:avLst/>
                <a:gdLst>
                  <a:gd name="T0" fmla="*/ 1 w 36"/>
                  <a:gd name="T1" fmla="*/ 0 h 17"/>
                  <a:gd name="T2" fmla="*/ 35 w 36"/>
                  <a:gd name="T3" fmla="*/ 8 h 17"/>
                  <a:gd name="T4" fmla="*/ 30 w 36"/>
                  <a:gd name="T5" fmla="*/ 16 h 17"/>
                  <a:gd name="T6" fmla="*/ 0 w 36"/>
                  <a:gd name="T7" fmla="*/ 5 h 17"/>
                  <a:gd name="T8" fmla="*/ 1 w 36"/>
                  <a:gd name="T9" fmla="*/ 0 h 17"/>
                  <a:gd name="T10" fmla="*/ 0 60000 65536"/>
                  <a:gd name="T11" fmla="*/ 0 60000 65536"/>
                  <a:gd name="T12" fmla="*/ 0 60000 65536"/>
                  <a:gd name="T13" fmla="*/ 0 60000 65536"/>
                  <a:gd name="T14" fmla="*/ 0 60000 65536"/>
                  <a:gd name="T15" fmla="*/ 0 w 36"/>
                  <a:gd name="T16" fmla="*/ 0 h 17"/>
                  <a:gd name="T17" fmla="*/ 36 w 36"/>
                  <a:gd name="T18" fmla="*/ 17 h 17"/>
                </a:gdLst>
                <a:ahLst/>
                <a:cxnLst>
                  <a:cxn ang="T10">
                    <a:pos x="T0" y="T1"/>
                  </a:cxn>
                  <a:cxn ang="T11">
                    <a:pos x="T2" y="T3"/>
                  </a:cxn>
                  <a:cxn ang="T12">
                    <a:pos x="T4" y="T5"/>
                  </a:cxn>
                  <a:cxn ang="T13">
                    <a:pos x="T6" y="T7"/>
                  </a:cxn>
                  <a:cxn ang="T14">
                    <a:pos x="T8" y="T9"/>
                  </a:cxn>
                </a:cxnLst>
                <a:rect l="T15" t="T16" r="T17" b="T18"/>
                <a:pathLst>
                  <a:path w="36" h="17">
                    <a:moveTo>
                      <a:pt x="1" y="0"/>
                    </a:moveTo>
                    <a:lnTo>
                      <a:pt x="35" y="8"/>
                    </a:lnTo>
                    <a:lnTo>
                      <a:pt x="30" y="16"/>
                    </a:lnTo>
                    <a:lnTo>
                      <a:pt x="0" y="5"/>
                    </a:lnTo>
                    <a:lnTo>
                      <a:pt x="1" y="0"/>
                    </a:lnTo>
                  </a:path>
                </a:pathLst>
              </a:custGeom>
              <a:solidFill>
                <a:srgbClr val="BFBFDF"/>
              </a:solidFill>
              <a:ln w="12700" cap="rnd">
                <a:solidFill>
                  <a:srgbClr val="000000"/>
                </a:solidFill>
                <a:round/>
                <a:headEnd/>
                <a:tailEnd/>
              </a:ln>
            </p:spPr>
            <p:txBody>
              <a:bodyPr/>
              <a:lstStyle/>
              <a:p>
                <a:endParaRPr lang="en-US"/>
              </a:p>
            </p:txBody>
          </p:sp>
        </p:grpSp>
        <p:grpSp>
          <p:nvGrpSpPr>
            <p:cNvPr id="1302" name="Group 44"/>
            <p:cNvGrpSpPr>
              <a:grpSpLocks/>
            </p:cNvGrpSpPr>
            <p:nvPr/>
          </p:nvGrpSpPr>
          <p:grpSpPr bwMode="auto">
            <a:xfrm>
              <a:off x="5244" y="1945"/>
              <a:ext cx="134" cy="210"/>
              <a:chOff x="5244" y="1945"/>
              <a:chExt cx="134" cy="210"/>
            </a:xfrm>
          </p:grpSpPr>
          <p:sp>
            <p:nvSpPr>
              <p:cNvPr id="1312" name="Freeform 45"/>
              <p:cNvSpPr>
                <a:spLocks/>
              </p:cNvSpPr>
              <p:nvPr/>
            </p:nvSpPr>
            <p:spPr bwMode="auto">
              <a:xfrm>
                <a:off x="5244" y="1945"/>
                <a:ext cx="134" cy="210"/>
              </a:xfrm>
              <a:custGeom>
                <a:avLst/>
                <a:gdLst>
                  <a:gd name="T0" fmla="*/ 129 w 134"/>
                  <a:gd name="T1" fmla="*/ 7 h 210"/>
                  <a:gd name="T2" fmla="*/ 131 w 134"/>
                  <a:gd name="T3" fmla="*/ 14 h 210"/>
                  <a:gd name="T4" fmla="*/ 132 w 134"/>
                  <a:gd name="T5" fmla="*/ 21 h 210"/>
                  <a:gd name="T6" fmla="*/ 133 w 134"/>
                  <a:gd name="T7" fmla="*/ 30 h 210"/>
                  <a:gd name="T8" fmla="*/ 133 w 134"/>
                  <a:gd name="T9" fmla="*/ 38 h 210"/>
                  <a:gd name="T10" fmla="*/ 131 w 134"/>
                  <a:gd name="T11" fmla="*/ 49 h 210"/>
                  <a:gd name="T12" fmla="*/ 130 w 134"/>
                  <a:gd name="T13" fmla="*/ 62 h 210"/>
                  <a:gd name="T14" fmla="*/ 126 w 134"/>
                  <a:gd name="T15" fmla="*/ 76 h 210"/>
                  <a:gd name="T16" fmla="*/ 121 w 134"/>
                  <a:gd name="T17" fmla="*/ 93 h 210"/>
                  <a:gd name="T18" fmla="*/ 114 w 134"/>
                  <a:gd name="T19" fmla="*/ 109 h 210"/>
                  <a:gd name="T20" fmla="*/ 102 w 134"/>
                  <a:gd name="T21" fmla="*/ 128 h 210"/>
                  <a:gd name="T22" fmla="*/ 89 w 134"/>
                  <a:gd name="T23" fmla="*/ 146 h 210"/>
                  <a:gd name="T24" fmla="*/ 79 w 134"/>
                  <a:gd name="T25" fmla="*/ 159 h 210"/>
                  <a:gd name="T26" fmla="*/ 65 w 134"/>
                  <a:gd name="T27" fmla="*/ 174 h 210"/>
                  <a:gd name="T28" fmla="*/ 50 w 134"/>
                  <a:gd name="T29" fmla="*/ 185 h 210"/>
                  <a:gd name="T30" fmla="*/ 37 w 134"/>
                  <a:gd name="T31" fmla="*/ 195 h 210"/>
                  <a:gd name="T32" fmla="*/ 28 w 134"/>
                  <a:gd name="T33" fmla="*/ 201 h 210"/>
                  <a:gd name="T34" fmla="*/ 18 w 134"/>
                  <a:gd name="T35" fmla="*/ 206 h 210"/>
                  <a:gd name="T36" fmla="*/ 10 w 134"/>
                  <a:gd name="T37" fmla="*/ 209 h 210"/>
                  <a:gd name="T38" fmla="*/ 4 w 134"/>
                  <a:gd name="T39" fmla="*/ 209 h 210"/>
                  <a:gd name="T40" fmla="*/ 0 w 134"/>
                  <a:gd name="T41" fmla="*/ 206 h 210"/>
                  <a:gd name="T42" fmla="*/ 124 w 134"/>
                  <a:gd name="T43" fmla="*/ 0 h 210"/>
                  <a:gd name="T44" fmla="*/ 129 w 134"/>
                  <a:gd name="T45" fmla="*/ 7 h 21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34"/>
                  <a:gd name="T70" fmla="*/ 0 h 210"/>
                  <a:gd name="T71" fmla="*/ 134 w 134"/>
                  <a:gd name="T72" fmla="*/ 210 h 21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34" h="210">
                    <a:moveTo>
                      <a:pt x="129" y="7"/>
                    </a:moveTo>
                    <a:lnTo>
                      <a:pt x="131" y="14"/>
                    </a:lnTo>
                    <a:lnTo>
                      <a:pt x="132" y="21"/>
                    </a:lnTo>
                    <a:lnTo>
                      <a:pt x="133" y="30"/>
                    </a:lnTo>
                    <a:lnTo>
                      <a:pt x="133" y="38"/>
                    </a:lnTo>
                    <a:lnTo>
                      <a:pt x="131" y="49"/>
                    </a:lnTo>
                    <a:lnTo>
                      <a:pt x="130" y="62"/>
                    </a:lnTo>
                    <a:lnTo>
                      <a:pt x="126" y="76"/>
                    </a:lnTo>
                    <a:lnTo>
                      <a:pt x="121" y="93"/>
                    </a:lnTo>
                    <a:lnTo>
                      <a:pt x="114" y="109"/>
                    </a:lnTo>
                    <a:lnTo>
                      <a:pt x="102" y="128"/>
                    </a:lnTo>
                    <a:lnTo>
                      <a:pt x="89" y="146"/>
                    </a:lnTo>
                    <a:lnTo>
                      <a:pt x="79" y="159"/>
                    </a:lnTo>
                    <a:lnTo>
                      <a:pt x="65" y="174"/>
                    </a:lnTo>
                    <a:lnTo>
                      <a:pt x="50" y="185"/>
                    </a:lnTo>
                    <a:lnTo>
                      <a:pt x="37" y="195"/>
                    </a:lnTo>
                    <a:lnTo>
                      <a:pt x="28" y="201"/>
                    </a:lnTo>
                    <a:lnTo>
                      <a:pt x="18" y="206"/>
                    </a:lnTo>
                    <a:lnTo>
                      <a:pt x="10" y="209"/>
                    </a:lnTo>
                    <a:lnTo>
                      <a:pt x="4" y="209"/>
                    </a:lnTo>
                    <a:lnTo>
                      <a:pt x="0" y="206"/>
                    </a:lnTo>
                    <a:lnTo>
                      <a:pt x="124" y="0"/>
                    </a:lnTo>
                    <a:lnTo>
                      <a:pt x="129" y="7"/>
                    </a:lnTo>
                  </a:path>
                </a:pathLst>
              </a:custGeom>
              <a:solidFill>
                <a:srgbClr val="808080"/>
              </a:solidFill>
              <a:ln w="12700" cap="rnd">
                <a:solidFill>
                  <a:srgbClr val="000000"/>
                </a:solidFill>
                <a:round/>
                <a:headEnd/>
                <a:tailEnd/>
              </a:ln>
            </p:spPr>
            <p:txBody>
              <a:bodyPr/>
              <a:lstStyle/>
              <a:p>
                <a:endParaRPr lang="en-US"/>
              </a:p>
            </p:txBody>
          </p:sp>
          <p:sp>
            <p:nvSpPr>
              <p:cNvPr id="1313" name="Freeform 46"/>
              <p:cNvSpPr>
                <a:spLocks/>
              </p:cNvSpPr>
              <p:nvPr/>
            </p:nvSpPr>
            <p:spPr bwMode="auto">
              <a:xfrm>
                <a:off x="5244" y="1945"/>
                <a:ext cx="126" cy="207"/>
              </a:xfrm>
              <a:custGeom>
                <a:avLst/>
                <a:gdLst>
                  <a:gd name="T0" fmla="*/ 124 w 126"/>
                  <a:gd name="T1" fmla="*/ 0 h 207"/>
                  <a:gd name="T2" fmla="*/ 125 w 126"/>
                  <a:gd name="T3" fmla="*/ 4 h 207"/>
                  <a:gd name="T4" fmla="*/ 125 w 126"/>
                  <a:gd name="T5" fmla="*/ 13 h 207"/>
                  <a:gd name="T6" fmla="*/ 125 w 126"/>
                  <a:gd name="T7" fmla="*/ 24 h 207"/>
                  <a:gd name="T8" fmla="*/ 124 w 126"/>
                  <a:gd name="T9" fmla="*/ 32 h 207"/>
                  <a:gd name="T10" fmla="*/ 123 w 126"/>
                  <a:gd name="T11" fmla="*/ 43 h 207"/>
                  <a:gd name="T12" fmla="*/ 120 w 126"/>
                  <a:gd name="T13" fmla="*/ 56 h 207"/>
                  <a:gd name="T14" fmla="*/ 118 w 126"/>
                  <a:gd name="T15" fmla="*/ 70 h 207"/>
                  <a:gd name="T16" fmla="*/ 111 w 126"/>
                  <a:gd name="T17" fmla="*/ 87 h 207"/>
                  <a:gd name="T18" fmla="*/ 102 w 126"/>
                  <a:gd name="T19" fmla="*/ 107 h 207"/>
                  <a:gd name="T20" fmla="*/ 92 w 126"/>
                  <a:gd name="T21" fmla="*/ 124 h 207"/>
                  <a:gd name="T22" fmla="*/ 79 w 126"/>
                  <a:gd name="T23" fmla="*/ 141 h 207"/>
                  <a:gd name="T24" fmla="*/ 69 w 126"/>
                  <a:gd name="T25" fmla="*/ 154 h 207"/>
                  <a:gd name="T26" fmla="*/ 60 w 126"/>
                  <a:gd name="T27" fmla="*/ 162 h 207"/>
                  <a:gd name="T28" fmla="*/ 51 w 126"/>
                  <a:gd name="T29" fmla="*/ 171 h 207"/>
                  <a:gd name="T30" fmla="*/ 43 w 126"/>
                  <a:gd name="T31" fmla="*/ 179 h 207"/>
                  <a:gd name="T32" fmla="*/ 33 w 126"/>
                  <a:gd name="T33" fmla="*/ 187 h 207"/>
                  <a:gd name="T34" fmla="*/ 26 w 126"/>
                  <a:gd name="T35" fmla="*/ 192 h 207"/>
                  <a:gd name="T36" fmla="*/ 20 w 126"/>
                  <a:gd name="T37" fmla="*/ 197 h 207"/>
                  <a:gd name="T38" fmla="*/ 12 w 126"/>
                  <a:gd name="T39" fmla="*/ 201 h 207"/>
                  <a:gd name="T40" fmla="*/ 5 w 126"/>
                  <a:gd name="T41" fmla="*/ 205 h 207"/>
                  <a:gd name="T42" fmla="*/ 1 w 126"/>
                  <a:gd name="T43" fmla="*/ 206 h 207"/>
                  <a:gd name="T44" fmla="*/ 0 w 126"/>
                  <a:gd name="T45" fmla="*/ 204 h 207"/>
                  <a:gd name="T46" fmla="*/ 0 w 126"/>
                  <a:gd name="T47" fmla="*/ 199 h 207"/>
                  <a:gd name="T48" fmla="*/ 1 w 126"/>
                  <a:gd name="T49" fmla="*/ 194 h 207"/>
                  <a:gd name="T50" fmla="*/ 2 w 126"/>
                  <a:gd name="T51" fmla="*/ 185 h 207"/>
                  <a:gd name="T52" fmla="*/ 5 w 126"/>
                  <a:gd name="T53" fmla="*/ 175 h 207"/>
                  <a:gd name="T54" fmla="*/ 7 w 126"/>
                  <a:gd name="T55" fmla="*/ 164 h 207"/>
                  <a:gd name="T56" fmla="*/ 10 w 126"/>
                  <a:gd name="T57" fmla="*/ 152 h 207"/>
                  <a:gd name="T58" fmla="*/ 14 w 126"/>
                  <a:gd name="T59" fmla="*/ 138 h 207"/>
                  <a:gd name="T60" fmla="*/ 19 w 126"/>
                  <a:gd name="T61" fmla="*/ 129 h 207"/>
                  <a:gd name="T62" fmla="*/ 22 w 126"/>
                  <a:gd name="T63" fmla="*/ 119 h 207"/>
                  <a:gd name="T64" fmla="*/ 29 w 126"/>
                  <a:gd name="T65" fmla="*/ 107 h 207"/>
                  <a:gd name="T66" fmla="*/ 34 w 126"/>
                  <a:gd name="T67" fmla="*/ 97 h 207"/>
                  <a:gd name="T68" fmla="*/ 41 w 126"/>
                  <a:gd name="T69" fmla="*/ 86 h 207"/>
                  <a:gd name="T70" fmla="*/ 52 w 126"/>
                  <a:gd name="T71" fmla="*/ 72 h 207"/>
                  <a:gd name="T72" fmla="*/ 60 w 126"/>
                  <a:gd name="T73" fmla="*/ 62 h 207"/>
                  <a:gd name="T74" fmla="*/ 70 w 126"/>
                  <a:gd name="T75" fmla="*/ 48 h 207"/>
                  <a:gd name="T76" fmla="*/ 81 w 126"/>
                  <a:gd name="T77" fmla="*/ 38 h 207"/>
                  <a:gd name="T78" fmla="*/ 91 w 126"/>
                  <a:gd name="T79" fmla="*/ 27 h 207"/>
                  <a:gd name="T80" fmla="*/ 99 w 126"/>
                  <a:gd name="T81" fmla="*/ 20 h 207"/>
                  <a:gd name="T82" fmla="*/ 107 w 126"/>
                  <a:gd name="T83" fmla="*/ 12 h 207"/>
                  <a:gd name="T84" fmla="*/ 113 w 126"/>
                  <a:gd name="T85" fmla="*/ 7 h 207"/>
                  <a:gd name="T86" fmla="*/ 119 w 126"/>
                  <a:gd name="T87" fmla="*/ 2 h 207"/>
                  <a:gd name="T88" fmla="*/ 124 w 126"/>
                  <a:gd name="T89" fmla="*/ 0 h 20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26"/>
                  <a:gd name="T136" fmla="*/ 0 h 207"/>
                  <a:gd name="T137" fmla="*/ 126 w 126"/>
                  <a:gd name="T138" fmla="*/ 207 h 207"/>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26" h="207">
                    <a:moveTo>
                      <a:pt x="124" y="0"/>
                    </a:moveTo>
                    <a:lnTo>
                      <a:pt x="125" y="4"/>
                    </a:lnTo>
                    <a:lnTo>
                      <a:pt x="125" y="13"/>
                    </a:lnTo>
                    <a:lnTo>
                      <a:pt x="125" y="24"/>
                    </a:lnTo>
                    <a:lnTo>
                      <a:pt x="124" y="32"/>
                    </a:lnTo>
                    <a:lnTo>
                      <a:pt x="123" y="43"/>
                    </a:lnTo>
                    <a:lnTo>
                      <a:pt x="120" y="56"/>
                    </a:lnTo>
                    <a:lnTo>
                      <a:pt x="118" y="70"/>
                    </a:lnTo>
                    <a:lnTo>
                      <a:pt x="111" y="87"/>
                    </a:lnTo>
                    <a:lnTo>
                      <a:pt x="102" y="107"/>
                    </a:lnTo>
                    <a:lnTo>
                      <a:pt x="92" y="124"/>
                    </a:lnTo>
                    <a:lnTo>
                      <a:pt x="79" y="141"/>
                    </a:lnTo>
                    <a:lnTo>
                      <a:pt x="69" y="154"/>
                    </a:lnTo>
                    <a:lnTo>
                      <a:pt x="60" y="162"/>
                    </a:lnTo>
                    <a:lnTo>
                      <a:pt x="51" y="171"/>
                    </a:lnTo>
                    <a:lnTo>
                      <a:pt x="43" y="179"/>
                    </a:lnTo>
                    <a:lnTo>
                      <a:pt x="33" y="187"/>
                    </a:lnTo>
                    <a:lnTo>
                      <a:pt x="26" y="192"/>
                    </a:lnTo>
                    <a:lnTo>
                      <a:pt x="20" y="197"/>
                    </a:lnTo>
                    <a:lnTo>
                      <a:pt x="12" y="201"/>
                    </a:lnTo>
                    <a:lnTo>
                      <a:pt x="5" y="205"/>
                    </a:lnTo>
                    <a:lnTo>
                      <a:pt x="1" y="206"/>
                    </a:lnTo>
                    <a:lnTo>
                      <a:pt x="0" y="204"/>
                    </a:lnTo>
                    <a:lnTo>
                      <a:pt x="0" y="199"/>
                    </a:lnTo>
                    <a:lnTo>
                      <a:pt x="1" y="194"/>
                    </a:lnTo>
                    <a:lnTo>
                      <a:pt x="2" y="185"/>
                    </a:lnTo>
                    <a:lnTo>
                      <a:pt x="5" y="175"/>
                    </a:lnTo>
                    <a:lnTo>
                      <a:pt x="7" y="164"/>
                    </a:lnTo>
                    <a:lnTo>
                      <a:pt x="10" y="152"/>
                    </a:lnTo>
                    <a:lnTo>
                      <a:pt x="14" y="138"/>
                    </a:lnTo>
                    <a:lnTo>
                      <a:pt x="19" y="129"/>
                    </a:lnTo>
                    <a:lnTo>
                      <a:pt x="22" y="119"/>
                    </a:lnTo>
                    <a:lnTo>
                      <a:pt x="29" y="107"/>
                    </a:lnTo>
                    <a:lnTo>
                      <a:pt x="34" y="97"/>
                    </a:lnTo>
                    <a:lnTo>
                      <a:pt x="41" y="86"/>
                    </a:lnTo>
                    <a:lnTo>
                      <a:pt x="52" y="72"/>
                    </a:lnTo>
                    <a:lnTo>
                      <a:pt x="60" y="62"/>
                    </a:lnTo>
                    <a:lnTo>
                      <a:pt x="70" y="48"/>
                    </a:lnTo>
                    <a:lnTo>
                      <a:pt x="81" y="38"/>
                    </a:lnTo>
                    <a:lnTo>
                      <a:pt x="91" y="27"/>
                    </a:lnTo>
                    <a:lnTo>
                      <a:pt x="99" y="20"/>
                    </a:lnTo>
                    <a:lnTo>
                      <a:pt x="107" y="12"/>
                    </a:lnTo>
                    <a:lnTo>
                      <a:pt x="113" y="7"/>
                    </a:lnTo>
                    <a:lnTo>
                      <a:pt x="119" y="2"/>
                    </a:lnTo>
                    <a:lnTo>
                      <a:pt x="124" y="0"/>
                    </a:lnTo>
                  </a:path>
                </a:pathLst>
              </a:custGeom>
              <a:solidFill>
                <a:srgbClr val="C0C0C0"/>
              </a:solidFill>
              <a:ln w="12700" cap="rnd">
                <a:solidFill>
                  <a:srgbClr val="000000"/>
                </a:solidFill>
                <a:round/>
                <a:headEnd/>
                <a:tailEnd/>
              </a:ln>
            </p:spPr>
            <p:txBody>
              <a:bodyPr/>
              <a:lstStyle/>
              <a:p>
                <a:endParaRPr lang="en-US"/>
              </a:p>
            </p:txBody>
          </p:sp>
        </p:grpSp>
        <p:grpSp>
          <p:nvGrpSpPr>
            <p:cNvPr id="1303" name="Group 47"/>
            <p:cNvGrpSpPr>
              <a:grpSpLocks/>
            </p:cNvGrpSpPr>
            <p:nvPr/>
          </p:nvGrpSpPr>
          <p:grpSpPr bwMode="auto">
            <a:xfrm>
              <a:off x="5236" y="1998"/>
              <a:ext cx="130" cy="135"/>
              <a:chOff x="5236" y="1998"/>
              <a:chExt cx="130" cy="135"/>
            </a:xfrm>
          </p:grpSpPr>
          <p:sp>
            <p:nvSpPr>
              <p:cNvPr id="1310" name="Freeform 48"/>
              <p:cNvSpPr>
                <a:spLocks/>
              </p:cNvSpPr>
              <p:nvPr/>
            </p:nvSpPr>
            <p:spPr bwMode="auto">
              <a:xfrm>
                <a:off x="5241" y="1998"/>
                <a:ext cx="125" cy="17"/>
              </a:xfrm>
              <a:custGeom>
                <a:avLst/>
                <a:gdLst>
                  <a:gd name="T0" fmla="*/ 124 w 125"/>
                  <a:gd name="T1" fmla="*/ 0 h 17"/>
                  <a:gd name="T2" fmla="*/ 0 w 125"/>
                  <a:gd name="T3" fmla="*/ 8 h 17"/>
                  <a:gd name="T4" fmla="*/ 2 w 125"/>
                  <a:gd name="T5" fmla="*/ 16 h 17"/>
                  <a:gd name="T6" fmla="*/ 123 w 125"/>
                  <a:gd name="T7" fmla="*/ 5 h 17"/>
                  <a:gd name="T8" fmla="*/ 124 w 125"/>
                  <a:gd name="T9" fmla="*/ 0 h 17"/>
                  <a:gd name="T10" fmla="*/ 0 60000 65536"/>
                  <a:gd name="T11" fmla="*/ 0 60000 65536"/>
                  <a:gd name="T12" fmla="*/ 0 60000 65536"/>
                  <a:gd name="T13" fmla="*/ 0 60000 65536"/>
                  <a:gd name="T14" fmla="*/ 0 60000 65536"/>
                  <a:gd name="T15" fmla="*/ 0 w 125"/>
                  <a:gd name="T16" fmla="*/ 0 h 17"/>
                  <a:gd name="T17" fmla="*/ 125 w 125"/>
                  <a:gd name="T18" fmla="*/ 17 h 17"/>
                </a:gdLst>
                <a:ahLst/>
                <a:cxnLst>
                  <a:cxn ang="T10">
                    <a:pos x="T0" y="T1"/>
                  </a:cxn>
                  <a:cxn ang="T11">
                    <a:pos x="T2" y="T3"/>
                  </a:cxn>
                  <a:cxn ang="T12">
                    <a:pos x="T4" y="T5"/>
                  </a:cxn>
                  <a:cxn ang="T13">
                    <a:pos x="T6" y="T7"/>
                  </a:cxn>
                  <a:cxn ang="T14">
                    <a:pos x="T8" y="T9"/>
                  </a:cxn>
                </a:cxnLst>
                <a:rect l="T15" t="T16" r="T17" b="T18"/>
                <a:pathLst>
                  <a:path w="125" h="17">
                    <a:moveTo>
                      <a:pt x="124" y="0"/>
                    </a:moveTo>
                    <a:lnTo>
                      <a:pt x="0" y="8"/>
                    </a:lnTo>
                    <a:lnTo>
                      <a:pt x="2" y="16"/>
                    </a:lnTo>
                    <a:lnTo>
                      <a:pt x="123" y="5"/>
                    </a:lnTo>
                    <a:lnTo>
                      <a:pt x="124" y="0"/>
                    </a:lnTo>
                  </a:path>
                </a:pathLst>
              </a:custGeom>
              <a:solidFill>
                <a:srgbClr val="DFDFFF"/>
              </a:solidFill>
              <a:ln w="12700" cap="rnd">
                <a:solidFill>
                  <a:srgbClr val="000000"/>
                </a:solidFill>
                <a:round/>
                <a:headEnd/>
                <a:tailEnd/>
              </a:ln>
            </p:spPr>
            <p:txBody>
              <a:bodyPr/>
              <a:lstStyle/>
              <a:p>
                <a:endParaRPr lang="en-US"/>
              </a:p>
            </p:txBody>
          </p:sp>
          <p:sp>
            <p:nvSpPr>
              <p:cNvPr id="1311" name="Freeform 49"/>
              <p:cNvSpPr>
                <a:spLocks/>
              </p:cNvSpPr>
              <p:nvPr/>
            </p:nvSpPr>
            <p:spPr bwMode="auto">
              <a:xfrm>
                <a:off x="5236" y="2025"/>
                <a:ext cx="45" cy="108"/>
              </a:xfrm>
              <a:custGeom>
                <a:avLst/>
                <a:gdLst>
                  <a:gd name="T0" fmla="*/ 5 w 45"/>
                  <a:gd name="T1" fmla="*/ 2 h 108"/>
                  <a:gd name="T2" fmla="*/ 44 w 45"/>
                  <a:gd name="T3" fmla="*/ 105 h 108"/>
                  <a:gd name="T4" fmla="*/ 41 w 45"/>
                  <a:gd name="T5" fmla="*/ 107 h 108"/>
                  <a:gd name="T6" fmla="*/ 0 w 45"/>
                  <a:gd name="T7" fmla="*/ 0 h 108"/>
                  <a:gd name="T8" fmla="*/ 5 w 45"/>
                  <a:gd name="T9" fmla="*/ 2 h 108"/>
                  <a:gd name="T10" fmla="*/ 0 60000 65536"/>
                  <a:gd name="T11" fmla="*/ 0 60000 65536"/>
                  <a:gd name="T12" fmla="*/ 0 60000 65536"/>
                  <a:gd name="T13" fmla="*/ 0 60000 65536"/>
                  <a:gd name="T14" fmla="*/ 0 60000 65536"/>
                  <a:gd name="T15" fmla="*/ 0 w 45"/>
                  <a:gd name="T16" fmla="*/ 0 h 108"/>
                  <a:gd name="T17" fmla="*/ 45 w 45"/>
                  <a:gd name="T18" fmla="*/ 108 h 108"/>
                </a:gdLst>
                <a:ahLst/>
                <a:cxnLst>
                  <a:cxn ang="T10">
                    <a:pos x="T0" y="T1"/>
                  </a:cxn>
                  <a:cxn ang="T11">
                    <a:pos x="T2" y="T3"/>
                  </a:cxn>
                  <a:cxn ang="T12">
                    <a:pos x="T4" y="T5"/>
                  </a:cxn>
                  <a:cxn ang="T13">
                    <a:pos x="T6" y="T7"/>
                  </a:cxn>
                  <a:cxn ang="T14">
                    <a:pos x="T8" y="T9"/>
                  </a:cxn>
                </a:cxnLst>
                <a:rect l="T15" t="T16" r="T17" b="T18"/>
                <a:pathLst>
                  <a:path w="45" h="108">
                    <a:moveTo>
                      <a:pt x="5" y="2"/>
                    </a:moveTo>
                    <a:lnTo>
                      <a:pt x="44" y="105"/>
                    </a:lnTo>
                    <a:lnTo>
                      <a:pt x="41" y="107"/>
                    </a:lnTo>
                    <a:lnTo>
                      <a:pt x="0" y="0"/>
                    </a:lnTo>
                    <a:lnTo>
                      <a:pt x="5" y="2"/>
                    </a:lnTo>
                  </a:path>
                </a:pathLst>
              </a:custGeom>
              <a:solidFill>
                <a:srgbClr val="DFDFFF"/>
              </a:solidFill>
              <a:ln w="12700" cap="rnd">
                <a:solidFill>
                  <a:srgbClr val="000000"/>
                </a:solidFill>
                <a:round/>
                <a:headEnd/>
                <a:tailEnd/>
              </a:ln>
            </p:spPr>
            <p:txBody>
              <a:bodyPr/>
              <a:lstStyle/>
              <a:p>
                <a:endParaRPr lang="en-US"/>
              </a:p>
            </p:txBody>
          </p:sp>
        </p:grpSp>
        <p:grpSp>
          <p:nvGrpSpPr>
            <p:cNvPr id="1304" name="Group 50"/>
            <p:cNvGrpSpPr>
              <a:grpSpLocks/>
            </p:cNvGrpSpPr>
            <p:nvPr/>
          </p:nvGrpSpPr>
          <p:grpSpPr bwMode="auto">
            <a:xfrm>
              <a:off x="5214" y="2000"/>
              <a:ext cx="52" cy="34"/>
              <a:chOff x="5214" y="2000"/>
              <a:chExt cx="52" cy="34"/>
            </a:xfrm>
          </p:grpSpPr>
          <p:sp>
            <p:nvSpPr>
              <p:cNvPr id="1305" name="Freeform 51"/>
              <p:cNvSpPr>
                <a:spLocks/>
              </p:cNvSpPr>
              <p:nvPr/>
            </p:nvSpPr>
            <p:spPr bwMode="auto">
              <a:xfrm>
                <a:off x="5229" y="2003"/>
                <a:ext cx="37" cy="31"/>
              </a:xfrm>
              <a:custGeom>
                <a:avLst/>
                <a:gdLst>
                  <a:gd name="T0" fmla="*/ 9 w 37"/>
                  <a:gd name="T1" fmla="*/ 0 h 31"/>
                  <a:gd name="T2" fmla="*/ 34 w 37"/>
                  <a:gd name="T3" fmla="*/ 9 h 31"/>
                  <a:gd name="T4" fmla="*/ 35 w 37"/>
                  <a:gd name="T5" fmla="*/ 11 h 31"/>
                  <a:gd name="T6" fmla="*/ 36 w 37"/>
                  <a:gd name="T7" fmla="*/ 14 h 31"/>
                  <a:gd name="T8" fmla="*/ 36 w 37"/>
                  <a:gd name="T9" fmla="*/ 18 h 31"/>
                  <a:gd name="T10" fmla="*/ 35 w 37"/>
                  <a:gd name="T11" fmla="*/ 21 h 31"/>
                  <a:gd name="T12" fmla="*/ 34 w 37"/>
                  <a:gd name="T13" fmla="*/ 25 h 31"/>
                  <a:gd name="T14" fmla="*/ 31 w 37"/>
                  <a:gd name="T15" fmla="*/ 28 h 31"/>
                  <a:gd name="T16" fmla="*/ 28 w 37"/>
                  <a:gd name="T17" fmla="*/ 30 h 31"/>
                  <a:gd name="T18" fmla="*/ 25 w 37"/>
                  <a:gd name="T19" fmla="*/ 30 h 31"/>
                  <a:gd name="T20" fmla="*/ 24 w 37"/>
                  <a:gd name="T21" fmla="*/ 30 h 31"/>
                  <a:gd name="T22" fmla="*/ 0 w 37"/>
                  <a:gd name="T23" fmla="*/ 18 h 31"/>
                  <a:gd name="T24" fmla="*/ 5 w 37"/>
                  <a:gd name="T25" fmla="*/ 15 h 31"/>
                  <a:gd name="T26" fmla="*/ 7 w 37"/>
                  <a:gd name="T27" fmla="*/ 12 h 31"/>
                  <a:gd name="T28" fmla="*/ 9 w 37"/>
                  <a:gd name="T29" fmla="*/ 0 h 3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7"/>
                  <a:gd name="T46" fmla="*/ 0 h 31"/>
                  <a:gd name="T47" fmla="*/ 37 w 37"/>
                  <a:gd name="T48" fmla="*/ 31 h 3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7" h="31">
                    <a:moveTo>
                      <a:pt x="9" y="0"/>
                    </a:moveTo>
                    <a:lnTo>
                      <a:pt x="34" y="9"/>
                    </a:lnTo>
                    <a:lnTo>
                      <a:pt x="35" y="11"/>
                    </a:lnTo>
                    <a:lnTo>
                      <a:pt x="36" y="14"/>
                    </a:lnTo>
                    <a:lnTo>
                      <a:pt x="36" y="18"/>
                    </a:lnTo>
                    <a:lnTo>
                      <a:pt x="35" y="21"/>
                    </a:lnTo>
                    <a:lnTo>
                      <a:pt x="34" y="25"/>
                    </a:lnTo>
                    <a:lnTo>
                      <a:pt x="31" y="28"/>
                    </a:lnTo>
                    <a:lnTo>
                      <a:pt x="28" y="30"/>
                    </a:lnTo>
                    <a:lnTo>
                      <a:pt x="25" y="30"/>
                    </a:lnTo>
                    <a:lnTo>
                      <a:pt x="24" y="30"/>
                    </a:lnTo>
                    <a:lnTo>
                      <a:pt x="0" y="18"/>
                    </a:lnTo>
                    <a:lnTo>
                      <a:pt x="5" y="15"/>
                    </a:lnTo>
                    <a:lnTo>
                      <a:pt x="7" y="12"/>
                    </a:lnTo>
                    <a:lnTo>
                      <a:pt x="9" y="0"/>
                    </a:lnTo>
                  </a:path>
                </a:pathLst>
              </a:custGeom>
              <a:solidFill>
                <a:srgbClr val="BFBFDF"/>
              </a:solidFill>
              <a:ln w="12700" cap="rnd">
                <a:solidFill>
                  <a:srgbClr val="000000"/>
                </a:solidFill>
                <a:round/>
                <a:headEnd/>
                <a:tailEnd/>
              </a:ln>
            </p:spPr>
            <p:txBody>
              <a:bodyPr/>
              <a:lstStyle/>
              <a:p>
                <a:endParaRPr lang="en-US"/>
              </a:p>
            </p:txBody>
          </p:sp>
          <p:sp>
            <p:nvSpPr>
              <p:cNvPr id="1306" name="Freeform 52"/>
              <p:cNvSpPr>
                <a:spLocks/>
              </p:cNvSpPr>
              <p:nvPr/>
            </p:nvSpPr>
            <p:spPr bwMode="auto">
              <a:xfrm>
                <a:off x="5224" y="2000"/>
                <a:ext cx="21" cy="28"/>
              </a:xfrm>
              <a:custGeom>
                <a:avLst/>
                <a:gdLst>
                  <a:gd name="T0" fmla="*/ 8 w 21"/>
                  <a:gd name="T1" fmla="*/ 3 h 28"/>
                  <a:gd name="T2" fmla="*/ 9 w 21"/>
                  <a:gd name="T3" fmla="*/ 2 h 28"/>
                  <a:gd name="T4" fmla="*/ 11 w 21"/>
                  <a:gd name="T5" fmla="*/ 1 h 28"/>
                  <a:gd name="T6" fmla="*/ 14 w 21"/>
                  <a:gd name="T7" fmla="*/ 0 h 28"/>
                  <a:gd name="T8" fmla="*/ 17 w 21"/>
                  <a:gd name="T9" fmla="*/ 0 h 28"/>
                  <a:gd name="T10" fmla="*/ 18 w 21"/>
                  <a:gd name="T11" fmla="*/ 2 h 28"/>
                  <a:gd name="T12" fmla="*/ 19 w 21"/>
                  <a:gd name="T13" fmla="*/ 3 h 28"/>
                  <a:gd name="T14" fmla="*/ 20 w 21"/>
                  <a:gd name="T15" fmla="*/ 7 h 28"/>
                  <a:gd name="T16" fmla="*/ 19 w 21"/>
                  <a:gd name="T17" fmla="*/ 9 h 28"/>
                  <a:gd name="T18" fmla="*/ 19 w 21"/>
                  <a:gd name="T19" fmla="*/ 11 h 28"/>
                  <a:gd name="T20" fmla="*/ 18 w 21"/>
                  <a:gd name="T21" fmla="*/ 15 h 28"/>
                  <a:gd name="T22" fmla="*/ 17 w 21"/>
                  <a:gd name="T23" fmla="*/ 18 h 28"/>
                  <a:gd name="T24" fmla="*/ 15 w 21"/>
                  <a:gd name="T25" fmla="*/ 20 h 28"/>
                  <a:gd name="T26" fmla="*/ 14 w 21"/>
                  <a:gd name="T27" fmla="*/ 23 h 28"/>
                  <a:gd name="T28" fmla="*/ 11 w 21"/>
                  <a:gd name="T29" fmla="*/ 25 h 28"/>
                  <a:gd name="T30" fmla="*/ 9 w 21"/>
                  <a:gd name="T31" fmla="*/ 26 h 28"/>
                  <a:gd name="T32" fmla="*/ 6 w 21"/>
                  <a:gd name="T33" fmla="*/ 27 h 28"/>
                  <a:gd name="T34" fmla="*/ 3 w 21"/>
                  <a:gd name="T35" fmla="*/ 27 h 28"/>
                  <a:gd name="T36" fmla="*/ 2 w 21"/>
                  <a:gd name="T37" fmla="*/ 26 h 28"/>
                  <a:gd name="T38" fmla="*/ 0 w 21"/>
                  <a:gd name="T39" fmla="*/ 24 h 28"/>
                  <a:gd name="T40" fmla="*/ 0 w 21"/>
                  <a:gd name="T41" fmla="*/ 20 h 28"/>
                  <a:gd name="T42" fmla="*/ 1 w 21"/>
                  <a:gd name="T43" fmla="*/ 17 h 28"/>
                  <a:gd name="T44" fmla="*/ 2 w 21"/>
                  <a:gd name="T45" fmla="*/ 13 h 28"/>
                  <a:gd name="T46" fmla="*/ 6 w 21"/>
                  <a:gd name="T47" fmla="*/ 7 h 28"/>
                  <a:gd name="T48" fmla="*/ 8 w 21"/>
                  <a:gd name="T49" fmla="*/ 3 h 2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1"/>
                  <a:gd name="T76" fmla="*/ 0 h 28"/>
                  <a:gd name="T77" fmla="*/ 21 w 21"/>
                  <a:gd name="T78" fmla="*/ 28 h 2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1" h="28">
                    <a:moveTo>
                      <a:pt x="8" y="3"/>
                    </a:moveTo>
                    <a:lnTo>
                      <a:pt x="9" y="2"/>
                    </a:lnTo>
                    <a:lnTo>
                      <a:pt x="11" y="1"/>
                    </a:lnTo>
                    <a:lnTo>
                      <a:pt x="14" y="0"/>
                    </a:lnTo>
                    <a:lnTo>
                      <a:pt x="17" y="0"/>
                    </a:lnTo>
                    <a:lnTo>
                      <a:pt x="18" y="2"/>
                    </a:lnTo>
                    <a:lnTo>
                      <a:pt x="19" y="3"/>
                    </a:lnTo>
                    <a:lnTo>
                      <a:pt x="20" y="7"/>
                    </a:lnTo>
                    <a:lnTo>
                      <a:pt x="19" y="9"/>
                    </a:lnTo>
                    <a:lnTo>
                      <a:pt x="19" y="11"/>
                    </a:lnTo>
                    <a:lnTo>
                      <a:pt x="18" y="15"/>
                    </a:lnTo>
                    <a:lnTo>
                      <a:pt x="17" y="18"/>
                    </a:lnTo>
                    <a:lnTo>
                      <a:pt x="15" y="20"/>
                    </a:lnTo>
                    <a:lnTo>
                      <a:pt x="14" y="23"/>
                    </a:lnTo>
                    <a:lnTo>
                      <a:pt x="11" y="25"/>
                    </a:lnTo>
                    <a:lnTo>
                      <a:pt x="9" y="26"/>
                    </a:lnTo>
                    <a:lnTo>
                      <a:pt x="6" y="27"/>
                    </a:lnTo>
                    <a:lnTo>
                      <a:pt x="3" y="27"/>
                    </a:lnTo>
                    <a:lnTo>
                      <a:pt x="2" y="26"/>
                    </a:lnTo>
                    <a:lnTo>
                      <a:pt x="0" y="24"/>
                    </a:lnTo>
                    <a:lnTo>
                      <a:pt x="0" y="20"/>
                    </a:lnTo>
                    <a:lnTo>
                      <a:pt x="1" y="17"/>
                    </a:lnTo>
                    <a:lnTo>
                      <a:pt x="2" y="13"/>
                    </a:lnTo>
                    <a:lnTo>
                      <a:pt x="6" y="7"/>
                    </a:lnTo>
                    <a:lnTo>
                      <a:pt x="8" y="3"/>
                    </a:lnTo>
                  </a:path>
                </a:pathLst>
              </a:custGeom>
              <a:solidFill>
                <a:srgbClr val="C0C0C0"/>
              </a:solidFill>
              <a:ln w="12700" cap="rnd">
                <a:solidFill>
                  <a:srgbClr val="000000"/>
                </a:solidFill>
                <a:round/>
                <a:headEnd/>
                <a:tailEnd/>
              </a:ln>
            </p:spPr>
            <p:txBody>
              <a:bodyPr/>
              <a:lstStyle/>
              <a:p>
                <a:endParaRPr lang="en-US"/>
              </a:p>
            </p:txBody>
          </p:sp>
          <p:sp>
            <p:nvSpPr>
              <p:cNvPr id="1307" name="Freeform 53"/>
              <p:cNvSpPr>
                <a:spLocks/>
              </p:cNvSpPr>
              <p:nvPr/>
            </p:nvSpPr>
            <p:spPr bwMode="auto">
              <a:xfrm>
                <a:off x="5214" y="2001"/>
                <a:ext cx="26" cy="21"/>
              </a:xfrm>
              <a:custGeom>
                <a:avLst/>
                <a:gdLst>
                  <a:gd name="T0" fmla="*/ 23 w 26"/>
                  <a:gd name="T1" fmla="*/ 5 h 21"/>
                  <a:gd name="T2" fmla="*/ 8 w 26"/>
                  <a:gd name="T3" fmla="*/ 1 h 21"/>
                  <a:gd name="T4" fmla="*/ 3 w 26"/>
                  <a:gd name="T5" fmla="*/ 0 h 21"/>
                  <a:gd name="T6" fmla="*/ 1 w 26"/>
                  <a:gd name="T7" fmla="*/ 1 h 21"/>
                  <a:gd name="T8" fmla="*/ 0 w 26"/>
                  <a:gd name="T9" fmla="*/ 2 h 21"/>
                  <a:gd name="T10" fmla="*/ 0 w 26"/>
                  <a:gd name="T11" fmla="*/ 4 h 21"/>
                  <a:gd name="T12" fmla="*/ 1 w 26"/>
                  <a:gd name="T13" fmla="*/ 7 h 21"/>
                  <a:gd name="T14" fmla="*/ 16 w 26"/>
                  <a:gd name="T15" fmla="*/ 20 h 21"/>
                  <a:gd name="T16" fmla="*/ 18 w 26"/>
                  <a:gd name="T17" fmla="*/ 20 h 21"/>
                  <a:gd name="T18" fmla="*/ 20 w 26"/>
                  <a:gd name="T19" fmla="*/ 19 h 21"/>
                  <a:gd name="T20" fmla="*/ 22 w 26"/>
                  <a:gd name="T21" fmla="*/ 18 h 21"/>
                  <a:gd name="T22" fmla="*/ 23 w 26"/>
                  <a:gd name="T23" fmla="*/ 15 h 21"/>
                  <a:gd name="T24" fmla="*/ 25 w 26"/>
                  <a:gd name="T25" fmla="*/ 13 h 21"/>
                  <a:gd name="T26" fmla="*/ 25 w 26"/>
                  <a:gd name="T27" fmla="*/ 9 h 21"/>
                  <a:gd name="T28" fmla="*/ 24 w 26"/>
                  <a:gd name="T29" fmla="*/ 7 h 21"/>
                  <a:gd name="T30" fmla="*/ 23 w 26"/>
                  <a:gd name="T31" fmla="*/ 5 h 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6"/>
                  <a:gd name="T49" fmla="*/ 0 h 21"/>
                  <a:gd name="T50" fmla="*/ 26 w 26"/>
                  <a:gd name="T51" fmla="*/ 21 h 2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6" h="21">
                    <a:moveTo>
                      <a:pt x="23" y="5"/>
                    </a:moveTo>
                    <a:lnTo>
                      <a:pt x="8" y="1"/>
                    </a:lnTo>
                    <a:lnTo>
                      <a:pt x="3" y="0"/>
                    </a:lnTo>
                    <a:lnTo>
                      <a:pt x="1" y="1"/>
                    </a:lnTo>
                    <a:lnTo>
                      <a:pt x="0" y="2"/>
                    </a:lnTo>
                    <a:lnTo>
                      <a:pt x="0" y="4"/>
                    </a:lnTo>
                    <a:lnTo>
                      <a:pt x="1" y="7"/>
                    </a:lnTo>
                    <a:lnTo>
                      <a:pt x="16" y="20"/>
                    </a:lnTo>
                    <a:lnTo>
                      <a:pt x="18" y="20"/>
                    </a:lnTo>
                    <a:lnTo>
                      <a:pt x="20" y="19"/>
                    </a:lnTo>
                    <a:lnTo>
                      <a:pt x="22" y="18"/>
                    </a:lnTo>
                    <a:lnTo>
                      <a:pt x="23" y="15"/>
                    </a:lnTo>
                    <a:lnTo>
                      <a:pt x="25" y="13"/>
                    </a:lnTo>
                    <a:lnTo>
                      <a:pt x="25" y="9"/>
                    </a:lnTo>
                    <a:lnTo>
                      <a:pt x="24" y="7"/>
                    </a:lnTo>
                    <a:lnTo>
                      <a:pt x="23" y="5"/>
                    </a:lnTo>
                  </a:path>
                </a:pathLst>
              </a:custGeom>
              <a:solidFill>
                <a:srgbClr val="9F9FBF"/>
              </a:solidFill>
              <a:ln w="12700" cap="rnd">
                <a:solidFill>
                  <a:srgbClr val="000000"/>
                </a:solidFill>
                <a:round/>
                <a:headEnd/>
                <a:tailEnd/>
              </a:ln>
            </p:spPr>
            <p:txBody>
              <a:bodyPr/>
              <a:lstStyle/>
              <a:p>
                <a:endParaRPr lang="en-US"/>
              </a:p>
            </p:txBody>
          </p:sp>
          <p:sp>
            <p:nvSpPr>
              <p:cNvPr id="1308" name="Freeform 54"/>
              <p:cNvSpPr>
                <a:spLocks/>
              </p:cNvSpPr>
              <p:nvPr/>
            </p:nvSpPr>
            <p:spPr bwMode="auto">
              <a:xfrm>
                <a:off x="5247" y="2011"/>
                <a:ext cx="17" cy="21"/>
              </a:xfrm>
              <a:custGeom>
                <a:avLst/>
                <a:gdLst>
                  <a:gd name="T0" fmla="*/ 14 w 17"/>
                  <a:gd name="T1" fmla="*/ 0 h 21"/>
                  <a:gd name="T2" fmla="*/ 16 w 17"/>
                  <a:gd name="T3" fmla="*/ 3 h 21"/>
                  <a:gd name="T4" fmla="*/ 16 w 17"/>
                  <a:gd name="T5" fmla="*/ 6 h 21"/>
                  <a:gd name="T6" fmla="*/ 14 w 17"/>
                  <a:gd name="T7" fmla="*/ 10 h 21"/>
                  <a:gd name="T8" fmla="*/ 13 w 17"/>
                  <a:gd name="T9" fmla="*/ 13 h 21"/>
                  <a:gd name="T10" fmla="*/ 10 w 17"/>
                  <a:gd name="T11" fmla="*/ 16 h 21"/>
                  <a:gd name="T12" fmla="*/ 7 w 17"/>
                  <a:gd name="T13" fmla="*/ 18 h 21"/>
                  <a:gd name="T14" fmla="*/ 4 w 17"/>
                  <a:gd name="T15" fmla="*/ 18 h 21"/>
                  <a:gd name="T16" fmla="*/ 2 w 17"/>
                  <a:gd name="T17" fmla="*/ 19 h 21"/>
                  <a:gd name="T18" fmla="*/ 0 w 17"/>
                  <a:gd name="T19" fmla="*/ 20 h 2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
                  <a:gd name="T31" fmla="*/ 0 h 21"/>
                  <a:gd name="T32" fmla="*/ 17 w 17"/>
                  <a:gd name="T33" fmla="*/ 21 h 2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 h="21">
                    <a:moveTo>
                      <a:pt x="14" y="0"/>
                    </a:moveTo>
                    <a:lnTo>
                      <a:pt x="16" y="3"/>
                    </a:lnTo>
                    <a:lnTo>
                      <a:pt x="16" y="6"/>
                    </a:lnTo>
                    <a:lnTo>
                      <a:pt x="14" y="10"/>
                    </a:lnTo>
                    <a:lnTo>
                      <a:pt x="13" y="13"/>
                    </a:lnTo>
                    <a:lnTo>
                      <a:pt x="10" y="16"/>
                    </a:lnTo>
                    <a:lnTo>
                      <a:pt x="7" y="18"/>
                    </a:lnTo>
                    <a:lnTo>
                      <a:pt x="4" y="18"/>
                    </a:lnTo>
                    <a:lnTo>
                      <a:pt x="2" y="19"/>
                    </a:lnTo>
                    <a:lnTo>
                      <a:pt x="0" y="20"/>
                    </a:lnTo>
                  </a:path>
                </a:pathLst>
              </a:custGeom>
              <a:noFill/>
              <a:ln w="12700" cap="rnd">
                <a:solidFill>
                  <a:srgbClr val="000000"/>
                </a:solidFill>
                <a:round/>
                <a:headEnd type="none" w="sm" len="sm"/>
                <a:tailEnd type="none" w="sm" len="sm"/>
              </a:ln>
            </p:spPr>
            <p:txBody>
              <a:bodyPr/>
              <a:lstStyle/>
              <a:p>
                <a:endParaRPr lang="en-US"/>
              </a:p>
            </p:txBody>
          </p:sp>
          <p:sp>
            <p:nvSpPr>
              <p:cNvPr id="1309" name="Freeform 55"/>
              <p:cNvSpPr>
                <a:spLocks/>
              </p:cNvSpPr>
              <p:nvPr/>
            </p:nvSpPr>
            <p:spPr bwMode="auto">
              <a:xfrm>
                <a:off x="5240" y="2008"/>
                <a:ext cx="17" cy="21"/>
              </a:xfrm>
              <a:custGeom>
                <a:avLst/>
                <a:gdLst>
                  <a:gd name="T0" fmla="*/ 14 w 17"/>
                  <a:gd name="T1" fmla="*/ 0 h 21"/>
                  <a:gd name="T2" fmla="*/ 16 w 17"/>
                  <a:gd name="T3" fmla="*/ 3 h 21"/>
                  <a:gd name="T4" fmla="*/ 16 w 17"/>
                  <a:gd name="T5" fmla="*/ 6 h 21"/>
                  <a:gd name="T6" fmla="*/ 14 w 17"/>
                  <a:gd name="T7" fmla="*/ 9 h 21"/>
                  <a:gd name="T8" fmla="*/ 13 w 17"/>
                  <a:gd name="T9" fmla="*/ 13 h 21"/>
                  <a:gd name="T10" fmla="*/ 10 w 17"/>
                  <a:gd name="T11" fmla="*/ 15 h 21"/>
                  <a:gd name="T12" fmla="*/ 7 w 17"/>
                  <a:gd name="T13" fmla="*/ 18 h 21"/>
                  <a:gd name="T14" fmla="*/ 4 w 17"/>
                  <a:gd name="T15" fmla="*/ 18 h 21"/>
                  <a:gd name="T16" fmla="*/ 2 w 17"/>
                  <a:gd name="T17" fmla="*/ 19 h 21"/>
                  <a:gd name="T18" fmla="*/ 0 w 17"/>
                  <a:gd name="T19" fmla="*/ 20 h 2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
                  <a:gd name="T31" fmla="*/ 0 h 21"/>
                  <a:gd name="T32" fmla="*/ 17 w 17"/>
                  <a:gd name="T33" fmla="*/ 21 h 2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 h="21">
                    <a:moveTo>
                      <a:pt x="14" y="0"/>
                    </a:moveTo>
                    <a:lnTo>
                      <a:pt x="16" y="3"/>
                    </a:lnTo>
                    <a:lnTo>
                      <a:pt x="16" y="6"/>
                    </a:lnTo>
                    <a:lnTo>
                      <a:pt x="14" y="9"/>
                    </a:lnTo>
                    <a:lnTo>
                      <a:pt x="13" y="13"/>
                    </a:lnTo>
                    <a:lnTo>
                      <a:pt x="10" y="15"/>
                    </a:lnTo>
                    <a:lnTo>
                      <a:pt x="7" y="18"/>
                    </a:lnTo>
                    <a:lnTo>
                      <a:pt x="4" y="18"/>
                    </a:lnTo>
                    <a:lnTo>
                      <a:pt x="2" y="19"/>
                    </a:lnTo>
                    <a:lnTo>
                      <a:pt x="0" y="20"/>
                    </a:lnTo>
                  </a:path>
                </a:pathLst>
              </a:custGeom>
              <a:noFill/>
              <a:ln w="12700" cap="rnd">
                <a:solidFill>
                  <a:srgbClr val="000000"/>
                </a:solidFill>
                <a:round/>
                <a:headEnd type="none" w="sm" len="sm"/>
                <a:tailEnd type="none" w="sm" len="sm"/>
              </a:ln>
            </p:spPr>
            <p:txBody>
              <a:bodyPr/>
              <a:lstStyle/>
              <a:p>
                <a:endParaRPr lang="en-US"/>
              </a:p>
            </p:txBody>
          </p:sp>
        </p:grpSp>
      </p:grpSp>
      <p:grpSp>
        <p:nvGrpSpPr>
          <p:cNvPr id="1030" name="Group 56"/>
          <p:cNvGrpSpPr>
            <a:grpSpLocks/>
          </p:cNvGrpSpPr>
          <p:nvPr/>
        </p:nvGrpSpPr>
        <p:grpSpPr bwMode="auto">
          <a:xfrm flipH="1">
            <a:off x="2514601" y="4184651"/>
            <a:ext cx="765175" cy="917575"/>
            <a:chOff x="5205" y="1945"/>
            <a:chExt cx="228" cy="332"/>
          </a:xfrm>
        </p:grpSpPr>
        <p:grpSp>
          <p:nvGrpSpPr>
            <p:cNvPr id="1248" name="Group 57"/>
            <p:cNvGrpSpPr>
              <a:grpSpLocks/>
            </p:cNvGrpSpPr>
            <p:nvPr/>
          </p:nvGrpSpPr>
          <p:grpSpPr bwMode="auto">
            <a:xfrm>
              <a:off x="5205" y="1957"/>
              <a:ext cx="228" cy="320"/>
              <a:chOff x="5205" y="1957"/>
              <a:chExt cx="228" cy="320"/>
            </a:xfrm>
          </p:grpSpPr>
          <p:grpSp>
            <p:nvGrpSpPr>
              <p:cNvPr id="1264" name="Group 58"/>
              <p:cNvGrpSpPr>
                <a:grpSpLocks/>
              </p:cNvGrpSpPr>
              <p:nvPr/>
            </p:nvGrpSpPr>
            <p:grpSpPr bwMode="auto">
              <a:xfrm>
                <a:off x="5342" y="2142"/>
                <a:ext cx="17" cy="41"/>
                <a:chOff x="5342" y="2142"/>
                <a:chExt cx="17" cy="41"/>
              </a:xfrm>
            </p:grpSpPr>
            <p:sp>
              <p:nvSpPr>
                <p:cNvPr id="1298" name="Freeform 59"/>
                <p:cNvSpPr>
                  <a:spLocks/>
                </p:cNvSpPr>
                <p:nvPr/>
              </p:nvSpPr>
              <p:spPr bwMode="auto">
                <a:xfrm>
                  <a:off x="5342" y="2142"/>
                  <a:ext cx="17" cy="41"/>
                </a:xfrm>
                <a:custGeom>
                  <a:avLst/>
                  <a:gdLst>
                    <a:gd name="T0" fmla="*/ 0 w 17"/>
                    <a:gd name="T1" fmla="*/ 0 h 41"/>
                    <a:gd name="T2" fmla="*/ 0 w 17"/>
                    <a:gd name="T3" fmla="*/ 40 h 41"/>
                    <a:gd name="T4" fmla="*/ 16 w 17"/>
                    <a:gd name="T5" fmla="*/ 40 h 41"/>
                    <a:gd name="T6" fmla="*/ 16 w 17"/>
                    <a:gd name="T7" fmla="*/ 0 h 41"/>
                    <a:gd name="T8" fmla="*/ 0 w 17"/>
                    <a:gd name="T9" fmla="*/ 0 h 41"/>
                    <a:gd name="T10" fmla="*/ 0 60000 65536"/>
                    <a:gd name="T11" fmla="*/ 0 60000 65536"/>
                    <a:gd name="T12" fmla="*/ 0 60000 65536"/>
                    <a:gd name="T13" fmla="*/ 0 60000 65536"/>
                    <a:gd name="T14" fmla="*/ 0 60000 65536"/>
                    <a:gd name="T15" fmla="*/ 0 w 17"/>
                    <a:gd name="T16" fmla="*/ 0 h 41"/>
                    <a:gd name="T17" fmla="*/ 17 w 17"/>
                    <a:gd name="T18" fmla="*/ 41 h 41"/>
                  </a:gdLst>
                  <a:ahLst/>
                  <a:cxnLst>
                    <a:cxn ang="T10">
                      <a:pos x="T0" y="T1"/>
                    </a:cxn>
                    <a:cxn ang="T11">
                      <a:pos x="T2" y="T3"/>
                    </a:cxn>
                    <a:cxn ang="T12">
                      <a:pos x="T4" y="T5"/>
                    </a:cxn>
                    <a:cxn ang="T13">
                      <a:pos x="T6" y="T7"/>
                    </a:cxn>
                    <a:cxn ang="T14">
                      <a:pos x="T8" y="T9"/>
                    </a:cxn>
                  </a:cxnLst>
                  <a:rect l="T15" t="T16" r="T17" b="T18"/>
                  <a:pathLst>
                    <a:path w="17" h="41">
                      <a:moveTo>
                        <a:pt x="0" y="0"/>
                      </a:moveTo>
                      <a:lnTo>
                        <a:pt x="0" y="40"/>
                      </a:lnTo>
                      <a:lnTo>
                        <a:pt x="16" y="40"/>
                      </a:lnTo>
                      <a:lnTo>
                        <a:pt x="16" y="0"/>
                      </a:lnTo>
                      <a:lnTo>
                        <a:pt x="0" y="0"/>
                      </a:lnTo>
                    </a:path>
                  </a:pathLst>
                </a:custGeom>
                <a:solidFill>
                  <a:srgbClr val="C0C0C0"/>
                </a:solidFill>
                <a:ln w="12700" cap="rnd">
                  <a:solidFill>
                    <a:srgbClr val="000000"/>
                  </a:solidFill>
                  <a:round/>
                  <a:headEnd/>
                  <a:tailEnd/>
                </a:ln>
              </p:spPr>
              <p:txBody>
                <a:bodyPr/>
                <a:lstStyle/>
                <a:p>
                  <a:endParaRPr lang="en-US"/>
                </a:p>
              </p:txBody>
            </p:sp>
            <p:sp>
              <p:nvSpPr>
                <p:cNvPr id="1299" name="Line 60"/>
                <p:cNvSpPr>
                  <a:spLocks noChangeShapeType="1"/>
                </p:cNvSpPr>
                <p:nvPr/>
              </p:nvSpPr>
              <p:spPr bwMode="auto">
                <a:xfrm>
                  <a:off x="5347" y="2142"/>
                  <a:ext cx="0" cy="36"/>
                </a:xfrm>
                <a:prstGeom prst="line">
                  <a:avLst/>
                </a:prstGeom>
                <a:noFill/>
                <a:ln w="12700">
                  <a:solidFill>
                    <a:srgbClr val="000000"/>
                  </a:solidFill>
                  <a:round/>
                  <a:headEnd type="none" w="sm" len="sm"/>
                  <a:tailEnd type="none" w="sm" len="sm"/>
                </a:ln>
              </p:spPr>
              <p:txBody>
                <a:bodyPr wrap="none" anchor="ctr"/>
                <a:lstStyle/>
                <a:p>
                  <a:endParaRPr lang="en-US"/>
                </a:p>
              </p:txBody>
            </p:sp>
          </p:grpSp>
          <p:sp>
            <p:nvSpPr>
              <p:cNvPr id="1265" name="Freeform 61"/>
              <p:cNvSpPr>
                <a:spLocks/>
              </p:cNvSpPr>
              <p:nvPr/>
            </p:nvSpPr>
            <p:spPr bwMode="auto">
              <a:xfrm>
                <a:off x="5359" y="2115"/>
                <a:ext cx="26" cy="66"/>
              </a:xfrm>
              <a:custGeom>
                <a:avLst/>
                <a:gdLst>
                  <a:gd name="T0" fmla="*/ 25 w 26"/>
                  <a:gd name="T1" fmla="*/ 0 h 66"/>
                  <a:gd name="T2" fmla="*/ 0 w 26"/>
                  <a:gd name="T3" fmla="*/ 0 h 66"/>
                  <a:gd name="T4" fmla="*/ 0 w 26"/>
                  <a:gd name="T5" fmla="*/ 65 h 66"/>
                  <a:gd name="T6" fmla="*/ 25 w 26"/>
                  <a:gd name="T7" fmla="*/ 65 h 66"/>
                  <a:gd name="T8" fmla="*/ 25 w 26"/>
                  <a:gd name="T9" fmla="*/ 0 h 66"/>
                  <a:gd name="T10" fmla="*/ 0 60000 65536"/>
                  <a:gd name="T11" fmla="*/ 0 60000 65536"/>
                  <a:gd name="T12" fmla="*/ 0 60000 65536"/>
                  <a:gd name="T13" fmla="*/ 0 60000 65536"/>
                  <a:gd name="T14" fmla="*/ 0 60000 65536"/>
                  <a:gd name="T15" fmla="*/ 0 w 26"/>
                  <a:gd name="T16" fmla="*/ 0 h 66"/>
                  <a:gd name="T17" fmla="*/ 26 w 26"/>
                  <a:gd name="T18" fmla="*/ 66 h 66"/>
                </a:gdLst>
                <a:ahLst/>
                <a:cxnLst>
                  <a:cxn ang="T10">
                    <a:pos x="T0" y="T1"/>
                  </a:cxn>
                  <a:cxn ang="T11">
                    <a:pos x="T2" y="T3"/>
                  </a:cxn>
                  <a:cxn ang="T12">
                    <a:pos x="T4" y="T5"/>
                  </a:cxn>
                  <a:cxn ang="T13">
                    <a:pos x="T6" y="T7"/>
                  </a:cxn>
                  <a:cxn ang="T14">
                    <a:pos x="T8" y="T9"/>
                  </a:cxn>
                </a:cxnLst>
                <a:rect l="T15" t="T16" r="T17" b="T18"/>
                <a:pathLst>
                  <a:path w="26" h="66">
                    <a:moveTo>
                      <a:pt x="25" y="0"/>
                    </a:moveTo>
                    <a:lnTo>
                      <a:pt x="0" y="0"/>
                    </a:lnTo>
                    <a:lnTo>
                      <a:pt x="0" y="65"/>
                    </a:lnTo>
                    <a:lnTo>
                      <a:pt x="25" y="65"/>
                    </a:lnTo>
                    <a:lnTo>
                      <a:pt x="25" y="0"/>
                    </a:lnTo>
                  </a:path>
                </a:pathLst>
              </a:custGeom>
              <a:solidFill>
                <a:srgbClr val="C0C0C0"/>
              </a:solidFill>
              <a:ln w="12700" cap="rnd">
                <a:solidFill>
                  <a:srgbClr val="000000"/>
                </a:solidFill>
                <a:round/>
                <a:headEnd/>
                <a:tailEnd/>
              </a:ln>
            </p:spPr>
            <p:txBody>
              <a:bodyPr/>
              <a:lstStyle/>
              <a:p>
                <a:endParaRPr lang="en-US"/>
              </a:p>
            </p:txBody>
          </p:sp>
          <p:sp>
            <p:nvSpPr>
              <p:cNvPr id="1266" name="Freeform 62"/>
              <p:cNvSpPr>
                <a:spLocks/>
              </p:cNvSpPr>
              <p:nvPr/>
            </p:nvSpPr>
            <p:spPr bwMode="auto">
              <a:xfrm>
                <a:off x="5277" y="2129"/>
                <a:ext cx="17" cy="17"/>
              </a:xfrm>
              <a:custGeom>
                <a:avLst/>
                <a:gdLst>
                  <a:gd name="T0" fmla="*/ 16 w 17"/>
                  <a:gd name="T1" fmla="*/ 0 h 17"/>
                  <a:gd name="T2" fmla="*/ 16 w 17"/>
                  <a:gd name="T3" fmla="*/ 16 h 17"/>
                  <a:gd name="T4" fmla="*/ 0 w 17"/>
                  <a:gd name="T5" fmla="*/ 16 h 17"/>
                  <a:gd name="T6" fmla="*/ 0 w 17"/>
                  <a:gd name="T7" fmla="*/ 2 h 17"/>
                  <a:gd name="T8" fmla="*/ 16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0"/>
                    </a:moveTo>
                    <a:lnTo>
                      <a:pt x="16" y="16"/>
                    </a:lnTo>
                    <a:lnTo>
                      <a:pt x="0" y="16"/>
                    </a:lnTo>
                    <a:lnTo>
                      <a:pt x="0" y="2"/>
                    </a:lnTo>
                    <a:lnTo>
                      <a:pt x="16" y="0"/>
                    </a:lnTo>
                  </a:path>
                </a:pathLst>
              </a:custGeom>
              <a:noFill/>
              <a:ln w="12700" cap="rnd">
                <a:solidFill>
                  <a:srgbClr val="000000"/>
                </a:solidFill>
                <a:round/>
                <a:headEnd/>
                <a:tailEnd/>
              </a:ln>
            </p:spPr>
            <p:txBody>
              <a:bodyPr/>
              <a:lstStyle/>
              <a:p>
                <a:endParaRPr lang="en-US"/>
              </a:p>
            </p:txBody>
          </p:sp>
          <p:sp>
            <p:nvSpPr>
              <p:cNvPr id="1267" name="Freeform 63"/>
              <p:cNvSpPr>
                <a:spLocks/>
              </p:cNvSpPr>
              <p:nvPr/>
            </p:nvSpPr>
            <p:spPr bwMode="auto">
              <a:xfrm>
                <a:off x="5315" y="2105"/>
                <a:ext cx="17" cy="17"/>
              </a:xfrm>
              <a:custGeom>
                <a:avLst/>
                <a:gdLst>
                  <a:gd name="T0" fmla="*/ 6 w 17"/>
                  <a:gd name="T1" fmla="*/ 0 h 17"/>
                  <a:gd name="T2" fmla="*/ 16 w 17"/>
                  <a:gd name="T3" fmla="*/ 16 h 17"/>
                  <a:gd name="T4" fmla="*/ 4 w 17"/>
                  <a:gd name="T5" fmla="*/ 13 h 17"/>
                  <a:gd name="T6" fmla="*/ 0 w 17"/>
                  <a:gd name="T7" fmla="*/ 4 h 17"/>
                  <a:gd name="T8" fmla="*/ 6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6" y="0"/>
                    </a:moveTo>
                    <a:lnTo>
                      <a:pt x="16" y="16"/>
                    </a:lnTo>
                    <a:lnTo>
                      <a:pt x="4" y="13"/>
                    </a:lnTo>
                    <a:lnTo>
                      <a:pt x="0" y="4"/>
                    </a:lnTo>
                    <a:lnTo>
                      <a:pt x="6" y="0"/>
                    </a:lnTo>
                  </a:path>
                </a:pathLst>
              </a:custGeom>
              <a:solidFill>
                <a:srgbClr val="C0C0C0"/>
              </a:solidFill>
              <a:ln w="12700" cap="rnd">
                <a:solidFill>
                  <a:srgbClr val="000000"/>
                </a:solidFill>
                <a:round/>
                <a:headEnd/>
                <a:tailEnd/>
              </a:ln>
            </p:spPr>
            <p:txBody>
              <a:bodyPr/>
              <a:lstStyle/>
              <a:p>
                <a:endParaRPr lang="en-US"/>
              </a:p>
            </p:txBody>
          </p:sp>
          <p:sp>
            <p:nvSpPr>
              <p:cNvPr id="1268" name="Freeform 64"/>
              <p:cNvSpPr>
                <a:spLocks/>
              </p:cNvSpPr>
              <p:nvPr/>
            </p:nvSpPr>
            <p:spPr bwMode="auto">
              <a:xfrm>
                <a:off x="5295" y="2185"/>
                <a:ext cx="52" cy="17"/>
              </a:xfrm>
              <a:custGeom>
                <a:avLst/>
                <a:gdLst>
                  <a:gd name="T0" fmla="*/ 51 w 52"/>
                  <a:gd name="T1" fmla="*/ 0 h 17"/>
                  <a:gd name="T2" fmla="*/ 0 w 52"/>
                  <a:gd name="T3" fmla="*/ 0 h 17"/>
                  <a:gd name="T4" fmla="*/ 0 w 52"/>
                  <a:gd name="T5" fmla="*/ 16 h 17"/>
                  <a:gd name="T6" fmla="*/ 50 w 52"/>
                  <a:gd name="T7" fmla="*/ 16 h 17"/>
                  <a:gd name="T8" fmla="*/ 51 w 52"/>
                  <a:gd name="T9" fmla="*/ 0 h 17"/>
                  <a:gd name="T10" fmla="*/ 0 60000 65536"/>
                  <a:gd name="T11" fmla="*/ 0 60000 65536"/>
                  <a:gd name="T12" fmla="*/ 0 60000 65536"/>
                  <a:gd name="T13" fmla="*/ 0 60000 65536"/>
                  <a:gd name="T14" fmla="*/ 0 60000 65536"/>
                  <a:gd name="T15" fmla="*/ 0 w 52"/>
                  <a:gd name="T16" fmla="*/ 0 h 17"/>
                  <a:gd name="T17" fmla="*/ 52 w 52"/>
                  <a:gd name="T18" fmla="*/ 17 h 17"/>
                </a:gdLst>
                <a:ahLst/>
                <a:cxnLst>
                  <a:cxn ang="T10">
                    <a:pos x="T0" y="T1"/>
                  </a:cxn>
                  <a:cxn ang="T11">
                    <a:pos x="T2" y="T3"/>
                  </a:cxn>
                  <a:cxn ang="T12">
                    <a:pos x="T4" y="T5"/>
                  </a:cxn>
                  <a:cxn ang="T13">
                    <a:pos x="T6" y="T7"/>
                  </a:cxn>
                  <a:cxn ang="T14">
                    <a:pos x="T8" y="T9"/>
                  </a:cxn>
                </a:cxnLst>
                <a:rect l="T15" t="T16" r="T17" b="T18"/>
                <a:pathLst>
                  <a:path w="52" h="17">
                    <a:moveTo>
                      <a:pt x="51" y="0"/>
                    </a:moveTo>
                    <a:lnTo>
                      <a:pt x="0" y="0"/>
                    </a:lnTo>
                    <a:lnTo>
                      <a:pt x="0" y="16"/>
                    </a:lnTo>
                    <a:lnTo>
                      <a:pt x="50" y="16"/>
                    </a:lnTo>
                    <a:lnTo>
                      <a:pt x="51" y="0"/>
                    </a:lnTo>
                  </a:path>
                </a:pathLst>
              </a:custGeom>
              <a:solidFill>
                <a:srgbClr val="808080"/>
              </a:solidFill>
              <a:ln w="12700" cap="rnd">
                <a:solidFill>
                  <a:srgbClr val="000000"/>
                </a:solidFill>
                <a:round/>
                <a:headEnd/>
                <a:tailEnd/>
              </a:ln>
            </p:spPr>
            <p:txBody>
              <a:bodyPr/>
              <a:lstStyle/>
              <a:p>
                <a:endParaRPr lang="en-US"/>
              </a:p>
            </p:txBody>
          </p:sp>
          <p:sp>
            <p:nvSpPr>
              <p:cNvPr id="1269" name="Freeform 65"/>
              <p:cNvSpPr>
                <a:spLocks/>
              </p:cNvSpPr>
              <p:nvPr/>
            </p:nvSpPr>
            <p:spPr bwMode="auto">
              <a:xfrm>
                <a:off x="5364" y="2026"/>
                <a:ext cx="22" cy="27"/>
              </a:xfrm>
              <a:custGeom>
                <a:avLst/>
                <a:gdLst>
                  <a:gd name="T0" fmla="*/ 1 w 22"/>
                  <a:gd name="T1" fmla="*/ 0 h 27"/>
                  <a:gd name="T2" fmla="*/ 20 w 22"/>
                  <a:gd name="T3" fmla="*/ 19 h 27"/>
                  <a:gd name="T4" fmla="*/ 21 w 22"/>
                  <a:gd name="T5" fmla="*/ 26 h 27"/>
                  <a:gd name="T6" fmla="*/ 0 w 22"/>
                  <a:gd name="T7" fmla="*/ 9 h 27"/>
                  <a:gd name="T8" fmla="*/ 1 w 22"/>
                  <a:gd name="T9" fmla="*/ 0 h 27"/>
                  <a:gd name="T10" fmla="*/ 0 60000 65536"/>
                  <a:gd name="T11" fmla="*/ 0 60000 65536"/>
                  <a:gd name="T12" fmla="*/ 0 60000 65536"/>
                  <a:gd name="T13" fmla="*/ 0 60000 65536"/>
                  <a:gd name="T14" fmla="*/ 0 60000 65536"/>
                  <a:gd name="T15" fmla="*/ 0 w 22"/>
                  <a:gd name="T16" fmla="*/ 0 h 27"/>
                  <a:gd name="T17" fmla="*/ 22 w 22"/>
                  <a:gd name="T18" fmla="*/ 27 h 27"/>
                </a:gdLst>
                <a:ahLst/>
                <a:cxnLst>
                  <a:cxn ang="T10">
                    <a:pos x="T0" y="T1"/>
                  </a:cxn>
                  <a:cxn ang="T11">
                    <a:pos x="T2" y="T3"/>
                  </a:cxn>
                  <a:cxn ang="T12">
                    <a:pos x="T4" y="T5"/>
                  </a:cxn>
                  <a:cxn ang="T13">
                    <a:pos x="T6" y="T7"/>
                  </a:cxn>
                  <a:cxn ang="T14">
                    <a:pos x="T8" y="T9"/>
                  </a:cxn>
                </a:cxnLst>
                <a:rect l="T15" t="T16" r="T17" b="T18"/>
                <a:pathLst>
                  <a:path w="22" h="27">
                    <a:moveTo>
                      <a:pt x="1" y="0"/>
                    </a:moveTo>
                    <a:lnTo>
                      <a:pt x="20" y="19"/>
                    </a:lnTo>
                    <a:lnTo>
                      <a:pt x="21" y="26"/>
                    </a:lnTo>
                    <a:lnTo>
                      <a:pt x="0" y="9"/>
                    </a:lnTo>
                    <a:lnTo>
                      <a:pt x="1" y="0"/>
                    </a:lnTo>
                  </a:path>
                </a:pathLst>
              </a:custGeom>
              <a:solidFill>
                <a:srgbClr val="C0C0C0"/>
              </a:solidFill>
              <a:ln w="12700" cap="rnd">
                <a:solidFill>
                  <a:srgbClr val="000000"/>
                </a:solidFill>
                <a:round/>
                <a:headEnd/>
                <a:tailEnd/>
              </a:ln>
            </p:spPr>
            <p:txBody>
              <a:bodyPr/>
              <a:lstStyle/>
              <a:p>
                <a:endParaRPr lang="en-US"/>
              </a:p>
            </p:txBody>
          </p:sp>
          <p:sp>
            <p:nvSpPr>
              <p:cNvPr id="1270" name="Freeform 66"/>
              <p:cNvSpPr>
                <a:spLocks/>
              </p:cNvSpPr>
              <p:nvPr/>
            </p:nvSpPr>
            <p:spPr bwMode="auto">
              <a:xfrm>
                <a:off x="5358" y="1957"/>
                <a:ext cx="33" cy="224"/>
              </a:xfrm>
              <a:custGeom>
                <a:avLst/>
                <a:gdLst>
                  <a:gd name="T0" fmla="*/ 0 w 33"/>
                  <a:gd name="T1" fmla="*/ 0 h 224"/>
                  <a:gd name="T2" fmla="*/ 32 w 33"/>
                  <a:gd name="T3" fmla="*/ 13 h 224"/>
                  <a:gd name="T4" fmla="*/ 32 w 33"/>
                  <a:gd name="T5" fmla="*/ 223 h 224"/>
                  <a:gd name="T6" fmla="*/ 26 w 33"/>
                  <a:gd name="T7" fmla="*/ 223 h 224"/>
                  <a:gd name="T8" fmla="*/ 26 w 33"/>
                  <a:gd name="T9" fmla="*/ 33 h 224"/>
                  <a:gd name="T10" fmla="*/ 0 w 33"/>
                  <a:gd name="T11" fmla="*/ 21 h 224"/>
                  <a:gd name="T12" fmla="*/ 0 w 33"/>
                  <a:gd name="T13" fmla="*/ 0 h 224"/>
                  <a:gd name="T14" fmla="*/ 0 60000 65536"/>
                  <a:gd name="T15" fmla="*/ 0 60000 65536"/>
                  <a:gd name="T16" fmla="*/ 0 60000 65536"/>
                  <a:gd name="T17" fmla="*/ 0 60000 65536"/>
                  <a:gd name="T18" fmla="*/ 0 60000 65536"/>
                  <a:gd name="T19" fmla="*/ 0 60000 65536"/>
                  <a:gd name="T20" fmla="*/ 0 60000 65536"/>
                  <a:gd name="T21" fmla="*/ 0 w 33"/>
                  <a:gd name="T22" fmla="*/ 0 h 224"/>
                  <a:gd name="T23" fmla="*/ 33 w 33"/>
                  <a:gd name="T24" fmla="*/ 224 h 2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 h="224">
                    <a:moveTo>
                      <a:pt x="0" y="0"/>
                    </a:moveTo>
                    <a:lnTo>
                      <a:pt x="32" y="13"/>
                    </a:lnTo>
                    <a:lnTo>
                      <a:pt x="32" y="223"/>
                    </a:lnTo>
                    <a:lnTo>
                      <a:pt x="26" y="223"/>
                    </a:lnTo>
                    <a:lnTo>
                      <a:pt x="26" y="33"/>
                    </a:lnTo>
                    <a:lnTo>
                      <a:pt x="0" y="21"/>
                    </a:lnTo>
                    <a:lnTo>
                      <a:pt x="0" y="0"/>
                    </a:lnTo>
                  </a:path>
                </a:pathLst>
              </a:custGeom>
              <a:solidFill>
                <a:srgbClr val="9F9F9F"/>
              </a:solidFill>
              <a:ln w="12700" cap="rnd">
                <a:solidFill>
                  <a:srgbClr val="000000"/>
                </a:solidFill>
                <a:round/>
                <a:headEnd/>
                <a:tailEnd/>
              </a:ln>
            </p:spPr>
            <p:txBody>
              <a:bodyPr/>
              <a:lstStyle/>
              <a:p>
                <a:endParaRPr lang="en-US"/>
              </a:p>
            </p:txBody>
          </p:sp>
          <p:sp>
            <p:nvSpPr>
              <p:cNvPr id="1271" name="Freeform 67"/>
              <p:cNvSpPr>
                <a:spLocks/>
              </p:cNvSpPr>
              <p:nvPr/>
            </p:nvSpPr>
            <p:spPr bwMode="auto">
              <a:xfrm>
                <a:off x="5205" y="2180"/>
                <a:ext cx="188" cy="50"/>
              </a:xfrm>
              <a:custGeom>
                <a:avLst/>
                <a:gdLst>
                  <a:gd name="T0" fmla="*/ 187 w 188"/>
                  <a:gd name="T1" fmla="*/ 49 h 50"/>
                  <a:gd name="T2" fmla="*/ 187 w 188"/>
                  <a:gd name="T3" fmla="*/ 0 h 50"/>
                  <a:gd name="T4" fmla="*/ 146 w 188"/>
                  <a:gd name="T5" fmla="*/ 0 h 50"/>
                  <a:gd name="T6" fmla="*/ 138 w 188"/>
                  <a:gd name="T7" fmla="*/ 8 h 50"/>
                  <a:gd name="T8" fmla="*/ 114 w 188"/>
                  <a:gd name="T9" fmla="*/ 8 h 50"/>
                  <a:gd name="T10" fmla="*/ 105 w 188"/>
                  <a:gd name="T11" fmla="*/ 17 h 50"/>
                  <a:gd name="T12" fmla="*/ 25 w 188"/>
                  <a:gd name="T13" fmla="*/ 17 h 50"/>
                  <a:gd name="T14" fmla="*/ 25 w 188"/>
                  <a:gd name="T15" fmla="*/ 33 h 50"/>
                  <a:gd name="T16" fmla="*/ 0 w 188"/>
                  <a:gd name="T17" fmla="*/ 33 h 50"/>
                  <a:gd name="T18" fmla="*/ 0 w 188"/>
                  <a:gd name="T19" fmla="*/ 49 h 50"/>
                  <a:gd name="T20" fmla="*/ 187 w 188"/>
                  <a:gd name="T21" fmla="*/ 49 h 5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88"/>
                  <a:gd name="T34" fmla="*/ 0 h 50"/>
                  <a:gd name="T35" fmla="*/ 188 w 188"/>
                  <a:gd name="T36" fmla="*/ 50 h 5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88" h="50">
                    <a:moveTo>
                      <a:pt x="187" y="49"/>
                    </a:moveTo>
                    <a:lnTo>
                      <a:pt x="187" y="0"/>
                    </a:lnTo>
                    <a:lnTo>
                      <a:pt x="146" y="0"/>
                    </a:lnTo>
                    <a:lnTo>
                      <a:pt x="138" y="8"/>
                    </a:lnTo>
                    <a:lnTo>
                      <a:pt x="114" y="8"/>
                    </a:lnTo>
                    <a:lnTo>
                      <a:pt x="105" y="17"/>
                    </a:lnTo>
                    <a:lnTo>
                      <a:pt x="25" y="17"/>
                    </a:lnTo>
                    <a:lnTo>
                      <a:pt x="25" y="33"/>
                    </a:lnTo>
                    <a:lnTo>
                      <a:pt x="0" y="33"/>
                    </a:lnTo>
                    <a:lnTo>
                      <a:pt x="0" y="49"/>
                    </a:lnTo>
                    <a:lnTo>
                      <a:pt x="187" y="49"/>
                    </a:lnTo>
                  </a:path>
                </a:pathLst>
              </a:custGeom>
              <a:solidFill>
                <a:srgbClr val="C0C0C0"/>
              </a:solidFill>
              <a:ln w="12700" cap="rnd">
                <a:solidFill>
                  <a:srgbClr val="000000"/>
                </a:solidFill>
                <a:round/>
                <a:headEnd/>
                <a:tailEnd/>
              </a:ln>
            </p:spPr>
            <p:txBody>
              <a:bodyPr/>
              <a:lstStyle/>
              <a:p>
                <a:endParaRPr lang="en-US"/>
              </a:p>
            </p:txBody>
          </p:sp>
          <p:sp>
            <p:nvSpPr>
              <p:cNvPr id="1272" name="Freeform 68"/>
              <p:cNvSpPr>
                <a:spLocks/>
              </p:cNvSpPr>
              <p:nvPr/>
            </p:nvSpPr>
            <p:spPr bwMode="auto">
              <a:xfrm>
                <a:off x="5254" y="2213"/>
                <a:ext cx="139" cy="17"/>
              </a:xfrm>
              <a:custGeom>
                <a:avLst/>
                <a:gdLst>
                  <a:gd name="T0" fmla="*/ 138 w 139"/>
                  <a:gd name="T1" fmla="*/ 16 h 17"/>
                  <a:gd name="T2" fmla="*/ 0 w 139"/>
                  <a:gd name="T3" fmla="*/ 16 h 17"/>
                  <a:gd name="T4" fmla="*/ 0 w 139"/>
                  <a:gd name="T5" fmla="*/ 0 h 17"/>
                  <a:gd name="T6" fmla="*/ 138 w 139"/>
                  <a:gd name="T7" fmla="*/ 0 h 17"/>
                  <a:gd name="T8" fmla="*/ 138 w 139"/>
                  <a:gd name="T9" fmla="*/ 16 h 17"/>
                  <a:gd name="T10" fmla="*/ 0 60000 65536"/>
                  <a:gd name="T11" fmla="*/ 0 60000 65536"/>
                  <a:gd name="T12" fmla="*/ 0 60000 65536"/>
                  <a:gd name="T13" fmla="*/ 0 60000 65536"/>
                  <a:gd name="T14" fmla="*/ 0 60000 65536"/>
                  <a:gd name="T15" fmla="*/ 0 w 139"/>
                  <a:gd name="T16" fmla="*/ 0 h 17"/>
                  <a:gd name="T17" fmla="*/ 139 w 139"/>
                  <a:gd name="T18" fmla="*/ 17 h 17"/>
                </a:gdLst>
                <a:ahLst/>
                <a:cxnLst>
                  <a:cxn ang="T10">
                    <a:pos x="T0" y="T1"/>
                  </a:cxn>
                  <a:cxn ang="T11">
                    <a:pos x="T2" y="T3"/>
                  </a:cxn>
                  <a:cxn ang="T12">
                    <a:pos x="T4" y="T5"/>
                  </a:cxn>
                  <a:cxn ang="T13">
                    <a:pos x="T6" y="T7"/>
                  </a:cxn>
                  <a:cxn ang="T14">
                    <a:pos x="T8" y="T9"/>
                  </a:cxn>
                </a:cxnLst>
                <a:rect l="T15" t="T16" r="T17" b="T18"/>
                <a:pathLst>
                  <a:path w="139" h="17">
                    <a:moveTo>
                      <a:pt x="138" y="16"/>
                    </a:moveTo>
                    <a:lnTo>
                      <a:pt x="0" y="16"/>
                    </a:lnTo>
                    <a:lnTo>
                      <a:pt x="0" y="0"/>
                    </a:lnTo>
                    <a:lnTo>
                      <a:pt x="138" y="0"/>
                    </a:lnTo>
                    <a:lnTo>
                      <a:pt x="138" y="16"/>
                    </a:lnTo>
                  </a:path>
                </a:pathLst>
              </a:custGeom>
              <a:solidFill>
                <a:srgbClr val="C0C0C0"/>
              </a:solidFill>
              <a:ln w="12700" cap="rnd">
                <a:solidFill>
                  <a:srgbClr val="000000"/>
                </a:solidFill>
                <a:round/>
                <a:headEnd/>
                <a:tailEnd/>
              </a:ln>
            </p:spPr>
            <p:txBody>
              <a:bodyPr/>
              <a:lstStyle/>
              <a:p>
                <a:endParaRPr lang="en-US"/>
              </a:p>
            </p:txBody>
          </p:sp>
          <p:sp>
            <p:nvSpPr>
              <p:cNvPr id="1273" name="Line 69"/>
              <p:cNvSpPr>
                <a:spLocks noChangeShapeType="1"/>
              </p:cNvSpPr>
              <p:nvPr/>
            </p:nvSpPr>
            <p:spPr bwMode="auto">
              <a:xfrm>
                <a:off x="5397" y="2113"/>
                <a:ext cx="0" cy="28"/>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1274" name="Freeform 70"/>
              <p:cNvSpPr>
                <a:spLocks/>
              </p:cNvSpPr>
              <p:nvPr/>
            </p:nvSpPr>
            <p:spPr bwMode="auto">
              <a:xfrm>
                <a:off x="5390" y="2141"/>
                <a:ext cx="17" cy="17"/>
              </a:xfrm>
              <a:custGeom>
                <a:avLst/>
                <a:gdLst>
                  <a:gd name="T0" fmla="*/ 16 w 17"/>
                  <a:gd name="T1" fmla="*/ 16 h 17"/>
                  <a:gd name="T2" fmla="*/ 16 w 17"/>
                  <a:gd name="T3" fmla="*/ 0 h 17"/>
                  <a:gd name="T4" fmla="*/ 0 w 17"/>
                  <a:gd name="T5" fmla="*/ 0 h 17"/>
                  <a:gd name="T6" fmla="*/ 0 w 17"/>
                  <a:gd name="T7" fmla="*/ 5 h 17"/>
                  <a:gd name="T8" fmla="*/ 10 w 17"/>
                  <a:gd name="T9" fmla="*/ 5 h 17"/>
                  <a:gd name="T10" fmla="*/ 10 w 17"/>
                  <a:gd name="T11" fmla="*/ 16 h 17"/>
                  <a:gd name="T12" fmla="*/ 16 w 17"/>
                  <a:gd name="T13" fmla="*/ 16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16" y="16"/>
                    </a:moveTo>
                    <a:lnTo>
                      <a:pt x="16" y="0"/>
                    </a:lnTo>
                    <a:lnTo>
                      <a:pt x="0" y="0"/>
                    </a:lnTo>
                    <a:lnTo>
                      <a:pt x="0" y="5"/>
                    </a:lnTo>
                    <a:lnTo>
                      <a:pt x="10" y="5"/>
                    </a:lnTo>
                    <a:lnTo>
                      <a:pt x="10" y="16"/>
                    </a:lnTo>
                    <a:lnTo>
                      <a:pt x="16" y="16"/>
                    </a:lnTo>
                  </a:path>
                </a:pathLst>
              </a:custGeom>
              <a:solidFill>
                <a:srgbClr val="C0C0C0"/>
              </a:solidFill>
              <a:ln w="12700" cap="rnd">
                <a:solidFill>
                  <a:srgbClr val="000000"/>
                </a:solidFill>
                <a:round/>
                <a:headEnd/>
                <a:tailEnd/>
              </a:ln>
            </p:spPr>
            <p:txBody>
              <a:bodyPr/>
              <a:lstStyle/>
              <a:p>
                <a:endParaRPr lang="en-US"/>
              </a:p>
            </p:txBody>
          </p:sp>
          <p:sp>
            <p:nvSpPr>
              <p:cNvPr id="1275" name="Freeform 71"/>
              <p:cNvSpPr>
                <a:spLocks/>
              </p:cNvSpPr>
              <p:nvPr/>
            </p:nvSpPr>
            <p:spPr bwMode="auto">
              <a:xfrm>
                <a:off x="5293" y="2131"/>
                <a:ext cx="43" cy="59"/>
              </a:xfrm>
              <a:custGeom>
                <a:avLst/>
                <a:gdLst>
                  <a:gd name="T0" fmla="*/ 42 w 43"/>
                  <a:gd name="T1" fmla="*/ 0 h 59"/>
                  <a:gd name="T2" fmla="*/ 0 w 43"/>
                  <a:gd name="T3" fmla="*/ 58 h 59"/>
                  <a:gd name="T4" fmla="*/ 7 w 43"/>
                  <a:gd name="T5" fmla="*/ 57 h 59"/>
                  <a:gd name="T6" fmla="*/ 42 w 43"/>
                  <a:gd name="T7" fmla="*/ 8 h 59"/>
                  <a:gd name="T8" fmla="*/ 42 w 43"/>
                  <a:gd name="T9" fmla="*/ 0 h 59"/>
                  <a:gd name="T10" fmla="*/ 0 60000 65536"/>
                  <a:gd name="T11" fmla="*/ 0 60000 65536"/>
                  <a:gd name="T12" fmla="*/ 0 60000 65536"/>
                  <a:gd name="T13" fmla="*/ 0 60000 65536"/>
                  <a:gd name="T14" fmla="*/ 0 60000 65536"/>
                  <a:gd name="T15" fmla="*/ 0 w 43"/>
                  <a:gd name="T16" fmla="*/ 0 h 59"/>
                  <a:gd name="T17" fmla="*/ 43 w 43"/>
                  <a:gd name="T18" fmla="*/ 59 h 59"/>
                </a:gdLst>
                <a:ahLst/>
                <a:cxnLst>
                  <a:cxn ang="T10">
                    <a:pos x="T0" y="T1"/>
                  </a:cxn>
                  <a:cxn ang="T11">
                    <a:pos x="T2" y="T3"/>
                  </a:cxn>
                  <a:cxn ang="T12">
                    <a:pos x="T4" y="T5"/>
                  </a:cxn>
                  <a:cxn ang="T13">
                    <a:pos x="T6" y="T7"/>
                  </a:cxn>
                  <a:cxn ang="T14">
                    <a:pos x="T8" y="T9"/>
                  </a:cxn>
                </a:cxnLst>
                <a:rect l="T15" t="T16" r="T17" b="T18"/>
                <a:pathLst>
                  <a:path w="43" h="59">
                    <a:moveTo>
                      <a:pt x="42" y="0"/>
                    </a:moveTo>
                    <a:lnTo>
                      <a:pt x="0" y="58"/>
                    </a:lnTo>
                    <a:lnTo>
                      <a:pt x="7" y="57"/>
                    </a:lnTo>
                    <a:lnTo>
                      <a:pt x="42" y="8"/>
                    </a:lnTo>
                    <a:lnTo>
                      <a:pt x="42" y="0"/>
                    </a:lnTo>
                  </a:path>
                </a:pathLst>
              </a:custGeom>
              <a:solidFill>
                <a:srgbClr val="9F9F9F"/>
              </a:solidFill>
              <a:ln w="12700" cap="rnd">
                <a:solidFill>
                  <a:srgbClr val="000000"/>
                </a:solidFill>
                <a:round/>
                <a:headEnd/>
                <a:tailEnd/>
              </a:ln>
            </p:spPr>
            <p:txBody>
              <a:bodyPr/>
              <a:lstStyle/>
              <a:p>
                <a:endParaRPr lang="en-US"/>
              </a:p>
            </p:txBody>
          </p:sp>
          <p:sp>
            <p:nvSpPr>
              <p:cNvPr id="1276" name="Freeform 72"/>
              <p:cNvSpPr>
                <a:spLocks/>
              </p:cNvSpPr>
              <p:nvPr/>
            </p:nvSpPr>
            <p:spPr bwMode="auto">
              <a:xfrm>
                <a:off x="5392" y="2164"/>
                <a:ext cx="33" cy="66"/>
              </a:xfrm>
              <a:custGeom>
                <a:avLst/>
                <a:gdLst>
                  <a:gd name="T0" fmla="*/ 7 w 33"/>
                  <a:gd name="T1" fmla="*/ 0 h 66"/>
                  <a:gd name="T2" fmla="*/ 32 w 33"/>
                  <a:gd name="T3" fmla="*/ 25 h 66"/>
                  <a:gd name="T4" fmla="*/ 32 w 33"/>
                  <a:gd name="T5" fmla="*/ 65 h 66"/>
                  <a:gd name="T6" fmla="*/ 0 w 33"/>
                  <a:gd name="T7" fmla="*/ 65 h 66"/>
                  <a:gd name="T8" fmla="*/ 0 w 33"/>
                  <a:gd name="T9" fmla="*/ 16 h 66"/>
                  <a:gd name="T10" fmla="*/ 7 w 33"/>
                  <a:gd name="T11" fmla="*/ 0 h 66"/>
                  <a:gd name="T12" fmla="*/ 0 60000 65536"/>
                  <a:gd name="T13" fmla="*/ 0 60000 65536"/>
                  <a:gd name="T14" fmla="*/ 0 60000 65536"/>
                  <a:gd name="T15" fmla="*/ 0 60000 65536"/>
                  <a:gd name="T16" fmla="*/ 0 60000 65536"/>
                  <a:gd name="T17" fmla="*/ 0 60000 65536"/>
                  <a:gd name="T18" fmla="*/ 0 w 33"/>
                  <a:gd name="T19" fmla="*/ 0 h 66"/>
                  <a:gd name="T20" fmla="*/ 33 w 33"/>
                  <a:gd name="T21" fmla="*/ 66 h 66"/>
                </a:gdLst>
                <a:ahLst/>
                <a:cxnLst>
                  <a:cxn ang="T12">
                    <a:pos x="T0" y="T1"/>
                  </a:cxn>
                  <a:cxn ang="T13">
                    <a:pos x="T2" y="T3"/>
                  </a:cxn>
                  <a:cxn ang="T14">
                    <a:pos x="T4" y="T5"/>
                  </a:cxn>
                  <a:cxn ang="T15">
                    <a:pos x="T6" y="T7"/>
                  </a:cxn>
                  <a:cxn ang="T16">
                    <a:pos x="T8" y="T9"/>
                  </a:cxn>
                  <a:cxn ang="T17">
                    <a:pos x="T10" y="T11"/>
                  </a:cxn>
                </a:cxnLst>
                <a:rect l="T18" t="T19" r="T20" b="T21"/>
                <a:pathLst>
                  <a:path w="33" h="66">
                    <a:moveTo>
                      <a:pt x="7" y="0"/>
                    </a:moveTo>
                    <a:lnTo>
                      <a:pt x="32" y="25"/>
                    </a:lnTo>
                    <a:lnTo>
                      <a:pt x="32" y="65"/>
                    </a:lnTo>
                    <a:lnTo>
                      <a:pt x="0" y="65"/>
                    </a:lnTo>
                    <a:lnTo>
                      <a:pt x="0" y="16"/>
                    </a:lnTo>
                    <a:lnTo>
                      <a:pt x="7" y="0"/>
                    </a:lnTo>
                  </a:path>
                </a:pathLst>
              </a:custGeom>
              <a:solidFill>
                <a:srgbClr val="C0C0C0"/>
              </a:solidFill>
              <a:ln w="12700" cap="rnd">
                <a:solidFill>
                  <a:srgbClr val="000000"/>
                </a:solidFill>
                <a:round/>
                <a:headEnd/>
                <a:tailEnd/>
              </a:ln>
            </p:spPr>
            <p:txBody>
              <a:bodyPr/>
              <a:lstStyle/>
              <a:p>
                <a:endParaRPr lang="en-US"/>
              </a:p>
            </p:txBody>
          </p:sp>
          <p:sp>
            <p:nvSpPr>
              <p:cNvPr id="1277" name="Freeform 73"/>
              <p:cNvSpPr>
                <a:spLocks/>
              </p:cNvSpPr>
              <p:nvPr/>
            </p:nvSpPr>
            <p:spPr bwMode="auto">
              <a:xfrm>
                <a:off x="5205" y="2260"/>
                <a:ext cx="228" cy="17"/>
              </a:xfrm>
              <a:custGeom>
                <a:avLst/>
                <a:gdLst>
                  <a:gd name="T0" fmla="*/ 227 w 228"/>
                  <a:gd name="T1" fmla="*/ 16 h 17"/>
                  <a:gd name="T2" fmla="*/ 0 w 228"/>
                  <a:gd name="T3" fmla="*/ 16 h 17"/>
                  <a:gd name="T4" fmla="*/ 0 w 228"/>
                  <a:gd name="T5" fmla="*/ 0 h 17"/>
                  <a:gd name="T6" fmla="*/ 227 w 228"/>
                  <a:gd name="T7" fmla="*/ 0 h 17"/>
                  <a:gd name="T8" fmla="*/ 227 w 228"/>
                  <a:gd name="T9" fmla="*/ 16 h 17"/>
                  <a:gd name="T10" fmla="*/ 0 60000 65536"/>
                  <a:gd name="T11" fmla="*/ 0 60000 65536"/>
                  <a:gd name="T12" fmla="*/ 0 60000 65536"/>
                  <a:gd name="T13" fmla="*/ 0 60000 65536"/>
                  <a:gd name="T14" fmla="*/ 0 60000 65536"/>
                  <a:gd name="T15" fmla="*/ 0 w 228"/>
                  <a:gd name="T16" fmla="*/ 0 h 17"/>
                  <a:gd name="T17" fmla="*/ 228 w 228"/>
                  <a:gd name="T18" fmla="*/ 17 h 17"/>
                </a:gdLst>
                <a:ahLst/>
                <a:cxnLst>
                  <a:cxn ang="T10">
                    <a:pos x="T0" y="T1"/>
                  </a:cxn>
                  <a:cxn ang="T11">
                    <a:pos x="T2" y="T3"/>
                  </a:cxn>
                  <a:cxn ang="T12">
                    <a:pos x="T4" y="T5"/>
                  </a:cxn>
                  <a:cxn ang="T13">
                    <a:pos x="T6" y="T7"/>
                  </a:cxn>
                  <a:cxn ang="T14">
                    <a:pos x="T8" y="T9"/>
                  </a:cxn>
                </a:cxnLst>
                <a:rect l="T15" t="T16" r="T17" b="T18"/>
                <a:pathLst>
                  <a:path w="228" h="17">
                    <a:moveTo>
                      <a:pt x="227" y="16"/>
                    </a:moveTo>
                    <a:lnTo>
                      <a:pt x="0" y="16"/>
                    </a:lnTo>
                    <a:lnTo>
                      <a:pt x="0" y="0"/>
                    </a:lnTo>
                    <a:lnTo>
                      <a:pt x="227" y="0"/>
                    </a:lnTo>
                    <a:lnTo>
                      <a:pt x="227" y="16"/>
                    </a:lnTo>
                  </a:path>
                </a:pathLst>
              </a:custGeom>
              <a:solidFill>
                <a:srgbClr val="9F9F9F"/>
              </a:solidFill>
              <a:ln w="12700" cap="rnd">
                <a:solidFill>
                  <a:srgbClr val="000000"/>
                </a:solidFill>
                <a:round/>
                <a:headEnd/>
                <a:tailEnd/>
              </a:ln>
            </p:spPr>
            <p:txBody>
              <a:bodyPr/>
              <a:lstStyle/>
              <a:p>
                <a:endParaRPr lang="en-US"/>
              </a:p>
            </p:txBody>
          </p:sp>
          <p:sp>
            <p:nvSpPr>
              <p:cNvPr id="1278" name="Freeform 74"/>
              <p:cNvSpPr>
                <a:spLocks/>
              </p:cNvSpPr>
              <p:nvPr/>
            </p:nvSpPr>
            <p:spPr bwMode="auto">
              <a:xfrm>
                <a:off x="5205" y="2245"/>
                <a:ext cx="228" cy="17"/>
              </a:xfrm>
              <a:custGeom>
                <a:avLst/>
                <a:gdLst>
                  <a:gd name="T0" fmla="*/ 227 w 228"/>
                  <a:gd name="T1" fmla="*/ 16 h 17"/>
                  <a:gd name="T2" fmla="*/ 0 w 228"/>
                  <a:gd name="T3" fmla="*/ 16 h 17"/>
                  <a:gd name="T4" fmla="*/ 0 w 228"/>
                  <a:gd name="T5" fmla="*/ 0 h 17"/>
                  <a:gd name="T6" fmla="*/ 227 w 228"/>
                  <a:gd name="T7" fmla="*/ 0 h 17"/>
                  <a:gd name="T8" fmla="*/ 227 w 228"/>
                  <a:gd name="T9" fmla="*/ 16 h 17"/>
                  <a:gd name="T10" fmla="*/ 0 60000 65536"/>
                  <a:gd name="T11" fmla="*/ 0 60000 65536"/>
                  <a:gd name="T12" fmla="*/ 0 60000 65536"/>
                  <a:gd name="T13" fmla="*/ 0 60000 65536"/>
                  <a:gd name="T14" fmla="*/ 0 60000 65536"/>
                  <a:gd name="T15" fmla="*/ 0 w 228"/>
                  <a:gd name="T16" fmla="*/ 0 h 17"/>
                  <a:gd name="T17" fmla="*/ 228 w 228"/>
                  <a:gd name="T18" fmla="*/ 17 h 17"/>
                </a:gdLst>
                <a:ahLst/>
                <a:cxnLst>
                  <a:cxn ang="T10">
                    <a:pos x="T0" y="T1"/>
                  </a:cxn>
                  <a:cxn ang="T11">
                    <a:pos x="T2" y="T3"/>
                  </a:cxn>
                  <a:cxn ang="T12">
                    <a:pos x="T4" y="T5"/>
                  </a:cxn>
                  <a:cxn ang="T13">
                    <a:pos x="T6" y="T7"/>
                  </a:cxn>
                  <a:cxn ang="T14">
                    <a:pos x="T8" y="T9"/>
                  </a:cxn>
                </a:cxnLst>
                <a:rect l="T15" t="T16" r="T17" b="T18"/>
                <a:pathLst>
                  <a:path w="228" h="17">
                    <a:moveTo>
                      <a:pt x="227" y="16"/>
                    </a:moveTo>
                    <a:lnTo>
                      <a:pt x="0" y="16"/>
                    </a:lnTo>
                    <a:lnTo>
                      <a:pt x="0" y="0"/>
                    </a:lnTo>
                    <a:lnTo>
                      <a:pt x="227" y="0"/>
                    </a:lnTo>
                    <a:lnTo>
                      <a:pt x="227" y="16"/>
                    </a:lnTo>
                  </a:path>
                </a:pathLst>
              </a:custGeom>
              <a:solidFill>
                <a:srgbClr val="9F9F9F"/>
              </a:solidFill>
              <a:ln w="12700" cap="rnd">
                <a:solidFill>
                  <a:srgbClr val="000000"/>
                </a:solidFill>
                <a:round/>
                <a:headEnd/>
                <a:tailEnd/>
              </a:ln>
            </p:spPr>
            <p:txBody>
              <a:bodyPr/>
              <a:lstStyle/>
              <a:p>
                <a:endParaRPr lang="en-US"/>
              </a:p>
            </p:txBody>
          </p:sp>
          <p:sp>
            <p:nvSpPr>
              <p:cNvPr id="1279" name="Freeform 75"/>
              <p:cNvSpPr>
                <a:spLocks/>
              </p:cNvSpPr>
              <p:nvPr/>
            </p:nvSpPr>
            <p:spPr bwMode="auto">
              <a:xfrm>
                <a:off x="5205" y="2229"/>
                <a:ext cx="228" cy="17"/>
              </a:xfrm>
              <a:custGeom>
                <a:avLst/>
                <a:gdLst>
                  <a:gd name="T0" fmla="*/ 227 w 228"/>
                  <a:gd name="T1" fmla="*/ 16 h 17"/>
                  <a:gd name="T2" fmla="*/ 0 w 228"/>
                  <a:gd name="T3" fmla="*/ 16 h 17"/>
                  <a:gd name="T4" fmla="*/ 0 w 228"/>
                  <a:gd name="T5" fmla="*/ 0 h 17"/>
                  <a:gd name="T6" fmla="*/ 227 w 228"/>
                  <a:gd name="T7" fmla="*/ 0 h 17"/>
                  <a:gd name="T8" fmla="*/ 227 w 228"/>
                  <a:gd name="T9" fmla="*/ 16 h 17"/>
                  <a:gd name="T10" fmla="*/ 0 60000 65536"/>
                  <a:gd name="T11" fmla="*/ 0 60000 65536"/>
                  <a:gd name="T12" fmla="*/ 0 60000 65536"/>
                  <a:gd name="T13" fmla="*/ 0 60000 65536"/>
                  <a:gd name="T14" fmla="*/ 0 60000 65536"/>
                  <a:gd name="T15" fmla="*/ 0 w 228"/>
                  <a:gd name="T16" fmla="*/ 0 h 17"/>
                  <a:gd name="T17" fmla="*/ 228 w 228"/>
                  <a:gd name="T18" fmla="*/ 17 h 17"/>
                </a:gdLst>
                <a:ahLst/>
                <a:cxnLst>
                  <a:cxn ang="T10">
                    <a:pos x="T0" y="T1"/>
                  </a:cxn>
                  <a:cxn ang="T11">
                    <a:pos x="T2" y="T3"/>
                  </a:cxn>
                  <a:cxn ang="T12">
                    <a:pos x="T4" y="T5"/>
                  </a:cxn>
                  <a:cxn ang="T13">
                    <a:pos x="T6" y="T7"/>
                  </a:cxn>
                  <a:cxn ang="T14">
                    <a:pos x="T8" y="T9"/>
                  </a:cxn>
                </a:cxnLst>
                <a:rect l="T15" t="T16" r="T17" b="T18"/>
                <a:pathLst>
                  <a:path w="228" h="17">
                    <a:moveTo>
                      <a:pt x="227" y="16"/>
                    </a:moveTo>
                    <a:lnTo>
                      <a:pt x="0" y="16"/>
                    </a:lnTo>
                    <a:lnTo>
                      <a:pt x="0" y="0"/>
                    </a:lnTo>
                    <a:lnTo>
                      <a:pt x="227" y="0"/>
                    </a:lnTo>
                    <a:lnTo>
                      <a:pt x="227" y="16"/>
                    </a:lnTo>
                  </a:path>
                </a:pathLst>
              </a:custGeom>
              <a:solidFill>
                <a:srgbClr val="9F9F9F"/>
              </a:solidFill>
              <a:ln w="12700" cap="rnd">
                <a:solidFill>
                  <a:srgbClr val="000000"/>
                </a:solidFill>
                <a:round/>
                <a:headEnd/>
                <a:tailEnd/>
              </a:ln>
            </p:spPr>
            <p:txBody>
              <a:bodyPr/>
              <a:lstStyle/>
              <a:p>
                <a:endParaRPr lang="en-US"/>
              </a:p>
            </p:txBody>
          </p:sp>
          <p:sp>
            <p:nvSpPr>
              <p:cNvPr id="1280" name="Freeform 76"/>
              <p:cNvSpPr>
                <a:spLocks/>
              </p:cNvSpPr>
              <p:nvPr/>
            </p:nvSpPr>
            <p:spPr bwMode="auto">
              <a:xfrm>
                <a:off x="5212" y="2216"/>
                <a:ext cx="25" cy="17"/>
              </a:xfrm>
              <a:custGeom>
                <a:avLst/>
                <a:gdLst>
                  <a:gd name="T0" fmla="*/ 24 w 25"/>
                  <a:gd name="T1" fmla="*/ 0 h 17"/>
                  <a:gd name="T2" fmla="*/ 0 w 25"/>
                  <a:gd name="T3" fmla="*/ 0 h 17"/>
                  <a:gd name="T4" fmla="*/ 0 w 25"/>
                  <a:gd name="T5" fmla="*/ 16 h 17"/>
                  <a:gd name="T6" fmla="*/ 24 w 25"/>
                  <a:gd name="T7" fmla="*/ 16 h 17"/>
                  <a:gd name="T8" fmla="*/ 24 w 25"/>
                  <a:gd name="T9" fmla="*/ 0 h 17"/>
                  <a:gd name="T10" fmla="*/ 0 60000 65536"/>
                  <a:gd name="T11" fmla="*/ 0 60000 65536"/>
                  <a:gd name="T12" fmla="*/ 0 60000 65536"/>
                  <a:gd name="T13" fmla="*/ 0 60000 65536"/>
                  <a:gd name="T14" fmla="*/ 0 60000 65536"/>
                  <a:gd name="T15" fmla="*/ 0 w 25"/>
                  <a:gd name="T16" fmla="*/ 0 h 17"/>
                  <a:gd name="T17" fmla="*/ 25 w 25"/>
                  <a:gd name="T18" fmla="*/ 17 h 17"/>
                </a:gdLst>
                <a:ahLst/>
                <a:cxnLst>
                  <a:cxn ang="T10">
                    <a:pos x="T0" y="T1"/>
                  </a:cxn>
                  <a:cxn ang="T11">
                    <a:pos x="T2" y="T3"/>
                  </a:cxn>
                  <a:cxn ang="T12">
                    <a:pos x="T4" y="T5"/>
                  </a:cxn>
                  <a:cxn ang="T13">
                    <a:pos x="T6" y="T7"/>
                  </a:cxn>
                  <a:cxn ang="T14">
                    <a:pos x="T8" y="T9"/>
                  </a:cxn>
                </a:cxnLst>
                <a:rect l="T15" t="T16" r="T17" b="T18"/>
                <a:pathLst>
                  <a:path w="25" h="17">
                    <a:moveTo>
                      <a:pt x="24" y="0"/>
                    </a:moveTo>
                    <a:lnTo>
                      <a:pt x="0" y="0"/>
                    </a:lnTo>
                    <a:lnTo>
                      <a:pt x="0" y="16"/>
                    </a:lnTo>
                    <a:lnTo>
                      <a:pt x="24" y="16"/>
                    </a:lnTo>
                    <a:lnTo>
                      <a:pt x="24" y="0"/>
                    </a:lnTo>
                  </a:path>
                </a:pathLst>
              </a:custGeom>
              <a:solidFill>
                <a:srgbClr val="9F9F9F"/>
              </a:solidFill>
              <a:ln w="12700" cap="rnd">
                <a:solidFill>
                  <a:srgbClr val="000000"/>
                </a:solidFill>
                <a:round/>
                <a:headEnd/>
                <a:tailEnd/>
              </a:ln>
            </p:spPr>
            <p:txBody>
              <a:bodyPr/>
              <a:lstStyle/>
              <a:p>
                <a:endParaRPr lang="en-US"/>
              </a:p>
            </p:txBody>
          </p:sp>
          <p:sp>
            <p:nvSpPr>
              <p:cNvPr id="1281" name="Oval 77"/>
              <p:cNvSpPr>
                <a:spLocks noChangeArrowheads="1"/>
              </p:cNvSpPr>
              <p:nvPr/>
            </p:nvSpPr>
            <p:spPr bwMode="auto">
              <a:xfrm>
                <a:off x="5401" y="2160"/>
                <a:ext cx="3" cy="2"/>
              </a:xfrm>
              <a:prstGeom prst="ellipse">
                <a:avLst/>
              </a:prstGeom>
              <a:solidFill>
                <a:srgbClr val="9F9F9F"/>
              </a:solidFill>
              <a:ln w="12700">
                <a:solidFill>
                  <a:srgbClr val="000000"/>
                </a:solidFill>
                <a:round/>
                <a:headEnd/>
                <a:tailEnd/>
              </a:ln>
            </p:spPr>
            <p:txBody>
              <a:bodyPr wrap="none" anchor="ctr"/>
              <a:lstStyle/>
              <a:p>
                <a:endParaRPr lang="en-US"/>
              </a:p>
            </p:txBody>
          </p:sp>
          <p:sp>
            <p:nvSpPr>
              <p:cNvPr id="1282" name="Freeform 78"/>
              <p:cNvSpPr>
                <a:spLocks/>
              </p:cNvSpPr>
              <p:nvPr/>
            </p:nvSpPr>
            <p:spPr bwMode="auto">
              <a:xfrm>
                <a:off x="5335" y="2123"/>
                <a:ext cx="17" cy="18"/>
              </a:xfrm>
              <a:custGeom>
                <a:avLst/>
                <a:gdLst>
                  <a:gd name="T0" fmla="*/ 0 w 17"/>
                  <a:gd name="T1" fmla="*/ 0 h 18"/>
                  <a:gd name="T2" fmla="*/ 0 w 17"/>
                  <a:gd name="T3" fmla="*/ 17 h 18"/>
                  <a:gd name="T4" fmla="*/ 16 w 17"/>
                  <a:gd name="T5" fmla="*/ 17 h 18"/>
                  <a:gd name="T6" fmla="*/ 16 w 17"/>
                  <a:gd name="T7" fmla="*/ 0 h 18"/>
                  <a:gd name="T8" fmla="*/ 0 w 17"/>
                  <a:gd name="T9" fmla="*/ 0 h 18"/>
                  <a:gd name="T10" fmla="*/ 0 60000 65536"/>
                  <a:gd name="T11" fmla="*/ 0 60000 65536"/>
                  <a:gd name="T12" fmla="*/ 0 60000 65536"/>
                  <a:gd name="T13" fmla="*/ 0 60000 65536"/>
                  <a:gd name="T14" fmla="*/ 0 60000 65536"/>
                  <a:gd name="T15" fmla="*/ 0 w 17"/>
                  <a:gd name="T16" fmla="*/ 0 h 18"/>
                  <a:gd name="T17" fmla="*/ 17 w 17"/>
                  <a:gd name="T18" fmla="*/ 18 h 18"/>
                </a:gdLst>
                <a:ahLst/>
                <a:cxnLst>
                  <a:cxn ang="T10">
                    <a:pos x="T0" y="T1"/>
                  </a:cxn>
                  <a:cxn ang="T11">
                    <a:pos x="T2" y="T3"/>
                  </a:cxn>
                  <a:cxn ang="T12">
                    <a:pos x="T4" y="T5"/>
                  </a:cxn>
                  <a:cxn ang="T13">
                    <a:pos x="T6" y="T7"/>
                  </a:cxn>
                  <a:cxn ang="T14">
                    <a:pos x="T8" y="T9"/>
                  </a:cxn>
                </a:cxnLst>
                <a:rect l="T15" t="T16" r="T17" b="T18"/>
                <a:pathLst>
                  <a:path w="17" h="18">
                    <a:moveTo>
                      <a:pt x="0" y="0"/>
                    </a:moveTo>
                    <a:lnTo>
                      <a:pt x="0" y="17"/>
                    </a:lnTo>
                    <a:lnTo>
                      <a:pt x="16" y="17"/>
                    </a:lnTo>
                    <a:lnTo>
                      <a:pt x="16" y="0"/>
                    </a:lnTo>
                    <a:lnTo>
                      <a:pt x="0" y="0"/>
                    </a:lnTo>
                  </a:path>
                </a:pathLst>
              </a:custGeom>
              <a:solidFill>
                <a:srgbClr val="808080"/>
              </a:solidFill>
              <a:ln w="12700" cap="rnd">
                <a:solidFill>
                  <a:srgbClr val="000000"/>
                </a:solidFill>
                <a:round/>
                <a:headEnd/>
                <a:tailEnd/>
              </a:ln>
            </p:spPr>
            <p:txBody>
              <a:bodyPr/>
              <a:lstStyle/>
              <a:p>
                <a:endParaRPr lang="en-US"/>
              </a:p>
            </p:txBody>
          </p:sp>
          <p:sp>
            <p:nvSpPr>
              <p:cNvPr id="1283" name="Freeform 79"/>
              <p:cNvSpPr>
                <a:spLocks/>
              </p:cNvSpPr>
              <p:nvPr/>
            </p:nvSpPr>
            <p:spPr bwMode="auto">
              <a:xfrm>
                <a:off x="5295" y="2115"/>
                <a:ext cx="65" cy="66"/>
              </a:xfrm>
              <a:custGeom>
                <a:avLst/>
                <a:gdLst>
                  <a:gd name="T0" fmla="*/ 56 w 65"/>
                  <a:gd name="T1" fmla="*/ 65 h 66"/>
                  <a:gd name="T2" fmla="*/ 56 w 65"/>
                  <a:gd name="T3" fmla="*/ 8 h 66"/>
                  <a:gd name="T4" fmla="*/ 0 w 65"/>
                  <a:gd name="T5" fmla="*/ 8 h 66"/>
                  <a:gd name="T6" fmla="*/ 0 w 65"/>
                  <a:gd name="T7" fmla="*/ 0 h 66"/>
                  <a:gd name="T8" fmla="*/ 64 w 65"/>
                  <a:gd name="T9" fmla="*/ 0 h 66"/>
                  <a:gd name="T10" fmla="*/ 64 w 65"/>
                  <a:gd name="T11" fmla="*/ 65 h 66"/>
                  <a:gd name="T12" fmla="*/ 56 w 65"/>
                  <a:gd name="T13" fmla="*/ 65 h 66"/>
                  <a:gd name="T14" fmla="*/ 0 60000 65536"/>
                  <a:gd name="T15" fmla="*/ 0 60000 65536"/>
                  <a:gd name="T16" fmla="*/ 0 60000 65536"/>
                  <a:gd name="T17" fmla="*/ 0 60000 65536"/>
                  <a:gd name="T18" fmla="*/ 0 60000 65536"/>
                  <a:gd name="T19" fmla="*/ 0 60000 65536"/>
                  <a:gd name="T20" fmla="*/ 0 60000 65536"/>
                  <a:gd name="T21" fmla="*/ 0 w 65"/>
                  <a:gd name="T22" fmla="*/ 0 h 66"/>
                  <a:gd name="T23" fmla="*/ 65 w 65"/>
                  <a:gd name="T24" fmla="*/ 66 h 6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5" h="66">
                    <a:moveTo>
                      <a:pt x="56" y="65"/>
                    </a:moveTo>
                    <a:lnTo>
                      <a:pt x="56" y="8"/>
                    </a:lnTo>
                    <a:lnTo>
                      <a:pt x="0" y="8"/>
                    </a:lnTo>
                    <a:lnTo>
                      <a:pt x="0" y="0"/>
                    </a:lnTo>
                    <a:lnTo>
                      <a:pt x="64" y="0"/>
                    </a:lnTo>
                    <a:lnTo>
                      <a:pt x="64" y="65"/>
                    </a:lnTo>
                    <a:lnTo>
                      <a:pt x="56" y="65"/>
                    </a:lnTo>
                  </a:path>
                </a:pathLst>
              </a:custGeom>
              <a:solidFill>
                <a:srgbClr val="C0C0C0"/>
              </a:solidFill>
              <a:ln w="12700" cap="rnd">
                <a:solidFill>
                  <a:srgbClr val="000000"/>
                </a:solidFill>
                <a:round/>
                <a:headEnd/>
                <a:tailEnd/>
              </a:ln>
            </p:spPr>
            <p:txBody>
              <a:bodyPr/>
              <a:lstStyle/>
              <a:p>
                <a:endParaRPr lang="en-US"/>
              </a:p>
            </p:txBody>
          </p:sp>
          <p:grpSp>
            <p:nvGrpSpPr>
              <p:cNvPr id="1284" name="Group 80"/>
              <p:cNvGrpSpPr>
                <a:grpSpLocks/>
              </p:cNvGrpSpPr>
              <p:nvPr/>
            </p:nvGrpSpPr>
            <p:grpSpPr bwMode="auto">
              <a:xfrm>
                <a:off x="5350" y="2058"/>
                <a:ext cx="58" cy="52"/>
                <a:chOff x="5350" y="2058"/>
                <a:chExt cx="58" cy="52"/>
              </a:xfrm>
            </p:grpSpPr>
            <p:sp>
              <p:nvSpPr>
                <p:cNvPr id="1296" name="Oval 81"/>
                <p:cNvSpPr>
                  <a:spLocks noChangeArrowheads="1"/>
                </p:cNvSpPr>
                <p:nvPr/>
              </p:nvSpPr>
              <p:spPr bwMode="auto">
                <a:xfrm>
                  <a:off x="5350" y="2058"/>
                  <a:ext cx="52" cy="52"/>
                </a:xfrm>
                <a:prstGeom prst="ellipse">
                  <a:avLst/>
                </a:prstGeom>
                <a:solidFill>
                  <a:srgbClr val="808080"/>
                </a:solidFill>
                <a:ln w="12700">
                  <a:solidFill>
                    <a:srgbClr val="000000"/>
                  </a:solidFill>
                  <a:round/>
                  <a:headEnd/>
                  <a:tailEnd/>
                </a:ln>
              </p:spPr>
              <p:txBody>
                <a:bodyPr wrap="none" anchor="ctr"/>
                <a:lstStyle/>
                <a:p>
                  <a:endParaRPr lang="en-US"/>
                </a:p>
              </p:txBody>
            </p:sp>
            <p:sp>
              <p:nvSpPr>
                <p:cNvPr id="1297" name="Oval 82"/>
                <p:cNvSpPr>
                  <a:spLocks noChangeArrowheads="1"/>
                </p:cNvSpPr>
                <p:nvPr/>
              </p:nvSpPr>
              <p:spPr bwMode="auto">
                <a:xfrm>
                  <a:off x="5356" y="2058"/>
                  <a:ext cx="52" cy="52"/>
                </a:xfrm>
                <a:prstGeom prst="ellipse">
                  <a:avLst/>
                </a:prstGeom>
                <a:solidFill>
                  <a:srgbClr val="C0C0C0"/>
                </a:solidFill>
                <a:ln w="12700">
                  <a:solidFill>
                    <a:srgbClr val="000000"/>
                  </a:solidFill>
                  <a:round/>
                  <a:headEnd/>
                  <a:tailEnd/>
                </a:ln>
              </p:spPr>
              <p:txBody>
                <a:bodyPr wrap="none" anchor="ctr"/>
                <a:lstStyle/>
                <a:p>
                  <a:endParaRPr lang="en-US"/>
                </a:p>
              </p:txBody>
            </p:sp>
          </p:grpSp>
          <p:grpSp>
            <p:nvGrpSpPr>
              <p:cNvPr id="1285" name="Group 83"/>
              <p:cNvGrpSpPr>
                <a:grpSpLocks/>
              </p:cNvGrpSpPr>
              <p:nvPr/>
            </p:nvGrpSpPr>
            <p:grpSpPr bwMode="auto">
              <a:xfrm>
                <a:off x="5359" y="2180"/>
                <a:ext cx="25" cy="66"/>
                <a:chOff x="5359" y="2180"/>
                <a:chExt cx="25" cy="66"/>
              </a:xfrm>
            </p:grpSpPr>
            <p:sp>
              <p:nvSpPr>
                <p:cNvPr id="1287" name="Freeform 84"/>
                <p:cNvSpPr>
                  <a:spLocks/>
                </p:cNvSpPr>
                <p:nvPr/>
              </p:nvSpPr>
              <p:spPr bwMode="auto">
                <a:xfrm>
                  <a:off x="5359" y="2180"/>
                  <a:ext cx="25" cy="66"/>
                </a:xfrm>
                <a:custGeom>
                  <a:avLst/>
                  <a:gdLst>
                    <a:gd name="T0" fmla="*/ 24 w 25"/>
                    <a:gd name="T1" fmla="*/ 0 h 66"/>
                    <a:gd name="T2" fmla="*/ 0 w 25"/>
                    <a:gd name="T3" fmla="*/ 0 h 66"/>
                    <a:gd name="T4" fmla="*/ 0 w 25"/>
                    <a:gd name="T5" fmla="*/ 65 h 66"/>
                    <a:gd name="T6" fmla="*/ 24 w 25"/>
                    <a:gd name="T7" fmla="*/ 65 h 66"/>
                    <a:gd name="T8" fmla="*/ 24 w 25"/>
                    <a:gd name="T9" fmla="*/ 0 h 66"/>
                    <a:gd name="T10" fmla="*/ 0 60000 65536"/>
                    <a:gd name="T11" fmla="*/ 0 60000 65536"/>
                    <a:gd name="T12" fmla="*/ 0 60000 65536"/>
                    <a:gd name="T13" fmla="*/ 0 60000 65536"/>
                    <a:gd name="T14" fmla="*/ 0 60000 65536"/>
                    <a:gd name="T15" fmla="*/ 0 w 25"/>
                    <a:gd name="T16" fmla="*/ 0 h 66"/>
                    <a:gd name="T17" fmla="*/ 25 w 25"/>
                    <a:gd name="T18" fmla="*/ 66 h 66"/>
                  </a:gdLst>
                  <a:ahLst/>
                  <a:cxnLst>
                    <a:cxn ang="T10">
                      <a:pos x="T0" y="T1"/>
                    </a:cxn>
                    <a:cxn ang="T11">
                      <a:pos x="T2" y="T3"/>
                    </a:cxn>
                    <a:cxn ang="T12">
                      <a:pos x="T4" y="T5"/>
                    </a:cxn>
                    <a:cxn ang="T13">
                      <a:pos x="T6" y="T7"/>
                    </a:cxn>
                    <a:cxn ang="T14">
                      <a:pos x="T8" y="T9"/>
                    </a:cxn>
                  </a:cxnLst>
                  <a:rect l="T15" t="T16" r="T17" b="T18"/>
                  <a:pathLst>
                    <a:path w="25" h="66">
                      <a:moveTo>
                        <a:pt x="24" y="0"/>
                      </a:moveTo>
                      <a:lnTo>
                        <a:pt x="0" y="0"/>
                      </a:lnTo>
                      <a:lnTo>
                        <a:pt x="0" y="65"/>
                      </a:lnTo>
                      <a:lnTo>
                        <a:pt x="24" y="65"/>
                      </a:lnTo>
                      <a:lnTo>
                        <a:pt x="24" y="0"/>
                      </a:lnTo>
                    </a:path>
                  </a:pathLst>
                </a:custGeom>
                <a:solidFill>
                  <a:srgbClr val="C0C0C0"/>
                </a:solidFill>
                <a:ln w="12700" cap="rnd">
                  <a:solidFill>
                    <a:srgbClr val="000000"/>
                  </a:solidFill>
                  <a:round/>
                  <a:headEnd/>
                  <a:tailEnd/>
                </a:ln>
              </p:spPr>
              <p:txBody>
                <a:bodyPr/>
                <a:lstStyle/>
                <a:p>
                  <a:endParaRPr lang="en-US"/>
                </a:p>
              </p:txBody>
            </p:sp>
            <p:grpSp>
              <p:nvGrpSpPr>
                <p:cNvPr id="1288" name="Group 85"/>
                <p:cNvGrpSpPr>
                  <a:grpSpLocks/>
                </p:cNvGrpSpPr>
                <p:nvPr/>
              </p:nvGrpSpPr>
              <p:grpSpPr bwMode="auto">
                <a:xfrm>
                  <a:off x="5359" y="2188"/>
                  <a:ext cx="24" cy="49"/>
                  <a:chOff x="5359" y="2188"/>
                  <a:chExt cx="24" cy="49"/>
                </a:xfrm>
              </p:grpSpPr>
              <p:sp>
                <p:nvSpPr>
                  <p:cNvPr id="1289" name="Line 86"/>
                  <p:cNvSpPr>
                    <a:spLocks noChangeShapeType="1"/>
                  </p:cNvSpPr>
                  <p:nvPr/>
                </p:nvSpPr>
                <p:spPr bwMode="auto">
                  <a:xfrm flipH="1">
                    <a:off x="5359" y="2197"/>
                    <a:ext cx="24" cy="0"/>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1290" name="Line 87"/>
                  <p:cNvSpPr>
                    <a:spLocks noChangeShapeType="1"/>
                  </p:cNvSpPr>
                  <p:nvPr/>
                </p:nvSpPr>
                <p:spPr bwMode="auto">
                  <a:xfrm flipH="1">
                    <a:off x="5359" y="2220"/>
                    <a:ext cx="24" cy="0"/>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1291" name="Line 88"/>
                  <p:cNvSpPr>
                    <a:spLocks noChangeShapeType="1"/>
                  </p:cNvSpPr>
                  <p:nvPr/>
                </p:nvSpPr>
                <p:spPr bwMode="auto">
                  <a:xfrm flipH="1">
                    <a:off x="5359" y="2213"/>
                    <a:ext cx="24" cy="0"/>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1292" name="Line 89"/>
                  <p:cNvSpPr>
                    <a:spLocks noChangeShapeType="1"/>
                  </p:cNvSpPr>
                  <p:nvPr/>
                </p:nvSpPr>
                <p:spPr bwMode="auto">
                  <a:xfrm flipH="1">
                    <a:off x="5359" y="2205"/>
                    <a:ext cx="24" cy="0"/>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1293" name="Line 90"/>
                  <p:cNvSpPr>
                    <a:spLocks noChangeShapeType="1"/>
                  </p:cNvSpPr>
                  <p:nvPr/>
                </p:nvSpPr>
                <p:spPr bwMode="auto">
                  <a:xfrm flipH="1">
                    <a:off x="5359" y="2188"/>
                    <a:ext cx="24" cy="0"/>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1294" name="Line 91"/>
                  <p:cNvSpPr>
                    <a:spLocks noChangeShapeType="1"/>
                  </p:cNvSpPr>
                  <p:nvPr/>
                </p:nvSpPr>
                <p:spPr bwMode="auto">
                  <a:xfrm flipH="1">
                    <a:off x="5359" y="2229"/>
                    <a:ext cx="24" cy="0"/>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1295" name="Line 92"/>
                  <p:cNvSpPr>
                    <a:spLocks noChangeShapeType="1"/>
                  </p:cNvSpPr>
                  <p:nvPr/>
                </p:nvSpPr>
                <p:spPr bwMode="auto">
                  <a:xfrm flipH="1">
                    <a:off x="5359" y="2237"/>
                    <a:ext cx="24" cy="0"/>
                  </a:xfrm>
                  <a:prstGeom prst="line">
                    <a:avLst/>
                  </a:prstGeom>
                  <a:noFill/>
                  <a:ln w="12700">
                    <a:solidFill>
                      <a:srgbClr val="000000"/>
                    </a:solidFill>
                    <a:round/>
                    <a:headEnd type="none" w="sm" len="sm"/>
                    <a:tailEnd type="none" w="sm" len="sm"/>
                  </a:ln>
                </p:spPr>
                <p:txBody>
                  <a:bodyPr wrap="none" anchor="ctr"/>
                  <a:lstStyle/>
                  <a:p>
                    <a:endParaRPr lang="en-US"/>
                  </a:p>
                </p:txBody>
              </p:sp>
            </p:grpSp>
          </p:grpSp>
          <p:sp>
            <p:nvSpPr>
              <p:cNvPr id="1286" name="Freeform 93"/>
              <p:cNvSpPr>
                <a:spLocks/>
              </p:cNvSpPr>
              <p:nvPr/>
            </p:nvSpPr>
            <p:spPr bwMode="auto">
              <a:xfrm>
                <a:off x="5221" y="2197"/>
                <a:ext cx="17" cy="17"/>
              </a:xfrm>
              <a:custGeom>
                <a:avLst/>
                <a:gdLst>
                  <a:gd name="T0" fmla="*/ 16 w 17"/>
                  <a:gd name="T1" fmla="*/ 0 h 17"/>
                  <a:gd name="T2" fmla="*/ 0 w 17"/>
                  <a:gd name="T3" fmla="*/ 0 h 17"/>
                  <a:gd name="T4" fmla="*/ 0 w 17"/>
                  <a:gd name="T5" fmla="*/ 16 h 17"/>
                  <a:gd name="T6" fmla="*/ 16 w 17"/>
                  <a:gd name="T7" fmla="*/ 16 h 17"/>
                  <a:gd name="T8" fmla="*/ 16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0"/>
                    </a:moveTo>
                    <a:lnTo>
                      <a:pt x="0" y="0"/>
                    </a:lnTo>
                    <a:lnTo>
                      <a:pt x="0" y="16"/>
                    </a:lnTo>
                    <a:lnTo>
                      <a:pt x="16" y="16"/>
                    </a:lnTo>
                    <a:lnTo>
                      <a:pt x="16" y="0"/>
                    </a:lnTo>
                  </a:path>
                </a:pathLst>
              </a:custGeom>
              <a:solidFill>
                <a:srgbClr val="C0C0C0"/>
              </a:solidFill>
              <a:ln w="12700" cap="rnd">
                <a:solidFill>
                  <a:srgbClr val="000000"/>
                </a:solidFill>
                <a:round/>
                <a:headEnd/>
                <a:tailEnd/>
              </a:ln>
            </p:spPr>
            <p:txBody>
              <a:bodyPr/>
              <a:lstStyle/>
              <a:p>
                <a:endParaRPr lang="en-US"/>
              </a:p>
            </p:txBody>
          </p:sp>
        </p:grpSp>
        <p:grpSp>
          <p:nvGrpSpPr>
            <p:cNvPr id="1249" name="Group 94"/>
            <p:cNvGrpSpPr>
              <a:grpSpLocks/>
            </p:cNvGrpSpPr>
            <p:nvPr/>
          </p:nvGrpSpPr>
          <p:grpSpPr bwMode="auto">
            <a:xfrm>
              <a:off x="5256" y="2017"/>
              <a:ext cx="41" cy="46"/>
              <a:chOff x="5256" y="2017"/>
              <a:chExt cx="41" cy="46"/>
            </a:xfrm>
          </p:grpSpPr>
          <p:sp>
            <p:nvSpPr>
              <p:cNvPr id="1262" name="Freeform 95"/>
              <p:cNvSpPr>
                <a:spLocks/>
              </p:cNvSpPr>
              <p:nvPr/>
            </p:nvSpPr>
            <p:spPr bwMode="auto">
              <a:xfrm>
                <a:off x="5256" y="2031"/>
                <a:ext cx="19" cy="32"/>
              </a:xfrm>
              <a:custGeom>
                <a:avLst/>
                <a:gdLst>
                  <a:gd name="T0" fmla="*/ 2 w 19"/>
                  <a:gd name="T1" fmla="*/ 0 h 32"/>
                  <a:gd name="T2" fmla="*/ 18 w 19"/>
                  <a:gd name="T3" fmla="*/ 26 h 32"/>
                  <a:gd name="T4" fmla="*/ 15 w 19"/>
                  <a:gd name="T5" fmla="*/ 31 h 32"/>
                  <a:gd name="T6" fmla="*/ 0 w 19"/>
                  <a:gd name="T7" fmla="*/ 1 h 32"/>
                  <a:gd name="T8" fmla="*/ 2 w 19"/>
                  <a:gd name="T9" fmla="*/ 0 h 32"/>
                  <a:gd name="T10" fmla="*/ 0 60000 65536"/>
                  <a:gd name="T11" fmla="*/ 0 60000 65536"/>
                  <a:gd name="T12" fmla="*/ 0 60000 65536"/>
                  <a:gd name="T13" fmla="*/ 0 60000 65536"/>
                  <a:gd name="T14" fmla="*/ 0 60000 65536"/>
                  <a:gd name="T15" fmla="*/ 0 w 19"/>
                  <a:gd name="T16" fmla="*/ 0 h 32"/>
                  <a:gd name="T17" fmla="*/ 19 w 19"/>
                  <a:gd name="T18" fmla="*/ 32 h 32"/>
                </a:gdLst>
                <a:ahLst/>
                <a:cxnLst>
                  <a:cxn ang="T10">
                    <a:pos x="T0" y="T1"/>
                  </a:cxn>
                  <a:cxn ang="T11">
                    <a:pos x="T2" y="T3"/>
                  </a:cxn>
                  <a:cxn ang="T12">
                    <a:pos x="T4" y="T5"/>
                  </a:cxn>
                  <a:cxn ang="T13">
                    <a:pos x="T6" y="T7"/>
                  </a:cxn>
                  <a:cxn ang="T14">
                    <a:pos x="T8" y="T9"/>
                  </a:cxn>
                </a:cxnLst>
                <a:rect l="T15" t="T16" r="T17" b="T18"/>
                <a:pathLst>
                  <a:path w="19" h="32">
                    <a:moveTo>
                      <a:pt x="2" y="0"/>
                    </a:moveTo>
                    <a:lnTo>
                      <a:pt x="18" y="26"/>
                    </a:lnTo>
                    <a:lnTo>
                      <a:pt x="15" y="31"/>
                    </a:lnTo>
                    <a:lnTo>
                      <a:pt x="0" y="1"/>
                    </a:lnTo>
                    <a:lnTo>
                      <a:pt x="2" y="0"/>
                    </a:lnTo>
                  </a:path>
                </a:pathLst>
              </a:custGeom>
              <a:solidFill>
                <a:srgbClr val="BFBFDF"/>
              </a:solidFill>
              <a:ln w="12700" cap="rnd">
                <a:solidFill>
                  <a:srgbClr val="000000"/>
                </a:solidFill>
                <a:round/>
                <a:headEnd/>
                <a:tailEnd/>
              </a:ln>
            </p:spPr>
            <p:txBody>
              <a:bodyPr/>
              <a:lstStyle/>
              <a:p>
                <a:endParaRPr lang="en-US"/>
              </a:p>
            </p:txBody>
          </p:sp>
          <p:sp>
            <p:nvSpPr>
              <p:cNvPr id="1263" name="Freeform 96"/>
              <p:cNvSpPr>
                <a:spLocks/>
              </p:cNvSpPr>
              <p:nvPr/>
            </p:nvSpPr>
            <p:spPr bwMode="auto">
              <a:xfrm>
                <a:off x="5261" y="2017"/>
                <a:ext cx="36" cy="17"/>
              </a:xfrm>
              <a:custGeom>
                <a:avLst/>
                <a:gdLst>
                  <a:gd name="T0" fmla="*/ 1 w 36"/>
                  <a:gd name="T1" fmla="*/ 0 h 17"/>
                  <a:gd name="T2" fmla="*/ 35 w 36"/>
                  <a:gd name="T3" fmla="*/ 8 h 17"/>
                  <a:gd name="T4" fmla="*/ 30 w 36"/>
                  <a:gd name="T5" fmla="*/ 16 h 17"/>
                  <a:gd name="T6" fmla="*/ 0 w 36"/>
                  <a:gd name="T7" fmla="*/ 5 h 17"/>
                  <a:gd name="T8" fmla="*/ 1 w 36"/>
                  <a:gd name="T9" fmla="*/ 0 h 17"/>
                  <a:gd name="T10" fmla="*/ 0 60000 65536"/>
                  <a:gd name="T11" fmla="*/ 0 60000 65536"/>
                  <a:gd name="T12" fmla="*/ 0 60000 65536"/>
                  <a:gd name="T13" fmla="*/ 0 60000 65536"/>
                  <a:gd name="T14" fmla="*/ 0 60000 65536"/>
                  <a:gd name="T15" fmla="*/ 0 w 36"/>
                  <a:gd name="T16" fmla="*/ 0 h 17"/>
                  <a:gd name="T17" fmla="*/ 36 w 36"/>
                  <a:gd name="T18" fmla="*/ 17 h 17"/>
                </a:gdLst>
                <a:ahLst/>
                <a:cxnLst>
                  <a:cxn ang="T10">
                    <a:pos x="T0" y="T1"/>
                  </a:cxn>
                  <a:cxn ang="T11">
                    <a:pos x="T2" y="T3"/>
                  </a:cxn>
                  <a:cxn ang="T12">
                    <a:pos x="T4" y="T5"/>
                  </a:cxn>
                  <a:cxn ang="T13">
                    <a:pos x="T6" y="T7"/>
                  </a:cxn>
                  <a:cxn ang="T14">
                    <a:pos x="T8" y="T9"/>
                  </a:cxn>
                </a:cxnLst>
                <a:rect l="T15" t="T16" r="T17" b="T18"/>
                <a:pathLst>
                  <a:path w="36" h="17">
                    <a:moveTo>
                      <a:pt x="1" y="0"/>
                    </a:moveTo>
                    <a:lnTo>
                      <a:pt x="35" y="8"/>
                    </a:lnTo>
                    <a:lnTo>
                      <a:pt x="30" y="16"/>
                    </a:lnTo>
                    <a:lnTo>
                      <a:pt x="0" y="5"/>
                    </a:lnTo>
                    <a:lnTo>
                      <a:pt x="1" y="0"/>
                    </a:lnTo>
                  </a:path>
                </a:pathLst>
              </a:custGeom>
              <a:solidFill>
                <a:srgbClr val="BFBFDF"/>
              </a:solidFill>
              <a:ln w="12700" cap="rnd">
                <a:solidFill>
                  <a:srgbClr val="000000"/>
                </a:solidFill>
                <a:round/>
                <a:headEnd/>
                <a:tailEnd/>
              </a:ln>
            </p:spPr>
            <p:txBody>
              <a:bodyPr/>
              <a:lstStyle/>
              <a:p>
                <a:endParaRPr lang="en-US"/>
              </a:p>
            </p:txBody>
          </p:sp>
        </p:grpSp>
        <p:grpSp>
          <p:nvGrpSpPr>
            <p:cNvPr id="1250" name="Group 97"/>
            <p:cNvGrpSpPr>
              <a:grpSpLocks/>
            </p:cNvGrpSpPr>
            <p:nvPr/>
          </p:nvGrpSpPr>
          <p:grpSpPr bwMode="auto">
            <a:xfrm>
              <a:off x="5244" y="1945"/>
              <a:ext cx="134" cy="210"/>
              <a:chOff x="5244" y="1945"/>
              <a:chExt cx="134" cy="210"/>
            </a:xfrm>
          </p:grpSpPr>
          <p:sp>
            <p:nvSpPr>
              <p:cNvPr id="1260" name="Freeform 98"/>
              <p:cNvSpPr>
                <a:spLocks/>
              </p:cNvSpPr>
              <p:nvPr/>
            </p:nvSpPr>
            <p:spPr bwMode="auto">
              <a:xfrm>
                <a:off x="5244" y="1945"/>
                <a:ext cx="134" cy="210"/>
              </a:xfrm>
              <a:custGeom>
                <a:avLst/>
                <a:gdLst>
                  <a:gd name="T0" fmla="*/ 129 w 134"/>
                  <a:gd name="T1" fmla="*/ 7 h 210"/>
                  <a:gd name="T2" fmla="*/ 131 w 134"/>
                  <a:gd name="T3" fmla="*/ 14 h 210"/>
                  <a:gd name="T4" fmla="*/ 132 w 134"/>
                  <a:gd name="T5" fmla="*/ 21 h 210"/>
                  <a:gd name="T6" fmla="*/ 133 w 134"/>
                  <a:gd name="T7" fmla="*/ 30 h 210"/>
                  <a:gd name="T8" fmla="*/ 133 w 134"/>
                  <a:gd name="T9" fmla="*/ 38 h 210"/>
                  <a:gd name="T10" fmla="*/ 131 w 134"/>
                  <a:gd name="T11" fmla="*/ 49 h 210"/>
                  <a:gd name="T12" fmla="*/ 130 w 134"/>
                  <a:gd name="T13" fmla="*/ 62 h 210"/>
                  <a:gd name="T14" fmla="*/ 126 w 134"/>
                  <a:gd name="T15" fmla="*/ 76 h 210"/>
                  <a:gd name="T16" fmla="*/ 121 w 134"/>
                  <a:gd name="T17" fmla="*/ 93 h 210"/>
                  <a:gd name="T18" fmla="*/ 114 w 134"/>
                  <a:gd name="T19" fmla="*/ 109 h 210"/>
                  <a:gd name="T20" fmla="*/ 102 w 134"/>
                  <a:gd name="T21" fmla="*/ 128 h 210"/>
                  <a:gd name="T22" fmla="*/ 89 w 134"/>
                  <a:gd name="T23" fmla="*/ 146 h 210"/>
                  <a:gd name="T24" fmla="*/ 79 w 134"/>
                  <a:gd name="T25" fmla="*/ 159 h 210"/>
                  <a:gd name="T26" fmla="*/ 65 w 134"/>
                  <a:gd name="T27" fmla="*/ 174 h 210"/>
                  <a:gd name="T28" fmla="*/ 50 w 134"/>
                  <a:gd name="T29" fmla="*/ 185 h 210"/>
                  <a:gd name="T30" fmla="*/ 37 w 134"/>
                  <a:gd name="T31" fmla="*/ 195 h 210"/>
                  <a:gd name="T32" fmla="*/ 28 w 134"/>
                  <a:gd name="T33" fmla="*/ 201 h 210"/>
                  <a:gd name="T34" fmla="*/ 18 w 134"/>
                  <a:gd name="T35" fmla="*/ 206 h 210"/>
                  <a:gd name="T36" fmla="*/ 10 w 134"/>
                  <a:gd name="T37" fmla="*/ 209 h 210"/>
                  <a:gd name="T38" fmla="*/ 4 w 134"/>
                  <a:gd name="T39" fmla="*/ 209 h 210"/>
                  <a:gd name="T40" fmla="*/ 0 w 134"/>
                  <a:gd name="T41" fmla="*/ 206 h 210"/>
                  <a:gd name="T42" fmla="*/ 124 w 134"/>
                  <a:gd name="T43" fmla="*/ 0 h 210"/>
                  <a:gd name="T44" fmla="*/ 129 w 134"/>
                  <a:gd name="T45" fmla="*/ 7 h 21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34"/>
                  <a:gd name="T70" fmla="*/ 0 h 210"/>
                  <a:gd name="T71" fmla="*/ 134 w 134"/>
                  <a:gd name="T72" fmla="*/ 210 h 21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34" h="210">
                    <a:moveTo>
                      <a:pt x="129" y="7"/>
                    </a:moveTo>
                    <a:lnTo>
                      <a:pt x="131" y="14"/>
                    </a:lnTo>
                    <a:lnTo>
                      <a:pt x="132" y="21"/>
                    </a:lnTo>
                    <a:lnTo>
                      <a:pt x="133" y="30"/>
                    </a:lnTo>
                    <a:lnTo>
                      <a:pt x="133" y="38"/>
                    </a:lnTo>
                    <a:lnTo>
                      <a:pt x="131" y="49"/>
                    </a:lnTo>
                    <a:lnTo>
                      <a:pt x="130" y="62"/>
                    </a:lnTo>
                    <a:lnTo>
                      <a:pt x="126" y="76"/>
                    </a:lnTo>
                    <a:lnTo>
                      <a:pt x="121" y="93"/>
                    </a:lnTo>
                    <a:lnTo>
                      <a:pt x="114" y="109"/>
                    </a:lnTo>
                    <a:lnTo>
                      <a:pt x="102" y="128"/>
                    </a:lnTo>
                    <a:lnTo>
                      <a:pt x="89" y="146"/>
                    </a:lnTo>
                    <a:lnTo>
                      <a:pt x="79" y="159"/>
                    </a:lnTo>
                    <a:lnTo>
                      <a:pt x="65" y="174"/>
                    </a:lnTo>
                    <a:lnTo>
                      <a:pt x="50" y="185"/>
                    </a:lnTo>
                    <a:lnTo>
                      <a:pt x="37" y="195"/>
                    </a:lnTo>
                    <a:lnTo>
                      <a:pt x="28" y="201"/>
                    </a:lnTo>
                    <a:lnTo>
                      <a:pt x="18" y="206"/>
                    </a:lnTo>
                    <a:lnTo>
                      <a:pt x="10" y="209"/>
                    </a:lnTo>
                    <a:lnTo>
                      <a:pt x="4" y="209"/>
                    </a:lnTo>
                    <a:lnTo>
                      <a:pt x="0" y="206"/>
                    </a:lnTo>
                    <a:lnTo>
                      <a:pt x="124" y="0"/>
                    </a:lnTo>
                    <a:lnTo>
                      <a:pt x="129" y="7"/>
                    </a:lnTo>
                  </a:path>
                </a:pathLst>
              </a:custGeom>
              <a:solidFill>
                <a:srgbClr val="808080"/>
              </a:solidFill>
              <a:ln w="12700" cap="rnd">
                <a:solidFill>
                  <a:srgbClr val="000000"/>
                </a:solidFill>
                <a:round/>
                <a:headEnd/>
                <a:tailEnd/>
              </a:ln>
            </p:spPr>
            <p:txBody>
              <a:bodyPr/>
              <a:lstStyle/>
              <a:p>
                <a:endParaRPr lang="en-US"/>
              </a:p>
            </p:txBody>
          </p:sp>
          <p:sp>
            <p:nvSpPr>
              <p:cNvPr id="1261" name="Freeform 99"/>
              <p:cNvSpPr>
                <a:spLocks/>
              </p:cNvSpPr>
              <p:nvPr/>
            </p:nvSpPr>
            <p:spPr bwMode="auto">
              <a:xfrm>
                <a:off x="5244" y="1945"/>
                <a:ext cx="126" cy="207"/>
              </a:xfrm>
              <a:custGeom>
                <a:avLst/>
                <a:gdLst>
                  <a:gd name="T0" fmla="*/ 124 w 126"/>
                  <a:gd name="T1" fmla="*/ 0 h 207"/>
                  <a:gd name="T2" fmla="*/ 125 w 126"/>
                  <a:gd name="T3" fmla="*/ 4 h 207"/>
                  <a:gd name="T4" fmla="*/ 125 w 126"/>
                  <a:gd name="T5" fmla="*/ 13 h 207"/>
                  <a:gd name="T6" fmla="*/ 125 w 126"/>
                  <a:gd name="T7" fmla="*/ 24 h 207"/>
                  <a:gd name="T8" fmla="*/ 124 w 126"/>
                  <a:gd name="T9" fmla="*/ 32 h 207"/>
                  <a:gd name="T10" fmla="*/ 123 w 126"/>
                  <a:gd name="T11" fmla="*/ 43 h 207"/>
                  <a:gd name="T12" fmla="*/ 120 w 126"/>
                  <a:gd name="T13" fmla="*/ 56 h 207"/>
                  <a:gd name="T14" fmla="*/ 118 w 126"/>
                  <a:gd name="T15" fmla="*/ 70 h 207"/>
                  <a:gd name="T16" fmla="*/ 111 w 126"/>
                  <a:gd name="T17" fmla="*/ 87 h 207"/>
                  <a:gd name="T18" fmla="*/ 102 w 126"/>
                  <a:gd name="T19" fmla="*/ 107 h 207"/>
                  <a:gd name="T20" fmla="*/ 92 w 126"/>
                  <a:gd name="T21" fmla="*/ 124 h 207"/>
                  <a:gd name="T22" fmla="*/ 79 w 126"/>
                  <a:gd name="T23" fmla="*/ 141 h 207"/>
                  <a:gd name="T24" fmla="*/ 69 w 126"/>
                  <a:gd name="T25" fmla="*/ 154 h 207"/>
                  <a:gd name="T26" fmla="*/ 60 w 126"/>
                  <a:gd name="T27" fmla="*/ 162 h 207"/>
                  <a:gd name="T28" fmla="*/ 51 w 126"/>
                  <a:gd name="T29" fmla="*/ 171 h 207"/>
                  <a:gd name="T30" fmla="*/ 43 w 126"/>
                  <a:gd name="T31" fmla="*/ 179 h 207"/>
                  <a:gd name="T32" fmla="*/ 33 w 126"/>
                  <a:gd name="T33" fmla="*/ 187 h 207"/>
                  <a:gd name="T34" fmla="*/ 26 w 126"/>
                  <a:gd name="T35" fmla="*/ 192 h 207"/>
                  <a:gd name="T36" fmla="*/ 20 w 126"/>
                  <a:gd name="T37" fmla="*/ 197 h 207"/>
                  <a:gd name="T38" fmla="*/ 12 w 126"/>
                  <a:gd name="T39" fmla="*/ 201 h 207"/>
                  <a:gd name="T40" fmla="*/ 5 w 126"/>
                  <a:gd name="T41" fmla="*/ 205 h 207"/>
                  <a:gd name="T42" fmla="*/ 1 w 126"/>
                  <a:gd name="T43" fmla="*/ 206 h 207"/>
                  <a:gd name="T44" fmla="*/ 0 w 126"/>
                  <a:gd name="T45" fmla="*/ 204 h 207"/>
                  <a:gd name="T46" fmla="*/ 0 w 126"/>
                  <a:gd name="T47" fmla="*/ 199 h 207"/>
                  <a:gd name="T48" fmla="*/ 1 w 126"/>
                  <a:gd name="T49" fmla="*/ 194 h 207"/>
                  <a:gd name="T50" fmla="*/ 2 w 126"/>
                  <a:gd name="T51" fmla="*/ 185 h 207"/>
                  <a:gd name="T52" fmla="*/ 5 w 126"/>
                  <a:gd name="T53" fmla="*/ 175 h 207"/>
                  <a:gd name="T54" fmla="*/ 7 w 126"/>
                  <a:gd name="T55" fmla="*/ 164 h 207"/>
                  <a:gd name="T56" fmla="*/ 10 w 126"/>
                  <a:gd name="T57" fmla="*/ 152 h 207"/>
                  <a:gd name="T58" fmla="*/ 14 w 126"/>
                  <a:gd name="T59" fmla="*/ 138 h 207"/>
                  <a:gd name="T60" fmla="*/ 19 w 126"/>
                  <a:gd name="T61" fmla="*/ 129 h 207"/>
                  <a:gd name="T62" fmla="*/ 22 w 126"/>
                  <a:gd name="T63" fmla="*/ 119 h 207"/>
                  <a:gd name="T64" fmla="*/ 29 w 126"/>
                  <a:gd name="T65" fmla="*/ 107 h 207"/>
                  <a:gd name="T66" fmla="*/ 34 w 126"/>
                  <a:gd name="T67" fmla="*/ 97 h 207"/>
                  <a:gd name="T68" fmla="*/ 41 w 126"/>
                  <a:gd name="T69" fmla="*/ 86 h 207"/>
                  <a:gd name="T70" fmla="*/ 52 w 126"/>
                  <a:gd name="T71" fmla="*/ 72 h 207"/>
                  <a:gd name="T72" fmla="*/ 60 w 126"/>
                  <a:gd name="T73" fmla="*/ 62 h 207"/>
                  <a:gd name="T74" fmla="*/ 70 w 126"/>
                  <a:gd name="T75" fmla="*/ 48 h 207"/>
                  <a:gd name="T76" fmla="*/ 81 w 126"/>
                  <a:gd name="T77" fmla="*/ 38 h 207"/>
                  <a:gd name="T78" fmla="*/ 91 w 126"/>
                  <a:gd name="T79" fmla="*/ 27 h 207"/>
                  <a:gd name="T80" fmla="*/ 99 w 126"/>
                  <a:gd name="T81" fmla="*/ 20 h 207"/>
                  <a:gd name="T82" fmla="*/ 107 w 126"/>
                  <a:gd name="T83" fmla="*/ 12 h 207"/>
                  <a:gd name="T84" fmla="*/ 113 w 126"/>
                  <a:gd name="T85" fmla="*/ 7 h 207"/>
                  <a:gd name="T86" fmla="*/ 119 w 126"/>
                  <a:gd name="T87" fmla="*/ 2 h 207"/>
                  <a:gd name="T88" fmla="*/ 124 w 126"/>
                  <a:gd name="T89" fmla="*/ 0 h 20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26"/>
                  <a:gd name="T136" fmla="*/ 0 h 207"/>
                  <a:gd name="T137" fmla="*/ 126 w 126"/>
                  <a:gd name="T138" fmla="*/ 207 h 207"/>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26" h="207">
                    <a:moveTo>
                      <a:pt x="124" y="0"/>
                    </a:moveTo>
                    <a:lnTo>
                      <a:pt x="125" y="4"/>
                    </a:lnTo>
                    <a:lnTo>
                      <a:pt x="125" y="13"/>
                    </a:lnTo>
                    <a:lnTo>
                      <a:pt x="125" y="24"/>
                    </a:lnTo>
                    <a:lnTo>
                      <a:pt x="124" y="32"/>
                    </a:lnTo>
                    <a:lnTo>
                      <a:pt x="123" y="43"/>
                    </a:lnTo>
                    <a:lnTo>
                      <a:pt x="120" y="56"/>
                    </a:lnTo>
                    <a:lnTo>
                      <a:pt x="118" y="70"/>
                    </a:lnTo>
                    <a:lnTo>
                      <a:pt x="111" y="87"/>
                    </a:lnTo>
                    <a:lnTo>
                      <a:pt x="102" y="107"/>
                    </a:lnTo>
                    <a:lnTo>
                      <a:pt x="92" y="124"/>
                    </a:lnTo>
                    <a:lnTo>
                      <a:pt x="79" y="141"/>
                    </a:lnTo>
                    <a:lnTo>
                      <a:pt x="69" y="154"/>
                    </a:lnTo>
                    <a:lnTo>
                      <a:pt x="60" y="162"/>
                    </a:lnTo>
                    <a:lnTo>
                      <a:pt x="51" y="171"/>
                    </a:lnTo>
                    <a:lnTo>
                      <a:pt x="43" y="179"/>
                    </a:lnTo>
                    <a:lnTo>
                      <a:pt x="33" y="187"/>
                    </a:lnTo>
                    <a:lnTo>
                      <a:pt x="26" y="192"/>
                    </a:lnTo>
                    <a:lnTo>
                      <a:pt x="20" y="197"/>
                    </a:lnTo>
                    <a:lnTo>
                      <a:pt x="12" y="201"/>
                    </a:lnTo>
                    <a:lnTo>
                      <a:pt x="5" y="205"/>
                    </a:lnTo>
                    <a:lnTo>
                      <a:pt x="1" y="206"/>
                    </a:lnTo>
                    <a:lnTo>
                      <a:pt x="0" y="204"/>
                    </a:lnTo>
                    <a:lnTo>
                      <a:pt x="0" y="199"/>
                    </a:lnTo>
                    <a:lnTo>
                      <a:pt x="1" y="194"/>
                    </a:lnTo>
                    <a:lnTo>
                      <a:pt x="2" y="185"/>
                    </a:lnTo>
                    <a:lnTo>
                      <a:pt x="5" y="175"/>
                    </a:lnTo>
                    <a:lnTo>
                      <a:pt x="7" y="164"/>
                    </a:lnTo>
                    <a:lnTo>
                      <a:pt x="10" y="152"/>
                    </a:lnTo>
                    <a:lnTo>
                      <a:pt x="14" y="138"/>
                    </a:lnTo>
                    <a:lnTo>
                      <a:pt x="19" y="129"/>
                    </a:lnTo>
                    <a:lnTo>
                      <a:pt x="22" y="119"/>
                    </a:lnTo>
                    <a:lnTo>
                      <a:pt x="29" y="107"/>
                    </a:lnTo>
                    <a:lnTo>
                      <a:pt x="34" y="97"/>
                    </a:lnTo>
                    <a:lnTo>
                      <a:pt x="41" y="86"/>
                    </a:lnTo>
                    <a:lnTo>
                      <a:pt x="52" y="72"/>
                    </a:lnTo>
                    <a:lnTo>
                      <a:pt x="60" y="62"/>
                    </a:lnTo>
                    <a:lnTo>
                      <a:pt x="70" y="48"/>
                    </a:lnTo>
                    <a:lnTo>
                      <a:pt x="81" y="38"/>
                    </a:lnTo>
                    <a:lnTo>
                      <a:pt x="91" y="27"/>
                    </a:lnTo>
                    <a:lnTo>
                      <a:pt x="99" y="20"/>
                    </a:lnTo>
                    <a:lnTo>
                      <a:pt x="107" y="12"/>
                    </a:lnTo>
                    <a:lnTo>
                      <a:pt x="113" y="7"/>
                    </a:lnTo>
                    <a:lnTo>
                      <a:pt x="119" y="2"/>
                    </a:lnTo>
                    <a:lnTo>
                      <a:pt x="124" y="0"/>
                    </a:lnTo>
                  </a:path>
                </a:pathLst>
              </a:custGeom>
              <a:solidFill>
                <a:srgbClr val="C0C0C0"/>
              </a:solidFill>
              <a:ln w="12700" cap="rnd">
                <a:solidFill>
                  <a:srgbClr val="000000"/>
                </a:solidFill>
                <a:round/>
                <a:headEnd/>
                <a:tailEnd/>
              </a:ln>
            </p:spPr>
            <p:txBody>
              <a:bodyPr/>
              <a:lstStyle/>
              <a:p>
                <a:endParaRPr lang="en-US"/>
              </a:p>
            </p:txBody>
          </p:sp>
        </p:grpSp>
        <p:grpSp>
          <p:nvGrpSpPr>
            <p:cNvPr id="1251" name="Group 100"/>
            <p:cNvGrpSpPr>
              <a:grpSpLocks/>
            </p:cNvGrpSpPr>
            <p:nvPr/>
          </p:nvGrpSpPr>
          <p:grpSpPr bwMode="auto">
            <a:xfrm>
              <a:off x="5236" y="1998"/>
              <a:ext cx="130" cy="135"/>
              <a:chOff x="5236" y="1998"/>
              <a:chExt cx="130" cy="135"/>
            </a:xfrm>
          </p:grpSpPr>
          <p:sp>
            <p:nvSpPr>
              <p:cNvPr id="1258" name="Freeform 101"/>
              <p:cNvSpPr>
                <a:spLocks/>
              </p:cNvSpPr>
              <p:nvPr/>
            </p:nvSpPr>
            <p:spPr bwMode="auto">
              <a:xfrm>
                <a:off x="5241" y="1998"/>
                <a:ext cx="125" cy="17"/>
              </a:xfrm>
              <a:custGeom>
                <a:avLst/>
                <a:gdLst>
                  <a:gd name="T0" fmla="*/ 124 w 125"/>
                  <a:gd name="T1" fmla="*/ 0 h 17"/>
                  <a:gd name="T2" fmla="*/ 0 w 125"/>
                  <a:gd name="T3" fmla="*/ 8 h 17"/>
                  <a:gd name="T4" fmla="*/ 2 w 125"/>
                  <a:gd name="T5" fmla="*/ 16 h 17"/>
                  <a:gd name="T6" fmla="*/ 123 w 125"/>
                  <a:gd name="T7" fmla="*/ 5 h 17"/>
                  <a:gd name="T8" fmla="*/ 124 w 125"/>
                  <a:gd name="T9" fmla="*/ 0 h 17"/>
                  <a:gd name="T10" fmla="*/ 0 60000 65536"/>
                  <a:gd name="T11" fmla="*/ 0 60000 65536"/>
                  <a:gd name="T12" fmla="*/ 0 60000 65536"/>
                  <a:gd name="T13" fmla="*/ 0 60000 65536"/>
                  <a:gd name="T14" fmla="*/ 0 60000 65536"/>
                  <a:gd name="T15" fmla="*/ 0 w 125"/>
                  <a:gd name="T16" fmla="*/ 0 h 17"/>
                  <a:gd name="T17" fmla="*/ 125 w 125"/>
                  <a:gd name="T18" fmla="*/ 17 h 17"/>
                </a:gdLst>
                <a:ahLst/>
                <a:cxnLst>
                  <a:cxn ang="T10">
                    <a:pos x="T0" y="T1"/>
                  </a:cxn>
                  <a:cxn ang="T11">
                    <a:pos x="T2" y="T3"/>
                  </a:cxn>
                  <a:cxn ang="T12">
                    <a:pos x="T4" y="T5"/>
                  </a:cxn>
                  <a:cxn ang="T13">
                    <a:pos x="T6" y="T7"/>
                  </a:cxn>
                  <a:cxn ang="T14">
                    <a:pos x="T8" y="T9"/>
                  </a:cxn>
                </a:cxnLst>
                <a:rect l="T15" t="T16" r="T17" b="T18"/>
                <a:pathLst>
                  <a:path w="125" h="17">
                    <a:moveTo>
                      <a:pt x="124" y="0"/>
                    </a:moveTo>
                    <a:lnTo>
                      <a:pt x="0" y="8"/>
                    </a:lnTo>
                    <a:lnTo>
                      <a:pt x="2" y="16"/>
                    </a:lnTo>
                    <a:lnTo>
                      <a:pt x="123" y="5"/>
                    </a:lnTo>
                    <a:lnTo>
                      <a:pt x="124" y="0"/>
                    </a:lnTo>
                  </a:path>
                </a:pathLst>
              </a:custGeom>
              <a:solidFill>
                <a:srgbClr val="DFDFFF"/>
              </a:solidFill>
              <a:ln w="12700" cap="rnd">
                <a:solidFill>
                  <a:srgbClr val="000000"/>
                </a:solidFill>
                <a:round/>
                <a:headEnd/>
                <a:tailEnd/>
              </a:ln>
            </p:spPr>
            <p:txBody>
              <a:bodyPr/>
              <a:lstStyle/>
              <a:p>
                <a:endParaRPr lang="en-US"/>
              </a:p>
            </p:txBody>
          </p:sp>
          <p:sp>
            <p:nvSpPr>
              <p:cNvPr id="1259" name="Freeform 102"/>
              <p:cNvSpPr>
                <a:spLocks/>
              </p:cNvSpPr>
              <p:nvPr/>
            </p:nvSpPr>
            <p:spPr bwMode="auto">
              <a:xfrm>
                <a:off x="5236" y="2025"/>
                <a:ext cx="45" cy="108"/>
              </a:xfrm>
              <a:custGeom>
                <a:avLst/>
                <a:gdLst>
                  <a:gd name="T0" fmla="*/ 5 w 45"/>
                  <a:gd name="T1" fmla="*/ 2 h 108"/>
                  <a:gd name="T2" fmla="*/ 44 w 45"/>
                  <a:gd name="T3" fmla="*/ 105 h 108"/>
                  <a:gd name="T4" fmla="*/ 41 w 45"/>
                  <a:gd name="T5" fmla="*/ 107 h 108"/>
                  <a:gd name="T6" fmla="*/ 0 w 45"/>
                  <a:gd name="T7" fmla="*/ 0 h 108"/>
                  <a:gd name="T8" fmla="*/ 5 w 45"/>
                  <a:gd name="T9" fmla="*/ 2 h 108"/>
                  <a:gd name="T10" fmla="*/ 0 60000 65536"/>
                  <a:gd name="T11" fmla="*/ 0 60000 65536"/>
                  <a:gd name="T12" fmla="*/ 0 60000 65536"/>
                  <a:gd name="T13" fmla="*/ 0 60000 65536"/>
                  <a:gd name="T14" fmla="*/ 0 60000 65536"/>
                  <a:gd name="T15" fmla="*/ 0 w 45"/>
                  <a:gd name="T16" fmla="*/ 0 h 108"/>
                  <a:gd name="T17" fmla="*/ 45 w 45"/>
                  <a:gd name="T18" fmla="*/ 108 h 108"/>
                </a:gdLst>
                <a:ahLst/>
                <a:cxnLst>
                  <a:cxn ang="T10">
                    <a:pos x="T0" y="T1"/>
                  </a:cxn>
                  <a:cxn ang="T11">
                    <a:pos x="T2" y="T3"/>
                  </a:cxn>
                  <a:cxn ang="T12">
                    <a:pos x="T4" y="T5"/>
                  </a:cxn>
                  <a:cxn ang="T13">
                    <a:pos x="T6" y="T7"/>
                  </a:cxn>
                  <a:cxn ang="T14">
                    <a:pos x="T8" y="T9"/>
                  </a:cxn>
                </a:cxnLst>
                <a:rect l="T15" t="T16" r="T17" b="T18"/>
                <a:pathLst>
                  <a:path w="45" h="108">
                    <a:moveTo>
                      <a:pt x="5" y="2"/>
                    </a:moveTo>
                    <a:lnTo>
                      <a:pt x="44" y="105"/>
                    </a:lnTo>
                    <a:lnTo>
                      <a:pt x="41" y="107"/>
                    </a:lnTo>
                    <a:lnTo>
                      <a:pt x="0" y="0"/>
                    </a:lnTo>
                    <a:lnTo>
                      <a:pt x="5" y="2"/>
                    </a:lnTo>
                  </a:path>
                </a:pathLst>
              </a:custGeom>
              <a:solidFill>
                <a:srgbClr val="DFDFFF"/>
              </a:solidFill>
              <a:ln w="12700" cap="rnd">
                <a:solidFill>
                  <a:srgbClr val="000000"/>
                </a:solidFill>
                <a:round/>
                <a:headEnd/>
                <a:tailEnd/>
              </a:ln>
            </p:spPr>
            <p:txBody>
              <a:bodyPr/>
              <a:lstStyle/>
              <a:p>
                <a:endParaRPr lang="en-US"/>
              </a:p>
            </p:txBody>
          </p:sp>
        </p:grpSp>
        <p:grpSp>
          <p:nvGrpSpPr>
            <p:cNvPr id="1252" name="Group 103"/>
            <p:cNvGrpSpPr>
              <a:grpSpLocks/>
            </p:cNvGrpSpPr>
            <p:nvPr/>
          </p:nvGrpSpPr>
          <p:grpSpPr bwMode="auto">
            <a:xfrm>
              <a:off x="5214" y="2000"/>
              <a:ext cx="52" cy="34"/>
              <a:chOff x="5214" y="2000"/>
              <a:chExt cx="52" cy="34"/>
            </a:xfrm>
          </p:grpSpPr>
          <p:sp>
            <p:nvSpPr>
              <p:cNvPr id="1253" name="Freeform 104"/>
              <p:cNvSpPr>
                <a:spLocks/>
              </p:cNvSpPr>
              <p:nvPr/>
            </p:nvSpPr>
            <p:spPr bwMode="auto">
              <a:xfrm>
                <a:off x="5229" y="2003"/>
                <a:ext cx="37" cy="31"/>
              </a:xfrm>
              <a:custGeom>
                <a:avLst/>
                <a:gdLst>
                  <a:gd name="T0" fmla="*/ 9 w 37"/>
                  <a:gd name="T1" fmla="*/ 0 h 31"/>
                  <a:gd name="T2" fmla="*/ 34 w 37"/>
                  <a:gd name="T3" fmla="*/ 9 h 31"/>
                  <a:gd name="T4" fmla="*/ 35 w 37"/>
                  <a:gd name="T5" fmla="*/ 11 h 31"/>
                  <a:gd name="T6" fmla="*/ 36 w 37"/>
                  <a:gd name="T7" fmla="*/ 14 h 31"/>
                  <a:gd name="T8" fmla="*/ 36 w 37"/>
                  <a:gd name="T9" fmla="*/ 18 h 31"/>
                  <a:gd name="T10" fmla="*/ 35 w 37"/>
                  <a:gd name="T11" fmla="*/ 21 h 31"/>
                  <a:gd name="T12" fmla="*/ 34 w 37"/>
                  <a:gd name="T13" fmla="*/ 25 h 31"/>
                  <a:gd name="T14" fmla="*/ 31 w 37"/>
                  <a:gd name="T15" fmla="*/ 28 h 31"/>
                  <a:gd name="T16" fmla="*/ 28 w 37"/>
                  <a:gd name="T17" fmla="*/ 30 h 31"/>
                  <a:gd name="T18" fmla="*/ 25 w 37"/>
                  <a:gd name="T19" fmla="*/ 30 h 31"/>
                  <a:gd name="T20" fmla="*/ 24 w 37"/>
                  <a:gd name="T21" fmla="*/ 30 h 31"/>
                  <a:gd name="T22" fmla="*/ 0 w 37"/>
                  <a:gd name="T23" fmla="*/ 18 h 31"/>
                  <a:gd name="T24" fmla="*/ 5 w 37"/>
                  <a:gd name="T25" fmla="*/ 15 h 31"/>
                  <a:gd name="T26" fmla="*/ 7 w 37"/>
                  <a:gd name="T27" fmla="*/ 12 h 31"/>
                  <a:gd name="T28" fmla="*/ 9 w 37"/>
                  <a:gd name="T29" fmla="*/ 0 h 3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7"/>
                  <a:gd name="T46" fmla="*/ 0 h 31"/>
                  <a:gd name="T47" fmla="*/ 37 w 37"/>
                  <a:gd name="T48" fmla="*/ 31 h 3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7" h="31">
                    <a:moveTo>
                      <a:pt x="9" y="0"/>
                    </a:moveTo>
                    <a:lnTo>
                      <a:pt x="34" y="9"/>
                    </a:lnTo>
                    <a:lnTo>
                      <a:pt x="35" y="11"/>
                    </a:lnTo>
                    <a:lnTo>
                      <a:pt x="36" y="14"/>
                    </a:lnTo>
                    <a:lnTo>
                      <a:pt x="36" y="18"/>
                    </a:lnTo>
                    <a:lnTo>
                      <a:pt x="35" y="21"/>
                    </a:lnTo>
                    <a:lnTo>
                      <a:pt x="34" y="25"/>
                    </a:lnTo>
                    <a:lnTo>
                      <a:pt x="31" y="28"/>
                    </a:lnTo>
                    <a:lnTo>
                      <a:pt x="28" y="30"/>
                    </a:lnTo>
                    <a:lnTo>
                      <a:pt x="25" y="30"/>
                    </a:lnTo>
                    <a:lnTo>
                      <a:pt x="24" y="30"/>
                    </a:lnTo>
                    <a:lnTo>
                      <a:pt x="0" y="18"/>
                    </a:lnTo>
                    <a:lnTo>
                      <a:pt x="5" y="15"/>
                    </a:lnTo>
                    <a:lnTo>
                      <a:pt x="7" y="12"/>
                    </a:lnTo>
                    <a:lnTo>
                      <a:pt x="9" y="0"/>
                    </a:lnTo>
                  </a:path>
                </a:pathLst>
              </a:custGeom>
              <a:solidFill>
                <a:srgbClr val="BFBFDF"/>
              </a:solidFill>
              <a:ln w="12700" cap="rnd">
                <a:solidFill>
                  <a:srgbClr val="000000"/>
                </a:solidFill>
                <a:round/>
                <a:headEnd/>
                <a:tailEnd/>
              </a:ln>
            </p:spPr>
            <p:txBody>
              <a:bodyPr/>
              <a:lstStyle/>
              <a:p>
                <a:endParaRPr lang="en-US"/>
              </a:p>
            </p:txBody>
          </p:sp>
          <p:sp>
            <p:nvSpPr>
              <p:cNvPr id="1254" name="Freeform 105"/>
              <p:cNvSpPr>
                <a:spLocks/>
              </p:cNvSpPr>
              <p:nvPr/>
            </p:nvSpPr>
            <p:spPr bwMode="auto">
              <a:xfrm>
                <a:off x="5224" y="2000"/>
                <a:ext cx="21" cy="28"/>
              </a:xfrm>
              <a:custGeom>
                <a:avLst/>
                <a:gdLst>
                  <a:gd name="T0" fmla="*/ 8 w 21"/>
                  <a:gd name="T1" fmla="*/ 3 h 28"/>
                  <a:gd name="T2" fmla="*/ 9 w 21"/>
                  <a:gd name="T3" fmla="*/ 2 h 28"/>
                  <a:gd name="T4" fmla="*/ 11 w 21"/>
                  <a:gd name="T5" fmla="*/ 1 h 28"/>
                  <a:gd name="T6" fmla="*/ 14 w 21"/>
                  <a:gd name="T7" fmla="*/ 0 h 28"/>
                  <a:gd name="T8" fmla="*/ 17 w 21"/>
                  <a:gd name="T9" fmla="*/ 0 h 28"/>
                  <a:gd name="T10" fmla="*/ 18 w 21"/>
                  <a:gd name="T11" fmla="*/ 2 h 28"/>
                  <a:gd name="T12" fmla="*/ 19 w 21"/>
                  <a:gd name="T13" fmla="*/ 3 h 28"/>
                  <a:gd name="T14" fmla="*/ 20 w 21"/>
                  <a:gd name="T15" fmla="*/ 7 h 28"/>
                  <a:gd name="T16" fmla="*/ 19 w 21"/>
                  <a:gd name="T17" fmla="*/ 9 h 28"/>
                  <a:gd name="T18" fmla="*/ 19 w 21"/>
                  <a:gd name="T19" fmla="*/ 11 h 28"/>
                  <a:gd name="T20" fmla="*/ 18 w 21"/>
                  <a:gd name="T21" fmla="*/ 15 h 28"/>
                  <a:gd name="T22" fmla="*/ 17 w 21"/>
                  <a:gd name="T23" fmla="*/ 18 h 28"/>
                  <a:gd name="T24" fmla="*/ 15 w 21"/>
                  <a:gd name="T25" fmla="*/ 20 h 28"/>
                  <a:gd name="T26" fmla="*/ 14 w 21"/>
                  <a:gd name="T27" fmla="*/ 23 h 28"/>
                  <a:gd name="T28" fmla="*/ 11 w 21"/>
                  <a:gd name="T29" fmla="*/ 25 h 28"/>
                  <a:gd name="T30" fmla="*/ 9 w 21"/>
                  <a:gd name="T31" fmla="*/ 26 h 28"/>
                  <a:gd name="T32" fmla="*/ 6 w 21"/>
                  <a:gd name="T33" fmla="*/ 27 h 28"/>
                  <a:gd name="T34" fmla="*/ 3 w 21"/>
                  <a:gd name="T35" fmla="*/ 27 h 28"/>
                  <a:gd name="T36" fmla="*/ 2 w 21"/>
                  <a:gd name="T37" fmla="*/ 26 h 28"/>
                  <a:gd name="T38" fmla="*/ 0 w 21"/>
                  <a:gd name="T39" fmla="*/ 24 h 28"/>
                  <a:gd name="T40" fmla="*/ 0 w 21"/>
                  <a:gd name="T41" fmla="*/ 20 h 28"/>
                  <a:gd name="T42" fmla="*/ 1 w 21"/>
                  <a:gd name="T43" fmla="*/ 17 h 28"/>
                  <a:gd name="T44" fmla="*/ 2 w 21"/>
                  <a:gd name="T45" fmla="*/ 13 h 28"/>
                  <a:gd name="T46" fmla="*/ 6 w 21"/>
                  <a:gd name="T47" fmla="*/ 7 h 28"/>
                  <a:gd name="T48" fmla="*/ 8 w 21"/>
                  <a:gd name="T49" fmla="*/ 3 h 2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1"/>
                  <a:gd name="T76" fmla="*/ 0 h 28"/>
                  <a:gd name="T77" fmla="*/ 21 w 21"/>
                  <a:gd name="T78" fmla="*/ 28 h 2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1" h="28">
                    <a:moveTo>
                      <a:pt x="8" y="3"/>
                    </a:moveTo>
                    <a:lnTo>
                      <a:pt x="9" y="2"/>
                    </a:lnTo>
                    <a:lnTo>
                      <a:pt x="11" y="1"/>
                    </a:lnTo>
                    <a:lnTo>
                      <a:pt x="14" y="0"/>
                    </a:lnTo>
                    <a:lnTo>
                      <a:pt x="17" y="0"/>
                    </a:lnTo>
                    <a:lnTo>
                      <a:pt x="18" y="2"/>
                    </a:lnTo>
                    <a:lnTo>
                      <a:pt x="19" y="3"/>
                    </a:lnTo>
                    <a:lnTo>
                      <a:pt x="20" y="7"/>
                    </a:lnTo>
                    <a:lnTo>
                      <a:pt x="19" y="9"/>
                    </a:lnTo>
                    <a:lnTo>
                      <a:pt x="19" y="11"/>
                    </a:lnTo>
                    <a:lnTo>
                      <a:pt x="18" y="15"/>
                    </a:lnTo>
                    <a:lnTo>
                      <a:pt x="17" y="18"/>
                    </a:lnTo>
                    <a:lnTo>
                      <a:pt x="15" y="20"/>
                    </a:lnTo>
                    <a:lnTo>
                      <a:pt x="14" y="23"/>
                    </a:lnTo>
                    <a:lnTo>
                      <a:pt x="11" y="25"/>
                    </a:lnTo>
                    <a:lnTo>
                      <a:pt x="9" y="26"/>
                    </a:lnTo>
                    <a:lnTo>
                      <a:pt x="6" y="27"/>
                    </a:lnTo>
                    <a:lnTo>
                      <a:pt x="3" y="27"/>
                    </a:lnTo>
                    <a:lnTo>
                      <a:pt x="2" y="26"/>
                    </a:lnTo>
                    <a:lnTo>
                      <a:pt x="0" y="24"/>
                    </a:lnTo>
                    <a:lnTo>
                      <a:pt x="0" y="20"/>
                    </a:lnTo>
                    <a:lnTo>
                      <a:pt x="1" y="17"/>
                    </a:lnTo>
                    <a:lnTo>
                      <a:pt x="2" y="13"/>
                    </a:lnTo>
                    <a:lnTo>
                      <a:pt x="6" y="7"/>
                    </a:lnTo>
                    <a:lnTo>
                      <a:pt x="8" y="3"/>
                    </a:lnTo>
                  </a:path>
                </a:pathLst>
              </a:custGeom>
              <a:solidFill>
                <a:srgbClr val="C0C0C0"/>
              </a:solidFill>
              <a:ln w="12700" cap="rnd">
                <a:solidFill>
                  <a:srgbClr val="000000"/>
                </a:solidFill>
                <a:round/>
                <a:headEnd/>
                <a:tailEnd/>
              </a:ln>
            </p:spPr>
            <p:txBody>
              <a:bodyPr/>
              <a:lstStyle/>
              <a:p>
                <a:endParaRPr lang="en-US"/>
              </a:p>
            </p:txBody>
          </p:sp>
          <p:sp>
            <p:nvSpPr>
              <p:cNvPr id="1255" name="Freeform 106"/>
              <p:cNvSpPr>
                <a:spLocks/>
              </p:cNvSpPr>
              <p:nvPr/>
            </p:nvSpPr>
            <p:spPr bwMode="auto">
              <a:xfrm>
                <a:off x="5214" y="2001"/>
                <a:ext cx="26" cy="21"/>
              </a:xfrm>
              <a:custGeom>
                <a:avLst/>
                <a:gdLst>
                  <a:gd name="T0" fmla="*/ 23 w 26"/>
                  <a:gd name="T1" fmla="*/ 5 h 21"/>
                  <a:gd name="T2" fmla="*/ 8 w 26"/>
                  <a:gd name="T3" fmla="*/ 1 h 21"/>
                  <a:gd name="T4" fmla="*/ 3 w 26"/>
                  <a:gd name="T5" fmla="*/ 0 h 21"/>
                  <a:gd name="T6" fmla="*/ 1 w 26"/>
                  <a:gd name="T7" fmla="*/ 1 h 21"/>
                  <a:gd name="T8" fmla="*/ 0 w 26"/>
                  <a:gd name="T9" fmla="*/ 2 h 21"/>
                  <a:gd name="T10" fmla="*/ 0 w 26"/>
                  <a:gd name="T11" fmla="*/ 4 h 21"/>
                  <a:gd name="T12" fmla="*/ 1 w 26"/>
                  <a:gd name="T13" fmla="*/ 7 h 21"/>
                  <a:gd name="T14" fmla="*/ 16 w 26"/>
                  <a:gd name="T15" fmla="*/ 20 h 21"/>
                  <a:gd name="T16" fmla="*/ 18 w 26"/>
                  <a:gd name="T17" fmla="*/ 20 h 21"/>
                  <a:gd name="T18" fmla="*/ 20 w 26"/>
                  <a:gd name="T19" fmla="*/ 19 h 21"/>
                  <a:gd name="T20" fmla="*/ 22 w 26"/>
                  <a:gd name="T21" fmla="*/ 18 h 21"/>
                  <a:gd name="T22" fmla="*/ 23 w 26"/>
                  <a:gd name="T23" fmla="*/ 15 h 21"/>
                  <a:gd name="T24" fmla="*/ 25 w 26"/>
                  <a:gd name="T25" fmla="*/ 13 h 21"/>
                  <a:gd name="T26" fmla="*/ 25 w 26"/>
                  <a:gd name="T27" fmla="*/ 9 h 21"/>
                  <a:gd name="T28" fmla="*/ 24 w 26"/>
                  <a:gd name="T29" fmla="*/ 7 h 21"/>
                  <a:gd name="T30" fmla="*/ 23 w 26"/>
                  <a:gd name="T31" fmla="*/ 5 h 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6"/>
                  <a:gd name="T49" fmla="*/ 0 h 21"/>
                  <a:gd name="T50" fmla="*/ 26 w 26"/>
                  <a:gd name="T51" fmla="*/ 21 h 2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6" h="21">
                    <a:moveTo>
                      <a:pt x="23" y="5"/>
                    </a:moveTo>
                    <a:lnTo>
                      <a:pt x="8" y="1"/>
                    </a:lnTo>
                    <a:lnTo>
                      <a:pt x="3" y="0"/>
                    </a:lnTo>
                    <a:lnTo>
                      <a:pt x="1" y="1"/>
                    </a:lnTo>
                    <a:lnTo>
                      <a:pt x="0" y="2"/>
                    </a:lnTo>
                    <a:lnTo>
                      <a:pt x="0" y="4"/>
                    </a:lnTo>
                    <a:lnTo>
                      <a:pt x="1" y="7"/>
                    </a:lnTo>
                    <a:lnTo>
                      <a:pt x="16" y="20"/>
                    </a:lnTo>
                    <a:lnTo>
                      <a:pt x="18" y="20"/>
                    </a:lnTo>
                    <a:lnTo>
                      <a:pt x="20" y="19"/>
                    </a:lnTo>
                    <a:lnTo>
                      <a:pt x="22" y="18"/>
                    </a:lnTo>
                    <a:lnTo>
                      <a:pt x="23" y="15"/>
                    </a:lnTo>
                    <a:lnTo>
                      <a:pt x="25" y="13"/>
                    </a:lnTo>
                    <a:lnTo>
                      <a:pt x="25" y="9"/>
                    </a:lnTo>
                    <a:lnTo>
                      <a:pt x="24" y="7"/>
                    </a:lnTo>
                    <a:lnTo>
                      <a:pt x="23" y="5"/>
                    </a:lnTo>
                  </a:path>
                </a:pathLst>
              </a:custGeom>
              <a:solidFill>
                <a:srgbClr val="9F9FBF"/>
              </a:solidFill>
              <a:ln w="12700" cap="rnd">
                <a:solidFill>
                  <a:srgbClr val="000000"/>
                </a:solidFill>
                <a:round/>
                <a:headEnd/>
                <a:tailEnd/>
              </a:ln>
            </p:spPr>
            <p:txBody>
              <a:bodyPr/>
              <a:lstStyle/>
              <a:p>
                <a:endParaRPr lang="en-US"/>
              </a:p>
            </p:txBody>
          </p:sp>
          <p:sp>
            <p:nvSpPr>
              <p:cNvPr id="1256" name="Freeform 107"/>
              <p:cNvSpPr>
                <a:spLocks/>
              </p:cNvSpPr>
              <p:nvPr/>
            </p:nvSpPr>
            <p:spPr bwMode="auto">
              <a:xfrm>
                <a:off x="5247" y="2011"/>
                <a:ext cx="17" cy="21"/>
              </a:xfrm>
              <a:custGeom>
                <a:avLst/>
                <a:gdLst>
                  <a:gd name="T0" fmla="*/ 14 w 17"/>
                  <a:gd name="T1" fmla="*/ 0 h 21"/>
                  <a:gd name="T2" fmla="*/ 16 w 17"/>
                  <a:gd name="T3" fmla="*/ 3 h 21"/>
                  <a:gd name="T4" fmla="*/ 16 w 17"/>
                  <a:gd name="T5" fmla="*/ 6 h 21"/>
                  <a:gd name="T6" fmla="*/ 14 w 17"/>
                  <a:gd name="T7" fmla="*/ 10 h 21"/>
                  <a:gd name="T8" fmla="*/ 13 w 17"/>
                  <a:gd name="T9" fmla="*/ 13 h 21"/>
                  <a:gd name="T10" fmla="*/ 10 w 17"/>
                  <a:gd name="T11" fmla="*/ 16 h 21"/>
                  <a:gd name="T12" fmla="*/ 7 w 17"/>
                  <a:gd name="T13" fmla="*/ 18 h 21"/>
                  <a:gd name="T14" fmla="*/ 4 w 17"/>
                  <a:gd name="T15" fmla="*/ 18 h 21"/>
                  <a:gd name="T16" fmla="*/ 2 w 17"/>
                  <a:gd name="T17" fmla="*/ 19 h 21"/>
                  <a:gd name="T18" fmla="*/ 0 w 17"/>
                  <a:gd name="T19" fmla="*/ 20 h 2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
                  <a:gd name="T31" fmla="*/ 0 h 21"/>
                  <a:gd name="T32" fmla="*/ 17 w 17"/>
                  <a:gd name="T33" fmla="*/ 21 h 2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 h="21">
                    <a:moveTo>
                      <a:pt x="14" y="0"/>
                    </a:moveTo>
                    <a:lnTo>
                      <a:pt x="16" y="3"/>
                    </a:lnTo>
                    <a:lnTo>
                      <a:pt x="16" y="6"/>
                    </a:lnTo>
                    <a:lnTo>
                      <a:pt x="14" y="10"/>
                    </a:lnTo>
                    <a:lnTo>
                      <a:pt x="13" y="13"/>
                    </a:lnTo>
                    <a:lnTo>
                      <a:pt x="10" y="16"/>
                    </a:lnTo>
                    <a:lnTo>
                      <a:pt x="7" y="18"/>
                    </a:lnTo>
                    <a:lnTo>
                      <a:pt x="4" y="18"/>
                    </a:lnTo>
                    <a:lnTo>
                      <a:pt x="2" y="19"/>
                    </a:lnTo>
                    <a:lnTo>
                      <a:pt x="0" y="20"/>
                    </a:lnTo>
                  </a:path>
                </a:pathLst>
              </a:custGeom>
              <a:noFill/>
              <a:ln w="12700" cap="rnd">
                <a:solidFill>
                  <a:srgbClr val="000000"/>
                </a:solidFill>
                <a:round/>
                <a:headEnd type="none" w="sm" len="sm"/>
                <a:tailEnd type="none" w="sm" len="sm"/>
              </a:ln>
            </p:spPr>
            <p:txBody>
              <a:bodyPr/>
              <a:lstStyle/>
              <a:p>
                <a:endParaRPr lang="en-US"/>
              </a:p>
            </p:txBody>
          </p:sp>
          <p:sp>
            <p:nvSpPr>
              <p:cNvPr id="1257" name="Freeform 108"/>
              <p:cNvSpPr>
                <a:spLocks/>
              </p:cNvSpPr>
              <p:nvPr/>
            </p:nvSpPr>
            <p:spPr bwMode="auto">
              <a:xfrm>
                <a:off x="5240" y="2008"/>
                <a:ext cx="17" cy="21"/>
              </a:xfrm>
              <a:custGeom>
                <a:avLst/>
                <a:gdLst>
                  <a:gd name="T0" fmla="*/ 14 w 17"/>
                  <a:gd name="T1" fmla="*/ 0 h 21"/>
                  <a:gd name="T2" fmla="*/ 16 w 17"/>
                  <a:gd name="T3" fmla="*/ 3 h 21"/>
                  <a:gd name="T4" fmla="*/ 16 w 17"/>
                  <a:gd name="T5" fmla="*/ 6 h 21"/>
                  <a:gd name="T6" fmla="*/ 14 w 17"/>
                  <a:gd name="T7" fmla="*/ 9 h 21"/>
                  <a:gd name="T8" fmla="*/ 13 w 17"/>
                  <a:gd name="T9" fmla="*/ 13 h 21"/>
                  <a:gd name="T10" fmla="*/ 10 w 17"/>
                  <a:gd name="T11" fmla="*/ 15 h 21"/>
                  <a:gd name="T12" fmla="*/ 7 w 17"/>
                  <a:gd name="T13" fmla="*/ 18 h 21"/>
                  <a:gd name="T14" fmla="*/ 4 w 17"/>
                  <a:gd name="T15" fmla="*/ 18 h 21"/>
                  <a:gd name="T16" fmla="*/ 2 w 17"/>
                  <a:gd name="T17" fmla="*/ 19 h 21"/>
                  <a:gd name="T18" fmla="*/ 0 w 17"/>
                  <a:gd name="T19" fmla="*/ 20 h 2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
                  <a:gd name="T31" fmla="*/ 0 h 21"/>
                  <a:gd name="T32" fmla="*/ 17 w 17"/>
                  <a:gd name="T33" fmla="*/ 21 h 2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 h="21">
                    <a:moveTo>
                      <a:pt x="14" y="0"/>
                    </a:moveTo>
                    <a:lnTo>
                      <a:pt x="16" y="3"/>
                    </a:lnTo>
                    <a:lnTo>
                      <a:pt x="16" y="6"/>
                    </a:lnTo>
                    <a:lnTo>
                      <a:pt x="14" y="9"/>
                    </a:lnTo>
                    <a:lnTo>
                      <a:pt x="13" y="13"/>
                    </a:lnTo>
                    <a:lnTo>
                      <a:pt x="10" y="15"/>
                    </a:lnTo>
                    <a:lnTo>
                      <a:pt x="7" y="18"/>
                    </a:lnTo>
                    <a:lnTo>
                      <a:pt x="4" y="18"/>
                    </a:lnTo>
                    <a:lnTo>
                      <a:pt x="2" y="19"/>
                    </a:lnTo>
                    <a:lnTo>
                      <a:pt x="0" y="20"/>
                    </a:lnTo>
                  </a:path>
                </a:pathLst>
              </a:custGeom>
              <a:noFill/>
              <a:ln w="12700" cap="rnd">
                <a:solidFill>
                  <a:srgbClr val="000000"/>
                </a:solidFill>
                <a:round/>
                <a:headEnd type="none" w="sm" len="sm"/>
                <a:tailEnd type="none" w="sm" len="sm"/>
              </a:ln>
            </p:spPr>
            <p:txBody>
              <a:bodyPr/>
              <a:lstStyle/>
              <a:p>
                <a:endParaRPr lang="en-US"/>
              </a:p>
            </p:txBody>
          </p:sp>
        </p:grpSp>
      </p:grpSp>
      <p:grpSp>
        <p:nvGrpSpPr>
          <p:cNvPr id="1031" name="Group 109"/>
          <p:cNvGrpSpPr>
            <a:grpSpLocks/>
          </p:cNvGrpSpPr>
          <p:nvPr/>
        </p:nvGrpSpPr>
        <p:grpSpPr bwMode="auto">
          <a:xfrm flipH="1">
            <a:off x="3657601" y="4794251"/>
            <a:ext cx="765175" cy="917575"/>
            <a:chOff x="5205" y="1945"/>
            <a:chExt cx="228" cy="332"/>
          </a:xfrm>
        </p:grpSpPr>
        <p:grpSp>
          <p:nvGrpSpPr>
            <p:cNvPr id="1196" name="Group 110"/>
            <p:cNvGrpSpPr>
              <a:grpSpLocks/>
            </p:cNvGrpSpPr>
            <p:nvPr/>
          </p:nvGrpSpPr>
          <p:grpSpPr bwMode="auto">
            <a:xfrm>
              <a:off x="5205" y="1957"/>
              <a:ext cx="228" cy="320"/>
              <a:chOff x="5205" y="1957"/>
              <a:chExt cx="228" cy="320"/>
            </a:xfrm>
          </p:grpSpPr>
          <p:grpSp>
            <p:nvGrpSpPr>
              <p:cNvPr id="1212" name="Group 111"/>
              <p:cNvGrpSpPr>
                <a:grpSpLocks/>
              </p:cNvGrpSpPr>
              <p:nvPr/>
            </p:nvGrpSpPr>
            <p:grpSpPr bwMode="auto">
              <a:xfrm>
                <a:off x="5342" y="2142"/>
                <a:ext cx="17" cy="41"/>
                <a:chOff x="5342" y="2142"/>
                <a:chExt cx="17" cy="41"/>
              </a:xfrm>
            </p:grpSpPr>
            <p:sp>
              <p:nvSpPr>
                <p:cNvPr id="1246" name="Freeform 112"/>
                <p:cNvSpPr>
                  <a:spLocks/>
                </p:cNvSpPr>
                <p:nvPr/>
              </p:nvSpPr>
              <p:spPr bwMode="auto">
                <a:xfrm>
                  <a:off x="5342" y="2142"/>
                  <a:ext cx="17" cy="41"/>
                </a:xfrm>
                <a:custGeom>
                  <a:avLst/>
                  <a:gdLst>
                    <a:gd name="T0" fmla="*/ 0 w 17"/>
                    <a:gd name="T1" fmla="*/ 0 h 41"/>
                    <a:gd name="T2" fmla="*/ 0 w 17"/>
                    <a:gd name="T3" fmla="*/ 40 h 41"/>
                    <a:gd name="T4" fmla="*/ 16 w 17"/>
                    <a:gd name="T5" fmla="*/ 40 h 41"/>
                    <a:gd name="T6" fmla="*/ 16 w 17"/>
                    <a:gd name="T7" fmla="*/ 0 h 41"/>
                    <a:gd name="T8" fmla="*/ 0 w 17"/>
                    <a:gd name="T9" fmla="*/ 0 h 41"/>
                    <a:gd name="T10" fmla="*/ 0 60000 65536"/>
                    <a:gd name="T11" fmla="*/ 0 60000 65536"/>
                    <a:gd name="T12" fmla="*/ 0 60000 65536"/>
                    <a:gd name="T13" fmla="*/ 0 60000 65536"/>
                    <a:gd name="T14" fmla="*/ 0 60000 65536"/>
                    <a:gd name="T15" fmla="*/ 0 w 17"/>
                    <a:gd name="T16" fmla="*/ 0 h 41"/>
                    <a:gd name="T17" fmla="*/ 17 w 17"/>
                    <a:gd name="T18" fmla="*/ 41 h 41"/>
                  </a:gdLst>
                  <a:ahLst/>
                  <a:cxnLst>
                    <a:cxn ang="T10">
                      <a:pos x="T0" y="T1"/>
                    </a:cxn>
                    <a:cxn ang="T11">
                      <a:pos x="T2" y="T3"/>
                    </a:cxn>
                    <a:cxn ang="T12">
                      <a:pos x="T4" y="T5"/>
                    </a:cxn>
                    <a:cxn ang="T13">
                      <a:pos x="T6" y="T7"/>
                    </a:cxn>
                    <a:cxn ang="T14">
                      <a:pos x="T8" y="T9"/>
                    </a:cxn>
                  </a:cxnLst>
                  <a:rect l="T15" t="T16" r="T17" b="T18"/>
                  <a:pathLst>
                    <a:path w="17" h="41">
                      <a:moveTo>
                        <a:pt x="0" y="0"/>
                      </a:moveTo>
                      <a:lnTo>
                        <a:pt x="0" y="40"/>
                      </a:lnTo>
                      <a:lnTo>
                        <a:pt x="16" y="40"/>
                      </a:lnTo>
                      <a:lnTo>
                        <a:pt x="16" y="0"/>
                      </a:lnTo>
                      <a:lnTo>
                        <a:pt x="0" y="0"/>
                      </a:lnTo>
                    </a:path>
                  </a:pathLst>
                </a:custGeom>
                <a:solidFill>
                  <a:srgbClr val="C0C0C0"/>
                </a:solidFill>
                <a:ln w="12700" cap="rnd">
                  <a:solidFill>
                    <a:srgbClr val="000000"/>
                  </a:solidFill>
                  <a:round/>
                  <a:headEnd/>
                  <a:tailEnd/>
                </a:ln>
              </p:spPr>
              <p:txBody>
                <a:bodyPr/>
                <a:lstStyle/>
                <a:p>
                  <a:endParaRPr lang="en-US"/>
                </a:p>
              </p:txBody>
            </p:sp>
            <p:sp>
              <p:nvSpPr>
                <p:cNvPr id="1247" name="Line 113"/>
                <p:cNvSpPr>
                  <a:spLocks noChangeShapeType="1"/>
                </p:cNvSpPr>
                <p:nvPr/>
              </p:nvSpPr>
              <p:spPr bwMode="auto">
                <a:xfrm>
                  <a:off x="5347" y="2142"/>
                  <a:ext cx="0" cy="36"/>
                </a:xfrm>
                <a:prstGeom prst="line">
                  <a:avLst/>
                </a:prstGeom>
                <a:noFill/>
                <a:ln w="12700">
                  <a:solidFill>
                    <a:srgbClr val="000000"/>
                  </a:solidFill>
                  <a:round/>
                  <a:headEnd type="none" w="sm" len="sm"/>
                  <a:tailEnd type="none" w="sm" len="sm"/>
                </a:ln>
              </p:spPr>
              <p:txBody>
                <a:bodyPr wrap="none" anchor="ctr"/>
                <a:lstStyle/>
                <a:p>
                  <a:endParaRPr lang="en-US"/>
                </a:p>
              </p:txBody>
            </p:sp>
          </p:grpSp>
          <p:sp>
            <p:nvSpPr>
              <p:cNvPr id="1213" name="Freeform 114"/>
              <p:cNvSpPr>
                <a:spLocks/>
              </p:cNvSpPr>
              <p:nvPr/>
            </p:nvSpPr>
            <p:spPr bwMode="auto">
              <a:xfrm>
                <a:off x="5359" y="2115"/>
                <a:ext cx="26" cy="66"/>
              </a:xfrm>
              <a:custGeom>
                <a:avLst/>
                <a:gdLst>
                  <a:gd name="T0" fmla="*/ 25 w 26"/>
                  <a:gd name="T1" fmla="*/ 0 h 66"/>
                  <a:gd name="T2" fmla="*/ 0 w 26"/>
                  <a:gd name="T3" fmla="*/ 0 h 66"/>
                  <a:gd name="T4" fmla="*/ 0 w 26"/>
                  <a:gd name="T5" fmla="*/ 65 h 66"/>
                  <a:gd name="T6" fmla="*/ 25 w 26"/>
                  <a:gd name="T7" fmla="*/ 65 h 66"/>
                  <a:gd name="T8" fmla="*/ 25 w 26"/>
                  <a:gd name="T9" fmla="*/ 0 h 66"/>
                  <a:gd name="T10" fmla="*/ 0 60000 65536"/>
                  <a:gd name="T11" fmla="*/ 0 60000 65536"/>
                  <a:gd name="T12" fmla="*/ 0 60000 65536"/>
                  <a:gd name="T13" fmla="*/ 0 60000 65536"/>
                  <a:gd name="T14" fmla="*/ 0 60000 65536"/>
                  <a:gd name="T15" fmla="*/ 0 w 26"/>
                  <a:gd name="T16" fmla="*/ 0 h 66"/>
                  <a:gd name="T17" fmla="*/ 26 w 26"/>
                  <a:gd name="T18" fmla="*/ 66 h 66"/>
                </a:gdLst>
                <a:ahLst/>
                <a:cxnLst>
                  <a:cxn ang="T10">
                    <a:pos x="T0" y="T1"/>
                  </a:cxn>
                  <a:cxn ang="T11">
                    <a:pos x="T2" y="T3"/>
                  </a:cxn>
                  <a:cxn ang="T12">
                    <a:pos x="T4" y="T5"/>
                  </a:cxn>
                  <a:cxn ang="T13">
                    <a:pos x="T6" y="T7"/>
                  </a:cxn>
                  <a:cxn ang="T14">
                    <a:pos x="T8" y="T9"/>
                  </a:cxn>
                </a:cxnLst>
                <a:rect l="T15" t="T16" r="T17" b="T18"/>
                <a:pathLst>
                  <a:path w="26" h="66">
                    <a:moveTo>
                      <a:pt x="25" y="0"/>
                    </a:moveTo>
                    <a:lnTo>
                      <a:pt x="0" y="0"/>
                    </a:lnTo>
                    <a:lnTo>
                      <a:pt x="0" y="65"/>
                    </a:lnTo>
                    <a:lnTo>
                      <a:pt x="25" y="65"/>
                    </a:lnTo>
                    <a:lnTo>
                      <a:pt x="25" y="0"/>
                    </a:lnTo>
                  </a:path>
                </a:pathLst>
              </a:custGeom>
              <a:solidFill>
                <a:srgbClr val="C0C0C0"/>
              </a:solidFill>
              <a:ln w="12700" cap="rnd">
                <a:solidFill>
                  <a:srgbClr val="000000"/>
                </a:solidFill>
                <a:round/>
                <a:headEnd/>
                <a:tailEnd/>
              </a:ln>
            </p:spPr>
            <p:txBody>
              <a:bodyPr/>
              <a:lstStyle/>
              <a:p>
                <a:endParaRPr lang="en-US"/>
              </a:p>
            </p:txBody>
          </p:sp>
          <p:sp>
            <p:nvSpPr>
              <p:cNvPr id="1214" name="Freeform 115"/>
              <p:cNvSpPr>
                <a:spLocks/>
              </p:cNvSpPr>
              <p:nvPr/>
            </p:nvSpPr>
            <p:spPr bwMode="auto">
              <a:xfrm>
                <a:off x="5277" y="2129"/>
                <a:ext cx="17" cy="17"/>
              </a:xfrm>
              <a:custGeom>
                <a:avLst/>
                <a:gdLst>
                  <a:gd name="T0" fmla="*/ 16 w 17"/>
                  <a:gd name="T1" fmla="*/ 0 h 17"/>
                  <a:gd name="T2" fmla="*/ 16 w 17"/>
                  <a:gd name="T3" fmla="*/ 16 h 17"/>
                  <a:gd name="T4" fmla="*/ 0 w 17"/>
                  <a:gd name="T5" fmla="*/ 16 h 17"/>
                  <a:gd name="T6" fmla="*/ 0 w 17"/>
                  <a:gd name="T7" fmla="*/ 2 h 17"/>
                  <a:gd name="T8" fmla="*/ 16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0"/>
                    </a:moveTo>
                    <a:lnTo>
                      <a:pt x="16" y="16"/>
                    </a:lnTo>
                    <a:lnTo>
                      <a:pt x="0" y="16"/>
                    </a:lnTo>
                    <a:lnTo>
                      <a:pt x="0" y="2"/>
                    </a:lnTo>
                    <a:lnTo>
                      <a:pt x="16" y="0"/>
                    </a:lnTo>
                  </a:path>
                </a:pathLst>
              </a:custGeom>
              <a:noFill/>
              <a:ln w="12700" cap="rnd">
                <a:solidFill>
                  <a:srgbClr val="000000"/>
                </a:solidFill>
                <a:round/>
                <a:headEnd/>
                <a:tailEnd/>
              </a:ln>
            </p:spPr>
            <p:txBody>
              <a:bodyPr/>
              <a:lstStyle/>
              <a:p>
                <a:endParaRPr lang="en-US"/>
              </a:p>
            </p:txBody>
          </p:sp>
          <p:sp>
            <p:nvSpPr>
              <p:cNvPr id="1215" name="Freeform 116"/>
              <p:cNvSpPr>
                <a:spLocks/>
              </p:cNvSpPr>
              <p:nvPr/>
            </p:nvSpPr>
            <p:spPr bwMode="auto">
              <a:xfrm>
                <a:off x="5315" y="2105"/>
                <a:ext cx="17" cy="17"/>
              </a:xfrm>
              <a:custGeom>
                <a:avLst/>
                <a:gdLst>
                  <a:gd name="T0" fmla="*/ 6 w 17"/>
                  <a:gd name="T1" fmla="*/ 0 h 17"/>
                  <a:gd name="T2" fmla="*/ 16 w 17"/>
                  <a:gd name="T3" fmla="*/ 16 h 17"/>
                  <a:gd name="T4" fmla="*/ 4 w 17"/>
                  <a:gd name="T5" fmla="*/ 13 h 17"/>
                  <a:gd name="T6" fmla="*/ 0 w 17"/>
                  <a:gd name="T7" fmla="*/ 4 h 17"/>
                  <a:gd name="T8" fmla="*/ 6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6" y="0"/>
                    </a:moveTo>
                    <a:lnTo>
                      <a:pt x="16" y="16"/>
                    </a:lnTo>
                    <a:lnTo>
                      <a:pt x="4" y="13"/>
                    </a:lnTo>
                    <a:lnTo>
                      <a:pt x="0" y="4"/>
                    </a:lnTo>
                    <a:lnTo>
                      <a:pt x="6" y="0"/>
                    </a:lnTo>
                  </a:path>
                </a:pathLst>
              </a:custGeom>
              <a:solidFill>
                <a:srgbClr val="C0C0C0"/>
              </a:solidFill>
              <a:ln w="12700" cap="rnd">
                <a:solidFill>
                  <a:srgbClr val="000000"/>
                </a:solidFill>
                <a:round/>
                <a:headEnd/>
                <a:tailEnd/>
              </a:ln>
            </p:spPr>
            <p:txBody>
              <a:bodyPr/>
              <a:lstStyle/>
              <a:p>
                <a:endParaRPr lang="en-US"/>
              </a:p>
            </p:txBody>
          </p:sp>
          <p:sp>
            <p:nvSpPr>
              <p:cNvPr id="1216" name="Freeform 117"/>
              <p:cNvSpPr>
                <a:spLocks/>
              </p:cNvSpPr>
              <p:nvPr/>
            </p:nvSpPr>
            <p:spPr bwMode="auto">
              <a:xfrm>
                <a:off x="5295" y="2185"/>
                <a:ext cx="52" cy="17"/>
              </a:xfrm>
              <a:custGeom>
                <a:avLst/>
                <a:gdLst>
                  <a:gd name="T0" fmla="*/ 51 w 52"/>
                  <a:gd name="T1" fmla="*/ 0 h 17"/>
                  <a:gd name="T2" fmla="*/ 0 w 52"/>
                  <a:gd name="T3" fmla="*/ 0 h 17"/>
                  <a:gd name="T4" fmla="*/ 0 w 52"/>
                  <a:gd name="T5" fmla="*/ 16 h 17"/>
                  <a:gd name="T6" fmla="*/ 50 w 52"/>
                  <a:gd name="T7" fmla="*/ 16 h 17"/>
                  <a:gd name="T8" fmla="*/ 51 w 52"/>
                  <a:gd name="T9" fmla="*/ 0 h 17"/>
                  <a:gd name="T10" fmla="*/ 0 60000 65536"/>
                  <a:gd name="T11" fmla="*/ 0 60000 65536"/>
                  <a:gd name="T12" fmla="*/ 0 60000 65536"/>
                  <a:gd name="T13" fmla="*/ 0 60000 65536"/>
                  <a:gd name="T14" fmla="*/ 0 60000 65536"/>
                  <a:gd name="T15" fmla="*/ 0 w 52"/>
                  <a:gd name="T16" fmla="*/ 0 h 17"/>
                  <a:gd name="T17" fmla="*/ 52 w 52"/>
                  <a:gd name="T18" fmla="*/ 17 h 17"/>
                </a:gdLst>
                <a:ahLst/>
                <a:cxnLst>
                  <a:cxn ang="T10">
                    <a:pos x="T0" y="T1"/>
                  </a:cxn>
                  <a:cxn ang="T11">
                    <a:pos x="T2" y="T3"/>
                  </a:cxn>
                  <a:cxn ang="T12">
                    <a:pos x="T4" y="T5"/>
                  </a:cxn>
                  <a:cxn ang="T13">
                    <a:pos x="T6" y="T7"/>
                  </a:cxn>
                  <a:cxn ang="T14">
                    <a:pos x="T8" y="T9"/>
                  </a:cxn>
                </a:cxnLst>
                <a:rect l="T15" t="T16" r="T17" b="T18"/>
                <a:pathLst>
                  <a:path w="52" h="17">
                    <a:moveTo>
                      <a:pt x="51" y="0"/>
                    </a:moveTo>
                    <a:lnTo>
                      <a:pt x="0" y="0"/>
                    </a:lnTo>
                    <a:lnTo>
                      <a:pt x="0" y="16"/>
                    </a:lnTo>
                    <a:lnTo>
                      <a:pt x="50" y="16"/>
                    </a:lnTo>
                    <a:lnTo>
                      <a:pt x="51" y="0"/>
                    </a:lnTo>
                  </a:path>
                </a:pathLst>
              </a:custGeom>
              <a:solidFill>
                <a:srgbClr val="808080"/>
              </a:solidFill>
              <a:ln w="12700" cap="rnd">
                <a:solidFill>
                  <a:srgbClr val="000000"/>
                </a:solidFill>
                <a:round/>
                <a:headEnd/>
                <a:tailEnd/>
              </a:ln>
            </p:spPr>
            <p:txBody>
              <a:bodyPr/>
              <a:lstStyle/>
              <a:p>
                <a:endParaRPr lang="en-US"/>
              </a:p>
            </p:txBody>
          </p:sp>
          <p:sp>
            <p:nvSpPr>
              <p:cNvPr id="1217" name="Freeform 118"/>
              <p:cNvSpPr>
                <a:spLocks/>
              </p:cNvSpPr>
              <p:nvPr/>
            </p:nvSpPr>
            <p:spPr bwMode="auto">
              <a:xfrm>
                <a:off x="5364" y="2026"/>
                <a:ext cx="22" cy="27"/>
              </a:xfrm>
              <a:custGeom>
                <a:avLst/>
                <a:gdLst>
                  <a:gd name="T0" fmla="*/ 1 w 22"/>
                  <a:gd name="T1" fmla="*/ 0 h 27"/>
                  <a:gd name="T2" fmla="*/ 20 w 22"/>
                  <a:gd name="T3" fmla="*/ 19 h 27"/>
                  <a:gd name="T4" fmla="*/ 21 w 22"/>
                  <a:gd name="T5" fmla="*/ 26 h 27"/>
                  <a:gd name="T6" fmla="*/ 0 w 22"/>
                  <a:gd name="T7" fmla="*/ 9 h 27"/>
                  <a:gd name="T8" fmla="*/ 1 w 22"/>
                  <a:gd name="T9" fmla="*/ 0 h 27"/>
                  <a:gd name="T10" fmla="*/ 0 60000 65536"/>
                  <a:gd name="T11" fmla="*/ 0 60000 65536"/>
                  <a:gd name="T12" fmla="*/ 0 60000 65536"/>
                  <a:gd name="T13" fmla="*/ 0 60000 65536"/>
                  <a:gd name="T14" fmla="*/ 0 60000 65536"/>
                  <a:gd name="T15" fmla="*/ 0 w 22"/>
                  <a:gd name="T16" fmla="*/ 0 h 27"/>
                  <a:gd name="T17" fmla="*/ 22 w 22"/>
                  <a:gd name="T18" fmla="*/ 27 h 27"/>
                </a:gdLst>
                <a:ahLst/>
                <a:cxnLst>
                  <a:cxn ang="T10">
                    <a:pos x="T0" y="T1"/>
                  </a:cxn>
                  <a:cxn ang="T11">
                    <a:pos x="T2" y="T3"/>
                  </a:cxn>
                  <a:cxn ang="T12">
                    <a:pos x="T4" y="T5"/>
                  </a:cxn>
                  <a:cxn ang="T13">
                    <a:pos x="T6" y="T7"/>
                  </a:cxn>
                  <a:cxn ang="T14">
                    <a:pos x="T8" y="T9"/>
                  </a:cxn>
                </a:cxnLst>
                <a:rect l="T15" t="T16" r="T17" b="T18"/>
                <a:pathLst>
                  <a:path w="22" h="27">
                    <a:moveTo>
                      <a:pt x="1" y="0"/>
                    </a:moveTo>
                    <a:lnTo>
                      <a:pt x="20" y="19"/>
                    </a:lnTo>
                    <a:lnTo>
                      <a:pt x="21" y="26"/>
                    </a:lnTo>
                    <a:lnTo>
                      <a:pt x="0" y="9"/>
                    </a:lnTo>
                    <a:lnTo>
                      <a:pt x="1" y="0"/>
                    </a:lnTo>
                  </a:path>
                </a:pathLst>
              </a:custGeom>
              <a:solidFill>
                <a:srgbClr val="C0C0C0"/>
              </a:solidFill>
              <a:ln w="12700" cap="rnd">
                <a:solidFill>
                  <a:srgbClr val="000000"/>
                </a:solidFill>
                <a:round/>
                <a:headEnd/>
                <a:tailEnd/>
              </a:ln>
            </p:spPr>
            <p:txBody>
              <a:bodyPr/>
              <a:lstStyle/>
              <a:p>
                <a:endParaRPr lang="en-US"/>
              </a:p>
            </p:txBody>
          </p:sp>
          <p:sp>
            <p:nvSpPr>
              <p:cNvPr id="1218" name="Freeform 119"/>
              <p:cNvSpPr>
                <a:spLocks/>
              </p:cNvSpPr>
              <p:nvPr/>
            </p:nvSpPr>
            <p:spPr bwMode="auto">
              <a:xfrm>
                <a:off x="5358" y="1957"/>
                <a:ext cx="33" cy="224"/>
              </a:xfrm>
              <a:custGeom>
                <a:avLst/>
                <a:gdLst>
                  <a:gd name="T0" fmla="*/ 0 w 33"/>
                  <a:gd name="T1" fmla="*/ 0 h 224"/>
                  <a:gd name="T2" fmla="*/ 32 w 33"/>
                  <a:gd name="T3" fmla="*/ 13 h 224"/>
                  <a:gd name="T4" fmla="*/ 32 w 33"/>
                  <a:gd name="T5" fmla="*/ 223 h 224"/>
                  <a:gd name="T6" fmla="*/ 26 w 33"/>
                  <a:gd name="T7" fmla="*/ 223 h 224"/>
                  <a:gd name="T8" fmla="*/ 26 w 33"/>
                  <a:gd name="T9" fmla="*/ 33 h 224"/>
                  <a:gd name="T10" fmla="*/ 0 w 33"/>
                  <a:gd name="T11" fmla="*/ 21 h 224"/>
                  <a:gd name="T12" fmla="*/ 0 w 33"/>
                  <a:gd name="T13" fmla="*/ 0 h 224"/>
                  <a:gd name="T14" fmla="*/ 0 60000 65536"/>
                  <a:gd name="T15" fmla="*/ 0 60000 65536"/>
                  <a:gd name="T16" fmla="*/ 0 60000 65536"/>
                  <a:gd name="T17" fmla="*/ 0 60000 65536"/>
                  <a:gd name="T18" fmla="*/ 0 60000 65536"/>
                  <a:gd name="T19" fmla="*/ 0 60000 65536"/>
                  <a:gd name="T20" fmla="*/ 0 60000 65536"/>
                  <a:gd name="T21" fmla="*/ 0 w 33"/>
                  <a:gd name="T22" fmla="*/ 0 h 224"/>
                  <a:gd name="T23" fmla="*/ 33 w 33"/>
                  <a:gd name="T24" fmla="*/ 224 h 2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 h="224">
                    <a:moveTo>
                      <a:pt x="0" y="0"/>
                    </a:moveTo>
                    <a:lnTo>
                      <a:pt x="32" y="13"/>
                    </a:lnTo>
                    <a:lnTo>
                      <a:pt x="32" y="223"/>
                    </a:lnTo>
                    <a:lnTo>
                      <a:pt x="26" y="223"/>
                    </a:lnTo>
                    <a:lnTo>
                      <a:pt x="26" y="33"/>
                    </a:lnTo>
                    <a:lnTo>
                      <a:pt x="0" y="21"/>
                    </a:lnTo>
                    <a:lnTo>
                      <a:pt x="0" y="0"/>
                    </a:lnTo>
                  </a:path>
                </a:pathLst>
              </a:custGeom>
              <a:solidFill>
                <a:srgbClr val="9F9F9F"/>
              </a:solidFill>
              <a:ln w="12700" cap="rnd">
                <a:solidFill>
                  <a:srgbClr val="000000"/>
                </a:solidFill>
                <a:round/>
                <a:headEnd/>
                <a:tailEnd/>
              </a:ln>
            </p:spPr>
            <p:txBody>
              <a:bodyPr/>
              <a:lstStyle/>
              <a:p>
                <a:endParaRPr lang="en-US"/>
              </a:p>
            </p:txBody>
          </p:sp>
          <p:sp>
            <p:nvSpPr>
              <p:cNvPr id="1219" name="Freeform 120"/>
              <p:cNvSpPr>
                <a:spLocks/>
              </p:cNvSpPr>
              <p:nvPr/>
            </p:nvSpPr>
            <p:spPr bwMode="auto">
              <a:xfrm>
                <a:off x="5205" y="2180"/>
                <a:ext cx="188" cy="50"/>
              </a:xfrm>
              <a:custGeom>
                <a:avLst/>
                <a:gdLst>
                  <a:gd name="T0" fmla="*/ 187 w 188"/>
                  <a:gd name="T1" fmla="*/ 49 h 50"/>
                  <a:gd name="T2" fmla="*/ 187 w 188"/>
                  <a:gd name="T3" fmla="*/ 0 h 50"/>
                  <a:gd name="T4" fmla="*/ 146 w 188"/>
                  <a:gd name="T5" fmla="*/ 0 h 50"/>
                  <a:gd name="T6" fmla="*/ 138 w 188"/>
                  <a:gd name="T7" fmla="*/ 8 h 50"/>
                  <a:gd name="T8" fmla="*/ 114 w 188"/>
                  <a:gd name="T9" fmla="*/ 8 h 50"/>
                  <a:gd name="T10" fmla="*/ 105 w 188"/>
                  <a:gd name="T11" fmla="*/ 17 h 50"/>
                  <a:gd name="T12" fmla="*/ 25 w 188"/>
                  <a:gd name="T13" fmla="*/ 17 h 50"/>
                  <a:gd name="T14" fmla="*/ 25 w 188"/>
                  <a:gd name="T15" fmla="*/ 33 h 50"/>
                  <a:gd name="T16" fmla="*/ 0 w 188"/>
                  <a:gd name="T17" fmla="*/ 33 h 50"/>
                  <a:gd name="T18" fmla="*/ 0 w 188"/>
                  <a:gd name="T19" fmla="*/ 49 h 50"/>
                  <a:gd name="T20" fmla="*/ 187 w 188"/>
                  <a:gd name="T21" fmla="*/ 49 h 5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88"/>
                  <a:gd name="T34" fmla="*/ 0 h 50"/>
                  <a:gd name="T35" fmla="*/ 188 w 188"/>
                  <a:gd name="T36" fmla="*/ 50 h 5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88" h="50">
                    <a:moveTo>
                      <a:pt x="187" y="49"/>
                    </a:moveTo>
                    <a:lnTo>
                      <a:pt x="187" y="0"/>
                    </a:lnTo>
                    <a:lnTo>
                      <a:pt x="146" y="0"/>
                    </a:lnTo>
                    <a:lnTo>
                      <a:pt x="138" y="8"/>
                    </a:lnTo>
                    <a:lnTo>
                      <a:pt x="114" y="8"/>
                    </a:lnTo>
                    <a:lnTo>
                      <a:pt x="105" y="17"/>
                    </a:lnTo>
                    <a:lnTo>
                      <a:pt x="25" y="17"/>
                    </a:lnTo>
                    <a:lnTo>
                      <a:pt x="25" y="33"/>
                    </a:lnTo>
                    <a:lnTo>
                      <a:pt x="0" y="33"/>
                    </a:lnTo>
                    <a:lnTo>
                      <a:pt x="0" y="49"/>
                    </a:lnTo>
                    <a:lnTo>
                      <a:pt x="187" y="49"/>
                    </a:lnTo>
                  </a:path>
                </a:pathLst>
              </a:custGeom>
              <a:solidFill>
                <a:srgbClr val="C0C0C0"/>
              </a:solidFill>
              <a:ln w="12700" cap="rnd">
                <a:solidFill>
                  <a:srgbClr val="000000"/>
                </a:solidFill>
                <a:round/>
                <a:headEnd/>
                <a:tailEnd/>
              </a:ln>
            </p:spPr>
            <p:txBody>
              <a:bodyPr/>
              <a:lstStyle/>
              <a:p>
                <a:endParaRPr lang="en-US"/>
              </a:p>
            </p:txBody>
          </p:sp>
          <p:sp>
            <p:nvSpPr>
              <p:cNvPr id="1220" name="Freeform 121"/>
              <p:cNvSpPr>
                <a:spLocks/>
              </p:cNvSpPr>
              <p:nvPr/>
            </p:nvSpPr>
            <p:spPr bwMode="auto">
              <a:xfrm>
                <a:off x="5254" y="2213"/>
                <a:ext cx="139" cy="17"/>
              </a:xfrm>
              <a:custGeom>
                <a:avLst/>
                <a:gdLst>
                  <a:gd name="T0" fmla="*/ 138 w 139"/>
                  <a:gd name="T1" fmla="*/ 16 h 17"/>
                  <a:gd name="T2" fmla="*/ 0 w 139"/>
                  <a:gd name="T3" fmla="*/ 16 h 17"/>
                  <a:gd name="T4" fmla="*/ 0 w 139"/>
                  <a:gd name="T5" fmla="*/ 0 h 17"/>
                  <a:gd name="T6" fmla="*/ 138 w 139"/>
                  <a:gd name="T7" fmla="*/ 0 h 17"/>
                  <a:gd name="T8" fmla="*/ 138 w 139"/>
                  <a:gd name="T9" fmla="*/ 16 h 17"/>
                  <a:gd name="T10" fmla="*/ 0 60000 65536"/>
                  <a:gd name="T11" fmla="*/ 0 60000 65536"/>
                  <a:gd name="T12" fmla="*/ 0 60000 65536"/>
                  <a:gd name="T13" fmla="*/ 0 60000 65536"/>
                  <a:gd name="T14" fmla="*/ 0 60000 65536"/>
                  <a:gd name="T15" fmla="*/ 0 w 139"/>
                  <a:gd name="T16" fmla="*/ 0 h 17"/>
                  <a:gd name="T17" fmla="*/ 139 w 139"/>
                  <a:gd name="T18" fmla="*/ 17 h 17"/>
                </a:gdLst>
                <a:ahLst/>
                <a:cxnLst>
                  <a:cxn ang="T10">
                    <a:pos x="T0" y="T1"/>
                  </a:cxn>
                  <a:cxn ang="T11">
                    <a:pos x="T2" y="T3"/>
                  </a:cxn>
                  <a:cxn ang="T12">
                    <a:pos x="T4" y="T5"/>
                  </a:cxn>
                  <a:cxn ang="T13">
                    <a:pos x="T6" y="T7"/>
                  </a:cxn>
                  <a:cxn ang="T14">
                    <a:pos x="T8" y="T9"/>
                  </a:cxn>
                </a:cxnLst>
                <a:rect l="T15" t="T16" r="T17" b="T18"/>
                <a:pathLst>
                  <a:path w="139" h="17">
                    <a:moveTo>
                      <a:pt x="138" y="16"/>
                    </a:moveTo>
                    <a:lnTo>
                      <a:pt x="0" y="16"/>
                    </a:lnTo>
                    <a:lnTo>
                      <a:pt x="0" y="0"/>
                    </a:lnTo>
                    <a:lnTo>
                      <a:pt x="138" y="0"/>
                    </a:lnTo>
                    <a:lnTo>
                      <a:pt x="138" y="16"/>
                    </a:lnTo>
                  </a:path>
                </a:pathLst>
              </a:custGeom>
              <a:solidFill>
                <a:srgbClr val="C0C0C0"/>
              </a:solidFill>
              <a:ln w="12700" cap="rnd">
                <a:solidFill>
                  <a:srgbClr val="000000"/>
                </a:solidFill>
                <a:round/>
                <a:headEnd/>
                <a:tailEnd/>
              </a:ln>
            </p:spPr>
            <p:txBody>
              <a:bodyPr/>
              <a:lstStyle/>
              <a:p>
                <a:endParaRPr lang="en-US"/>
              </a:p>
            </p:txBody>
          </p:sp>
          <p:sp>
            <p:nvSpPr>
              <p:cNvPr id="1221" name="Line 122"/>
              <p:cNvSpPr>
                <a:spLocks noChangeShapeType="1"/>
              </p:cNvSpPr>
              <p:nvPr/>
            </p:nvSpPr>
            <p:spPr bwMode="auto">
              <a:xfrm>
                <a:off x="5397" y="2113"/>
                <a:ext cx="0" cy="28"/>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1222" name="Freeform 123"/>
              <p:cNvSpPr>
                <a:spLocks/>
              </p:cNvSpPr>
              <p:nvPr/>
            </p:nvSpPr>
            <p:spPr bwMode="auto">
              <a:xfrm>
                <a:off x="5390" y="2141"/>
                <a:ext cx="17" cy="17"/>
              </a:xfrm>
              <a:custGeom>
                <a:avLst/>
                <a:gdLst>
                  <a:gd name="T0" fmla="*/ 16 w 17"/>
                  <a:gd name="T1" fmla="*/ 16 h 17"/>
                  <a:gd name="T2" fmla="*/ 16 w 17"/>
                  <a:gd name="T3" fmla="*/ 0 h 17"/>
                  <a:gd name="T4" fmla="*/ 0 w 17"/>
                  <a:gd name="T5" fmla="*/ 0 h 17"/>
                  <a:gd name="T6" fmla="*/ 0 w 17"/>
                  <a:gd name="T7" fmla="*/ 5 h 17"/>
                  <a:gd name="T8" fmla="*/ 10 w 17"/>
                  <a:gd name="T9" fmla="*/ 5 h 17"/>
                  <a:gd name="T10" fmla="*/ 10 w 17"/>
                  <a:gd name="T11" fmla="*/ 16 h 17"/>
                  <a:gd name="T12" fmla="*/ 16 w 17"/>
                  <a:gd name="T13" fmla="*/ 16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16" y="16"/>
                    </a:moveTo>
                    <a:lnTo>
                      <a:pt x="16" y="0"/>
                    </a:lnTo>
                    <a:lnTo>
                      <a:pt x="0" y="0"/>
                    </a:lnTo>
                    <a:lnTo>
                      <a:pt x="0" y="5"/>
                    </a:lnTo>
                    <a:lnTo>
                      <a:pt x="10" y="5"/>
                    </a:lnTo>
                    <a:lnTo>
                      <a:pt x="10" y="16"/>
                    </a:lnTo>
                    <a:lnTo>
                      <a:pt x="16" y="16"/>
                    </a:lnTo>
                  </a:path>
                </a:pathLst>
              </a:custGeom>
              <a:solidFill>
                <a:srgbClr val="C0C0C0"/>
              </a:solidFill>
              <a:ln w="12700" cap="rnd">
                <a:solidFill>
                  <a:srgbClr val="000000"/>
                </a:solidFill>
                <a:round/>
                <a:headEnd/>
                <a:tailEnd/>
              </a:ln>
            </p:spPr>
            <p:txBody>
              <a:bodyPr/>
              <a:lstStyle/>
              <a:p>
                <a:endParaRPr lang="en-US"/>
              </a:p>
            </p:txBody>
          </p:sp>
          <p:sp>
            <p:nvSpPr>
              <p:cNvPr id="1223" name="Freeform 124"/>
              <p:cNvSpPr>
                <a:spLocks/>
              </p:cNvSpPr>
              <p:nvPr/>
            </p:nvSpPr>
            <p:spPr bwMode="auto">
              <a:xfrm>
                <a:off x="5293" y="2131"/>
                <a:ext cx="43" cy="59"/>
              </a:xfrm>
              <a:custGeom>
                <a:avLst/>
                <a:gdLst>
                  <a:gd name="T0" fmla="*/ 42 w 43"/>
                  <a:gd name="T1" fmla="*/ 0 h 59"/>
                  <a:gd name="T2" fmla="*/ 0 w 43"/>
                  <a:gd name="T3" fmla="*/ 58 h 59"/>
                  <a:gd name="T4" fmla="*/ 7 w 43"/>
                  <a:gd name="T5" fmla="*/ 57 h 59"/>
                  <a:gd name="T6" fmla="*/ 42 w 43"/>
                  <a:gd name="T7" fmla="*/ 8 h 59"/>
                  <a:gd name="T8" fmla="*/ 42 w 43"/>
                  <a:gd name="T9" fmla="*/ 0 h 59"/>
                  <a:gd name="T10" fmla="*/ 0 60000 65536"/>
                  <a:gd name="T11" fmla="*/ 0 60000 65536"/>
                  <a:gd name="T12" fmla="*/ 0 60000 65536"/>
                  <a:gd name="T13" fmla="*/ 0 60000 65536"/>
                  <a:gd name="T14" fmla="*/ 0 60000 65536"/>
                  <a:gd name="T15" fmla="*/ 0 w 43"/>
                  <a:gd name="T16" fmla="*/ 0 h 59"/>
                  <a:gd name="T17" fmla="*/ 43 w 43"/>
                  <a:gd name="T18" fmla="*/ 59 h 59"/>
                </a:gdLst>
                <a:ahLst/>
                <a:cxnLst>
                  <a:cxn ang="T10">
                    <a:pos x="T0" y="T1"/>
                  </a:cxn>
                  <a:cxn ang="T11">
                    <a:pos x="T2" y="T3"/>
                  </a:cxn>
                  <a:cxn ang="T12">
                    <a:pos x="T4" y="T5"/>
                  </a:cxn>
                  <a:cxn ang="T13">
                    <a:pos x="T6" y="T7"/>
                  </a:cxn>
                  <a:cxn ang="T14">
                    <a:pos x="T8" y="T9"/>
                  </a:cxn>
                </a:cxnLst>
                <a:rect l="T15" t="T16" r="T17" b="T18"/>
                <a:pathLst>
                  <a:path w="43" h="59">
                    <a:moveTo>
                      <a:pt x="42" y="0"/>
                    </a:moveTo>
                    <a:lnTo>
                      <a:pt x="0" y="58"/>
                    </a:lnTo>
                    <a:lnTo>
                      <a:pt x="7" y="57"/>
                    </a:lnTo>
                    <a:lnTo>
                      <a:pt x="42" y="8"/>
                    </a:lnTo>
                    <a:lnTo>
                      <a:pt x="42" y="0"/>
                    </a:lnTo>
                  </a:path>
                </a:pathLst>
              </a:custGeom>
              <a:solidFill>
                <a:srgbClr val="9F9F9F"/>
              </a:solidFill>
              <a:ln w="12700" cap="rnd">
                <a:solidFill>
                  <a:srgbClr val="000000"/>
                </a:solidFill>
                <a:round/>
                <a:headEnd/>
                <a:tailEnd/>
              </a:ln>
            </p:spPr>
            <p:txBody>
              <a:bodyPr/>
              <a:lstStyle/>
              <a:p>
                <a:endParaRPr lang="en-US"/>
              </a:p>
            </p:txBody>
          </p:sp>
          <p:sp>
            <p:nvSpPr>
              <p:cNvPr id="1224" name="Freeform 125"/>
              <p:cNvSpPr>
                <a:spLocks/>
              </p:cNvSpPr>
              <p:nvPr/>
            </p:nvSpPr>
            <p:spPr bwMode="auto">
              <a:xfrm>
                <a:off x="5392" y="2164"/>
                <a:ext cx="33" cy="66"/>
              </a:xfrm>
              <a:custGeom>
                <a:avLst/>
                <a:gdLst>
                  <a:gd name="T0" fmla="*/ 7 w 33"/>
                  <a:gd name="T1" fmla="*/ 0 h 66"/>
                  <a:gd name="T2" fmla="*/ 32 w 33"/>
                  <a:gd name="T3" fmla="*/ 25 h 66"/>
                  <a:gd name="T4" fmla="*/ 32 w 33"/>
                  <a:gd name="T5" fmla="*/ 65 h 66"/>
                  <a:gd name="T6" fmla="*/ 0 w 33"/>
                  <a:gd name="T7" fmla="*/ 65 h 66"/>
                  <a:gd name="T8" fmla="*/ 0 w 33"/>
                  <a:gd name="T9" fmla="*/ 16 h 66"/>
                  <a:gd name="T10" fmla="*/ 7 w 33"/>
                  <a:gd name="T11" fmla="*/ 0 h 66"/>
                  <a:gd name="T12" fmla="*/ 0 60000 65536"/>
                  <a:gd name="T13" fmla="*/ 0 60000 65536"/>
                  <a:gd name="T14" fmla="*/ 0 60000 65536"/>
                  <a:gd name="T15" fmla="*/ 0 60000 65536"/>
                  <a:gd name="T16" fmla="*/ 0 60000 65536"/>
                  <a:gd name="T17" fmla="*/ 0 60000 65536"/>
                  <a:gd name="T18" fmla="*/ 0 w 33"/>
                  <a:gd name="T19" fmla="*/ 0 h 66"/>
                  <a:gd name="T20" fmla="*/ 33 w 33"/>
                  <a:gd name="T21" fmla="*/ 66 h 66"/>
                </a:gdLst>
                <a:ahLst/>
                <a:cxnLst>
                  <a:cxn ang="T12">
                    <a:pos x="T0" y="T1"/>
                  </a:cxn>
                  <a:cxn ang="T13">
                    <a:pos x="T2" y="T3"/>
                  </a:cxn>
                  <a:cxn ang="T14">
                    <a:pos x="T4" y="T5"/>
                  </a:cxn>
                  <a:cxn ang="T15">
                    <a:pos x="T6" y="T7"/>
                  </a:cxn>
                  <a:cxn ang="T16">
                    <a:pos x="T8" y="T9"/>
                  </a:cxn>
                  <a:cxn ang="T17">
                    <a:pos x="T10" y="T11"/>
                  </a:cxn>
                </a:cxnLst>
                <a:rect l="T18" t="T19" r="T20" b="T21"/>
                <a:pathLst>
                  <a:path w="33" h="66">
                    <a:moveTo>
                      <a:pt x="7" y="0"/>
                    </a:moveTo>
                    <a:lnTo>
                      <a:pt x="32" y="25"/>
                    </a:lnTo>
                    <a:lnTo>
                      <a:pt x="32" y="65"/>
                    </a:lnTo>
                    <a:lnTo>
                      <a:pt x="0" y="65"/>
                    </a:lnTo>
                    <a:lnTo>
                      <a:pt x="0" y="16"/>
                    </a:lnTo>
                    <a:lnTo>
                      <a:pt x="7" y="0"/>
                    </a:lnTo>
                  </a:path>
                </a:pathLst>
              </a:custGeom>
              <a:solidFill>
                <a:srgbClr val="C0C0C0"/>
              </a:solidFill>
              <a:ln w="12700" cap="rnd">
                <a:solidFill>
                  <a:srgbClr val="000000"/>
                </a:solidFill>
                <a:round/>
                <a:headEnd/>
                <a:tailEnd/>
              </a:ln>
            </p:spPr>
            <p:txBody>
              <a:bodyPr/>
              <a:lstStyle/>
              <a:p>
                <a:endParaRPr lang="en-US"/>
              </a:p>
            </p:txBody>
          </p:sp>
          <p:sp>
            <p:nvSpPr>
              <p:cNvPr id="1225" name="Freeform 126"/>
              <p:cNvSpPr>
                <a:spLocks/>
              </p:cNvSpPr>
              <p:nvPr/>
            </p:nvSpPr>
            <p:spPr bwMode="auto">
              <a:xfrm>
                <a:off x="5205" y="2260"/>
                <a:ext cx="228" cy="17"/>
              </a:xfrm>
              <a:custGeom>
                <a:avLst/>
                <a:gdLst>
                  <a:gd name="T0" fmla="*/ 227 w 228"/>
                  <a:gd name="T1" fmla="*/ 16 h 17"/>
                  <a:gd name="T2" fmla="*/ 0 w 228"/>
                  <a:gd name="T3" fmla="*/ 16 h 17"/>
                  <a:gd name="T4" fmla="*/ 0 w 228"/>
                  <a:gd name="T5" fmla="*/ 0 h 17"/>
                  <a:gd name="T6" fmla="*/ 227 w 228"/>
                  <a:gd name="T7" fmla="*/ 0 h 17"/>
                  <a:gd name="T8" fmla="*/ 227 w 228"/>
                  <a:gd name="T9" fmla="*/ 16 h 17"/>
                  <a:gd name="T10" fmla="*/ 0 60000 65536"/>
                  <a:gd name="T11" fmla="*/ 0 60000 65536"/>
                  <a:gd name="T12" fmla="*/ 0 60000 65536"/>
                  <a:gd name="T13" fmla="*/ 0 60000 65536"/>
                  <a:gd name="T14" fmla="*/ 0 60000 65536"/>
                  <a:gd name="T15" fmla="*/ 0 w 228"/>
                  <a:gd name="T16" fmla="*/ 0 h 17"/>
                  <a:gd name="T17" fmla="*/ 228 w 228"/>
                  <a:gd name="T18" fmla="*/ 17 h 17"/>
                </a:gdLst>
                <a:ahLst/>
                <a:cxnLst>
                  <a:cxn ang="T10">
                    <a:pos x="T0" y="T1"/>
                  </a:cxn>
                  <a:cxn ang="T11">
                    <a:pos x="T2" y="T3"/>
                  </a:cxn>
                  <a:cxn ang="T12">
                    <a:pos x="T4" y="T5"/>
                  </a:cxn>
                  <a:cxn ang="T13">
                    <a:pos x="T6" y="T7"/>
                  </a:cxn>
                  <a:cxn ang="T14">
                    <a:pos x="T8" y="T9"/>
                  </a:cxn>
                </a:cxnLst>
                <a:rect l="T15" t="T16" r="T17" b="T18"/>
                <a:pathLst>
                  <a:path w="228" h="17">
                    <a:moveTo>
                      <a:pt x="227" y="16"/>
                    </a:moveTo>
                    <a:lnTo>
                      <a:pt x="0" y="16"/>
                    </a:lnTo>
                    <a:lnTo>
                      <a:pt x="0" y="0"/>
                    </a:lnTo>
                    <a:lnTo>
                      <a:pt x="227" y="0"/>
                    </a:lnTo>
                    <a:lnTo>
                      <a:pt x="227" y="16"/>
                    </a:lnTo>
                  </a:path>
                </a:pathLst>
              </a:custGeom>
              <a:solidFill>
                <a:srgbClr val="9F9F9F"/>
              </a:solidFill>
              <a:ln w="12700" cap="rnd">
                <a:solidFill>
                  <a:srgbClr val="000000"/>
                </a:solidFill>
                <a:round/>
                <a:headEnd/>
                <a:tailEnd/>
              </a:ln>
            </p:spPr>
            <p:txBody>
              <a:bodyPr/>
              <a:lstStyle/>
              <a:p>
                <a:endParaRPr lang="en-US"/>
              </a:p>
            </p:txBody>
          </p:sp>
          <p:sp>
            <p:nvSpPr>
              <p:cNvPr id="1226" name="Freeform 127"/>
              <p:cNvSpPr>
                <a:spLocks/>
              </p:cNvSpPr>
              <p:nvPr/>
            </p:nvSpPr>
            <p:spPr bwMode="auto">
              <a:xfrm>
                <a:off x="5205" y="2245"/>
                <a:ext cx="228" cy="17"/>
              </a:xfrm>
              <a:custGeom>
                <a:avLst/>
                <a:gdLst>
                  <a:gd name="T0" fmla="*/ 227 w 228"/>
                  <a:gd name="T1" fmla="*/ 16 h 17"/>
                  <a:gd name="T2" fmla="*/ 0 w 228"/>
                  <a:gd name="T3" fmla="*/ 16 h 17"/>
                  <a:gd name="T4" fmla="*/ 0 w 228"/>
                  <a:gd name="T5" fmla="*/ 0 h 17"/>
                  <a:gd name="T6" fmla="*/ 227 w 228"/>
                  <a:gd name="T7" fmla="*/ 0 h 17"/>
                  <a:gd name="T8" fmla="*/ 227 w 228"/>
                  <a:gd name="T9" fmla="*/ 16 h 17"/>
                  <a:gd name="T10" fmla="*/ 0 60000 65536"/>
                  <a:gd name="T11" fmla="*/ 0 60000 65536"/>
                  <a:gd name="T12" fmla="*/ 0 60000 65536"/>
                  <a:gd name="T13" fmla="*/ 0 60000 65536"/>
                  <a:gd name="T14" fmla="*/ 0 60000 65536"/>
                  <a:gd name="T15" fmla="*/ 0 w 228"/>
                  <a:gd name="T16" fmla="*/ 0 h 17"/>
                  <a:gd name="T17" fmla="*/ 228 w 228"/>
                  <a:gd name="T18" fmla="*/ 17 h 17"/>
                </a:gdLst>
                <a:ahLst/>
                <a:cxnLst>
                  <a:cxn ang="T10">
                    <a:pos x="T0" y="T1"/>
                  </a:cxn>
                  <a:cxn ang="T11">
                    <a:pos x="T2" y="T3"/>
                  </a:cxn>
                  <a:cxn ang="T12">
                    <a:pos x="T4" y="T5"/>
                  </a:cxn>
                  <a:cxn ang="T13">
                    <a:pos x="T6" y="T7"/>
                  </a:cxn>
                  <a:cxn ang="T14">
                    <a:pos x="T8" y="T9"/>
                  </a:cxn>
                </a:cxnLst>
                <a:rect l="T15" t="T16" r="T17" b="T18"/>
                <a:pathLst>
                  <a:path w="228" h="17">
                    <a:moveTo>
                      <a:pt x="227" y="16"/>
                    </a:moveTo>
                    <a:lnTo>
                      <a:pt x="0" y="16"/>
                    </a:lnTo>
                    <a:lnTo>
                      <a:pt x="0" y="0"/>
                    </a:lnTo>
                    <a:lnTo>
                      <a:pt x="227" y="0"/>
                    </a:lnTo>
                    <a:lnTo>
                      <a:pt x="227" y="16"/>
                    </a:lnTo>
                  </a:path>
                </a:pathLst>
              </a:custGeom>
              <a:solidFill>
                <a:srgbClr val="9F9F9F"/>
              </a:solidFill>
              <a:ln w="12700" cap="rnd">
                <a:solidFill>
                  <a:srgbClr val="000000"/>
                </a:solidFill>
                <a:round/>
                <a:headEnd/>
                <a:tailEnd/>
              </a:ln>
            </p:spPr>
            <p:txBody>
              <a:bodyPr/>
              <a:lstStyle/>
              <a:p>
                <a:endParaRPr lang="en-US"/>
              </a:p>
            </p:txBody>
          </p:sp>
          <p:sp>
            <p:nvSpPr>
              <p:cNvPr id="1227" name="Freeform 128"/>
              <p:cNvSpPr>
                <a:spLocks/>
              </p:cNvSpPr>
              <p:nvPr/>
            </p:nvSpPr>
            <p:spPr bwMode="auto">
              <a:xfrm>
                <a:off x="5205" y="2229"/>
                <a:ext cx="228" cy="17"/>
              </a:xfrm>
              <a:custGeom>
                <a:avLst/>
                <a:gdLst>
                  <a:gd name="T0" fmla="*/ 227 w 228"/>
                  <a:gd name="T1" fmla="*/ 16 h 17"/>
                  <a:gd name="T2" fmla="*/ 0 w 228"/>
                  <a:gd name="T3" fmla="*/ 16 h 17"/>
                  <a:gd name="T4" fmla="*/ 0 w 228"/>
                  <a:gd name="T5" fmla="*/ 0 h 17"/>
                  <a:gd name="T6" fmla="*/ 227 w 228"/>
                  <a:gd name="T7" fmla="*/ 0 h 17"/>
                  <a:gd name="T8" fmla="*/ 227 w 228"/>
                  <a:gd name="T9" fmla="*/ 16 h 17"/>
                  <a:gd name="T10" fmla="*/ 0 60000 65536"/>
                  <a:gd name="T11" fmla="*/ 0 60000 65536"/>
                  <a:gd name="T12" fmla="*/ 0 60000 65536"/>
                  <a:gd name="T13" fmla="*/ 0 60000 65536"/>
                  <a:gd name="T14" fmla="*/ 0 60000 65536"/>
                  <a:gd name="T15" fmla="*/ 0 w 228"/>
                  <a:gd name="T16" fmla="*/ 0 h 17"/>
                  <a:gd name="T17" fmla="*/ 228 w 228"/>
                  <a:gd name="T18" fmla="*/ 17 h 17"/>
                </a:gdLst>
                <a:ahLst/>
                <a:cxnLst>
                  <a:cxn ang="T10">
                    <a:pos x="T0" y="T1"/>
                  </a:cxn>
                  <a:cxn ang="T11">
                    <a:pos x="T2" y="T3"/>
                  </a:cxn>
                  <a:cxn ang="T12">
                    <a:pos x="T4" y="T5"/>
                  </a:cxn>
                  <a:cxn ang="T13">
                    <a:pos x="T6" y="T7"/>
                  </a:cxn>
                  <a:cxn ang="T14">
                    <a:pos x="T8" y="T9"/>
                  </a:cxn>
                </a:cxnLst>
                <a:rect l="T15" t="T16" r="T17" b="T18"/>
                <a:pathLst>
                  <a:path w="228" h="17">
                    <a:moveTo>
                      <a:pt x="227" y="16"/>
                    </a:moveTo>
                    <a:lnTo>
                      <a:pt x="0" y="16"/>
                    </a:lnTo>
                    <a:lnTo>
                      <a:pt x="0" y="0"/>
                    </a:lnTo>
                    <a:lnTo>
                      <a:pt x="227" y="0"/>
                    </a:lnTo>
                    <a:lnTo>
                      <a:pt x="227" y="16"/>
                    </a:lnTo>
                  </a:path>
                </a:pathLst>
              </a:custGeom>
              <a:solidFill>
                <a:srgbClr val="9F9F9F"/>
              </a:solidFill>
              <a:ln w="12700" cap="rnd">
                <a:solidFill>
                  <a:srgbClr val="000000"/>
                </a:solidFill>
                <a:round/>
                <a:headEnd/>
                <a:tailEnd/>
              </a:ln>
            </p:spPr>
            <p:txBody>
              <a:bodyPr/>
              <a:lstStyle/>
              <a:p>
                <a:endParaRPr lang="en-US"/>
              </a:p>
            </p:txBody>
          </p:sp>
          <p:sp>
            <p:nvSpPr>
              <p:cNvPr id="1228" name="Freeform 129"/>
              <p:cNvSpPr>
                <a:spLocks/>
              </p:cNvSpPr>
              <p:nvPr/>
            </p:nvSpPr>
            <p:spPr bwMode="auto">
              <a:xfrm>
                <a:off x="5212" y="2216"/>
                <a:ext cx="25" cy="17"/>
              </a:xfrm>
              <a:custGeom>
                <a:avLst/>
                <a:gdLst>
                  <a:gd name="T0" fmla="*/ 24 w 25"/>
                  <a:gd name="T1" fmla="*/ 0 h 17"/>
                  <a:gd name="T2" fmla="*/ 0 w 25"/>
                  <a:gd name="T3" fmla="*/ 0 h 17"/>
                  <a:gd name="T4" fmla="*/ 0 w 25"/>
                  <a:gd name="T5" fmla="*/ 16 h 17"/>
                  <a:gd name="T6" fmla="*/ 24 w 25"/>
                  <a:gd name="T7" fmla="*/ 16 h 17"/>
                  <a:gd name="T8" fmla="*/ 24 w 25"/>
                  <a:gd name="T9" fmla="*/ 0 h 17"/>
                  <a:gd name="T10" fmla="*/ 0 60000 65536"/>
                  <a:gd name="T11" fmla="*/ 0 60000 65536"/>
                  <a:gd name="T12" fmla="*/ 0 60000 65536"/>
                  <a:gd name="T13" fmla="*/ 0 60000 65536"/>
                  <a:gd name="T14" fmla="*/ 0 60000 65536"/>
                  <a:gd name="T15" fmla="*/ 0 w 25"/>
                  <a:gd name="T16" fmla="*/ 0 h 17"/>
                  <a:gd name="T17" fmla="*/ 25 w 25"/>
                  <a:gd name="T18" fmla="*/ 17 h 17"/>
                </a:gdLst>
                <a:ahLst/>
                <a:cxnLst>
                  <a:cxn ang="T10">
                    <a:pos x="T0" y="T1"/>
                  </a:cxn>
                  <a:cxn ang="T11">
                    <a:pos x="T2" y="T3"/>
                  </a:cxn>
                  <a:cxn ang="T12">
                    <a:pos x="T4" y="T5"/>
                  </a:cxn>
                  <a:cxn ang="T13">
                    <a:pos x="T6" y="T7"/>
                  </a:cxn>
                  <a:cxn ang="T14">
                    <a:pos x="T8" y="T9"/>
                  </a:cxn>
                </a:cxnLst>
                <a:rect l="T15" t="T16" r="T17" b="T18"/>
                <a:pathLst>
                  <a:path w="25" h="17">
                    <a:moveTo>
                      <a:pt x="24" y="0"/>
                    </a:moveTo>
                    <a:lnTo>
                      <a:pt x="0" y="0"/>
                    </a:lnTo>
                    <a:lnTo>
                      <a:pt x="0" y="16"/>
                    </a:lnTo>
                    <a:lnTo>
                      <a:pt x="24" y="16"/>
                    </a:lnTo>
                    <a:lnTo>
                      <a:pt x="24" y="0"/>
                    </a:lnTo>
                  </a:path>
                </a:pathLst>
              </a:custGeom>
              <a:solidFill>
                <a:srgbClr val="9F9F9F"/>
              </a:solidFill>
              <a:ln w="12700" cap="rnd">
                <a:solidFill>
                  <a:srgbClr val="000000"/>
                </a:solidFill>
                <a:round/>
                <a:headEnd/>
                <a:tailEnd/>
              </a:ln>
            </p:spPr>
            <p:txBody>
              <a:bodyPr/>
              <a:lstStyle/>
              <a:p>
                <a:endParaRPr lang="en-US"/>
              </a:p>
            </p:txBody>
          </p:sp>
          <p:sp>
            <p:nvSpPr>
              <p:cNvPr id="1229" name="Oval 130"/>
              <p:cNvSpPr>
                <a:spLocks noChangeArrowheads="1"/>
              </p:cNvSpPr>
              <p:nvPr/>
            </p:nvSpPr>
            <p:spPr bwMode="auto">
              <a:xfrm>
                <a:off x="5401" y="2160"/>
                <a:ext cx="3" cy="2"/>
              </a:xfrm>
              <a:prstGeom prst="ellipse">
                <a:avLst/>
              </a:prstGeom>
              <a:solidFill>
                <a:srgbClr val="9F9F9F"/>
              </a:solidFill>
              <a:ln w="12700">
                <a:solidFill>
                  <a:srgbClr val="000000"/>
                </a:solidFill>
                <a:round/>
                <a:headEnd/>
                <a:tailEnd/>
              </a:ln>
            </p:spPr>
            <p:txBody>
              <a:bodyPr wrap="none" anchor="ctr"/>
              <a:lstStyle/>
              <a:p>
                <a:endParaRPr lang="en-US"/>
              </a:p>
            </p:txBody>
          </p:sp>
          <p:sp>
            <p:nvSpPr>
              <p:cNvPr id="1230" name="Freeform 131"/>
              <p:cNvSpPr>
                <a:spLocks/>
              </p:cNvSpPr>
              <p:nvPr/>
            </p:nvSpPr>
            <p:spPr bwMode="auto">
              <a:xfrm>
                <a:off x="5335" y="2123"/>
                <a:ext cx="17" cy="18"/>
              </a:xfrm>
              <a:custGeom>
                <a:avLst/>
                <a:gdLst>
                  <a:gd name="T0" fmla="*/ 0 w 17"/>
                  <a:gd name="T1" fmla="*/ 0 h 18"/>
                  <a:gd name="T2" fmla="*/ 0 w 17"/>
                  <a:gd name="T3" fmla="*/ 17 h 18"/>
                  <a:gd name="T4" fmla="*/ 16 w 17"/>
                  <a:gd name="T5" fmla="*/ 17 h 18"/>
                  <a:gd name="T6" fmla="*/ 16 w 17"/>
                  <a:gd name="T7" fmla="*/ 0 h 18"/>
                  <a:gd name="T8" fmla="*/ 0 w 17"/>
                  <a:gd name="T9" fmla="*/ 0 h 18"/>
                  <a:gd name="T10" fmla="*/ 0 60000 65536"/>
                  <a:gd name="T11" fmla="*/ 0 60000 65536"/>
                  <a:gd name="T12" fmla="*/ 0 60000 65536"/>
                  <a:gd name="T13" fmla="*/ 0 60000 65536"/>
                  <a:gd name="T14" fmla="*/ 0 60000 65536"/>
                  <a:gd name="T15" fmla="*/ 0 w 17"/>
                  <a:gd name="T16" fmla="*/ 0 h 18"/>
                  <a:gd name="T17" fmla="*/ 17 w 17"/>
                  <a:gd name="T18" fmla="*/ 18 h 18"/>
                </a:gdLst>
                <a:ahLst/>
                <a:cxnLst>
                  <a:cxn ang="T10">
                    <a:pos x="T0" y="T1"/>
                  </a:cxn>
                  <a:cxn ang="T11">
                    <a:pos x="T2" y="T3"/>
                  </a:cxn>
                  <a:cxn ang="T12">
                    <a:pos x="T4" y="T5"/>
                  </a:cxn>
                  <a:cxn ang="T13">
                    <a:pos x="T6" y="T7"/>
                  </a:cxn>
                  <a:cxn ang="T14">
                    <a:pos x="T8" y="T9"/>
                  </a:cxn>
                </a:cxnLst>
                <a:rect l="T15" t="T16" r="T17" b="T18"/>
                <a:pathLst>
                  <a:path w="17" h="18">
                    <a:moveTo>
                      <a:pt x="0" y="0"/>
                    </a:moveTo>
                    <a:lnTo>
                      <a:pt x="0" y="17"/>
                    </a:lnTo>
                    <a:lnTo>
                      <a:pt x="16" y="17"/>
                    </a:lnTo>
                    <a:lnTo>
                      <a:pt x="16" y="0"/>
                    </a:lnTo>
                    <a:lnTo>
                      <a:pt x="0" y="0"/>
                    </a:lnTo>
                  </a:path>
                </a:pathLst>
              </a:custGeom>
              <a:solidFill>
                <a:srgbClr val="808080"/>
              </a:solidFill>
              <a:ln w="12700" cap="rnd">
                <a:solidFill>
                  <a:srgbClr val="000000"/>
                </a:solidFill>
                <a:round/>
                <a:headEnd/>
                <a:tailEnd/>
              </a:ln>
            </p:spPr>
            <p:txBody>
              <a:bodyPr/>
              <a:lstStyle/>
              <a:p>
                <a:endParaRPr lang="en-US"/>
              </a:p>
            </p:txBody>
          </p:sp>
          <p:sp>
            <p:nvSpPr>
              <p:cNvPr id="1231" name="Freeform 132"/>
              <p:cNvSpPr>
                <a:spLocks/>
              </p:cNvSpPr>
              <p:nvPr/>
            </p:nvSpPr>
            <p:spPr bwMode="auto">
              <a:xfrm>
                <a:off x="5295" y="2115"/>
                <a:ext cx="65" cy="66"/>
              </a:xfrm>
              <a:custGeom>
                <a:avLst/>
                <a:gdLst>
                  <a:gd name="T0" fmla="*/ 56 w 65"/>
                  <a:gd name="T1" fmla="*/ 65 h 66"/>
                  <a:gd name="T2" fmla="*/ 56 w 65"/>
                  <a:gd name="T3" fmla="*/ 8 h 66"/>
                  <a:gd name="T4" fmla="*/ 0 w 65"/>
                  <a:gd name="T5" fmla="*/ 8 h 66"/>
                  <a:gd name="T6" fmla="*/ 0 w 65"/>
                  <a:gd name="T7" fmla="*/ 0 h 66"/>
                  <a:gd name="T8" fmla="*/ 64 w 65"/>
                  <a:gd name="T9" fmla="*/ 0 h 66"/>
                  <a:gd name="T10" fmla="*/ 64 w 65"/>
                  <a:gd name="T11" fmla="*/ 65 h 66"/>
                  <a:gd name="T12" fmla="*/ 56 w 65"/>
                  <a:gd name="T13" fmla="*/ 65 h 66"/>
                  <a:gd name="T14" fmla="*/ 0 60000 65536"/>
                  <a:gd name="T15" fmla="*/ 0 60000 65536"/>
                  <a:gd name="T16" fmla="*/ 0 60000 65536"/>
                  <a:gd name="T17" fmla="*/ 0 60000 65536"/>
                  <a:gd name="T18" fmla="*/ 0 60000 65536"/>
                  <a:gd name="T19" fmla="*/ 0 60000 65536"/>
                  <a:gd name="T20" fmla="*/ 0 60000 65536"/>
                  <a:gd name="T21" fmla="*/ 0 w 65"/>
                  <a:gd name="T22" fmla="*/ 0 h 66"/>
                  <a:gd name="T23" fmla="*/ 65 w 65"/>
                  <a:gd name="T24" fmla="*/ 66 h 6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5" h="66">
                    <a:moveTo>
                      <a:pt x="56" y="65"/>
                    </a:moveTo>
                    <a:lnTo>
                      <a:pt x="56" y="8"/>
                    </a:lnTo>
                    <a:lnTo>
                      <a:pt x="0" y="8"/>
                    </a:lnTo>
                    <a:lnTo>
                      <a:pt x="0" y="0"/>
                    </a:lnTo>
                    <a:lnTo>
                      <a:pt x="64" y="0"/>
                    </a:lnTo>
                    <a:lnTo>
                      <a:pt x="64" y="65"/>
                    </a:lnTo>
                    <a:lnTo>
                      <a:pt x="56" y="65"/>
                    </a:lnTo>
                  </a:path>
                </a:pathLst>
              </a:custGeom>
              <a:solidFill>
                <a:srgbClr val="C0C0C0"/>
              </a:solidFill>
              <a:ln w="12700" cap="rnd">
                <a:solidFill>
                  <a:srgbClr val="000000"/>
                </a:solidFill>
                <a:round/>
                <a:headEnd/>
                <a:tailEnd/>
              </a:ln>
            </p:spPr>
            <p:txBody>
              <a:bodyPr/>
              <a:lstStyle/>
              <a:p>
                <a:endParaRPr lang="en-US"/>
              </a:p>
            </p:txBody>
          </p:sp>
          <p:grpSp>
            <p:nvGrpSpPr>
              <p:cNvPr id="1232" name="Group 133"/>
              <p:cNvGrpSpPr>
                <a:grpSpLocks/>
              </p:cNvGrpSpPr>
              <p:nvPr/>
            </p:nvGrpSpPr>
            <p:grpSpPr bwMode="auto">
              <a:xfrm>
                <a:off x="5350" y="2058"/>
                <a:ext cx="58" cy="52"/>
                <a:chOff x="5350" y="2058"/>
                <a:chExt cx="58" cy="52"/>
              </a:xfrm>
            </p:grpSpPr>
            <p:sp>
              <p:nvSpPr>
                <p:cNvPr id="1244" name="Oval 134"/>
                <p:cNvSpPr>
                  <a:spLocks noChangeArrowheads="1"/>
                </p:cNvSpPr>
                <p:nvPr/>
              </p:nvSpPr>
              <p:spPr bwMode="auto">
                <a:xfrm>
                  <a:off x="5350" y="2058"/>
                  <a:ext cx="52" cy="52"/>
                </a:xfrm>
                <a:prstGeom prst="ellipse">
                  <a:avLst/>
                </a:prstGeom>
                <a:solidFill>
                  <a:srgbClr val="808080"/>
                </a:solidFill>
                <a:ln w="12700">
                  <a:solidFill>
                    <a:srgbClr val="000000"/>
                  </a:solidFill>
                  <a:round/>
                  <a:headEnd/>
                  <a:tailEnd/>
                </a:ln>
              </p:spPr>
              <p:txBody>
                <a:bodyPr wrap="none" anchor="ctr"/>
                <a:lstStyle/>
                <a:p>
                  <a:endParaRPr lang="en-US"/>
                </a:p>
              </p:txBody>
            </p:sp>
            <p:sp>
              <p:nvSpPr>
                <p:cNvPr id="1245" name="Oval 135"/>
                <p:cNvSpPr>
                  <a:spLocks noChangeArrowheads="1"/>
                </p:cNvSpPr>
                <p:nvPr/>
              </p:nvSpPr>
              <p:spPr bwMode="auto">
                <a:xfrm>
                  <a:off x="5356" y="2058"/>
                  <a:ext cx="52" cy="52"/>
                </a:xfrm>
                <a:prstGeom prst="ellipse">
                  <a:avLst/>
                </a:prstGeom>
                <a:solidFill>
                  <a:srgbClr val="C0C0C0"/>
                </a:solidFill>
                <a:ln w="12700">
                  <a:solidFill>
                    <a:srgbClr val="000000"/>
                  </a:solidFill>
                  <a:round/>
                  <a:headEnd/>
                  <a:tailEnd/>
                </a:ln>
              </p:spPr>
              <p:txBody>
                <a:bodyPr wrap="none" anchor="ctr"/>
                <a:lstStyle/>
                <a:p>
                  <a:endParaRPr lang="en-US"/>
                </a:p>
              </p:txBody>
            </p:sp>
          </p:grpSp>
          <p:grpSp>
            <p:nvGrpSpPr>
              <p:cNvPr id="1233" name="Group 136"/>
              <p:cNvGrpSpPr>
                <a:grpSpLocks/>
              </p:cNvGrpSpPr>
              <p:nvPr/>
            </p:nvGrpSpPr>
            <p:grpSpPr bwMode="auto">
              <a:xfrm>
                <a:off x="5359" y="2180"/>
                <a:ext cx="25" cy="66"/>
                <a:chOff x="5359" y="2180"/>
                <a:chExt cx="25" cy="66"/>
              </a:xfrm>
            </p:grpSpPr>
            <p:sp>
              <p:nvSpPr>
                <p:cNvPr id="1235" name="Freeform 137"/>
                <p:cNvSpPr>
                  <a:spLocks/>
                </p:cNvSpPr>
                <p:nvPr/>
              </p:nvSpPr>
              <p:spPr bwMode="auto">
                <a:xfrm>
                  <a:off x="5359" y="2180"/>
                  <a:ext cx="25" cy="66"/>
                </a:xfrm>
                <a:custGeom>
                  <a:avLst/>
                  <a:gdLst>
                    <a:gd name="T0" fmla="*/ 24 w 25"/>
                    <a:gd name="T1" fmla="*/ 0 h 66"/>
                    <a:gd name="T2" fmla="*/ 0 w 25"/>
                    <a:gd name="T3" fmla="*/ 0 h 66"/>
                    <a:gd name="T4" fmla="*/ 0 w 25"/>
                    <a:gd name="T5" fmla="*/ 65 h 66"/>
                    <a:gd name="T6" fmla="*/ 24 w 25"/>
                    <a:gd name="T7" fmla="*/ 65 h 66"/>
                    <a:gd name="T8" fmla="*/ 24 w 25"/>
                    <a:gd name="T9" fmla="*/ 0 h 66"/>
                    <a:gd name="T10" fmla="*/ 0 60000 65536"/>
                    <a:gd name="T11" fmla="*/ 0 60000 65536"/>
                    <a:gd name="T12" fmla="*/ 0 60000 65536"/>
                    <a:gd name="T13" fmla="*/ 0 60000 65536"/>
                    <a:gd name="T14" fmla="*/ 0 60000 65536"/>
                    <a:gd name="T15" fmla="*/ 0 w 25"/>
                    <a:gd name="T16" fmla="*/ 0 h 66"/>
                    <a:gd name="T17" fmla="*/ 25 w 25"/>
                    <a:gd name="T18" fmla="*/ 66 h 66"/>
                  </a:gdLst>
                  <a:ahLst/>
                  <a:cxnLst>
                    <a:cxn ang="T10">
                      <a:pos x="T0" y="T1"/>
                    </a:cxn>
                    <a:cxn ang="T11">
                      <a:pos x="T2" y="T3"/>
                    </a:cxn>
                    <a:cxn ang="T12">
                      <a:pos x="T4" y="T5"/>
                    </a:cxn>
                    <a:cxn ang="T13">
                      <a:pos x="T6" y="T7"/>
                    </a:cxn>
                    <a:cxn ang="T14">
                      <a:pos x="T8" y="T9"/>
                    </a:cxn>
                  </a:cxnLst>
                  <a:rect l="T15" t="T16" r="T17" b="T18"/>
                  <a:pathLst>
                    <a:path w="25" h="66">
                      <a:moveTo>
                        <a:pt x="24" y="0"/>
                      </a:moveTo>
                      <a:lnTo>
                        <a:pt x="0" y="0"/>
                      </a:lnTo>
                      <a:lnTo>
                        <a:pt x="0" y="65"/>
                      </a:lnTo>
                      <a:lnTo>
                        <a:pt x="24" y="65"/>
                      </a:lnTo>
                      <a:lnTo>
                        <a:pt x="24" y="0"/>
                      </a:lnTo>
                    </a:path>
                  </a:pathLst>
                </a:custGeom>
                <a:solidFill>
                  <a:srgbClr val="C0C0C0"/>
                </a:solidFill>
                <a:ln w="12700" cap="rnd">
                  <a:solidFill>
                    <a:srgbClr val="000000"/>
                  </a:solidFill>
                  <a:round/>
                  <a:headEnd/>
                  <a:tailEnd/>
                </a:ln>
              </p:spPr>
              <p:txBody>
                <a:bodyPr/>
                <a:lstStyle/>
                <a:p>
                  <a:endParaRPr lang="en-US"/>
                </a:p>
              </p:txBody>
            </p:sp>
            <p:grpSp>
              <p:nvGrpSpPr>
                <p:cNvPr id="1236" name="Group 138"/>
                <p:cNvGrpSpPr>
                  <a:grpSpLocks/>
                </p:cNvGrpSpPr>
                <p:nvPr/>
              </p:nvGrpSpPr>
              <p:grpSpPr bwMode="auto">
                <a:xfrm>
                  <a:off x="5359" y="2188"/>
                  <a:ext cx="24" cy="49"/>
                  <a:chOff x="5359" y="2188"/>
                  <a:chExt cx="24" cy="49"/>
                </a:xfrm>
              </p:grpSpPr>
              <p:sp>
                <p:nvSpPr>
                  <p:cNvPr id="1237" name="Line 139"/>
                  <p:cNvSpPr>
                    <a:spLocks noChangeShapeType="1"/>
                  </p:cNvSpPr>
                  <p:nvPr/>
                </p:nvSpPr>
                <p:spPr bwMode="auto">
                  <a:xfrm flipH="1">
                    <a:off x="5359" y="2197"/>
                    <a:ext cx="24" cy="0"/>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1238" name="Line 140"/>
                  <p:cNvSpPr>
                    <a:spLocks noChangeShapeType="1"/>
                  </p:cNvSpPr>
                  <p:nvPr/>
                </p:nvSpPr>
                <p:spPr bwMode="auto">
                  <a:xfrm flipH="1">
                    <a:off x="5359" y="2220"/>
                    <a:ext cx="24" cy="0"/>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1239" name="Line 141"/>
                  <p:cNvSpPr>
                    <a:spLocks noChangeShapeType="1"/>
                  </p:cNvSpPr>
                  <p:nvPr/>
                </p:nvSpPr>
                <p:spPr bwMode="auto">
                  <a:xfrm flipH="1">
                    <a:off x="5359" y="2213"/>
                    <a:ext cx="24" cy="0"/>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1240" name="Line 142"/>
                  <p:cNvSpPr>
                    <a:spLocks noChangeShapeType="1"/>
                  </p:cNvSpPr>
                  <p:nvPr/>
                </p:nvSpPr>
                <p:spPr bwMode="auto">
                  <a:xfrm flipH="1">
                    <a:off x="5359" y="2205"/>
                    <a:ext cx="24" cy="0"/>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1241" name="Line 143"/>
                  <p:cNvSpPr>
                    <a:spLocks noChangeShapeType="1"/>
                  </p:cNvSpPr>
                  <p:nvPr/>
                </p:nvSpPr>
                <p:spPr bwMode="auto">
                  <a:xfrm flipH="1">
                    <a:off x="5359" y="2188"/>
                    <a:ext cx="24" cy="0"/>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1242" name="Line 144"/>
                  <p:cNvSpPr>
                    <a:spLocks noChangeShapeType="1"/>
                  </p:cNvSpPr>
                  <p:nvPr/>
                </p:nvSpPr>
                <p:spPr bwMode="auto">
                  <a:xfrm flipH="1">
                    <a:off x="5359" y="2229"/>
                    <a:ext cx="24" cy="0"/>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1243" name="Line 145"/>
                  <p:cNvSpPr>
                    <a:spLocks noChangeShapeType="1"/>
                  </p:cNvSpPr>
                  <p:nvPr/>
                </p:nvSpPr>
                <p:spPr bwMode="auto">
                  <a:xfrm flipH="1">
                    <a:off x="5359" y="2237"/>
                    <a:ext cx="24" cy="0"/>
                  </a:xfrm>
                  <a:prstGeom prst="line">
                    <a:avLst/>
                  </a:prstGeom>
                  <a:noFill/>
                  <a:ln w="12700">
                    <a:solidFill>
                      <a:srgbClr val="000000"/>
                    </a:solidFill>
                    <a:round/>
                    <a:headEnd type="none" w="sm" len="sm"/>
                    <a:tailEnd type="none" w="sm" len="sm"/>
                  </a:ln>
                </p:spPr>
                <p:txBody>
                  <a:bodyPr wrap="none" anchor="ctr"/>
                  <a:lstStyle/>
                  <a:p>
                    <a:endParaRPr lang="en-US"/>
                  </a:p>
                </p:txBody>
              </p:sp>
            </p:grpSp>
          </p:grpSp>
          <p:sp>
            <p:nvSpPr>
              <p:cNvPr id="1234" name="Freeform 146"/>
              <p:cNvSpPr>
                <a:spLocks/>
              </p:cNvSpPr>
              <p:nvPr/>
            </p:nvSpPr>
            <p:spPr bwMode="auto">
              <a:xfrm>
                <a:off x="5221" y="2197"/>
                <a:ext cx="17" cy="17"/>
              </a:xfrm>
              <a:custGeom>
                <a:avLst/>
                <a:gdLst>
                  <a:gd name="T0" fmla="*/ 16 w 17"/>
                  <a:gd name="T1" fmla="*/ 0 h 17"/>
                  <a:gd name="T2" fmla="*/ 0 w 17"/>
                  <a:gd name="T3" fmla="*/ 0 h 17"/>
                  <a:gd name="T4" fmla="*/ 0 w 17"/>
                  <a:gd name="T5" fmla="*/ 16 h 17"/>
                  <a:gd name="T6" fmla="*/ 16 w 17"/>
                  <a:gd name="T7" fmla="*/ 16 h 17"/>
                  <a:gd name="T8" fmla="*/ 16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0"/>
                    </a:moveTo>
                    <a:lnTo>
                      <a:pt x="0" y="0"/>
                    </a:lnTo>
                    <a:lnTo>
                      <a:pt x="0" y="16"/>
                    </a:lnTo>
                    <a:lnTo>
                      <a:pt x="16" y="16"/>
                    </a:lnTo>
                    <a:lnTo>
                      <a:pt x="16" y="0"/>
                    </a:lnTo>
                  </a:path>
                </a:pathLst>
              </a:custGeom>
              <a:solidFill>
                <a:srgbClr val="C0C0C0"/>
              </a:solidFill>
              <a:ln w="12700" cap="rnd">
                <a:solidFill>
                  <a:srgbClr val="000000"/>
                </a:solidFill>
                <a:round/>
                <a:headEnd/>
                <a:tailEnd/>
              </a:ln>
            </p:spPr>
            <p:txBody>
              <a:bodyPr/>
              <a:lstStyle/>
              <a:p>
                <a:endParaRPr lang="en-US"/>
              </a:p>
            </p:txBody>
          </p:sp>
        </p:grpSp>
        <p:grpSp>
          <p:nvGrpSpPr>
            <p:cNvPr id="1197" name="Group 147"/>
            <p:cNvGrpSpPr>
              <a:grpSpLocks/>
            </p:cNvGrpSpPr>
            <p:nvPr/>
          </p:nvGrpSpPr>
          <p:grpSpPr bwMode="auto">
            <a:xfrm>
              <a:off x="5256" y="2017"/>
              <a:ext cx="41" cy="46"/>
              <a:chOff x="5256" y="2017"/>
              <a:chExt cx="41" cy="46"/>
            </a:xfrm>
          </p:grpSpPr>
          <p:sp>
            <p:nvSpPr>
              <p:cNvPr id="1210" name="Freeform 148"/>
              <p:cNvSpPr>
                <a:spLocks/>
              </p:cNvSpPr>
              <p:nvPr/>
            </p:nvSpPr>
            <p:spPr bwMode="auto">
              <a:xfrm>
                <a:off x="5256" y="2031"/>
                <a:ext cx="19" cy="32"/>
              </a:xfrm>
              <a:custGeom>
                <a:avLst/>
                <a:gdLst>
                  <a:gd name="T0" fmla="*/ 2 w 19"/>
                  <a:gd name="T1" fmla="*/ 0 h 32"/>
                  <a:gd name="T2" fmla="*/ 18 w 19"/>
                  <a:gd name="T3" fmla="*/ 26 h 32"/>
                  <a:gd name="T4" fmla="*/ 15 w 19"/>
                  <a:gd name="T5" fmla="*/ 31 h 32"/>
                  <a:gd name="T6" fmla="*/ 0 w 19"/>
                  <a:gd name="T7" fmla="*/ 1 h 32"/>
                  <a:gd name="T8" fmla="*/ 2 w 19"/>
                  <a:gd name="T9" fmla="*/ 0 h 32"/>
                  <a:gd name="T10" fmla="*/ 0 60000 65536"/>
                  <a:gd name="T11" fmla="*/ 0 60000 65536"/>
                  <a:gd name="T12" fmla="*/ 0 60000 65536"/>
                  <a:gd name="T13" fmla="*/ 0 60000 65536"/>
                  <a:gd name="T14" fmla="*/ 0 60000 65536"/>
                  <a:gd name="T15" fmla="*/ 0 w 19"/>
                  <a:gd name="T16" fmla="*/ 0 h 32"/>
                  <a:gd name="T17" fmla="*/ 19 w 19"/>
                  <a:gd name="T18" fmla="*/ 32 h 32"/>
                </a:gdLst>
                <a:ahLst/>
                <a:cxnLst>
                  <a:cxn ang="T10">
                    <a:pos x="T0" y="T1"/>
                  </a:cxn>
                  <a:cxn ang="T11">
                    <a:pos x="T2" y="T3"/>
                  </a:cxn>
                  <a:cxn ang="T12">
                    <a:pos x="T4" y="T5"/>
                  </a:cxn>
                  <a:cxn ang="T13">
                    <a:pos x="T6" y="T7"/>
                  </a:cxn>
                  <a:cxn ang="T14">
                    <a:pos x="T8" y="T9"/>
                  </a:cxn>
                </a:cxnLst>
                <a:rect l="T15" t="T16" r="T17" b="T18"/>
                <a:pathLst>
                  <a:path w="19" h="32">
                    <a:moveTo>
                      <a:pt x="2" y="0"/>
                    </a:moveTo>
                    <a:lnTo>
                      <a:pt x="18" y="26"/>
                    </a:lnTo>
                    <a:lnTo>
                      <a:pt x="15" y="31"/>
                    </a:lnTo>
                    <a:lnTo>
                      <a:pt x="0" y="1"/>
                    </a:lnTo>
                    <a:lnTo>
                      <a:pt x="2" y="0"/>
                    </a:lnTo>
                  </a:path>
                </a:pathLst>
              </a:custGeom>
              <a:solidFill>
                <a:srgbClr val="BFBFDF"/>
              </a:solidFill>
              <a:ln w="12700" cap="rnd">
                <a:solidFill>
                  <a:srgbClr val="000000"/>
                </a:solidFill>
                <a:round/>
                <a:headEnd/>
                <a:tailEnd/>
              </a:ln>
            </p:spPr>
            <p:txBody>
              <a:bodyPr/>
              <a:lstStyle/>
              <a:p>
                <a:endParaRPr lang="en-US"/>
              </a:p>
            </p:txBody>
          </p:sp>
          <p:sp>
            <p:nvSpPr>
              <p:cNvPr id="1211" name="Freeform 149"/>
              <p:cNvSpPr>
                <a:spLocks/>
              </p:cNvSpPr>
              <p:nvPr/>
            </p:nvSpPr>
            <p:spPr bwMode="auto">
              <a:xfrm>
                <a:off x="5261" y="2017"/>
                <a:ext cx="36" cy="17"/>
              </a:xfrm>
              <a:custGeom>
                <a:avLst/>
                <a:gdLst>
                  <a:gd name="T0" fmla="*/ 1 w 36"/>
                  <a:gd name="T1" fmla="*/ 0 h 17"/>
                  <a:gd name="T2" fmla="*/ 35 w 36"/>
                  <a:gd name="T3" fmla="*/ 8 h 17"/>
                  <a:gd name="T4" fmla="*/ 30 w 36"/>
                  <a:gd name="T5" fmla="*/ 16 h 17"/>
                  <a:gd name="T6" fmla="*/ 0 w 36"/>
                  <a:gd name="T7" fmla="*/ 5 h 17"/>
                  <a:gd name="T8" fmla="*/ 1 w 36"/>
                  <a:gd name="T9" fmla="*/ 0 h 17"/>
                  <a:gd name="T10" fmla="*/ 0 60000 65536"/>
                  <a:gd name="T11" fmla="*/ 0 60000 65536"/>
                  <a:gd name="T12" fmla="*/ 0 60000 65536"/>
                  <a:gd name="T13" fmla="*/ 0 60000 65536"/>
                  <a:gd name="T14" fmla="*/ 0 60000 65536"/>
                  <a:gd name="T15" fmla="*/ 0 w 36"/>
                  <a:gd name="T16" fmla="*/ 0 h 17"/>
                  <a:gd name="T17" fmla="*/ 36 w 36"/>
                  <a:gd name="T18" fmla="*/ 17 h 17"/>
                </a:gdLst>
                <a:ahLst/>
                <a:cxnLst>
                  <a:cxn ang="T10">
                    <a:pos x="T0" y="T1"/>
                  </a:cxn>
                  <a:cxn ang="T11">
                    <a:pos x="T2" y="T3"/>
                  </a:cxn>
                  <a:cxn ang="T12">
                    <a:pos x="T4" y="T5"/>
                  </a:cxn>
                  <a:cxn ang="T13">
                    <a:pos x="T6" y="T7"/>
                  </a:cxn>
                  <a:cxn ang="T14">
                    <a:pos x="T8" y="T9"/>
                  </a:cxn>
                </a:cxnLst>
                <a:rect l="T15" t="T16" r="T17" b="T18"/>
                <a:pathLst>
                  <a:path w="36" h="17">
                    <a:moveTo>
                      <a:pt x="1" y="0"/>
                    </a:moveTo>
                    <a:lnTo>
                      <a:pt x="35" y="8"/>
                    </a:lnTo>
                    <a:lnTo>
                      <a:pt x="30" y="16"/>
                    </a:lnTo>
                    <a:lnTo>
                      <a:pt x="0" y="5"/>
                    </a:lnTo>
                    <a:lnTo>
                      <a:pt x="1" y="0"/>
                    </a:lnTo>
                  </a:path>
                </a:pathLst>
              </a:custGeom>
              <a:solidFill>
                <a:srgbClr val="BFBFDF"/>
              </a:solidFill>
              <a:ln w="12700" cap="rnd">
                <a:solidFill>
                  <a:srgbClr val="000000"/>
                </a:solidFill>
                <a:round/>
                <a:headEnd/>
                <a:tailEnd/>
              </a:ln>
            </p:spPr>
            <p:txBody>
              <a:bodyPr/>
              <a:lstStyle/>
              <a:p>
                <a:endParaRPr lang="en-US"/>
              </a:p>
            </p:txBody>
          </p:sp>
        </p:grpSp>
        <p:grpSp>
          <p:nvGrpSpPr>
            <p:cNvPr id="1198" name="Group 150"/>
            <p:cNvGrpSpPr>
              <a:grpSpLocks/>
            </p:cNvGrpSpPr>
            <p:nvPr/>
          </p:nvGrpSpPr>
          <p:grpSpPr bwMode="auto">
            <a:xfrm>
              <a:off x="5244" y="1945"/>
              <a:ext cx="134" cy="210"/>
              <a:chOff x="5244" y="1945"/>
              <a:chExt cx="134" cy="210"/>
            </a:xfrm>
          </p:grpSpPr>
          <p:sp>
            <p:nvSpPr>
              <p:cNvPr id="1208" name="Freeform 151"/>
              <p:cNvSpPr>
                <a:spLocks/>
              </p:cNvSpPr>
              <p:nvPr/>
            </p:nvSpPr>
            <p:spPr bwMode="auto">
              <a:xfrm>
                <a:off x="5244" y="1945"/>
                <a:ext cx="134" cy="210"/>
              </a:xfrm>
              <a:custGeom>
                <a:avLst/>
                <a:gdLst>
                  <a:gd name="T0" fmla="*/ 129 w 134"/>
                  <a:gd name="T1" fmla="*/ 7 h 210"/>
                  <a:gd name="T2" fmla="*/ 131 w 134"/>
                  <a:gd name="T3" fmla="*/ 14 h 210"/>
                  <a:gd name="T4" fmla="*/ 132 w 134"/>
                  <a:gd name="T5" fmla="*/ 21 h 210"/>
                  <a:gd name="T6" fmla="*/ 133 w 134"/>
                  <a:gd name="T7" fmla="*/ 30 h 210"/>
                  <a:gd name="T8" fmla="*/ 133 w 134"/>
                  <a:gd name="T9" fmla="*/ 38 h 210"/>
                  <a:gd name="T10" fmla="*/ 131 w 134"/>
                  <a:gd name="T11" fmla="*/ 49 h 210"/>
                  <a:gd name="T12" fmla="*/ 130 w 134"/>
                  <a:gd name="T13" fmla="*/ 62 h 210"/>
                  <a:gd name="T14" fmla="*/ 126 w 134"/>
                  <a:gd name="T15" fmla="*/ 76 h 210"/>
                  <a:gd name="T16" fmla="*/ 121 w 134"/>
                  <a:gd name="T17" fmla="*/ 93 h 210"/>
                  <a:gd name="T18" fmla="*/ 114 w 134"/>
                  <a:gd name="T19" fmla="*/ 109 h 210"/>
                  <a:gd name="T20" fmla="*/ 102 w 134"/>
                  <a:gd name="T21" fmla="*/ 128 h 210"/>
                  <a:gd name="T22" fmla="*/ 89 w 134"/>
                  <a:gd name="T23" fmla="*/ 146 h 210"/>
                  <a:gd name="T24" fmla="*/ 79 w 134"/>
                  <a:gd name="T25" fmla="*/ 159 h 210"/>
                  <a:gd name="T26" fmla="*/ 65 w 134"/>
                  <a:gd name="T27" fmla="*/ 174 h 210"/>
                  <a:gd name="T28" fmla="*/ 50 w 134"/>
                  <a:gd name="T29" fmla="*/ 185 h 210"/>
                  <a:gd name="T30" fmla="*/ 37 w 134"/>
                  <a:gd name="T31" fmla="*/ 195 h 210"/>
                  <a:gd name="T32" fmla="*/ 28 w 134"/>
                  <a:gd name="T33" fmla="*/ 201 h 210"/>
                  <a:gd name="T34" fmla="*/ 18 w 134"/>
                  <a:gd name="T35" fmla="*/ 206 h 210"/>
                  <a:gd name="T36" fmla="*/ 10 w 134"/>
                  <a:gd name="T37" fmla="*/ 209 h 210"/>
                  <a:gd name="T38" fmla="*/ 4 w 134"/>
                  <a:gd name="T39" fmla="*/ 209 h 210"/>
                  <a:gd name="T40" fmla="*/ 0 w 134"/>
                  <a:gd name="T41" fmla="*/ 206 h 210"/>
                  <a:gd name="T42" fmla="*/ 124 w 134"/>
                  <a:gd name="T43" fmla="*/ 0 h 210"/>
                  <a:gd name="T44" fmla="*/ 129 w 134"/>
                  <a:gd name="T45" fmla="*/ 7 h 21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34"/>
                  <a:gd name="T70" fmla="*/ 0 h 210"/>
                  <a:gd name="T71" fmla="*/ 134 w 134"/>
                  <a:gd name="T72" fmla="*/ 210 h 21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34" h="210">
                    <a:moveTo>
                      <a:pt x="129" y="7"/>
                    </a:moveTo>
                    <a:lnTo>
                      <a:pt x="131" y="14"/>
                    </a:lnTo>
                    <a:lnTo>
                      <a:pt x="132" y="21"/>
                    </a:lnTo>
                    <a:lnTo>
                      <a:pt x="133" y="30"/>
                    </a:lnTo>
                    <a:lnTo>
                      <a:pt x="133" y="38"/>
                    </a:lnTo>
                    <a:lnTo>
                      <a:pt x="131" y="49"/>
                    </a:lnTo>
                    <a:lnTo>
                      <a:pt x="130" y="62"/>
                    </a:lnTo>
                    <a:lnTo>
                      <a:pt x="126" y="76"/>
                    </a:lnTo>
                    <a:lnTo>
                      <a:pt x="121" y="93"/>
                    </a:lnTo>
                    <a:lnTo>
                      <a:pt x="114" y="109"/>
                    </a:lnTo>
                    <a:lnTo>
                      <a:pt x="102" y="128"/>
                    </a:lnTo>
                    <a:lnTo>
                      <a:pt x="89" y="146"/>
                    </a:lnTo>
                    <a:lnTo>
                      <a:pt x="79" y="159"/>
                    </a:lnTo>
                    <a:lnTo>
                      <a:pt x="65" y="174"/>
                    </a:lnTo>
                    <a:lnTo>
                      <a:pt x="50" y="185"/>
                    </a:lnTo>
                    <a:lnTo>
                      <a:pt x="37" y="195"/>
                    </a:lnTo>
                    <a:lnTo>
                      <a:pt x="28" y="201"/>
                    </a:lnTo>
                    <a:lnTo>
                      <a:pt x="18" y="206"/>
                    </a:lnTo>
                    <a:lnTo>
                      <a:pt x="10" y="209"/>
                    </a:lnTo>
                    <a:lnTo>
                      <a:pt x="4" y="209"/>
                    </a:lnTo>
                    <a:lnTo>
                      <a:pt x="0" y="206"/>
                    </a:lnTo>
                    <a:lnTo>
                      <a:pt x="124" y="0"/>
                    </a:lnTo>
                    <a:lnTo>
                      <a:pt x="129" y="7"/>
                    </a:lnTo>
                  </a:path>
                </a:pathLst>
              </a:custGeom>
              <a:solidFill>
                <a:srgbClr val="808080"/>
              </a:solidFill>
              <a:ln w="12700" cap="rnd">
                <a:solidFill>
                  <a:srgbClr val="000000"/>
                </a:solidFill>
                <a:round/>
                <a:headEnd/>
                <a:tailEnd/>
              </a:ln>
            </p:spPr>
            <p:txBody>
              <a:bodyPr/>
              <a:lstStyle/>
              <a:p>
                <a:endParaRPr lang="en-US"/>
              </a:p>
            </p:txBody>
          </p:sp>
          <p:sp>
            <p:nvSpPr>
              <p:cNvPr id="1209" name="Freeform 152"/>
              <p:cNvSpPr>
                <a:spLocks/>
              </p:cNvSpPr>
              <p:nvPr/>
            </p:nvSpPr>
            <p:spPr bwMode="auto">
              <a:xfrm>
                <a:off x="5244" y="1945"/>
                <a:ext cx="126" cy="207"/>
              </a:xfrm>
              <a:custGeom>
                <a:avLst/>
                <a:gdLst>
                  <a:gd name="T0" fmla="*/ 124 w 126"/>
                  <a:gd name="T1" fmla="*/ 0 h 207"/>
                  <a:gd name="T2" fmla="*/ 125 w 126"/>
                  <a:gd name="T3" fmla="*/ 4 h 207"/>
                  <a:gd name="T4" fmla="*/ 125 w 126"/>
                  <a:gd name="T5" fmla="*/ 13 h 207"/>
                  <a:gd name="T6" fmla="*/ 125 w 126"/>
                  <a:gd name="T7" fmla="*/ 24 h 207"/>
                  <a:gd name="T8" fmla="*/ 124 w 126"/>
                  <a:gd name="T9" fmla="*/ 32 h 207"/>
                  <a:gd name="T10" fmla="*/ 123 w 126"/>
                  <a:gd name="T11" fmla="*/ 43 h 207"/>
                  <a:gd name="T12" fmla="*/ 120 w 126"/>
                  <a:gd name="T13" fmla="*/ 56 h 207"/>
                  <a:gd name="T14" fmla="*/ 118 w 126"/>
                  <a:gd name="T15" fmla="*/ 70 h 207"/>
                  <a:gd name="T16" fmla="*/ 111 w 126"/>
                  <a:gd name="T17" fmla="*/ 87 h 207"/>
                  <a:gd name="T18" fmla="*/ 102 w 126"/>
                  <a:gd name="T19" fmla="*/ 107 h 207"/>
                  <a:gd name="T20" fmla="*/ 92 w 126"/>
                  <a:gd name="T21" fmla="*/ 124 h 207"/>
                  <a:gd name="T22" fmla="*/ 79 w 126"/>
                  <a:gd name="T23" fmla="*/ 141 h 207"/>
                  <a:gd name="T24" fmla="*/ 69 w 126"/>
                  <a:gd name="T25" fmla="*/ 154 h 207"/>
                  <a:gd name="T26" fmla="*/ 60 w 126"/>
                  <a:gd name="T27" fmla="*/ 162 h 207"/>
                  <a:gd name="T28" fmla="*/ 51 w 126"/>
                  <a:gd name="T29" fmla="*/ 171 h 207"/>
                  <a:gd name="T30" fmla="*/ 43 w 126"/>
                  <a:gd name="T31" fmla="*/ 179 h 207"/>
                  <a:gd name="T32" fmla="*/ 33 w 126"/>
                  <a:gd name="T33" fmla="*/ 187 h 207"/>
                  <a:gd name="T34" fmla="*/ 26 w 126"/>
                  <a:gd name="T35" fmla="*/ 192 h 207"/>
                  <a:gd name="T36" fmla="*/ 20 w 126"/>
                  <a:gd name="T37" fmla="*/ 197 h 207"/>
                  <a:gd name="T38" fmla="*/ 12 w 126"/>
                  <a:gd name="T39" fmla="*/ 201 h 207"/>
                  <a:gd name="T40" fmla="*/ 5 w 126"/>
                  <a:gd name="T41" fmla="*/ 205 h 207"/>
                  <a:gd name="T42" fmla="*/ 1 w 126"/>
                  <a:gd name="T43" fmla="*/ 206 h 207"/>
                  <a:gd name="T44" fmla="*/ 0 w 126"/>
                  <a:gd name="T45" fmla="*/ 204 h 207"/>
                  <a:gd name="T46" fmla="*/ 0 w 126"/>
                  <a:gd name="T47" fmla="*/ 199 h 207"/>
                  <a:gd name="T48" fmla="*/ 1 w 126"/>
                  <a:gd name="T49" fmla="*/ 194 h 207"/>
                  <a:gd name="T50" fmla="*/ 2 w 126"/>
                  <a:gd name="T51" fmla="*/ 185 h 207"/>
                  <a:gd name="T52" fmla="*/ 5 w 126"/>
                  <a:gd name="T53" fmla="*/ 175 h 207"/>
                  <a:gd name="T54" fmla="*/ 7 w 126"/>
                  <a:gd name="T55" fmla="*/ 164 h 207"/>
                  <a:gd name="T56" fmla="*/ 10 w 126"/>
                  <a:gd name="T57" fmla="*/ 152 h 207"/>
                  <a:gd name="T58" fmla="*/ 14 w 126"/>
                  <a:gd name="T59" fmla="*/ 138 h 207"/>
                  <a:gd name="T60" fmla="*/ 19 w 126"/>
                  <a:gd name="T61" fmla="*/ 129 h 207"/>
                  <a:gd name="T62" fmla="*/ 22 w 126"/>
                  <a:gd name="T63" fmla="*/ 119 h 207"/>
                  <a:gd name="T64" fmla="*/ 29 w 126"/>
                  <a:gd name="T65" fmla="*/ 107 h 207"/>
                  <a:gd name="T66" fmla="*/ 34 w 126"/>
                  <a:gd name="T67" fmla="*/ 97 h 207"/>
                  <a:gd name="T68" fmla="*/ 41 w 126"/>
                  <a:gd name="T69" fmla="*/ 86 h 207"/>
                  <a:gd name="T70" fmla="*/ 52 w 126"/>
                  <a:gd name="T71" fmla="*/ 72 h 207"/>
                  <a:gd name="T72" fmla="*/ 60 w 126"/>
                  <a:gd name="T73" fmla="*/ 62 h 207"/>
                  <a:gd name="T74" fmla="*/ 70 w 126"/>
                  <a:gd name="T75" fmla="*/ 48 h 207"/>
                  <a:gd name="T76" fmla="*/ 81 w 126"/>
                  <a:gd name="T77" fmla="*/ 38 h 207"/>
                  <a:gd name="T78" fmla="*/ 91 w 126"/>
                  <a:gd name="T79" fmla="*/ 27 h 207"/>
                  <a:gd name="T80" fmla="*/ 99 w 126"/>
                  <a:gd name="T81" fmla="*/ 20 h 207"/>
                  <a:gd name="T82" fmla="*/ 107 w 126"/>
                  <a:gd name="T83" fmla="*/ 12 h 207"/>
                  <a:gd name="T84" fmla="*/ 113 w 126"/>
                  <a:gd name="T85" fmla="*/ 7 h 207"/>
                  <a:gd name="T86" fmla="*/ 119 w 126"/>
                  <a:gd name="T87" fmla="*/ 2 h 207"/>
                  <a:gd name="T88" fmla="*/ 124 w 126"/>
                  <a:gd name="T89" fmla="*/ 0 h 20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26"/>
                  <a:gd name="T136" fmla="*/ 0 h 207"/>
                  <a:gd name="T137" fmla="*/ 126 w 126"/>
                  <a:gd name="T138" fmla="*/ 207 h 207"/>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26" h="207">
                    <a:moveTo>
                      <a:pt x="124" y="0"/>
                    </a:moveTo>
                    <a:lnTo>
                      <a:pt x="125" y="4"/>
                    </a:lnTo>
                    <a:lnTo>
                      <a:pt x="125" y="13"/>
                    </a:lnTo>
                    <a:lnTo>
                      <a:pt x="125" y="24"/>
                    </a:lnTo>
                    <a:lnTo>
                      <a:pt x="124" y="32"/>
                    </a:lnTo>
                    <a:lnTo>
                      <a:pt x="123" y="43"/>
                    </a:lnTo>
                    <a:lnTo>
                      <a:pt x="120" y="56"/>
                    </a:lnTo>
                    <a:lnTo>
                      <a:pt x="118" y="70"/>
                    </a:lnTo>
                    <a:lnTo>
                      <a:pt x="111" y="87"/>
                    </a:lnTo>
                    <a:lnTo>
                      <a:pt x="102" y="107"/>
                    </a:lnTo>
                    <a:lnTo>
                      <a:pt x="92" y="124"/>
                    </a:lnTo>
                    <a:lnTo>
                      <a:pt x="79" y="141"/>
                    </a:lnTo>
                    <a:lnTo>
                      <a:pt x="69" y="154"/>
                    </a:lnTo>
                    <a:lnTo>
                      <a:pt x="60" y="162"/>
                    </a:lnTo>
                    <a:lnTo>
                      <a:pt x="51" y="171"/>
                    </a:lnTo>
                    <a:lnTo>
                      <a:pt x="43" y="179"/>
                    </a:lnTo>
                    <a:lnTo>
                      <a:pt x="33" y="187"/>
                    </a:lnTo>
                    <a:lnTo>
                      <a:pt x="26" y="192"/>
                    </a:lnTo>
                    <a:lnTo>
                      <a:pt x="20" y="197"/>
                    </a:lnTo>
                    <a:lnTo>
                      <a:pt x="12" y="201"/>
                    </a:lnTo>
                    <a:lnTo>
                      <a:pt x="5" y="205"/>
                    </a:lnTo>
                    <a:lnTo>
                      <a:pt x="1" y="206"/>
                    </a:lnTo>
                    <a:lnTo>
                      <a:pt x="0" y="204"/>
                    </a:lnTo>
                    <a:lnTo>
                      <a:pt x="0" y="199"/>
                    </a:lnTo>
                    <a:lnTo>
                      <a:pt x="1" y="194"/>
                    </a:lnTo>
                    <a:lnTo>
                      <a:pt x="2" y="185"/>
                    </a:lnTo>
                    <a:lnTo>
                      <a:pt x="5" y="175"/>
                    </a:lnTo>
                    <a:lnTo>
                      <a:pt x="7" y="164"/>
                    </a:lnTo>
                    <a:lnTo>
                      <a:pt x="10" y="152"/>
                    </a:lnTo>
                    <a:lnTo>
                      <a:pt x="14" y="138"/>
                    </a:lnTo>
                    <a:lnTo>
                      <a:pt x="19" y="129"/>
                    </a:lnTo>
                    <a:lnTo>
                      <a:pt x="22" y="119"/>
                    </a:lnTo>
                    <a:lnTo>
                      <a:pt x="29" y="107"/>
                    </a:lnTo>
                    <a:lnTo>
                      <a:pt x="34" y="97"/>
                    </a:lnTo>
                    <a:lnTo>
                      <a:pt x="41" y="86"/>
                    </a:lnTo>
                    <a:lnTo>
                      <a:pt x="52" y="72"/>
                    </a:lnTo>
                    <a:lnTo>
                      <a:pt x="60" y="62"/>
                    </a:lnTo>
                    <a:lnTo>
                      <a:pt x="70" y="48"/>
                    </a:lnTo>
                    <a:lnTo>
                      <a:pt x="81" y="38"/>
                    </a:lnTo>
                    <a:lnTo>
                      <a:pt x="91" y="27"/>
                    </a:lnTo>
                    <a:lnTo>
                      <a:pt x="99" y="20"/>
                    </a:lnTo>
                    <a:lnTo>
                      <a:pt x="107" y="12"/>
                    </a:lnTo>
                    <a:lnTo>
                      <a:pt x="113" y="7"/>
                    </a:lnTo>
                    <a:lnTo>
                      <a:pt x="119" y="2"/>
                    </a:lnTo>
                    <a:lnTo>
                      <a:pt x="124" y="0"/>
                    </a:lnTo>
                  </a:path>
                </a:pathLst>
              </a:custGeom>
              <a:solidFill>
                <a:srgbClr val="C0C0C0"/>
              </a:solidFill>
              <a:ln w="12700" cap="rnd">
                <a:solidFill>
                  <a:srgbClr val="000000"/>
                </a:solidFill>
                <a:round/>
                <a:headEnd/>
                <a:tailEnd/>
              </a:ln>
            </p:spPr>
            <p:txBody>
              <a:bodyPr/>
              <a:lstStyle/>
              <a:p>
                <a:endParaRPr lang="en-US"/>
              </a:p>
            </p:txBody>
          </p:sp>
        </p:grpSp>
        <p:grpSp>
          <p:nvGrpSpPr>
            <p:cNvPr id="1199" name="Group 153"/>
            <p:cNvGrpSpPr>
              <a:grpSpLocks/>
            </p:cNvGrpSpPr>
            <p:nvPr/>
          </p:nvGrpSpPr>
          <p:grpSpPr bwMode="auto">
            <a:xfrm>
              <a:off x="5236" y="1998"/>
              <a:ext cx="130" cy="135"/>
              <a:chOff x="5236" y="1998"/>
              <a:chExt cx="130" cy="135"/>
            </a:xfrm>
          </p:grpSpPr>
          <p:sp>
            <p:nvSpPr>
              <p:cNvPr id="1206" name="Freeform 154"/>
              <p:cNvSpPr>
                <a:spLocks/>
              </p:cNvSpPr>
              <p:nvPr/>
            </p:nvSpPr>
            <p:spPr bwMode="auto">
              <a:xfrm>
                <a:off x="5241" y="1998"/>
                <a:ext cx="125" cy="17"/>
              </a:xfrm>
              <a:custGeom>
                <a:avLst/>
                <a:gdLst>
                  <a:gd name="T0" fmla="*/ 124 w 125"/>
                  <a:gd name="T1" fmla="*/ 0 h 17"/>
                  <a:gd name="T2" fmla="*/ 0 w 125"/>
                  <a:gd name="T3" fmla="*/ 8 h 17"/>
                  <a:gd name="T4" fmla="*/ 2 w 125"/>
                  <a:gd name="T5" fmla="*/ 16 h 17"/>
                  <a:gd name="T6" fmla="*/ 123 w 125"/>
                  <a:gd name="T7" fmla="*/ 5 h 17"/>
                  <a:gd name="T8" fmla="*/ 124 w 125"/>
                  <a:gd name="T9" fmla="*/ 0 h 17"/>
                  <a:gd name="T10" fmla="*/ 0 60000 65536"/>
                  <a:gd name="T11" fmla="*/ 0 60000 65536"/>
                  <a:gd name="T12" fmla="*/ 0 60000 65536"/>
                  <a:gd name="T13" fmla="*/ 0 60000 65536"/>
                  <a:gd name="T14" fmla="*/ 0 60000 65536"/>
                  <a:gd name="T15" fmla="*/ 0 w 125"/>
                  <a:gd name="T16" fmla="*/ 0 h 17"/>
                  <a:gd name="T17" fmla="*/ 125 w 125"/>
                  <a:gd name="T18" fmla="*/ 17 h 17"/>
                </a:gdLst>
                <a:ahLst/>
                <a:cxnLst>
                  <a:cxn ang="T10">
                    <a:pos x="T0" y="T1"/>
                  </a:cxn>
                  <a:cxn ang="T11">
                    <a:pos x="T2" y="T3"/>
                  </a:cxn>
                  <a:cxn ang="T12">
                    <a:pos x="T4" y="T5"/>
                  </a:cxn>
                  <a:cxn ang="T13">
                    <a:pos x="T6" y="T7"/>
                  </a:cxn>
                  <a:cxn ang="T14">
                    <a:pos x="T8" y="T9"/>
                  </a:cxn>
                </a:cxnLst>
                <a:rect l="T15" t="T16" r="T17" b="T18"/>
                <a:pathLst>
                  <a:path w="125" h="17">
                    <a:moveTo>
                      <a:pt x="124" y="0"/>
                    </a:moveTo>
                    <a:lnTo>
                      <a:pt x="0" y="8"/>
                    </a:lnTo>
                    <a:lnTo>
                      <a:pt x="2" y="16"/>
                    </a:lnTo>
                    <a:lnTo>
                      <a:pt x="123" y="5"/>
                    </a:lnTo>
                    <a:lnTo>
                      <a:pt x="124" y="0"/>
                    </a:lnTo>
                  </a:path>
                </a:pathLst>
              </a:custGeom>
              <a:solidFill>
                <a:srgbClr val="DFDFFF"/>
              </a:solidFill>
              <a:ln w="12700" cap="rnd">
                <a:solidFill>
                  <a:srgbClr val="000000"/>
                </a:solidFill>
                <a:round/>
                <a:headEnd/>
                <a:tailEnd/>
              </a:ln>
            </p:spPr>
            <p:txBody>
              <a:bodyPr/>
              <a:lstStyle/>
              <a:p>
                <a:endParaRPr lang="en-US"/>
              </a:p>
            </p:txBody>
          </p:sp>
          <p:sp>
            <p:nvSpPr>
              <p:cNvPr id="1207" name="Freeform 155"/>
              <p:cNvSpPr>
                <a:spLocks/>
              </p:cNvSpPr>
              <p:nvPr/>
            </p:nvSpPr>
            <p:spPr bwMode="auto">
              <a:xfrm>
                <a:off x="5236" y="2025"/>
                <a:ext cx="45" cy="108"/>
              </a:xfrm>
              <a:custGeom>
                <a:avLst/>
                <a:gdLst>
                  <a:gd name="T0" fmla="*/ 5 w 45"/>
                  <a:gd name="T1" fmla="*/ 2 h 108"/>
                  <a:gd name="T2" fmla="*/ 44 w 45"/>
                  <a:gd name="T3" fmla="*/ 105 h 108"/>
                  <a:gd name="T4" fmla="*/ 41 w 45"/>
                  <a:gd name="T5" fmla="*/ 107 h 108"/>
                  <a:gd name="T6" fmla="*/ 0 w 45"/>
                  <a:gd name="T7" fmla="*/ 0 h 108"/>
                  <a:gd name="T8" fmla="*/ 5 w 45"/>
                  <a:gd name="T9" fmla="*/ 2 h 108"/>
                  <a:gd name="T10" fmla="*/ 0 60000 65536"/>
                  <a:gd name="T11" fmla="*/ 0 60000 65536"/>
                  <a:gd name="T12" fmla="*/ 0 60000 65536"/>
                  <a:gd name="T13" fmla="*/ 0 60000 65536"/>
                  <a:gd name="T14" fmla="*/ 0 60000 65536"/>
                  <a:gd name="T15" fmla="*/ 0 w 45"/>
                  <a:gd name="T16" fmla="*/ 0 h 108"/>
                  <a:gd name="T17" fmla="*/ 45 w 45"/>
                  <a:gd name="T18" fmla="*/ 108 h 108"/>
                </a:gdLst>
                <a:ahLst/>
                <a:cxnLst>
                  <a:cxn ang="T10">
                    <a:pos x="T0" y="T1"/>
                  </a:cxn>
                  <a:cxn ang="T11">
                    <a:pos x="T2" y="T3"/>
                  </a:cxn>
                  <a:cxn ang="T12">
                    <a:pos x="T4" y="T5"/>
                  </a:cxn>
                  <a:cxn ang="T13">
                    <a:pos x="T6" y="T7"/>
                  </a:cxn>
                  <a:cxn ang="T14">
                    <a:pos x="T8" y="T9"/>
                  </a:cxn>
                </a:cxnLst>
                <a:rect l="T15" t="T16" r="T17" b="T18"/>
                <a:pathLst>
                  <a:path w="45" h="108">
                    <a:moveTo>
                      <a:pt x="5" y="2"/>
                    </a:moveTo>
                    <a:lnTo>
                      <a:pt x="44" y="105"/>
                    </a:lnTo>
                    <a:lnTo>
                      <a:pt x="41" y="107"/>
                    </a:lnTo>
                    <a:lnTo>
                      <a:pt x="0" y="0"/>
                    </a:lnTo>
                    <a:lnTo>
                      <a:pt x="5" y="2"/>
                    </a:lnTo>
                  </a:path>
                </a:pathLst>
              </a:custGeom>
              <a:solidFill>
                <a:srgbClr val="DFDFFF"/>
              </a:solidFill>
              <a:ln w="12700" cap="rnd">
                <a:solidFill>
                  <a:srgbClr val="000000"/>
                </a:solidFill>
                <a:round/>
                <a:headEnd/>
                <a:tailEnd/>
              </a:ln>
            </p:spPr>
            <p:txBody>
              <a:bodyPr/>
              <a:lstStyle/>
              <a:p>
                <a:endParaRPr lang="en-US"/>
              </a:p>
            </p:txBody>
          </p:sp>
        </p:grpSp>
        <p:grpSp>
          <p:nvGrpSpPr>
            <p:cNvPr id="1200" name="Group 156"/>
            <p:cNvGrpSpPr>
              <a:grpSpLocks/>
            </p:cNvGrpSpPr>
            <p:nvPr/>
          </p:nvGrpSpPr>
          <p:grpSpPr bwMode="auto">
            <a:xfrm>
              <a:off x="5214" y="2000"/>
              <a:ext cx="52" cy="34"/>
              <a:chOff x="5214" y="2000"/>
              <a:chExt cx="52" cy="34"/>
            </a:xfrm>
          </p:grpSpPr>
          <p:sp>
            <p:nvSpPr>
              <p:cNvPr id="1201" name="Freeform 157"/>
              <p:cNvSpPr>
                <a:spLocks/>
              </p:cNvSpPr>
              <p:nvPr/>
            </p:nvSpPr>
            <p:spPr bwMode="auto">
              <a:xfrm>
                <a:off x="5229" y="2003"/>
                <a:ext cx="37" cy="31"/>
              </a:xfrm>
              <a:custGeom>
                <a:avLst/>
                <a:gdLst>
                  <a:gd name="T0" fmla="*/ 9 w 37"/>
                  <a:gd name="T1" fmla="*/ 0 h 31"/>
                  <a:gd name="T2" fmla="*/ 34 w 37"/>
                  <a:gd name="T3" fmla="*/ 9 h 31"/>
                  <a:gd name="T4" fmla="*/ 35 w 37"/>
                  <a:gd name="T5" fmla="*/ 11 h 31"/>
                  <a:gd name="T6" fmla="*/ 36 w 37"/>
                  <a:gd name="T7" fmla="*/ 14 h 31"/>
                  <a:gd name="T8" fmla="*/ 36 w 37"/>
                  <a:gd name="T9" fmla="*/ 18 h 31"/>
                  <a:gd name="T10" fmla="*/ 35 w 37"/>
                  <a:gd name="T11" fmla="*/ 21 h 31"/>
                  <a:gd name="T12" fmla="*/ 34 w 37"/>
                  <a:gd name="T13" fmla="*/ 25 h 31"/>
                  <a:gd name="T14" fmla="*/ 31 w 37"/>
                  <a:gd name="T15" fmla="*/ 28 h 31"/>
                  <a:gd name="T16" fmla="*/ 28 w 37"/>
                  <a:gd name="T17" fmla="*/ 30 h 31"/>
                  <a:gd name="T18" fmla="*/ 25 w 37"/>
                  <a:gd name="T19" fmla="*/ 30 h 31"/>
                  <a:gd name="T20" fmla="*/ 24 w 37"/>
                  <a:gd name="T21" fmla="*/ 30 h 31"/>
                  <a:gd name="T22" fmla="*/ 0 w 37"/>
                  <a:gd name="T23" fmla="*/ 18 h 31"/>
                  <a:gd name="T24" fmla="*/ 5 w 37"/>
                  <a:gd name="T25" fmla="*/ 15 h 31"/>
                  <a:gd name="T26" fmla="*/ 7 w 37"/>
                  <a:gd name="T27" fmla="*/ 12 h 31"/>
                  <a:gd name="T28" fmla="*/ 9 w 37"/>
                  <a:gd name="T29" fmla="*/ 0 h 3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7"/>
                  <a:gd name="T46" fmla="*/ 0 h 31"/>
                  <a:gd name="T47" fmla="*/ 37 w 37"/>
                  <a:gd name="T48" fmla="*/ 31 h 3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7" h="31">
                    <a:moveTo>
                      <a:pt x="9" y="0"/>
                    </a:moveTo>
                    <a:lnTo>
                      <a:pt x="34" y="9"/>
                    </a:lnTo>
                    <a:lnTo>
                      <a:pt x="35" y="11"/>
                    </a:lnTo>
                    <a:lnTo>
                      <a:pt x="36" y="14"/>
                    </a:lnTo>
                    <a:lnTo>
                      <a:pt x="36" y="18"/>
                    </a:lnTo>
                    <a:lnTo>
                      <a:pt x="35" y="21"/>
                    </a:lnTo>
                    <a:lnTo>
                      <a:pt x="34" y="25"/>
                    </a:lnTo>
                    <a:lnTo>
                      <a:pt x="31" y="28"/>
                    </a:lnTo>
                    <a:lnTo>
                      <a:pt x="28" y="30"/>
                    </a:lnTo>
                    <a:lnTo>
                      <a:pt x="25" y="30"/>
                    </a:lnTo>
                    <a:lnTo>
                      <a:pt x="24" y="30"/>
                    </a:lnTo>
                    <a:lnTo>
                      <a:pt x="0" y="18"/>
                    </a:lnTo>
                    <a:lnTo>
                      <a:pt x="5" y="15"/>
                    </a:lnTo>
                    <a:lnTo>
                      <a:pt x="7" y="12"/>
                    </a:lnTo>
                    <a:lnTo>
                      <a:pt x="9" y="0"/>
                    </a:lnTo>
                  </a:path>
                </a:pathLst>
              </a:custGeom>
              <a:solidFill>
                <a:srgbClr val="BFBFDF"/>
              </a:solidFill>
              <a:ln w="12700" cap="rnd">
                <a:solidFill>
                  <a:srgbClr val="000000"/>
                </a:solidFill>
                <a:round/>
                <a:headEnd/>
                <a:tailEnd/>
              </a:ln>
            </p:spPr>
            <p:txBody>
              <a:bodyPr/>
              <a:lstStyle/>
              <a:p>
                <a:endParaRPr lang="en-US"/>
              </a:p>
            </p:txBody>
          </p:sp>
          <p:sp>
            <p:nvSpPr>
              <p:cNvPr id="1202" name="Freeform 158"/>
              <p:cNvSpPr>
                <a:spLocks/>
              </p:cNvSpPr>
              <p:nvPr/>
            </p:nvSpPr>
            <p:spPr bwMode="auto">
              <a:xfrm>
                <a:off x="5224" y="2000"/>
                <a:ext cx="21" cy="28"/>
              </a:xfrm>
              <a:custGeom>
                <a:avLst/>
                <a:gdLst>
                  <a:gd name="T0" fmla="*/ 8 w 21"/>
                  <a:gd name="T1" fmla="*/ 3 h 28"/>
                  <a:gd name="T2" fmla="*/ 9 w 21"/>
                  <a:gd name="T3" fmla="*/ 2 h 28"/>
                  <a:gd name="T4" fmla="*/ 11 w 21"/>
                  <a:gd name="T5" fmla="*/ 1 h 28"/>
                  <a:gd name="T6" fmla="*/ 14 w 21"/>
                  <a:gd name="T7" fmla="*/ 0 h 28"/>
                  <a:gd name="T8" fmla="*/ 17 w 21"/>
                  <a:gd name="T9" fmla="*/ 0 h 28"/>
                  <a:gd name="T10" fmla="*/ 18 w 21"/>
                  <a:gd name="T11" fmla="*/ 2 h 28"/>
                  <a:gd name="T12" fmla="*/ 19 w 21"/>
                  <a:gd name="T13" fmla="*/ 3 h 28"/>
                  <a:gd name="T14" fmla="*/ 20 w 21"/>
                  <a:gd name="T15" fmla="*/ 7 h 28"/>
                  <a:gd name="T16" fmla="*/ 19 w 21"/>
                  <a:gd name="T17" fmla="*/ 9 h 28"/>
                  <a:gd name="T18" fmla="*/ 19 w 21"/>
                  <a:gd name="T19" fmla="*/ 11 h 28"/>
                  <a:gd name="T20" fmla="*/ 18 w 21"/>
                  <a:gd name="T21" fmla="*/ 15 h 28"/>
                  <a:gd name="T22" fmla="*/ 17 w 21"/>
                  <a:gd name="T23" fmla="*/ 18 h 28"/>
                  <a:gd name="T24" fmla="*/ 15 w 21"/>
                  <a:gd name="T25" fmla="*/ 20 h 28"/>
                  <a:gd name="T26" fmla="*/ 14 w 21"/>
                  <a:gd name="T27" fmla="*/ 23 h 28"/>
                  <a:gd name="T28" fmla="*/ 11 w 21"/>
                  <a:gd name="T29" fmla="*/ 25 h 28"/>
                  <a:gd name="T30" fmla="*/ 9 w 21"/>
                  <a:gd name="T31" fmla="*/ 26 h 28"/>
                  <a:gd name="T32" fmla="*/ 6 w 21"/>
                  <a:gd name="T33" fmla="*/ 27 h 28"/>
                  <a:gd name="T34" fmla="*/ 3 w 21"/>
                  <a:gd name="T35" fmla="*/ 27 h 28"/>
                  <a:gd name="T36" fmla="*/ 2 w 21"/>
                  <a:gd name="T37" fmla="*/ 26 h 28"/>
                  <a:gd name="T38" fmla="*/ 0 w 21"/>
                  <a:gd name="T39" fmla="*/ 24 h 28"/>
                  <a:gd name="T40" fmla="*/ 0 w 21"/>
                  <a:gd name="T41" fmla="*/ 20 h 28"/>
                  <a:gd name="T42" fmla="*/ 1 w 21"/>
                  <a:gd name="T43" fmla="*/ 17 h 28"/>
                  <a:gd name="T44" fmla="*/ 2 w 21"/>
                  <a:gd name="T45" fmla="*/ 13 h 28"/>
                  <a:gd name="T46" fmla="*/ 6 w 21"/>
                  <a:gd name="T47" fmla="*/ 7 h 28"/>
                  <a:gd name="T48" fmla="*/ 8 w 21"/>
                  <a:gd name="T49" fmla="*/ 3 h 2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1"/>
                  <a:gd name="T76" fmla="*/ 0 h 28"/>
                  <a:gd name="T77" fmla="*/ 21 w 21"/>
                  <a:gd name="T78" fmla="*/ 28 h 2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1" h="28">
                    <a:moveTo>
                      <a:pt x="8" y="3"/>
                    </a:moveTo>
                    <a:lnTo>
                      <a:pt x="9" y="2"/>
                    </a:lnTo>
                    <a:lnTo>
                      <a:pt x="11" y="1"/>
                    </a:lnTo>
                    <a:lnTo>
                      <a:pt x="14" y="0"/>
                    </a:lnTo>
                    <a:lnTo>
                      <a:pt x="17" y="0"/>
                    </a:lnTo>
                    <a:lnTo>
                      <a:pt x="18" y="2"/>
                    </a:lnTo>
                    <a:lnTo>
                      <a:pt x="19" y="3"/>
                    </a:lnTo>
                    <a:lnTo>
                      <a:pt x="20" y="7"/>
                    </a:lnTo>
                    <a:lnTo>
                      <a:pt x="19" y="9"/>
                    </a:lnTo>
                    <a:lnTo>
                      <a:pt x="19" y="11"/>
                    </a:lnTo>
                    <a:lnTo>
                      <a:pt x="18" y="15"/>
                    </a:lnTo>
                    <a:lnTo>
                      <a:pt x="17" y="18"/>
                    </a:lnTo>
                    <a:lnTo>
                      <a:pt x="15" y="20"/>
                    </a:lnTo>
                    <a:lnTo>
                      <a:pt x="14" y="23"/>
                    </a:lnTo>
                    <a:lnTo>
                      <a:pt x="11" y="25"/>
                    </a:lnTo>
                    <a:lnTo>
                      <a:pt x="9" y="26"/>
                    </a:lnTo>
                    <a:lnTo>
                      <a:pt x="6" y="27"/>
                    </a:lnTo>
                    <a:lnTo>
                      <a:pt x="3" y="27"/>
                    </a:lnTo>
                    <a:lnTo>
                      <a:pt x="2" y="26"/>
                    </a:lnTo>
                    <a:lnTo>
                      <a:pt x="0" y="24"/>
                    </a:lnTo>
                    <a:lnTo>
                      <a:pt x="0" y="20"/>
                    </a:lnTo>
                    <a:lnTo>
                      <a:pt x="1" y="17"/>
                    </a:lnTo>
                    <a:lnTo>
                      <a:pt x="2" y="13"/>
                    </a:lnTo>
                    <a:lnTo>
                      <a:pt x="6" y="7"/>
                    </a:lnTo>
                    <a:lnTo>
                      <a:pt x="8" y="3"/>
                    </a:lnTo>
                  </a:path>
                </a:pathLst>
              </a:custGeom>
              <a:solidFill>
                <a:srgbClr val="C0C0C0"/>
              </a:solidFill>
              <a:ln w="12700" cap="rnd">
                <a:solidFill>
                  <a:srgbClr val="000000"/>
                </a:solidFill>
                <a:round/>
                <a:headEnd/>
                <a:tailEnd/>
              </a:ln>
            </p:spPr>
            <p:txBody>
              <a:bodyPr/>
              <a:lstStyle/>
              <a:p>
                <a:endParaRPr lang="en-US"/>
              </a:p>
            </p:txBody>
          </p:sp>
          <p:sp>
            <p:nvSpPr>
              <p:cNvPr id="1203" name="Freeform 159"/>
              <p:cNvSpPr>
                <a:spLocks/>
              </p:cNvSpPr>
              <p:nvPr/>
            </p:nvSpPr>
            <p:spPr bwMode="auto">
              <a:xfrm>
                <a:off x="5214" y="2001"/>
                <a:ext cx="26" cy="21"/>
              </a:xfrm>
              <a:custGeom>
                <a:avLst/>
                <a:gdLst>
                  <a:gd name="T0" fmla="*/ 23 w 26"/>
                  <a:gd name="T1" fmla="*/ 5 h 21"/>
                  <a:gd name="T2" fmla="*/ 8 w 26"/>
                  <a:gd name="T3" fmla="*/ 1 h 21"/>
                  <a:gd name="T4" fmla="*/ 3 w 26"/>
                  <a:gd name="T5" fmla="*/ 0 h 21"/>
                  <a:gd name="T6" fmla="*/ 1 w 26"/>
                  <a:gd name="T7" fmla="*/ 1 h 21"/>
                  <a:gd name="T8" fmla="*/ 0 w 26"/>
                  <a:gd name="T9" fmla="*/ 2 h 21"/>
                  <a:gd name="T10" fmla="*/ 0 w 26"/>
                  <a:gd name="T11" fmla="*/ 4 h 21"/>
                  <a:gd name="T12" fmla="*/ 1 w 26"/>
                  <a:gd name="T13" fmla="*/ 7 h 21"/>
                  <a:gd name="T14" fmla="*/ 16 w 26"/>
                  <a:gd name="T15" fmla="*/ 20 h 21"/>
                  <a:gd name="T16" fmla="*/ 18 w 26"/>
                  <a:gd name="T17" fmla="*/ 20 h 21"/>
                  <a:gd name="T18" fmla="*/ 20 w 26"/>
                  <a:gd name="T19" fmla="*/ 19 h 21"/>
                  <a:gd name="T20" fmla="*/ 22 w 26"/>
                  <a:gd name="T21" fmla="*/ 18 h 21"/>
                  <a:gd name="T22" fmla="*/ 23 w 26"/>
                  <a:gd name="T23" fmla="*/ 15 h 21"/>
                  <a:gd name="T24" fmla="*/ 25 w 26"/>
                  <a:gd name="T25" fmla="*/ 13 h 21"/>
                  <a:gd name="T26" fmla="*/ 25 w 26"/>
                  <a:gd name="T27" fmla="*/ 9 h 21"/>
                  <a:gd name="T28" fmla="*/ 24 w 26"/>
                  <a:gd name="T29" fmla="*/ 7 h 21"/>
                  <a:gd name="T30" fmla="*/ 23 w 26"/>
                  <a:gd name="T31" fmla="*/ 5 h 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6"/>
                  <a:gd name="T49" fmla="*/ 0 h 21"/>
                  <a:gd name="T50" fmla="*/ 26 w 26"/>
                  <a:gd name="T51" fmla="*/ 21 h 2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6" h="21">
                    <a:moveTo>
                      <a:pt x="23" y="5"/>
                    </a:moveTo>
                    <a:lnTo>
                      <a:pt x="8" y="1"/>
                    </a:lnTo>
                    <a:lnTo>
                      <a:pt x="3" y="0"/>
                    </a:lnTo>
                    <a:lnTo>
                      <a:pt x="1" y="1"/>
                    </a:lnTo>
                    <a:lnTo>
                      <a:pt x="0" y="2"/>
                    </a:lnTo>
                    <a:lnTo>
                      <a:pt x="0" y="4"/>
                    </a:lnTo>
                    <a:lnTo>
                      <a:pt x="1" y="7"/>
                    </a:lnTo>
                    <a:lnTo>
                      <a:pt x="16" y="20"/>
                    </a:lnTo>
                    <a:lnTo>
                      <a:pt x="18" y="20"/>
                    </a:lnTo>
                    <a:lnTo>
                      <a:pt x="20" y="19"/>
                    </a:lnTo>
                    <a:lnTo>
                      <a:pt x="22" y="18"/>
                    </a:lnTo>
                    <a:lnTo>
                      <a:pt x="23" y="15"/>
                    </a:lnTo>
                    <a:lnTo>
                      <a:pt x="25" y="13"/>
                    </a:lnTo>
                    <a:lnTo>
                      <a:pt x="25" y="9"/>
                    </a:lnTo>
                    <a:lnTo>
                      <a:pt x="24" y="7"/>
                    </a:lnTo>
                    <a:lnTo>
                      <a:pt x="23" y="5"/>
                    </a:lnTo>
                  </a:path>
                </a:pathLst>
              </a:custGeom>
              <a:solidFill>
                <a:srgbClr val="9F9FBF"/>
              </a:solidFill>
              <a:ln w="12700" cap="rnd">
                <a:solidFill>
                  <a:srgbClr val="000000"/>
                </a:solidFill>
                <a:round/>
                <a:headEnd/>
                <a:tailEnd/>
              </a:ln>
            </p:spPr>
            <p:txBody>
              <a:bodyPr/>
              <a:lstStyle/>
              <a:p>
                <a:endParaRPr lang="en-US"/>
              </a:p>
            </p:txBody>
          </p:sp>
          <p:sp>
            <p:nvSpPr>
              <p:cNvPr id="1204" name="Freeform 160"/>
              <p:cNvSpPr>
                <a:spLocks/>
              </p:cNvSpPr>
              <p:nvPr/>
            </p:nvSpPr>
            <p:spPr bwMode="auto">
              <a:xfrm>
                <a:off x="5247" y="2011"/>
                <a:ext cx="17" cy="21"/>
              </a:xfrm>
              <a:custGeom>
                <a:avLst/>
                <a:gdLst>
                  <a:gd name="T0" fmla="*/ 14 w 17"/>
                  <a:gd name="T1" fmla="*/ 0 h 21"/>
                  <a:gd name="T2" fmla="*/ 16 w 17"/>
                  <a:gd name="T3" fmla="*/ 3 h 21"/>
                  <a:gd name="T4" fmla="*/ 16 w 17"/>
                  <a:gd name="T5" fmla="*/ 6 h 21"/>
                  <a:gd name="T6" fmla="*/ 14 w 17"/>
                  <a:gd name="T7" fmla="*/ 10 h 21"/>
                  <a:gd name="T8" fmla="*/ 13 w 17"/>
                  <a:gd name="T9" fmla="*/ 13 h 21"/>
                  <a:gd name="T10" fmla="*/ 10 w 17"/>
                  <a:gd name="T11" fmla="*/ 16 h 21"/>
                  <a:gd name="T12" fmla="*/ 7 w 17"/>
                  <a:gd name="T13" fmla="*/ 18 h 21"/>
                  <a:gd name="T14" fmla="*/ 4 w 17"/>
                  <a:gd name="T15" fmla="*/ 18 h 21"/>
                  <a:gd name="T16" fmla="*/ 2 w 17"/>
                  <a:gd name="T17" fmla="*/ 19 h 21"/>
                  <a:gd name="T18" fmla="*/ 0 w 17"/>
                  <a:gd name="T19" fmla="*/ 20 h 2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
                  <a:gd name="T31" fmla="*/ 0 h 21"/>
                  <a:gd name="T32" fmla="*/ 17 w 17"/>
                  <a:gd name="T33" fmla="*/ 21 h 2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 h="21">
                    <a:moveTo>
                      <a:pt x="14" y="0"/>
                    </a:moveTo>
                    <a:lnTo>
                      <a:pt x="16" y="3"/>
                    </a:lnTo>
                    <a:lnTo>
                      <a:pt x="16" y="6"/>
                    </a:lnTo>
                    <a:lnTo>
                      <a:pt x="14" y="10"/>
                    </a:lnTo>
                    <a:lnTo>
                      <a:pt x="13" y="13"/>
                    </a:lnTo>
                    <a:lnTo>
                      <a:pt x="10" y="16"/>
                    </a:lnTo>
                    <a:lnTo>
                      <a:pt x="7" y="18"/>
                    </a:lnTo>
                    <a:lnTo>
                      <a:pt x="4" y="18"/>
                    </a:lnTo>
                    <a:lnTo>
                      <a:pt x="2" y="19"/>
                    </a:lnTo>
                    <a:lnTo>
                      <a:pt x="0" y="20"/>
                    </a:lnTo>
                  </a:path>
                </a:pathLst>
              </a:custGeom>
              <a:noFill/>
              <a:ln w="12700" cap="rnd">
                <a:solidFill>
                  <a:srgbClr val="000000"/>
                </a:solidFill>
                <a:round/>
                <a:headEnd type="none" w="sm" len="sm"/>
                <a:tailEnd type="none" w="sm" len="sm"/>
              </a:ln>
            </p:spPr>
            <p:txBody>
              <a:bodyPr/>
              <a:lstStyle/>
              <a:p>
                <a:endParaRPr lang="en-US"/>
              </a:p>
            </p:txBody>
          </p:sp>
          <p:sp>
            <p:nvSpPr>
              <p:cNvPr id="1205" name="Freeform 161"/>
              <p:cNvSpPr>
                <a:spLocks/>
              </p:cNvSpPr>
              <p:nvPr/>
            </p:nvSpPr>
            <p:spPr bwMode="auto">
              <a:xfrm>
                <a:off x="5240" y="2008"/>
                <a:ext cx="17" cy="21"/>
              </a:xfrm>
              <a:custGeom>
                <a:avLst/>
                <a:gdLst>
                  <a:gd name="T0" fmla="*/ 14 w 17"/>
                  <a:gd name="T1" fmla="*/ 0 h 21"/>
                  <a:gd name="T2" fmla="*/ 16 w 17"/>
                  <a:gd name="T3" fmla="*/ 3 h 21"/>
                  <a:gd name="T4" fmla="*/ 16 w 17"/>
                  <a:gd name="T5" fmla="*/ 6 h 21"/>
                  <a:gd name="T6" fmla="*/ 14 w 17"/>
                  <a:gd name="T7" fmla="*/ 9 h 21"/>
                  <a:gd name="T8" fmla="*/ 13 w 17"/>
                  <a:gd name="T9" fmla="*/ 13 h 21"/>
                  <a:gd name="T10" fmla="*/ 10 w 17"/>
                  <a:gd name="T11" fmla="*/ 15 h 21"/>
                  <a:gd name="T12" fmla="*/ 7 w 17"/>
                  <a:gd name="T13" fmla="*/ 18 h 21"/>
                  <a:gd name="T14" fmla="*/ 4 w 17"/>
                  <a:gd name="T15" fmla="*/ 18 h 21"/>
                  <a:gd name="T16" fmla="*/ 2 w 17"/>
                  <a:gd name="T17" fmla="*/ 19 h 21"/>
                  <a:gd name="T18" fmla="*/ 0 w 17"/>
                  <a:gd name="T19" fmla="*/ 20 h 2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
                  <a:gd name="T31" fmla="*/ 0 h 21"/>
                  <a:gd name="T32" fmla="*/ 17 w 17"/>
                  <a:gd name="T33" fmla="*/ 21 h 2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 h="21">
                    <a:moveTo>
                      <a:pt x="14" y="0"/>
                    </a:moveTo>
                    <a:lnTo>
                      <a:pt x="16" y="3"/>
                    </a:lnTo>
                    <a:lnTo>
                      <a:pt x="16" y="6"/>
                    </a:lnTo>
                    <a:lnTo>
                      <a:pt x="14" y="9"/>
                    </a:lnTo>
                    <a:lnTo>
                      <a:pt x="13" y="13"/>
                    </a:lnTo>
                    <a:lnTo>
                      <a:pt x="10" y="15"/>
                    </a:lnTo>
                    <a:lnTo>
                      <a:pt x="7" y="18"/>
                    </a:lnTo>
                    <a:lnTo>
                      <a:pt x="4" y="18"/>
                    </a:lnTo>
                    <a:lnTo>
                      <a:pt x="2" y="19"/>
                    </a:lnTo>
                    <a:lnTo>
                      <a:pt x="0" y="20"/>
                    </a:lnTo>
                  </a:path>
                </a:pathLst>
              </a:custGeom>
              <a:noFill/>
              <a:ln w="12700" cap="rnd">
                <a:solidFill>
                  <a:srgbClr val="000000"/>
                </a:solidFill>
                <a:round/>
                <a:headEnd type="none" w="sm" len="sm"/>
                <a:tailEnd type="none" w="sm" len="sm"/>
              </a:ln>
            </p:spPr>
            <p:txBody>
              <a:bodyPr/>
              <a:lstStyle/>
              <a:p>
                <a:endParaRPr lang="en-US"/>
              </a:p>
            </p:txBody>
          </p:sp>
        </p:grpSp>
      </p:grpSp>
      <p:grpSp>
        <p:nvGrpSpPr>
          <p:cNvPr id="1032" name="Group 162"/>
          <p:cNvGrpSpPr>
            <a:grpSpLocks/>
          </p:cNvGrpSpPr>
          <p:nvPr/>
        </p:nvGrpSpPr>
        <p:grpSpPr bwMode="auto">
          <a:xfrm flipH="1">
            <a:off x="4953001" y="5175251"/>
            <a:ext cx="765175" cy="917575"/>
            <a:chOff x="5205" y="1945"/>
            <a:chExt cx="228" cy="332"/>
          </a:xfrm>
        </p:grpSpPr>
        <p:grpSp>
          <p:nvGrpSpPr>
            <p:cNvPr id="1144" name="Group 163"/>
            <p:cNvGrpSpPr>
              <a:grpSpLocks/>
            </p:cNvGrpSpPr>
            <p:nvPr/>
          </p:nvGrpSpPr>
          <p:grpSpPr bwMode="auto">
            <a:xfrm>
              <a:off x="5205" y="1957"/>
              <a:ext cx="228" cy="320"/>
              <a:chOff x="5205" y="1957"/>
              <a:chExt cx="228" cy="320"/>
            </a:xfrm>
          </p:grpSpPr>
          <p:grpSp>
            <p:nvGrpSpPr>
              <p:cNvPr id="1160" name="Group 164"/>
              <p:cNvGrpSpPr>
                <a:grpSpLocks/>
              </p:cNvGrpSpPr>
              <p:nvPr/>
            </p:nvGrpSpPr>
            <p:grpSpPr bwMode="auto">
              <a:xfrm>
                <a:off x="5342" y="2142"/>
                <a:ext cx="17" cy="41"/>
                <a:chOff x="5342" y="2142"/>
                <a:chExt cx="17" cy="41"/>
              </a:xfrm>
            </p:grpSpPr>
            <p:sp>
              <p:nvSpPr>
                <p:cNvPr id="1194" name="Freeform 165"/>
                <p:cNvSpPr>
                  <a:spLocks/>
                </p:cNvSpPr>
                <p:nvPr/>
              </p:nvSpPr>
              <p:spPr bwMode="auto">
                <a:xfrm>
                  <a:off x="5342" y="2142"/>
                  <a:ext cx="17" cy="41"/>
                </a:xfrm>
                <a:custGeom>
                  <a:avLst/>
                  <a:gdLst>
                    <a:gd name="T0" fmla="*/ 0 w 17"/>
                    <a:gd name="T1" fmla="*/ 0 h 41"/>
                    <a:gd name="T2" fmla="*/ 0 w 17"/>
                    <a:gd name="T3" fmla="*/ 40 h 41"/>
                    <a:gd name="T4" fmla="*/ 16 w 17"/>
                    <a:gd name="T5" fmla="*/ 40 h 41"/>
                    <a:gd name="T6" fmla="*/ 16 w 17"/>
                    <a:gd name="T7" fmla="*/ 0 h 41"/>
                    <a:gd name="T8" fmla="*/ 0 w 17"/>
                    <a:gd name="T9" fmla="*/ 0 h 41"/>
                    <a:gd name="T10" fmla="*/ 0 60000 65536"/>
                    <a:gd name="T11" fmla="*/ 0 60000 65536"/>
                    <a:gd name="T12" fmla="*/ 0 60000 65536"/>
                    <a:gd name="T13" fmla="*/ 0 60000 65536"/>
                    <a:gd name="T14" fmla="*/ 0 60000 65536"/>
                    <a:gd name="T15" fmla="*/ 0 w 17"/>
                    <a:gd name="T16" fmla="*/ 0 h 41"/>
                    <a:gd name="T17" fmla="*/ 17 w 17"/>
                    <a:gd name="T18" fmla="*/ 41 h 41"/>
                  </a:gdLst>
                  <a:ahLst/>
                  <a:cxnLst>
                    <a:cxn ang="T10">
                      <a:pos x="T0" y="T1"/>
                    </a:cxn>
                    <a:cxn ang="T11">
                      <a:pos x="T2" y="T3"/>
                    </a:cxn>
                    <a:cxn ang="T12">
                      <a:pos x="T4" y="T5"/>
                    </a:cxn>
                    <a:cxn ang="T13">
                      <a:pos x="T6" y="T7"/>
                    </a:cxn>
                    <a:cxn ang="T14">
                      <a:pos x="T8" y="T9"/>
                    </a:cxn>
                  </a:cxnLst>
                  <a:rect l="T15" t="T16" r="T17" b="T18"/>
                  <a:pathLst>
                    <a:path w="17" h="41">
                      <a:moveTo>
                        <a:pt x="0" y="0"/>
                      </a:moveTo>
                      <a:lnTo>
                        <a:pt x="0" y="40"/>
                      </a:lnTo>
                      <a:lnTo>
                        <a:pt x="16" y="40"/>
                      </a:lnTo>
                      <a:lnTo>
                        <a:pt x="16" y="0"/>
                      </a:lnTo>
                      <a:lnTo>
                        <a:pt x="0" y="0"/>
                      </a:lnTo>
                    </a:path>
                  </a:pathLst>
                </a:custGeom>
                <a:solidFill>
                  <a:srgbClr val="C0C0C0"/>
                </a:solidFill>
                <a:ln w="12700" cap="rnd">
                  <a:solidFill>
                    <a:srgbClr val="000000"/>
                  </a:solidFill>
                  <a:round/>
                  <a:headEnd/>
                  <a:tailEnd/>
                </a:ln>
              </p:spPr>
              <p:txBody>
                <a:bodyPr/>
                <a:lstStyle/>
                <a:p>
                  <a:endParaRPr lang="en-US"/>
                </a:p>
              </p:txBody>
            </p:sp>
            <p:sp>
              <p:nvSpPr>
                <p:cNvPr id="1195" name="Line 166"/>
                <p:cNvSpPr>
                  <a:spLocks noChangeShapeType="1"/>
                </p:cNvSpPr>
                <p:nvPr/>
              </p:nvSpPr>
              <p:spPr bwMode="auto">
                <a:xfrm>
                  <a:off x="5347" y="2142"/>
                  <a:ext cx="0" cy="36"/>
                </a:xfrm>
                <a:prstGeom prst="line">
                  <a:avLst/>
                </a:prstGeom>
                <a:noFill/>
                <a:ln w="12700">
                  <a:solidFill>
                    <a:srgbClr val="000000"/>
                  </a:solidFill>
                  <a:round/>
                  <a:headEnd type="none" w="sm" len="sm"/>
                  <a:tailEnd type="none" w="sm" len="sm"/>
                </a:ln>
              </p:spPr>
              <p:txBody>
                <a:bodyPr wrap="none" anchor="ctr"/>
                <a:lstStyle/>
                <a:p>
                  <a:endParaRPr lang="en-US"/>
                </a:p>
              </p:txBody>
            </p:sp>
          </p:grpSp>
          <p:sp>
            <p:nvSpPr>
              <p:cNvPr id="1161" name="Freeform 167"/>
              <p:cNvSpPr>
                <a:spLocks/>
              </p:cNvSpPr>
              <p:nvPr/>
            </p:nvSpPr>
            <p:spPr bwMode="auto">
              <a:xfrm>
                <a:off x="5359" y="2115"/>
                <a:ext cx="26" cy="66"/>
              </a:xfrm>
              <a:custGeom>
                <a:avLst/>
                <a:gdLst>
                  <a:gd name="T0" fmla="*/ 25 w 26"/>
                  <a:gd name="T1" fmla="*/ 0 h 66"/>
                  <a:gd name="T2" fmla="*/ 0 w 26"/>
                  <a:gd name="T3" fmla="*/ 0 h 66"/>
                  <a:gd name="T4" fmla="*/ 0 w 26"/>
                  <a:gd name="T5" fmla="*/ 65 h 66"/>
                  <a:gd name="T6" fmla="*/ 25 w 26"/>
                  <a:gd name="T7" fmla="*/ 65 h 66"/>
                  <a:gd name="T8" fmla="*/ 25 w 26"/>
                  <a:gd name="T9" fmla="*/ 0 h 66"/>
                  <a:gd name="T10" fmla="*/ 0 60000 65536"/>
                  <a:gd name="T11" fmla="*/ 0 60000 65536"/>
                  <a:gd name="T12" fmla="*/ 0 60000 65536"/>
                  <a:gd name="T13" fmla="*/ 0 60000 65536"/>
                  <a:gd name="T14" fmla="*/ 0 60000 65536"/>
                  <a:gd name="T15" fmla="*/ 0 w 26"/>
                  <a:gd name="T16" fmla="*/ 0 h 66"/>
                  <a:gd name="T17" fmla="*/ 26 w 26"/>
                  <a:gd name="T18" fmla="*/ 66 h 66"/>
                </a:gdLst>
                <a:ahLst/>
                <a:cxnLst>
                  <a:cxn ang="T10">
                    <a:pos x="T0" y="T1"/>
                  </a:cxn>
                  <a:cxn ang="T11">
                    <a:pos x="T2" y="T3"/>
                  </a:cxn>
                  <a:cxn ang="T12">
                    <a:pos x="T4" y="T5"/>
                  </a:cxn>
                  <a:cxn ang="T13">
                    <a:pos x="T6" y="T7"/>
                  </a:cxn>
                  <a:cxn ang="T14">
                    <a:pos x="T8" y="T9"/>
                  </a:cxn>
                </a:cxnLst>
                <a:rect l="T15" t="T16" r="T17" b="T18"/>
                <a:pathLst>
                  <a:path w="26" h="66">
                    <a:moveTo>
                      <a:pt x="25" y="0"/>
                    </a:moveTo>
                    <a:lnTo>
                      <a:pt x="0" y="0"/>
                    </a:lnTo>
                    <a:lnTo>
                      <a:pt x="0" y="65"/>
                    </a:lnTo>
                    <a:lnTo>
                      <a:pt x="25" y="65"/>
                    </a:lnTo>
                    <a:lnTo>
                      <a:pt x="25" y="0"/>
                    </a:lnTo>
                  </a:path>
                </a:pathLst>
              </a:custGeom>
              <a:solidFill>
                <a:srgbClr val="C0C0C0"/>
              </a:solidFill>
              <a:ln w="12700" cap="rnd">
                <a:solidFill>
                  <a:srgbClr val="000000"/>
                </a:solidFill>
                <a:round/>
                <a:headEnd/>
                <a:tailEnd/>
              </a:ln>
            </p:spPr>
            <p:txBody>
              <a:bodyPr/>
              <a:lstStyle/>
              <a:p>
                <a:endParaRPr lang="en-US"/>
              </a:p>
            </p:txBody>
          </p:sp>
          <p:sp>
            <p:nvSpPr>
              <p:cNvPr id="1162" name="Freeform 168"/>
              <p:cNvSpPr>
                <a:spLocks/>
              </p:cNvSpPr>
              <p:nvPr/>
            </p:nvSpPr>
            <p:spPr bwMode="auto">
              <a:xfrm>
                <a:off x="5277" y="2129"/>
                <a:ext cx="17" cy="17"/>
              </a:xfrm>
              <a:custGeom>
                <a:avLst/>
                <a:gdLst>
                  <a:gd name="T0" fmla="*/ 16 w 17"/>
                  <a:gd name="T1" fmla="*/ 0 h 17"/>
                  <a:gd name="T2" fmla="*/ 16 w 17"/>
                  <a:gd name="T3" fmla="*/ 16 h 17"/>
                  <a:gd name="T4" fmla="*/ 0 w 17"/>
                  <a:gd name="T5" fmla="*/ 16 h 17"/>
                  <a:gd name="T6" fmla="*/ 0 w 17"/>
                  <a:gd name="T7" fmla="*/ 2 h 17"/>
                  <a:gd name="T8" fmla="*/ 16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0"/>
                    </a:moveTo>
                    <a:lnTo>
                      <a:pt x="16" y="16"/>
                    </a:lnTo>
                    <a:lnTo>
                      <a:pt x="0" y="16"/>
                    </a:lnTo>
                    <a:lnTo>
                      <a:pt x="0" y="2"/>
                    </a:lnTo>
                    <a:lnTo>
                      <a:pt x="16" y="0"/>
                    </a:lnTo>
                  </a:path>
                </a:pathLst>
              </a:custGeom>
              <a:noFill/>
              <a:ln w="12700" cap="rnd">
                <a:solidFill>
                  <a:srgbClr val="000000"/>
                </a:solidFill>
                <a:round/>
                <a:headEnd/>
                <a:tailEnd/>
              </a:ln>
            </p:spPr>
            <p:txBody>
              <a:bodyPr/>
              <a:lstStyle/>
              <a:p>
                <a:endParaRPr lang="en-US"/>
              </a:p>
            </p:txBody>
          </p:sp>
          <p:sp>
            <p:nvSpPr>
              <p:cNvPr id="1163" name="Freeform 169"/>
              <p:cNvSpPr>
                <a:spLocks/>
              </p:cNvSpPr>
              <p:nvPr/>
            </p:nvSpPr>
            <p:spPr bwMode="auto">
              <a:xfrm>
                <a:off x="5315" y="2105"/>
                <a:ext cx="17" cy="17"/>
              </a:xfrm>
              <a:custGeom>
                <a:avLst/>
                <a:gdLst>
                  <a:gd name="T0" fmla="*/ 6 w 17"/>
                  <a:gd name="T1" fmla="*/ 0 h 17"/>
                  <a:gd name="T2" fmla="*/ 16 w 17"/>
                  <a:gd name="T3" fmla="*/ 16 h 17"/>
                  <a:gd name="T4" fmla="*/ 4 w 17"/>
                  <a:gd name="T5" fmla="*/ 13 h 17"/>
                  <a:gd name="T6" fmla="*/ 0 w 17"/>
                  <a:gd name="T7" fmla="*/ 4 h 17"/>
                  <a:gd name="T8" fmla="*/ 6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6" y="0"/>
                    </a:moveTo>
                    <a:lnTo>
                      <a:pt x="16" y="16"/>
                    </a:lnTo>
                    <a:lnTo>
                      <a:pt x="4" y="13"/>
                    </a:lnTo>
                    <a:lnTo>
                      <a:pt x="0" y="4"/>
                    </a:lnTo>
                    <a:lnTo>
                      <a:pt x="6" y="0"/>
                    </a:lnTo>
                  </a:path>
                </a:pathLst>
              </a:custGeom>
              <a:solidFill>
                <a:srgbClr val="C0C0C0"/>
              </a:solidFill>
              <a:ln w="12700" cap="rnd">
                <a:solidFill>
                  <a:srgbClr val="000000"/>
                </a:solidFill>
                <a:round/>
                <a:headEnd/>
                <a:tailEnd/>
              </a:ln>
            </p:spPr>
            <p:txBody>
              <a:bodyPr/>
              <a:lstStyle/>
              <a:p>
                <a:endParaRPr lang="en-US"/>
              </a:p>
            </p:txBody>
          </p:sp>
          <p:sp>
            <p:nvSpPr>
              <p:cNvPr id="1164" name="Freeform 170"/>
              <p:cNvSpPr>
                <a:spLocks/>
              </p:cNvSpPr>
              <p:nvPr/>
            </p:nvSpPr>
            <p:spPr bwMode="auto">
              <a:xfrm>
                <a:off x="5295" y="2185"/>
                <a:ext cx="52" cy="17"/>
              </a:xfrm>
              <a:custGeom>
                <a:avLst/>
                <a:gdLst>
                  <a:gd name="T0" fmla="*/ 51 w 52"/>
                  <a:gd name="T1" fmla="*/ 0 h 17"/>
                  <a:gd name="T2" fmla="*/ 0 w 52"/>
                  <a:gd name="T3" fmla="*/ 0 h 17"/>
                  <a:gd name="T4" fmla="*/ 0 w 52"/>
                  <a:gd name="T5" fmla="*/ 16 h 17"/>
                  <a:gd name="T6" fmla="*/ 50 w 52"/>
                  <a:gd name="T7" fmla="*/ 16 h 17"/>
                  <a:gd name="T8" fmla="*/ 51 w 52"/>
                  <a:gd name="T9" fmla="*/ 0 h 17"/>
                  <a:gd name="T10" fmla="*/ 0 60000 65536"/>
                  <a:gd name="T11" fmla="*/ 0 60000 65536"/>
                  <a:gd name="T12" fmla="*/ 0 60000 65536"/>
                  <a:gd name="T13" fmla="*/ 0 60000 65536"/>
                  <a:gd name="T14" fmla="*/ 0 60000 65536"/>
                  <a:gd name="T15" fmla="*/ 0 w 52"/>
                  <a:gd name="T16" fmla="*/ 0 h 17"/>
                  <a:gd name="T17" fmla="*/ 52 w 52"/>
                  <a:gd name="T18" fmla="*/ 17 h 17"/>
                </a:gdLst>
                <a:ahLst/>
                <a:cxnLst>
                  <a:cxn ang="T10">
                    <a:pos x="T0" y="T1"/>
                  </a:cxn>
                  <a:cxn ang="T11">
                    <a:pos x="T2" y="T3"/>
                  </a:cxn>
                  <a:cxn ang="T12">
                    <a:pos x="T4" y="T5"/>
                  </a:cxn>
                  <a:cxn ang="T13">
                    <a:pos x="T6" y="T7"/>
                  </a:cxn>
                  <a:cxn ang="T14">
                    <a:pos x="T8" y="T9"/>
                  </a:cxn>
                </a:cxnLst>
                <a:rect l="T15" t="T16" r="T17" b="T18"/>
                <a:pathLst>
                  <a:path w="52" h="17">
                    <a:moveTo>
                      <a:pt x="51" y="0"/>
                    </a:moveTo>
                    <a:lnTo>
                      <a:pt x="0" y="0"/>
                    </a:lnTo>
                    <a:lnTo>
                      <a:pt x="0" y="16"/>
                    </a:lnTo>
                    <a:lnTo>
                      <a:pt x="50" y="16"/>
                    </a:lnTo>
                    <a:lnTo>
                      <a:pt x="51" y="0"/>
                    </a:lnTo>
                  </a:path>
                </a:pathLst>
              </a:custGeom>
              <a:solidFill>
                <a:srgbClr val="808080"/>
              </a:solidFill>
              <a:ln w="12700" cap="rnd">
                <a:solidFill>
                  <a:srgbClr val="000000"/>
                </a:solidFill>
                <a:round/>
                <a:headEnd/>
                <a:tailEnd/>
              </a:ln>
            </p:spPr>
            <p:txBody>
              <a:bodyPr/>
              <a:lstStyle/>
              <a:p>
                <a:endParaRPr lang="en-US"/>
              </a:p>
            </p:txBody>
          </p:sp>
          <p:sp>
            <p:nvSpPr>
              <p:cNvPr id="1165" name="Freeform 171"/>
              <p:cNvSpPr>
                <a:spLocks/>
              </p:cNvSpPr>
              <p:nvPr/>
            </p:nvSpPr>
            <p:spPr bwMode="auto">
              <a:xfrm>
                <a:off x="5364" y="2026"/>
                <a:ext cx="22" cy="27"/>
              </a:xfrm>
              <a:custGeom>
                <a:avLst/>
                <a:gdLst>
                  <a:gd name="T0" fmla="*/ 1 w 22"/>
                  <a:gd name="T1" fmla="*/ 0 h 27"/>
                  <a:gd name="T2" fmla="*/ 20 w 22"/>
                  <a:gd name="T3" fmla="*/ 19 h 27"/>
                  <a:gd name="T4" fmla="*/ 21 w 22"/>
                  <a:gd name="T5" fmla="*/ 26 h 27"/>
                  <a:gd name="T6" fmla="*/ 0 w 22"/>
                  <a:gd name="T7" fmla="*/ 9 h 27"/>
                  <a:gd name="T8" fmla="*/ 1 w 22"/>
                  <a:gd name="T9" fmla="*/ 0 h 27"/>
                  <a:gd name="T10" fmla="*/ 0 60000 65536"/>
                  <a:gd name="T11" fmla="*/ 0 60000 65536"/>
                  <a:gd name="T12" fmla="*/ 0 60000 65536"/>
                  <a:gd name="T13" fmla="*/ 0 60000 65536"/>
                  <a:gd name="T14" fmla="*/ 0 60000 65536"/>
                  <a:gd name="T15" fmla="*/ 0 w 22"/>
                  <a:gd name="T16" fmla="*/ 0 h 27"/>
                  <a:gd name="T17" fmla="*/ 22 w 22"/>
                  <a:gd name="T18" fmla="*/ 27 h 27"/>
                </a:gdLst>
                <a:ahLst/>
                <a:cxnLst>
                  <a:cxn ang="T10">
                    <a:pos x="T0" y="T1"/>
                  </a:cxn>
                  <a:cxn ang="T11">
                    <a:pos x="T2" y="T3"/>
                  </a:cxn>
                  <a:cxn ang="T12">
                    <a:pos x="T4" y="T5"/>
                  </a:cxn>
                  <a:cxn ang="T13">
                    <a:pos x="T6" y="T7"/>
                  </a:cxn>
                  <a:cxn ang="T14">
                    <a:pos x="T8" y="T9"/>
                  </a:cxn>
                </a:cxnLst>
                <a:rect l="T15" t="T16" r="T17" b="T18"/>
                <a:pathLst>
                  <a:path w="22" h="27">
                    <a:moveTo>
                      <a:pt x="1" y="0"/>
                    </a:moveTo>
                    <a:lnTo>
                      <a:pt x="20" y="19"/>
                    </a:lnTo>
                    <a:lnTo>
                      <a:pt x="21" y="26"/>
                    </a:lnTo>
                    <a:lnTo>
                      <a:pt x="0" y="9"/>
                    </a:lnTo>
                    <a:lnTo>
                      <a:pt x="1" y="0"/>
                    </a:lnTo>
                  </a:path>
                </a:pathLst>
              </a:custGeom>
              <a:solidFill>
                <a:srgbClr val="C0C0C0"/>
              </a:solidFill>
              <a:ln w="12700" cap="rnd">
                <a:solidFill>
                  <a:srgbClr val="000000"/>
                </a:solidFill>
                <a:round/>
                <a:headEnd/>
                <a:tailEnd/>
              </a:ln>
            </p:spPr>
            <p:txBody>
              <a:bodyPr/>
              <a:lstStyle/>
              <a:p>
                <a:endParaRPr lang="en-US"/>
              </a:p>
            </p:txBody>
          </p:sp>
          <p:sp>
            <p:nvSpPr>
              <p:cNvPr id="1166" name="Freeform 172"/>
              <p:cNvSpPr>
                <a:spLocks/>
              </p:cNvSpPr>
              <p:nvPr/>
            </p:nvSpPr>
            <p:spPr bwMode="auto">
              <a:xfrm>
                <a:off x="5358" y="1957"/>
                <a:ext cx="33" cy="224"/>
              </a:xfrm>
              <a:custGeom>
                <a:avLst/>
                <a:gdLst>
                  <a:gd name="T0" fmla="*/ 0 w 33"/>
                  <a:gd name="T1" fmla="*/ 0 h 224"/>
                  <a:gd name="T2" fmla="*/ 32 w 33"/>
                  <a:gd name="T3" fmla="*/ 13 h 224"/>
                  <a:gd name="T4" fmla="*/ 32 w 33"/>
                  <a:gd name="T5" fmla="*/ 223 h 224"/>
                  <a:gd name="T6" fmla="*/ 26 w 33"/>
                  <a:gd name="T7" fmla="*/ 223 h 224"/>
                  <a:gd name="T8" fmla="*/ 26 w 33"/>
                  <a:gd name="T9" fmla="*/ 33 h 224"/>
                  <a:gd name="T10" fmla="*/ 0 w 33"/>
                  <a:gd name="T11" fmla="*/ 21 h 224"/>
                  <a:gd name="T12" fmla="*/ 0 w 33"/>
                  <a:gd name="T13" fmla="*/ 0 h 224"/>
                  <a:gd name="T14" fmla="*/ 0 60000 65536"/>
                  <a:gd name="T15" fmla="*/ 0 60000 65536"/>
                  <a:gd name="T16" fmla="*/ 0 60000 65536"/>
                  <a:gd name="T17" fmla="*/ 0 60000 65536"/>
                  <a:gd name="T18" fmla="*/ 0 60000 65536"/>
                  <a:gd name="T19" fmla="*/ 0 60000 65536"/>
                  <a:gd name="T20" fmla="*/ 0 60000 65536"/>
                  <a:gd name="T21" fmla="*/ 0 w 33"/>
                  <a:gd name="T22" fmla="*/ 0 h 224"/>
                  <a:gd name="T23" fmla="*/ 33 w 33"/>
                  <a:gd name="T24" fmla="*/ 224 h 2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 h="224">
                    <a:moveTo>
                      <a:pt x="0" y="0"/>
                    </a:moveTo>
                    <a:lnTo>
                      <a:pt x="32" y="13"/>
                    </a:lnTo>
                    <a:lnTo>
                      <a:pt x="32" y="223"/>
                    </a:lnTo>
                    <a:lnTo>
                      <a:pt x="26" y="223"/>
                    </a:lnTo>
                    <a:lnTo>
                      <a:pt x="26" y="33"/>
                    </a:lnTo>
                    <a:lnTo>
                      <a:pt x="0" y="21"/>
                    </a:lnTo>
                    <a:lnTo>
                      <a:pt x="0" y="0"/>
                    </a:lnTo>
                  </a:path>
                </a:pathLst>
              </a:custGeom>
              <a:solidFill>
                <a:srgbClr val="9F9F9F"/>
              </a:solidFill>
              <a:ln w="12700" cap="rnd">
                <a:solidFill>
                  <a:srgbClr val="000000"/>
                </a:solidFill>
                <a:round/>
                <a:headEnd/>
                <a:tailEnd/>
              </a:ln>
            </p:spPr>
            <p:txBody>
              <a:bodyPr/>
              <a:lstStyle/>
              <a:p>
                <a:endParaRPr lang="en-US"/>
              </a:p>
            </p:txBody>
          </p:sp>
          <p:sp>
            <p:nvSpPr>
              <p:cNvPr id="1167" name="Freeform 173"/>
              <p:cNvSpPr>
                <a:spLocks/>
              </p:cNvSpPr>
              <p:nvPr/>
            </p:nvSpPr>
            <p:spPr bwMode="auto">
              <a:xfrm>
                <a:off x="5205" y="2180"/>
                <a:ext cx="188" cy="50"/>
              </a:xfrm>
              <a:custGeom>
                <a:avLst/>
                <a:gdLst>
                  <a:gd name="T0" fmla="*/ 187 w 188"/>
                  <a:gd name="T1" fmla="*/ 49 h 50"/>
                  <a:gd name="T2" fmla="*/ 187 w 188"/>
                  <a:gd name="T3" fmla="*/ 0 h 50"/>
                  <a:gd name="T4" fmla="*/ 146 w 188"/>
                  <a:gd name="T5" fmla="*/ 0 h 50"/>
                  <a:gd name="T6" fmla="*/ 138 w 188"/>
                  <a:gd name="T7" fmla="*/ 8 h 50"/>
                  <a:gd name="T8" fmla="*/ 114 w 188"/>
                  <a:gd name="T9" fmla="*/ 8 h 50"/>
                  <a:gd name="T10" fmla="*/ 105 w 188"/>
                  <a:gd name="T11" fmla="*/ 17 h 50"/>
                  <a:gd name="T12" fmla="*/ 25 w 188"/>
                  <a:gd name="T13" fmla="*/ 17 h 50"/>
                  <a:gd name="T14" fmla="*/ 25 w 188"/>
                  <a:gd name="T15" fmla="*/ 33 h 50"/>
                  <a:gd name="T16" fmla="*/ 0 w 188"/>
                  <a:gd name="T17" fmla="*/ 33 h 50"/>
                  <a:gd name="T18" fmla="*/ 0 w 188"/>
                  <a:gd name="T19" fmla="*/ 49 h 50"/>
                  <a:gd name="T20" fmla="*/ 187 w 188"/>
                  <a:gd name="T21" fmla="*/ 49 h 5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88"/>
                  <a:gd name="T34" fmla="*/ 0 h 50"/>
                  <a:gd name="T35" fmla="*/ 188 w 188"/>
                  <a:gd name="T36" fmla="*/ 50 h 5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88" h="50">
                    <a:moveTo>
                      <a:pt x="187" y="49"/>
                    </a:moveTo>
                    <a:lnTo>
                      <a:pt x="187" y="0"/>
                    </a:lnTo>
                    <a:lnTo>
                      <a:pt x="146" y="0"/>
                    </a:lnTo>
                    <a:lnTo>
                      <a:pt x="138" y="8"/>
                    </a:lnTo>
                    <a:lnTo>
                      <a:pt x="114" y="8"/>
                    </a:lnTo>
                    <a:lnTo>
                      <a:pt x="105" y="17"/>
                    </a:lnTo>
                    <a:lnTo>
                      <a:pt x="25" y="17"/>
                    </a:lnTo>
                    <a:lnTo>
                      <a:pt x="25" y="33"/>
                    </a:lnTo>
                    <a:lnTo>
                      <a:pt x="0" y="33"/>
                    </a:lnTo>
                    <a:lnTo>
                      <a:pt x="0" y="49"/>
                    </a:lnTo>
                    <a:lnTo>
                      <a:pt x="187" y="49"/>
                    </a:lnTo>
                  </a:path>
                </a:pathLst>
              </a:custGeom>
              <a:solidFill>
                <a:srgbClr val="C0C0C0"/>
              </a:solidFill>
              <a:ln w="12700" cap="rnd">
                <a:solidFill>
                  <a:srgbClr val="000000"/>
                </a:solidFill>
                <a:round/>
                <a:headEnd/>
                <a:tailEnd/>
              </a:ln>
            </p:spPr>
            <p:txBody>
              <a:bodyPr/>
              <a:lstStyle/>
              <a:p>
                <a:endParaRPr lang="en-US"/>
              </a:p>
            </p:txBody>
          </p:sp>
          <p:sp>
            <p:nvSpPr>
              <p:cNvPr id="1168" name="Freeform 174"/>
              <p:cNvSpPr>
                <a:spLocks/>
              </p:cNvSpPr>
              <p:nvPr/>
            </p:nvSpPr>
            <p:spPr bwMode="auto">
              <a:xfrm>
                <a:off x="5254" y="2213"/>
                <a:ext cx="139" cy="17"/>
              </a:xfrm>
              <a:custGeom>
                <a:avLst/>
                <a:gdLst>
                  <a:gd name="T0" fmla="*/ 138 w 139"/>
                  <a:gd name="T1" fmla="*/ 16 h 17"/>
                  <a:gd name="T2" fmla="*/ 0 w 139"/>
                  <a:gd name="T3" fmla="*/ 16 h 17"/>
                  <a:gd name="T4" fmla="*/ 0 w 139"/>
                  <a:gd name="T5" fmla="*/ 0 h 17"/>
                  <a:gd name="T6" fmla="*/ 138 w 139"/>
                  <a:gd name="T7" fmla="*/ 0 h 17"/>
                  <a:gd name="T8" fmla="*/ 138 w 139"/>
                  <a:gd name="T9" fmla="*/ 16 h 17"/>
                  <a:gd name="T10" fmla="*/ 0 60000 65536"/>
                  <a:gd name="T11" fmla="*/ 0 60000 65536"/>
                  <a:gd name="T12" fmla="*/ 0 60000 65536"/>
                  <a:gd name="T13" fmla="*/ 0 60000 65536"/>
                  <a:gd name="T14" fmla="*/ 0 60000 65536"/>
                  <a:gd name="T15" fmla="*/ 0 w 139"/>
                  <a:gd name="T16" fmla="*/ 0 h 17"/>
                  <a:gd name="T17" fmla="*/ 139 w 139"/>
                  <a:gd name="T18" fmla="*/ 17 h 17"/>
                </a:gdLst>
                <a:ahLst/>
                <a:cxnLst>
                  <a:cxn ang="T10">
                    <a:pos x="T0" y="T1"/>
                  </a:cxn>
                  <a:cxn ang="T11">
                    <a:pos x="T2" y="T3"/>
                  </a:cxn>
                  <a:cxn ang="T12">
                    <a:pos x="T4" y="T5"/>
                  </a:cxn>
                  <a:cxn ang="T13">
                    <a:pos x="T6" y="T7"/>
                  </a:cxn>
                  <a:cxn ang="T14">
                    <a:pos x="T8" y="T9"/>
                  </a:cxn>
                </a:cxnLst>
                <a:rect l="T15" t="T16" r="T17" b="T18"/>
                <a:pathLst>
                  <a:path w="139" h="17">
                    <a:moveTo>
                      <a:pt x="138" y="16"/>
                    </a:moveTo>
                    <a:lnTo>
                      <a:pt x="0" y="16"/>
                    </a:lnTo>
                    <a:lnTo>
                      <a:pt x="0" y="0"/>
                    </a:lnTo>
                    <a:lnTo>
                      <a:pt x="138" y="0"/>
                    </a:lnTo>
                    <a:lnTo>
                      <a:pt x="138" y="16"/>
                    </a:lnTo>
                  </a:path>
                </a:pathLst>
              </a:custGeom>
              <a:solidFill>
                <a:srgbClr val="C0C0C0"/>
              </a:solidFill>
              <a:ln w="12700" cap="rnd">
                <a:solidFill>
                  <a:srgbClr val="000000"/>
                </a:solidFill>
                <a:round/>
                <a:headEnd/>
                <a:tailEnd/>
              </a:ln>
            </p:spPr>
            <p:txBody>
              <a:bodyPr/>
              <a:lstStyle/>
              <a:p>
                <a:endParaRPr lang="en-US"/>
              </a:p>
            </p:txBody>
          </p:sp>
          <p:sp>
            <p:nvSpPr>
              <p:cNvPr id="1169" name="Line 175"/>
              <p:cNvSpPr>
                <a:spLocks noChangeShapeType="1"/>
              </p:cNvSpPr>
              <p:nvPr/>
            </p:nvSpPr>
            <p:spPr bwMode="auto">
              <a:xfrm>
                <a:off x="5397" y="2113"/>
                <a:ext cx="0" cy="28"/>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1170" name="Freeform 176"/>
              <p:cNvSpPr>
                <a:spLocks/>
              </p:cNvSpPr>
              <p:nvPr/>
            </p:nvSpPr>
            <p:spPr bwMode="auto">
              <a:xfrm>
                <a:off x="5390" y="2141"/>
                <a:ext cx="17" cy="17"/>
              </a:xfrm>
              <a:custGeom>
                <a:avLst/>
                <a:gdLst>
                  <a:gd name="T0" fmla="*/ 16 w 17"/>
                  <a:gd name="T1" fmla="*/ 16 h 17"/>
                  <a:gd name="T2" fmla="*/ 16 w 17"/>
                  <a:gd name="T3" fmla="*/ 0 h 17"/>
                  <a:gd name="T4" fmla="*/ 0 w 17"/>
                  <a:gd name="T5" fmla="*/ 0 h 17"/>
                  <a:gd name="T6" fmla="*/ 0 w 17"/>
                  <a:gd name="T7" fmla="*/ 5 h 17"/>
                  <a:gd name="T8" fmla="*/ 10 w 17"/>
                  <a:gd name="T9" fmla="*/ 5 h 17"/>
                  <a:gd name="T10" fmla="*/ 10 w 17"/>
                  <a:gd name="T11" fmla="*/ 16 h 17"/>
                  <a:gd name="T12" fmla="*/ 16 w 17"/>
                  <a:gd name="T13" fmla="*/ 16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16" y="16"/>
                    </a:moveTo>
                    <a:lnTo>
                      <a:pt x="16" y="0"/>
                    </a:lnTo>
                    <a:lnTo>
                      <a:pt x="0" y="0"/>
                    </a:lnTo>
                    <a:lnTo>
                      <a:pt x="0" y="5"/>
                    </a:lnTo>
                    <a:lnTo>
                      <a:pt x="10" y="5"/>
                    </a:lnTo>
                    <a:lnTo>
                      <a:pt x="10" y="16"/>
                    </a:lnTo>
                    <a:lnTo>
                      <a:pt x="16" y="16"/>
                    </a:lnTo>
                  </a:path>
                </a:pathLst>
              </a:custGeom>
              <a:solidFill>
                <a:srgbClr val="C0C0C0"/>
              </a:solidFill>
              <a:ln w="12700" cap="rnd">
                <a:solidFill>
                  <a:srgbClr val="000000"/>
                </a:solidFill>
                <a:round/>
                <a:headEnd/>
                <a:tailEnd/>
              </a:ln>
            </p:spPr>
            <p:txBody>
              <a:bodyPr/>
              <a:lstStyle/>
              <a:p>
                <a:endParaRPr lang="en-US"/>
              </a:p>
            </p:txBody>
          </p:sp>
          <p:sp>
            <p:nvSpPr>
              <p:cNvPr id="1171" name="Freeform 177"/>
              <p:cNvSpPr>
                <a:spLocks/>
              </p:cNvSpPr>
              <p:nvPr/>
            </p:nvSpPr>
            <p:spPr bwMode="auto">
              <a:xfrm>
                <a:off x="5293" y="2131"/>
                <a:ext cx="43" cy="59"/>
              </a:xfrm>
              <a:custGeom>
                <a:avLst/>
                <a:gdLst>
                  <a:gd name="T0" fmla="*/ 42 w 43"/>
                  <a:gd name="T1" fmla="*/ 0 h 59"/>
                  <a:gd name="T2" fmla="*/ 0 w 43"/>
                  <a:gd name="T3" fmla="*/ 58 h 59"/>
                  <a:gd name="T4" fmla="*/ 7 w 43"/>
                  <a:gd name="T5" fmla="*/ 57 h 59"/>
                  <a:gd name="T6" fmla="*/ 42 w 43"/>
                  <a:gd name="T7" fmla="*/ 8 h 59"/>
                  <a:gd name="T8" fmla="*/ 42 w 43"/>
                  <a:gd name="T9" fmla="*/ 0 h 59"/>
                  <a:gd name="T10" fmla="*/ 0 60000 65536"/>
                  <a:gd name="T11" fmla="*/ 0 60000 65536"/>
                  <a:gd name="T12" fmla="*/ 0 60000 65536"/>
                  <a:gd name="T13" fmla="*/ 0 60000 65536"/>
                  <a:gd name="T14" fmla="*/ 0 60000 65536"/>
                  <a:gd name="T15" fmla="*/ 0 w 43"/>
                  <a:gd name="T16" fmla="*/ 0 h 59"/>
                  <a:gd name="T17" fmla="*/ 43 w 43"/>
                  <a:gd name="T18" fmla="*/ 59 h 59"/>
                </a:gdLst>
                <a:ahLst/>
                <a:cxnLst>
                  <a:cxn ang="T10">
                    <a:pos x="T0" y="T1"/>
                  </a:cxn>
                  <a:cxn ang="T11">
                    <a:pos x="T2" y="T3"/>
                  </a:cxn>
                  <a:cxn ang="T12">
                    <a:pos x="T4" y="T5"/>
                  </a:cxn>
                  <a:cxn ang="T13">
                    <a:pos x="T6" y="T7"/>
                  </a:cxn>
                  <a:cxn ang="T14">
                    <a:pos x="T8" y="T9"/>
                  </a:cxn>
                </a:cxnLst>
                <a:rect l="T15" t="T16" r="T17" b="T18"/>
                <a:pathLst>
                  <a:path w="43" h="59">
                    <a:moveTo>
                      <a:pt x="42" y="0"/>
                    </a:moveTo>
                    <a:lnTo>
                      <a:pt x="0" y="58"/>
                    </a:lnTo>
                    <a:lnTo>
                      <a:pt x="7" y="57"/>
                    </a:lnTo>
                    <a:lnTo>
                      <a:pt x="42" y="8"/>
                    </a:lnTo>
                    <a:lnTo>
                      <a:pt x="42" y="0"/>
                    </a:lnTo>
                  </a:path>
                </a:pathLst>
              </a:custGeom>
              <a:solidFill>
                <a:srgbClr val="9F9F9F"/>
              </a:solidFill>
              <a:ln w="12700" cap="rnd">
                <a:solidFill>
                  <a:srgbClr val="000000"/>
                </a:solidFill>
                <a:round/>
                <a:headEnd/>
                <a:tailEnd/>
              </a:ln>
            </p:spPr>
            <p:txBody>
              <a:bodyPr/>
              <a:lstStyle/>
              <a:p>
                <a:endParaRPr lang="en-US"/>
              </a:p>
            </p:txBody>
          </p:sp>
          <p:sp>
            <p:nvSpPr>
              <p:cNvPr id="1172" name="Freeform 178"/>
              <p:cNvSpPr>
                <a:spLocks/>
              </p:cNvSpPr>
              <p:nvPr/>
            </p:nvSpPr>
            <p:spPr bwMode="auto">
              <a:xfrm>
                <a:off x="5392" y="2164"/>
                <a:ext cx="33" cy="66"/>
              </a:xfrm>
              <a:custGeom>
                <a:avLst/>
                <a:gdLst>
                  <a:gd name="T0" fmla="*/ 7 w 33"/>
                  <a:gd name="T1" fmla="*/ 0 h 66"/>
                  <a:gd name="T2" fmla="*/ 32 w 33"/>
                  <a:gd name="T3" fmla="*/ 25 h 66"/>
                  <a:gd name="T4" fmla="*/ 32 w 33"/>
                  <a:gd name="T5" fmla="*/ 65 h 66"/>
                  <a:gd name="T6" fmla="*/ 0 w 33"/>
                  <a:gd name="T7" fmla="*/ 65 h 66"/>
                  <a:gd name="T8" fmla="*/ 0 w 33"/>
                  <a:gd name="T9" fmla="*/ 16 h 66"/>
                  <a:gd name="T10" fmla="*/ 7 w 33"/>
                  <a:gd name="T11" fmla="*/ 0 h 66"/>
                  <a:gd name="T12" fmla="*/ 0 60000 65536"/>
                  <a:gd name="T13" fmla="*/ 0 60000 65536"/>
                  <a:gd name="T14" fmla="*/ 0 60000 65536"/>
                  <a:gd name="T15" fmla="*/ 0 60000 65536"/>
                  <a:gd name="T16" fmla="*/ 0 60000 65536"/>
                  <a:gd name="T17" fmla="*/ 0 60000 65536"/>
                  <a:gd name="T18" fmla="*/ 0 w 33"/>
                  <a:gd name="T19" fmla="*/ 0 h 66"/>
                  <a:gd name="T20" fmla="*/ 33 w 33"/>
                  <a:gd name="T21" fmla="*/ 66 h 66"/>
                </a:gdLst>
                <a:ahLst/>
                <a:cxnLst>
                  <a:cxn ang="T12">
                    <a:pos x="T0" y="T1"/>
                  </a:cxn>
                  <a:cxn ang="T13">
                    <a:pos x="T2" y="T3"/>
                  </a:cxn>
                  <a:cxn ang="T14">
                    <a:pos x="T4" y="T5"/>
                  </a:cxn>
                  <a:cxn ang="T15">
                    <a:pos x="T6" y="T7"/>
                  </a:cxn>
                  <a:cxn ang="T16">
                    <a:pos x="T8" y="T9"/>
                  </a:cxn>
                  <a:cxn ang="T17">
                    <a:pos x="T10" y="T11"/>
                  </a:cxn>
                </a:cxnLst>
                <a:rect l="T18" t="T19" r="T20" b="T21"/>
                <a:pathLst>
                  <a:path w="33" h="66">
                    <a:moveTo>
                      <a:pt x="7" y="0"/>
                    </a:moveTo>
                    <a:lnTo>
                      <a:pt x="32" y="25"/>
                    </a:lnTo>
                    <a:lnTo>
                      <a:pt x="32" y="65"/>
                    </a:lnTo>
                    <a:lnTo>
                      <a:pt x="0" y="65"/>
                    </a:lnTo>
                    <a:lnTo>
                      <a:pt x="0" y="16"/>
                    </a:lnTo>
                    <a:lnTo>
                      <a:pt x="7" y="0"/>
                    </a:lnTo>
                  </a:path>
                </a:pathLst>
              </a:custGeom>
              <a:solidFill>
                <a:srgbClr val="C0C0C0"/>
              </a:solidFill>
              <a:ln w="12700" cap="rnd">
                <a:solidFill>
                  <a:srgbClr val="000000"/>
                </a:solidFill>
                <a:round/>
                <a:headEnd/>
                <a:tailEnd/>
              </a:ln>
            </p:spPr>
            <p:txBody>
              <a:bodyPr/>
              <a:lstStyle/>
              <a:p>
                <a:endParaRPr lang="en-US"/>
              </a:p>
            </p:txBody>
          </p:sp>
          <p:sp>
            <p:nvSpPr>
              <p:cNvPr id="1173" name="Freeform 179"/>
              <p:cNvSpPr>
                <a:spLocks/>
              </p:cNvSpPr>
              <p:nvPr/>
            </p:nvSpPr>
            <p:spPr bwMode="auto">
              <a:xfrm>
                <a:off x="5205" y="2260"/>
                <a:ext cx="228" cy="17"/>
              </a:xfrm>
              <a:custGeom>
                <a:avLst/>
                <a:gdLst>
                  <a:gd name="T0" fmla="*/ 227 w 228"/>
                  <a:gd name="T1" fmla="*/ 16 h 17"/>
                  <a:gd name="T2" fmla="*/ 0 w 228"/>
                  <a:gd name="T3" fmla="*/ 16 h 17"/>
                  <a:gd name="T4" fmla="*/ 0 w 228"/>
                  <a:gd name="T5" fmla="*/ 0 h 17"/>
                  <a:gd name="T6" fmla="*/ 227 w 228"/>
                  <a:gd name="T7" fmla="*/ 0 h 17"/>
                  <a:gd name="T8" fmla="*/ 227 w 228"/>
                  <a:gd name="T9" fmla="*/ 16 h 17"/>
                  <a:gd name="T10" fmla="*/ 0 60000 65536"/>
                  <a:gd name="T11" fmla="*/ 0 60000 65536"/>
                  <a:gd name="T12" fmla="*/ 0 60000 65536"/>
                  <a:gd name="T13" fmla="*/ 0 60000 65536"/>
                  <a:gd name="T14" fmla="*/ 0 60000 65536"/>
                  <a:gd name="T15" fmla="*/ 0 w 228"/>
                  <a:gd name="T16" fmla="*/ 0 h 17"/>
                  <a:gd name="T17" fmla="*/ 228 w 228"/>
                  <a:gd name="T18" fmla="*/ 17 h 17"/>
                </a:gdLst>
                <a:ahLst/>
                <a:cxnLst>
                  <a:cxn ang="T10">
                    <a:pos x="T0" y="T1"/>
                  </a:cxn>
                  <a:cxn ang="T11">
                    <a:pos x="T2" y="T3"/>
                  </a:cxn>
                  <a:cxn ang="T12">
                    <a:pos x="T4" y="T5"/>
                  </a:cxn>
                  <a:cxn ang="T13">
                    <a:pos x="T6" y="T7"/>
                  </a:cxn>
                  <a:cxn ang="T14">
                    <a:pos x="T8" y="T9"/>
                  </a:cxn>
                </a:cxnLst>
                <a:rect l="T15" t="T16" r="T17" b="T18"/>
                <a:pathLst>
                  <a:path w="228" h="17">
                    <a:moveTo>
                      <a:pt x="227" y="16"/>
                    </a:moveTo>
                    <a:lnTo>
                      <a:pt x="0" y="16"/>
                    </a:lnTo>
                    <a:lnTo>
                      <a:pt x="0" y="0"/>
                    </a:lnTo>
                    <a:lnTo>
                      <a:pt x="227" y="0"/>
                    </a:lnTo>
                    <a:lnTo>
                      <a:pt x="227" y="16"/>
                    </a:lnTo>
                  </a:path>
                </a:pathLst>
              </a:custGeom>
              <a:solidFill>
                <a:srgbClr val="9F9F9F"/>
              </a:solidFill>
              <a:ln w="12700" cap="rnd">
                <a:solidFill>
                  <a:srgbClr val="000000"/>
                </a:solidFill>
                <a:round/>
                <a:headEnd/>
                <a:tailEnd/>
              </a:ln>
            </p:spPr>
            <p:txBody>
              <a:bodyPr/>
              <a:lstStyle/>
              <a:p>
                <a:endParaRPr lang="en-US"/>
              </a:p>
            </p:txBody>
          </p:sp>
          <p:sp>
            <p:nvSpPr>
              <p:cNvPr id="1174" name="Freeform 180"/>
              <p:cNvSpPr>
                <a:spLocks/>
              </p:cNvSpPr>
              <p:nvPr/>
            </p:nvSpPr>
            <p:spPr bwMode="auto">
              <a:xfrm>
                <a:off x="5205" y="2245"/>
                <a:ext cx="228" cy="17"/>
              </a:xfrm>
              <a:custGeom>
                <a:avLst/>
                <a:gdLst>
                  <a:gd name="T0" fmla="*/ 227 w 228"/>
                  <a:gd name="T1" fmla="*/ 16 h 17"/>
                  <a:gd name="T2" fmla="*/ 0 w 228"/>
                  <a:gd name="T3" fmla="*/ 16 h 17"/>
                  <a:gd name="T4" fmla="*/ 0 w 228"/>
                  <a:gd name="T5" fmla="*/ 0 h 17"/>
                  <a:gd name="T6" fmla="*/ 227 w 228"/>
                  <a:gd name="T7" fmla="*/ 0 h 17"/>
                  <a:gd name="T8" fmla="*/ 227 w 228"/>
                  <a:gd name="T9" fmla="*/ 16 h 17"/>
                  <a:gd name="T10" fmla="*/ 0 60000 65536"/>
                  <a:gd name="T11" fmla="*/ 0 60000 65536"/>
                  <a:gd name="T12" fmla="*/ 0 60000 65536"/>
                  <a:gd name="T13" fmla="*/ 0 60000 65536"/>
                  <a:gd name="T14" fmla="*/ 0 60000 65536"/>
                  <a:gd name="T15" fmla="*/ 0 w 228"/>
                  <a:gd name="T16" fmla="*/ 0 h 17"/>
                  <a:gd name="T17" fmla="*/ 228 w 228"/>
                  <a:gd name="T18" fmla="*/ 17 h 17"/>
                </a:gdLst>
                <a:ahLst/>
                <a:cxnLst>
                  <a:cxn ang="T10">
                    <a:pos x="T0" y="T1"/>
                  </a:cxn>
                  <a:cxn ang="T11">
                    <a:pos x="T2" y="T3"/>
                  </a:cxn>
                  <a:cxn ang="T12">
                    <a:pos x="T4" y="T5"/>
                  </a:cxn>
                  <a:cxn ang="T13">
                    <a:pos x="T6" y="T7"/>
                  </a:cxn>
                  <a:cxn ang="T14">
                    <a:pos x="T8" y="T9"/>
                  </a:cxn>
                </a:cxnLst>
                <a:rect l="T15" t="T16" r="T17" b="T18"/>
                <a:pathLst>
                  <a:path w="228" h="17">
                    <a:moveTo>
                      <a:pt x="227" y="16"/>
                    </a:moveTo>
                    <a:lnTo>
                      <a:pt x="0" y="16"/>
                    </a:lnTo>
                    <a:lnTo>
                      <a:pt x="0" y="0"/>
                    </a:lnTo>
                    <a:lnTo>
                      <a:pt x="227" y="0"/>
                    </a:lnTo>
                    <a:lnTo>
                      <a:pt x="227" y="16"/>
                    </a:lnTo>
                  </a:path>
                </a:pathLst>
              </a:custGeom>
              <a:solidFill>
                <a:srgbClr val="9F9F9F"/>
              </a:solidFill>
              <a:ln w="12700" cap="rnd">
                <a:solidFill>
                  <a:srgbClr val="000000"/>
                </a:solidFill>
                <a:round/>
                <a:headEnd/>
                <a:tailEnd/>
              </a:ln>
            </p:spPr>
            <p:txBody>
              <a:bodyPr/>
              <a:lstStyle/>
              <a:p>
                <a:endParaRPr lang="en-US"/>
              </a:p>
            </p:txBody>
          </p:sp>
          <p:sp>
            <p:nvSpPr>
              <p:cNvPr id="1175" name="Freeform 181"/>
              <p:cNvSpPr>
                <a:spLocks/>
              </p:cNvSpPr>
              <p:nvPr/>
            </p:nvSpPr>
            <p:spPr bwMode="auto">
              <a:xfrm>
                <a:off x="5205" y="2229"/>
                <a:ext cx="228" cy="17"/>
              </a:xfrm>
              <a:custGeom>
                <a:avLst/>
                <a:gdLst>
                  <a:gd name="T0" fmla="*/ 227 w 228"/>
                  <a:gd name="T1" fmla="*/ 16 h 17"/>
                  <a:gd name="T2" fmla="*/ 0 w 228"/>
                  <a:gd name="T3" fmla="*/ 16 h 17"/>
                  <a:gd name="T4" fmla="*/ 0 w 228"/>
                  <a:gd name="T5" fmla="*/ 0 h 17"/>
                  <a:gd name="T6" fmla="*/ 227 w 228"/>
                  <a:gd name="T7" fmla="*/ 0 h 17"/>
                  <a:gd name="T8" fmla="*/ 227 w 228"/>
                  <a:gd name="T9" fmla="*/ 16 h 17"/>
                  <a:gd name="T10" fmla="*/ 0 60000 65536"/>
                  <a:gd name="T11" fmla="*/ 0 60000 65536"/>
                  <a:gd name="T12" fmla="*/ 0 60000 65536"/>
                  <a:gd name="T13" fmla="*/ 0 60000 65536"/>
                  <a:gd name="T14" fmla="*/ 0 60000 65536"/>
                  <a:gd name="T15" fmla="*/ 0 w 228"/>
                  <a:gd name="T16" fmla="*/ 0 h 17"/>
                  <a:gd name="T17" fmla="*/ 228 w 228"/>
                  <a:gd name="T18" fmla="*/ 17 h 17"/>
                </a:gdLst>
                <a:ahLst/>
                <a:cxnLst>
                  <a:cxn ang="T10">
                    <a:pos x="T0" y="T1"/>
                  </a:cxn>
                  <a:cxn ang="T11">
                    <a:pos x="T2" y="T3"/>
                  </a:cxn>
                  <a:cxn ang="T12">
                    <a:pos x="T4" y="T5"/>
                  </a:cxn>
                  <a:cxn ang="T13">
                    <a:pos x="T6" y="T7"/>
                  </a:cxn>
                  <a:cxn ang="T14">
                    <a:pos x="T8" y="T9"/>
                  </a:cxn>
                </a:cxnLst>
                <a:rect l="T15" t="T16" r="T17" b="T18"/>
                <a:pathLst>
                  <a:path w="228" h="17">
                    <a:moveTo>
                      <a:pt x="227" y="16"/>
                    </a:moveTo>
                    <a:lnTo>
                      <a:pt x="0" y="16"/>
                    </a:lnTo>
                    <a:lnTo>
                      <a:pt x="0" y="0"/>
                    </a:lnTo>
                    <a:lnTo>
                      <a:pt x="227" y="0"/>
                    </a:lnTo>
                    <a:lnTo>
                      <a:pt x="227" y="16"/>
                    </a:lnTo>
                  </a:path>
                </a:pathLst>
              </a:custGeom>
              <a:solidFill>
                <a:srgbClr val="9F9F9F"/>
              </a:solidFill>
              <a:ln w="12700" cap="rnd">
                <a:solidFill>
                  <a:srgbClr val="000000"/>
                </a:solidFill>
                <a:round/>
                <a:headEnd/>
                <a:tailEnd/>
              </a:ln>
            </p:spPr>
            <p:txBody>
              <a:bodyPr/>
              <a:lstStyle/>
              <a:p>
                <a:endParaRPr lang="en-US"/>
              </a:p>
            </p:txBody>
          </p:sp>
          <p:sp>
            <p:nvSpPr>
              <p:cNvPr id="1176" name="Freeform 182"/>
              <p:cNvSpPr>
                <a:spLocks/>
              </p:cNvSpPr>
              <p:nvPr/>
            </p:nvSpPr>
            <p:spPr bwMode="auto">
              <a:xfrm>
                <a:off x="5212" y="2216"/>
                <a:ext cx="25" cy="17"/>
              </a:xfrm>
              <a:custGeom>
                <a:avLst/>
                <a:gdLst>
                  <a:gd name="T0" fmla="*/ 24 w 25"/>
                  <a:gd name="T1" fmla="*/ 0 h 17"/>
                  <a:gd name="T2" fmla="*/ 0 w 25"/>
                  <a:gd name="T3" fmla="*/ 0 h 17"/>
                  <a:gd name="T4" fmla="*/ 0 w 25"/>
                  <a:gd name="T5" fmla="*/ 16 h 17"/>
                  <a:gd name="T6" fmla="*/ 24 w 25"/>
                  <a:gd name="T7" fmla="*/ 16 h 17"/>
                  <a:gd name="T8" fmla="*/ 24 w 25"/>
                  <a:gd name="T9" fmla="*/ 0 h 17"/>
                  <a:gd name="T10" fmla="*/ 0 60000 65536"/>
                  <a:gd name="T11" fmla="*/ 0 60000 65536"/>
                  <a:gd name="T12" fmla="*/ 0 60000 65536"/>
                  <a:gd name="T13" fmla="*/ 0 60000 65536"/>
                  <a:gd name="T14" fmla="*/ 0 60000 65536"/>
                  <a:gd name="T15" fmla="*/ 0 w 25"/>
                  <a:gd name="T16" fmla="*/ 0 h 17"/>
                  <a:gd name="T17" fmla="*/ 25 w 25"/>
                  <a:gd name="T18" fmla="*/ 17 h 17"/>
                </a:gdLst>
                <a:ahLst/>
                <a:cxnLst>
                  <a:cxn ang="T10">
                    <a:pos x="T0" y="T1"/>
                  </a:cxn>
                  <a:cxn ang="T11">
                    <a:pos x="T2" y="T3"/>
                  </a:cxn>
                  <a:cxn ang="T12">
                    <a:pos x="T4" y="T5"/>
                  </a:cxn>
                  <a:cxn ang="T13">
                    <a:pos x="T6" y="T7"/>
                  </a:cxn>
                  <a:cxn ang="T14">
                    <a:pos x="T8" y="T9"/>
                  </a:cxn>
                </a:cxnLst>
                <a:rect l="T15" t="T16" r="T17" b="T18"/>
                <a:pathLst>
                  <a:path w="25" h="17">
                    <a:moveTo>
                      <a:pt x="24" y="0"/>
                    </a:moveTo>
                    <a:lnTo>
                      <a:pt x="0" y="0"/>
                    </a:lnTo>
                    <a:lnTo>
                      <a:pt x="0" y="16"/>
                    </a:lnTo>
                    <a:lnTo>
                      <a:pt x="24" y="16"/>
                    </a:lnTo>
                    <a:lnTo>
                      <a:pt x="24" y="0"/>
                    </a:lnTo>
                  </a:path>
                </a:pathLst>
              </a:custGeom>
              <a:solidFill>
                <a:srgbClr val="9F9F9F"/>
              </a:solidFill>
              <a:ln w="12700" cap="rnd">
                <a:solidFill>
                  <a:srgbClr val="000000"/>
                </a:solidFill>
                <a:round/>
                <a:headEnd/>
                <a:tailEnd/>
              </a:ln>
            </p:spPr>
            <p:txBody>
              <a:bodyPr/>
              <a:lstStyle/>
              <a:p>
                <a:endParaRPr lang="en-US"/>
              </a:p>
            </p:txBody>
          </p:sp>
          <p:sp>
            <p:nvSpPr>
              <p:cNvPr id="1177" name="Oval 183"/>
              <p:cNvSpPr>
                <a:spLocks noChangeArrowheads="1"/>
              </p:cNvSpPr>
              <p:nvPr/>
            </p:nvSpPr>
            <p:spPr bwMode="auto">
              <a:xfrm>
                <a:off x="5401" y="2160"/>
                <a:ext cx="3" cy="2"/>
              </a:xfrm>
              <a:prstGeom prst="ellipse">
                <a:avLst/>
              </a:prstGeom>
              <a:solidFill>
                <a:srgbClr val="9F9F9F"/>
              </a:solidFill>
              <a:ln w="12700">
                <a:solidFill>
                  <a:srgbClr val="000000"/>
                </a:solidFill>
                <a:round/>
                <a:headEnd/>
                <a:tailEnd/>
              </a:ln>
            </p:spPr>
            <p:txBody>
              <a:bodyPr wrap="none" anchor="ctr"/>
              <a:lstStyle/>
              <a:p>
                <a:endParaRPr lang="en-US"/>
              </a:p>
            </p:txBody>
          </p:sp>
          <p:sp>
            <p:nvSpPr>
              <p:cNvPr id="1178" name="Freeform 184"/>
              <p:cNvSpPr>
                <a:spLocks/>
              </p:cNvSpPr>
              <p:nvPr/>
            </p:nvSpPr>
            <p:spPr bwMode="auto">
              <a:xfrm>
                <a:off x="5335" y="2123"/>
                <a:ext cx="17" cy="18"/>
              </a:xfrm>
              <a:custGeom>
                <a:avLst/>
                <a:gdLst>
                  <a:gd name="T0" fmla="*/ 0 w 17"/>
                  <a:gd name="T1" fmla="*/ 0 h 18"/>
                  <a:gd name="T2" fmla="*/ 0 w 17"/>
                  <a:gd name="T3" fmla="*/ 17 h 18"/>
                  <a:gd name="T4" fmla="*/ 16 w 17"/>
                  <a:gd name="T5" fmla="*/ 17 h 18"/>
                  <a:gd name="T6" fmla="*/ 16 w 17"/>
                  <a:gd name="T7" fmla="*/ 0 h 18"/>
                  <a:gd name="T8" fmla="*/ 0 w 17"/>
                  <a:gd name="T9" fmla="*/ 0 h 18"/>
                  <a:gd name="T10" fmla="*/ 0 60000 65536"/>
                  <a:gd name="T11" fmla="*/ 0 60000 65536"/>
                  <a:gd name="T12" fmla="*/ 0 60000 65536"/>
                  <a:gd name="T13" fmla="*/ 0 60000 65536"/>
                  <a:gd name="T14" fmla="*/ 0 60000 65536"/>
                  <a:gd name="T15" fmla="*/ 0 w 17"/>
                  <a:gd name="T16" fmla="*/ 0 h 18"/>
                  <a:gd name="T17" fmla="*/ 17 w 17"/>
                  <a:gd name="T18" fmla="*/ 18 h 18"/>
                </a:gdLst>
                <a:ahLst/>
                <a:cxnLst>
                  <a:cxn ang="T10">
                    <a:pos x="T0" y="T1"/>
                  </a:cxn>
                  <a:cxn ang="T11">
                    <a:pos x="T2" y="T3"/>
                  </a:cxn>
                  <a:cxn ang="T12">
                    <a:pos x="T4" y="T5"/>
                  </a:cxn>
                  <a:cxn ang="T13">
                    <a:pos x="T6" y="T7"/>
                  </a:cxn>
                  <a:cxn ang="T14">
                    <a:pos x="T8" y="T9"/>
                  </a:cxn>
                </a:cxnLst>
                <a:rect l="T15" t="T16" r="T17" b="T18"/>
                <a:pathLst>
                  <a:path w="17" h="18">
                    <a:moveTo>
                      <a:pt x="0" y="0"/>
                    </a:moveTo>
                    <a:lnTo>
                      <a:pt x="0" y="17"/>
                    </a:lnTo>
                    <a:lnTo>
                      <a:pt x="16" y="17"/>
                    </a:lnTo>
                    <a:lnTo>
                      <a:pt x="16" y="0"/>
                    </a:lnTo>
                    <a:lnTo>
                      <a:pt x="0" y="0"/>
                    </a:lnTo>
                  </a:path>
                </a:pathLst>
              </a:custGeom>
              <a:solidFill>
                <a:srgbClr val="808080"/>
              </a:solidFill>
              <a:ln w="12700" cap="rnd">
                <a:solidFill>
                  <a:srgbClr val="000000"/>
                </a:solidFill>
                <a:round/>
                <a:headEnd/>
                <a:tailEnd/>
              </a:ln>
            </p:spPr>
            <p:txBody>
              <a:bodyPr/>
              <a:lstStyle/>
              <a:p>
                <a:endParaRPr lang="en-US"/>
              </a:p>
            </p:txBody>
          </p:sp>
          <p:sp>
            <p:nvSpPr>
              <p:cNvPr id="1179" name="Freeform 185"/>
              <p:cNvSpPr>
                <a:spLocks/>
              </p:cNvSpPr>
              <p:nvPr/>
            </p:nvSpPr>
            <p:spPr bwMode="auto">
              <a:xfrm>
                <a:off x="5295" y="2115"/>
                <a:ext cx="65" cy="66"/>
              </a:xfrm>
              <a:custGeom>
                <a:avLst/>
                <a:gdLst>
                  <a:gd name="T0" fmla="*/ 56 w 65"/>
                  <a:gd name="T1" fmla="*/ 65 h 66"/>
                  <a:gd name="T2" fmla="*/ 56 w 65"/>
                  <a:gd name="T3" fmla="*/ 8 h 66"/>
                  <a:gd name="T4" fmla="*/ 0 w 65"/>
                  <a:gd name="T5" fmla="*/ 8 h 66"/>
                  <a:gd name="T6" fmla="*/ 0 w 65"/>
                  <a:gd name="T7" fmla="*/ 0 h 66"/>
                  <a:gd name="T8" fmla="*/ 64 w 65"/>
                  <a:gd name="T9" fmla="*/ 0 h 66"/>
                  <a:gd name="T10" fmla="*/ 64 w 65"/>
                  <a:gd name="T11" fmla="*/ 65 h 66"/>
                  <a:gd name="T12" fmla="*/ 56 w 65"/>
                  <a:gd name="T13" fmla="*/ 65 h 66"/>
                  <a:gd name="T14" fmla="*/ 0 60000 65536"/>
                  <a:gd name="T15" fmla="*/ 0 60000 65536"/>
                  <a:gd name="T16" fmla="*/ 0 60000 65536"/>
                  <a:gd name="T17" fmla="*/ 0 60000 65536"/>
                  <a:gd name="T18" fmla="*/ 0 60000 65536"/>
                  <a:gd name="T19" fmla="*/ 0 60000 65536"/>
                  <a:gd name="T20" fmla="*/ 0 60000 65536"/>
                  <a:gd name="T21" fmla="*/ 0 w 65"/>
                  <a:gd name="T22" fmla="*/ 0 h 66"/>
                  <a:gd name="T23" fmla="*/ 65 w 65"/>
                  <a:gd name="T24" fmla="*/ 66 h 6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5" h="66">
                    <a:moveTo>
                      <a:pt x="56" y="65"/>
                    </a:moveTo>
                    <a:lnTo>
                      <a:pt x="56" y="8"/>
                    </a:lnTo>
                    <a:lnTo>
                      <a:pt x="0" y="8"/>
                    </a:lnTo>
                    <a:lnTo>
                      <a:pt x="0" y="0"/>
                    </a:lnTo>
                    <a:lnTo>
                      <a:pt x="64" y="0"/>
                    </a:lnTo>
                    <a:lnTo>
                      <a:pt x="64" y="65"/>
                    </a:lnTo>
                    <a:lnTo>
                      <a:pt x="56" y="65"/>
                    </a:lnTo>
                  </a:path>
                </a:pathLst>
              </a:custGeom>
              <a:solidFill>
                <a:srgbClr val="C0C0C0"/>
              </a:solidFill>
              <a:ln w="12700" cap="rnd">
                <a:solidFill>
                  <a:srgbClr val="000000"/>
                </a:solidFill>
                <a:round/>
                <a:headEnd/>
                <a:tailEnd/>
              </a:ln>
            </p:spPr>
            <p:txBody>
              <a:bodyPr/>
              <a:lstStyle/>
              <a:p>
                <a:endParaRPr lang="en-US"/>
              </a:p>
            </p:txBody>
          </p:sp>
          <p:grpSp>
            <p:nvGrpSpPr>
              <p:cNvPr id="1180" name="Group 186"/>
              <p:cNvGrpSpPr>
                <a:grpSpLocks/>
              </p:cNvGrpSpPr>
              <p:nvPr/>
            </p:nvGrpSpPr>
            <p:grpSpPr bwMode="auto">
              <a:xfrm>
                <a:off x="5350" y="2058"/>
                <a:ext cx="58" cy="52"/>
                <a:chOff x="5350" y="2058"/>
                <a:chExt cx="58" cy="52"/>
              </a:xfrm>
            </p:grpSpPr>
            <p:sp>
              <p:nvSpPr>
                <p:cNvPr id="1192" name="Oval 187"/>
                <p:cNvSpPr>
                  <a:spLocks noChangeArrowheads="1"/>
                </p:cNvSpPr>
                <p:nvPr/>
              </p:nvSpPr>
              <p:spPr bwMode="auto">
                <a:xfrm>
                  <a:off x="5350" y="2058"/>
                  <a:ext cx="52" cy="52"/>
                </a:xfrm>
                <a:prstGeom prst="ellipse">
                  <a:avLst/>
                </a:prstGeom>
                <a:solidFill>
                  <a:srgbClr val="808080"/>
                </a:solidFill>
                <a:ln w="12700">
                  <a:solidFill>
                    <a:srgbClr val="000000"/>
                  </a:solidFill>
                  <a:round/>
                  <a:headEnd/>
                  <a:tailEnd/>
                </a:ln>
              </p:spPr>
              <p:txBody>
                <a:bodyPr wrap="none" anchor="ctr"/>
                <a:lstStyle/>
                <a:p>
                  <a:endParaRPr lang="en-US"/>
                </a:p>
              </p:txBody>
            </p:sp>
            <p:sp>
              <p:nvSpPr>
                <p:cNvPr id="1193" name="Oval 188"/>
                <p:cNvSpPr>
                  <a:spLocks noChangeArrowheads="1"/>
                </p:cNvSpPr>
                <p:nvPr/>
              </p:nvSpPr>
              <p:spPr bwMode="auto">
                <a:xfrm>
                  <a:off x="5356" y="2058"/>
                  <a:ext cx="52" cy="52"/>
                </a:xfrm>
                <a:prstGeom prst="ellipse">
                  <a:avLst/>
                </a:prstGeom>
                <a:solidFill>
                  <a:srgbClr val="C0C0C0"/>
                </a:solidFill>
                <a:ln w="12700">
                  <a:solidFill>
                    <a:srgbClr val="000000"/>
                  </a:solidFill>
                  <a:round/>
                  <a:headEnd/>
                  <a:tailEnd/>
                </a:ln>
              </p:spPr>
              <p:txBody>
                <a:bodyPr wrap="none" anchor="ctr"/>
                <a:lstStyle/>
                <a:p>
                  <a:endParaRPr lang="en-US"/>
                </a:p>
              </p:txBody>
            </p:sp>
          </p:grpSp>
          <p:grpSp>
            <p:nvGrpSpPr>
              <p:cNvPr id="1181" name="Group 189"/>
              <p:cNvGrpSpPr>
                <a:grpSpLocks/>
              </p:cNvGrpSpPr>
              <p:nvPr/>
            </p:nvGrpSpPr>
            <p:grpSpPr bwMode="auto">
              <a:xfrm>
                <a:off x="5359" y="2180"/>
                <a:ext cx="25" cy="66"/>
                <a:chOff x="5359" y="2180"/>
                <a:chExt cx="25" cy="66"/>
              </a:xfrm>
            </p:grpSpPr>
            <p:sp>
              <p:nvSpPr>
                <p:cNvPr id="1183" name="Freeform 190"/>
                <p:cNvSpPr>
                  <a:spLocks/>
                </p:cNvSpPr>
                <p:nvPr/>
              </p:nvSpPr>
              <p:spPr bwMode="auto">
                <a:xfrm>
                  <a:off x="5359" y="2180"/>
                  <a:ext cx="25" cy="66"/>
                </a:xfrm>
                <a:custGeom>
                  <a:avLst/>
                  <a:gdLst>
                    <a:gd name="T0" fmla="*/ 24 w 25"/>
                    <a:gd name="T1" fmla="*/ 0 h 66"/>
                    <a:gd name="T2" fmla="*/ 0 w 25"/>
                    <a:gd name="T3" fmla="*/ 0 h 66"/>
                    <a:gd name="T4" fmla="*/ 0 w 25"/>
                    <a:gd name="T5" fmla="*/ 65 h 66"/>
                    <a:gd name="T6" fmla="*/ 24 w 25"/>
                    <a:gd name="T7" fmla="*/ 65 h 66"/>
                    <a:gd name="T8" fmla="*/ 24 w 25"/>
                    <a:gd name="T9" fmla="*/ 0 h 66"/>
                    <a:gd name="T10" fmla="*/ 0 60000 65536"/>
                    <a:gd name="T11" fmla="*/ 0 60000 65536"/>
                    <a:gd name="T12" fmla="*/ 0 60000 65536"/>
                    <a:gd name="T13" fmla="*/ 0 60000 65536"/>
                    <a:gd name="T14" fmla="*/ 0 60000 65536"/>
                    <a:gd name="T15" fmla="*/ 0 w 25"/>
                    <a:gd name="T16" fmla="*/ 0 h 66"/>
                    <a:gd name="T17" fmla="*/ 25 w 25"/>
                    <a:gd name="T18" fmla="*/ 66 h 66"/>
                  </a:gdLst>
                  <a:ahLst/>
                  <a:cxnLst>
                    <a:cxn ang="T10">
                      <a:pos x="T0" y="T1"/>
                    </a:cxn>
                    <a:cxn ang="T11">
                      <a:pos x="T2" y="T3"/>
                    </a:cxn>
                    <a:cxn ang="T12">
                      <a:pos x="T4" y="T5"/>
                    </a:cxn>
                    <a:cxn ang="T13">
                      <a:pos x="T6" y="T7"/>
                    </a:cxn>
                    <a:cxn ang="T14">
                      <a:pos x="T8" y="T9"/>
                    </a:cxn>
                  </a:cxnLst>
                  <a:rect l="T15" t="T16" r="T17" b="T18"/>
                  <a:pathLst>
                    <a:path w="25" h="66">
                      <a:moveTo>
                        <a:pt x="24" y="0"/>
                      </a:moveTo>
                      <a:lnTo>
                        <a:pt x="0" y="0"/>
                      </a:lnTo>
                      <a:lnTo>
                        <a:pt x="0" y="65"/>
                      </a:lnTo>
                      <a:lnTo>
                        <a:pt x="24" y="65"/>
                      </a:lnTo>
                      <a:lnTo>
                        <a:pt x="24" y="0"/>
                      </a:lnTo>
                    </a:path>
                  </a:pathLst>
                </a:custGeom>
                <a:solidFill>
                  <a:srgbClr val="C0C0C0"/>
                </a:solidFill>
                <a:ln w="12700" cap="rnd">
                  <a:solidFill>
                    <a:srgbClr val="000000"/>
                  </a:solidFill>
                  <a:round/>
                  <a:headEnd/>
                  <a:tailEnd/>
                </a:ln>
              </p:spPr>
              <p:txBody>
                <a:bodyPr/>
                <a:lstStyle/>
                <a:p>
                  <a:endParaRPr lang="en-US"/>
                </a:p>
              </p:txBody>
            </p:sp>
            <p:grpSp>
              <p:nvGrpSpPr>
                <p:cNvPr id="1184" name="Group 191"/>
                <p:cNvGrpSpPr>
                  <a:grpSpLocks/>
                </p:cNvGrpSpPr>
                <p:nvPr/>
              </p:nvGrpSpPr>
              <p:grpSpPr bwMode="auto">
                <a:xfrm>
                  <a:off x="5359" y="2188"/>
                  <a:ext cx="24" cy="49"/>
                  <a:chOff x="5359" y="2188"/>
                  <a:chExt cx="24" cy="49"/>
                </a:xfrm>
              </p:grpSpPr>
              <p:sp>
                <p:nvSpPr>
                  <p:cNvPr id="1185" name="Line 192"/>
                  <p:cNvSpPr>
                    <a:spLocks noChangeShapeType="1"/>
                  </p:cNvSpPr>
                  <p:nvPr/>
                </p:nvSpPr>
                <p:spPr bwMode="auto">
                  <a:xfrm flipH="1">
                    <a:off x="5359" y="2197"/>
                    <a:ext cx="24" cy="0"/>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1186" name="Line 193"/>
                  <p:cNvSpPr>
                    <a:spLocks noChangeShapeType="1"/>
                  </p:cNvSpPr>
                  <p:nvPr/>
                </p:nvSpPr>
                <p:spPr bwMode="auto">
                  <a:xfrm flipH="1">
                    <a:off x="5359" y="2220"/>
                    <a:ext cx="24" cy="0"/>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1187" name="Line 194"/>
                  <p:cNvSpPr>
                    <a:spLocks noChangeShapeType="1"/>
                  </p:cNvSpPr>
                  <p:nvPr/>
                </p:nvSpPr>
                <p:spPr bwMode="auto">
                  <a:xfrm flipH="1">
                    <a:off x="5359" y="2213"/>
                    <a:ext cx="24" cy="0"/>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1188" name="Line 195"/>
                  <p:cNvSpPr>
                    <a:spLocks noChangeShapeType="1"/>
                  </p:cNvSpPr>
                  <p:nvPr/>
                </p:nvSpPr>
                <p:spPr bwMode="auto">
                  <a:xfrm flipH="1">
                    <a:off x="5359" y="2205"/>
                    <a:ext cx="24" cy="0"/>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1189" name="Line 196"/>
                  <p:cNvSpPr>
                    <a:spLocks noChangeShapeType="1"/>
                  </p:cNvSpPr>
                  <p:nvPr/>
                </p:nvSpPr>
                <p:spPr bwMode="auto">
                  <a:xfrm flipH="1">
                    <a:off x="5359" y="2188"/>
                    <a:ext cx="24" cy="0"/>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1190" name="Line 197"/>
                  <p:cNvSpPr>
                    <a:spLocks noChangeShapeType="1"/>
                  </p:cNvSpPr>
                  <p:nvPr/>
                </p:nvSpPr>
                <p:spPr bwMode="auto">
                  <a:xfrm flipH="1">
                    <a:off x="5359" y="2229"/>
                    <a:ext cx="24" cy="0"/>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1191" name="Line 198"/>
                  <p:cNvSpPr>
                    <a:spLocks noChangeShapeType="1"/>
                  </p:cNvSpPr>
                  <p:nvPr/>
                </p:nvSpPr>
                <p:spPr bwMode="auto">
                  <a:xfrm flipH="1">
                    <a:off x="5359" y="2237"/>
                    <a:ext cx="24" cy="0"/>
                  </a:xfrm>
                  <a:prstGeom prst="line">
                    <a:avLst/>
                  </a:prstGeom>
                  <a:noFill/>
                  <a:ln w="12700">
                    <a:solidFill>
                      <a:srgbClr val="000000"/>
                    </a:solidFill>
                    <a:round/>
                    <a:headEnd type="none" w="sm" len="sm"/>
                    <a:tailEnd type="none" w="sm" len="sm"/>
                  </a:ln>
                </p:spPr>
                <p:txBody>
                  <a:bodyPr wrap="none" anchor="ctr"/>
                  <a:lstStyle/>
                  <a:p>
                    <a:endParaRPr lang="en-US"/>
                  </a:p>
                </p:txBody>
              </p:sp>
            </p:grpSp>
          </p:grpSp>
          <p:sp>
            <p:nvSpPr>
              <p:cNvPr id="1182" name="Freeform 199"/>
              <p:cNvSpPr>
                <a:spLocks/>
              </p:cNvSpPr>
              <p:nvPr/>
            </p:nvSpPr>
            <p:spPr bwMode="auto">
              <a:xfrm>
                <a:off x="5221" y="2197"/>
                <a:ext cx="17" cy="17"/>
              </a:xfrm>
              <a:custGeom>
                <a:avLst/>
                <a:gdLst>
                  <a:gd name="T0" fmla="*/ 16 w 17"/>
                  <a:gd name="T1" fmla="*/ 0 h 17"/>
                  <a:gd name="T2" fmla="*/ 0 w 17"/>
                  <a:gd name="T3" fmla="*/ 0 h 17"/>
                  <a:gd name="T4" fmla="*/ 0 w 17"/>
                  <a:gd name="T5" fmla="*/ 16 h 17"/>
                  <a:gd name="T6" fmla="*/ 16 w 17"/>
                  <a:gd name="T7" fmla="*/ 16 h 17"/>
                  <a:gd name="T8" fmla="*/ 16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0"/>
                    </a:moveTo>
                    <a:lnTo>
                      <a:pt x="0" y="0"/>
                    </a:lnTo>
                    <a:lnTo>
                      <a:pt x="0" y="16"/>
                    </a:lnTo>
                    <a:lnTo>
                      <a:pt x="16" y="16"/>
                    </a:lnTo>
                    <a:lnTo>
                      <a:pt x="16" y="0"/>
                    </a:lnTo>
                  </a:path>
                </a:pathLst>
              </a:custGeom>
              <a:solidFill>
                <a:srgbClr val="C0C0C0"/>
              </a:solidFill>
              <a:ln w="12700" cap="rnd">
                <a:solidFill>
                  <a:srgbClr val="000000"/>
                </a:solidFill>
                <a:round/>
                <a:headEnd/>
                <a:tailEnd/>
              </a:ln>
            </p:spPr>
            <p:txBody>
              <a:bodyPr/>
              <a:lstStyle/>
              <a:p>
                <a:endParaRPr lang="en-US"/>
              </a:p>
            </p:txBody>
          </p:sp>
        </p:grpSp>
        <p:grpSp>
          <p:nvGrpSpPr>
            <p:cNvPr id="1145" name="Group 200"/>
            <p:cNvGrpSpPr>
              <a:grpSpLocks/>
            </p:cNvGrpSpPr>
            <p:nvPr/>
          </p:nvGrpSpPr>
          <p:grpSpPr bwMode="auto">
            <a:xfrm>
              <a:off x="5256" y="2017"/>
              <a:ext cx="41" cy="46"/>
              <a:chOff x="5256" y="2017"/>
              <a:chExt cx="41" cy="46"/>
            </a:xfrm>
          </p:grpSpPr>
          <p:sp>
            <p:nvSpPr>
              <p:cNvPr id="1158" name="Freeform 201"/>
              <p:cNvSpPr>
                <a:spLocks/>
              </p:cNvSpPr>
              <p:nvPr/>
            </p:nvSpPr>
            <p:spPr bwMode="auto">
              <a:xfrm>
                <a:off x="5256" y="2031"/>
                <a:ext cx="19" cy="32"/>
              </a:xfrm>
              <a:custGeom>
                <a:avLst/>
                <a:gdLst>
                  <a:gd name="T0" fmla="*/ 2 w 19"/>
                  <a:gd name="T1" fmla="*/ 0 h 32"/>
                  <a:gd name="T2" fmla="*/ 18 w 19"/>
                  <a:gd name="T3" fmla="*/ 26 h 32"/>
                  <a:gd name="T4" fmla="*/ 15 w 19"/>
                  <a:gd name="T5" fmla="*/ 31 h 32"/>
                  <a:gd name="T6" fmla="*/ 0 w 19"/>
                  <a:gd name="T7" fmla="*/ 1 h 32"/>
                  <a:gd name="T8" fmla="*/ 2 w 19"/>
                  <a:gd name="T9" fmla="*/ 0 h 32"/>
                  <a:gd name="T10" fmla="*/ 0 60000 65536"/>
                  <a:gd name="T11" fmla="*/ 0 60000 65536"/>
                  <a:gd name="T12" fmla="*/ 0 60000 65536"/>
                  <a:gd name="T13" fmla="*/ 0 60000 65536"/>
                  <a:gd name="T14" fmla="*/ 0 60000 65536"/>
                  <a:gd name="T15" fmla="*/ 0 w 19"/>
                  <a:gd name="T16" fmla="*/ 0 h 32"/>
                  <a:gd name="T17" fmla="*/ 19 w 19"/>
                  <a:gd name="T18" fmla="*/ 32 h 32"/>
                </a:gdLst>
                <a:ahLst/>
                <a:cxnLst>
                  <a:cxn ang="T10">
                    <a:pos x="T0" y="T1"/>
                  </a:cxn>
                  <a:cxn ang="T11">
                    <a:pos x="T2" y="T3"/>
                  </a:cxn>
                  <a:cxn ang="T12">
                    <a:pos x="T4" y="T5"/>
                  </a:cxn>
                  <a:cxn ang="T13">
                    <a:pos x="T6" y="T7"/>
                  </a:cxn>
                  <a:cxn ang="T14">
                    <a:pos x="T8" y="T9"/>
                  </a:cxn>
                </a:cxnLst>
                <a:rect l="T15" t="T16" r="T17" b="T18"/>
                <a:pathLst>
                  <a:path w="19" h="32">
                    <a:moveTo>
                      <a:pt x="2" y="0"/>
                    </a:moveTo>
                    <a:lnTo>
                      <a:pt x="18" y="26"/>
                    </a:lnTo>
                    <a:lnTo>
                      <a:pt x="15" y="31"/>
                    </a:lnTo>
                    <a:lnTo>
                      <a:pt x="0" y="1"/>
                    </a:lnTo>
                    <a:lnTo>
                      <a:pt x="2" y="0"/>
                    </a:lnTo>
                  </a:path>
                </a:pathLst>
              </a:custGeom>
              <a:solidFill>
                <a:srgbClr val="BFBFDF"/>
              </a:solidFill>
              <a:ln w="12700" cap="rnd">
                <a:solidFill>
                  <a:srgbClr val="000000"/>
                </a:solidFill>
                <a:round/>
                <a:headEnd/>
                <a:tailEnd/>
              </a:ln>
            </p:spPr>
            <p:txBody>
              <a:bodyPr/>
              <a:lstStyle/>
              <a:p>
                <a:endParaRPr lang="en-US"/>
              </a:p>
            </p:txBody>
          </p:sp>
          <p:sp>
            <p:nvSpPr>
              <p:cNvPr id="1159" name="Freeform 202"/>
              <p:cNvSpPr>
                <a:spLocks/>
              </p:cNvSpPr>
              <p:nvPr/>
            </p:nvSpPr>
            <p:spPr bwMode="auto">
              <a:xfrm>
                <a:off x="5261" y="2017"/>
                <a:ext cx="36" cy="17"/>
              </a:xfrm>
              <a:custGeom>
                <a:avLst/>
                <a:gdLst>
                  <a:gd name="T0" fmla="*/ 1 w 36"/>
                  <a:gd name="T1" fmla="*/ 0 h 17"/>
                  <a:gd name="T2" fmla="*/ 35 w 36"/>
                  <a:gd name="T3" fmla="*/ 8 h 17"/>
                  <a:gd name="T4" fmla="*/ 30 w 36"/>
                  <a:gd name="T5" fmla="*/ 16 h 17"/>
                  <a:gd name="T6" fmla="*/ 0 w 36"/>
                  <a:gd name="T7" fmla="*/ 5 h 17"/>
                  <a:gd name="T8" fmla="*/ 1 w 36"/>
                  <a:gd name="T9" fmla="*/ 0 h 17"/>
                  <a:gd name="T10" fmla="*/ 0 60000 65536"/>
                  <a:gd name="T11" fmla="*/ 0 60000 65536"/>
                  <a:gd name="T12" fmla="*/ 0 60000 65536"/>
                  <a:gd name="T13" fmla="*/ 0 60000 65536"/>
                  <a:gd name="T14" fmla="*/ 0 60000 65536"/>
                  <a:gd name="T15" fmla="*/ 0 w 36"/>
                  <a:gd name="T16" fmla="*/ 0 h 17"/>
                  <a:gd name="T17" fmla="*/ 36 w 36"/>
                  <a:gd name="T18" fmla="*/ 17 h 17"/>
                </a:gdLst>
                <a:ahLst/>
                <a:cxnLst>
                  <a:cxn ang="T10">
                    <a:pos x="T0" y="T1"/>
                  </a:cxn>
                  <a:cxn ang="T11">
                    <a:pos x="T2" y="T3"/>
                  </a:cxn>
                  <a:cxn ang="T12">
                    <a:pos x="T4" y="T5"/>
                  </a:cxn>
                  <a:cxn ang="T13">
                    <a:pos x="T6" y="T7"/>
                  </a:cxn>
                  <a:cxn ang="T14">
                    <a:pos x="T8" y="T9"/>
                  </a:cxn>
                </a:cxnLst>
                <a:rect l="T15" t="T16" r="T17" b="T18"/>
                <a:pathLst>
                  <a:path w="36" h="17">
                    <a:moveTo>
                      <a:pt x="1" y="0"/>
                    </a:moveTo>
                    <a:lnTo>
                      <a:pt x="35" y="8"/>
                    </a:lnTo>
                    <a:lnTo>
                      <a:pt x="30" y="16"/>
                    </a:lnTo>
                    <a:lnTo>
                      <a:pt x="0" y="5"/>
                    </a:lnTo>
                    <a:lnTo>
                      <a:pt x="1" y="0"/>
                    </a:lnTo>
                  </a:path>
                </a:pathLst>
              </a:custGeom>
              <a:solidFill>
                <a:srgbClr val="BFBFDF"/>
              </a:solidFill>
              <a:ln w="12700" cap="rnd">
                <a:solidFill>
                  <a:srgbClr val="000000"/>
                </a:solidFill>
                <a:round/>
                <a:headEnd/>
                <a:tailEnd/>
              </a:ln>
            </p:spPr>
            <p:txBody>
              <a:bodyPr/>
              <a:lstStyle/>
              <a:p>
                <a:endParaRPr lang="en-US"/>
              </a:p>
            </p:txBody>
          </p:sp>
        </p:grpSp>
        <p:grpSp>
          <p:nvGrpSpPr>
            <p:cNvPr id="1146" name="Group 203"/>
            <p:cNvGrpSpPr>
              <a:grpSpLocks/>
            </p:cNvGrpSpPr>
            <p:nvPr/>
          </p:nvGrpSpPr>
          <p:grpSpPr bwMode="auto">
            <a:xfrm>
              <a:off x="5244" y="1945"/>
              <a:ext cx="134" cy="210"/>
              <a:chOff x="5244" y="1945"/>
              <a:chExt cx="134" cy="210"/>
            </a:xfrm>
          </p:grpSpPr>
          <p:sp>
            <p:nvSpPr>
              <p:cNvPr id="1156" name="Freeform 204"/>
              <p:cNvSpPr>
                <a:spLocks/>
              </p:cNvSpPr>
              <p:nvPr/>
            </p:nvSpPr>
            <p:spPr bwMode="auto">
              <a:xfrm>
                <a:off x="5244" y="1945"/>
                <a:ext cx="134" cy="210"/>
              </a:xfrm>
              <a:custGeom>
                <a:avLst/>
                <a:gdLst>
                  <a:gd name="T0" fmla="*/ 129 w 134"/>
                  <a:gd name="T1" fmla="*/ 7 h 210"/>
                  <a:gd name="T2" fmla="*/ 131 w 134"/>
                  <a:gd name="T3" fmla="*/ 14 h 210"/>
                  <a:gd name="T4" fmla="*/ 132 w 134"/>
                  <a:gd name="T5" fmla="*/ 21 h 210"/>
                  <a:gd name="T6" fmla="*/ 133 w 134"/>
                  <a:gd name="T7" fmla="*/ 30 h 210"/>
                  <a:gd name="T8" fmla="*/ 133 w 134"/>
                  <a:gd name="T9" fmla="*/ 38 h 210"/>
                  <a:gd name="T10" fmla="*/ 131 w 134"/>
                  <a:gd name="T11" fmla="*/ 49 h 210"/>
                  <a:gd name="T12" fmla="*/ 130 w 134"/>
                  <a:gd name="T13" fmla="*/ 62 h 210"/>
                  <a:gd name="T14" fmla="*/ 126 w 134"/>
                  <a:gd name="T15" fmla="*/ 76 h 210"/>
                  <a:gd name="T16" fmla="*/ 121 w 134"/>
                  <a:gd name="T17" fmla="*/ 93 h 210"/>
                  <a:gd name="T18" fmla="*/ 114 w 134"/>
                  <a:gd name="T19" fmla="*/ 109 h 210"/>
                  <a:gd name="T20" fmla="*/ 102 w 134"/>
                  <a:gd name="T21" fmla="*/ 128 h 210"/>
                  <a:gd name="T22" fmla="*/ 89 w 134"/>
                  <a:gd name="T23" fmla="*/ 146 h 210"/>
                  <a:gd name="T24" fmla="*/ 79 w 134"/>
                  <a:gd name="T25" fmla="*/ 159 h 210"/>
                  <a:gd name="T26" fmla="*/ 65 w 134"/>
                  <a:gd name="T27" fmla="*/ 174 h 210"/>
                  <a:gd name="T28" fmla="*/ 50 w 134"/>
                  <a:gd name="T29" fmla="*/ 185 h 210"/>
                  <a:gd name="T30" fmla="*/ 37 w 134"/>
                  <a:gd name="T31" fmla="*/ 195 h 210"/>
                  <a:gd name="T32" fmla="*/ 28 w 134"/>
                  <a:gd name="T33" fmla="*/ 201 h 210"/>
                  <a:gd name="T34" fmla="*/ 18 w 134"/>
                  <a:gd name="T35" fmla="*/ 206 h 210"/>
                  <a:gd name="T36" fmla="*/ 10 w 134"/>
                  <a:gd name="T37" fmla="*/ 209 h 210"/>
                  <a:gd name="T38" fmla="*/ 4 w 134"/>
                  <a:gd name="T39" fmla="*/ 209 h 210"/>
                  <a:gd name="T40" fmla="*/ 0 w 134"/>
                  <a:gd name="T41" fmla="*/ 206 h 210"/>
                  <a:gd name="T42" fmla="*/ 124 w 134"/>
                  <a:gd name="T43" fmla="*/ 0 h 210"/>
                  <a:gd name="T44" fmla="*/ 129 w 134"/>
                  <a:gd name="T45" fmla="*/ 7 h 21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34"/>
                  <a:gd name="T70" fmla="*/ 0 h 210"/>
                  <a:gd name="T71" fmla="*/ 134 w 134"/>
                  <a:gd name="T72" fmla="*/ 210 h 21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34" h="210">
                    <a:moveTo>
                      <a:pt x="129" y="7"/>
                    </a:moveTo>
                    <a:lnTo>
                      <a:pt x="131" y="14"/>
                    </a:lnTo>
                    <a:lnTo>
                      <a:pt x="132" y="21"/>
                    </a:lnTo>
                    <a:lnTo>
                      <a:pt x="133" y="30"/>
                    </a:lnTo>
                    <a:lnTo>
                      <a:pt x="133" y="38"/>
                    </a:lnTo>
                    <a:lnTo>
                      <a:pt x="131" y="49"/>
                    </a:lnTo>
                    <a:lnTo>
                      <a:pt x="130" y="62"/>
                    </a:lnTo>
                    <a:lnTo>
                      <a:pt x="126" y="76"/>
                    </a:lnTo>
                    <a:lnTo>
                      <a:pt x="121" y="93"/>
                    </a:lnTo>
                    <a:lnTo>
                      <a:pt x="114" y="109"/>
                    </a:lnTo>
                    <a:lnTo>
                      <a:pt x="102" y="128"/>
                    </a:lnTo>
                    <a:lnTo>
                      <a:pt x="89" y="146"/>
                    </a:lnTo>
                    <a:lnTo>
                      <a:pt x="79" y="159"/>
                    </a:lnTo>
                    <a:lnTo>
                      <a:pt x="65" y="174"/>
                    </a:lnTo>
                    <a:lnTo>
                      <a:pt x="50" y="185"/>
                    </a:lnTo>
                    <a:lnTo>
                      <a:pt x="37" y="195"/>
                    </a:lnTo>
                    <a:lnTo>
                      <a:pt x="28" y="201"/>
                    </a:lnTo>
                    <a:lnTo>
                      <a:pt x="18" y="206"/>
                    </a:lnTo>
                    <a:lnTo>
                      <a:pt x="10" y="209"/>
                    </a:lnTo>
                    <a:lnTo>
                      <a:pt x="4" y="209"/>
                    </a:lnTo>
                    <a:lnTo>
                      <a:pt x="0" y="206"/>
                    </a:lnTo>
                    <a:lnTo>
                      <a:pt x="124" y="0"/>
                    </a:lnTo>
                    <a:lnTo>
                      <a:pt x="129" y="7"/>
                    </a:lnTo>
                  </a:path>
                </a:pathLst>
              </a:custGeom>
              <a:solidFill>
                <a:srgbClr val="808080"/>
              </a:solidFill>
              <a:ln w="12700" cap="rnd">
                <a:solidFill>
                  <a:srgbClr val="000000"/>
                </a:solidFill>
                <a:round/>
                <a:headEnd/>
                <a:tailEnd/>
              </a:ln>
            </p:spPr>
            <p:txBody>
              <a:bodyPr/>
              <a:lstStyle/>
              <a:p>
                <a:endParaRPr lang="en-US"/>
              </a:p>
            </p:txBody>
          </p:sp>
          <p:sp>
            <p:nvSpPr>
              <p:cNvPr id="1157" name="Freeform 205"/>
              <p:cNvSpPr>
                <a:spLocks/>
              </p:cNvSpPr>
              <p:nvPr/>
            </p:nvSpPr>
            <p:spPr bwMode="auto">
              <a:xfrm>
                <a:off x="5244" y="1945"/>
                <a:ext cx="126" cy="207"/>
              </a:xfrm>
              <a:custGeom>
                <a:avLst/>
                <a:gdLst>
                  <a:gd name="T0" fmla="*/ 124 w 126"/>
                  <a:gd name="T1" fmla="*/ 0 h 207"/>
                  <a:gd name="T2" fmla="*/ 125 w 126"/>
                  <a:gd name="T3" fmla="*/ 4 h 207"/>
                  <a:gd name="T4" fmla="*/ 125 w 126"/>
                  <a:gd name="T5" fmla="*/ 13 h 207"/>
                  <a:gd name="T6" fmla="*/ 125 w 126"/>
                  <a:gd name="T7" fmla="*/ 24 h 207"/>
                  <a:gd name="T8" fmla="*/ 124 w 126"/>
                  <a:gd name="T9" fmla="*/ 32 h 207"/>
                  <a:gd name="T10" fmla="*/ 123 w 126"/>
                  <a:gd name="T11" fmla="*/ 43 h 207"/>
                  <a:gd name="T12" fmla="*/ 120 w 126"/>
                  <a:gd name="T13" fmla="*/ 56 h 207"/>
                  <a:gd name="T14" fmla="*/ 118 w 126"/>
                  <a:gd name="T15" fmla="*/ 70 h 207"/>
                  <a:gd name="T16" fmla="*/ 111 w 126"/>
                  <a:gd name="T17" fmla="*/ 87 h 207"/>
                  <a:gd name="T18" fmla="*/ 102 w 126"/>
                  <a:gd name="T19" fmla="*/ 107 h 207"/>
                  <a:gd name="T20" fmla="*/ 92 w 126"/>
                  <a:gd name="T21" fmla="*/ 124 h 207"/>
                  <a:gd name="T22" fmla="*/ 79 w 126"/>
                  <a:gd name="T23" fmla="*/ 141 h 207"/>
                  <a:gd name="T24" fmla="*/ 69 w 126"/>
                  <a:gd name="T25" fmla="*/ 154 h 207"/>
                  <a:gd name="T26" fmla="*/ 60 w 126"/>
                  <a:gd name="T27" fmla="*/ 162 h 207"/>
                  <a:gd name="T28" fmla="*/ 51 w 126"/>
                  <a:gd name="T29" fmla="*/ 171 h 207"/>
                  <a:gd name="T30" fmla="*/ 43 w 126"/>
                  <a:gd name="T31" fmla="*/ 179 h 207"/>
                  <a:gd name="T32" fmla="*/ 33 w 126"/>
                  <a:gd name="T33" fmla="*/ 187 h 207"/>
                  <a:gd name="T34" fmla="*/ 26 w 126"/>
                  <a:gd name="T35" fmla="*/ 192 h 207"/>
                  <a:gd name="T36" fmla="*/ 20 w 126"/>
                  <a:gd name="T37" fmla="*/ 197 h 207"/>
                  <a:gd name="T38" fmla="*/ 12 w 126"/>
                  <a:gd name="T39" fmla="*/ 201 h 207"/>
                  <a:gd name="T40" fmla="*/ 5 w 126"/>
                  <a:gd name="T41" fmla="*/ 205 h 207"/>
                  <a:gd name="T42" fmla="*/ 1 w 126"/>
                  <a:gd name="T43" fmla="*/ 206 h 207"/>
                  <a:gd name="T44" fmla="*/ 0 w 126"/>
                  <a:gd name="T45" fmla="*/ 204 h 207"/>
                  <a:gd name="T46" fmla="*/ 0 w 126"/>
                  <a:gd name="T47" fmla="*/ 199 h 207"/>
                  <a:gd name="T48" fmla="*/ 1 w 126"/>
                  <a:gd name="T49" fmla="*/ 194 h 207"/>
                  <a:gd name="T50" fmla="*/ 2 w 126"/>
                  <a:gd name="T51" fmla="*/ 185 h 207"/>
                  <a:gd name="T52" fmla="*/ 5 w 126"/>
                  <a:gd name="T53" fmla="*/ 175 h 207"/>
                  <a:gd name="T54" fmla="*/ 7 w 126"/>
                  <a:gd name="T55" fmla="*/ 164 h 207"/>
                  <a:gd name="T56" fmla="*/ 10 w 126"/>
                  <a:gd name="T57" fmla="*/ 152 h 207"/>
                  <a:gd name="T58" fmla="*/ 14 w 126"/>
                  <a:gd name="T59" fmla="*/ 138 h 207"/>
                  <a:gd name="T60" fmla="*/ 19 w 126"/>
                  <a:gd name="T61" fmla="*/ 129 h 207"/>
                  <a:gd name="T62" fmla="*/ 22 w 126"/>
                  <a:gd name="T63" fmla="*/ 119 h 207"/>
                  <a:gd name="T64" fmla="*/ 29 w 126"/>
                  <a:gd name="T65" fmla="*/ 107 h 207"/>
                  <a:gd name="T66" fmla="*/ 34 w 126"/>
                  <a:gd name="T67" fmla="*/ 97 h 207"/>
                  <a:gd name="T68" fmla="*/ 41 w 126"/>
                  <a:gd name="T69" fmla="*/ 86 h 207"/>
                  <a:gd name="T70" fmla="*/ 52 w 126"/>
                  <a:gd name="T71" fmla="*/ 72 h 207"/>
                  <a:gd name="T72" fmla="*/ 60 w 126"/>
                  <a:gd name="T73" fmla="*/ 62 h 207"/>
                  <a:gd name="T74" fmla="*/ 70 w 126"/>
                  <a:gd name="T75" fmla="*/ 48 h 207"/>
                  <a:gd name="T76" fmla="*/ 81 w 126"/>
                  <a:gd name="T77" fmla="*/ 38 h 207"/>
                  <a:gd name="T78" fmla="*/ 91 w 126"/>
                  <a:gd name="T79" fmla="*/ 27 h 207"/>
                  <a:gd name="T80" fmla="*/ 99 w 126"/>
                  <a:gd name="T81" fmla="*/ 20 h 207"/>
                  <a:gd name="T82" fmla="*/ 107 w 126"/>
                  <a:gd name="T83" fmla="*/ 12 h 207"/>
                  <a:gd name="T84" fmla="*/ 113 w 126"/>
                  <a:gd name="T85" fmla="*/ 7 h 207"/>
                  <a:gd name="T86" fmla="*/ 119 w 126"/>
                  <a:gd name="T87" fmla="*/ 2 h 207"/>
                  <a:gd name="T88" fmla="*/ 124 w 126"/>
                  <a:gd name="T89" fmla="*/ 0 h 20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26"/>
                  <a:gd name="T136" fmla="*/ 0 h 207"/>
                  <a:gd name="T137" fmla="*/ 126 w 126"/>
                  <a:gd name="T138" fmla="*/ 207 h 207"/>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26" h="207">
                    <a:moveTo>
                      <a:pt x="124" y="0"/>
                    </a:moveTo>
                    <a:lnTo>
                      <a:pt x="125" y="4"/>
                    </a:lnTo>
                    <a:lnTo>
                      <a:pt x="125" y="13"/>
                    </a:lnTo>
                    <a:lnTo>
                      <a:pt x="125" y="24"/>
                    </a:lnTo>
                    <a:lnTo>
                      <a:pt x="124" y="32"/>
                    </a:lnTo>
                    <a:lnTo>
                      <a:pt x="123" y="43"/>
                    </a:lnTo>
                    <a:lnTo>
                      <a:pt x="120" y="56"/>
                    </a:lnTo>
                    <a:lnTo>
                      <a:pt x="118" y="70"/>
                    </a:lnTo>
                    <a:lnTo>
                      <a:pt x="111" y="87"/>
                    </a:lnTo>
                    <a:lnTo>
                      <a:pt x="102" y="107"/>
                    </a:lnTo>
                    <a:lnTo>
                      <a:pt x="92" y="124"/>
                    </a:lnTo>
                    <a:lnTo>
                      <a:pt x="79" y="141"/>
                    </a:lnTo>
                    <a:lnTo>
                      <a:pt x="69" y="154"/>
                    </a:lnTo>
                    <a:lnTo>
                      <a:pt x="60" y="162"/>
                    </a:lnTo>
                    <a:lnTo>
                      <a:pt x="51" y="171"/>
                    </a:lnTo>
                    <a:lnTo>
                      <a:pt x="43" y="179"/>
                    </a:lnTo>
                    <a:lnTo>
                      <a:pt x="33" y="187"/>
                    </a:lnTo>
                    <a:lnTo>
                      <a:pt x="26" y="192"/>
                    </a:lnTo>
                    <a:lnTo>
                      <a:pt x="20" y="197"/>
                    </a:lnTo>
                    <a:lnTo>
                      <a:pt x="12" y="201"/>
                    </a:lnTo>
                    <a:lnTo>
                      <a:pt x="5" y="205"/>
                    </a:lnTo>
                    <a:lnTo>
                      <a:pt x="1" y="206"/>
                    </a:lnTo>
                    <a:lnTo>
                      <a:pt x="0" y="204"/>
                    </a:lnTo>
                    <a:lnTo>
                      <a:pt x="0" y="199"/>
                    </a:lnTo>
                    <a:lnTo>
                      <a:pt x="1" y="194"/>
                    </a:lnTo>
                    <a:lnTo>
                      <a:pt x="2" y="185"/>
                    </a:lnTo>
                    <a:lnTo>
                      <a:pt x="5" y="175"/>
                    </a:lnTo>
                    <a:lnTo>
                      <a:pt x="7" y="164"/>
                    </a:lnTo>
                    <a:lnTo>
                      <a:pt x="10" y="152"/>
                    </a:lnTo>
                    <a:lnTo>
                      <a:pt x="14" y="138"/>
                    </a:lnTo>
                    <a:lnTo>
                      <a:pt x="19" y="129"/>
                    </a:lnTo>
                    <a:lnTo>
                      <a:pt x="22" y="119"/>
                    </a:lnTo>
                    <a:lnTo>
                      <a:pt x="29" y="107"/>
                    </a:lnTo>
                    <a:lnTo>
                      <a:pt x="34" y="97"/>
                    </a:lnTo>
                    <a:lnTo>
                      <a:pt x="41" y="86"/>
                    </a:lnTo>
                    <a:lnTo>
                      <a:pt x="52" y="72"/>
                    </a:lnTo>
                    <a:lnTo>
                      <a:pt x="60" y="62"/>
                    </a:lnTo>
                    <a:lnTo>
                      <a:pt x="70" y="48"/>
                    </a:lnTo>
                    <a:lnTo>
                      <a:pt x="81" y="38"/>
                    </a:lnTo>
                    <a:lnTo>
                      <a:pt x="91" y="27"/>
                    </a:lnTo>
                    <a:lnTo>
                      <a:pt x="99" y="20"/>
                    </a:lnTo>
                    <a:lnTo>
                      <a:pt x="107" y="12"/>
                    </a:lnTo>
                    <a:lnTo>
                      <a:pt x="113" y="7"/>
                    </a:lnTo>
                    <a:lnTo>
                      <a:pt x="119" y="2"/>
                    </a:lnTo>
                    <a:lnTo>
                      <a:pt x="124" y="0"/>
                    </a:lnTo>
                  </a:path>
                </a:pathLst>
              </a:custGeom>
              <a:solidFill>
                <a:srgbClr val="C0C0C0"/>
              </a:solidFill>
              <a:ln w="12700" cap="rnd">
                <a:solidFill>
                  <a:srgbClr val="000000"/>
                </a:solidFill>
                <a:round/>
                <a:headEnd/>
                <a:tailEnd/>
              </a:ln>
            </p:spPr>
            <p:txBody>
              <a:bodyPr/>
              <a:lstStyle/>
              <a:p>
                <a:endParaRPr lang="en-US"/>
              </a:p>
            </p:txBody>
          </p:sp>
        </p:grpSp>
        <p:grpSp>
          <p:nvGrpSpPr>
            <p:cNvPr id="1147" name="Group 206"/>
            <p:cNvGrpSpPr>
              <a:grpSpLocks/>
            </p:cNvGrpSpPr>
            <p:nvPr/>
          </p:nvGrpSpPr>
          <p:grpSpPr bwMode="auto">
            <a:xfrm>
              <a:off x="5236" y="1998"/>
              <a:ext cx="130" cy="135"/>
              <a:chOff x="5236" y="1998"/>
              <a:chExt cx="130" cy="135"/>
            </a:xfrm>
          </p:grpSpPr>
          <p:sp>
            <p:nvSpPr>
              <p:cNvPr id="1154" name="Freeform 207"/>
              <p:cNvSpPr>
                <a:spLocks/>
              </p:cNvSpPr>
              <p:nvPr/>
            </p:nvSpPr>
            <p:spPr bwMode="auto">
              <a:xfrm>
                <a:off x="5241" y="1998"/>
                <a:ext cx="125" cy="17"/>
              </a:xfrm>
              <a:custGeom>
                <a:avLst/>
                <a:gdLst>
                  <a:gd name="T0" fmla="*/ 124 w 125"/>
                  <a:gd name="T1" fmla="*/ 0 h 17"/>
                  <a:gd name="T2" fmla="*/ 0 w 125"/>
                  <a:gd name="T3" fmla="*/ 8 h 17"/>
                  <a:gd name="T4" fmla="*/ 2 w 125"/>
                  <a:gd name="T5" fmla="*/ 16 h 17"/>
                  <a:gd name="T6" fmla="*/ 123 w 125"/>
                  <a:gd name="T7" fmla="*/ 5 h 17"/>
                  <a:gd name="T8" fmla="*/ 124 w 125"/>
                  <a:gd name="T9" fmla="*/ 0 h 17"/>
                  <a:gd name="T10" fmla="*/ 0 60000 65536"/>
                  <a:gd name="T11" fmla="*/ 0 60000 65536"/>
                  <a:gd name="T12" fmla="*/ 0 60000 65536"/>
                  <a:gd name="T13" fmla="*/ 0 60000 65536"/>
                  <a:gd name="T14" fmla="*/ 0 60000 65536"/>
                  <a:gd name="T15" fmla="*/ 0 w 125"/>
                  <a:gd name="T16" fmla="*/ 0 h 17"/>
                  <a:gd name="T17" fmla="*/ 125 w 125"/>
                  <a:gd name="T18" fmla="*/ 17 h 17"/>
                </a:gdLst>
                <a:ahLst/>
                <a:cxnLst>
                  <a:cxn ang="T10">
                    <a:pos x="T0" y="T1"/>
                  </a:cxn>
                  <a:cxn ang="T11">
                    <a:pos x="T2" y="T3"/>
                  </a:cxn>
                  <a:cxn ang="T12">
                    <a:pos x="T4" y="T5"/>
                  </a:cxn>
                  <a:cxn ang="T13">
                    <a:pos x="T6" y="T7"/>
                  </a:cxn>
                  <a:cxn ang="T14">
                    <a:pos x="T8" y="T9"/>
                  </a:cxn>
                </a:cxnLst>
                <a:rect l="T15" t="T16" r="T17" b="T18"/>
                <a:pathLst>
                  <a:path w="125" h="17">
                    <a:moveTo>
                      <a:pt x="124" y="0"/>
                    </a:moveTo>
                    <a:lnTo>
                      <a:pt x="0" y="8"/>
                    </a:lnTo>
                    <a:lnTo>
                      <a:pt x="2" y="16"/>
                    </a:lnTo>
                    <a:lnTo>
                      <a:pt x="123" y="5"/>
                    </a:lnTo>
                    <a:lnTo>
                      <a:pt x="124" y="0"/>
                    </a:lnTo>
                  </a:path>
                </a:pathLst>
              </a:custGeom>
              <a:solidFill>
                <a:srgbClr val="DFDFFF"/>
              </a:solidFill>
              <a:ln w="12700" cap="rnd">
                <a:solidFill>
                  <a:srgbClr val="000000"/>
                </a:solidFill>
                <a:round/>
                <a:headEnd/>
                <a:tailEnd/>
              </a:ln>
            </p:spPr>
            <p:txBody>
              <a:bodyPr/>
              <a:lstStyle/>
              <a:p>
                <a:endParaRPr lang="en-US"/>
              </a:p>
            </p:txBody>
          </p:sp>
          <p:sp>
            <p:nvSpPr>
              <p:cNvPr id="1155" name="Freeform 208"/>
              <p:cNvSpPr>
                <a:spLocks/>
              </p:cNvSpPr>
              <p:nvPr/>
            </p:nvSpPr>
            <p:spPr bwMode="auto">
              <a:xfrm>
                <a:off x="5236" y="2025"/>
                <a:ext cx="45" cy="108"/>
              </a:xfrm>
              <a:custGeom>
                <a:avLst/>
                <a:gdLst>
                  <a:gd name="T0" fmla="*/ 5 w 45"/>
                  <a:gd name="T1" fmla="*/ 2 h 108"/>
                  <a:gd name="T2" fmla="*/ 44 w 45"/>
                  <a:gd name="T3" fmla="*/ 105 h 108"/>
                  <a:gd name="T4" fmla="*/ 41 w 45"/>
                  <a:gd name="T5" fmla="*/ 107 h 108"/>
                  <a:gd name="T6" fmla="*/ 0 w 45"/>
                  <a:gd name="T7" fmla="*/ 0 h 108"/>
                  <a:gd name="T8" fmla="*/ 5 w 45"/>
                  <a:gd name="T9" fmla="*/ 2 h 108"/>
                  <a:gd name="T10" fmla="*/ 0 60000 65536"/>
                  <a:gd name="T11" fmla="*/ 0 60000 65536"/>
                  <a:gd name="T12" fmla="*/ 0 60000 65536"/>
                  <a:gd name="T13" fmla="*/ 0 60000 65536"/>
                  <a:gd name="T14" fmla="*/ 0 60000 65536"/>
                  <a:gd name="T15" fmla="*/ 0 w 45"/>
                  <a:gd name="T16" fmla="*/ 0 h 108"/>
                  <a:gd name="T17" fmla="*/ 45 w 45"/>
                  <a:gd name="T18" fmla="*/ 108 h 108"/>
                </a:gdLst>
                <a:ahLst/>
                <a:cxnLst>
                  <a:cxn ang="T10">
                    <a:pos x="T0" y="T1"/>
                  </a:cxn>
                  <a:cxn ang="T11">
                    <a:pos x="T2" y="T3"/>
                  </a:cxn>
                  <a:cxn ang="T12">
                    <a:pos x="T4" y="T5"/>
                  </a:cxn>
                  <a:cxn ang="T13">
                    <a:pos x="T6" y="T7"/>
                  </a:cxn>
                  <a:cxn ang="T14">
                    <a:pos x="T8" y="T9"/>
                  </a:cxn>
                </a:cxnLst>
                <a:rect l="T15" t="T16" r="T17" b="T18"/>
                <a:pathLst>
                  <a:path w="45" h="108">
                    <a:moveTo>
                      <a:pt x="5" y="2"/>
                    </a:moveTo>
                    <a:lnTo>
                      <a:pt x="44" y="105"/>
                    </a:lnTo>
                    <a:lnTo>
                      <a:pt x="41" y="107"/>
                    </a:lnTo>
                    <a:lnTo>
                      <a:pt x="0" y="0"/>
                    </a:lnTo>
                    <a:lnTo>
                      <a:pt x="5" y="2"/>
                    </a:lnTo>
                  </a:path>
                </a:pathLst>
              </a:custGeom>
              <a:solidFill>
                <a:srgbClr val="DFDFFF"/>
              </a:solidFill>
              <a:ln w="12700" cap="rnd">
                <a:solidFill>
                  <a:srgbClr val="000000"/>
                </a:solidFill>
                <a:round/>
                <a:headEnd/>
                <a:tailEnd/>
              </a:ln>
            </p:spPr>
            <p:txBody>
              <a:bodyPr/>
              <a:lstStyle/>
              <a:p>
                <a:endParaRPr lang="en-US"/>
              </a:p>
            </p:txBody>
          </p:sp>
        </p:grpSp>
        <p:grpSp>
          <p:nvGrpSpPr>
            <p:cNvPr id="1148" name="Group 209"/>
            <p:cNvGrpSpPr>
              <a:grpSpLocks/>
            </p:cNvGrpSpPr>
            <p:nvPr/>
          </p:nvGrpSpPr>
          <p:grpSpPr bwMode="auto">
            <a:xfrm>
              <a:off x="5214" y="2000"/>
              <a:ext cx="52" cy="34"/>
              <a:chOff x="5214" y="2000"/>
              <a:chExt cx="52" cy="34"/>
            </a:xfrm>
          </p:grpSpPr>
          <p:sp>
            <p:nvSpPr>
              <p:cNvPr id="1149" name="Freeform 210"/>
              <p:cNvSpPr>
                <a:spLocks/>
              </p:cNvSpPr>
              <p:nvPr/>
            </p:nvSpPr>
            <p:spPr bwMode="auto">
              <a:xfrm>
                <a:off x="5229" y="2003"/>
                <a:ext cx="37" cy="31"/>
              </a:xfrm>
              <a:custGeom>
                <a:avLst/>
                <a:gdLst>
                  <a:gd name="T0" fmla="*/ 9 w 37"/>
                  <a:gd name="T1" fmla="*/ 0 h 31"/>
                  <a:gd name="T2" fmla="*/ 34 w 37"/>
                  <a:gd name="T3" fmla="*/ 9 h 31"/>
                  <a:gd name="T4" fmla="*/ 35 w 37"/>
                  <a:gd name="T5" fmla="*/ 11 h 31"/>
                  <a:gd name="T6" fmla="*/ 36 w 37"/>
                  <a:gd name="T7" fmla="*/ 14 h 31"/>
                  <a:gd name="T8" fmla="*/ 36 w 37"/>
                  <a:gd name="T9" fmla="*/ 18 h 31"/>
                  <a:gd name="T10" fmla="*/ 35 w 37"/>
                  <a:gd name="T11" fmla="*/ 21 h 31"/>
                  <a:gd name="T12" fmla="*/ 34 w 37"/>
                  <a:gd name="T13" fmla="*/ 25 h 31"/>
                  <a:gd name="T14" fmla="*/ 31 w 37"/>
                  <a:gd name="T15" fmla="*/ 28 h 31"/>
                  <a:gd name="T16" fmla="*/ 28 w 37"/>
                  <a:gd name="T17" fmla="*/ 30 h 31"/>
                  <a:gd name="T18" fmla="*/ 25 w 37"/>
                  <a:gd name="T19" fmla="*/ 30 h 31"/>
                  <a:gd name="T20" fmla="*/ 24 w 37"/>
                  <a:gd name="T21" fmla="*/ 30 h 31"/>
                  <a:gd name="T22" fmla="*/ 0 w 37"/>
                  <a:gd name="T23" fmla="*/ 18 h 31"/>
                  <a:gd name="T24" fmla="*/ 5 w 37"/>
                  <a:gd name="T25" fmla="*/ 15 h 31"/>
                  <a:gd name="T26" fmla="*/ 7 w 37"/>
                  <a:gd name="T27" fmla="*/ 12 h 31"/>
                  <a:gd name="T28" fmla="*/ 9 w 37"/>
                  <a:gd name="T29" fmla="*/ 0 h 3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7"/>
                  <a:gd name="T46" fmla="*/ 0 h 31"/>
                  <a:gd name="T47" fmla="*/ 37 w 37"/>
                  <a:gd name="T48" fmla="*/ 31 h 3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7" h="31">
                    <a:moveTo>
                      <a:pt x="9" y="0"/>
                    </a:moveTo>
                    <a:lnTo>
                      <a:pt x="34" y="9"/>
                    </a:lnTo>
                    <a:lnTo>
                      <a:pt x="35" y="11"/>
                    </a:lnTo>
                    <a:lnTo>
                      <a:pt x="36" y="14"/>
                    </a:lnTo>
                    <a:lnTo>
                      <a:pt x="36" y="18"/>
                    </a:lnTo>
                    <a:lnTo>
                      <a:pt x="35" y="21"/>
                    </a:lnTo>
                    <a:lnTo>
                      <a:pt x="34" y="25"/>
                    </a:lnTo>
                    <a:lnTo>
                      <a:pt x="31" y="28"/>
                    </a:lnTo>
                    <a:lnTo>
                      <a:pt x="28" y="30"/>
                    </a:lnTo>
                    <a:lnTo>
                      <a:pt x="25" y="30"/>
                    </a:lnTo>
                    <a:lnTo>
                      <a:pt x="24" y="30"/>
                    </a:lnTo>
                    <a:lnTo>
                      <a:pt x="0" y="18"/>
                    </a:lnTo>
                    <a:lnTo>
                      <a:pt x="5" y="15"/>
                    </a:lnTo>
                    <a:lnTo>
                      <a:pt x="7" y="12"/>
                    </a:lnTo>
                    <a:lnTo>
                      <a:pt x="9" y="0"/>
                    </a:lnTo>
                  </a:path>
                </a:pathLst>
              </a:custGeom>
              <a:solidFill>
                <a:srgbClr val="BFBFDF"/>
              </a:solidFill>
              <a:ln w="12700" cap="rnd">
                <a:solidFill>
                  <a:srgbClr val="000000"/>
                </a:solidFill>
                <a:round/>
                <a:headEnd/>
                <a:tailEnd/>
              </a:ln>
            </p:spPr>
            <p:txBody>
              <a:bodyPr/>
              <a:lstStyle/>
              <a:p>
                <a:endParaRPr lang="en-US"/>
              </a:p>
            </p:txBody>
          </p:sp>
          <p:sp>
            <p:nvSpPr>
              <p:cNvPr id="1150" name="Freeform 211"/>
              <p:cNvSpPr>
                <a:spLocks/>
              </p:cNvSpPr>
              <p:nvPr/>
            </p:nvSpPr>
            <p:spPr bwMode="auto">
              <a:xfrm>
                <a:off x="5224" y="2000"/>
                <a:ext cx="21" cy="28"/>
              </a:xfrm>
              <a:custGeom>
                <a:avLst/>
                <a:gdLst>
                  <a:gd name="T0" fmla="*/ 8 w 21"/>
                  <a:gd name="T1" fmla="*/ 3 h 28"/>
                  <a:gd name="T2" fmla="*/ 9 w 21"/>
                  <a:gd name="T3" fmla="*/ 2 h 28"/>
                  <a:gd name="T4" fmla="*/ 11 w 21"/>
                  <a:gd name="T5" fmla="*/ 1 h 28"/>
                  <a:gd name="T6" fmla="*/ 14 w 21"/>
                  <a:gd name="T7" fmla="*/ 0 h 28"/>
                  <a:gd name="T8" fmla="*/ 17 w 21"/>
                  <a:gd name="T9" fmla="*/ 0 h 28"/>
                  <a:gd name="T10" fmla="*/ 18 w 21"/>
                  <a:gd name="T11" fmla="*/ 2 h 28"/>
                  <a:gd name="T12" fmla="*/ 19 w 21"/>
                  <a:gd name="T13" fmla="*/ 3 h 28"/>
                  <a:gd name="T14" fmla="*/ 20 w 21"/>
                  <a:gd name="T15" fmla="*/ 7 h 28"/>
                  <a:gd name="T16" fmla="*/ 19 w 21"/>
                  <a:gd name="T17" fmla="*/ 9 h 28"/>
                  <a:gd name="T18" fmla="*/ 19 w 21"/>
                  <a:gd name="T19" fmla="*/ 11 h 28"/>
                  <a:gd name="T20" fmla="*/ 18 w 21"/>
                  <a:gd name="T21" fmla="*/ 15 h 28"/>
                  <a:gd name="T22" fmla="*/ 17 w 21"/>
                  <a:gd name="T23" fmla="*/ 18 h 28"/>
                  <a:gd name="T24" fmla="*/ 15 w 21"/>
                  <a:gd name="T25" fmla="*/ 20 h 28"/>
                  <a:gd name="T26" fmla="*/ 14 w 21"/>
                  <a:gd name="T27" fmla="*/ 23 h 28"/>
                  <a:gd name="T28" fmla="*/ 11 w 21"/>
                  <a:gd name="T29" fmla="*/ 25 h 28"/>
                  <a:gd name="T30" fmla="*/ 9 w 21"/>
                  <a:gd name="T31" fmla="*/ 26 h 28"/>
                  <a:gd name="T32" fmla="*/ 6 w 21"/>
                  <a:gd name="T33" fmla="*/ 27 h 28"/>
                  <a:gd name="T34" fmla="*/ 3 w 21"/>
                  <a:gd name="T35" fmla="*/ 27 h 28"/>
                  <a:gd name="T36" fmla="*/ 2 w 21"/>
                  <a:gd name="T37" fmla="*/ 26 h 28"/>
                  <a:gd name="T38" fmla="*/ 0 w 21"/>
                  <a:gd name="T39" fmla="*/ 24 h 28"/>
                  <a:gd name="T40" fmla="*/ 0 w 21"/>
                  <a:gd name="T41" fmla="*/ 20 h 28"/>
                  <a:gd name="T42" fmla="*/ 1 w 21"/>
                  <a:gd name="T43" fmla="*/ 17 h 28"/>
                  <a:gd name="T44" fmla="*/ 2 w 21"/>
                  <a:gd name="T45" fmla="*/ 13 h 28"/>
                  <a:gd name="T46" fmla="*/ 6 w 21"/>
                  <a:gd name="T47" fmla="*/ 7 h 28"/>
                  <a:gd name="T48" fmla="*/ 8 w 21"/>
                  <a:gd name="T49" fmla="*/ 3 h 2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1"/>
                  <a:gd name="T76" fmla="*/ 0 h 28"/>
                  <a:gd name="T77" fmla="*/ 21 w 21"/>
                  <a:gd name="T78" fmla="*/ 28 h 2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1" h="28">
                    <a:moveTo>
                      <a:pt x="8" y="3"/>
                    </a:moveTo>
                    <a:lnTo>
                      <a:pt x="9" y="2"/>
                    </a:lnTo>
                    <a:lnTo>
                      <a:pt x="11" y="1"/>
                    </a:lnTo>
                    <a:lnTo>
                      <a:pt x="14" y="0"/>
                    </a:lnTo>
                    <a:lnTo>
                      <a:pt x="17" y="0"/>
                    </a:lnTo>
                    <a:lnTo>
                      <a:pt x="18" y="2"/>
                    </a:lnTo>
                    <a:lnTo>
                      <a:pt x="19" y="3"/>
                    </a:lnTo>
                    <a:lnTo>
                      <a:pt x="20" y="7"/>
                    </a:lnTo>
                    <a:lnTo>
                      <a:pt x="19" y="9"/>
                    </a:lnTo>
                    <a:lnTo>
                      <a:pt x="19" y="11"/>
                    </a:lnTo>
                    <a:lnTo>
                      <a:pt x="18" y="15"/>
                    </a:lnTo>
                    <a:lnTo>
                      <a:pt x="17" y="18"/>
                    </a:lnTo>
                    <a:lnTo>
                      <a:pt x="15" y="20"/>
                    </a:lnTo>
                    <a:lnTo>
                      <a:pt x="14" y="23"/>
                    </a:lnTo>
                    <a:lnTo>
                      <a:pt x="11" y="25"/>
                    </a:lnTo>
                    <a:lnTo>
                      <a:pt x="9" y="26"/>
                    </a:lnTo>
                    <a:lnTo>
                      <a:pt x="6" y="27"/>
                    </a:lnTo>
                    <a:lnTo>
                      <a:pt x="3" y="27"/>
                    </a:lnTo>
                    <a:lnTo>
                      <a:pt x="2" y="26"/>
                    </a:lnTo>
                    <a:lnTo>
                      <a:pt x="0" y="24"/>
                    </a:lnTo>
                    <a:lnTo>
                      <a:pt x="0" y="20"/>
                    </a:lnTo>
                    <a:lnTo>
                      <a:pt x="1" y="17"/>
                    </a:lnTo>
                    <a:lnTo>
                      <a:pt x="2" y="13"/>
                    </a:lnTo>
                    <a:lnTo>
                      <a:pt x="6" y="7"/>
                    </a:lnTo>
                    <a:lnTo>
                      <a:pt x="8" y="3"/>
                    </a:lnTo>
                  </a:path>
                </a:pathLst>
              </a:custGeom>
              <a:solidFill>
                <a:srgbClr val="C0C0C0"/>
              </a:solidFill>
              <a:ln w="12700" cap="rnd">
                <a:solidFill>
                  <a:srgbClr val="000000"/>
                </a:solidFill>
                <a:round/>
                <a:headEnd/>
                <a:tailEnd/>
              </a:ln>
            </p:spPr>
            <p:txBody>
              <a:bodyPr/>
              <a:lstStyle/>
              <a:p>
                <a:endParaRPr lang="en-US"/>
              </a:p>
            </p:txBody>
          </p:sp>
          <p:sp>
            <p:nvSpPr>
              <p:cNvPr id="1151" name="Freeform 212"/>
              <p:cNvSpPr>
                <a:spLocks/>
              </p:cNvSpPr>
              <p:nvPr/>
            </p:nvSpPr>
            <p:spPr bwMode="auto">
              <a:xfrm>
                <a:off x="5214" y="2001"/>
                <a:ext cx="26" cy="21"/>
              </a:xfrm>
              <a:custGeom>
                <a:avLst/>
                <a:gdLst>
                  <a:gd name="T0" fmla="*/ 23 w 26"/>
                  <a:gd name="T1" fmla="*/ 5 h 21"/>
                  <a:gd name="T2" fmla="*/ 8 w 26"/>
                  <a:gd name="T3" fmla="*/ 1 h 21"/>
                  <a:gd name="T4" fmla="*/ 3 w 26"/>
                  <a:gd name="T5" fmla="*/ 0 h 21"/>
                  <a:gd name="T6" fmla="*/ 1 w 26"/>
                  <a:gd name="T7" fmla="*/ 1 h 21"/>
                  <a:gd name="T8" fmla="*/ 0 w 26"/>
                  <a:gd name="T9" fmla="*/ 2 h 21"/>
                  <a:gd name="T10" fmla="*/ 0 w 26"/>
                  <a:gd name="T11" fmla="*/ 4 h 21"/>
                  <a:gd name="T12" fmla="*/ 1 w 26"/>
                  <a:gd name="T13" fmla="*/ 7 h 21"/>
                  <a:gd name="T14" fmla="*/ 16 w 26"/>
                  <a:gd name="T15" fmla="*/ 20 h 21"/>
                  <a:gd name="T16" fmla="*/ 18 w 26"/>
                  <a:gd name="T17" fmla="*/ 20 h 21"/>
                  <a:gd name="T18" fmla="*/ 20 w 26"/>
                  <a:gd name="T19" fmla="*/ 19 h 21"/>
                  <a:gd name="T20" fmla="*/ 22 w 26"/>
                  <a:gd name="T21" fmla="*/ 18 h 21"/>
                  <a:gd name="T22" fmla="*/ 23 w 26"/>
                  <a:gd name="T23" fmla="*/ 15 h 21"/>
                  <a:gd name="T24" fmla="*/ 25 w 26"/>
                  <a:gd name="T25" fmla="*/ 13 h 21"/>
                  <a:gd name="T26" fmla="*/ 25 w 26"/>
                  <a:gd name="T27" fmla="*/ 9 h 21"/>
                  <a:gd name="T28" fmla="*/ 24 w 26"/>
                  <a:gd name="T29" fmla="*/ 7 h 21"/>
                  <a:gd name="T30" fmla="*/ 23 w 26"/>
                  <a:gd name="T31" fmla="*/ 5 h 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6"/>
                  <a:gd name="T49" fmla="*/ 0 h 21"/>
                  <a:gd name="T50" fmla="*/ 26 w 26"/>
                  <a:gd name="T51" fmla="*/ 21 h 2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6" h="21">
                    <a:moveTo>
                      <a:pt x="23" y="5"/>
                    </a:moveTo>
                    <a:lnTo>
                      <a:pt x="8" y="1"/>
                    </a:lnTo>
                    <a:lnTo>
                      <a:pt x="3" y="0"/>
                    </a:lnTo>
                    <a:lnTo>
                      <a:pt x="1" y="1"/>
                    </a:lnTo>
                    <a:lnTo>
                      <a:pt x="0" y="2"/>
                    </a:lnTo>
                    <a:lnTo>
                      <a:pt x="0" y="4"/>
                    </a:lnTo>
                    <a:lnTo>
                      <a:pt x="1" y="7"/>
                    </a:lnTo>
                    <a:lnTo>
                      <a:pt x="16" y="20"/>
                    </a:lnTo>
                    <a:lnTo>
                      <a:pt x="18" y="20"/>
                    </a:lnTo>
                    <a:lnTo>
                      <a:pt x="20" y="19"/>
                    </a:lnTo>
                    <a:lnTo>
                      <a:pt x="22" y="18"/>
                    </a:lnTo>
                    <a:lnTo>
                      <a:pt x="23" y="15"/>
                    </a:lnTo>
                    <a:lnTo>
                      <a:pt x="25" y="13"/>
                    </a:lnTo>
                    <a:lnTo>
                      <a:pt x="25" y="9"/>
                    </a:lnTo>
                    <a:lnTo>
                      <a:pt x="24" y="7"/>
                    </a:lnTo>
                    <a:lnTo>
                      <a:pt x="23" y="5"/>
                    </a:lnTo>
                  </a:path>
                </a:pathLst>
              </a:custGeom>
              <a:solidFill>
                <a:srgbClr val="9F9FBF"/>
              </a:solidFill>
              <a:ln w="12700" cap="rnd">
                <a:solidFill>
                  <a:srgbClr val="000000"/>
                </a:solidFill>
                <a:round/>
                <a:headEnd/>
                <a:tailEnd/>
              </a:ln>
            </p:spPr>
            <p:txBody>
              <a:bodyPr/>
              <a:lstStyle/>
              <a:p>
                <a:endParaRPr lang="en-US"/>
              </a:p>
            </p:txBody>
          </p:sp>
          <p:sp>
            <p:nvSpPr>
              <p:cNvPr id="1152" name="Freeform 213"/>
              <p:cNvSpPr>
                <a:spLocks/>
              </p:cNvSpPr>
              <p:nvPr/>
            </p:nvSpPr>
            <p:spPr bwMode="auto">
              <a:xfrm>
                <a:off x="5247" y="2011"/>
                <a:ext cx="17" cy="21"/>
              </a:xfrm>
              <a:custGeom>
                <a:avLst/>
                <a:gdLst>
                  <a:gd name="T0" fmla="*/ 14 w 17"/>
                  <a:gd name="T1" fmla="*/ 0 h 21"/>
                  <a:gd name="T2" fmla="*/ 16 w 17"/>
                  <a:gd name="T3" fmla="*/ 3 h 21"/>
                  <a:gd name="T4" fmla="*/ 16 w 17"/>
                  <a:gd name="T5" fmla="*/ 6 h 21"/>
                  <a:gd name="T6" fmla="*/ 14 w 17"/>
                  <a:gd name="T7" fmla="*/ 10 h 21"/>
                  <a:gd name="T8" fmla="*/ 13 w 17"/>
                  <a:gd name="T9" fmla="*/ 13 h 21"/>
                  <a:gd name="T10" fmla="*/ 10 w 17"/>
                  <a:gd name="T11" fmla="*/ 16 h 21"/>
                  <a:gd name="T12" fmla="*/ 7 w 17"/>
                  <a:gd name="T13" fmla="*/ 18 h 21"/>
                  <a:gd name="T14" fmla="*/ 4 w 17"/>
                  <a:gd name="T15" fmla="*/ 18 h 21"/>
                  <a:gd name="T16" fmla="*/ 2 w 17"/>
                  <a:gd name="T17" fmla="*/ 19 h 21"/>
                  <a:gd name="T18" fmla="*/ 0 w 17"/>
                  <a:gd name="T19" fmla="*/ 20 h 2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
                  <a:gd name="T31" fmla="*/ 0 h 21"/>
                  <a:gd name="T32" fmla="*/ 17 w 17"/>
                  <a:gd name="T33" fmla="*/ 21 h 2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 h="21">
                    <a:moveTo>
                      <a:pt x="14" y="0"/>
                    </a:moveTo>
                    <a:lnTo>
                      <a:pt x="16" y="3"/>
                    </a:lnTo>
                    <a:lnTo>
                      <a:pt x="16" y="6"/>
                    </a:lnTo>
                    <a:lnTo>
                      <a:pt x="14" y="10"/>
                    </a:lnTo>
                    <a:lnTo>
                      <a:pt x="13" y="13"/>
                    </a:lnTo>
                    <a:lnTo>
                      <a:pt x="10" y="16"/>
                    </a:lnTo>
                    <a:lnTo>
                      <a:pt x="7" y="18"/>
                    </a:lnTo>
                    <a:lnTo>
                      <a:pt x="4" y="18"/>
                    </a:lnTo>
                    <a:lnTo>
                      <a:pt x="2" y="19"/>
                    </a:lnTo>
                    <a:lnTo>
                      <a:pt x="0" y="20"/>
                    </a:lnTo>
                  </a:path>
                </a:pathLst>
              </a:custGeom>
              <a:noFill/>
              <a:ln w="12700" cap="rnd">
                <a:solidFill>
                  <a:srgbClr val="000000"/>
                </a:solidFill>
                <a:round/>
                <a:headEnd type="none" w="sm" len="sm"/>
                <a:tailEnd type="none" w="sm" len="sm"/>
              </a:ln>
            </p:spPr>
            <p:txBody>
              <a:bodyPr/>
              <a:lstStyle/>
              <a:p>
                <a:endParaRPr lang="en-US"/>
              </a:p>
            </p:txBody>
          </p:sp>
          <p:sp>
            <p:nvSpPr>
              <p:cNvPr id="1153" name="Freeform 214"/>
              <p:cNvSpPr>
                <a:spLocks/>
              </p:cNvSpPr>
              <p:nvPr/>
            </p:nvSpPr>
            <p:spPr bwMode="auto">
              <a:xfrm>
                <a:off x="5240" y="2008"/>
                <a:ext cx="17" cy="21"/>
              </a:xfrm>
              <a:custGeom>
                <a:avLst/>
                <a:gdLst>
                  <a:gd name="T0" fmla="*/ 14 w 17"/>
                  <a:gd name="T1" fmla="*/ 0 h 21"/>
                  <a:gd name="T2" fmla="*/ 16 w 17"/>
                  <a:gd name="T3" fmla="*/ 3 h 21"/>
                  <a:gd name="T4" fmla="*/ 16 w 17"/>
                  <a:gd name="T5" fmla="*/ 6 h 21"/>
                  <a:gd name="T6" fmla="*/ 14 w 17"/>
                  <a:gd name="T7" fmla="*/ 9 h 21"/>
                  <a:gd name="T8" fmla="*/ 13 w 17"/>
                  <a:gd name="T9" fmla="*/ 13 h 21"/>
                  <a:gd name="T10" fmla="*/ 10 w 17"/>
                  <a:gd name="T11" fmla="*/ 15 h 21"/>
                  <a:gd name="T12" fmla="*/ 7 w 17"/>
                  <a:gd name="T13" fmla="*/ 18 h 21"/>
                  <a:gd name="T14" fmla="*/ 4 w 17"/>
                  <a:gd name="T15" fmla="*/ 18 h 21"/>
                  <a:gd name="T16" fmla="*/ 2 w 17"/>
                  <a:gd name="T17" fmla="*/ 19 h 21"/>
                  <a:gd name="T18" fmla="*/ 0 w 17"/>
                  <a:gd name="T19" fmla="*/ 20 h 2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
                  <a:gd name="T31" fmla="*/ 0 h 21"/>
                  <a:gd name="T32" fmla="*/ 17 w 17"/>
                  <a:gd name="T33" fmla="*/ 21 h 2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 h="21">
                    <a:moveTo>
                      <a:pt x="14" y="0"/>
                    </a:moveTo>
                    <a:lnTo>
                      <a:pt x="16" y="3"/>
                    </a:lnTo>
                    <a:lnTo>
                      <a:pt x="16" y="6"/>
                    </a:lnTo>
                    <a:lnTo>
                      <a:pt x="14" y="9"/>
                    </a:lnTo>
                    <a:lnTo>
                      <a:pt x="13" y="13"/>
                    </a:lnTo>
                    <a:lnTo>
                      <a:pt x="10" y="15"/>
                    </a:lnTo>
                    <a:lnTo>
                      <a:pt x="7" y="18"/>
                    </a:lnTo>
                    <a:lnTo>
                      <a:pt x="4" y="18"/>
                    </a:lnTo>
                    <a:lnTo>
                      <a:pt x="2" y="19"/>
                    </a:lnTo>
                    <a:lnTo>
                      <a:pt x="0" y="20"/>
                    </a:lnTo>
                  </a:path>
                </a:pathLst>
              </a:custGeom>
              <a:noFill/>
              <a:ln w="12700" cap="rnd">
                <a:solidFill>
                  <a:srgbClr val="000000"/>
                </a:solidFill>
                <a:round/>
                <a:headEnd type="none" w="sm" len="sm"/>
                <a:tailEnd type="none" w="sm" len="sm"/>
              </a:ln>
            </p:spPr>
            <p:txBody>
              <a:bodyPr/>
              <a:lstStyle/>
              <a:p>
                <a:endParaRPr lang="en-US"/>
              </a:p>
            </p:txBody>
          </p:sp>
        </p:grpSp>
      </p:grpSp>
      <p:grpSp>
        <p:nvGrpSpPr>
          <p:cNvPr id="1033" name="Group 215"/>
          <p:cNvGrpSpPr>
            <a:grpSpLocks/>
          </p:cNvGrpSpPr>
          <p:nvPr/>
        </p:nvGrpSpPr>
        <p:grpSpPr bwMode="auto">
          <a:xfrm>
            <a:off x="8153401" y="4718051"/>
            <a:ext cx="765175" cy="917575"/>
            <a:chOff x="5205" y="1945"/>
            <a:chExt cx="228" cy="332"/>
          </a:xfrm>
        </p:grpSpPr>
        <p:grpSp>
          <p:nvGrpSpPr>
            <p:cNvPr id="1092" name="Group 216"/>
            <p:cNvGrpSpPr>
              <a:grpSpLocks/>
            </p:cNvGrpSpPr>
            <p:nvPr/>
          </p:nvGrpSpPr>
          <p:grpSpPr bwMode="auto">
            <a:xfrm>
              <a:off x="5205" y="1957"/>
              <a:ext cx="228" cy="320"/>
              <a:chOff x="5205" y="1957"/>
              <a:chExt cx="228" cy="320"/>
            </a:xfrm>
          </p:grpSpPr>
          <p:grpSp>
            <p:nvGrpSpPr>
              <p:cNvPr id="1108" name="Group 217"/>
              <p:cNvGrpSpPr>
                <a:grpSpLocks/>
              </p:cNvGrpSpPr>
              <p:nvPr/>
            </p:nvGrpSpPr>
            <p:grpSpPr bwMode="auto">
              <a:xfrm>
                <a:off x="5342" y="2142"/>
                <a:ext cx="17" cy="41"/>
                <a:chOff x="5342" y="2142"/>
                <a:chExt cx="17" cy="41"/>
              </a:xfrm>
            </p:grpSpPr>
            <p:sp>
              <p:nvSpPr>
                <p:cNvPr id="1142" name="Freeform 218"/>
                <p:cNvSpPr>
                  <a:spLocks/>
                </p:cNvSpPr>
                <p:nvPr/>
              </p:nvSpPr>
              <p:spPr bwMode="auto">
                <a:xfrm>
                  <a:off x="5342" y="2142"/>
                  <a:ext cx="17" cy="41"/>
                </a:xfrm>
                <a:custGeom>
                  <a:avLst/>
                  <a:gdLst>
                    <a:gd name="T0" fmla="*/ 0 w 17"/>
                    <a:gd name="T1" fmla="*/ 0 h 41"/>
                    <a:gd name="T2" fmla="*/ 0 w 17"/>
                    <a:gd name="T3" fmla="*/ 40 h 41"/>
                    <a:gd name="T4" fmla="*/ 16 w 17"/>
                    <a:gd name="T5" fmla="*/ 40 h 41"/>
                    <a:gd name="T6" fmla="*/ 16 w 17"/>
                    <a:gd name="T7" fmla="*/ 0 h 41"/>
                    <a:gd name="T8" fmla="*/ 0 w 17"/>
                    <a:gd name="T9" fmla="*/ 0 h 41"/>
                    <a:gd name="T10" fmla="*/ 0 60000 65536"/>
                    <a:gd name="T11" fmla="*/ 0 60000 65536"/>
                    <a:gd name="T12" fmla="*/ 0 60000 65536"/>
                    <a:gd name="T13" fmla="*/ 0 60000 65536"/>
                    <a:gd name="T14" fmla="*/ 0 60000 65536"/>
                    <a:gd name="T15" fmla="*/ 0 w 17"/>
                    <a:gd name="T16" fmla="*/ 0 h 41"/>
                    <a:gd name="T17" fmla="*/ 17 w 17"/>
                    <a:gd name="T18" fmla="*/ 41 h 41"/>
                  </a:gdLst>
                  <a:ahLst/>
                  <a:cxnLst>
                    <a:cxn ang="T10">
                      <a:pos x="T0" y="T1"/>
                    </a:cxn>
                    <a:cxn ang="T11">
                      <a:pos x="T2" y="T3"/>
                    </a:cxn>
                    <a:cxn ang="T12">
                      <a:pos x="T4" y="T5"/>
                    </a:cxn>
                    <a:cxn ang="T13">
                      <a:pos x="T6" y="T7"/>
                    </a:cxn>
                    <a:cxn ang="T14">
                      <a:pos x="T8" y="T9"/>
                    </a:cxn>
                  </a:cxnLst>
                  <a:rect l="T15" t="T16" r="T17" b="T18"/>
                  <a:pathLst>
                    <a:path w="17" h="41">
                      <a:moveTo>
                        <a:pt x="0" y="0"/>
                      </a:moveTo>
                      <a:lnTo>
                        <a:pt x="0" y="40"/>
                      </a:lnTo>
                      <a:lnTo>
                        <a:pt x="16" y="40"/>
                      </a:lnTo>
                      <a:lnTo>
                        <a:pt x="16" y="0"/>
                      </a:lnTo>
                      <a:lnTo>
                        <a:pt x="0" y="0"/>
                      </a:lnTo>
                    </a:path>
                  </a:pathLst>
                </a:custGeom>
                <a:solidFill>
                  <a:srgbClr val="C0C0C0"/>
                </a:solidFill>
                <a:ln w="12700" cap="rnd">
                  <a:solidFill>
                    <a:srgbClr val="000000"/>
                  </a:solidFill>
                  <a:round/>
                  <a:headEnd/>
                  <a:tailEnd/>
                </a:ln>
              </p:spPr>
              <p:txBody>
                <a:bodyPr/>
                <a:lstStyle/>
                <a:p>
                  <a:endParaRPr lang="en-US"/>
                </a:p>
              </p:txBody>
            </p:sp>
            <p:sp>
              <p:nvSpPr>
                <p:cNvPr id="1143" name="Line 219"/>
                <p:cNvSpPr>
                  <a:spLocks noChangeShapeType="1"/>
                </p:cNvSpPr>
                <p:nvPr/>
              </p:nvSpPr>
              <p:spPr bwMode="auto">
                <a:xfrm>
                  <a:off x="5347" y="2142"/>
                  <a:ext cx="0" cy="36"/>
                </a:xfrm>
                <a:prstGeom prst="line">
                  <a:avLst/>
                </a:prstGeom>
                <a:noFill/>
                <a:ln w="12700">
                  <a:solidFill>
                    <a:srgbClr val="000000"/>
                  </a:solidFill>
                  <a:round/>
                  <a:headEnd type="none" w="sm" len="sm"/>
                  <a:tailEnd type="none" w="sm" len="sm"/>
                </a:ln>
              </p:spPr>
              <p:txBody>
                <a:bodyPr wrap="none" anchor="ctr"/>
                <a:lstStyle/>
                <a:p>
                  <a:endParaRPr lang="en-US"/>
                </a:p>
              </p:txBody>
            </p:sp>
          </p:grpSp>
          <p:sp>
            <p:nvSpPr>
              <p:cNvPr id="1109" name="Freeform 220"/>
              <p:cNvSpPr>
                <a:spLocks/>
              </p:cNvSpPr>
              <p:nvPr/>
            </p:nvSpPr>
            <p:spPr bwMode="auto">
              <a:xfrm>
                <a:off x="5359" y="2115"/>
                <a:ext cx="26" cy="66"/>
              </a:xfrm>
              <a:custGeom>
                <a:avLst/>
                <a:gdLst>
                  <a:gd name="T0" fmla="*/ 25 w 26"/>
                  <a:gd name="T1" fmla="*/ 0 h 66"/>
                  <a:gd name="T2" fmla="*/ 0 w 26"/>
                  <a:gd name="T3" fmla="*/ 0 h 66"/>
                  <a:gd name="T4" fmla="*/ 0 w 26"/>
                  <a:gd name="T5" fmla="*/ 65 h 66"/>
                  <a:gd name="T6" fmla="*/ 25 w 26"/>
                  <a:gd name="T7" fmla="*/ 65 h 66"/>
                  <a:gd name="T8" fmla="*/ 25 w 26"/>
                  <a:gd name="T9" fmla="*/ 0 h 66"/>
                  <a:gd name="T10" fmla="*/ 0 60000 65536"/>
                  <a:gd name="T11" fmla="*/ 0 60000 65536"/>
                  <a:gd name="T12" fmla="*/ 0 60000 65536"/>
                  <a:gd name="T13" fmla="*/ 0 60000 65536"/>
                  <a:gd name="T14" fmla="*/ 0 60000 65536"/>
                  <a:gd name="T15" fmla="*/ 0 w 26"/>
                  <a:gd name="T16" fmla="*/ 0 h 66"/>
                  <a:gd name="T17" fmla="*/ 26 w 26"/>
                  <a:gd name="T18" fmla="*/ 66 h 66"/>
                </a:gdLst>
                <a:ahLst/>
                <a:cxnLst>
                  <a:cxn ang="T10">
                    <a:pos x="T0" y="T1"/>
                  </a:cxn>
                  <a:cxn ang="T11">
                    <a:pos x="T2" y="T3"/>
                  </a:cxn>
                  <a:cxn ang="T12">
                    <a:pos x="T4" y="T5"/>
                  </a:cxn>
                  <a:cxn ang="T13">
                    <a:pos x="T6" y="T7"/>
                  </a:cxn>
                  <a:cxn ang="T14">
                    <a:pos x="T8" y="T9"/>
                  </a:cxn>
                </a:cxnLst>
                <a:rect l="T15" t="T16" r="T17" b="T18"/>
                <a:pathLst>
                  <a:path w="26" h="66">
                    <a:moveTo>
                      <a:pt x="25" y="0"/>
                    </a:moveTo>
                    <a:lnTo>
                      <a:pt x="0" y="0"/>
                    </a:lnTo>
                    <a:lnTo>
                      <a:pt x="0" y="65"/>
                    </a:lnTo>
                    <a:lnTo>
                      <a:pt x="25" y="65"/>
                    </a:lnTo>
                    <a:lnTo>
                      <a:pt x="25" y="0"/>
                    </a:lnTo>
                  </a:path>
                </a:pathLst>
              </a:custGeom>
              <a:solidFill>
                <a:srgbClr val="C0C0C0"/>
              </a:solidFill>
              <a:ln w="12700" cap="rnd">
                <a:solidFill>
                  <a:srgbClr val="000000"/>
                </a:solidFill>
                <a:round/>
                <a:headEnd/>
                <a:tailEnd/>
              </a:ln>
            </p:spPr>
            <p:txBody>
              <a:bodyPr/>
              <a:lstStyle/>
              <a:p>
                <a:endParaRPr lang="en-US"/>
              </a:p>
            </p:txBody>
          </p:sp>
          <p:sp>
            <p:nvSpPr>
              <p:cNvPr id="1110" name="Freeform 221"/>
              <p:cNvSpPr>
                <a:spLocks/>
              </p:cNvSpPr>
              <p:nvPr/>
            </p:nvSpPr>
            <p:spPr bwMode="auto">
              <a:xfrm>
                <a:off x="5277" y="2129"/>
                <a:ext cx="17" cy="17"/>
              </a:xfrm>
              <a:custGeom>
                <a:avLst/>
                <a:gdLst>
                  <a:gd name="T0" fmla="*/ 16 w 17"/>
                  <a:gd name="T1" fmla="*/ 0 h 17"/>
                  <a:gd name="T2" fmla="*/ 16 w 17"/>
                  <a:gd name="T3" fmla="*/ 16 h 17"/>
                  <a:gd name="T4" fmla="*/ 0 w 17"/>
                  <a:gd name="T5" fmla="*/ 16 h 17"/>
                  <a:gd name="T6" fmla="*/ 0 w 17"/>
                  <a:gd name="T7" fmla="*/ 2 h 17"/>
                  <a:gd name="T8" fmla="*/ 16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0"/>
                    </a:moveTo>
                    <a:lnTo>
                      <a:pt x="16" y="16"/>
                    </a:lnTo>
                    <a:lnTo>
                      <a:pt x="0" y="16"/>
                    </a:lnTo>
                    <a:lnTo>
                      <a:pt x="0" y="2"/>
                    </a:lnTo>
                    <a:lnTo>
                      <a:pt x="16" y="0"/>
                    </a:lnTo>
                  </a:path>
                </a:pathLst>
              </a:custGeom>
              <a:noFill/>
              <a:ln w="12700" cap="rnd">
                <a:solidFill>
                  <a:srgbClr val="000000"/>
                </a:solidFill>
                <a:round/>
                <a:headEnd/>
                <a:tailEnd/>
              </a:ln>
            </p:spPr>
            <p:txBody>
              <a:bodyPr/>
              <a:lstStyle/>
              <a:p>
                <a:endParaRPr lang="en-US"/>
              </a:p>
            </p:txBody>
          </p:sp>
          <p:sp>
            <p:nvSpPr>
              <p:cNvPr id="1111" name="Freeform 222"/>
              <p:cNvSpPr>
                <a:spLocks/>
              </p:cNvSpPr>
              <p:nvPr/>
            </p:nvSpPr>
            <p:spPr bwMode="auto">
              <a:xfrm>
                <a:off x="5315" y="2105"/>
                <a:ext cx="17" cy="17"/>
              </a:xfrm>
              <a:custGeom>
                <a:avLst/>
                <a:gdLst>
                  <a:gd name="T0" fmla="*/ 6 w 17"/>
                  <a:gd name="T1" fmla="*/ 0 h 17"/>
                  <a:gd name="T2" fmla="*/ 16 w 17"/>
                  <a:gd name="T3" fmla="*/ 16 h 17"/>
                  <a:gd name="T4" fmla="*/ 4 w 17"/>
                  <a:gd name="T5" fmla="*/ 13 h 17"/>
                  <a:gd name="T6" fmla="*/ 0 w 17"/>
                  <a:gd name="T7" fmla="*/ 4 h 17"/>
                  <a:gd name="T8" fmla="*/ 6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6" y="0"/>
                    </a:moveTo>
                    <a:lnTo>
                      <a:pt x="16" y="16"/>
                    </a:lnTo>
                    <a:lnTo>
                      <a:pt x="4" y="13"/>
                    </a:lnTo>
                    <a:lnTo>
                      <a:pt x="0" y="4"/>
                    </a:lnTo>
                    <a:lnTo>
                      <a:pt x="6" y="0"/>
                    </a:lnTo>
                  </a:path>
                </a:pathLst>
              </a:custGeom>
              <a:solidFill>
                <a:srgbClr val="C0C0C0"/>
              </a:solidFill>
              <a:ln w="12700" cap="rnd">
                <a:solidFill>
                  <a:srgbClr val="000000"/>
                </a:solidFill>
                <a:round/>
                <a:headEnd/>
                <a:tailEnd/>
              </a:ln>
            </p:spPr>
            <p:txBody>
              <a:bodyPr/>
              <a:lstStyle/>
              <a:p>
                <a:endParaRPr lang="en-US"/>
              </a:p>
            </p:txBody>
          </p:sp>
          <p:sp>
            <p:nvSpPr>
              <p:cNvPr id="1112" name="Freeform 223"/>
              <p:cNvSpPr>
                <a:spLocks/>
              </p:cNvSpPr>
              <p:nvPr/>
            </p:nvSpPr>
            <p:spPr bwMode="auto">
              <a:xfrm>
                <a:off x="5295" y="2185"/>
                <a:ext cx="52" cy="17"/>
              </a:xfrm>
              <a:custGeom>
                <a:avLst/>
                <a:gdLst>
                  <a:gd name="T0" fmla="*/ 51 w 52"/>
                  <a:gd name="T1" fmla="*/ 0 h 17"/>
                  <a:gd name="T2" fmla="*/ 0 w 52"/>
                  <a:gd name="T3" fmla="*/ 0 h 17"/>
                  <a:gd name="T4" fmla="*/ 0 w 52"/>
                  <a:gd name="T5" fmla="*/ 16 h 17"/>
                  <a:gd name="T6" fmla="*/ 50 w 52"/>
                  <a:gd name="T7" fmla="*/ 16 h 17"/>
                  <a:gd name="T8" fmla="*/ 51 w 52"/>
                  <a:gd name="T9" fmla="*/ 0 h 17"/>
                  <a:gd name="T10" fmla="*/ 0 60000 65536"/>
                  <a:gd name="T11" fmla="*/ 0 60000 65536"/>
                  <a:gd name="T12" fmla="*/ 0 60000 65536"/>
                  <a:gd name="T13" fmla="*/ 0 60000 65536"/>
                  <a:gd name="T14" fmla="*/ 0 60000 65536"/>
                  <a:gd name="T15" fmla="*/ 0 w 52"/>
                  <a:gd name="T16" fmla="*/ 0 h 17"/>
                  <a:gd name="T17" fmla="*/ 52 w 52"/>
                  <a:gd name="T18" fmla="*/ 17 h 17"/>
                </a:gdLst>
                <a:ahLst/>
                <a:cxnLst>
                  <a:cxn ang="T10">
                    <a:pos x="T0" y="T1"/>
                  </a:cxn>
                  <a:cxn ang="T11">
                    <a:pos x="T2" y="T3"/>
                  </a:cxn>
                  <a:cxn ang="T12">
                    <a:pos x="T4" y="T5"/>
                  </a:cxn>
                  <a:cxn ang="T13">
                    <a:pos x="T6" y="T7"/>
                  </a:cxn>
                  <a:cxn ang="T14">
                    <a:pos x="T8" y="T9"/>
                  </a:cxn>
                </a:cxnLst>
                <a:rect l="T15" t="T16" r="T17" b="T18"/>
                <a:pathLst>
                  <a:path w="52" h="17">
                    <a:moveTo>
                      <a:pt x="51" y="0"/>
                    </a:moveTo>
                    <a:lnTo>
                      <a:pt x="0" y="0"/>
                    </a:lnTo>
                    <a:lnTo>
                      <a:pt x="0" y="16"/>
                    </a:lnTo>
                    <a:lnTo>
                      <a:pt x="50" y="16"/>
                    </a:lnTo>
                    <a:lnTo>
                      <a:pt x="51" y="0"/>
                    </a:lnTo>
                  </a:path>
                </a:pathLst>
              </a:custGeom>
              <a:solidFill>
                <a:srgbClr val="808080"/>
              </a:solidFill>
              <a:ln w="12700" cap="rnd">
                <a:solidFill>
                  <a:srgbClr val="000000"/>
                </a:solidFill>
                <a:round/>
                <a:headEnd/>
                <a:tailEnd/>
              </a:ln>
            </p:spPr>
            <p:txBody>
              <a:bodyPr/>
              <a:lstStyle/>
              <a:p>
                <a:endParaRPr lang="en-US"/>
              </a:p>
            </p:txBody>
          </p:sp>
          <p:sp>
            <p:nvSpPr>
              <p:cNvPr id="1113" name="Freeform 224"/>
              <p:cNvSpPr>
                <a:spLocks/>
              </p:cNvSpPr>
              <p:nvPr/>
            </p:nvSpPr>
            <p:spPr bwMode="auto">
              <a:xfrm>
                <a:off x="5364" y="2026"/>
                <a:ext cx="22" cy="27"/>
              </a:xfrm>
              <a:custGeom>
                <a:avLst/>
                <a:gdLst>
                  <a:gd name="T0" fmla="*/ 1 w 22"/>
                  <a:gd name="T1" fmla="*/ 0 h 27"/>
                  <a:gd name="T2" fmla="*/ 20 w 22"/>
                  <a:gd name="T3" fmla="*/ 19 h 27"/>
                  <a:gd name="T4" fmla="*/ 21 w 22"/>
                  <a:gd name="T5" fmla="*/ 26 h 27"/>
                  <a:gd name="T6" fmla="*/ 0 w 22"/>
                  <a:gd name="T7" fmla="*/ 9 h 27"/>
                  <a:gd name="T8" fmla="*/ 1 w 22"/>
                  <a:gd name="T9" fmla="*/ 0 h 27"/>
                  <a:gd name="T10" fmla="*/ 0 60000 65536"/>
                  <a:gd name="T11" fmla="*/ 0 60000 65536"/>
                  <a:gd name="T12" fmla="*/ 0 60000 65536"/>
                  <a:gd name="T13" fmla="*/ 0 60000 65536"/>
                  <a:gd name="T14" fmla="*/ 0 60000 65536"/>
                  <a:gd name="T15" fmla="*/ 0 w 22"/>
                  <a:gd name="T16" fmla="*/ 0 h 27"/>
                  <a:gd name="T17" fmla="*/ 22 w 22"/>
                  <a:gd name="T18" fmla="*/ 27 h 27"/>
                </a:gdLst>
                <a:ahLst/>
                <a:cxnLst>
                  <a:cxn ang="T10">
                    <a:pos x="T0" y="T1"/>
                  </a:cxn>
                  <a:cxn ang="T11">
                    <a:pos x="T2" y="T3"/>
                  </a:cxn>
                  <a:cxn ang="T12">
                    <a:pos x="T4" y="T5"/>
                  </a:cxn>
                  <a:cxn ang="T13">
                    <a:pos x="T6" y="T7"/>
                  </a:cxn>
                  <a:cxn ang="T14">
                    <a:pos x="T8" y="T9"/>
                  </a:cxn>
                </a:cxnLst>
                <a:rect l="T15" t="T16" r="T17" b="T18"/>
                <a:pathLst>
                  <a:path w="22" h="27">
                    <a:moveTo>
                      <a:pt x="1" y="0"/>
                    </a:moveTo>
                    <a:lnTo>
                      <a:pt x="20" y="19"/>
                    </a:lnTo>
                    <a:lnTo>
                      <a:pt x="21" y="26"/>
                    </a:lnTo>
                    <a:lnTo>
                      <a:pt x="0" y="9"/>
                    </a:lnTo>
                    <a:lnTo>
                      <a:pt x="1" y="0"/>
                    </a:lnTo>
                  </a:path>
                </a:pathLst>
              </a:custGeom>
              <a:solidFill>
                <a:srgbClr val="C0C0C0"/>
              </a:solidFill>
              <a:ln w="12700" cap="rnd">
                <a:solidFill>
                  <a:srgbClr val="000000"/>
                </a:solidFill>
                <a:round/>
                <a:headEnd/>
                <a:tailEnd/>
              </a:ln>
            </p:spPr>
            <p:txBody>
              <a:bodyPr/>
              <a:lstStyle/>
              <a:p>
                <a:endParaRPr lang="en-US"/>
              </a:p>
            </p:txBody>
          </p:sp>
          <p:sp>
            <p:nvSpPr>
              <p:cNvPr id="1114" name="Freeform 225"/>
              <p:cNvSpPr>
                <a:spLocks/>
              </p:cNvSpPr>
              <p:nvPr/>
            </p:nvSpPr>
            <p:spPr bwMode="auto">
              <a:xfrm>
                <a:off x="5358" y="1957"/>
                <a:ext cx="33" cy="224"/>
              </a:xfrm>
              <a:custGeom>
                <a:avLst/>
                <a:gdLst>
                  <a:gd name="T0" fmla="*/ 0 w 33"/>
                  <a:gd name="T1" fmla="*/ 0 h 224"/>
                  <a:gd name="T2" fmla="*/ 32 w 33"/>
                  <a:gd name="T3" fmla="*/ 13 h 224"/>
                  <a:gd name="T4" fmla="*/ 32 w 33"/>
                  <a:gd name="T5" fmla="*/ 223 h 224"/>
                  <a:gd name="T6" fmla="*/ 26 w 33"/>
                  <a:gd name="T7" fmla="*/ 223 h 224"/>
                  <a:gd name="T8" fmla="*/ 26 w 33"/>
                  <a:gd name="T9" fmla="*/ 33 h 224"/>
                  <a:gd name="T10" fmla="*/ 0 w 33"/>
                  <a:gd name="T11" fmla="*/ 21 h 224"/>
                  <a:gd name="T12" fmla="*/ 0 w 33"/>
                  <a:gd name="T13" fmla="*/ 0 h 224"/>
                  <a:gd name="T14" fmla="*/ 0 60000 65536"/>
                  <a:gd name="T15" fmla="*/ 0 60000 65536"/>
                  <a:gd name="T16" fmla="*/ 0 60000 65536"/>
                  <a:gd name="T17" fmla="*/ 0 60000 65536"/>
                  <a:gd name="T18" fmla="*/ 0 60000 65536"/>
                  <a:gd name="T19" fmla="*/ 0 60000 65536"/>
                  <a:gd name="T20" fmla="*/ 0 60000 65536"/>
                  <a:gd name="T21" fmla="*/ 0 w 33"/>
                  <a:gd name="T22" fmla="*/ 0 h 224"/>
                  <a:gd name="T23" fmla="*/ 33 w 33"/>
                  <a:gd name="T24" fmla="*/ 224 h 2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 h="224">
                    <a:moveTo>
                      <a:pt x="0" y="0"/>
                    </a:moveTo>
                    <a:lnTo>
                      <a:pt x="32" y="13"/>
                    </a:lnTo>
                    <a:lnTo>
                      <a:pt x="32" y="223"/>
                    </a:lnTo>
                    <a:lnTo>
                      <a:pt x="26" y="223"/>
                    </a:lnTo>
                    <a:lnTo>
                      <a:pt x="26" y="33"/>
                    </a:lnTo>
                    <a:lnTo>
                      <a:pt x="0" y="21"/>
                    </a:lnTo>
                    <a:lnTo>
                      <a:pt x="0" y="0"/>
                    </a:lnTo>
                  </a:path>
                </a:pathLst>
              </a:custGeom>
              <a:solidFill>
                <a:srgbClr val="9F9F9F"/>
              </a:solidFill>
              <a:ln w="12700" cap="rnd">
                <a:solidFill>
                  <a:srgbClr val="000000"/>
                </a:solidFill>
                <a:round/>
                <a:headEnd/>
                <a:tailEnd/>
              </a:ln>
            </p:spPr>
            <p:txBody>
              <a:bodyPr/>
              <a:lstStyle/>
              <a:p>
                <a:endParaRPr lang="en-US"/>
              </a:p>
            </p:txBody>
          </p:sp>
          <p:sp>
            <p:nvSpPr>
              <p:cNvPr id="1115" name="Freeform 226"/>
              <p:cNvSpPr>
                <a:spLocks/>
              </p:cNvSpPr>
              <p:nvPr/>
            </p:nvSpPr>
            <p:spPr bwMode="auto">
              <a:xfrm>
                <a:off x="5205" y="2180"/>
                <a:ext cx="188" cy="50"/>
              </a:xfrm>
              <a:custGeom>
                <a:avLst/>
                <a:gdLst>
                  <a:gd name="T0" fmla="*/ 187 w 188"/>
                  <a:gd name="T1" fmla="*/ 49 h 50"/>
                  <a:gd name="T2" fmla="*/ 187 w 188"/>
                  <a:gd name="T3" fmla="*/ 0 h 50"/>
                  <a:gd name="T4" fmla="*/ 146 w 188"/>
                  <a:gd name="T5" fmla="*/ 0 h 50"/>
                  <a:gd name="T6" fmla="*/ 138 w 188"/>
                  <a:gd name="T7" fmla="*/ 8 h 50"/>
                  <a:gd name="T8" fmla="*/ 114 w 188"/>
                  <a:gd name="T9" fmla="*/ 8 h 50"/>
                  <a:gd name="T10" fmla="*/ 105 w 188"/>
                  <a:gd name="T11" fmla="*/ 17 h 50"/>
                  <a:gd name="T12" fmla="*/ 25 w 188"/>
                  <a:gd name="T13" fmla="*/ 17 h 50"/>
                  <a:gd name="T14" fmla="*/ 25 w 188"/>
                  <a:gd name="T15" fmla="*/ 33 h 50"/>
                  <a:gd name="T16" fmla="*/ 0 w 188"/>
                  <a:gd name="T17" fmla="*/ 33 h 50"/>
                  <a:gd name="T18" fmla="*/ 0 w 188"/>
                  <a:gd name="T19" fmla="*/ 49 h 50"/>
                  <a:gd name="T20" fmla="*/ 187 w 188"/>
                  <a:gd name="T21" fmla="*/ 49 h 5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88"/>
                  <a:gd name="T34" fmla="*/ 0 h 50"/>
                  <a:gd name="T35" fmla="*/ 188 w 188"/>
                  <a:gd name="T36" fmla="*/ 50 h 5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88" h="50">
                    <a:moveTo>
                      <a:pt x="187" y="49"/>
                    </a:moveTo>
                    <a:lnTo>
                      <a:pt x="187" y="0"/>
                    </a:lnTo>
                    <a:lnTo>
                      <a:pt x="146" y="0"/>
                    </a:lnTo>
                    <a:lnTo>
                      <a:pt x="138" y="8"/>
                    </a:lnTo>
                    <a:lnTo>
                      <a:pt x="114" y="8"/>
                    </a:lnTo>
                    <a:lnTo>
                      <a:pt x="105" y="17"/>
                    </a:lnTo>
                    <a:lnTo>
                      <a:pt x="25" y="17"/>
                    </a:lnTo>
                    <a:lnTo>
                      <a:pt x="25" y="33"/>
                    </a:lnTo>
                    <a:lnTo>
                      <a:pt x="0" y="33"/>
                    </a:lnTo>
                    <a:lnTo>
                      <a:pt x="0" y="49"/>
                    </a:lnTo>
                    <a:lnTo>
                      <a:pt x="187" y="49"/>
                    </a:lnTo>
                  </a:path>
                </a:pathLst>
              </a:custGeom>
              <a:solidFill>
                <a:srgbClr val="C0C0C0"/>
              </a:solidFill>
              <a:ln w="12700" cap="rnd">
                <a:solidFill>
                  <a:srgbClr val="000000"/>
                </a:solidFill>
                <a:round/>
                <a:headEnd/>
                <a:tailEnd/>
              </a:ln>
            </p:spPr>
            <p:txBody>
              <a:bodyPr/>
              <a:lstStyle/>
              <a:p>
                <a:endParaRPr lang="en-US"/>
              </a:p>
            </p:txBody>
          </p:sp>
          <p:sp>
            <p:nvSpPr>
              <p:cNvPr id="1116" name="Freeform 227"/>
              <p:cNvSpPr>
                <a:spLocks/>
              </p:cNvSpPr>
              <p:nvPr/>
            </p:nvSpPr>
            <p:spPr bwMode="auto">
              <a:xfrm>
                <a:off x="5254" y="2213"/>
                <a:ext cx="139" cy="17"/>
              </a:xfrm>
              <a:custGeom>
                <a:avLst/>
                <a:gdLst>
                  <a:gd name="T0" fmla="*/ 138 w 139"/>
                  <a:gd name="T1" fmla="*/ 16 h 17"/>
                  <a:gd name="T2" fmla="*/ 0 w 139"/>
                  <a:gd name="T3" fmla="*/ 16 h 17"/>
                  <a:gd name="T4" fmla="*/ 0 w 139"/>
                  <a:gd name="T5" fmla="*/ 0 h 17"/>
                  <a:gd name="T6" fmla="*/ 138 w 139"/>
                  <a:gd name="T7" fmla="*/ 0 h 17"/>
                  <a:gd name="T8" fmla="*/ 138 w 139"/>
                  <a:gd name="T9" fmla="*/ 16 h 17"/>
                  <a:gd name="T10" fmla="*/ 0 60000 65536"/>
                  <a:gd name="T11" fmla="*/ 0 60000 65536"/>
                  <a:gd name="T12" fmla="*/ 0 60000 65536"/>
                  <a:gd name="T13" fmla="*/ 0 60000 65536"/>
                  <a:gd name="T14" fmla="*/ 0 60000 65536"/>
                  <a:gd name="T15" fmla="*/ 0 w 139"/>
                  <a:gd name="T16" fmla="*/ 0 h 17"/>
                  <a:gd name="T17" fmla="*/ 139 w 139"/>
                  <a:gd name="T18" fmla="*/ 17 h 17"/>
                </a:gdLst>
                <a:ahLst/>
                <a:cxnLst>
                  <a:cxn ang="T10">
                    <a:pos x="T0" y="T1"/>
                  </a:cxn>
                  <a:cxn ang="T11">
                    <a:pos x="T2" y="T3"/>
                  </a:cxn>
                  <a:cxn ang="T12">
                    <a:pos x="T4" y="T5"/>
                  </a:cxn>
                  <a:cxn ang="T13">
                    <a:pos x="T6" y="T7"/>
                  </a:cxn>
                  <a:cxn ang="T14">
                    <a:pos x="T8" y="T9"/>
                  </a:cxn>
                </a:cxnLst>
                <a:rect l="T15" t="T16" r="T17" b="T18"/>
                <a:pathLst>
                  <a:path w="139" h="17">
                    <a:moveTo>
                      <a:pt x="138" y="16"/>
                    </a:moveTo>
                    <a:lnTo>
                      <a:pt x="0" y="16"/>
                    </a:lnTo>
                    <a:lnTo>
                      <a:pt x="0" y="0"/>
                    </a:lnTo>
                    <a:lnTo>
                      <a:pt x="138" y="0"/>
                    </a:lnTo>
                    <a:lnTo>
                      <a:pt x="138" y="16"/>
                    </a:lnTo>
                  </a:path>
                </a:pathLst>
              </a:custGeom>
              <a:solidFill>
                <a:srgbClr val="C0C0C0"/>
              </a:solidFill>
              <a:ln w="12700" cap="rnd">
                <a:solidFill>
                  <a:srgbClr val="000000"/>
                </a:solidFill>
                <a:round/>
                <a:headEnd/>
                <a:tailEnd/>
              </a:ln>
            </p:spPr>
            <p:txBody>
              <a:bodyPr/>
              <a:lstStyle/>
              <a:p>
                <a:endParaRPr lang="en-US"/>
              </a:p>
            </p:txBody>
          </p:sp>
          <p:sp>
            <p:nvSpPr>
              <p:cNvPr id="1117" name="Line 228"/>
              <p:cNvSpPr>
                <a:spLocks noChangeShapeType="1"/>
              </p:cNvSpPr>
              <p:nvPr/>
            </p:nvSpPr>
            <p:spPr bwMode="auto">
              <a:xfrm>
                <a:off x="5397" y="2113"/>
                <a:ext cx="0" cy="28"/>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1118" name="Freeform 229"/>
              <p:cNvSpPr>
                <a:spLocks/>
              </p:cNvSpPr>
              <p:nvPr/>
            </p:nvSpPr>
            <p:spPr bwMode="auto">
              <a:xfrm>
                <a:off x="5390" y="2141"/>
                <a:ext cx="17" cy="17"/>
              </a:xfrm>
              <a:custGeom>
                <a:avLst/>
                <a:gdLst>
                  <a:gd name="T0" fmla="*/ 16 w 17"/>
                  <a:gd name="T1" fmla="*/ 16 h 17"/>
                  <a:gd name="T2" fmla="*/ 16 w 17"/>
                  <a:gd name="T3" fmla="*/ 0 h 17"/>
                  <a:gd name="T4" fmla="*/ 0 w 17"/>
                  <a:gd name="T5" fmla="*/ 0 h 17"/>
                  <a:gd name="T6" fmla="*/ 0 w 17"/>
                  <a:gd name="T7" fmla="*/ 5 h 17"/>
                  <a:gd name="T8" fmla="*/ 10 w 17"/>
                  <a:gd name="T9" fmla="*/ 5 h 17"/>
                  <a:gd name="T10" fmla="*/ 10 w 17"/>
                  <a:gd name="T11" fmla="*/ 16 h 17"/>
                  <a:gd name="T12" fmla="*/ 16 w 17"/>
                  <a:gd name="T13" fmla="*/ 16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16" y="16"/>
                    </a:moveTo>
                    <a:lnTo>
                      <a:pt x="16" y="0"/>
                    </a:lnTo>
                    <a:lnTo>
                      <a:pt x="0" y="0"/>
                    </a:lnTo>
                    <a:lnTo>
                      <a:pt x="0" y="5"/>
                    </a:lnTo>
                    <a:lnTo>
                      <a:pt x="10" y="5"/>
                    </a:lnTo>
                    <a:lnTo>
                      <a:pt x="10" y="16"/>
                    </a:lnTo>
                    <a:lnTo>
                      <a:pt x="16" y="16"/>
                    </a:lnTo>
                  </a:path>
                </a:pathLst>
              </a:custGeom>
              <a:solidFill>
                <a:srgbClr val="C0C0C0"/>
              </a:solidFill>
              <a:ln w="12700" cap="rnd">
                <a:solidFill>
                  <a:srgbClr val="000000"/>
                </a:solidFill>
                <a:round/>
                <a:headEnd/>
                <a:tailEnd/>
              </a:ln>
            </p:spPr>
            <p:txBody>
              <a:bodyPr/>
              <a:lstStyle/>
              <a:p>
                <a:endParaRPr lang="en-US"/>
              </a:p>
            </p:txBody>
          </p:sp>
          <p:sp>
            <p:nvSpPr>
              <p:cNvPr id="1119" name="Freeform 230"/>
              <p:cNvSpPr>
                <a:spLocks/>
              </p:cNvSpPr>
              <p:nvPr/>
            </p:nvSpPr>
            <p:spPr bwMode="auto">
              <a:xfrm>
                <a:off x="5293" y="2131"/>
                <a:ext cx="43" cy="59"/>
              </a:xfrm>
              <a:custGeom>
                <a:avLst/>
                <a:gdLst>
                  <a:gd name="T0" fmla="*/ 42 w 43"/>
                  <a:gd name="T1" fmla="*/ 0 h 59"/>
                  <a:gd name="T2" fmla="*/ 0 w 43"/>
                  <a:gd name="T3" fmla="*/ 58 h 59"/>
                  <a:gd name="T4" fmla="*/ 7 w 43"/>
                  <a:gd name="T5" fmla="*/ 57 h 59"/>
                  <a:gd name="T6" fmla="*/ 42 w 43"/>
                  <a:gd name="T7" fmla="*/ 8 h 59"/>
                  <a:gd name="T8" fmla="*/ 42 w 43"/>
                  <a:gd name="T9" fmla="*/ 0 h 59"/>
                  <a:gd name="T10" fmla="*/ 0 60000 65536"/>
                  <a:gd name="T11" fmla="*/ 0 60000 65536"/>
                  <a:gd name="T12" fmla="*/ 0 60000 65536"/>
                  <a:gd name="T13" fmla="*/ 0 60000 65536"/>
                  <a:gd name="T14" fmla="*/ 0 60000 65536"/>
                  <a:gd name="T15" fmla="*/ 0 w 43"/>
                  <a:gd name="T16" fmla="*/ 0 h 59"/>
                  <a:gd name="T17" fmla="*/ 43 w 43"/>
                  <a:gd name="T18" fmla="*/ 59 h 59"/>
                </a:gdLst>
                <a:ahLst/>
                <a:cxnLst>
                  <a:cxn ang="T10">
                    <a:pos x="T0" y="T1"/>
                  </a:cxn>
                  <a:cxn ang="T11">
                    <a:pos x="T2" y="T3"/>
                  </a:cxn>
                  <a:cxn ang="T12">
                    <a:pos x="T4" y="T5"/>
                  </a:cxn>
                  <a:cxn ang="T13">
                    <a:pos x="T6" y="T7"/>
                  </a:cxn>
                  <a:cxn ang="T14">
                    <a:pos x="T8" y="T9"/>
                  </a:cxn>
                </a:cxnLst>
                <a:rect l="T15" t="T16" r="T17" b="T18"/>
                <a:pathLst>
                  <a:path w="43" h="59">
                    <a:moveTo>
                      <a:pt x="42" y="0"/>
                    </a:moveTo>
                    <a:lnTo>
                      <a:pt x="0" y="58"/>
                    </a:lnTo>
                    <a:lnTo>
                      <a:pt x="7" y="57"/>
                    </a:lnTo>
                    <a:lnTo>
                      <a:pt x="42" y="8"/>
                    </a:lnTo>
                    <a:lnTo>
                      <a:pt x="42" y="0"/>
                    </a:lnTo>
                  </a:path>
                </a:pathLst>
              </a:custGeom>
              <a:solidFill>
                <a:srgbClr val="9F9F9F"/>
              </a:solidFill>
              <a:ln w="12700" cap="rnd">
                <a:solidFill>
                  <a:srgbClr val="000000"/>
                </a:solidFill>
                <a:round/>
                <a:headEnd/>
                <a:tailEnd/>
              </a:ln>
            </p:spPr>
            <p:txBody>
              <a:bodyPr/>
              <a:lstStyle/>
              <a:p>
                <a:endParaRPr lang="en-US"/>
              </a:p>
            </p:txBody>
          </p:sp>
          <p:sp>
            <p:nvSpPr>
              <p:cNvPr id="1120" name="Freeform 231"/>
              <p:cNvSpPr>
                <a:spLocks/>
              </p:cNvSpPr>
              <p:nvPr/>
            </p:nvSpPr>
            <p:spPr bwMode="auto">
              <a:xfrm>
                <a:off x="5392" y="2164"/>
                <a:ext cx="33" cy="66"/>
              </a:xfrm>
              <a:custGeom>
                <a:avLst/>
                <a:gdLst>
                  <a:gd name="T0" fmla="*/ 7 w 33"/>
                  <a:gd name="T1" fmla="*/ 0 h 66"/>
                  <a:gd name="T2" fmla="*/ 32 w 33"/>
                  <a:gd name="T3" fmla="*/ 25 h 66"/>
                  <a:gd name="T4" fmla="*/ 32 w 33"/>
                  <a:gd name="T5" fmla="*/ 65 h 66"/>
                  <a:gd name="T6" fmla="*/ 0 w 33"/>
                  <a:gd name="T7" fmla="*/ 65 h 66"/>
                  <a:gd name="T8" fmla="*/ 0 w 33"/>
                  <a:gd name="T9" fmla="*/ 16 h 66"/>
                  <a:gd name="T10" fmla="*/ 7 w 33"/>
                  <a:gd name="T11" fmla="*/ 0 h 66"/>
                  <a:gd name="T12" fmla="*/ 0 60000 65536"/>
                  <a:gd name="T13" fmla="*/ 0 60000 65536"/>
                  <a:gd name="T14" fmla="*/ 0 60000 65536"/>
                  <a:gd name="T15" fmla="*/ 0 60000 65536"/>
                  <a:gd name="T16" fmla="*/ 0 60000 65536"/>
                  <a:gd name="T17" fmla="*/ 0 60000 65536"/>
                  <a:gd name="T18" fmla="*/ 0 w 33"/>
                  <a:gd name="T19" fmla="*/ 0 h 66"/>
                  <a:gd name="T20" fmla="*/ 33 w 33"/>
                  <a:gd name="T21" fmla="*/ 66 h 66"/>
                </a:gdLst>
                <a:ahLst/>
                <a:cxnLst>
                  <a:cxn ang="T12">
                    <a:pos x="T0" y="T1"/>
                  </a:cxn>
                  <a:cxn ang="T13">
                    <a:pos x="T2" y="T3"/>
                  </a:cxn>
                  <a:cxn ang="T14">
                    <a:pos x="T4" y="T5"/>
                  </a:cxn>
                  <a:cxn ang="T15">
                    <a:pos x="T6" y="T7"/>
                  </a:cxn>
                  <a:cxn ang="T16">
                    <a:pos x="T8" y="T9"/>
                  </a:cxn>
                  <a:cxn ang="T17">
                    <a:pos x="T10" y="T11"/>
                  </a:cxn>
                </a:cxnLst>
                <a:rect l="T18" t="T19" r="T20" b="T21"/>
                <a:pathLst>
                  <a:path w="33" h="66">
                    <a:moveTo>
                      <a:pt x="7" y="0"/>
                    </a:moveTo>
                    <a:lnTo>
                      <a:pt x="32" y="25"/>
                    </a:lnTo>
                    <a:lnTo>
                      <a:pt x="32" y="65"/>
                    </a:lnTo>
                    <a:lnTo>
                      <a:pt x="0" y="65"/>
                    </a:lnTo>
                    <a:lnTo>
                      <a:pt x="0" y="16"/>
                    </a:lnTo>
                    <a:lnTo>
                      <a:pt x="7" y="0"/>
                    </a:lnTo>
                  </a:path>
                </a:pathLst>
              </a:custGeom>
              <a:solidFill>
                <a:srgbClr val="C0C0C0"/>
              </a:solidFill>
              <a:ln w="12700" cap="rnd">
                <a:solidFill>
                  <a:srgbClr val="000000"/>
                </a:solidFill>
                <a:round/>
                <a:headEnd/>
                <a:tailEnd/>
              </a:ln>
            </p:spPr>
            <p:txBody>
              <a:bodyPr/>
              <a:lstStyle/>
              <a:p>
                <a:endParaRPr lang="en-US"/>
              </a:p>
            </p:txBody>
          </p:sp>
          <p:sp>
            <p:nvSpPr>
              <p:cNvPr id="1121" name="Freeform 232"/>
              <p:cNvSpPr>
                <a:spLocks/>
              </p:cNvSpPr>
              <p:nvPr/>
            </p:nvSpPr>
            <p:spPr bwMode="auto">
              <a:xfrm>
                <a:off x="5205" y="2260"/>
                <a:ext cx="228" cy="17"/>
              </a:xfrm>
              <a:custGeom>
                <a:avLst/>
                <a:gdLst>
                  <a:gd name="T0" fmla="*/ 227 w 228"/>
                  <a:gd name="T1" fmla="*/ 16 h 17"/>
                  <a:gd name="T2" fmla="*/ 0 w 228"/>
                  <a:gd name="T3" fmla="*/ 16 h 17"/>
                  <a:gd name="T4" fmla="*/ 0 w 228"/>
                  <a:gd name="T5" fmla="*/ 0 h 17"/>
                  <a:gd name="T6" fmla="*/ 227 w 228"/>
                  <a:gd name="T7" fmla="*/ 0 h 17"/>
                  <a:gd name="T8" fmla="*/ 227 w 228"/>
                  <a:gd name="T9" fmla="*/ 16 h 17"/>
                  <a:gd name="T10" fmla="*/ 0 60000 65536"/>
                  <a:gd name="T11" fmla="*/ 0 60000 65536"/>
                  <a:gd name="T12" fmla="*/ 0 60000 65536"/>
                  <a:gd name="T13" fmla="*/ 0 60000 65536"/>
                  <a:gd name="T14" fmla="*/ 0 60000 65536"/>
                  <a:gd name="T15" fmla="*/ 0 w 228"/>
                  <a:gd name="T16" fmla="*/ 0 h 17"/>
                  <a:gd name="T17" fmla="*/ 228 w 228"/>
                  <a:gd name="T18" fmla="*/ 17 h 17"/>
                </a:gdLst>
                <a:ahLst/>
                <a:cxnLst>
                  <a:cxn ang="T10">
                    <a:pos x="T0" y="T1"/>
                  </a:cxn>
                  <a:cxn ang="T11">
                    <a:pos x="T2" y="T3"/>
                  </a:cxn>
                  <a:cxn ang="T12">
                    <a:pos x="T4" y="T5"/>
                  </a:cxn>
                  <a:cxn ang="T13">
                    <a:pos x="T6" y="T7"/>
                  </a:cxn>
                  <a:cxn ang="T14">
                    <a:pos x="T8" y="T9"/>
                  </a:cxn>
                </a:cxnLst>
                <a:rect l="T15" t="T16" r="T17" b="T18"/>
                <a:pathLst>
                  <a:path w="228" h="17">
                    <a:moveTo>
                      <a:pt x="227" y="16"/>
                    </a:moveTo>
                    <a:lnTo>
                      <a:pt x="0" y="16"/>
                    </a:lnTo>
                    <a:lnTo>
                      <a:pt x="0" y="0"/>
                    </a:lnTo>
                    <a:lnTo>
                      <a:pt x="227" y="0"/>
                    </a:lnTo>
                    <a:lnTo>
                      <a:pt x="227" y="16"/>
                    </a:lnTo>
                  </a:path>
                </a:pathLst>
              </a:custGeom>
              <a:solidFill>
                <a:srgbClr val="9F9F9F"/>
              </a:solidFill>
              <a:ln w="12700" cap="rnd">
                <a:solidFill>
                  <a:srgbClr val="000000"/>
                </a:solidFill>
                <a:round/>
                <a:headEnd/>
                <a:tailEnd/>
              </a:ln>
            </p:spPr>
            <p:txBody>
              <a:bodyPr/>
              <a:lstStyle/>
              <a:p>
                <a:endParaRPr lang="en-US"/>
              </a:p>
            </p:txBody>
          </p:sp>
          <p:sp>
            <p:nvSpPr>
              <p:cNvPr id="1122" name="Freeform 233"/>
              <p:cNvSpPr>
                <a:spLocks/>
              </p:cNvSpPr>
              <p:nvPr/>
            </p:nvSpPr>
            <p:spPr bwMode="auto">
              <a:xfrm>
                <a:off x="5205" y="2245"/>
                <a:ext cx="228" cy="17"/>
              </a:xfrm>
              <a:custGeom>
                <a:avLst/>
                <a:gdLst>
                  <a:gd name="T0" fmla="*/ 227 w 228"/>
                  <a:gd name="T1" fmla="*/ 16 h 17"/>
                  <a:gd name="T2" fmla="*/ 0 w 228"/>
                  <a:gd name="T3" fmla="*/ 16 h 17"/>
                  <a:gd name="T4" fmla="*/ 0 w 228"/>
                  <a:gd name="T5" fmla="*/ 0 h 17"/>
                  <a:gd name="T6" fmla="*/ 227 w 228"/>
                  <a:gd name="T7" fmla="*/ 0 h 17"/>
                  <a:gd name="T8" fmla="*/ 227 w 228"/>
                  <a:gd name="T9" fmla="*/ 16 h 17"/>
                  <a:gd name="T10" fmla="*/ 0 60000 65536"/>
                  <a:gd name="T11" fmla="*/ 0 60000 65536"/>
                  <a:gd name="T12" fmla="*/ 0 60000 65536"/>
                  <a:gd name="T13" fmla="*/ 0 60000 65536"/>
                  <a:gd name="T14" fmla="*/ 0 60000 65536"/>
                  <a:gd name="T15" fmla="*/ 0 w 228"/>
                  <a:gd name="T16" fmla="*/ 0 h 17"/>
                  <a:gd name="T17" fmla="*/ 228 w 228"/>
                  <a:gd name="T18" fmla="*/ 17 h 17"/>
                </a:gdLst>
                <a:ahLst/>
                <a:cxnLst>
                  <a:cxn ang="T10">
                    <a:pos x="T0" y="T1"/>
                  </a:cxn>
                  <a:cxn ang="T11">
                    <a:pos x="T2" y="T3"/>
                  </a:cxn>
                  <a:cxn ang="T12">
                    <a:pos x="T4" y="T5"/>
                  </a:cxn>
                  <a:cxn ang="T13">
                    <a:pos x="T6" y="T7"/>
                  </a:cxn>
                  <a:cxn ang="T14">
                    <a:pos x="T8" y="T9"/>
                  </a:cxn>
                </a:cxnLst>
                <a:rect l="T15" t="T16" r="T17" b="T18"/>
                <a:pathLst>
                  <a:path w="228" h="17">
                    <a:moveTo>
                      <a:pt x="227" y="16"/>
                    </a:moveTo>
                    <a:lnTo>
                      <a:pt x="0" y="16"/>
                    </a:lnTo>
                    <a:lnTo>
                      <a:pt x="0" y="0"/>
                    </a:lnTo>
                    <a:lnTo>
                      <a:pt x="227" y="0"/>
                    </a:lnTo>
                    <a:lnTo>
                      <a:pt x="227" y="16"/>
                    </a:lnTo>
                  </a:path>
                </a:pathLst>
              </a:custGeom>
              <a:solidFill>
                <a:srgbClr val="9F9F9F"/>
              </a:solidFill>
              <a:ln w="12700" cap="rnd">
                <a:solidFill>
                  <a:srgbClr val="000000"/>
                </a:solidFill>
                <a:round/>
                <a:headEnd/>
                <a:tailEnd/>
              </a:ln>
            </p:spPr>
            <p:txBody>
              <a:bodyPr/>
              <a:lstStyle/>
              <a:p>
                <a:endParaRPr lang="en-US"/>
              </a:p>
            </p:txBody>
          </p:sp>
          <p:sp>
            <p:nvSpPr>
              <p:cNvPr id="1123" name="Freeform 234"/>
              <p:cNvSpPr>
                <a:spLocks/>
              </p:cNvSpPr>
              <p:nvPr/>
            </p:nvSpPr>
            <p:spPr bwMode="auto">
              <a:xfrm>
                <a:off x="5205" y="2229"/>
                <a:ext cx="228" cy="17"/>
              </a:xfrm>
              <a:custGeom>
                <a:avLst/>
                <a:gdLst>
                  <a:gd name="T0" fmla="*/ 227 w 228"/>
                  <a:gd name="T1" fmla="*/ 16 h 17"/>
                  <a:gd name="T2" fmla="*/ 0 w 228"/>
                  <a:gd name="T3" fmla="*/ 16 h 17"/>
                  <a:gd name="T4" fmla="*/ 0 w 228"/>
                  <a:gd name="T5" fmla="*/ 0 h 17"/>
                  <a:gd name="T6" fmla="*/ 227 w 228"/>
                  <a:gd name="T7" fmla="*/ 0 h 17"/>
                  <a:gd name="T8" fmla="*/ 227 w 228"/>
                  <a:gd name="T9" fmla="*/ 16 h 17"/>
                  <a:gd name="T10" fmla="*/ 0 60000 65536"/>
                  <a:gd name="T11" fmla="*/ 0 60000 65536"/>
                  <a:gd name="T12" fmla="*/ 0 60000 65536"/>
                  <a:gd name="T13" fmla="*/ 0 60000 65536"/>
                  <a:gd name="T14" fmla="*/ 0 60000 65536"/>
                  <a:gd name="T15" fmla="*/ 0 w 228"/>
                  <a:gd name="T16" fmla="*/ 0 h 17"/>
                  <a:gd name="T17" fmla="*/ 228 w 228"/>
                  <a:gd name="T18" fmla="*/ 17 h 17"/>
                </a:gdLst>
                <a:ahLst/>
                <a:cxnLst>
                  <a:cxn ang="T10">
                    <a:pos x="T0" y="T1"/>
                  </a:cxn>
                  <a:cxn ang="T11">
                    <a:pos x="T2" y="T3"/>
                  </a:cxn>
                  <a:cxn ang="T12">
                    <a:pos x="T4" y="T5"/>
                  </a:cxn>
                  <a:cxn ang="T13">
                    <a:pos x="T6" y="T7"/>
                  </a:cxn>
                  <a:cxn ang="T14">
                    <a:pos x="T8" y="T9"/>
                  </a:cxn>
                </a:cxnLst>
                <a:rect l="T15" t="T16" r="T17" b="T18"/>
                <a:pathLst>
                  <a:path w="228" h="17">
                    <a:moveTo>
                      <a:pt x="227" y="16"/>
                    </a:moveTo>
                    <a:lnTo>
                      <a:pt x="0" y="16"/>
                    </a:lnTo>
                    <a:lnTo>
                      <a:pt x="0" y="0"/>
                    </a:lnTo>
                    <a:lnTo>
                      <a:pt x="227" y="0"/>
                    </a:lnTo>
                    <a:lnTo>
                      <a:pt x="227" y="16"/>
                    </a:lnTo>
                  </a:path>
                </a:pathLst>
              </a:custGeom>
              <a:solidFill>
                <a:srgbClr val="9F9F9F"/>
              </a:solidFill>
              <a:ln w="12700" cap="rnd">
                <a:solidFill>
                  <a:srgbClr val="000000"/>
                </a:solidFill>
                <a:round/>
                <a:headEnd/>
                <a:tailEnd/>
              </a:ln>
            </p:spPr>
            <p:txBody>
              <a:bodyPr/>
              <a:lstStyle/>
              <a:p>
                <a:endParaRPr lang="en-US"/>
              </a:p>
            </p:txBody>
          </p:sp>
          <p:sp>
            <p:nvSpPr>
              <p:cNvPr id="1124" name="Freeform 235"/>
              <p:cNvSpPr>
                <a:spLocks/>
              </p:cNvSpPr>
              <p:nvPr/>
            </p:nvSpPr>
            <p:spPr bwMode="auto">
              <a:xfrm>
                <a:off x="5212" y="2216"/>
                <a:ext cx="25" cy="17"/>
              </a:xfrm>
              <a:custGeom>
                <a:avLst/>
                <a:gdLst>
                  <a:gd name="T0" fmla="*/ 24 w 25"/>
                  <a:gd name="T1" fmla="*/ 0 h 17"/>
                  <a:gd name="T2" fmla="*/ 0 w 25"/>
                  <a:gd name="T3" fmla="*/ 0 h 17"/>
                  <a:gd name="T4" fmla="*/ 0 w 25"/>
                  <a:gd name="T5" fmla="*/ 16 h 17"/>
                  <a:gd name="T6" fmla="*/ 24 w 25"/>
                  <a:gd name="T7" fmla="*/ 16 h 17"/>
                  <a:gd name="T8" fmla="*/ 24 w 25"/>
                  <a:gd name="T9" fmla="*/ 0 h 17"/>
                  <a:gd name="T10" fmla="*/ 0 60000 65536"/>
                  <a:gd name="T11" fmla="*/ 0 60000 65536"/>
                  <a:gd name="T12" fmla="*/ 0 60000 65536"/>
                  <a:gd name="T13" fmla="*/ 0 60000 65536"/>
                  <a:gd name="T14" fmla="*/ 0 60000 65536"/>
                  <a:gd name="T15" fmla="*/ 0 w 25"/>
                  <a:gd name="T16" fmla="*/ 0 h 17"/>
                  <a:gd name="T17" fmla="*/ 25 w 25"/>
                  <a:gd name="T18" fmla="*/ 17 h 17"/>
                </a:gdLst>
                <a:ahLst/>
                <a:cxnLst>
                  <a:cxn ang="T10">
                    <a:pos x="T0" y="T1"/>
                  </a:cxn>
                  <a:cxn ang="T11">
                    <a:pos x="T2" y="T3"/>
                  </a:cxn>
                  <a:cxn ang="T12">
                    <a:pos x="T4" y="T5"/>
                  </a:cxn>
                  <a:cxn ang="T13">
                    <a:pos x="T6" y="T7"/>
                  </a:cxn>
                  <a:cxn ang="T14">
                    <a:pos x="T8" y="T9"/>
                  </a:cxn>
                </a:cxnLst>
                <a:rect l="T15" t="T16" r="T17" b="T18"/>
                <a:pathLst>
                  <a:path w="25" h="17">
                    <a:moveTo>
                      <a:pt x="24" y="0"/>
                    </a:moveTo>
                    <a:lnTo>
                      <a:pt x="0" y="0"/>
                    </a:lnTo>
                    <a:lnTo>
                      <a:pt x="0" y="16"/>
                    </a:lnTo>
                    <a:lnTo>
                      <a:pt x="24" y="16"/>
                    </a:lnTo>
                    <a:lnTo>
                      <a:pt x="24" y="0"/>
                    </a:lnTo>
                  </a:path>
                </a:pathLst>
              </a:custGeom>
              <a:solidFill>
                <a:srgbClr val="9F9F9F"/>
              </a:solidFill>
              <a:ln w="12700" cap="rnd">
                <a:solidFill>
                  <a:srgbClr val="000000"/>
                </a:solidFill>
                <a:round/>
                <a:headEnd/>
                <a:tailEnd/>
              </a:ln>
            </p:spPr>
            <p:txBody>
              <a:bodyPr/>
              <a:lstStyle/>
              <a:p>
                <a:endParaRPr lang="en-US"/>
              </a:p>
            </p:txBody>
          </p:sp>
          <p:sp>
            <p:nvSpPr>
              <p:cNvPr id="1125" name="Oval 236"/>
              <p:cNvSpPr>
                <a:spLocks noChangeArrowheads="1"/>
              </p:cNvSpPr>
              <p:nvPr/>
            </p:nvSpPr>
            <p:spPr bwMode="auto">
              <a:xfrm>
                <a:off x="5401" y="2160"/>
                <a:ext cx="3" cy="2"/>
              </a:xfrm>
              <a:prstGeom prst="ellipse">
                <a:avLst/>
              </a:prstGeom>
              <a:solidFill>
                <a:srgbClr val="9F9F9F"/>
              </a:solidFill>
              <a:ln w="12700">
                <a:solidFill>
                  <a:srgbClr val="000000"/>
                </a:solidFill>
                <a:round/>
                <a:headEnd/>
                <a:tailEnd/>
              </a:ln>
            </p:spPr>
            <p:txBody>
              <a:bodyPr wrap="none" anchor="ctr"/>
              <a:lstStyle/>
              <a:p>
                <a:endParaRPr lang="en-US"/>
              </a:p>
            </p:txBody>
          </p:sp>
          <p:sp>
            <p:nvSpPr>
              <p:cNvPr id="1126" name="Freeform 237"/>
              <p:cNvSpPr>
                <a:spLocks/>
              </p:cNvSpPr>
              <p:nvPr/>
            </p:nvSpPr>
            <p:spPr bwMode="auto">
              <a:xfrm>
                <a:off x="5335" y="2123"/>
                <a:ext cx="17" cy="18"/>
              </a:xfrm>
              <a:custGeom>
                <a:avLst/>
                <a:gdLst>
                  <a:gd name="T0" fmla="*/ 0 w 17"/>
                  <a:gd name="T1" fmla="*/ 0 h 18"/>
                  <a:gd name="T2" fmla="*/ 0 w 17"/>
                  <a:gd name="T3" fmla="*/ 17 h 18"/>
                  <a:gd name="T4" fmla="*/ 16 w 17"/>
                  <a:gd name="T5" fmla="*/ 17 h 18"/>
                  <a:gd name="T6" fmla="*/ 16 w 17"/>
                  <a:gd name="T7" fmla="*/ 0 h 18"/>
                  <a:gd name="T8" fmla="*/ 0 w 17"/>
                  <a:gd name="T9" fmla="*/ 0 h 18"/>
                  <a:gd name="T10" fmla="*/ 0 60000 65536"/>
                  <a:gd name="T11" fmla="*/ 0 60000 65536"/>
                  <a:gd name="T12" fmla="*/ 0 60000 65536"/>
                  <a:gd name="T13" fmla="*/ 0 60000 65536"/>
                  <a:gd name="T14" fmla="*/ 0 60000 65536"/>
                  <a:gd name="T15" fmla="*/ 0 w 17"/>
                  <a:gd name="T16" fmla="*/ 0 h 18"/>
                  <a:gd name="T17" fmla="*/ 17 w 17"/>
                  <a:gd name="T18" fmla="*/ 18 h 18"/>
                </a:gdLst>
                <a:ahLst/>
                <a:cxnLst>
                  <a:cxn ang="T10">
                    <a:pos x="T0" y="T1"/>
                  </a:cxn>
                  <a:cxn ang="T11">
                    <a:pos x="T2" y="T3"/>
                  </a:cxn>
                  <a:cxn ang="T12">
                    <a:pos x="T4" y="T5"/>
                  </a:cxn>
                  <a:cxn ang="T13">
                    <a:pos x="T6" y="T7"/>
                  </a:cxn>
                  <a:cxn ang="T14">
                    <a:pos x="T8" y="T9"/>
                  </a:cxn>
                </a:cxnLst>
                <a:rect l="T15" t="T16" r="T17" b="T18"/>
                <a:pathLst>
                  <a:path w="17" h="18">
                    <a:moveTo>
                      <a:pt x="0" y="0"/>
                    </a:moveTo>
                    <a:lnTo>
                      <a:pt x="0" y="17"/>
                    </a:lnTo>
                    <a:lnTo>
                      <a:pt x="16" y="17"/>
                    </a:lnTo>
                    <a:lnTo>
                      <a:pt x="16" y="0"/>
                    </a:lnTo>
                    <a:lnTo>
                      <a:pt x="0" y="0"/>
                    </a:lnTo>
                  </a:path>
                </a:pathLst>
              </a:custGeom>
              <a:solidFill>
                <a:srgbClr val="808080"/>
              </a:solidFill>
              <a:ln w="12700" cap="rnd">
                <a:solidFill>
                  <a:srgbClr val="000000"/>
                </a:solidFill>
                <a:round/>
                <a:headEnd/>
                <a:tailEnd/>
              </a:ln>
            </p:spPr>
            <p:txBody>
              <a:bodyPr/>
              <a:lstStyle/>
              <a:p>
                <a:endParaRPr lang="en-US"/>
              </a:p>
            </p:txBody>
          </p:sp>
          <p:sp>
            <p:nvSpPr>
              <p:cNvPr id="1127" name="Freeform 238"/>
              <p:cNvSpPr>
                <a:spLocks/>
              </p:cNvSpPr>
              <p:nvPr/>
            </p:nvSpPr>
            <p:spPr bwMode="auto">
              <a:xfrm>
                <a:off x="5295" y="2115"/>
                <a:ext cx="65" cy="66"/>
              </a:xfrm>
              <a:custGeom>
                <a:avLst/>
                <a:gdLst>
                  <a:gd name="T0" fmla="*/ 56 w 65"/>
                  <a:gd name="T1" fmla="*/ 65 h 66"/>
                  <a:gd name="T2" fmla="*/ 56 w 65"/>
                  <a:gd name="T3" fmla="*/ 8 h 66"/>
                  <a:gd name="T4" fmla="*/ 0 w 65"/>
                  <a:gd name="T5" fmla="*/ 8 h 66"/>
                  <a:gd name="T6" fmla="*/ 0 w 65"/>
                  <a:gd name="T7" fmla="*/ 0 h 66"/>
                  <a:gd name="T8" fmla="*/ 64 w 65"/>
                  <a:gd name="T9" fmla="*/ 0 h 66"/>
                  <a:gd name="T10" fmla="*/ 64 w 65"/>
                  <a:gd name="T11" fmla="*/ 65 h 66"/>
                  <a:gd name="T12" fmla="*/ 56 w 65"/>
                  <a:gd name="T13" fmla="*/ 65 h 66"/>
                  <a:gd name="T14" fmla="*/ 0 60000 65536"/>
                  <a:gd name="T15" fmla="*/ 0 60000 65536"/>
                  <a:gd name="T16" fmla="*/ 0 60000 65536"/>
                  <a:gd name="T17" fmla="*/ 0 60000 65536"/>
                  <a:gd name="T18" fmla="*/ 0 60000 65536"/>
                  <a:gd name="T19" fmla="*/ 0 60000 65536"/>
                  <a:gd name="T20" fmla="*/ 0 60000 65536"/>
                  <a:gd name="T21" fmla="*/ 0 w 65"/>
                  <a:gd name="T22" fmla="*/ 0 h 66"/>
                  <a:gd name="T23" fmla="*/ 65 w 65"/>
                  <a:gd name="T24" fmla="*/ 66 h 6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5" h="66">
                    <a:moveTo>
                      <a:pt x="56" y="65"/>
                    </a:moveTo>
                    <a:lnTo>
                      <a:pt x="56" y="8"/>
                    </a:lnTo>
                    <a:lnTo>
                      <a:pt x="0" y="8"/>
                    </a:lnTo>
                    <a:lnTo>
                      <a:pt x="0" y="0"/>
                    </a:lnTo>
                    <a:lnTo>
                      <a:pt x="64" y="0"/>
                    </a:lnTo>
                    <a:lnTo>
                      <a:pt x="64" y="65"/>
                    </a:lnTo>
                    <a:lnTo>
                      <a:pt x="56" y="65"/>
                    </a:lnTo>
                  </a:path>
                </a:pathLst>
              </a:custGeom>
              <a:solidFill>
                <a:srgbClr val="C0C0C0"/>
              </a:solidFill>
              <a:ln w="12700" cap="rnd">
                <a:solidFill>
                  <a:srgbClr val="000000"/>
                </a:solidFill>
                <a:round/>
                <a:headEnd/>
                <a:tailEnd/>
              </a:ln>
            </p:spPr>
            <p:txBody>
              <a:bodyPr/>
              <a:lstStyle/>
              <a:p>
                <a:endParaRPr lang="en-US"/>
              </a:p>
            </p:txBody>
          </p:sp>
          <p:grpSp>
            <p:nvGrpSpPr>
              <p:cNvPr id="1128" name="Group 239"/>
              <p:cNvGrpSpPr>
                <a:grpSpLocks/>
              </p:cNvGrpSpPr>
              <p:nvPr/>
            </p:nvGrpSpPr>
            <p:grpSpPr bwMode="auto">
              <a:xfrm>
                <a:off x="5350" y="2058"/>
                <a:ext cx="58" cy="52"/>
                <a:chOff x="5350" y="2058"/>
                <a:chExt cx="58" cy="52"/>
              </a:xfrm>
            </p:grpSpPr>
            <p:sp>
              <p:nvSpPr>
                <p:cNvPr id="1140" name="Oval 240"/>
                <p:cNvSpPr>
                  <a:spLocks noChangeArrowheads="1"/>
                </p:cNvSpPr>
                <p:nvPr/>
              </p:nvSpPr>
              <p:spPr bwMode="auto">
                <a:xfrm>
                  <a:off x="5350" y="2058"/>
                  <a:ext cx="52" cy="52"/>
                </a:xfrm>
                <a:prstGeom prst="ellipse">
                  <a:avLst/>
                </a:prstGeom>
                <a:solidFill>
                  <a:srgbClr val="808080"/>
                </a:solidFill>
                <a:ln w="12700">
                  <a:solidFill>
                    <a:srgbClr val="000000"/>
                  </a:solidFill>
                  <a:round/>
                  <a:headEnd/>
                  <a:tailEnd/>
                </a:ln>
              </p:spPr>
              <p:txBody>
                <a:bodyPr wrap="none" anchor="ctr"/>
                <a:lstStyle/>
                <a:p>
                  <a:endParaRPr lang="en-US"/>
                </a:p>
              </p:txBody>
            </p:sp>
            <p:sp>
              <p:nvSpPr>
                <p:cNvPr id="1141" name="Oval 241"/>
                <p:cNvSpPr>
                  <a:spLocks noChangeArrowheads="1"/>
                </p:cNvSpPr>
                <p:nvPr/>
              </p:nvSpPr>
              <p:spPr bwMode="auto">
                <a:xfrm>
                  <a:off x="5356" y="2058"/>
                  <a:ext cx="52" cy="52"/>
                </a:xfrm>
                <a:prstGeom prst="ellipse">
                  <a:avLst/>
                </a:prstGeom>
                <a:solidFill>
                  <a:srgbClr val="C0C0C0"/>
                </a:solidFill>
                <a:ln w="12700">
                  <a:solidFill>
                    <a:srgbClr val="000000"/>
                  </a:solidFill>
                  <a:round/>
                  <a:headEnd/>
                  <a:tailEnd/>
                </a:ln>
              </p:spPr>
              <p:txBody>
                <a:bodyPr wrap="none" anchor="ctr"/>
                <a:lstStyle/>
                <a:p>
                  <a:endParaRPr lang="en-US"/>
                </a:p>
              </p:txBody>
            </p:sp>
          </p:grpSp>
          <p:grpSp>
            <p:nvGrpSpPr>
              <p:cNvPr id="1129" name="Group 242"/>
              <p:cNvGrpSpPr>
                <a:grpSpLocks/>
              </p:cNvGrpSpPr>
              <p:nvPr/>
            </p:nvGrpSpPr>
            <p:grpSpPr bwMode="auto">
              <a:xfrm>
                <a:off x="5359" y="2180"/>
                <a:ext cx="25" cy="66"/>
                <a:chOff x="5359" y="2180"/>
                <a:chExt cx="25" cy="66"/>
              </a:xfrm>
            </p:grpSpPr>
            <p:sp>
              <p:nvSpPr>
                <p:cNvPr id="1131" name="Freeform 243"/>
                <p:cNvSpPr>
                  <a:spLocks/>
                </p:cNvSpPr>
                <p:nvPr/>
              </p:nvSpPr>
              <p:spPr bwMode="auto">
                <a:xfrm>
                  <a:off x="5359" y="2180"/>
                  <a:ext cx="25" cy="66"/>
                </a:xfrm>
                <a:custGeom>
                  <a:avLst/>
                  <a:gdLst>
                    <a:gd name="T0" fmla="*/ 24 w 25"/>
                    <a:gd name="T1" fmla="*/ 0 h 66"/>
                    <a:gd name="T2" fmla="*/ 0 w 25"/>
                    <a:gd name="T3" fmla="*/ 0 h 66"/>
                    <a:gd name="T4" fmla="*/ 0 w 25"/>
                    <a:gd name="T5" fmla="*/ 65 h 66"/>
                    <a:gd name="T6" fmla="*/ 24 w 25"/>
                    <a:gd name="T7" fmla="*/ 65 h 66"/>
                    <a:gd name="T8" fmla="*/ 24 w 25"/>
                    <a:gd name="T9" fmla="*/ 0 h 66"/>
                    <a:gd name="T10" fmla="*/ 0 60000 65536"/>
                    <a:gd name="T11" fmla="*/ 0 60000 65536"/>
                    <a:gd name="T12" fmla="*/ 0 60000 65536"/>
                    <a:gd name="T13" fmla="*/ 0 60000 65536"/>
                    <a:gd name="T14" fmla="*/ 0 60000 65536"/>
                    <a:gd name="T15" fmla="*/ 0 w 25"/>
                    <a:gd name="T16" fmla="*/ 0 h 66"/>
                    <a:gd name="T17" fmla="*/ 25 w 25"/>
                    <a:gd name="T18" fmla="*/ 66 h 66"/>
                  </a:gdLst>
                  <a:ahLst/>
                  <a:cxnLst>
                    <a:cxn ang="T10">
                      <a:pos x="T0" y="T1"/>
                    </a:cxn>
                    <a:cxn ang="T11">
                      <a:pos x="T2" y="T3"/>
                    </a:cxn>
                    <a:cxn ang="T12">
                      <a:pos x="T4" y="T5"/>
                    </a:cxn>
                    <a:cxn ang="T13">
                      <a:pos x="T6" y="T7"/>
                    </a:cxn>
                    <a:cxn ang="T14">
                      <a:pos x="T8" y="T9"/>
                    </a:cxn>
                  </a:cxnLst>
                  <a:rect l="T15" t="T16" r="T17" b="T18"/>
                  <a:pathLst>
                    <a:path w="25" h="66">
                      <a:moveTo>
                        <a:pt x="24" y="0"/>
                      </a:moveTo>
                      <a:lnTo>
                        <a:pt x="0" y="0"/>
                      </a:lnTo>
                      <a:lnTo>
                        <a:pt x="0" y="65"/>
                      </a:lnTo>
                      <a:lnTo>
                        <a:pt x="24" y="65"/>
                      </a:lnTo>
                      <a:lnTo>
                        <a:pt x="24" y="0"/>
                      </a:lnTo>
                    </a:path>
                  </a:pathLst>
                </a:custGeom>
                <a:solidFill>
                  <a:srgbClr val="C0C0C0"/>
                </a:solidFill>
                <a:ln w="12700" cap="rnd">
                  <a:solidFill>
                    <a:srgbClr val="000000"/>
                  </a:solidFill>
                  <a:round/>
                  <a:headEnd/>
                  <a:tailEnd/>
                </a:ln>
              </p:spPr>
              <p:txBody>
                <a:bodyPr/>
                <a:lstStyle/>
                <a:p>
                  <a:endParaRPr lang="en-US"/>
                </a:p>
              </p:txBody>
            </p:sp>
            <p:grpSp>
              <p:nvGrpSpPr>
                <p:cNvPr id="1132" name="Group 244"/>
                <p:cNvGrpSpPr>
                  <a:grpSpLocks/>
                </p:cNvGrpSpPr>
                <p:nvPr/>
              </p:nvGrpSpPr>
              <p:grpSpPr bwMode="auto">
                <a:xfrm>
                  <a:off x="5359" y="2188"/>
                  <a:ext cx="24" cy="49"/>
                  <a:chOff x="5359" y="2188"/>
                  <a:chExt cx="24" cy="49"/>
                </a:xfrm>
              </p:grpSpPr>
              <p:sp>
                <p:nvSpPr>
                  <p:cNvPr id="1133" name="Line 245"/>
                  <p:cNvSpPr>
                    <a:spLocks noChangeShapeType="1"/>
                  </p:cNvSpPr>
                  <p:nvPr/>
                </p:nvSpPr>
                <p:spPr bwMode="auto">
                  <a:xfrm flipH="1">
                    <a:off x="5359" y="2197"/>
                    <a:ext cx="24" cy="0"/>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1134" name="Line 246"/>
                  <p:cNvSpPr>
                    <a:spLocks noChangeShapeType="1"/>
                  </p:cNvSpPr>
                  <p:nvPr/>
                </p:nvSpPr>
                <p:spPr bwMode="auto">
                  <a:xfrm flipH="1">
                    <a:off x="5359" y="2220"/>
                    <a:ext cx="24" cy="0"/>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1135" name="Line 247"/>
                  <p:cNvSpPr>
                    <a:spLocks noChangeShapeType="1"/>
                  </p:cNvSpPr>
                  <p:nvPr/>
                </p:nvSpPr>
                <p:spPr bwMode="auto">
                  <a:xfrm flipH="1">
                    <a:off x="5359" y="2213"/>
                    <a:ext cx="24" cy="0"/>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1136" name="Line 248"/>
                  <p:cNvSpPr>
                    <a:spLocks noChangeShapeType="1"/>
                  </p:cNvSpPr>
                  <p:nvPr/>
                </p:nvSpPr>
                <p:spPr bwMode="auto">
                  <a:xfrm flipH="1">
                    <a:off x="5359" y="2205"/>
                    <a:ext cx="24" cy="0"/>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1137" name="Line 249"/>
                  <p:cNvSpPr>
                    <a:spLocks noChangeShapeType="1"/>
                  </p:cNvSpPr>
                  <p:nvPr/>
                </p:nvSpPr>
                <p:spPr bwMode="auto">
                  <a:xfrm flipH="1">
                    <a:off x="5359" y="2188"/>
                    <a:ext cx="24" cy="0"/>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1138" name="Line 250"/>
                  <p:cNvSpPr>
                    <a:spLocks noChangeShapeType="1"/>
                  </p:cNvSpPr>
                  <p:nvPr/>
                </p:nvSpPr>
                <p:spPr bwMode="auto">
                  <a:xfrm flipH="1">
                    <a:off x="5359" y="2229"/>
                    <a:ext cx="24" cy="0"/>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1139" name="Line 251"/>
                  <p:cNvSpPr>
                    <a:spLocks noChangeShapeType="1"/>
                  </p:cNvSpPr>
                  <p:nvPr/>
                </p:nvSpPr>
                <p:spPr bwMode="auto">
                  <a:xfrm flipH="1">
                    <a:off x="5359" y="2237"/>
                    <a:ext cx="24" cy="0"/>
                  </a:xfrm>
                  <a:prstGeom prst="line">
                    <a:avLst/>
                  </a:prstGeom>
                  <a:noFill/>
                  <a:ln w="12700">
                    <a:solidFill>
                      <a:srgbClr val="000000"/>
                    </a:solidFill>
                    <a:round/>
                    <a:headEnd type="none" w="sm" len="sm"/>
                    <a:tailEnd type="none" w="sm" len="sm"/>
                  </a:ln>
                </p:spPr>
                <p:txBody>
                  <a:bodyPr wrap="none" anchor="ctr"/>
                  <a:lstStyle/>
                  <a:p>
                    <a:endParaRPr lang="en-US"/>
                  </a:p>
                </p:txBody>
              </p:sp>
            </p:grpSp>
          </p:grpSp>
          <p:sp>
            <p:nvSpPr>
              <p:cNvPr id="1130" name="Freeform 252"/>
              <p:cNvSpPr>
                <a:spLocks/>
              </p:cNvSpPr>
              <p:nvPr/>
            </p:nvSpPr>
            <p:spPr bwMode="auto">
              <a:xfrm>
                <a:off x="5221" y="2197"/>
                <a:ext cx="17" cy="17"/>
              </a:xfrm>
              <a:custGeom>
                <a:avLst/>
                <a:gdLst>
                  <a:gd name="T0" fmla="*/ 16 w 17"/>
                  <a:gd name="T1" fmla="*/ 0 h 17"/>
                  <a:gd name="T2" fmla="*/ 0 w 17"/>
                  <a:gd name="T3" fmla="*/ 0 h 17"/>
                  <a:gd name="T4" fmla="*/ 0 w 17"/>
                  <a:gd name="T5" fmla="*/ 16 h 17"/>
                  <a:gd name="T6" fmla="*/ 16 w 17"/>
                  <a:gd name="T7" fmla="*/ 16 h 17"/>
                  <a:gd name="T8" fmla="*/ 16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0"/>
                    </a:moveTo>
                    <a:lnTo>
                      <a:pt x="0" y="0"/>
                    </a:lnTo>
                    <a:lnTo>
                      <a:pt x="0" y="16"/>
                    </a:lnTo>
                    <a:lnTo>
                      <a:pt x="16" y="16"/>
                    </a:lnTo>
                    <a:lnTo>
                      <a:pt x="16" y="0"/>
                    </a:lnTo>
                  </a:path>
                </a:pathLst>
              </a:custGeom>
              <a:solidFill>
                <a:srgbClr val="C0C0C0"/>
              </a:solidFill>
              <a:ln w="12700" cap="rnd">
                <a:solidFill>
                  <a:srgbClr val="000000"/>
                </a:solidFill>
                <a:round/>
                <a:headEnd/>
                <a:tailEnd/>
              </a:ln>
            </p:spPr>
            <p:txBody>
              <a:bodyPr/>
              <a:lstStyle/>
              <a:p>
                <a:endParaRPr lang="en-US"/>
              </a:p>
            </p:txBody>
          </p:sp>
        </p:grpSp>
        <p:grpSp>
          <p:nvGrpSpPr>
            <p:cNvPr id="1093" name="Group 253"/>
            <p:cNvGrpSpPr>
              <a:grpSpLocks/>
            </p:cNvGrpSpPr>
            <p:nvPr/>
          </p:nvGrpSpPr>
          <p:grpSpPr bwMode="auto">
            <a:xfrm>
              <a:off x="5256" y="2017"/>
              <a:ext cx="41" cy="46"/>
              <a:chOff x="5256" y="2017"/>
              <a:chExt cx="41" cy="46"/>
            </a:xfrm>
          </p:grpSpPr>
          <p:sp>
            <p:nvSpPr>
              <p:cNvPr id="1106" name="Freeform 254"/>
              <p:cNvSpPr>
                <a:spLocks/>
              </p:cNvSpPr>
              <p:nvPr/>
            </p:nvSpPr>
            <p:spPr bwMode="auto">
              <a:xfrm>
                <a:off x="5256" y="2031"/>
                <a:ext cx="19" cy="32"/>
              </a:xfrm>
              <a:custGeom>
                <a:avLst/>
                <a:gdLst>
                  <a:gd name="T0" fmla="*/ 2 w 19"/>
                  <a:gd name="T1" fmla="*/ 0 h 32"/>
                  <a:gd name="T2" fmla="*/ 18 w 19"/>
                  <a:gd name="T3" fmla="*/ 26 h 32"/>
                  <a:gd name="T4" fmla="*/ 15 w 19"/>
                  <a:gd name="T5" fmla="*/ 31 h 32"/>
                  <a:gd name="T6" fmla="*/ 0 w 19"/>
                  <a:gd name="T7" fmla="*/ 1 h 32"/>
                  <a:gd name="T8" fmla="*/ 2 w 19"/>
                  <a:gd name="T9" fmla="*/ 0 h 32"/>
                  <a:gd name="T10" fmla="*/ 0 60000 65536"/>
                  <a:gd name="T11" fmla="*/ 0 60000 65536"/>
                  <a:gd name="T12" fmla="*/ 0 60000 65536"/>
                  <a:gd name="T13" fmla="*/ 0 60000 65536"/>
                  <a:gd name="T14" fmla="*/ 0 60000 65536"/>
                  <a:gd name="T15" fmla="*/ 0 w 19"/>
                  <a:gd name="T16" fmla="*/ 0 h 32"/>
                  <a:gd name="T17" fmla="*/ 19 w 19"/>
                  <a:gd name="T18" fmla="*/ 32 h 32"/>
                </a:gdLst>
                <a:ahLst/>
                <a:cxnLst>
                  <a:cxn ang="T10">
                    <a:pos x="T0" y="T1"/>
                  </a:cxn>
                  <a:cxn ang="T11">
                    <a:pos x="T2" y="T3"/>
                  </a:cxn>
                  <a:cxn ang="T12">
                    <a:pos x="T4" y="T5"/>
                  </a:cxn>
                  <a:cxn ang="T13">
                    <a:pos x="T6" y="T7"/>
                  </a:cxn>
                  <a:cxn ang="T14">
                    <a:pos x="T8" y="T9"/>
                  </a:cxn>
                </a:cxnLst>
                <a:rect l="T15" t="T16" r="T17" b="T18"/>
                <a:pathLst>
                  <a:path w="19" h="32">
                    <a:moveTo>
                      <a:pt x="2" y="0"/>
                    </a:moveTo>
                    <a:lnTo>
                      <a:pt x="18" y="26"/>
                    </a:lnTo>
                    <a:lnTo>
                      <a:pt x="15" y="31"/>
                    </a:lnTo>
                    <a:lnTo>
                      <a:pt x="0" y="1"/>
                    </a:lnTo>
                    <a:lnTo>
                      <a:pt x="2" y="0"/>
                    </a:lnTo>
                  </a:path>
                </a:pathLst>
              </a:custGeom>
              <a:solidFill>
                <a:srgbClr val="BFBFDF"/>
              </a:solidFill>
              <a:ln w="12700" cap="rnd">
                <a:solidFill>
                  <a:srgbClr val="000000"/>
                </a:solidFill>
                <a:round/>
                <a:headEnd/>
                <a:tailEnd/>
              </a:ln>
            </p:spPr>
            <p:txBody>
              <a:bodyPr/>
              <a:lstStyle/>
              <a:p>
                <a:endParaRPr lang="en-US"/>
              </a:p>
            </p:txBody>
          </p:sp>
          <p:sp>
            <p:nvSpPr>
              <p:cNvPr id="1107" name="Freeform 255"/>
              <p:cNvSpPr>
                <a:spLocks/>
              </p:cNvSpPr>
              <p:nvPr/>
            </p:nvSpPr>
            <p:spPr bwMode="auto">
              <a:xfrm>
                <a:off x="5261" y="2017"/>
                <a:ext cx="36" cy="17"/>
              </a:xfrm>
              <a:custGeom>
                <a:avLst/>
                <a:gdLst>
                  <a:gd name="T0" fmla="*/ 1 w 36"/>
                  <a:gd name="T1" fmla="*/ 0 h 17"/>
                  <a:gd name="T2" fmla="*/ 35 w 36"/>
                  <a:gd name="T3" fmla="*/ 8 h 17"/>
                  <a:gd name="T4" fmla="*/ 30 w 36"/>
                  <a:gd name="T5" fmla="*/ 16 h 17"/>
                  <a:gd name="T6" fmla="*/ 0 w 36"/>
                  <a:gd name="T7" fmla="*/ 5 h 17"/>
                  <a:gd name="T8" fmla="*/ 1 w 36"/>
                  <a:gd name="T9" fmla="*/ 0 h 17"/>
                  <a:gd name="T10" fmla="*/ 0 60000 65536"/>
                  <a:gd name="T11" fmla="*/ 0 60000 65536"/>
                  <a:gd name="T12" fmla="*/ 0 60000 65536"/>
                  <a:gd name="T13" fmla="*/ 0 60000 65536"/>
                  <a:gd name="T14" fmla="*/ 0 60000 65536"/>
                  <a:gd name="T15" fmla="*/ 0 w 36"/>
                  <a:gd name="T16" fmla="*/ 0 h 17"/>
                  <a:gd name="T17" fmla="*/ 36 w 36"/>
                  <a:gd name="T18" fmla="*/ 17 h 17"/>
                </a:gdLst>
                <a:ahLst/>
                <a:cxnLst>
                  <a:cxn ang="T10">
                    <a:pos x="T0" y="T1"/>
                  </a:cxn>
                  <a:cxn ang="T11">
                    <a:pos x="T2" y="T3"/>
                  </a:cxn>
                  <a:cxn ang="T12">
                    <a:pos x="T4" y="T5"/>
                  </a:cxn>
                  <a:cxn ang="T13">
                    <a:pos x="T6" y="T7"/>
                  </a:cxn>
                  <a:cxn ang="T14">
                    <a:pos x="T8" y="T9"/>
                  </a:cxn>
                </a:cxnLst>
                <a:rect l="T15" t="T16" r="T17" b="T18"/>
                <a:pathLst>
                  <a:path w="36" h="17">
                    <a:moveTo>
                      <a:pt x="1" y="0"/>
                    </a:moveTo>
                    <a:lnTo>
                      <a:pt x="35" y="8"/>
                    </a:lnTo>
                    <a:lnTo>
                      <a:pt x="30" y="16"/>
                    </a:lnTo>
                    <a:lnTo>
                      <a:pt x="0" y="5"/>
                    </a:lnTo>
                    <a:lnTo>
                      <a:pt x="1" y="0"/>
                    </a:lnTo>
                  </a:path>
                </a:pathLst>
              </a:custGeom>
              <a:solidFill>
                <a:srgbClr val="BFBFDF"/>
              </a:solidFill>
              <a:ln w="12700" cap="rnd">
                <a:solidFill>
                  <a:srgbClr val="000000"/>
                </a:solidFill>
                <a:round/>
                <a:headEnd/>
                <a:tailEnd/>
              </a:ln>
            </p:spPr>
            <p:txBody>
              <a:bodyPr/>
              <a:lstStyle/>
              <a:p>
                <a:endParaRPr lang="en-US"/>
              </a:p>
            </p:txBody>
          </p:sp>
        </p:grpSp>
        <p:grpSp>
          <p:nvGrpSpPr>
            <p:cNvPr id="1094" name="Group 256"/>
            <p:cNvGrpSpPr>
              <a:grpSpLocks/>
            </p:cNvGrpSpPr>
            <p:nvPr/>
          </p:nvGrpSpPr>
          <p:grpSpPr bwMode="auto">
            <a:xfrm>
              <a:off x="5244" y="1945"/>
              <a:ext cx="134" cy="210"/>
              <a:chOff x="5244" y="1945"/>
              <a:chExt cx="134" cy="210"/>
            </a:xfrm>
          </p:grpSpPr>
          <p:sp>
            <p:nvSpPr>
              <p:cNvPr id="1104" name="Freeform 257"/>
              <p:cNvSpPr>
                <a:spLocks/>
              </p:cNvSpPr>
              <p:nvPr/>
            </p:nvSpPr>
            <p:spPr bwMode="auto">
              <a:xfrm>
                <a:off x="5244" y="1945"/>
                <a:ext cx="134" cy="210"/>
              </a:xfrm>
              <a:custGeom>
                <a:avLst/>
                <a:gdLst>
                  <a:gd name="T0" fmla="*/ 129 w 134"/>
                  <a:gd name="T1" fmla="*/ 7 h 210"/>
                  <a:gd name="T2" fmla="*/ 131 w 134"/>
                  <a:gd name="T3" fmla="*/ 14 h 210"/>
                  <a:gd name="T4" fmla="*/ 132 w 134"/>
                  <a:gd name="T5" fmla="*/ 21 h 210"/>
                  <a:gd name="T6" fmla="*/ 133 w 134"/>
                  <a:gd name="T7" fmla="*/ 30 h 210"/>
                  <a:gd name="T8" fmla="*/ 133 w 134"/>
                  <a:gd name="T9" fmla="*/ 38 h 210"/>
                  <a:gd name="T10" fmla="*/ 131 w 134"/>
                  <a:gd name="T11" fmla="*/ 49 h 210"/>
                  <a:gd name="T12" fmla="*/ 130 w 134"/>
                  <a:gd name="T13" fmla="*/ 62 h 210"/>
                  <a:gd name="T14" fmla="*/ 126 w 134"/>
                  <a:gd name="T15" fmla="*/ 76 h 210"/>
                  <a:gd name="T16" fmla="*/ 121 w 134"/>
                  <a:gd name="T17" fmla="*/ 93 h 210"/>
                  <a:gd name="T18" fmla="*/ 114 w 134"/>
                  <a:gd name="T19" fmla="*/ 109 h 210"/>
                  <a:gd name="T20" fmla="*/ 102 w 134"/>
                  <a:gd name="T21" fmla="*/ 128 h 210"/>
                  <a:gd name="T22" fmla="*/ 89 w 134"/>
                  <a:gd name="T23" fmla="*/ 146 h 210"/>
                  <a:gd name="T24" fmla="*/ 79 w 134"/>
                  <a:gd name="T25" fmla="*/ 159 h 210"/>
                  <a:gd name="T26" fmla="*/ 65 w 134"/>
                  <a:gd name="T27" fmla="*/ 174 h 210"/>
                  <a:gd name="T28" fmla="*/ 50 w 134"/>
                  <a:gd name="T29" fmla="*/ 185 h 210"/>
                  <a:gd name="T30" fmla="*/ 37 w 134"/>
                  <a:gd name="T31" fmla="*/ 195 h 210"/>
                  <a:gd name="T32" fmla="*/ 28 w 134"/>
                  <a:gd name="T33" fmla="*/ 201 h 210"/>
                  <a:gd name="T34" fmla="*/ 18 w 134"/>
                  <a:gd name="T35" fmla="*/ 206 h 210"/>
                  <a:gd name="T36" fmla="*/ 10 w 134"/>
                  <a:gd name="T37" fmla="*/ 209 h 210"/>
                  <a:gd name="T38" fmla="*/ 4 w 134"/>
                  <a:gd name="T39" fmla="*/ 209 h 210"/>
                  <a:gd name="T40" fmla="*/ 0 w 134"/>
                  <a:gd name="T41" fmla="*/ 206 h 210"/>
                  <a:gd name="T42" fmla="*/ 124 w 134"/>
                  <a:gd name="T43" fmla="*/ 0 h 210"/>
                  <a:gd name="T44" fmla="*/ 129 w 134"/>
                  <a:gd name="T45" fmla="*/ 7 h 21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34"/>
                  <a:gd name="T70" fmla="*/ 0 h 210"/>
                  <a:gd name="T71" fmla="*/ 134 w 134"/>
                  <a:gd name="T72" fmla="*/ 210 h 21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34" h="210">
                    <a:moveTo>
                      <a:pt x="129" y="7"/>
                    </a:moveTo>
                    <a:lnTo>
                      <a:pt x="131" y="14"/>
                    </a:lnTo>
                    <a:lnTo>
                      <a:pt x="132" y="21"/>
                    </a:lnTo>
                    <a:lnTo>
                      <a:pt x="133" y="30"/>
                    </a:lnTo>
                    <a:lnTo>
                      <a:pt x="133" y="38"/>
                    </a:lnTo>
                    <a:lnTo>
                      <a:pt x="131" y="49"/>
                    </a:lnTo>
                    <a:lnTo>
                      <a:pt x="130" y="62"/>
                    </a:lnTo>
                    <a:lnTo>
                      <a:pt x="126" y="76"/>
                    </a:lnTo>
                    <a:lnTo>
                      <a:pt x="121" y="93"/>
                    </a:lnTo>
                    <a:lnTo>
                      <a:pt x="114" y="109"/>
                    </a:lnTo>
                    <a:lnTo>
                      <a:pt x="102" y="128"/>
                    </a:lnTo>
                    <a:lnTo>
                      <a:pt x="89" y="146"/>
                    </a:lnTo>
                    <a:lnTo>
                      <a:pt x="79" y="159"/>
                    </a:lnTo>
                    <a:lnTo>
                      <a:pt x="65" y="174"/>
                    </a:lnTo>
                    <a:lnTo>
                      <a:pt x="50" y="185"/>
                    </a:lnTo>
                    <a:lnTo>
                      <a:pt x="37" y="195"/>
                    </a:lnTo>
                    <a:lnTo>
                      <a:pt x="28" y="201"/>
                    </a:lnTo>
                    <a:lnTo>
                      <a:pt x="18" y="206"/>
                    </a:lnTo>
                    <a:lnTo>
                      <a:pt x="10" y="209"/>
                    </a:lnTo>
                    <a:lnTo>
                      <a:pt x="4" y="209"/>
                    </a:lnTo>
                    <a:lnTo>
                      <a:pt x="0" y="206"/>
                    </a:lnTo>
                    <a:lnTo>
                      <a:pt x="124" y="0"/>
                    </a:lnTo>
                    <a:lnTo>
                      <a:pt x="129" y="7"/>
                    </a:lnTo>
                  </a:path>
                </a:pathLst>
              </a:custGeom>
              <a:solidFill>
                <a:srgbClr val="808080"/>
              </a:solidFill>
              <a:ln w="12700" cap="rnd">
                <a:solidFill>
                  <a:srgbClr val="000000"/>
                </a:solidFill>
                <a:round/>
                <a:headEnd/>
                <a:tailEnd/>
              </a:ln>
            </p:spPr>
            <p:txBody>
              <a:bodyPr/>
              <a:lstStyle/>
              <a:p>
                <a:endParaRPr lang="en-US"/>
              </a:p>
            </p:txBody>
          </p:sp>
          <p:sp>
            <p:nvSpPr>
              <p:cNvPr id="1105" name="Freeform 258"/>
              <p:cNvSpPr>
                <a:spLocks/>
              </p:cNvSpPr>
              <p:nvPr/>
            </p:nvSpPr>
            <p:spPr bwMode="auto">
              <a:xfrm>
                <a:off x="5244" y="1945"/>
                <a:ext cx="126" cy="207"/>
              </a:xfrm>
              <a:custGeom>
                <a:avLst/>
                <a:gdLst>
                  <a:gd name="T0" fmla="*/ 124 w 126"/>
                  <a:gd name="T1" fmla="*/ 0 h 207"/>
                  <a:gd name="T2" fmla="*/ 125 w 126"/>
                  <a:gd name="T3" fmla="*/ 4 h 207"/>
                  <a:gd name="T4" fmla="*/ 125 w 126"/>
                  <a:gd name="T5" fmla="*/ 13 h 207"/>
                  <a:gd name="T6" fmla="*/ 125 w 126"/>
                  <a:gd name="T7" fmla="*/ 24 h 207"/>
                  <a:gd name="T8" fmla="*/ 124 w 126"/>
                  <a:gd name="T9" fmla="*/ 32 h 207"/>
                  <a:gd name="T10" fmla="*/ 123 w 126"/>
                  <a:gd name="T11" fmla="*/ 43 h 207"/>
                  <a:gd name="T12" fmla="*/ 120 w 126"/>
                  <a:gd name="T13" fmla="*/ 56 h 207"/>
                  <a:gd name="T14" fmla="*/ 118 w 126"/>
                  <a:gd name="T15" fmla="*/ 70 h 207"/>
                  <a:gd name="T16" fmla="*/ 111 w 126"/>
                  <a:gd name="T17" fmla="*/ 87 h 207"/>
                  <a:gd name="T18" fmla="*/ 102 w 126"/>
                  <a:gd name="T19" fmla="*/ 107 h 207"/>
                  <a:gd name="T20" fmla="*/ 92 w 126"/>
                  <a:gd name="T21" fmla="*/ 124 h 207"/>
                  <a:gd name="T22" fmla="*/ 79 w 126"/>
                  <a:gd name="T23" fmla="*/ 141 h 207"/>
                  <a:gd name="T24" fmla="*/ 69 w 126"/>
                  <a:gd name="T25" fmla="*/ 154 h 207"/>
                  <a:gd name="T26" fmla="*/ 60 w 126"/>
                  <a:gd name="T27" fmla="*/ 162 h 207"/>
                  <a:gd name="T28" fmla="*/ 51 w 126"/>
                  <a:gd name="T29" fmla="*/ 171 h 207"/>
                  <a:gd name="T30" fmla="*/ 43 w 126"/>
                  <a:gd name="T31" fmla="*/ 179 h 207"/>
                  <a:gd name="T32" fmla="*/ 33 w 126"/>
                  <a:gd name="T33" fmla="*/ 187 h 207"/>
                  <a:gd name="T34" fmla="*/ 26 w 126"/>
                  <a:gd name="T35" fmla="*/ 192 h 207"/>
                  <a:gd name="T36" fmla="*/ 20 w 126"/>
                  <a:gd name="T37" fmla="*/ 197 h 207"/>
                  <a:gd name="T38" fmla="*/ 12 w 126"/>
                  <a:gd name="T39" fmla="*/ 201 h 207"/>
                  <a:gd name="T40" fmla="*/ 5 w 126"/>
                  <a:gd name="T41" fmla="*/ 205 h 207"/>
                  <a:gd name="T42" fmla="*/ 1 w 126"/>
                  <a:gd name="T43" fmla="*/ 206 h 207"/>
                  <a:gd name="T44" fmla="*/ 0 w 126"/>
                  <a:gd name="T45" fmla="*/ 204 h 207"/>
                  <a:gd name="T46" fmla="*/ 0 w 126"/>
                  <a:gd name="T47" fmla="*/ 199 h 207"/>
                  <a:gd name="T48" fmla="*/ 1 w 126"/>
                  <a:gd name="T49" fmla="*/ 194 h 207"/>
                  <a:gd name="T50" fmla="*/ 2 w 126"/>
                  <a:gd name="T51" fmla="*/ 185 h 207"/>
                  <a:gd name="T52" fmla="*/ 5 w 126"/>
                  <a:gd name="T53" fmla="*/ 175 h 207"/>
                  <a:gd name="T54" fmla="*/ 7 w 126"/>
                  <a:gd name="T55" fmla="*/ 164 h 207"/>
                  <a:gd name="T56" fmla="*/ 10 w 126"/>
                  <a:gd name="T57" fmla="*/ 152 h 207"/>
                  <a:gd name="T58" fmla="*/ 14 w 126"/>
                  <a:gd name="T59" fmla="*/ 138 h 207"/>
                  <a:gd name="T60" fmla="*/ 19 w 126"/>
                  <a:gd name="T61" fmla="*/ 129 h 207"/>
                  <a:gd name="T62" fmla="*/ 22 w 126"/>
                  <a:gd name="T63" fmla="*/ 119 h 207"/>
                  <a:gd name="T64" fmla="*/ 29 w 126"/>
                  <a:gd name="T65" fmla="*/ 107 h 207"/>
                  <a:gd name="T66" fmla="*/ 34 w 126"/>
                  <a:gd name="T67" fmla="*/ 97 h 207"/>
                  <a:gd name="T68" fmla="*/ 41 w 126"/>
                  <a:gd name="T69" fmla="*/ 86 h 207"/>
                  <a:gd name="T70" fmla="*/ 52 w 126"/>
                  <a:gd name="T71" fmla="*/ 72 h 207"/>
                  <a:gd name="T72" fmla="*/ 60 w 126"/>
                  <a:gd name="T73" fmla="*/ 62 h 207"/>
                  <a:gd name="T74" fmla="*/ 70 w 126"/>
                  <a:gd name="T75" fmla="*/ 48 h 207"/>
                  <a:gd name="T76" fmla="*/ 81 w 126"/>
                  <a:gd name="T77" fmla="*/ 38 h 207"/>
                  <a:gd name="T78" fmla="*/ 91 w 126"/>
                  <a:gd name="T79" fmla="*/ 27 h 207"/>
                  <a:gd name="T80" fmla="*/ 99 w 126"/>
                  <a:gd name="T81" fmla="*/ 20 h 207"/>
                  <a:gd name="T82" fmla="*/ 107 w 126"/>
                  <a:gd name="T83" fmla="*/ 12 h 207"/>
                  <a:gd name="T84" fmla="*/ 113 w 126"/>
                  <a:gd name="T85" fmla="*/ 7 h 207"/>
                  <a:gd name="T86" fmla="*/ 119 w 126"/>
                  <a:gd name="T87" fmla="*/ 2 h 207"/>
                  <a:gd name="T88" fmla="*/ 124 w 126"/>
                  <a:gd name="T89" fmla="*/ 0 h 20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26"/>
                  <a:gd name="T136" fmla="*/ 0 h 207"/>
                  <a:gd name="T137" fmla="*/ 126 w 126"/>
                  <a:gd name="T138" fmla="*/ 207 h 207"/>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26" h="207">
                    <a:moveTo>
                      <a:pt x="124" y="0"/>
                    </a:moveTo>
                    <a:lnTo>
                      <a:pt x="125" y="4"/>
                    </a:lnTo>
                    <a:lnTo>
                      <a:pt x="125" y="13"/>
                    </a:lnTo>
                    <a:lnTo>
                      <a:pt x="125" y="24"/>
                    </a:lnTo>
                    <a:lnTo>
                      <a:pt x="124" y="32"/>
                    </a:lnTo>
                    <a:lnTo>
                      <a:pt x="123" y="43"/>
                    </a:lnTo>
                    <a:lnTo>
                      <a:pt x="120" y="56"/>
                    </a:lnTo>
                    <a:lnTo>
                      <a:pt x="118" y="70"/>
                    </a:lnTo>
                    <a:lnTo>
                      <a:pt x="111" y="87"/>
                    </a:lnTo>
                    <a:lnTo>
                      <a:pt x="102" y="107"/>
                    </a:lnTo>
                    <a:lnTo>
                      <a:pt x="92" y="124"/>
                    </a:lnTo>
                    <a:lnTo>
                      <a:pt x="79" y="141"/>
                    </a:lnTo>
                    <a:lnTo>
                      <a:pt x="69" y="154"/>
                    </a:lnTo>
                    <a:lnTo>
                      <a:pt x="60" y="162"/>
                    </a:lnTo>
                    <a:lnTo>
                      <a:pt x="51" y="171"/>
                    </a:lnTo>
                    <a:lnTo>
                      <a:pt x="43" y="179"/>
                    </a:lnTo>
                    <a:lnTo>
                      <a:pt x="33" y="187"/>
                    </a:lnTo>
                    <a:lnTo>
                      <a:pt x="26" y="192"/>
                    </a:lnTo>
                    <a:lnTo>
                      <a:pt x="20" y="197"/>
                    </a:lnTo>
                    <a:lnTo>
                      <a:pt x="12" y="201"/>
                    </a:lnTo>
                    <a:lnTo>
                      <a:pt x="5" y="205"/>
                    </a:lnTo>
                    <a:lnTo>
                      <a:pt x="1" y="206"/>
                    </a:lnTo>
                    <a:lnTo>
                      <a:pt x="0" y="204"/>
                    </a:lnTo>
                    <a:lnTo>
                      <a:pt x="0" y="199"/>
                    </a:lnTo>
                    <a:lnTo>
                      <a:pt x="1" y="194"/>
                    </a:lnTo>
                    <a:lnTo>
                      <a:pt x="2" y="185"/>
                    </a:lnTo>
                    <a:lnTo>
                      <a:pt x="5" y="175"/>
                    </a:lnTo>
                    <a:lnTo>
                      <a:pt x="7" y="164"/>
                    </a:lnTo>
                    <a:lnTo>
                      <a:pt x="10" y="152"/>
                    </a:lnTo>
                    <a:lnTo>
                      <a:pt x="14" y="138"/>
                    </a:lnTo>
                    <a:lnTo>
                      <a:pt x="19" y="129"/>
                    </a:lnTo>
                    <a:lnTo>
                      <a:pt x="22" y="119"/>
                    </a:lnTo>
                    <a:lnTo>
                      <a:pt x="29" y="107"/>
                    </a:lnTo>
                    <a:lnTo>
                      <a:pt x="34" y="97"/>
                    </a:lnTo>
                    <a:lnTo>
                      <a:pt x="41" y="86"/>
                    </a:lnTo>
                    <a:lnTo>
                      <a:pt x="52" y="72"/>
                    </a:lnTo>
                    <a:lnTo>
                      <a:pt x="60" y="62"/>
                    </a:lnTo>
                    <a:lnTo>
                      <a:pt x="70" y="48"/>
                    </a:lnTo>
                    <a:lnTo>
                      <a:pt x="81" y="38"/>
                    </a:lnTo>
                    <a:lnTo>
                      <a:pt x="91" y="27"/>
                    </a:lnTo>
                    <a:lnTo>
                      <a:pt x="99" y="20"/>
                    </a:lnTo>
                    <a:lnTo>
                      <a:pt x="107" y="12"/>
                    </a:lnTo>
                    <a:lnTo>
                      <a:pt x="113" y="7"/>
                    </a:lnTo>
                    <a:lnTo>
                      <a:pt x="119" y="2"/>
                    </a:lnTo>
                    <a:lnTo>
                      <a:pt x="124" y="0"/>
                    </a:lnTo>
                  </a:path>
                </a:pathLst>
              </a:custGeom>
              <a:solidFill>
                <a:srgbClr val="C0C0C0"/>
              </a:solidFill>
              <a:ln w="12700" cap="rnd">
                <a:solidFill>
                  <a:srgbClr val="000000"/>
                </a:solidFill>
                <a:round/>
                <a:headEnd/>
                <a:tailEnd/>
              </a:ln>
            </p:spPr>
            <p:txBody>
              <a:bodyPr/>
              <a:lstStyle/>
              <a:p>
                <a:endParaRPr lang="en-US"/>
              </a:p>
            </p:txBody>
          </p:sp>
        </p:grpSp>
        <p:grpSp>
          <p:nvGrpSpPr>
            <p:cNvPr id="1095" name="Group 259"/>
            <p:cNvGrpSpPr>
              <a:grpSpLocks/>
            </p:cNvGrpSpPr>
            <p:nvPr/>
          </p:nvGrpSpPr>
          <p:grpSpPr bwMode="auto">
            <a:xfrm>
              <a:off x="5236" y="1998"/>
              <a:ext cx="130" cy="135"/>
              <a:chOff x="5236" y="1998"/>
              <a:chExt cx="130" cy="135"/>
            </a:xfrm>
          </p:grpSpPr>
          <p:sp>
            <p:nvSpPr>
              <p:cNvPr id="1102" name="Freeform 260"/>
              <p:cNvSpPr>
                <a:spLocks/>
              </p:cNvSpPr>
              <p:nvPr/>
            </p:nvSpPr>
            <p:spPr bwMode="auto">
              <a:xfrm>
                <a:off x="5241" y="1998"/>
                <a:ext cx="125" cy="17"/>
              </a:xfrm>
              <a:custGeom>
                <a:avLst/>
                <a:gdLst>
                  <a:gd name="T0" fmla="*/ 124 w 125"/>
                  <a:gd name="T1" fmla="*/ 0 h 17"/>
                  <a:gd name="T2" fmla="*/ 0 w 125"/>
                  <a:gd name="T3" fmla="*/ 8 h 17"/>
                  <a:gd name="T4" fmla="*/ 2 w 125"/>
                  <a:gd name="T5" fmla="*/ 16 h 17"/>
                  <a:gd name="T6" fmla="*/ 123 w 125"/>
                  <a:gd name="T7" fmla="*/ 5 h 17"/>
                  <a:gd name="T8" fmla="*/ 124 w 125"/>
                  <a:gd name="T9" fmla="*/ 0 h 17"/>
                  <a:gd name="T10" fmla="*/ 0 60000 65536"/>
                  <a:gd name="T11" fmla="*/ 0 60000 65536"/>
                  <a:gd name="T12" fmla="*/ 0 60000 65536"/>
                  <a:gd name="T13" fmla="*/ 0 60000 65536"/>
                  <a:gd name="T14" fmla="*/ 0 60000 65536"/>
                  <a:gd name="T15" fmla="*/ 0 w 125"/>
                  <a:gd name="T16" fmla="*/ 0 h 17"/>
                  <a:gd name="T17" fmla="*/ 125 w 125"/>
                  <a:gd name="T18" fmla="*/ 17 h 17"/>
                </a:gdLst>
                <a:ahLst/>
                <a:cxnLst>
                  <a:cxn ang="T10">
                    <a:pos x="T0" y="T1"/>
                  </a:cxn>
                  <a:cxn ang="T11">
                    <a:pos x="T2" y="T3"/>
                  </a:cxn>
                  <a:cxn ang="T12">
                    <a:pos x="T4" y="T5"/>
                  </a:cxn>
                  <a:cxn ang="T13">
                    <a:pos x="T6" y="T7"/>
                  </a:cxn>
                  <a:cxn ang="T14">
                    <a:pos x="T8" y="T9"/>
                  </a:cxn>
                </a:cxnLst>
                <a:rect l="T15" t="T16" r="T17" b="T18"/>
                <a:pathLst>
                  <a:path w="125" h="17">
                    <a:moveTo>
                      <a:pt x="124" y="0"/>
                    </a:moveTo>
                    <a:lnTo>
                      <a:pt x="0" y="8"/>
                    </a:lnTo>
                    <a:lnTo>
                      <a:pt x="2" y="16"/>
                    </a:lnTo>
                    <a:lnTo>
                      <a:pt x="123" y="5"/>
                    </a:lnTo>
                    <a:lnTo>
                      <a:pt x="124" y="0"/>
                    </a:lnTo>
                  </a:path>
                </a:pathLst>
              </a:custGeom>
              <a:solidFill>
                <a:srgbClr val="DFDFFF"/>
              </a:solidFill>
              <a:ln w="12700" cap="rnd">
                <a:solidFill>
                  <a:srgbClr val="000000"/>
                </a:solidFill>
                <a:round/>
                <a:headEnd/>
                <a:tailEnd/>
              </a:ln>
            </p:spPr>
            <p:txBody>
              <a:bodyPr/>
              <a:lstStyle/>
              <a:p>
                <a:endParaRPr lang="en-US"/>
              </a:p>
            </p:txBody>
          </p:sp>
          <p:sp>
            <p:nvSpPr>
              <p:cNvPr id="1103" name="Freeform 261"/>
              <p:cNvSpPr>
                <a:spLocks/>
              </p:cNvSpPr>
              <p:nvPr/>
            </p:nvSpPr>
            <p:spPr bwMode="auto">
              <a:xfrm>
                <a:off x="5236" y="2025"/>
                <a:ext cx="45" cy="108"/>
              </a:xfrm>
              <a:custGeom>
                <a:avLst/>
                <a:gdLst>
                  <a:gd name="T0" fmla="*/ 5 w 45"/>
                  <a:gd name="T1" fmla="*/ 2 h 108"/>
                  <a:gd name="T2" fmla="*/ 44 w 45"/>
                  <a:gd name="T3" fmla="*/ 105 h 108"/>
                  <a:gd name="T4" fmla="*/ 41 w 45"/>
                  <a:gd name="T5" fmla="*/ 107 h 108"/>
                  <a:gd name="T6" fmla="*/ 0 w 45"/>
                  <a:gd name="T7" fmla="*/ 0 h 108"/>
                  <a:gd name="T8" fmla="*/ 5 w 45"/>
                  <a:gd name="T9" fmla="*/ 2 h 108"/>
                  <a:gd name="T10" fmla="*/ 0 60000 65536"/>
                  <a:gd name="T11" fmla="*/ 0 60000 65536"/>
                  <a:gd name="T12" fmla="*/ 0 60000 65536"/>
                  <a:gd name="T13" fmla="*/ 0 60000 65536"/>
                  <a:gd name="T14" fmla="*/ 0 60000 65536"/>
                  <a:gd name="T15" fmla="*/ 0 w 45"/>
                  <a:gd name="T16" fmla="*/ 0 h 108"/>
                  <a:gd name="T17" fmla="*/ 45 w 45"/>
                  <a:gd name="T18" fmla="*/ 108 h 108"/>
                </a:gdLst>
                <a:ahLst/>
                <a:cxnLst>
                  <a:cxn ang="T10">
                    <a:pos x="T0" y="T1"/>
                  </a:cxn>
                  <a:cxn ang="T11">
                    <a:pos x="T2" y="T3"/>
                  </a:cxn>
                  <a:cxn ang="T12">
                    <a:pos x="T4" y="T5"/>
                  </a:cxn>
                  <a:cxn ang="T13">
                    <a:pos x="T6" y="T7"/>
                  </a:cxn>
                  <a:cxn ang="T14">
                    <a:pos x="T8" y="T9"/>
                  </a:cxn>
                </a:cxnLst>
                <a:rect l="T15" t="T16" r="T17" b="T18"/>
                <a:pathLst>
                  <a:path w="45" h="108">
                    <a:moveTo>
                      <a:pt x="5" y="2"/>
                    </a:moveTo>
                    <a:lnTo>
                      <a:pt x="44" y="105"/>
                    </a:lnTo>
                    <a:lnTo>
                      <a:pt x="41" y="107"/>
                    </a:lnTo>
                    <a:lnTo>
                      <a:pt x="0" y="0"/>
                    </a:lnTo>
                    <a:lnTo>
                      <a:pt x="5" y="2"/>
                    </a:lnTo>
                  </a:path>
                </a:pathLst>
              </a:custGeom>
              <a:solidFill>
                <a:srgbClr val="DFDFFF"/>
              </a:solidFill>
              <a:ln w="12700" cap="rnd">
                <a:solidFill>
                  <a:srgbClr val="000000"/>
                </a:solidFill>
                <a:round/>
                <a:headEnd/>
                <a:tailEnd/>
              </a:ln>
            </p:spPr>
            <p:txBody>
              <a:bodyPr/>
              <a:lstStyle/>
              <a:p>
                <a:endParaRPr lang="en-US"/>
              </a:p>
            </p:txBody>
          </p:sp>
        </p:grpSp>
        <p:grpSp>
          <p:nvGrpSpPr>
            <p:cNvPr id="1096" name="Group 262"/>
            <p:cNvGrpSpPr>
              <a:grpSpLocks/>
            </p:cNvGrpSpPr>
            <p:nvPr/>
          </p:nvGrpSpPr>
          <p:grpSpPr bwMode="auto">
            <a:xfrm>
              <a:off x="5214" y="2000"/>
              <a:ext cx="52" cy="34"/>
              <a:chOff x="5214" y="2000"/>
              <a:chExt cx="52" cy="34"/>
            </a:xfrm>
          </p:grpSpPr>
          <p:sp>
            <p:nvSpPr>
              <p:cNvPr id="1097" name="Freeform 263"/>
              <p:cNvSpPr>
                <a:spLocks/>
              </p:cNvSpPr>
              <p:nvPr/>
            </p:nvSpPr>
            <p:spPr bwMode="auto">
              <a:xfrm>
                <a:off x="5229" y="2003"/>
                <a:ext cx="37" cy="31"/>
              </a:xfrm>
              <a:custGeom>
                <a:avLst/>
                <a:gdLst>
                  <a:gd name="T0" fmla="*/ 9 w 37"/>
                  <a:gd name="T1" fmla="*/ 0 h 31"/>
                  <a:gd name="T2" fmla="*/ 34 w 37"/>
                  <a:gd name="T3" fmla="*/ 9 h 31"/>
                  <a:gd name="T4" fmla="*/ 35 w 37"/>
                  <a:gd name="T5" fmla="*/ 11 h 31"/>
                  <a:gd name="T6" fmla="*/ 36 w 37"/>
                  <a:gd name="T7" fmla="*/ 14 h 31"/>
                  <a:gd name="T8" fmla="*/ 36 w 37"/>
                  <a:gd name="T9" fmla="*/ 18 h 31"/>
                  <a:gd name="T10" fmla="*/ 35 w 37"/>
                  <a:gd name="T11" fmla="*/ 21 h 31"/>
                  <a:gd name="T12" fmla="*/ 34 w 37"/>
                  <a:gd name="T13" fmla="*/ 25 h 31"/>
                  <a:gd name="T14" fmla="*/ 31 w 37"/>
                  <a:gd name="T15" fmla="*/ 28 h 31"/>
                  <a:gd name="T16" fmla="*/ 28 w 37"/>
                  <a:gd name="T17" fmla="*/ 30 h 31"/>
                  <a:gd name="T18" fmla="*/ 25 w 37"/>
                  <a:gd name="T19" fmla="*/ 30 h 31"/>
                  <a:gd name="T20" fmla="*/ 24 w 37"/>
                  <a:gd name="T21" fmla="*/ 30 h 31"/>
                  <a:gd name="T22" fmla="*/ 0 w 37"/>
                  <a:gd name="T23" fmla="*/ 18 h 31"/>
                  <a:gd name="T24" fmla="*/ 5 w 37"/>
                  <a:gd name="T25" fmla="*/ 15 h 31"/>
                  <a:gd name="T26" fmla="*/ 7 w 37"/>
                  <a:gd name="T27" fmla="*/ 12 h 31"/>
                  <a:gd name="T28" fmla="*/ 9 w 37"/>
                  <a:gd name="T29" fmla="*/ 0 h 3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7"/>
                  <a:gd name="T46" fmla="*/ 0 h 31"/>
                  <a:gd name="T47" fmla="*/ 37 w 37"/>
                  <a:gd name="T48" fmla="*/ 31 h 3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7" h="31">
                    <a:moveTo>
                      <a:pt x="9" y="0"/>
                    </a:moveTo>
                    <a:lnTo>
                      <a:pt x="34" y="9"/>
                    </a:lnTo>
                    <a:lnTo>
                      <a:pt x="35" y="11"/>
                    </a:lnTo>
                    <a:lnTo>
                      <a:pt x="36" y="14"/>
                    </a:lnTo>
                    <a:lnTo>
                      <a:pt x="36" y="18"/>
                    </a:lnTo>
                    <a:lnTo>
                      <a:pt x="35" y="21"/>
                    </a:lnTo>
                    <a:lnTo>
                      <a:pt x="34" y="25"/>
                    </a:lnTo>
                    <a:lnTo>
                      <a:pt x="31" y="28"/>
                    </a:lnTo>
                    <a:lnTo>
                      <a:pt x="28" y="30"/>
                    </a:lnTo>
                    <a:lnTo>
                      <a:pt x="25" y="30"/>
                    </a:lnTo>
                    <a:lnTo>
                      <a:pt x="24" y="30"/>
                    </a:lnTo>
                    <a:lnTo>
                      <a:pt x="0" y="18"/>
                    </a:lnTo>
                    <a:lnTo>
                      <a:pt x="5" y="15"/>
                    </a:lnTo>
                    <a:lnTo>
                      <a:pt x="7" y="12"/>
                    </a:lnTo>
                    <a:lnTo>
                      <a:pt x="9" y="0"/>
                    </a:lnTo>
                  </a:path>
                </a:pathLst>
              </a:custGeom>
              <a:solidFill>
                <a:srgbClr val="BFBFDF"/>
              </a:solidFill>
              <a:ln w="12700" cap="rnd">
                <a:solidFill>
                  <a:srgbClr val="000000"/>
                </a:solidFill>
                <a:round/>
                <a:headEnd/>
                <a:tailEnd/>
              </a:ln>
            </p:spPr>
            <p:txBody>
              <a:bodyPr/>
              <a:lstStyle/>
              <a:p>
                <a:endParaRPr lang="en-US"/>
              </a:p>
            </p:txBody>
          </p:sp>
          <p:sp>
            <p:nvSpPr>
              <p:cNvPr id="1098" name="Freeform 264"/>
              <p:cNvSpPr>
                <a:spLocks/>
              </p:cNvSpPr>
              <p:nvPr/>
            </p:nvSpPr>
            <p:spPr bwMode="auto">
              <a:xfrm>
                <a:off x="5224" y="2000"/>
                <a:ext cx="21" cy="28"/>
              </a:xfrm>
              <a:custGeom>
                <a:avLst/>
                <a:gdLst>
                  <a:gd name="T0" fmla="*/ 8 w 21"/>
                  <a:gd name="T1" fmla="*/ 3 h 28"/>
                  <a:gd name="T2" fmla="*/ 9 w 21"/>
                  <a:gd name="T3" fmla="*/ 2 h 28"/>
                  <a:gd name="T4" fmla="*/ 11 w 21"/>
                  <a:gd name="T5" fmla="*/ 1 h 28"/>
                  <a:gd name="T6" fmla="*/ 14 w 21"/>
                  <a:gd name="T7" fmla="*/ 0 h 28"/>
                  <a:gd name="T8" fmla="*/ 17 w 21"/>
                  <a:gd name="T9" fmla="*/ 0 h 28"/>
                  <a:gd name="T10" fmla="*/ 18 w 21"/>
                  <a:gd name="T11" fmla="*/ 2 h 28"/>
                  <a:gd name="T12" fmla="*/ 19 w 21"/>
                  <a:gd name="T13" fmla="*/ 3 h 28"/>
                  <a:gd name="T14" fmla="*/ 20 w 21"/>
                  <a:gd name="T15" fmla="*/ 7 h 28"/>
                  <a:gd name="T16" fmla="*/ 19 w 21"/>
                  <a:gd name="T17" fmla="*/ 9 h 28"/>
                  <a:gd name="T18" fmla="*/ 19 w 21"/>
                  <a:gd name="T19" fmla="*/ 11 h 28"/>
                  <a:gd name="T20" fmla="*/ 18 w 21"/>
                  <a:gd name="T21" fmla="*/ 15 h 28"/>
                  <a:gd name="T22" fmla="*/ 17 w 21"/>
                  <a:gd name="T23" fmla="*/ 18 h 28"/>
                  <a:gd name="T24" fmla="*/ 15 w 21"/>
                  <a:gd name="T25" fmla="*/ 20 h 28"/>
                  <a:gd name="T26" fmla="*/ 14 w 21"/>
                  <a:gd name="T27" fmla="*/ 23 h 28"/>
                  <a:gd name="T28" fmla="*/ 11 w 21"/>
                  <a:gd name="T29" fmla="*/ 25 h 28"/>
                  <a:gd name="T30" fmla="*/ 9 w 21"/>
                  <a:gd name="T31" fmla="*/ 26 h 28"/>
                  <a:gd name="T32" fmla="*/ 6 w 21"/>
                  <a:gd name="T33" fmla="*/ 27 h 28"/>
                  <a:gd name="T34" fmla="*/ 3 w 21"/>
                  <a:gd name="T35" fmla="*/ 27 h 28"/>
                  <a:gd name="T36" fmla="*/ 2 w 21"/>
                  <a:gd name="T37" fmla="*/ 26 h 28"/>
                  <a:gd name="T38" fmla="*/ 0 w 21"/>
                  <a:gd name="T39" fmla="*/ 24 h 28"/>
                  <a:gd name="T40" fmla="*/ 0 w 21"/>
                  <a:gd name="T41" fmla="*/ 20 h 28"/>
                  <a:gd name="T42" fmla="*/ 1 w 21"/>
                  <a:gd name="T43" fmla="*/ 17 h 28"/>
                  <a:gd name="T44" fmla="*/ 2 w 21"/>
                  <a:gd name="T45" fmla="*/ 13 h 28"/>
                  <a:gd name="T46" fmla="*/ 6 w 21"/>
                  <a:gd name="T47" fmla="*/ 7 h 28"/>
                  <a:gd name="T48" fmla="*/ 8 w 21"/>
                  <a:gd name="T49" fmla="*/ 3 h 2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1"/>
                  <a:gd name="T76" fmla="*/ 0 h 28"/>
                  <a:gd name="T77" fmla="*/ 21 w 21"/>
                  <a:gd name="T78" fmla="*/ 28 h 2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1" h="28">
                    <a:moveTo>
                      <a:pt x="8" y="3"/>
                    </a:moveTo>
                    <a:lnTo>
                      <a:pt x="9" y="2"/>
                    </a:lnTo>
                    <a:lnTo>
                      <a:pt x="11" y="1"/>
                    </a:lnTo>
                    <a:lnTo>
                      <a:pt x="14" y="0"/>
                    </a:lnTo>
                    <a:lnTo>
                      <a:pt x="17" y="0"/>
                    </a:lnTo>
                    <a:lnTo>
                      <a:pt x="18" y="2"/>
                    </a:lnTo>
                    <a:lnTo>
                      <a:pt x="19" y="3"/>
                    </a:lnTo>
                    <a:lnTo>
                      <a:pt x="20" y="7"/>
                    </a:lnTo>
                    <a:lnTo>
                      <a:pt x="19" y="9"/>
                    </a:lnTo>
                    <a:lnTo>
                      <a:pt x="19" y="11"/>
                    </a:lnTo>
                    <a:lnTo>
                      <a:pt x="18" y="15"/>
                    </a:lnTo>
                    <a:lnTo>
                      <a:pt x="17" y="18"/>
                    </a:lnTo>
                    <a:lnTo>
                      <a:pt x="15" y="20"/>
                    </a:lnTo>
                    <a:lnTo>
                      <a:pt x="14" y="23"/>
                    </a:lnTo>
                    <a:lnTo>
                      <a:pt x="11" y="25"/>
                    </a:lnTo>
                    <a:lnTo>
                      <a:pt x="9" y="26"/>
                    </a:lnTo>
                    <a:lnTo>
                      <a:pt x="6" y="27"/>
                    </a:lnTo>
                    <a:lnTo>
                      <a:pt x="3" y="27"/>
                    </a:lnTo>
                    <a:lnTo>
                      <a:pt x="2" y="26"/>
                    </a:lnTo>
                    <a:lnTo>
                      <a:pt x="0" y="24"/>
                    </a:lnTo>
                    <a:lnTo>
                      <a:pt x="0" y="20"/>
                    </a:lnTo>
                    <a:lnTo>
                      <a:pt x="1" y="17"/>
                    </a:lnTo>
                    <a:lnTo>
                      <a:pt x="2" y="13"/>
                    </a:lnTo>
                    <a:lnTo>
                      <a:pt x="6" y="7"/>
                    </a:lnTo>
                    <a:lnTo>
                      <a:pt x="8" y="3"/>
                    </a:lnTo>
                  </a:path>
                </a:pathLst>
              </a:custGeom>
              <a:solidFill>
                <a:srgbClr val="C0C0C0"/>
              </a:solidFill>
              <a:ln w="12700" cap="rnd">
                <a:solidFill>
                  <a:srgbClr val="000000"/>
                </a:solidFill>
                <a:round/>
                <a:headEnd/>
                <a:tailEnd/>
              </a:ln>
            </p:spPr>
            <p:txBody>
              <a:bodyPr/>
              <a:lstStyle/>
              <a:p>
                <a:endParaRPr lang="en-US"/>
              </a:p>
            </p:txBody>
          </p:sp>
          <p:sp>
            <p:nvSpPr>
              <p:cNvPr id="1099" name="Freeform 265"/>
              <p:cNvSpPr>
                <a:spLocks/>
              </p:cNvSpPr>
              <p:nvPr/>
            </p:nvSpPr>
            <p:spPr bwMode="auto">
              <a:xfrm>
                <a:off x="5214" y="2001"/>
                <a:ext cx="26" cy="21"/>
              </a:xfrm>
              <a:custGeom>
                <a:avLst/>
                <a:gdLst>
                  <a:gd name="T0" fmla="*/ 23 w 26"/>
                  <a:gd name="T1" fmla="*/ 5 h 21"/>
                  <a:gd name="T2" fmla="*/ 8 w 26"/>
                  <a:gd name="T3" fmla="*/ 1 h 21"/>
                  <a:gd name="T4" fmla="*/ 3 w 26"/>
                  <a:gd name="T5" fmla="*/ 0 h 21"/>
                  <a:gd name="T6" fmla="*/ 1 w 26"/>
                  <a:gd name="T7" fmla="*/ 1 h 21"/>
                  <a:gd name="T8" fmla="*/ 0 w 26"/>
                  <a:gd name="T9" fmla="*/ 2 h 21"/>
                  <a:gd name="T10" fmla="*/ 0 w 26"/>
                  <a:gd name="T11" fmla="*/ 4 h 21"/>
                  <a:gd name="T12" fmla="*/ 1 w 26"/>
                  <a:gd name="T13" fmla="*/ 7 h 21"/>
                  <a:gd name="T14" fmla="*/ 16 w 26"/>
                  <a:gd name="T15" fmla="*/ 20 h 21"/>
                  <a:gd name="T16" fmla="*/ 18 w 26"/>
                  <a:gd name="T17" fmla="*/ 20 h 21"/>
                  <a:gd name="T18" fmla="*/ 20 w 26"/>
                  <a:gd name="T19" fmla="*/ 19 h 21"/>
                  <a:gd name="T20" fmla="*/ 22 w 26"/>
                  <a:gd name="T21" fmla="*/ 18 h 21"/>
                  <a:gd name="T22" fmla="*/ 23 w 26"/>
                  <a:gd name="T23" fmla="*/ 15 h 21"/>
                  <a:gd name="T24" fmla="*/ 25 w 26"/>
                  <a:gd name="T25" fmla="*/ 13 h 21"/>
                  <a:gd name="T26" fmla="*/ 25 w 26"/>
                  <a:gd name="T27" fmla="*/ 9 h 21"/>
                  <a:gd name="T28" fmla="*/ 24 w 26"/>
                  <a:gd name="T29" fmla="*/ 7 h 21"/>
                  <a:gd name="T30" fmla="*/ 23 w 26"/>
                  <a:gd name="T31" fmla="*/ 5 h 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6"/>
                  <a:gd name="T49" fmla="*/ 0 h 21"/>
                  <a:gd name="T50" fmla="*/ 26 w 26"/>
                  <a:gd name="T51" fmla="*/ 21 h 2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6" h="21">
                    <a:moveTo>
                      <a:pt x="23" y="5"/>
                    </a:moveTo>
                    <a:lnTo>
                      <a:pt x="8" y="1"/>
                    </a:lnTo>
                    <a:lnTo>
                      <a:pt x="3" y="0"/>
                    </a:lnTo>
                    <a:lnTo>
                      <a:pt x="1" y="1"/>
                    </a:lnTo>
                    <a:lnTo>
                      <a:pt x="0" y="2"/>
                    </a:lnTo>
                    <a:lnTo>
                      <a:pt x="0" y="4"/>
                    </a:lnTo>
                    <a:lnTo>
                      <a:pt x="1" y="7"/>
                    </a:lnTo>
                    <a:lnTo>
                      <a:pt x="16" y="20"/>
                    </a:lnTo>
                    <a:lnTo>
                      <a:pt x="18" y="20"/>
                    </a:lnTo>
                    <a:lnTo>
                      <a:pt x="20" y="19"/>
                    </a:lnTo>
                    <a:lnTo>
                      <a:pt x="22" y="18"/>
                    </a:lnTo>
                    <a:lnTo>
                      <a:pt x="23" y="15"/>
                    </a:lnTo>
                    <a:lnTo>
                      <a:pt x="25" y="13"/>
                    </a:lnTo>
                    <a:lnTo>
                      <a:pt x="25" y="9"/>
                    </a:lnTo>
                    <a:lnTo>
                      <a:pt x="24" y="7"/>
                    </a:lnTo>
                    <a:lnTo>
                      <a:pt x="23" y="5"/>
                    </a:lnTo>
                  </a:path>
                </a:pathLst>
              </a:custGeom>
              <a:solidFill>
                <a:srgbClr val="9F9FBF"/>
              </a:solidFill>
              <a:ln w="12700" cap="rnd">
                <a:solidFill>
                  <a:srgbClr val="000000"/>
                </a:solidFill>
                <a:round/>
                <a:headEnd/>
                <a:tailEnd/>
              </a:ln>
            </p:spPr>
            <p:txBody>
              <a:bodyPr/>
              <a:lstStyle/>
              <a:p>
                <a:endParaRPr lang="en-US"/>
              </a:p>
            </p:txBody>
          </p:sp>
          <p:sp>
            <p:nvSpPr>
              <p:cNvPr id="1100" name="Freeform 266"/>
              <p:cNvSpPr>
                <a:spLocks/>
              </p:cNvSpPr>
              <p:nvPr/>
            </p:nvSpPr>
            <p:spPr bwMode="auto">
              <a:xfrm>
                <a:off x="5247" y="2011"/>
                <a:ext cx="17" cy="21"/>
              </a:xfrm>
              <a:custGeom>
                <a:avLst/>
                <a:gdLst>
                  <a:gd name="T0" fmla="*/ 14 w 17"/>
                  <a:gd name="T1" fmla="*/ 0 h 21"/>
                  <a:gd name="T2" fmla="*/ 16 w 17"/>
                  <a:gd name="T3" fmla="*/ 3 h 21"/>
                  <a:gd name="T4" fmla="*/ 16 w 17"/>
                  <a:gd name="T5" fmla="*/ 6 h 21"/>
                  <a:gd name="T6" fmla="*/ 14 w 17"/>
                  <a:gd name="T7" fmla="*/ 10 h 21"/>
                  <a:gd name="T8" fmla="*/ 13 w 17"/>
                  <a:gd name="T9" fmla="*/ 13 h 21"/>
                  <a:gd name="T10" fmla="*/ 10 w 17"/>
                  <a:gd name="T11" fmla="*/ 16 h 21"/>
                  <a:gd name="T12" fmla="*/ 7 w 17"/>
                  <a:gd name="T13" fmla="*/ 18 h 21"/>
                  <a:gd name="T14" fmla="*/ 4 w 17"/>
                  <a:gd name="T15" fmla="*/ 18 h 21"/>
                  <a:gd name="T16" fmla="*/ 2 w 17"/>
                  <a:gd name="T17" fmla="*/ 19 h 21"/>
                  <a:gd name="T18" fmla="*/ 0 w 17"/>
                  <a:gd name="T19" fmla="*/ 20 h 2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
                  <a:gd name="T31" fmla="*/ 0 h 21"/>
                  <a:gd name="T32" fmla="*/ 17 w 17"/>
                  <a:gd name="T33" fmla="*/ 21 h 2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 h="21">
                    <a:moveTo>
                      <a:pt x="14" y="0"/>
                    </a:moveTo>
                    <a:lnTo>
                      <a:pt x="16" y="3"/>
                    </a:lnTo>
                    <a:lnTo>
                      <a:pt x="16" y="6"/>
                    </a:lnTo>
                    <a:lnTo>
                      <a:pt x="14" y="10"/>
                    </a:lnTo>
                    <a:lnTo>
                      <a:pt x="13" y="13"/>
                    </a:lnTo>
                    <a:lnTo>
                      <a:pt x="10" y="16"/>
                    </a:lnTo>
                    <a:lnTo>
                      <a:pt x="7" y="18"/>
                    </a:lnTo>
                    <a:lnTo>
                      <a:pt x="4" y="18"/>
                    </a:lnTo>
                    <a:lnTo>
                      <a:pt x="2" y="19"/>
                    </a:lnTo>
                    <a:lnTo>
                      <a:pt x="0" y="20"/>
                    </a:lnTo>
                  </a:path>
                </a:pathLst>
              </a:custGeom>
              <a:noFill/>
              <a:ln w="12700" cap="rnd">
                <a:solidFill>
                  <a:srgbClr val="000000"/>
                </a:solidFill>
                <a:round/>
                <a:headEnd type="none" w="sm" len="sm"/>
                <a:tailEnd type="none" w="sm" len="sm"/>
              </a:ln>
            </p:spPr>
            <p:txBody>
              <a:bodyPr/>
              <a:lstStyle/>
              <a:p>
                <a:endParaRPr lang="en-US"/>
              </a:p>
            </p:txBody>
          </p:sp>
          <p:sp>
            <p:nvSpPr>
              <p:cNvPr id="1101" name="Freeform 267"/>
              <p:cNvSpPr>
                <a:spLocks/>
              </p:cNvSpPr>
              <p:nvPr/>
            </p:nvSpPr>
            <p:spPr bwMode="auto">
              <a:xfrm>
                <a:off x="5240" y="2008"/>
                <a:ext cx="17" cy="21"/>
              </a:xfrm>
              <a:custGeom>
                <a:avLst/>
                <a:gdLst>
                  <a:gd name="T0" fmla="*/ 14 w 17"/>
                  <a:gd name="T1" fmla="*/ 0 h 21"/>
                  <a:gd name="T2" fmla="*/ 16 w 17"/>
                  <a:gd name="T3" fmla="*/ 3 h 21"/>
                  <a:gd name="T4" fmla="*/ 16 w 17"/>
                  <a:gd name="T5" fmla="*/ 6 h 21"/>
                  <a:gd name="T6" fmla="*/ 14 w 17"/>
                  <a:gd name="T7" fmla="*/ 9 h 21"/>
                  <a:gd name="T8" fmla="*/ 13 w 17"/>
                  <a:gd name="T9" fmla="*/ 13 h 21"/>
                  <a:gd name="T10" fmla="*/ 10 w 17"/>
                  <a:gd name="T11" fmla="*/ 15 h 21"/>
                  <a:gd name="T12" fmla="*/ 7 w 17"/>
                  <a:gd name="T13" fmla="*/ 18 h 21"/>
                  <a:gd name="T14" fmla="*/ 4 w 17"/>
                  <a:gd name="T15" fmla="*/ 18 h 21"/>
                  <a:gd name="T16" fmla="*/ 2 w 17"/>
                  <a:gd name="T17" fmla="*/ 19 h 21"/>
                  <a:gd name="T18" fmla="*/ 0 w 17"/>
                  <a:gd name="T19" fmla="*/ 20 h 2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
                  <a:gd name="T31" fmla="*/ 0 h 21"/>
                  <a:gd name="T32" fmla="*/ 17 w 17"/>
                  <a:gd name="T33" fmla="*/ 21 h 2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 h="21">
                    <a:moveTo>
                      <a:pt x="14" y="0"/>
                    </a:moveTo>
                    <a:lnTo>
                      <a:pt x="16" y="3"/>
                    </a:lnTo>
                    <a:lnTo>
                      <a:pt x="16" y="6"/>
                    </a:lnTo>
                    <a:lnTo>
                      <a:pt x="14" y="9"/>
                    </a:lnTo>
                    <a:lnTo>
                      <a:pt x="13" y="13"/>
                    </a:lnTo>
                    <a:lnTo>
                      <a:pt x="10" y="15"/>
                    </a:lnTo>
                    <a:lnTo>
                      <a:pt x="7" y="18"/>
                    </a:lnTo>
                    <a:lnTo>
                      <a:pt x="4" y="18"/>
                    </a:lnTo>
                    <a:lnTo>
                      <a:pt x="2" y="19"/>
                    </a:lnTo>
                    <a:lnTo>
                      <a:pt x="0" y="20"/>
                    </a:lnTo>
                  </a:path>
                </a:pathLst>
              </a:custGeom>
              <a:noFill/>
              <a:ln w="12700" cap="rnd">
                <a:solidFill>
                  <a:srgbClr val="000000"/>
                </a:solidFill>
                <a:round/>
                <a:headEnd type="none" w="sm" len="sm"/>
                <a:tailEnd type="none" w="sm" len="sm"/>
              </a:ln>
            </p:spPr>
            <p:txBody>
              <a:bodyPr/>
              <a:lstStyle/>
              <a:p>
                <a:endParaRPr lang="en-US"/>
              </a:p>
            </p:txBody>
          </p:sp>
        </p:grpSp>
      </p:grpSp>
      <p:grpSp>
        <p:nvGrpSpPr>
          <p:cNvPr id="1034" name="Group 268"/>
          <p:cNvGrpSpPr>
            <a:grpSpLocks/>
          </p:cNvGrpSpPr>
          <p:nvPr/>
        </p:nvGrpSpPr>
        <p:grpSpPr bwMode="auto">
          <a:xfrm>
            <a:off x="9220201" y="4108451"/>
            <a:ext cx="765175" cy="917575"/>
            <a:chOff x="5205" y="1945"/>
            <a:chExt cx="228" cy="332"/>
          </a:xfrm>
        </p:grpSpPr>
        <p:grpSp>
          <p:nvGrpSpPr>
            <p:cNvPr id="1040" name="Group 269"/>
            <p:cNvGrpSpPr>
              <a:grpSpLocks/>
            </p:cNvGrpSpPr>
            <p:nvPr/>
          </p:nvGrpSpPr>
          <p:grpSpPr bwMode="auto">
            <a:xfrm>
              <a:off x="5205" y="1957"/>
              <a:ext cx="228" cy="320"/>
              <a:chOff x="5205" y="1957"/>
              <a:chExt cx="228" cy="320"/>
            </a:xfrm>
          </p:grpSpPr>
          <p:grpSp>
            <p:nvGrpSpPr>
              <p:cNvPr id="1056" name="Group 270"/>
              <p:cNvGrpSpPr>
                <a:grpSpLocks/>
              </p:cNvGrpSpPr>
              <p:nvPr/>
            </p:nvGrpSpPr>
            <p:grpSpPr bwMode="auto">
              <a:xfrm>
                <a:off x="5342" y="2142"/>
                <a:ext cx="17" cy="41"/>
                <a:chOff x="5342" y="2142"/>
                <a:chExt cx="17" cy="41"/>
              </a:xfrm>
            </p:grpSpPr>
            <p:sp>
              <p:nvSpPr>
                <p:cNvPr id="1090" name="Freeform 271"/>
                <p:cNvSpPr>
                  <a:spLocks/>
                </p:cNvSpPr>
                <p:nvPr/>
              </p:nvSpPr>
              <p:spPr bwMode="auto">
                <a:xfrm>
                  <a:off x="5342" y="2142"/>
                  <a:ext cx="17" cy="41"/>
                </a:xfrm>
                <a:custGeom>
                  <a:avLst/>
                  <a:gdLst>
                    <a:gd name="T0" fmla="*/ 0 w 17"/>
                    <a:gd name="T1" fmla="*/ 0 h 41"/>
                    <a:gd name="T2" fmla="*/ 0 w 17"/>
                    <a:gd name="T3" fmla="*/ 40 h 41"/>
                    <a:gd name="T4" fmla="*/ 16 w 17"/>
                    <a:gd name="T5" fmla="*/ 40 h 41"/>
                    <a:gd name="T6" fmla="*/ 16 w 17"/>
                    <a:gd name="T7" fmla="*/ 0 h 41"/>
                    <a:gd name="T8" fmla="*/ 0 w 17"/>
                    <a:gd name="T9" fmla="*/ 0 h 41"/>
                    <a:gd name="T10" fmla="*/ 0 60000 65536"/>
                    <a:gd name="T11" fmla="*/ 0 60000 65536"/>
                    <a:gd name="T12" fmla="*/ 0 60000 65536"/>
                    <a:gd name="T13" fmla="*/ 0 60000 65536"/>
                    <a:gd name="T14" fmla="*/ 0 60000 65536"/>
                    <a:gd name="T15" fmla="*/ 0 w 17"/>
                    <a:gd name="T16" fmla="*/ 0 h 41"/>
                    <a:gd name="T17" fmla="*/ 17 w 17"/>
                    <a:gd name="T18" fmla="*/ 41 h 41"/>
                  </a:gdLst>
                  <a:ahLst/>
                  <a:cxnLst>
                    <a:cxn ang="T10">
                      <a:pos x="T0" y="T1"/>
                    </a:cxn>
                    <a:cxn ang="T11">
                      <a:pos x="T2" y="T3"/>
                    </a:cxn>
                    <a:cxn ang="T12">
                      <a:pos x="T4" y="T5"/>
                    </a:cxn>
                    <a:cxn ang="T13">
                      <a:pos x="T6" y="T7"/>
                    </a:cxn>
                    <a:cxn ang="T14">
                      <a:pos x="T8" y="T9"/>
                    </a:cxn>
                  </a:cxnLst>
                  <a:rect l="T15" t="T16" r="T17" b="T18"/>
                  <a:pathLst>
                    <a:path w="17" h="41">
                      <a:moveTo>
                        <a:pt x="0" y="0"/>
                      </a:moveTo>
                      <a:lnTo>
                        <a:pt x="0" y="40"/>
                      </a:lnTo>
                      <a:lnTo>
                        <a:pt x="16" y="40"/>
                      </a:lnTo>
                      <a:lnTo>
                        <a:pt x="16" y="0"/>
                      </a:lnTo>
                      <a:lnTo>
                        <a:pt x="0" y="0"/>
                      </a:lnTo>
                    </a:path>
                  </a:pathLst>
                </a:custGeom>
                <a:solidFill>
                  <a:srgbClr val="C0C0C0"/>
                </a:solidFill>
                <a:ln w="12700" cap="rnd">
                  <a:solidFill>
                    <a:srgbClr val="000000"/>
                  </a:solidFill>
                  <a:round/>
                  <a:headEnd/>
                  <a:tailEnd/>
                </a:ln>
              </p:spPr>
              <p:txBody>
                <a:bodyPr/>
                <a:lstStyle/>
                <a:p>
                  <a:endParaRPr lang="en-US"/>
                </a:p>
              </p:txBody>
            </p:sp>
            <p:sp>
              <p:nvSpPr>
                <p:cNvPr id="1091" name="Line 272"/>
                <p:cNvSpPr>
                  <a:spLocks noChangeShapeType="1"/>
                </p:cNvSpPr>
                <p:nvPr/>
              </p:nvSpPr>
              <p:spPr bwMode="auto">
                <a:xfrm>
                  <a:off x="5347" y="2142"/>
                  <a:ext cx="0" cy="36"/>
                </a:xfrm>
                <a:prstGeom prst="line">
                  <a:avLst/>
                </a:prstGeom>
                <a:noFill/>
                <a:ln w="12700">
                  <a:solidFill>
                    <a:srgbClr val="000000"/>
                  </a:solidFill>
                  <a:round/>
                  <a:headEnd type="none" w="sm" len="sm"/>
                  <a:tailEnd type="none" w="sm" len="sm"/>
                </a:ln>
              </p:spPr>
              <p:txBody>
                <a:bodyPr wrap="none" anchor="ctr"/>
                <a:lstStyle/>
                <a:p>
                  <a:endParaRPr lang="en-US"/>
                </a:p>
              </p:txBody>
            </p:sp>
          </p:grpSp>
          <p:sp>
            <p:nvSpPr>
              <p:cNvPr id="1057" name="Freeform 273"/>
              <p:cNvSpPr>
                <a:spLocks/>
              </p:cNvSpPr>
              <p:nvPr/>
            </p:nvSpPr>
            <p:spPr bwMode="auto">
              <a:xfrm>
                <a:off x="5359" y="2115"/>
                <a:ext cx="26" cy="66"/>
              </a:xfrm>
              <a:custGeom>
                <a:avLst/>
                <a:gdLst>
                  <a:gd name="T0" fmla="*/ 25 w 26"/>
                  <a:gd name="T1" fmla="*/ 0 h 66"/>
                  <a:gd name="T2" fmla="*/ 0 w 26"/>
                  <a:gd name="T3" fmla="*/ 0 h 66"/>
                  <a:gd name="T4" fmla="*/ 0 w 26"/>
                  <a:gd name="T5" fmla="*/ 65 h 66"/>
                  <a:gd name="T6" fmla="*/ 25 w 26"/>
                  <a:gd name="T7" fmla="*/ 65 h 66"/>
                  <a:gd name="T8" fmla="*/ 25 w 26"/>
                  <a:gd name="T9" fmla="*/ 0 h 66"/>
                  <a:gd name="T10" fmla="*/ 0 60000 65536"/>
                  <a:gd name="T11" fmla="*/ 0 60000 65536"/>
                  <a:gd name="T12" fmla="*/ 0 60000 65536"/>
                  <a:gd name="T13" fmla="*/ 0 60000 65536"/>
                  <a:gd name="T14" fmla="*/ 0 60000 65536"/>
                  <a:gd name="T15" fmla="*/ 0 w 26"/>
                  <a:gd name="T16" fmla="*/ 0 h 66"/>
                  <a:gd name="T17" fmla="*/ 26 w 26"/>
                  <a:gd name="T18" fmla="*/ 66 h 66"/>
                </a:gdLst>
                <a:ahLst/>
                <a:cxnLst>
                  <a:cxn ang="T10">
                    <a:pos x="T0" y="T1"/>
                  </a:cxn>
                  <a:cxn ang="T11">
                    <a:pos x="T2" y="T3"/>
                  </a:cxn>
                  <a:cxn ang="T12">
                    <a:pos x="T4" y="T5"/>
                  </a:cxn>
                  <a:cxn ang="T13">
                    <a:pos x="T6" y="T7"/>
                  </a:cxn>
                  <a:cxn ang="T14">
                    <a:pos x="T8" y="T9"/>
                  </a:cxn>
                </a:cxnLst>
                <a:rect l="T15" t="T16" r="T17" b="T18"/>
                <a:pathLst>
                  <a:path w="26" h="66">
                    <a:moveTo>
                      <a:pt x="25" y="0"/>
                    </a:moveTo>
                    <a:lnTo>
                      <a:pt x="0" y="0"/>
                    </a:lnTo>
                    <a:lnTo>
                      <a:pt x="0" y="65"/>
                    </a:lnTo>
                    <a:lnTo>
                      <a:pt x="25" y="65"/>
                    </a:lnTo>
                    <a:lnTo>
                      <a:pt x="25" y="0"/>
                    </a:lnTo>
                  </a:path>
                </a:pathLst>
              </a:custGeom>
              <a:solidFill>
                <a:srgbClr val="C0C0C0"/>
              </a:solidFill>
              <a:ln w="12700" cap="rnd">
                <a:solidFill>
                  <a:srgbClr val="000000"/>
                </a:solidFill>
                <a:round/>
                <a:headEnd/>
                <a:tailEnd/>
              </a:ln>
            </p:spPr>
            <p:txBody>
              <a:bodyPr/>
              <a:lstStyle/>
              <a:p>
                <a:endParaRPr lang="en-US"/>
              </a:p>
            </p:txBody>
          </p:sp>
          <p:sp>
            <p:nvSpPr>
              <p:cNvPr id="1058" name="Freeform 274"/>
              <p:cNvSpPr>
                <a:spLocks/>
              </p:cNvSpPr>
              <p:nvPr/>
            </p:nvSpPr>
            <p:spPr bwMode="auto">
              <a:xfrm>
                <a:off x="5277" y="2129"/>
                <a:ext cx="17" cy="17"/>
              </a:xfrm>
              <a:custGeom>
                <a:avLst/>
                <a:gdLst>
                  <a:gd name="T0" fmla="*/ 16 w 17"/>
                  <a:gd name="T1" fmla="*/ 0 h 17"/>
                  <a:gd name="T2" fmla="*/ 16 w 17"/>
                  <a:gd name="T3" fmla="*/ 16 h 17"/>
                  <a:gd name="T4" fmla="*/ 0 w 17"/>
                  <a:gd name="T5" fmla="*/ 16 h 17"/>
                  <a:gd name="T6" fmla="*/ 0 w 17"/>
                  <a:gd name="T7" fmla="*/ 2 h 17"/>
                  <a:gd name="T8" fmla="*/ 16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0"/>
                    </a:moveTo>
                    <a:lnTo>
                      <a:pt x="16" y="16"/>
                    </a:lnTo>
                    <a:lnTo>
                      <a:pt x="0" y="16"/>
                    </a:lnTo>
                    <a:lnTo>
                      <a:pt x="0" y="2"/>
                    </a:lnTo>
                    <a:lnTo>
                      <a:pt x="16" y="0"/>
                    </a:lnTo>
                  </a:path>
                </a:pathLst>
              </a:custGeom>
              <a:noFill/>
              <a:ln w="12700" cap="rnd">
                <a:solidFill>
                  <a:srgbClr val="000000"/>
                </a:solidFill>
                <a:round/>
                <a:headEnd/>
                <a:tailEnd/>
              </a:ln>
            </p:spPr>
            <p:txBody>
              <a:bodyPr/>
              <a:lstStyle/>
              <a:p>
                <a:endParaRPr lang="en-US"/>
              </a:p>
            </p:txBody>
          </p:sp>
          <p:sp>
            <p:nvSpPr>
              <p:cNvPr id="1059" name="Freeform 275"/>
              <p:cNvSpPr>
                <a:spLocks/>
              </p:cNvSpPr>
              <p:nvPr/>
            </p:nvSpPr>
            <p:spPr bwMode="auto">
              <a:xfrm>
                <a:off x="5315" y="2105"/>
                <a:ext cx="17" cy="17"/>
              </a:xfrm>
              <a:custGeom>
                <a:avLst/>
                <a:gdLst>
                  <a:gd name="T0" fmla="*/ 6 w 17"/>
                  <a:gd name="T1" fmla="*/ 0 h 17"/>
                  <a:gd name="T2" fmla="*/ 16 w 17"/>
                  <a:gd name="T3" fmla="*/ 16 h 17"/>
                  <a:gd name="T4" fmla="*/ 4 w 17"/>
                  <a:gd name="T5" fmla="*/ 13 h 17"/>
                  <a:gd name="T6" fmla="*/ 0 w 17"/>
                  <a:gd name="T7" fmla="*/ 4 h 17"/>
                  <a:gd name="T8" fmla="*/ 6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6" y="0"/>
                    </a:moveTo>
                    <a:lnTo>
                      <a:pt x="16" y="16"/>
                    </a:lnTo>
                    <a:lnTo>
                      <a:pt x="4" y="13"/>
                    </a:lnTo>
                    <a:lnTo>
                      <a:pt x="0" y="4"/>
                    </a:lnTo>
                    <a:lnTo>
                      <a:pt x="6" y="0"/>
                    </a:lnTo>
                  </a:path>
                </a:pathLst>
              </a:custGeom>
              <a:solidFill>
                <a:srgbClr val="C0C0C0"/>
              </a:solidFill>
              <a:ln w="12700" cap="rnd">
                <a:solidFill>
                  <a:srgbClr val="000000"/>
                </a:solidFill>
                <a:round/>
                <a:headEnd/>
                <a:tailEnd/>
              </a:ln>
            </p:spPr>
            <p:txBody>
              <a:bodyPr/>
              <a:lstStyle/>
              <a:p>
                <a:endParaRPr lang="en-US"/>
              </a:p>
            </p:txBody>
          </p:sp>
          <p:sp>
            <p:nvSpPr>
              <p:cNvPr id="1060" name="Freeform 276"/>
              <p:cNvSpPr>
                <a:spLocks/>
              </p:cNvSpPr>
              <p:nvPr/>
            </p:nvSpPr>
            <p:spPr bwMode="auto">
              <a:xfrm>
                <a:off x="5295" y="2185"/>
                <a:ext cx="52" cy="17"/>
              </a:xfrm>
              <a:custGeom>
                <a:avLst/>
                <a:gdLst>
                  <a:gd name="T0" fmla="*/ 51 w 52"/>
                  <a:gd name="T1" fmla="*/ 0 h 17"/>
                  <a:gd name="T2" fmla="*/ 0 w 52"/>
                  <a:gd name="T3" fmla="*/ 0 h 17"/>
                  <a:gd name="T4" fmla="*/ 0 w 52"/>
                  <a:gd name="T5" fmla="*/ 16 h 17"/>
                  <a:gd name="T6" fmla="*/ 50 w 52"/>
                  <a:gd name="T7" fmla="*/ 16 h 17"/>
                  <a:gd name="T8" fmla="*/ 51 w 52"/>
                  <a:gd name="T9" fmla="*/ 0 h 17"/>
                  <a:gd name="T10" fmla="*/ 0 60000 65536"/>
                  <a:gd name="T11" fmla="*/ 0 60000 65536"/>
                  <a:gd name="T12" fmla="*/ 0 60000 65536"/>
                  <a:gd name="T13" fmla="*/ 0 60000 65536"/>
                  <a:gd name="T14" fmla="*/ 0 60000 65536"/>
                  <a:gd name="T15" fmla="*/ 0 w 52"/>
                  <a:gd name="T16" fmla="*/ 0 h 17"/>
                  <a:gd name="T17" fmla="*/ 52 w 52"/>
                  <a:gd name="T18" fmla="*/ 17 h 17"/>
                </a:gdLst>
                <a:ahLst/>
                <a:cxnLst>
                  <a:cxn ang="T10">
                    <a:pos x="T0" y="T1"/>
                  </a:cxn>
                  <a:cxn ang="T11">
                    <a:pos x="T2" y="T3"/>
                  </a:cxn>
                  <a:cxn ang="T12">
                    <a:pos x="T4" y="T5"/>
                  </a:cxn>
                  <a:cxn ang="T13">
                    <a:pos x="T6" y="T7"/>
                  </a:cxn>
                  <a:cxn ang="T14">
                    <a:pos x="T8" y="T9"/>
                  </a:cxn>
                </a:cxnLst>
                <a:rect l="T15" t="T16" r="T17" b="T18"/>
                <a:pathLst>
                  <a:path w="52" h="17">
                    <a:moveTo>
                      <a:pt x="51" y="0"/>
                    </a:moveTo>
                    <a:lnTo>
                      <a:pt x="0" y="0"/>
                    </a:lnTo>
                    <a:lnTo>
                      <a:pt x="0" y="16"/>
                    </a:lnTo>
                    <a:lnTo>
                      <a:pt x="50" y="16"/>
                    </a:lnTo>
                    <a:lnTo>
                      <a:pt x="51" y="0"/>
                    </a:lnTo>
                  </a:path>
                </a:pathLst>
              </a:custGeom>
              <a:solidFill>
                <a:srgbClr val="808080"/>
              </a:solidFill>
              <a:ln w="12700" cap="rnd">
                <a:solidFill>
                  <a:srgbClr val="000000"/>
                </a:solidFill>
                <a:round/>
                <a:headEnd/>
                <a:tailEnd/>
              </a:ln>
            </p:spPr>
            <p:txBody>
              <a:bodyPr/>
              <a:lstStyle/>
              <a:p>
                <a:endParaRPr lang="en-US"/>
              </a:p>
            </p:txBody>
          </p:sp>
          <p:sp>
            <p:nvSpPr>
              <p:cNvPr id="1061" name="Freeform 277"/>
              <p:cNvSpPr>
                <a:spLocks/>
              </p:cNvSpPr>
              <p:nvPr/>
            </p:nvSpPr>
            <p:spPr bwMode="auto">
              <a:xfrm>
                <a:off x="5364" y="2026"/>
                <a:ext cx="22" cy="27"/>
              </a:xfrm>
              <a:custGeom>
                <a:avLst/>
                <a:gdLst>
                  <a:gd name="T0" fmla="*/ 1 w 22"/>
                  <a:gd name="T1" fmla="*/ 0 h 27"/>
                  <a:gd name="T2" fmla="*/ 20 w 22"/>
                  <a:gd name="T3" fmla="*/ 19 h 27"/>
                  <a:gd name="T4" fmla="*/ 21 w 22"/>
                  <a:gd name="T5" fmla="*/ 26 h 27"/>
                  <a:gd name="T6" fmla="*/ 0 w 22"/>
                  <a:gd name="T7" fmla="*/ 9 h 27"/>
                  <a:gd name="T8" fmla="*/ 1 w 22"/>
                  <a:gd name="T9" fmla="*/ 0 h 27"/>
                  <a:gd name="T10" fmla="*/ 0 60000 65536"/>
                  <a:gd name="T11" fmla="*/ 0 60000 65536"/>
                  <a:gd name="T12" fmla="*/ 0 60000 65536"/>
                  <a:gd name="T13" fmla="*/ 0 60000 65536"/>
                  <a:gd name="T14" fmla="*/ 0 60000 65536"/>
                  <a:gd name="T15" fmla="*/ 0 w 22"/>
                  <a:gd name="T16" fmla="*/ 0 h 27"/>
                  <a:gd name="T17" fmla="*/ 22 w 22"/>
                  <a:gd name="T18" fmla="*/ 27 h 27"/>
                </a:gdLst>
                <a:ahLst/>
                <a:cxnLst>
                  <a:cxn ang="T10">
                    <a:pos x="T0" y="T1"/>
                  </a:cxn>
                  <a:cxn ang="T11">
                    <a:pos x="T2" y="T3"/>
                  </a:cxn>
                  <a:cxn ang="T12">
                    <a:pos x="T4" y="T5"/>
                  </a:cxn>
                  <a:cxn ang="T13">
                    <a:pos x="T6" y="T7"/>
                  </a:cxn>
                  <a:cxn ang="T14">
                    <a:pos x="T8" y="T9"/>
                  </a:cxn>
                </a:cxnLst>
                <a:rect l="T15" t="T16" r="T17" b="T18"/>
                <a:pathLst>
                  <a:path w="22" h="27">
                    <a:moveTo>
                      <a:pt x="1" y="0"/>
                    </a:moveTo>
                    <a:lnTo>
                      <a:pt x="20" y="19"/>
                    </a:lnTo>
                    <a:lnTo>
                      <a:pt x="21" y="26"/>
                    </a:lnTo>
                    <a:lnTo>
                      <a:pt x="0" y="9"/>
                    </a:lnTo>
                    <a:lnTo>
                      <a:pt x="1" y="0"/>
                    </a:lnTo>
                  </a:path>
                </a:pathLst>
              </a:custGeom>
              <a:solidFill>
                <a:srgbClr val="C0C0C0"/>
              </a:solidFill>
              <a:ln w="12700" cap="rnd">
                <a:solidFill>
                  <a:srgbClr val="000000"/>
                </a:solidFill>
                <a:round/>
                <a:headEnd/>
                <a:tailEnd/>
              </a:ln>
            </p:spPr>
            <p:txBody>
              <a:bodyPr/>
              <a:lstStyle/>
              <a:p>
                <a:endParaRPr lang="en-US"/>
              </a:p>
            </p:txBody>
          </p:sp>
          <p:sp>
            <p:nvSpPr>
              <p:cNvPr id="1062" name="Freeform 278"/>
              <p:cNvSpPr>
                <a:spLocks/>
              </p:cNvSpPr>
              <p:nvPr/>
            </p:nvSpPr>
            <p:spPr bwMode="auto">
              <a:xfrm>
                <a:off x="5358" y="1957"/>
                <a:ext cx="33" cy="224"/>
              </a:xfrm>
              <a:custGeom>
                <a:avLst/>
                <a:gdLst>
                  <a:gd name="T0" fmla="*/ 0 w 33"/>
                  <a:gd name="T1" fmla="*/ 0 h 224"/>
                  <a:gd name="T2" fmla="*/ 32 w 33"/>
                  <a:gd name="T3" fmla="*/ 13 h 224"/>
                  <a:gd name="T4" fmla="*/ 32 w 33"/>
                  <a:gd name="T5" fmla="*/ 223 h 224"/>
                  <a:gd name="T6" fmla="*/ 26 w 33"/>
                  <a:gd name="T7" fmla="*/ 223 h 224"/>
                  <a:gd name="T8" fmla="*/ 26 w 33"/>
                  <a:gd name="T9" fmla="*/ 33 h 224"/>
                  <a:gd name="T10" fmla="*/ 0 w 33"/>
                  <a:gd name="T11" fmla="*/ 21 h 224"/>
                  <a:gd name="T12" fmla="*/ 0 w 33"/>
                  <a:gd name="T13" fmla="*/ 0 h 224"/>
                  <a:gd name="T14" fmla="*/ 0 60000 65536"/>
                  <a:gd name="T15" fmla="*/ 0 60000 65536"/>
                  <a:gd name="T16" fmla="*/ 0 60000 65536"/>
                  <a:gd name="T17" fmla="*/ 0 60000 65536"/>
                  <a:gd name="T18" fmla="*/ 0 60000 65536"/>
                  <a:gd name="T19" fmla="*/ 0 60000 65536"/>
                  <a:gd name="T20" fmla="*/ 0 60000 65536"/>
                  <a:gd name="T21" fmla="*/ 0 w 33"/>
                  <a:gd name="T22" fmla="*/ 0 h 224"/>
                  <a:gd name="T23" fmla="*/ 33 w 33"/>
                  <a:gd name="T24" fmla="*/ 224 h 2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 h="224">
                    <a:moveTo>
                      <a:pt x="0" y="0"/>
                    </a:moveTo>
                    <a:lnTo>
                      <a:pt x="32" y="13"/>
                    </a:lnTo>
                    <a:lnTo>
                      <a:pt x="32" y="223"/>
                    </a:lnTo>
                    <a:lnTo>
                      <a:pt x="26" y="223"/>
                    </a:lnTo>
                    <a:lnTo>
                      <a:pt x="26" y="33"/>
                    </a:lnTo>
                    <a:lnTo>
                      <a:pt x="0" y="21"/>
                    </a:lnTo>
                    <a:lnTo>
                      <a:pt x="0" y="0"/>
                    </a:lnTo>
                  </a:path>
                </a:pathLst>
              </a:custGeom>
              <a:solidFill>
                <a:srgbClr val="9F9F9F"/>
              </a:solidFill>
              <a:ln w="12700" cap="rnd">
                <a:solidFill>
                  <a:srgbClr val="000000"/>
                </a:solidFill>
                <a:round/>
                <a:headEnd/>
                <a:tailEnd/>
              </a:ln>
            </p:spPr>
            <p:txBody>
              <a:bodyPr/>
              <a:lstStyle/>
              <a:p>
                <a:endParaRPr lang="en-US"/>
              </a:p>
            </p:txBody>
          </p:sp>
          <p:sp>
            <p:nvSpPr>
              <p:cNvPr id="1063" name="Freeform 279"/>
              <p:cNvSpPr>
                <a:spLocks/>
              </p:cNvSpPr>
              <p:nvPr/>
            </p:nvSpPr>
            <p:spPr bwMode="auto">
              <a:xfrm>
                <a:off x="5205" y="2180"/>
                <a:ext cx="188" cy="50"/>
              </a:xfrm>
              <a:custGeom>
                <a:avLst/>
                <a:gdLst>
                  <a:gd name="T0" fmla="*/ 187 w 188"/>
                  <a:gd name="T1" fmla="*/ 49 h 50"/>
                  <a:gd name="T2" fmla="*/ 187 w 188"/>
                  <a:gd name="T3" fmla="*/ 0 h 50"/>
                  <a:gd name="T4" fmla="*/ 146 w 188"/>
                  <a:gd name="T5" fmla="*/ 0 h 50"/>
                  <a:gd name="T6" fmla="*/ 138 w 188"/>
                  <a:gd name="T7" fmla="*/ 8 h 50"/>
                  <a:gd name="T8" fmla="*/ 114 w 188"/>
                  <a:gd name="T9" fmla="*/ 8 h 50"/>
                  <a:gd name="T10" fmla="*/ 105 w 188"/>
                  <a:gd name="T11" fmla="*/ 17 h 50"/>
                  <a:gd name="T12" fmla="*/ 25 w 188"/>
                  <a:gd name="T13" fmla="*/ 17 h 50"/>
                  <a:gd name="T14" fmla="*/ 25 w 188"/>
                  <a:gd name="T15" fmla="*/ 33 h 50"/>
                  <a:gd name="T16" fmla="*/ 0 w 188"/>
                  <a:gd name="T17" fmla="*/ 33 h 50"/>
                  <a:gd name="T18" fmla="*/ 0 w 188"/>
                  <a:gd name="T19" fmla="*/ 49 h 50"/>
                  <a:gd name="T20" fmla="*/ 187 w 188"/>
                  <a:gd name="T21" fmla="*/ 49 h 5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88"/>
                  <a:gd name="T34" fmla="*/ 0 h 50"/>
                  <a:gd name="T35" fmla="*/ 188 w 188"/>
                  <a:gd name="T36" fmla="*/ 50 h 5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88" h="50">
                    <a:moveTo>
                      <a:pt x="187" y="49"/>
                    </a:moveTo>
                    <a:lnTo>
                      <a:pt x="187" y="0"/>
                    </a:lnTo>
                    <a:lnTo>
                      <a:pt x="146" y="0"/>
                    </a:lnTo>
                    <a:lnTo>
                      <a:pt x="138" y="8"/>
                    </a:lnTo>
                    <a:lnTo>
                      <a:pt x="114" y="8"/>
                    </a:lnTo>
                    <a:lnTo>
                      <a:pt x="105" y="17"/>
                    </a:lnTo>
                    <a:lnTo>
                      <a:pt x="25" y="17"/>
                    </a:lnTo>
                    <a:lnTo>
                      <a:pt x="25" y="33"/>
                    </a:lnTo>
                    <a:lnTo>
                      <a:pt x="0" y="33"/>
                    </a:lnTo>
                    <a:lnTo>
                      <a:pt x="0" y="49"/>
                    </a:lnTo>
                    <a:lnTo>
                      <a:pt x="187" y="49"/>
                    </a:lnTo>
                  </a:path>
                </a:pathLst>
              </a:custGeom>
              <a:solidFill>
                <a:srgbClr val="C0C0C0"/>
              </a:solidFill>
              <a:ln w="12700" cap="rnd">
                <a:solidFill>
                  <a:srgbClr val="000000"/>
                </a:solidFill>
                <a:round/>
                <a:headEnd/>
                <a:tailEnd/>
              </a:ln>
            </p:spPr>
            <p:txBody>
              <a:bodyPr/>
              <a:lstStyle/>
              <a:p>
                <a:endParaRPr lang="en-US"/>
              </a:p>
            </p:txBody>
          </p:sp>
          <p:sp>
            <p:nvSpPr>
              <p:cNvPr id="1064" name="Freeform 280"/>
              <p:cNvSpPr>
                <a:spLocks/>
              </p:cNvSpPr>
              <p:nvPr/>
            </p:nvSpPr>
            <p:spPr bwMode="auto">
              <a:xfrm>
                <a:off x="5254" y="2213"/>
                <a:ext cx="139" cy="17"/>
              </a:xfrm>
              <a:custGeom>
                <a:avLst/>
                <a:gdLst>
                  <a:gd name="T0" fmla="*/ 138 w 139"/>
                  <a:gd name="T1" fmla="*/ 16 h 17"/>
                  <a:gd name="T2" fmla="*/ 0 w 139"/>
                  <a:gd name="T3" fmla="*/ 16 h 17"/>
                  <a:gd name="T4" fmla="*/ 0 w 139"/>
                  <a:gd name="T5" fmla="*/ 0 h 17"/>
                  <a:gd name="T6" fmla="*/ 138 w 139"/>
                  <a:gd name="T7" fmla="*/ 0 h 17"/>
                  <a:gd name="T8" fmla="*/ 138 w 139"/>
                  <a:gd name="T9" fmla="*/ 16 h 17"/>
                  <a:gd name="T10" fmla="*/ 0 60000 65536"/>
                  <a:gd name="T11" fmla="*/ 0 60000 65536"/>
                  <a:gd name="T12" fmla="*/ 0 60000 65536"/>
                  <a:gd name="T13" fmla="*/ 0 60000 65536"/>
                  <a:gd name="T14" fmla="*/ 0 60000 65536"/>
                  <a:gd name="T15" fmla="*/ 0 w 139"/>
                  <a:gd name="T16" fmla="*/ 0 h 17"/>
                  <a:gd name="T17" fmla="*/ 139 w 139"/>
                  <a:gd name="T18" fmla="*/ 17 h 17"/>
                </a:gdLst>
                <a:ahLst/>
                <a:cxnLst>
                  <a:cxn ang="T10">
                    <a:pos x="T0" y="T1"/>
                  </a:cxn>
                  <a:cxn ang="T11">
                    <a:pos x="T2" y="T3"/>
                  </a:cxn>
                  <a:cxn ang="T12">
                    <a:pos x="T4" y="T5"/>
                  </a:cxn>
                  <a:cxn ang="T13">
                    <a:pos x="T6" y="T7"/>
                  </a:cxn>
                  <a:cxn ang="T14">
                    <a:pos x="T8" y="T9"/>
                  </a:cxn>
                </a:cxnLst>
                <a:rect l="T15" t="T16" r="T17" b="T18"/>
                <a:pathLst>
                  <a:path w="139" h="17">
                    <a:moveTo>
                      <a:pt x="138" y="16"/>
                    </a:moveTo>
                    <a:lnTo>
                      <a:pt x="0" y="16"/>
                    </a:lnTo>
                    <a:lnTo>
                      <a:pt x="0" y="0"/>
                    </a:lnTo>
                    <a:lnTo>
                      <a:pt x="138" y="0"/>
                    </a:lnTo>
                    <a:lnTo>
                      <a:pt x="138" y="16"/>
                    </a:lnTo>
                  </a:path>
                </a:pathLst>
              </a:custGeom>
              <a:solidFill>
                <a:srgbClr val="C0C0C0"/>
              </a:solidFill>
              <a:ln w="12700" cap="rnd">
                <a:solidFill>
                  <a:srgbClr val="000000"/>
                </a:solidFill>
                <a:round/>
                <a:headEnd/>
                <a:tailEnd/>
              </a:ln>
            </p:spPr>
            <p:txBody>
              <a:bodyPr/>
              <a:lstStyle/>
              <a:p>
                <a:endParaRPr lang="en-US"/>
              </a:p>
            </p:txBody>
          </p:sp>
          <p:sp>
            <p:nvSpPr>
              <p:cNvPr id="1065" name="Line 281"/>
              <p:cNvSpPr>
                <a:spLocks noChangeShapeType="1"/>
              </p:cNvSpPr>
              <p:nvPr/>
            </p:nvSpPr>
            <p:spPr bwMode="auto">
              <a:xfrm>
                <a:off x="5397" y="2113"/>
                <a:ext cx="0" cy="28"/>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1066" name="Freeform 282"/>
              <p:cNvSpPr>
                <a:spLocks/>
              </p:cNvSpPr>
              <p:nvPr/>
            </p:nvSpPr>
            <p:spPr bwMode="auto">
              <a:xfrm>
                <a:off x="5390" y="2141"/>
                <a:ext cx="17" cy="17"/>
              </a:xfrm>
              <a:custGeom>
                <a:avLst/>
                <a:gdLst>
                  <a:gd name="T0" fmla="*/ 16 w 17"/>
                  <a:gd name="T1" fmla="*/ 16 h 17"/>
                  <a:gd name="T2" fmla="*/ 16 w 17"/>
                  <a:gd name="T3" fmla="*/ 0 h 17"/>
                  <a:gd name="T4" fmla="*/ 0 w 17"/>
                  <a:gd name="T5" fmla="*/ 0 h 17"/>
                  <a:gd name="T6" fmla="*/ 0 w 17"/>
                  <a:gd name="T7" fmla="*/ 5 h 17"/>
                  <a:gd name="T8" fmla="*/ 10 w 17"/>
                  <a:gd name="T9" fmla="*/ 5 h 17"/>
                  <a:gd name="T10" fmla="*/ 10 w 17"/>
                  <a:gd name="T11" fmla="*/ 16 h 17"/>
                  <a:gd name="T12" fmla="*/ 16 w 17"/>
                  <a:gd name="T13" fmla="*/ 16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16" y="16"/>
                    </a:moveTo>
                    <a:lnTo>
                      <a:pt x="16" y="0"/>
                    </a:lnTo>
                    <a:lnTo>
                      <a:pt x="0" y="0"/>
                    </a:lnTo>
                    <a:lnTo>
                      <a:pt x="0" y="5"/>
                    </a:lnTo>
                    <a:lnTo>
                      <a:pt x="10" y="5"/>
                    </a:lnTo>
                    <a:lnTo>
                      <a:pt x="10" y="16"/>
                    </a:lnTo>
                    <a:lnTo>
                      <a:pt x="16" y="16"/>
                    </a:lnTo>
                  </a:path>
                </a:pathLst>
              </a:custGeom>
              <a:solidFill>
                <a:srgbClr val="C0C0C0"/>
              </a:solidFill>
              <a:ln w="12700" cap="rnd">
                <a:solidFill>
                  <a:srgbClr val="000000"/>
                </a:solidFill>
                <a:round/>
                <a:headEnd/>
                <a:tailEnd/>
              </a:ln>
            </p:spPr>
            <p:txBody>
              <a:bodyPr/>
              <a:lstStyle/>
              <a:p>
                <a:endParaRPr lang="en-US"/>
              </a:p>
            </p:txBody>
          </p:sp>
          <p:sp>
            <p:nvSpPr>
              <p:cNvPr id="1067" name="Freeform 283"/>
              <p:cNvSpPr>
                <a:spLocks/>
              </p:cNvSpPr>
              <p:nvPr/>
            </p:nvSpPr>
            <p:spPr bwMode="auto">
              <a:xfrm>
                <a:off x="5293" y="2131"/>
                <a:ext cx="43" cy="59"/>
              </a:xfrm>
              <a:custGeom>
                <a:avLst/>
                <a:gdLst>
                  <a:gd name="T0" fmla="*/ 42 w 43"/>
                  <a:gd name="T1" fmla="*/ 0 h 59"/>
                  <a:gd name="T2" fmla="*/ 0 w 43"/>
                  <a:gd name="T3" fmla="*/ 58 h 59"/>
                  <a:gd name="T4" fmla="*/ 7 w 43"/>
                  <a:gd name="T5" fmla="*/ 57 h 59"/>
                  <a:gd name="T6" fmla="*/ 42 w 43"/>
                  <a:gd name="T7" fmla="*/ 8 h 59"/>
                  <a:gd name="T8" fmla="*/ 42 w 43"/>
                  <a:gd name="T9" fmla="*/ 0 h 59"/>
                  <a:gd name="T10" fmla="*/ 0 60000 65536"/>
                  <a:gd name="T11" fmla="*/ 0 60000 65536"/>
                  <a:gd name="T12" fmla="*/ 0 60000 65536"/>
                  <a:gd name="T13" fmla="*/ 0 60000 65536"/>
                  <a:gd name="T14" fmla="*/ 0 60000 65536"/>
                  <a:gd name="T15" fmla="*/ 0 w 43"/>
                  <a:gd name="T16" fmla="*/ 0 h 59"/>
                  <a:gd name="T17" fmla="*/ 43 w 43"/>
                  <a:gd name="T18" fmla="*/ 59 h 59"/>
                </a:gdLst>
                <a:ahLst/>
                <a:cxnLst>
                  <a:cxn ang="T10">
                    <a:pos x="T0" y="T1"/>
                  </a:cxn>
                  <a:cxn ang="T11">
                    <a:pos x="T2" y="T3"/>
                  </a:cxn>
                  <a:cxn ang="T12">
                    <a:pos x="T4" y="T5"/>
                  </a:cxn>
                  <a:cxn ang="T13">
                    <a:pos x="T6" y="T7"/>
                  </a:cxn>
                  <a:cxn ang="T14">
                    <a:pos x="T8" y="T9"/>
                  </a:cxn>
                </a:cxnLst>
                <a:rect l="T15" t="T16" r="T17" b="T18"/>
                <a:pathLst>
                  <a:path w="43" h="59">
                    <a:moveTo>
                      <a:pt x="42" y="0"/>
                    </a:moveTo>
                    <a:lnTo>
                      <a:pt x="0" y="58"/>
                    </a:lnTo>
                    <a:lnTo>
                      <a:pt x="7" y="57"/>
                    </a:lnTo>
                    <a:lnTo>
                      <a:pt x="42" y="8"/>
                    </a:lnTo>
                    <a:lnTo>
                      <a:pt x="42" y="0"/>
                    </a:lnTo>
                  </a:path>
                </a:pathLst>
              </a:custGeom>
              <a:solidFill>
                <a:srgbClr val="9F9F9F"/>
              </a:solidFill>
              <a:ln w="12700" cap="rnd">
                <a:solidFill>
                  <a:srgbClr val="000000"/>
                </a:solidFill>
                <a:round/>
                <a:headEnd/>
                <a:tailEnd/>
              </a:ln>
            </p:spPr>
            <p:txBody>
              <a:bodyPr/>
              <a:lstStyle/>
              <a:p>
                <a:endParaRPr lang="en-US"/>
              </a:p>
            </p:txBody>
          </p:sp>
          <p:sp>
            <p:nvSpPr>
              <p:cNvPr id="1068" name="Freeform 284"/>
              <p:cNvSpPr>
                <a:spLocks/>
              </p:cNvSpPr>
              <p:nvPr/>
            </p:nvSpPr>
            <p:spPr bwMode="auto">
              <a:xfrm>
                <a:off x="5392" y="2164"/>
                <a:ext cx="33" cy="66"/>
              </a:xfrm>
              <a:custGeom>
                <a:avLst/>
                <a:gdLst>
                  <a:gd name="T0" fmla="*/ 7 w 33"/>
                  <a:gd name="T1" fmla="*/ 0 h 66"/>
                  <a:gd name="T2" fmla="*/ 32 w 33"/>
                  <a:gd name="T3" fmla="*/ 25 h 66"/>
                  <a:gd name="T4" fmla="*/ 32 w 33"/>
                  <a:gd name="T5" fmla="*/ 65 h 66"/>
                  <a:gd name="T6" fmla="*/ 0 w 33"/>
                  <a:gd name="T7" fmla="*/ 65 h 66"/>
                  <a:gd name="T8" fmla="*/ 0 w 33"/>
                  <a:gd name="T9" fmla="*/ 16 h 66"/>
                  <a:gd name="T10" fmla="*/ 7 w 33"/>
                  <a:gd name="T11" fmla="*/ 0 h 66"/>
                  <a:gd name="T12" fmla="*/ 0 60000 65536"/>
                  <a:gd name="T13" fmla="*/ 0 60000 65536"/>
                  <a:gd name="T14" fmla="*/ 0 60000 65536"/>
                  <a:gd name="T15" fmla="*/ 0 60000 65536"/>
                  <a:gd name="T16" fmla="*/ 0 60000 65536"/>
                  <a:gd name="T17" fmla="*/ 0 60000 65536"/>
                  <a:gd name="T18" fmla="*/ 0 w 33"/>
                  <a:gd name="T19" fmla="*/ 0 h 66"/>
                  <a:gd name="T20" fmla="*/ 33 w 33"/>
                  <a:gd name="T21" fmla="*/ 66 h 66"/>
                </a:gdLst>
                <a:ahLst/>
                <a:cxnLst>
                  <a:cxn ang="T12">
                    <a:pos x="T0" y="T1"/>
                  </a:cxn>
                  <a:cxn ang="T13">
                    <a:pos x="T2" y="T3"/>
                  </a:cxn>
                  <a:cxn ang="T14">
                    <a:pos x="T4" y="T5"/>
                  </a:cxn>
                  <a:cxn ang="T15">
                    <a:pos x="T6" y="T7"/>
                  </a:cxn>
                  <a:cxn ang="T16">
                    <a:pos x="T8" y="T9"/>
                  </a:cxn>
                  <a:cxn ang="T17">
                    <a:pos x="T10" y="T11"/>
                  </a:cxn>
                </a:cxnLst>
                <a:rect l="T18" t="T19" r="T20" b="T21"/>
                <a:pathLst>
                  <a:path w="33" h="66">
                    <a:moveTo>
                      <a:pt x="7" y="0"/>
                    </a:moveTo>
                    <a:lnTo>
                      <a:pt x="32" y="25"/>
                    </a:lnTo>
                    <a:lnTo>
                      <a:pt x="32" y="65"/>
                    </a:lnTo>
                    <a:lnTo>
                      <a:pt x="0" y="65"/>
                    </a:lnTo>
                    <a:lnTo>
                      <a:pt x="0" y="16"/>
                    </a:lnTo>
                    <a:lnTo>
                      <a:pt x="7" y="0"/>
                    </a:lnTo>
                  </a:path>
                </a:pathLst>
              </a:custGeom>
              <a:solidFill>
                <a:srgbClr val="C0C0C0"/>
              </a:solidFill>
              <a:ln w="12700" cap="rnd">
                <a:solidFill>
                  <a:srgbClr val="000000"/>
                </a:solidFill>
                <a:round/>
                <a:headEnd/>
                <a:tailEnd/>
              </a:ln>
            </p:spPr>
            <p:txBody>
              <a:bodyPr/>
              <a:lstStyle/>
              <a:p>
                <a:endParaRPr lang="en-US"/>
              </a:p>
            </p:txBody>
          </p:sp>
          <p:sp>
            <p:nvSpPr>
              <p:cNvPr id="1069" name="Freeform 285"/>
              <p:cNvSpPr>
                <a:spLocks/>
              </p:cNvSpPr>
              <p:nvPr/>
            </p:nvSpPr>
            <p:spPr bwMode="auto">
              <a:xfrm>
                <a:off x="5205" y="2260"/>
                <a:ext cx="228" cy="17"/>
              </a:xfrm>
              <a:custGeom>
                <a:avLst/>
                <a:gdLst>
                  <a:gd name="T0" fmla="*/ 227 w 228"/>
                  <a:gd name="T1" fmla="*/ 16 h 17"/>
                  <a:gd name="T2" fmla="*/ 0 w 228"/>
                  <a:gd name="T3" fmla="*/ 16 h 17"/>
                  <a:gd name="T4" fmla="*/ 0 w 228"/>
                  <a:gd name="T5" fmla="*/ 0 h 17"/>
                  <a:gd name="T6" fmla="*/ 227 w 228"/>
                  <a:gd name="T7" fmla="*/ 0 h 17"/>
                  <a:gd name="T8" fmla="*/ 227 w 228"/>
                  <a:gd name="T9" fmla="*/ 16 h 17"/>
                  <a:gd name="T10" fmla="*/ 0 60000 65536"/>
                  <a:gd name="T11" fmla="*/ 0 60000 65536"/>
                  <a:gd name="T12" fmla="*/ 0 60000 65536"/>
                  <a:gd name="T13" fmla="*/ 0 60000 65536"/>
                  <a:gd name="T14" fmla="*/ 0 60000 65536"/>
                  <a:gd name="T15" fmla="*/ 0 w 228"/>
                  <a:gd name="T16" fmla="*/ 0 h 17"/>
                  <a:gd name="T17" fmla="*/ 228 w 228"/>
                  <a:gd name="T18" fmla="*/ 17 h 17"/>
                </a:gdLst>
                <a:ahLst/>
                <a:cxnLst>
                  <a:cxn ang="T10">
                    <a:pos x="T0" y="T1"/>
                  </a:cxn>
                  <a:cxn ang="T11">
                    <a:pos x="T2" y="T3"/>
                  </a:cxn>
                  <a:cxn ang="T12">
                    <a:pos x="T4" y="T5"/>
                  </a:cxn>
                  <a:cxn ang="T13">
                    <a:pos x="T6" y="T7"/>
                  </a:cxn>
                  <a:cxn ang="T14">
                    <a:pos x="T8" y="T9"/>
                  </a:cxn>
                </a:cxnLst>
                <a:rect l="T15" t="T16" r="T17" b="T18"/>
                <a:pathLst>
                  <a:path w="228" h="17">
                    <a:moveTo>
                      <a:pt x="227" y="16"/>
                    </a:moveTo>
                    <a:lnTo>
                      <a:pt x="0" y="16"/>
                    </a:lnTo>
                    <a:lnTo>
                      <a:pt x="0" y="0"/>
                    </a:lnTo>
                    <a:lnTo>
                      <a:pt x="227" y="0"/>
                    </a:lnTo>
                    <a:lnTo>
                      <a:pt x="227" y="16"/>
                    </a:lnTo>
                  </a:path>
                </a:pathLst>
              </a:custGeom>
              <a:solidFill>
                <a:srgbClr val="9F9F9F"/>
              </a:solidFill>
              <a:ln w="12700" cap="rnd">
                <a:solidFill>
                  <a:srgbClr val="000000"/>
                </a:solidFill>
                <a:round/>
                <a:headEnd/>
                <a:tailEnd/>
              </a:ln>
            </p:spPr>
            <p:txBody>
              <a:bodyPr/>
              <a:lstStyle/>
              <a:p>
                <a:endParaRPr lang="en-US"/>
              </a:p>
            </p:txBody>
          </p:sp>
          <p:sp>
            <p:nvSpPr>
              <p:cNvPr id="1070" name="Freeform 286"/>
              <p:cNvSpPr>
                <a:spLocks/>
              </p:cNvSpPr>
              <p:nvPr/>
            </p:nvSpPr>
            <p:spPr bwMode="auto">
              <a:xfrm>
                <a:off x="5205" y="2245"/>
                <a:ext cx="228" cy="17"/>
              </a:xfrm>
              <a:custGeom>
                <a:avLst/>
                <a:gdLst>
                  <a:gd name="T0" fmla="*/ 227 w 228"/>
                  <a:gd name="T1" fmla="*/ 16 h 17"/>
                  <a:gd name="T2" fmla="*/ 0 w 228"/>
                  <a:gd name="T3" fmla="*/ 16 h 17"/>
                  <a:gd name="T4" fmla="*/ 0 w 228"/>
                  <a:gd name="T5" fmla="*/ 0 h 17"/>
                  <a:gd name="T6" fmla="*/ 227 w 228"/>
                  <a:gd name="T7" fmla="*/ 0 h 17"/>
                  <a:gd name="T8" fmla="*/ 227 w 228"/>
                  <a:gd name="T9" fmla="*/ 16 h 17"/>
                  <a:gd name="T10" fmla="*/ 0 60000 65536"/>
                  <a:gd name="T11" fmla="*/ 0 60000 65536"/>
                  <a:gd name="T12" fmla="*/ 0 60000 65536"/>
                  <a:gd name="T13" fmla="*/ 0 60000 65536"/>
                  <a:gd name="T14" fmla="*/ 0 60000 65536"/>
                  <a:gd name="T15" fmla="*/ 0 w 228"/>
                  <a:gd name="T16" fmla="*/ 0 h 17"/>
                  <a:gd name="T17" fmla="*/ 228 w 228"/>
                  <a:gd name="T18" fmla="*/ 17 h 17"/>
                </a:gdLst>
                <a:ahLst/>
                <a:cxnLst>
                  <a:cxn ang="T10">
                    <a:pos x="T0" y="T1"/>
                  </a:cxn>
                  <a:cxn ang="T11">
                    <a:pos x="T2" y="T3"/>
                  </a:cxn>
                  <a:cxn ang="T12">
                    <a:pos x="T4" y="T5"/>
                  </a:cxn>
                  <a:cxn ang="T13">
                    <a:pos x="T6" y="T7"/>
                  </a:cxn>
                  <a:cxn ang="T14">
                    <a:pos x="T8" y="T9"/>
                  </a:cxn>
                </a:cxnLst>
                <a:rect l="T15" t="T16" r="T17" b="T18"/>
                <a:pathLst>
                  <a:path w="228" h="17">
                    <a:moveTo>
                      <a:pt x="227" y="16"/>
                    </a:moveTo>
                    <a:lnTo>
                      <a:pt x="0" y="16"/>
                    </a:lnTo>
                    <a:lnTo>
                      <a:pt x="0" y="0"/>
                    </a:lnTo>
                    <a:lnTo>
                      <a:pt x="227" y="0"/>
                    </a:lnTo>
                    <a:lnTo>
                      <a:pt x="227" y="16"/>
                    </a:lnTo>
                  </a:path>
                </a:pathLst>
              </a:custGeom>
              <a:solidFill>
                <a:srgbClr val="9F9F9F"/>
              </a:solidFill>
              <a:ln w="12700" cap="rnd">
                <a:solidFill>
                  <a:srgbClr val="000000"/>
                </a:solidFill>
                <a:round/>
                <a:headEnd/>
                <a:tailEnd/>
              </a:ln>
            </p:spPr>
            <p:txBody>
              <a:bodyPr/>
              <a:lstStyle/>
              <a:p>
                <a:endParaRPr lang="en-US"/>
              </a:p>
            </p:txBody>
          </p:sp>
          <p:sp>
            <p:nvSpPr>
              <p:cNvPr id="1071" name="Freeform 287"/>
              <p:cNvSpPr>
                <a:spLocks/>
              </p:cNvSpPr>
              <p:nvPr/>
            </p:nvSpPr>
            <p:spPr bwMode="auto">
              <a:xfrm>
                <a:off x="5205" y="2229"/>
                <a:ext cx="228" cy="17"/>
              </a:xfrm>
              <a:custGeom>
                <a:avLst/>
                <a:gdLst>
                  <a:gd name="T0" fmla="*/ 227 w 228"/>
                  <a:gd name="T1" fmla="*/ 16 h 17"/>
                  <a:gd name="T2" fmla="*/ 0 w 228"/>
                  <a:gd name="T3" fmla="*/ 16 h 17"/>
                  <a:gd name="T4" fmla="*/ 0 w 228"/>
                  <a:gd name="T5" fmla="*/ 0 h 17"/>
                  <a:gd name="T6" fmla="*/ 227 w 228"/>
                  <a:gd name="T7" fmla="*/ 0 h 17"/>
                  <a:gd name="T8" fmla="*/ 227 w 228"/>
                  <a:gd name="T9" fmla="*/ 16 h 17"/>
                  <a:gd name="T10" fmla="*/ 0 60000 65536"/>
                  <a:gd name="T11" fmla="*/ 0 60000 65536"/>
                  <a:gd name="T12" fmla="*/ 0 60000 65536"/>
                  <a:gd name="T13" fmla="*/ 0 60000 65536"/>
                  <a:gd name="T14" fmla="*/ 0 60000 65536"/>
                  <a:gd name="T15" fmla="*/ 0 w 228"/>
                  <a:gd name="T16" fmla="*/ 0 h 17"/>
                  <a:gd name="T17" fmla="*/ 228 w 228"/>
                  <a:gd name="T18" fmla="*/ 17 h 17"/>
                </a:gdLst>
                <a:ahLst/>
                <a:cxnLst>
                  <a:cxn ang="T10">
                    <a:pos x="T0" y="T1"/>
                  </a:cxn>
                  <a:cxn ang="T11">
                    <a:pos x="T2" y="T3"/>
                  </a:cxn>
                  <a:cxn ang="T12">
                    <a:pos x="T4" y="T5"/>
                  </a:cxn>
                  <a:cxn ang="T13">
                    <a:pos x="T6" y="T7"/>
                  </a:cxn>
                  <a:cxn ang="T14">
                    <a:pos x="T8" y="T9"/>
                  </a:cxn>
                </a:cxnLst>
                <a:rect l="T15" t="T16" r="T17" b="T18"/>
                <a:pathLst>
                  <a:path w="228" h="17">
                    <a:moveTo>
                      <a:pt x="227" y="16"/>
                    </a:moveTo>
                    <a:lnTo>
                      <a:pt x="0" y="16"/>
                    </a:lnTo>
                    <a:lnTo>
                      <a:pt x="0" y="0"/>
                    </a:lnTo>
                    <a:lnTo>
                      <a:pt x="227" y="0"/>
                    </a:lnTo>
                    <a:lnTo>
                      <a:pt x="227" y="16"/>
                    </a:lnTo>
                  </a:path>
                </a:pathLst>
              </a:custGeom>
              <a:solidFill>
                <a:srgbClr val="9F9F9F"/>
              </a:solidFill>
              <a:ln w="12700" cap="rnd">
                <a:solidFill>
                  <a:srgbClr val="000000"/>
                </a:solidFill>
                <a:round/>
                <a:headEnd/>
                <a:tailEnd/>
              </a:ln>
            </p:spPr>
            <p:txBody>
              <a:bodyPr/>
              <a:lstStyle/>
              <a:p>
                <a:endParaRPr lang="en-US"/>
              </a:p>
            </p:txBody>
          </p:sp>
          <p:sp>
            <p:nvSpPr>
              <p:cNvPr id="1072" name="Freeform 288"/>
              <p:cNvSpPr>
                <a:spLocks/>
              </p:cNvSpPr>
              <p:nvPr/>
            </p:nvSpPr>
            <p:spPr bwMode="auto">
              <a:xfrm>
                <a:off x="5212" y="2216"/>
                <a:ext cx="25" cy="17"/>
              </a:xfrm>
              <a:custGeom>
                <a:avLst/>
                <a:gdLst>
                  <a:gd name="T0" fmla="*/ 24 w 25"/>
                  <a:gd name="T1" fmla="*/ 0 h 17"/>
                  <a:gd name="T2" fmla="*/ 0 w 25"/>
                  <a:gd name="T3" fmla="*/ 0 h 17"/>
                  <a:gd name="T4" fmla="*/ 0 w 25"/>
                  <a:gd name="T5" fmla="*/ 16 h 17"/>
                  <a:gd name="T6" fmla="*/ 24 w 25"/>
                  <a:gd name="T7" fmla="*/ 16 h 17"/>
                  <a:gd name="T8" fmla="*/ 24 w 25"/>
                  <a:gd name="T9" fmla="*/ 0 h 17"/>
                  <a:gd name="T10" fmla="*/ 0 60000 65536"/>
                  <a:gd name="T11" fmla="*/ 0 60000 65536"/>
                  <a:gd name="T12" fmla="*/ 0 60000 65536"/>
                  <a:gd name="T13" fmla="*/ 0 60000 65536"/>
                  <a:gd name="T14" fmla="*/ 0 60000 65536"/>
                  <a:gd name="T15" fmla="*/ 0 w 25"/>
                  <a:gd name="T16" fmla="*/ 0 h 17"/>
                  <a:gd name="T17" fmla="*/ 25 w 25"/>
                  <a:gd name="T18" fmla="*/ 17 h 17"/>
                </a:gdLst>
                <a:ahLst/>
                <a:cxnLst>
                  <a:cxn ang="T10">
                    <a:pos x="T0" y="T1"/>
                  </a:cxn>
                  <a:cxn ang="T11">
                    <a:pos x="T2" y="T3"/>
                  </a:cxn>
                  <a:cxn ang="T12">
                    <a:pos x="T4" y="T5"/>
                  </a:cxn>
                  <a:cxn ang="T13">
                    <a:pos x="T6" y="T7"/>
                  </a:cxn>
                  <a:cxn ang="T14">
                    <a:pos x="T8" y="T9"/>
                  </a:cxn>
                </a:cxnLst>
                <a:rect l="T15" t="T16" r="T17" b="T18"/>
                <a:pathLst>
                  <a:path w="25" h="17">
                    <a:moveTo>
                      <a:pt x="24" y="0"/>
                    </a:moveTo>
                    <a:lnTo>
                      <a:pt x="0" y="0"/>
                    </a:lnTo>
                    <a:lnTo>
                      <a:pt x="0" y="16"/>
                    </a:lnTo>
                    <a:lnTo>
                      <a:pt x="24" y="16"/>
                    </a:lnTo>
                    <a:lnTo>
                      <a:pt x="24" y="0"/>
                    </a:lnTo>
                  </a:path>
                </a:pathLst>
              </a:custGeom>
              <a:solidFill>
                <a:srgbClr val="9F9F9F"/>
              </a:solidFill>
              <a:ln w="12700" cap="rnd">
                <a:solidFill>
                  <a:srgbClr val="000000"/>
                </a:solidFill>
                <a:round/>
                <a:headEnd/>
                <a:tailEnd/>
              </a:ln>
            </p:spPr>
            <p:txBody>
              <a:bodyPr/>
              <a:lstStyle/>
              <a:p>
                <a:endParaRPr lang="en-US"/>
              </a:p>
            </p:txBody>
          </p:sp>
          <p:sp>
            <p:nvSpPr>
              <p:cNvPr id="1073" name="Oval 289"/>
              <p:cNvSpPr>
                <a:spLocks noChangeArrowheads="1"/>
              </p:cNvSpPr>
              <p:nvPr/>
            </p:nvSpPr>
            <p:spPr bwMode="auto">
              <a:xfrm>
                <a:off x="5401" y="2160"/>
                <a:ext cx="3" cy="2"/>
              </a:xfrm>
              <a:prstGeom prst="ellipse">
                <a:avLst/>
              </a:prstGeom>
              <a:solidFill>
                <a:srgbClr val="9F9F9F"/>
              </a:solidFill>
              <a:ln w="12700">
                <a:solidFill>
                  <a:srgbClr val="000000"/>
                </a:solidFill>
                <a:round/>
                <a:headEnd/>
                <a:tailEnd/>
              </a:ln>
            </p:spPr>
            <p:txBody>
              <a:bodyPr wrap="none" anchor="ctr"/>
              <a:lstStyle/>
              <a:p>
                <a:endParaRPr lang="en-US"/>
              </a:p>
            </p:txBody>
          </p:sp>
          <p:sp>
            <p:nvSpPr>
              <p:cNvPr id="1074" name="Freeform 290"/>
              <p:cNvSpPr>
                <a:spLocks/>
              </p:cNvSpPr>
              <p:nvPr/>
            </p:nvSpPr>
            <p:spPr bwMode="auto">
              <a:xfrm>
                <a:off x="5335" y="2123"/>
                <a:ext cx="17" cy="18"/>
              </a:xfrm>
              <a:custGeom>
                <a:avLst/>
                <a:gdLst>
                  <a:gd name="T0" fmla="*/ 0 w 17"/>
                  <a:gd name="T1" fmla="*/ 0 h 18"/>
                  <a:gd name="T2" fmla="*/ 0 w 17"/>
                  <a:gd name="T3" fmla="*/ 17 h 18"/>
                  <a:gd name="T4" fmla="*/ 16 w 17"/>
                  <a:gd name="T5" fmla="*/ 17 h 18"/>
                  <a:gd name="T6" fmla="*/ 16 w 17"/>
                  <a:gd name="T7" fmla="*/ 0 h 18"/>
                  <a:gd name="T8" fmla="*/ 0 w 17"/>
                  <a:gd name="T9" fmla="*/ 0 h 18"/>
                  <a:gd name="T10" fmla="*/ 0 60000 65536"/>
                  <a:gd name="T11" fmla="*/ 0 60000 65536"/>
                  <a:gd name="T12" fmla="*/ 0 60000 65536"/>
                  <a:gd name="T13" fmla="*/ 0 60000 65536"/>
                  <a:gd name="T14" fmla="*/ 0 60000 65536"/>
                  <a:gd name="T15" fmla="*/ 0 w 17"/>
                  <a:gd name="T16" fmla="*/ 0 h 18"/>
                  <a:gd name="T17" fmla="*/ 17 w 17"/>
                  <a:gd name="T18" fmla="*/ 18 h 18"/>
                </a:gdLst>
                <a:ahLst/>
                <a:cxnLst>
                  <a:cxn ang="T10">
                    <a:pos x="T0" y="T1"/>
                  </a:cxn>
                  <a:cxn ang="T11">
                    <a:pos x="T2" y="T3"/>
                  </a:cxn>
                  <a:cxn ang="T12">
                    <a:pos x="T4" y="T5"/>
                  </a:cxn>
                  <a:cxn ang="T13">
                    <a:pos x="T6" y="T7"/>
                  </a:cxn>
                  <a:cxn ang="T14">
                    <a:pos x="T8" y="T9"/>
                  </a:cxn>
                </a:cxnLst>
                <a:rect l="T15" t="T16" r="T17" b="T18"/>
                <a:pathLst>
                  <a:path w="17" h="18">
                    <a:moveTo>
                      <a:pt x="0" y="0"/>
                    </a:moveTo>
                    <a:lnTo>
                      <a:pt x="0" y="17"/>
                    </a:lnTo>
                    <a:lnTo>
                      <a:pt x="16" y="17"/>
                    </a:lnTo>
                    <a:lnTo>
                      <a:pt x="16" y="0"/>
                    </a:lnTo>
                    <a:lnTo>
                      <a:pt x="0" y="0"/>
                    </a:lnTo>
                  </a:path>
                </a:pathLst>
              </a:custGeom>
              <a:solidFill>
                <a:srgbClr val="808080"/>
              </a:solidFill>
              <a:ln w="12700" cap="rnd">
                <a:solidFill>
                  <a:srgbClr val="000000"/>
                </a:solidFill>
                <a:round/>
                <a:headEnd/>
                <a:tailEnd/>
              </a:ln>
            </p:spPr>
            <p:txBody>
              <a:bodyPr/>
              <a:lstStyle/>
              <a:p>
                <a:endParaRPr lang="en-US"/>
              </a:p>
            </p:txBody>
          </p:sp>
          <p:sp>
            <p:nvSpPr>
              <p:cNvPr id="1075" name="Freeform 291"/>
              <p:cNvSpPr>
                <a:spLocks/>
              </p:cNvSpPr>
              <p:nvPr/>
            </p:nvSpPr>
            <p:spPr bwMode="auto">
              <a:xfrm>
                <a:off x="5295" y="2115"/>
                <a:ext cx="65" cy="66"/>
              </a:xfrm>
              <a:custGeom>
                <a:avLst/>
                <a:gdLst>
                  <a:gd name="T0" fmla="*/ 56 w 65"/>
                  <a:gd name="T1" fmla="*/ 65 h 66"/>
                  <a:gd name="T2" fmla="*/ 56 w 65"/>
                  <a:gd name="T3" fmla="*/ 8 h 66"/>
                  <a:gd name="T4" fmla="*/ 0 w 65"/>
                  <a:gd name="T5" fmla="*/ 8 h 66"/>
                  <a:gd name="T6" fmla="*/ 0 w 65"/>
                  <a:gd name="T7" fmla="*/ 0 h 66"/>
                  <a:gd name="T8" fmla="*/ 64 w 65"/>
                  <a:gd name="T9" fmla="*/ 0 h 66"/>
                  <a:gd name="T10" fmla="*/ 64 w 65"/>
                  <a:gd name="T11" fmla="*/ 65 h 66"/>
                  <a:gd name="T12" fmla="*/ 56 w 65"/>
                  <a:gd name="T13" fmla="*/ 65 h 66"/>
                  <a:gd name="T14" fmla="*/ 0 60000 65536"/>
                  <a:gd name="T15" fmla="*/ 0 60000 65536"/>
                  <a:gd name="T16" fmla="*/ 0 60000 65536"/>
                  <a:gd name="T17" fmla="*/ 0 60000 65536"/>
                  <a:gd name="T18" fmla="*/ 0 60000 65536"/>
                  <a:gd name="T19" fmla="*/ 0 60000 65536"/>
                  <a:gd name="T20" fmla="*/ 0 60000 65536"/>
                  <a:gd name="T21" fmla="*/ 0 w 65"/>
                  <a:gd name="T22" fmla="*/ 0 h 66"/>
                  <a:gd name="T23" fmla="*/ 65 w 65"/>
                  <a:gd name="T24" fmla="*/ 66 h 6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5" h="66">
                    <a:moveTo>
                      <a:pt x="56" y="65"/>
                    </a:moveTo>
                    <a:lnTo>
                      <a:pt x="56" y="8"/>
                    </a:lnTo>
                    <a:lnTo>
                      <a:pt x="0" y="8"/>
                    </a:lnTo>
                    <a:lnTo>
                      <a:pt x="0" y="0"/>
                    </a:lnTo>
                    <a:lnTo>
                      <a:pt x="64" y="0"/>
                    </a:lnTo>
                    <a:lnTo>
                      <a:pt x="64" y="65"/>
                    </a:lnTo>
                    <a:lnTo>
                      <a:pt x="56" y="65"/>
                    </a:lnTo>
                  </a:path>
                </a:pathLst>
              </a:custGeom>
              <a:solidFill>
                <a:srgbClr val="C0C0C0"/>
              </a:solidFill>
              <a:ln w="12700" cap="rnd">
                <a:solidFill>
                  <a:srgbClr val="000000"/>
                </a:solidFill>
                <a:round/>
                <a:headEnd/>
                <a:tailEnd/>
              </a:ln>
            </p:spPr>
            <p:txBody>
              <a:bodyPr/>
              <a:lstStyle/>
              <a:p>
                <a:endParaRPr lang="en-US"/>
              </a:p>
            </p:txBody>
          </p:sp>
          <p:grpSp>
            <p:nvGrpSpPr>
              <p:cNvPr id="1076" name="Group 292"/>
              <p:cNvGrpSpPr>
                <a:grpSpLocks/>
              </p:cNvGrpSpPr>
              <p:nvPr/>
            </p:nvGrpSpPr>
            <p:grpSpPr bwMode="auto">
              <a:xfrm>
                <a:off x="5350" y="2058"/>
                <a:ext cx="58" cy="52"/>
                <a:chOff x="5350" y="2058"/>
                <a:chExt cx="58" cy="52"/>
              </a:xfrm>
            </p:grpSpPr>
            <p:sp>
              <p:nvSpPr>
                <p:cNvPr id="1088" name="Oval 293"/>
                <p:cNvSpPr>
                  <a:spLocks noChangeArrowheads="1"/>
                </p:cNvSpPr>
                <p:nvPr/>
              </p:nvSpPr>
              <p:spPr bwMode="auto">
                <a:xfrm>
                  <a:off x="5350" y="2058"/>
                  <a:ext cx="52" cy="52"/>
                </a:xfrm>
                <a:prstGeom prst="ellipse">
                  <a:avLst/>
                </a:prstGeom>
                <a:solidFill>
                  <a:srgbClr val="808080"/>
                </a:solidFill>
                <a:ln w="12700">
                  <a:solidFill>
                    <a:srgbClr val="000000"/>
                  </a:solidFill>
                  <a:round/>
                  <a:headEnd/>
                  <a:tailEnd/>
                </a:ln>
              </p:spPr>
              <p:txBody>
                <a:bodyPr wrap="none" anchor="ctr"/>
                <a:lstStyle/>
                <a:p>
                  <a:endParaRPr lang="en-US"/>
                </a:p>
              </p:txBody>
            </p:sp>
            <p:sp>
              <p:nvSpPr>
                <p:cNvPr id="1089" name="Oval 294"/>
                <p:cNvSpPr>
                  <a:spLocks noChangeArrowheads="1"/>
                </p:cNvSpPr>
                <p:nvPr/>
              </p:nvSpPr>
              <p:spPr bwMode="auto">
                <a:xfrm>
                  <a:off x="5356" y="2058"/>
                  <a:ext cx="52" cy="52"/>
                </a:xfrm>
                <a:prstGeom prst="ellipse">
                  <a:avLst/>
                </a:prstGeom>
                <a:solidFill>
                  <a:srgbClr val="C0C0C0"/>
                </a:solidFill>
                <a:ln w="12700">
                  <a:solidFill>
                    <a:srgbClr val="000000"/>
                  </a:solidFill>
                  <a:round/>
                  <a:headEnd/>
                  <a:tailEnd/>
                </a:ln>
              </p:spPr>
              <p:txBody>
                <a:bodyPr wrap="none" anchor="ctr"/>
                <a:lstStyle/>
                <a:p>
                  <a:endParaRPr lang="en-US"/>
                </a:p>
              </p:txBody>
            </p:sp>
          </p:grpSp>
          <p:grpSp>
            <p:nvGrpSpPr>
              <p:cNvPr id="1077" name="Group 295"/>
              <p:cNvGrpSpPr>
                <a:grpSpLocks/>
              </p:cNvGrpSpPr>
              <p:nvPr/>
            </p:nvGrpSpPr>
            <p:grpSpPr bwMode="auto">
              <a:xfrm>
                <a:off x="5359" y="2180"/>
                <a:ext cx="25" cy="66"/>
                <a:chOff x="5359" y="2180"/>
                <a:chExt cx="25" cy="66"/>
              </a:xfrm>
            </p:grpSpPr>
            <p:sp>
              <p:nvSpPr>
                <p:cNvPr id="1079" name="Freeform 296"/>
                <p:cNvSpPr>
                  <a:spLocks/>
                </p:cNvSpPr>
                <p:nvPr/>
              </p:nvSpPr>
              <p:spPr bwMode="auto">
                <a:xfrm>
                  <a:off x="5359" y="2180"/>
                  <a:ext cx="25" cy="66"/>
                </a:xfrm>
                <a:custGeom>
                  <a:avLst/>
                  <a:gdLst>
                    <a:gd name="T0" fmla="*/ 24 w 25"/>
                    <a:gd name="T1" fmla="*/ 0 h 66"/>
                    <a:gd name="T2" fmla="*/ 0 w 25"/>
                    <a:gd name="T3" fmla="*/ 0 h 66"/>
                    <a:gd name="T4" fmla="*/ 0 w 25"/>
                    <a:gd name="T5" fmla="*/ 65 h 66"/>
                    <a:gd name="T6" fmla="*/ 24 w 25"/>
                    <a:gd name="T7" fmla="*/ 65 h 66"/>
                    <a:gd name="T8" fmla="*/ 24 w 25"/>
                    <a:gd name="T9" fmla="*/ 0 h 66"/>
                    <a:gd name="T10" fmla="*/ 0 60000 65536"/>
                    <a:gd name="T11" fmla="*/ 0 60000 65536"/>
                    <a:gd name="T12" fmla="*/ 0 60000 65536"/>
                    <a:gd name="T13" fmla="*/ 0 60000 65536"/>
                    <a:gd name="T14" fmla="*/ 0 60000 65536"/>
                    <a:gd name="T15" fmla="*/ 0 w 25"/>
                    <a:gd name="T16" fmla="*/ 0 h 66"/>
                    <a:gd name="T17" fmla="*/ 25 w 25"/>
                    <a:gd name="T18" fmla="*/ 66 h 66"/>
                  </a:gdLst>
                  <a:ahLst/>
                  <a:cxnLst>
                    <a:cxn ang="T10">
                      <a:pos x="T0" y="T1"/>
                    </a:cxn>
                    <a:cxn ang="T11">
                      <a:pos x="T2" y="T3"/>
                    </a:cxn>
                    <a:cxn ang="T12">
                      <a:pos x="T4" y="T5"/>
                    </a:cxn>
                    <a:cxn ang="T13">
                      <a:pos x="T6" y="T7"/>
                    </a:cxn>
                    <a:cxn ang="T14">
                      <a:pos x="T8" y="T9"/>
                    </a:cxn>
                  </a:cxnLst>
                  <a:rect l="T15" t="T16" r="T17" b="T18"/>
                  <a:pathLst>
                    <a:path w="25" h="66">
                      <a:moveTo>
                        <a:pt x="24" y="0"/>
                      </a:moveTo>
                      <a:lnTo>
                        <a:pt x="0" y="0"/>
                      </a:lnTo>
                      <a:lnTo>
                        <a:pt x="0" y="65"/>
                      </a:lnTo>
                      <a:lnTo>
                        <a:pt x="24" y="65"/>
                      </a:lnTo>
                      <a:lnTo>
                        <a:pt x="24" y="0"/>
                      </a:lnTo>
                    </a:path>
                  </a:pathLst>
                </a:custGeom>
                <a:solidFill>
                  <a:srgbClr val="C0C0C0"/>
                </a:solidFill>
                <a:ln w="12700" cap="rnd">
                  <a:solidFill>
                    <a:srgbClr val="000000"/>
                  </a:solidFill>
                  <a:round/>
                  <a:headEnd/>
                  <a:tailEnd/>
                </a:ln>
              </p:spPr>
              <p:txBody>
                <a:bodyPr/>
                <a:lstStyle/>
                <a:p>
                  <a:endParaRPr lang="en-US"/>
                </a:p>
              </p:txBody>
            </p:sp>
            <p:grpSp>
              <p:nvGrpSpPr>
                <p:cNvPr id="1080" name="Group 297"/>
                <p:cNvGrpSpPr>
                  <a:grpSpLocks/>
                </p:cNvGrpSpPr>
                <p:nvPr/>
              </p:nvGrpSpPr>
              <p:grpSpPr bwMode="auto">
                <a:xfrm>
                  <a:off x="5359" y="2188"/>
                  <a:ext cx="24" cy="49"/>
                  <a:chOff x="5359" y="2188"/>
                  <a:chExt cx="24" cy="49"/>
                </a:xfrm>
              </p:grpSpPr>
              <p:sp>
                <p:nvSpPr>
                  <p:cNvPr id="1081" name="Line 298"/>
                  <p:cNvSpPr>
                    <a:spLocks noChangeShapeType="1"/>
                  </p:cNvSpPr>
                  <p:nvPr/>
                </p:nvSpPr>
                <p:spPr bwMode="auto">
                  <a:xfrm flipH="1">
                    <a:off x="5359" y="2197"/>
                    <a:ext cx="24" cy="0"/>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1082" name="Line 299"/>
                  <p:cNvSpPr>
                    <a:spLocks noChangeShapeType="1"/>
                  </p:cNvSpPr>
                  <p:nvPr/>
                </p:nvSpPr>
                <p:spPr bwMode="auto">
                  <a:xfrm flipH="1">
                    <a:off x="5359" y="2220"/>
                    <a:ext cx="24" cy="0"/>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1083" name="Line 300"/>
                  <p:cNvSpPr>
                    <a:spLocks noChangeShapeType="1"/>
                  </p:cNvSpPr>
                  <p:nvPr/>
                </p:nvSpPr>
                <p:spPr bwMode="auto">
                  <a:xfrm flipH="1">
                    <a:off x="5359" y="2213"/>
                    <a:ext cx="24" cy="0"/>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1084" name="Line 301"/>
                  <p:cNvSpPr>
                    <a:spLocks noChangeShapeType="1"/>
                  </p:cNvSpPr>
                  <p:nvPr/>
                </p:nvSpPr>
                <p:spPr bwMode="auto">
                  <a:xfrm flipH="1">
                    <a:off x="5359" y="2205"/>
                    <a:ext cx="24" cy="0"/>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1085" name="Line 302"/>
                  <p:cNvSpPr>
                    <a:spLocks noChangeShapeType="1"/>
                  </p:cNvSpPr>
                  <p:nvPr/>
                </p:nvSpPr>
                <p:spPr bwMode="auto">
                  <a:xfrm flipH="1">
                    <a:off x="5359" y="2188"/>
                    <a:ext cx="24" cy="0"/>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1086" name="Line 303"/>
                  <p:cNvSpPr>
                    <a:spLocks noChangeShapeType="1"/>
                  </p:cNvSpPr>
                  <p:nvPr/>
                </p:nvSpPr>
                <p:spPr bwMode="auto">
                  <a:xfrm flipH="1">
                    <a:off x="5359" y="2229"/>
                    <a:ext cx="24" cy="0"/>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1087" name="Line 304"/>
                  <p:cNvSpPr>
                    <a:spLocks noChangeShapeType="1"/>
                  </p:cNvSpPr>
                  <p:nvPr/>
                </p:nvSpPr>
                <p:spPr bwMode="auto">
                  <a:xfrm flipH="1">
                    <a:off x="5359" y="2237"/>
                    <a:ext cx="24" cy="0"/>
                  </a:xfrm>
                  <a:prstGeom prst="line">
                    <a:avLst/>
                  </a:prstGeom>
                  <a:noFill/>
                  <a:ln w="12700">
                    <a:solidFill>
                      <a:srgbClr val="000000"/>
                    </a:solidFill>
                    <a:round/>
                    <a:headEnd type="none" w="sm" len="sm"/>
                    <a:tailEnd type="none" w="sm" len="sm"/>
                  </a:ln>
                </p:spPr>
                <p:txBody>
                  <a:bodyPr wrap="none" anchor="ctr"/>
                  <a:lstStyle/>
                  <a:p>
                    <a:endParaRPr lang="en-US"/>
                  </a:p>
                </p:txBody>
              </p:sp>
            </p:grpSp>
          </p:grpSp>
          <p:sp>
            <p:nvSpPr>
              <p:cNvPr id="1078" name="Freeform 305"/>
              <p:cNvSpPr>
                <a:spLocks/>
              </p:cNvSpPr>
              <p:nvPr/>
            </p:nvSpPr>
            <p:spPr bwMode="auto">
              <a:xfrm>
                <a:off x="5221" y="2197"/>
                <a:ext cx="17" cy="17"/>
              </a:xfrm>
              <a:custGeom>
                <a:avLst/>
                <a:gdLst>
                  <a:gd name="T0" fmla="*/ 16 w 17"/>
                  <a:gd name="T1" fmla="*/ 0 h 17"/>
                  <a:gd name="T2" fmla="*/ 0 w 17"/>
                  <a:gd name="T3" fmla="*/ 0 h 17"/>
                  <a:gd name="T4" fmla="*/ 0 w 17"/>
                  <a:gd name="T5" fmla="*/ 16 h 17"/>
                  <a:gd name="T6" fmla="*/ 16 w 17"/>
                  <a:gd name="T7" fmla="*/ 16 h 17"/>
                  <a:gd name="T8" fmla="*/ 16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0"/>
                    </a:moveTo>
                    <a:lnTo>
                      <a:pt x="0" y="0"/>
                    </a:lnTo>
                    <a:lnTo>
                      <a:pt x="0" y="16"/>
                    </a:lnTo>
                    <a:lnTo>
                      <a:pt x="16" y="16"/>
                    </a:lnTo>
                    <a:lnTo>
                      <a:pt x="16" y="0"/>
                    </a:lnTo>
                  </a:path>
                </a:pathLst>
              </a:custGeom>
              <a:solidFill>
                <a:srgbClr val="C0C0C0"/>
              </a:solidFill>
              <a:ln w="12700" cap="rnd">
                <a:solidFill>
                  <a:srgbClr val="000000"/>
                </a:solidFill>
                <a:round/>
                <a:headEnd/>
                <a:tailEnd/>
              </a:ln>
            </p:spPr>
            <p:txBody>
              <a:bodyPr/>
              <a:lstStyle/>
              <a:p>
                <a:endParaRPr lang="en-US"/>
              </a:p>
            </p:txBody>
          </p:sp>
        </p:grpSp>
        <p:grpSp>
          <p:nvGrpSpPr>
            <p:cNvPr id="1041" name="Group 306"/>
            <p:cNvGrpSpPr>
              <a:grpSpLocks/>
            </p:cNvGrpSpPr>
            <p:nvPr/>
          </p:nvGrpSpPr>
          <p:grpSpPr bwMode="auto">
            <a:xfrm>
              <a:off x="5256" y="2017"/>
              <a:ext cx="41" cy="46"/>
              <a:chOff x="5256" y="2017"/>
              <a:chExt cx="41" cy="46"/>
            </a:xfrm>
          </p:grpSpPr>
          <p:sp>
            <p:nvSpPr>
              <p:cNvPr id="1054" name="Freeform 307"/>
              <p:cNvSpPr>
                <a:spLocks/>
              </p:cNvSpPr>
              <p:nvPr/>
            </p:nvSpPr>
            <p:spPr bwMode="auto">
              <a:xfrm>
                <a:off x="5256" y="2031"/>
                <a:ext cx="19" cy="32"/>
              </a:xfrm>
              <a:custGeom>
                <a:avLst/>
                <a:gdLst>
                  <a:gd name="T0" fmla="*/ 2 w 19"/>
                  <a:gd name="T1" fmla="*/ 0 h 32"/>
                  <a:gd name="T2" fmla="*/ 18 w 19"/>
                  <a:gd name="T3" fmla="*/ 26 h 32"/>
                  <a:gd name="T4" fmla="*/ 15 w 19"/>
                  <a:gd name="T5" fmla="*/ 31 h 32"/>
                  <a:gd name="T6" fmla="*/ 0 w 19"/>
                  <a:gd name="T7" fmla="*/ 1 h 32"/>
                  <a:gd name="T8" fmla="*/ 2 w 19"/>
                  <a:gd name="T9" fmla="*/ 0 h 32"/>
                  <a:gd name="T10" fmla="*/ 0 60000 65536"/>
                  <a:gd name="T11" fmla="*/ 0 60000 65536"/>
                  <a:gd name="T12" fmla="*/ 0 60000 65536"/>
                  <a:gd name="T13" fmla="*/ 0 60000 65536"/>
                  <a:gd name="T14" fmla="*/ 0 60000 65536"/>
                  <a:gd name="T15" fmla="*/ 0 w 19"/>
                  <a:gd name="T16" fmla="*/ 0 h 32"/>
                  <a:gd name="T17" fmla="*/ 19 w 19"/>
                  <a:gd name="T18" fmla="*/ 32 h 32"/>
                </a:gdLst>
                <a:ahLst/>
                <a:cxnLst>
                  <a:cxn ang="T10">
                    <a:pos x="T0" y="T1"/>
                  </a:cxn>
                  <a:cxn ang="T11">
                    <a:pos x="T2" y="T3"/>
                  </a:cxn>
                  <a:cxn ang="T12">
                    <a:pos x="T4" y="T5"/>
                  </a:cxn>
                  <a:cxn ang="T13">
                    <a:pos x="T6" y="T7"/>
                  </a:cxn>
                  <a:cxn ang="T14">
                    <a:pos x="T8" y="T9"/>
                  </a:cxn>
                </a:cxnLst>
                <a:rect l="T15" t="T16" r="T17" b="T18"/>
                <a:pathLst>
                  <a:path w="19" h="32">
                    <a:moveTo>
                      <a:pt x="2" y="0"/>
                    </a:moveTo>
                    <a:lnTo>
                      <a:pt x="18" y="26"/>
                    </a:lnTo>
                    <a:lnTo>
                      <a:pt x="15" y="31"/>
                    </a:lnTo>
                    <a:lnTo>
                      <a:pt x="0" y="1"/>
                    </a:lnTo>
                    <a:lnTo>
                      <a:pt x="2" y="0"/>
                    </a:lnTo>
                  </a:path>
                </a:pathLst>
              </a:custGeom>
              <a:solidFill>
                <a:srgbClr val="BFBFDF"/>
              </a:solidFill>
              <a:ln w="12700" cap="rnd">
                <a:solidFill>
                  <a:srgbClr val="000000"/>
                </a:solidFill>
                <a:round/>
                <a:headEnd/>
                <a:tailEnd/>
              </a:ln>
            </p:spPr>
            <p:txBody>
              <a:bodyPr/>
              <a:lstStyle/>
              <a:p>
                <a:endParaRPr lang="en-US"/>
              </a:p>
            </p:txBody>
          </p:sp>
          <p:sp>
            <p:nvSpPr>
              <p:cNvPr id="1055" name="Freeform 308"/>
              <p:cNvSpPr>
                <a:spLocks/>
              </p:cNvSpPr>
              <p:nvPr/>
            </p:nvSpPr>
            <p:spPr bwMode="auto">
              <a:xfrm>
                <a:off x="5261" y="2017"/>
                <a:ext cx="36" cy="17"/>
              </a:xfrm>
              <a:custGeom>
                <a:avLst/>
                <a:gdLst>
                  <a:gd name="T0" fmla="*/ 1 w 36"/>
                  <a:gd name="T1" fmla="*/ 0 h 17"/>
                  <a:gd name="T2" fmla="*/ 35 w 36"/>
                  <a:gd name="T3" fmla="*/ 8 h 17"/>
                  <a:gd name="T4" fmla="*/ 30 w 36"/>
                  <a:gd name="T5" fmla="*/ 16 h 17"/>
                  <a:gd name="T6" fmla="*/ 0 w 36"/>
                  <a:gd name="T7" fmla="*/ 5 h 17"/>
                  <a:gd name="T8" fmla="*/ 1 w 36"/>
                  <a:gd name="T9" fmla="*/ 0 h 17"/>
                  <a:gd name="T10" fmla="*/ 0 60000 65536"/>
                  <a:gd name="T11" fmla="*/ 0 60000 65536"/>
                  <a:gd name="T12" fmla="*/ 0 60000 65536"/>
                  <a:gd name="T13" fmla="*/ 0 60000 65536"/>
                  <a:gd name="T14" fmla="*/ 0 60000 65536"/>
                  <a:gd name="T15" fmla="*/ 0 w 36"/>
                  <a:gd name="T16" fmla="*/ 0 h 17"/>
                  <a:gd name="T17" fmla="*/ 36 w 36"/>
                  <a:gd name="T18" fmla="*/ 17 h 17"/>
                </a:gdLst>
                <a:ahLst/>
                <a:cxnLst>
                  <a:cxn ang="T10">
                    <a:pos x="T0" y="T1"/>
                  </a:cxn>
                  <a:cxn ang="T11">
                    <a:pos x="T2" y="T3"/>
                  </a:cxn>
                  <a:cxn ang="T12">
                    <a:pos x="T4" y="T5"/>
                  </a:cxn>
                  <a:cxn ang="T13">
                    <a:pos x="T6" y="T7"/>
                  </a:cxn>
                  <a:cxn ang="T14">
                    <a:pos x="T8" y="T9"/>
                  </a:cxn>
                </a:cxnLst>
                <a:rect l="T15" t="T16" r="T17" b="T18"/>
                <a:pathLst>
                  <a:path w="36" h="17">
                    <a:moveTo>
                      <a:pt x="1" y="0"/>
                    </a:moveTo>
                    <a:lnTo>
                      <a:pt x="35" y="8"/>
                    </a:lnTo>
                    <a:lnTo>
                      <a:pt x="30" y="16"/>
                    </a:lnTo>
                    <a:lnTo>
                      <a:pt x="0" y="5"/>
                    </a:lnTo>
                    <a:lnTo>
                      <a:pt x="1" y="0"/>
                    </a:lnTo>
                  </a:path>
                </a:pathLst>
              </a:custGeom>
              <a:solidFill>
                <a:srgbClr val="BFBFDF"/>
              </a:solidFill>
              <a:ln w="12700" cap="rnd">
                <a:solidFill>
                  <a:srgbClr val="000000"/>
                </a:solidFill>
                <a:round/>
                <a:headEnd/>
                <a:tailEnd/>
              </a:ln>
            </p:spPr>
            <p:txBody>
              <a:bodyPr/>
              <a:lstStyle/>
              <a:p>
                <a:endParaRPr lang="en-US"/>
              </a:p>
            </p:txBody>
          </p:sp>
        </p:grpSp>
        <p:grpSp>
          <p:nvGrpSpPr>
            <p:cNvPr id="1042" name="Group 309"/>
            <p:cNvGrpSpPr>
              <a:grpSpLocks/>
            </p:cNvGrpSpPr>
            <p:nvPr/>
          </p:nvGrpSpPr>
          <p:grpSpPr bwMode="auto">
            <a:xfrm>
              <a:off x="5244" y="1945"/>
              <a:ext cx="134" cy="210"/>
              <a:chOff x="5244" y="1945"/>
              <a:chExt cx="134" cy="210"/>
            </a:xfrm>
          </p:grpSpPr>
          <p:sp>
            <p:nvSpPr>
              <p:cNvPr id="1052" name="Freeform 310"/>
              <p:cNvSpPr>
                <a:spLocks/>
              </p:cNvSpPr>
              <p:nvPr/>
            </p:nvSpPr>
            <p:spPr bwMode="auto">
              <a:xfrm>
                <a:off x="5244" y="1945"/>
                <a:ext cx="134" cy="210"/>
              </a:xfrm>
              <a:custGeom>
                <a:avLst/>
                <a:gdLst>
                  <a:gd name="T0" fmla="*/ 129 w 134"/>
                  <a:gd name="T1" fmla="*/ 7 h 210"/>
                  <a:gd name="T2" fmla="*/ 131 w 134"/>
                  <a:gd name="T3" fmla="*/ 14 h 210"/>
                  <a:gd name="T4" fmla="*/ 132 w 134"/>
                  <a:gd name="T5" fmla="*/ 21 h 210"/>
                  <a:gd name="T6" fmla="*/ 133 w 134"/>
                  <a:gd name="T7" fmla="*/ 30 h 210"/>
                  <a:gd name="T8" fmla="*/ 133 w 134"/>
                  <a:gd name="T9" fmla="*/ 38 h 210"/>
                  <a:gd name="T10" fmla="*/ 131 w 134"/>
                  <a:gd name="T11" fmla="*/ 49 h 210"/>
                  <a:gd name="T12" fmla="*/ 130 w 134"/>
                  <a:gd name="T13" fmla="*/ 62 h 210"/>
                  <a:gd name="T14" fmla="*/ 126 w 134"/>
                  <a:gd name="T15" fmla="*/ 76 h 210"/>
                  <a:gd name="T16" fmla="*/ 121 w 134"/>
                  <a:gd name="T17" fmla="*/ 93 h 210"/>
                  <a:gd name="T18" fmla="*/ 114 w 134"/>
                  <a:gd name="T19" fmla="*/ 109 h 210"/>
                  <a:gd name="T20" fmla="*/ 102 w 134"/>
                  <a:gd name="T21" fmla="*/ 128 h 210"/>
                  <a:gd name="T22" fmla="*/ 89 w 134"/>
                  <a:gd name="T23" fmla="*/ 146 h 210"/>
                  <a:gd name="T24" fmla="*/ 79 w 134"/>
                  <a:gd name="T25" fmla="*/ 159 h 210"/>
                  <a:gd name="T26" fmla="*/ 65 w 134"/>
                  <a:gd name="T27" fmla="*/ 174 h 210"/>
                  <a:gd name="T28" fmla="*/ 50 w 134"/>
                  <a:gd name="T29" fmla="*/ 185 h 210"/>
                  <a:gd name="T30" fmla="*/ 37 w 134"/>
                  <a:gd name="T31" fmla="*/ 195 h 210"/>
                  <a:gd name="T32" fmla="*/ 28 w 134"/>
                  <a:gd name="T33" fmla="*/ 201 h 210"/>
                  <a:gd name="T34" fmla="*/ 18 w 134"/>
                  <a:gd name="T35" fmla="*/ 206 h 210"/>
                  <a:gd name="T36" fmla="*/ 10 w 134"/>
                  <a:gd name="T37" fmla="*/ 209 h 210"/>
                  <a:gd name="T38" fmla="*/ 4 w 134"/>
                  <a:gd name="T39" fmla="*/ 209 h 210"/>
                  <a:gd name="T40" fmla="*/ 0 w 134"/>
                  <a:gd name="T41" fmla="*/ 206 h 210"/>
                  <a:gd name="T42" fmla="*/ 124 w 134"/>
                  <a:gd name="T43" fmla="*/ 0 h 210"/>
                  <a:gd name="T44" fmla="*/ 129 w 134"/>
                  <a:gd name="T45" fmla="*/ 7 h 21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34"/>
                  <a:gd name="T70" fmla="*/ 0 h 210"/>
                  <a:gd name="T71" fmla="*/ 134 w 134"/>
                  <a:gd name="T72" fmla="*/ 210 h 21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34" h="210">
                    <a:moveTo>
                      <a:pt x="129" y="7"/>
                    </a:moveTo>
                    <a:lnTo>
                      <a:pt x="131" y="14"/>
                    </a:lnTo>
                    <a:lnTo>
                      <a:pt x="132" y="21"/>
                    </a:lnTo>
                    <a:lnTo>
                      <a:pt x="133" y="30"/>
                    </a:lnTo>
                    <a:lnTo>
                      <a:pt x="133" y="38"/>
                    </a:lnTo>
                    <a:lnTo>
                      <a:pt x="131" y="49"/>
                    </a:lnTo>
                    <a:lnTo>
                      <a:pt x="130" y="62"/>
                    </a:lnTo>
                    <a:lnTo>
                      <a:pt x="126" y="76"/>
                    </a:lnTo>
                    <a:lnTo>
                      <a:pt x="121" y="93"/>
                    </a:lnTo>
                    <a:lnTo>
                      <a:pt x="114" y="109"/>
                    </a:lnTo>
                    <a:lnTo>
                      <a:pt x="102" y="128"/>
                    </a:lnTo>
                    <a:lnTo>
                      <a:pt x="89" y="146"/>
                    </a:lnTo>
                    <a:lnTo>
                      <a:pt x="79" y="159"/>
                    </a:lnTo>
                    <a:lnTo>
                      <a:pt x="65" y="174"/>
                    </a:lnTo>
                    <a:lnTo>
                      <a:pt x="50" y="185"/>
                    </a:lnTo>
                    <a:lnTo>
                      <a:pt x="37" y="195"/>
                    </a:lnTo>
                    <a:lnTo>
                      <a:pt x="28" y="201"/>
                    </a:lnTo>
                    <a:lnTo>
                      <a:pt x="18" y="206"/>
                    </a:lnTo>
                    <a:lnTo>
                      <a:pt x="10" y="209"/>
                    </a:lnTo>
                    <a:lnTo>
                      <a:pt x="4" y="209"/>
                    </a:lnTo>
                    <a:lnTo>
                      <a:pt x="0" y="206"/>
                    </a:lnTo>
                    <a:lnTo>
                      <a:pt x="124" y="0"/>
                    </a:lnTo>
                    <a:lnTo>
                      <a:pt x="129" y="7"/>
                    </a:lnTo>
                  </a:path>
                </a:pathLst>
              </a:custGeom>
              <a:solidFill>
                <a:srgbClr val="808080"/>
              </a:solidFill>
              <a:ln w="12700" cap="rnd">
                <a:solidFill>
                  <a:srgbClr val="000000"/>
                </a:solidFill>
                <a:round/>
                <a:headEnd/>
                <a:tailEnd/>
              </a:ln>
            </p:spPr>
            <p:txBody>
              <a:bodyPr/>
              <a:lstStyle/>
              <a:p>
                <a:endParaRPr lang="en-US"/>
              </a:p>
            </p:txBody>
          </p:sp>
          <p:sp>
            <p:nvSpPr>
              <p:cNvPr id="1053" name="Freeform 311"/>
              <p:cNvSpPr>
                <a:spLocks/>
              </p:cNvSpPr>
              <p:nvPr/>
            </p:nvSpPr>
            <p:spPr bwMode="auto">
              <a:xfrm>
                <a:off x="5244" y="1945"/>
                <a:ext cx="126" cy="207"/>
              </a:xfrm>
              <a:custGeom>
                <a:avLst/>
                <a:gdLst>
                  <a:gd name="T0" fmla="*/ 124 w 126"/>
                  <a:gd name="T1" fmla="*/ 0 h 207"/>
                  <a:gd name="T2" fmla="*/ 125 w 126"/>
                  <a:gd name="T3" fmla="*/ 4 h 207"/>
                  <a:gd name="T4" fmla="*/ 125 w 126"/>
                  <a:gd name="T5" fmla="*/ 13 h 207"/>
                  <a:gd name="T6" fmla="*/ 125 w 126"/>
                  <a:gd name="T7" fmla="*/ 24 h 207"/>
                  <a:gd name="T8" fmla="*/ 124 w 126"/>
                  <a:gd name="T9" fmla="*/ 32 h 207"/>
                  <a:gd name="T10" fmla="*/ 123 w 126"/>
                  <a:gd name="T11" fmla="*/ 43 h 207"/>
                  <a:gd name="T12" fmla="*/ 120 w 126"/>
                  <a:gd name="T13" fmla="*/ 56 h 207"/>
                  <a:gd name="T14" fmla="*/ 118 w 126"/>
                  <a:gd name="T15" fmla="*/ 70 h 207"/>
                  <a:gd name="T16" fmla="*/ 111 w 126"/>
                  <a:gd name="T17" fmla="*/ 87 h 207"/>
                  <a:gd name="T18" fmla="*/ 102 w 126"/>
                  <a:gd name="T19" fmla="*/ 107 h 207"/>
                  <a:gd name="T20" fmla="*/ 92 w 126"/>
                  <a:gd name="T21" fmla="*/ 124 h 207"/>
                  <a:gd name="T22" fmla="*/ 79 w 126"/>
                  <a:gd name="T23" fmla="*/ 141 h 207"/>
                  <a:gd name="T24" fmla="*/ 69 w 126"/>
                  <a:gd name="T25" fmla="*/ 154 h 207"/>
                  <a:gd name="T26" fmla="*/ 60 w 126"/>
                  <a:gd name="T27" fmla="*/ 162 h 207"/>
                  <a:gd name="T28" fmla="*/ 51 w 126"/>
                  <a:gd name="T29" fmla="*/ 171 h 207"/>
                  <a:gd name="T30" fmla="*/ 43 w 126"/>
                  <a:gd name="T31" fmla="*/ 179 h 207"/>
                  <a:gd name="T32" fmla="*/ 33 w 126"/>
                  <a:gd name="T33" fmla="*/ 187 h 207"/>
                  <a:gd name="T34" fmla="*/ 26 w 126"/>
                  <a:gd name="T35" fmla="*/ 192 h 207"/>
                  <a:gd name="T36" fmla="*/ 20 w 126"/>
                  <a:gd name="T37" fmla="*/ 197 h 207"/>
                  <a:gd name="T38" fmla="*/ 12 w 126"/>
                  <a:gd name="T39" fmla="*/ 201 h 207"/>
                  <a:gd name="T40" fmla="*/ 5 w 126"/>
                  <a:gd name="T41" fmla="*/ 205 h 207"/>
                  <a:gd name="T42" fmla="*/ 1 w 126"/>
                  <a:gd name="T43" fmla="*/ 206 h 207"/>
                  <a:gd name="T44" fmla="*/ 0 w 126"/>
                  <a:gd name="T45" fmla="*/ 204 h 207"/>
                  <a:gd name="T46" fmla="*/ 0 w 126"/>
                  <a:gd name="T47" fmla="*/ 199 h 207"/>
                  <a:gd name="T48" fmla="*/ 1 w 126"/>
                  <a:gd name="T49" fmla="*/ 194 h 207"/>
                  <a:gd name="T50" fmla="*/ 2 w 126"/>
                  <a:gd name="T51" fmla="*/ 185 h 207"/>
                  <a:gd name="T52" fmla="*/ 5 w 126"/>
                  <a:gd name="T53" fmla="*/ 175 h 207"/>
                  <a:gd name="T54" fmla="*/ 7 w 126"/>
                  <a:gd name="T55" fmla="*/ 164 h 207"/>
                  <a:gd name="T56" fmla="*/ 10 w 126"/>
                  <a:gd name="T57" fmla="*/ 152 h 207"/>
                  <a:gd name="T58" fmla="*/ 14 w 126"/>
                  <a:gd name="T59" fmla="*/ 138 h 207"/>
                  <a:gd name="T60" fmla="*/ 19 w 126"/>
                  <a:gd name="T61" fmla="*/ 129 h 207"/>
                  <a:gd name="T62" fmla="*/ 22 w 126"/>
                  <a:gd name="T63" fmla="*/ 119 h 207"/>
                  <a:gd name="T64" fmla="*/ 29 w 126"/>
                  <a:gd name="T65" fmla="*/ 107 h 207"/>
                  <a:gd name="T66" fmla="*/ 34 w 126"/>
                  <a:gd name="T67" fmla="*/ 97 h 207"/>
                  <a:gd name="T68" fmla="*/ 41 w 126"/>
                  <a:gd name="T69" fmla="*/ 86 h 207"/>
                  <a:gd name="T70" fmla="*/ 52 w 126"/>
                  <a:gd name="T71" fmla="*/ 72 h 207"/>
                  <a:gd name="T72" fmla="*/ 60 w 126"/>
                  <a:gd name="T73" fmla="*/ 62 h 207"/>
                  <a:gd name="T74" fmla="*/ 70 w 126"/>
                  <a:gd name="T75" fmla="*/ 48 h 207"/>
                  <a:gd name="T76" fmla="*/ 81 w 126"/>
                  <a:gd name="T77" fmla="*/ 38 h 207"/>
                  <a:gd name="T78" fmla="*/ 91 w 126"/>
                  <a:gd name="T79" fmla="*/ 27 h 207"/>
                  <a:gd name="T80" fmla="*/ 99 w 126"/>
                  <a:gd name="T81" fmla="*/ 20 h 207"/>
                  <a:gd name="T82" fmla="*/ 107 w 126"/>
                  <a:gd name="T83" fmla="*/ 12 h 207"/>
                  <a:gd name="T84" fmla="*/ 113 w 126"/>
                  <a:gd name="T85" fmla="*/ 7 h 207"/>
                  <a:gd name="T86" fmla="*/ 119 w 126"/>
                  <a:gd name="T87" fmla="*/ 2 h 207"/>
                  <a:gd name="T88" fmla="*/ 124 w 126"/>
                  <a:gd name="T89" fmla="*/ 0 h 20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26"/>
                  <a:gd name="T136" fmla="*/ 0 h 207"/>
                  <a:gd name="T137" fmla="*/ 126 w 126"/>
                  <a:gd name="T138" fmla="*/ 207 h 207"/>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26" h="207">
                    <a:moveTo>
                      <a:pt x="124" y="0"/>
                    </a:moveTo>
                    <a:lnTo>
                      <a:pt x="125" y="4"/>
                    </a:lnTo>
                    <a:lnTo>
                      <a:pt x="125" y="13"/>
                    </a:lnTo>
                    <a:lnTo>
                      <a:pt x="125" y="24"/>
                    </a:lnTo>
                    <a:lnTo>
                      <a:pt x="124" y="32"/>
                    </a:lnTo>
                    <a:lnTo>
                      <a:pt x="123" y="43"/>
                    </a:lnTo>
                    <a:lnTo>
                      <a:pt x="120" y="56"/>
                    </a:lnTo>
                    <a:lnTo>
                      <a:pt x="118" y="70"/>
                    </a:lnTo>
                    <a:lnTo>
                      <a:pt x="111" y="87"/>
                    </a:lnTo>
                    <a:lnTo>
                      <a:pt x="102" y="107"/>
                    </a:lnTo>
                    <a:lnTo>
                      <a:pt x="92" y="124"/>
                    </a:lnTo>
                    <a:lnTo>
                      <a:pt x="79" y="141"/>
                    </a:lnTo>
                    <a:lnTo>
                      <a:pt x="69" y="154"/>
                    </a:lnTo>
                    <a:lnTo>
                      <a:pt x="60" y="162"/>
                    </a:lnTo>
                    <a:lnTo>
                      <a:pt x="51" y="171"/>
                    </a:lnTo>
                    <a:lnTo>
                      <a:pt x="43" y="179"/>
                    </a:lnTo>
                    <a:lnTo>
                      <a:pt x="33" y="187"/>
                    </a:lnTo>
                    <a:lnTo>
                      <a:pt x="26" y="192"/>
                    </a:lnTo>
                    <a:lnTo>
                      <a:pt x="20" y="197"/>
                    </a:lnTo>
                    <a:lnTo>
                      <a:pt x="12" y="201"/>
                    </a:lnTo>
                    <a:lnTo>
                      <a:pt x="5" y="205"/>
                    </a:lnTo>
                    <a:lnTo>
                      <a:pt x="1" y="206"/>
                    </a:lnTo>
                    <a:lnTo>
                      <a:pt x="0" y="204"/>
                    </a:lnTo>
                    <a:lnTo>
                      <a:pt x="0" y="199"/>
                    </a:lnTo>
                    <a:lnTo>
                      <a:pt x="1" y="194"/>
                    </a:lnTo>
                    <a:lnTo>
                      <a:pt x="2" y="185"/>
                    </a:lnTo>
                    <a:lnTo>
                      <a:pt x="5" y="175"/>
                    </a:lnTo>
                    <a:lnTo>
                      <a:pt x="7" y="164"/>
                    </a:lnTo>
                    <a:lnTo>
                      <a:pt x="10" y="152"/>
                    </a:lnTo>
                    <a:lnTo>
                      <a:pt x="14" y="138"/>
                    </a:lnTo>
                    <a:lnTo>
                      <a:pt x="19" y="129"/>
                    </a:lnTo>
                    <a:lnTo>
                      <a:pt x="22" y="119"/>
                    </a:lnTo>
                    <a:lnTo>
                      <a:pt x="29" y="107"/>
                    </a:lnTo>
                    <a:lnTo>
                      <a:pt x="34" y="97"/>
                    </a:lnTo>
                    <a:lnTo>
                      <a:pt x="41" y="86"/>
                    </a:lnTo>
                    <a:lnTo>
                      <a:pt x="52" y="72"/>
                    </a:lnTo>
                    <a:lnTo>
                      <a:pt x="60" y="62"/>
                    </a:lnTo>
                    <a:lnTo>
                      <a:pt x="70" y="48"/>
                    </a:lnTo>
                    <a:lnTo>
                      <a:pt x="81" y="38"/>
                    </a:lnTo>
                    <a:lnTo>
                      <a:pt x="91" y="27"/>
                    </a:lnTo>
                    <a:lnTo>
                      <a:pt x="99" y="20"/>
                    </a:lnTo>
                    <a:lnTo>
                      <a:pt x="107" y="12"/>
                    </a:lnTo>
                    <a:lnTo>
                      <a:pt x="113" y="7"/>
                    </a:lnTo>
                    <a:lnTo>
                      <a:pt x="119" y="2"/>
                    </a:lnTo>
                    <a:lnTo>
                      <a:pt x="124" y="0"/>
                    </a:lnTo>
                  </a:path>
                </a:pathLst>
              </a:custGeom>
              <a:solidFill>
                <a:srgbClr val="C0C0C0"/>
              </a:solidFill>
              <a:ln w="12700" cap="rnd">
                <a:solidFill>
                  <a:srgbClr val="000000"/>
                </a:solidFill>
                <a:round/>
                <a:headEnd/>
                <a:tailEnd/>
              </a:ln>
            </p:spPr>
            <p:txBody>
              <a:bodyPr/>
              <a:lstStyle/>
              <a:p>
                <a:endParaRPr lang="en-US"/>
              </a:p>
            </p:txBody>
          </p:sp>
        </p:grpSp>
        <p:grpSp>
          <p:nvGrpSpPr>
            <p:cNvPr id="1043" name="Group 312"/>
            <p:cNvGrpSpPr>
              <a:grpSpLocks/>
            </p:cNvGrpSpPr>
            <p:nvPr/>
          </p:nvGrpSpPr>
          <p:grpSpPr bwMode="auto">
            <a:xfrm>
              <a:off x="5236" y="1998"/>
              <a:ext cx="130" cy="135"/>
              <a:chOff x="5236" y="1998"/>
              <a:chExt cx="130" cy="135"/>
            </a:xfrm>
          </p:grpSpPr>
          <p:sp>
            <p:nvSpPr>
              <p:cNvPr id="1050" name="Freeform 313"/>
              <p:cNvSpPr>
                <a:spLocks/>
              </p:cNvSpPr>
              <p:nvPr/>
            </p:nvSpPr>
            <p:spPr bwMode="auto">
              <a:xfrm>
                <a:off x="5241" y="1998"/>
                <a:ext cx="125" cy="17"/>
              </a:xfrm>
              <a:custGeom>
                <a:avLst/>
                <a:gdLst>
                  <a:gd name="T0" fmla="*/ 124 w 125"/>
                  <a:gd name="T1" fmla="*/ 0 h 17"/>
                  <a:gd name="T2" fmla="*/ 0 w 125"/>
                  <a:gd name="T3" fmla="*/ 8 h 17"/>
                  <a:gd name="T4" fmla="*/ 2 w 125"/>
                  <a:gd name="T5" fmla="*/ 16 h 17"/>
                  <a:gd name="T6" fmla="*/ 123 w 125"/>
                  <a:gd name="T7" fmla="*/ 5 h 17"/>
                  <a:gd name="T8" fmla="*/ 124 w 125"/>
                  <a:gd name="T9" fmla="*/ 0 h 17"/>
                  <a:gd name="T10" fmla="*/ 0 60000 65536"/>
                  <a:gd name="T11" fmla="*/ 0 60000 65536"/>
                  <a:gd name="T12" fmla="*/ 0 60000 65536"/>
                  <a:gd name="T13" fmla="*/ 0 60000 65536"/>
                  <a:gd name="T14" fmla="*/ 0 60000 65536"/>
                  <a:gd name="T15" fmla="*/ 0 w 125"/>
                  <a:gd name="T16" fmla="*/ 0 h 17"/>
                  <a:gd name="T17" fmla="*/ 125 w 125"/>
                  <a:gd name="T18" fmla="*/ 17 h 17"/>
                </a:gdLst>
                <a:ahLst/>
                <a:cxnLst>
                  <a:cxn ang="T10">
                    <a:pos x="T0" y="T1"/>
                  </a:cxn>
                  <a:cxn ang="T11">
                    <a:pos x="T2" y="T3"/>
                  </a:cxn>
                  <a:cxn ang="T12">
                    <a:pos x="T4" y="T5"/>
                  </a:cxn>
                  <a:cxn ang="T13">
                    <a:pos x="T6" y="T7"/>
                  </a:cxn>
                  <a:cxn ang="T14">
                    <a:pos x="T8" y="T9"/>
                  </a:cxn>
                </a:cxnLst>
                <a:rect l="T15" t="T16" r="T17" b="T18"/>
                <a:pathLst>
                  <a:path w="125" h="17">
                    <a:moveTo>
                      <a:pt x="124" y="0"/>
                    </a:moveTo>
                    <a:lnTo>
                      <a:pt x="0" y="8"/>
                    </a:lnTo>
                    <a:lnTo>
                      <a:pt x="2" y="16"/>
                    </a:lnTo>
                    <a:lnTo>
                      <a:pt x="123" y="5"/>
                    </a:lnTo>
                    <a:lnTo>
                      <a:pt x="124" y="0"/>
                    </a:lnTo>
                  </a:path>
                </a:pathLst>
              </a:custGeom>
              <a:solidFill>
                <a:srgbClr val="DFDFFF"/>
              </a:solidFill>
              <a:ln w="12700" cap="rnd">
                <a:solidFill>
                  <a:srgbClr val="000000"/>
                </a:solidFill>
                <a:round/>
                <a:headEnd/>
                <a:tailEnd/>
              </a:ln>
            </p:spPr>
            <p:txBody>
              <a:bodyPr/>
              <a:lstStyle/>
              <a:p>
                <a:endParaRPr lang="en-US"/>
              </a:p>
            </p:txBody>
          </p:sp>
          <p:sp>
            <p:nvSpPr>
              <p:cNvPr id="1051" name="Freeform 314"/>
              <p:cNvSpPr>
                <a:spLocks/>
              </p:cNvSpPr>
              <p:nvPr/>
            </p:nvSpPr>
            <p:spPr bwMode="auto">
              <a:xfrm>
                <a:off x="5236" y="2025"/>
                <a:ext cx="45" cy="108"/>
              </a:xfrm>
              <a:custGeom>
                <a:avLst/>
                <a:gdLst>
                  <a:gd name="T0" fmla="*/ 5 w 45"/>
                  <a:gd name="T1" fmla="*/ 2 h 108"/>
                  <a:gd name="T2" fmla="*/ 44 w 45"/>
                  <a:gd name="T3" fmla="*/ 105 h 108"/>
                  <a:gd name="T4" fmla="*/ 41 w 45"/>
                  <a:gd name="T5" fmla="*/ 107 h 108"/>
                  <a:gd name="T6" fmla="*/ 0 w 45"/>
                  <a:gd name="T7" fmla="*/ 0 h 108"/>
                  <a:gd name="T8" fmla="*/ 5 w 45"/>
                  <a:gd name="T9" fmla="*/ 2 h 108"/>
                  <a:gd name="T10" fmla="*/ 0 60000 65536"/>
                  <a:gd name="T11" fmla="*/ 0 60000 65536"/>
                  <a:gd name="T12" fmla="*/ 0 60000 65536"/>
                  <a:gd name="T13" fmla="*/ 0 60000 65536"/>
                  <a:gd name="T14" fmla="*/ 0 60000 65536"/>
                  <a:gd name="T15" fmla="*/ 0 w 45"/>
                  <a:gd name="T16" fmla="*/ 0 h 108"/>
                  <a:gd name="T17" fmla="*/ 45 w 45"/>
                  <a:gd name="T18" fmla="*/ 108 h 108"/>
                </a:gdLst>
                <a:ahLst/>
                <a:cxnLst>
                  <a:cxn ang="T10">
                    <a:pos x="T0" y="T1"/>
                  </a:cxn>
                  <a:cxn ang="T11">
                    <a:pos x="T2" y="T3"/>
                  </a:cxn>
                  <a:cxn ang="T12">
                    <a:pos x="T4" y="T5"/>
                  </a:cxn>
                  <a:cxn ang="T13">
                    <a:pos x="T6" y="T7"/>
                  </a:cxn>
                  <a:cxn ang="T14">
                    <a:pos x="T8" y="T9"/>
                  </a:cxn>
                </a:cxnLst>
                <a:rect l="T15" t="T16" r="T17" b="T18"/>
                <a:pathLst>
                  <a:path w="45" h="108">
                    <a:moveTo>
                      <a:pt x="5" y="2"/>
                    </a:moveTo>
                    <a:lnTo>
                      <a:pt x="44" y="105"/>
                    </a:lnTo>
                    <a:lnTo>
                      <a:pt x="41" y="107"/>
                    </a:lnTo>
                    <a:lnTo>
                      <a:pt x="0" y="0"/>
                    </a:lnTo>
                    <a:lnTo>
                      <a:pt x="5" y="2"/>
                    </a:lnTo>
                  </a:path>
                </a:pathLst>
              </a:custGeom>
              <a:solidFill>
                <a:srgbClr val="DFDFFF"/>
              </a:solidFill>
              <a:ln w="12700" cap="rnd">
                <a:solidFill>
                  <a:srgbClr val="000000"/>
                </a:solidFill>
                <a:round/>
                <a:headEnd/>
                <a:tailEnd/>
              </a:ln>
            </p:spPr>
            <p:txBody>
              <a:bodyPr/>
              <a:lstStyle/>
              <a:p>
                <a:endParaRPr lang="en-US"/>
              </a:p>
            </p:txBody>
          </p:sp>
        </p:grpSp>
        <p:grpSp>
          <p:nvGrpSpPr>
            <p:cNvPr id="1044" name="Group 315"/>
            <p:cNvGrpSpPr>
              <a:grpSpLocks/>
            </p:cNvGrpSpPr>
            <p:nvPr/>
          </p:nvGrpSpPr>
          <p:grpSpPr bwMode="auto">
            <a:xfrm>
              <a:off x="5214" y="2000"/>
              <a:ext cx="52" cy="34"/>
              <a:chOff x="5214" y="2000"/>
              <a:chExt cx="52" cy="34"/>
            </a:xfrm>
          </p:grpSpPr>
          <p:sp>
            <p:nvSpPr>
              <p:cNvPr id="1045" name="Freeform 316"/>
              <p:cNvSpPr>
                <a:spLocks/>
              </p:cNvSpPr>
              <p:nvPr/>
            </p:nvSpPr>
            <p:spPr bwMode="auto">
              <a:xfrm>
                <a:off x="5229" y="2003"/>
                <a:ext cx="37" cy="31"/>
              </a:xfrm>
              <a:custGeom>
                <a:avLst/>
                <a:gdLst>
                  <a:gd name="T0" fmla="*/ 9 w 37"/>
                  <a:gd name="T1" fmla="*/ 0 h 31"/>
                  <a:gd name="T2" fmla="*/ 34 w 37"/>
                  <a:gd name="T3" fmla="*/ 9 h 31"/>
                  <a:gd name="T4" fmla="*/ 35 w 37"/>
                  <a:gd name="T5" fmla="*/ 11 h 31"/>
                  <a:gd name="T6" fmla="*/ 36 w 37"/>
                  <a:gd name="T7" fmla="*/ 14 h 31"/>
                  <a:gd name="T8" fmla="*/ 36 w 37"/>
                  <a:gd name="T9" fmla="*/ 18 h 31"/>
                  <a:gd name="T10" fmla="*/ 35 w 37"/>
                  <a:gd name="T11" fmla="*/ 21 h 31"/>
                  <a:gd name="T12" fmla="*/ 34 w 37"/>
                  <a:gd name="T13" fmla="*/ 25 h 31"/>
                  <a:gd name="T14" fmla="*/ 31 w 37"/>
                  <a:gd name="T15" fmla="*/ 28 h 31"/>
                  <a:gd name="T16" fmla="*/ 28 w 37"/>
                  <a:gd name="T17" fmla="*/ 30 h 31"/>
                  <a:gd name="T18" fmla="*/ 25 w 37"/>
                  <a:gd name="T19" fmla="*/ 30 h 31"/>
                  <a:gd name="T20" fmla="*/ 24 w 37"/>
                  <a:gd name="T21" fmla="*/ 30 h 31"/>
                  <a:gd name="T22" fmla="*/ 0 w 37"/>
                  <a:gd name="T23" fmla="*/ 18 h 31"/>
                  <a:gd name="T24" fmla="*/ 5 w 37"/>
                  <a:gd name="T25" fmla="*/ 15 h 31"/>
                  <a:gd name="T26" fmla="*/ 7 w 37"/>
                  <a:gd name="T27" fmla="*/ 12 h 31"/>
                  <a:gd name="T28" fmla="*/ 9 w 37"/>
                  <a:gd name="T29" fmla="*/ 0 h 3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7"/>
                  <a:gd name="T46" fmla="*/ 0 h 31"/>
                  <a:gd name="T47" fmla="*/ 37 w 37"/>
                  <a:gd name="T48" fmla="*/ 31 h 3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7" h="31">
                    <a:moveTo>
                      <a:pt x="9" y="0"/>
                    </a:moveTo>
                    <a:lnTo>
                      <a:pt x="34" y="9"/>
                    </a:lnTo>
                    <a:lnTo>
                      <a:pt x="35" y="11"/>
                    </a:lnTo>
                    <a:lnTo>
                      <a:pt x="36" y="14"/>
                    </a:lnTo>
                    <a:lnTo>
                      <a:pt x="36" y="18"/>
                    </a:lnTo>
                    <a:lnTo>
                      <a:pt x="35" y="21"/>
                    </a:lnTo>
                    <a:lnTo>
                      <a:pt x="34" y="25"/>
                    </a:lnTo>
                    <a:lnTo>
                      <a:pt x="31" y="28"/>
                    </a:lnTo>
                    <a:lnTo>
                      <a:pt x="28" y="30"/>
                    </a:lnTo>
                    <a:lnTo>
                      <a:pt x="25" y="30"/>
                    </a:lnTo>
                    <a:lnTo>
                      <a:pt x="24" y="30"/>
                    </a:lnTo>
                    <a:lnTo>
                      <a:pt x="0" y="18"/>
                    </a:lnTo>
                    <a:lnTo>
                      <a:pt x="5" y="15"/>
                    </a:lnTo>
                    <a:lnTo>
                      <a:pt x="7" y="12"/>
                    </a:lnTo>
                    <a:lnTo>
                      <a:pt x="9" y="0"/>
                    </a:lnTo>
                  </a:path>
                </a:pathLst>
              </a:custGeom>
              <a:solidFill>
                <a:srgbClr val="BFBFDF"/>
              </a:solidFill>
              <a:ln w="12700" cap="rnd">
                <a:solidFill>
                  <a:srgbClr val="000000"/>
                </a:solidFill>
                <a:round/>
                <a:headEnd/>
                <a:tailEnd/>
              </a:ln>
            </p:spPr>
            <p:txBody>
              <a:bodyPr/>
              <a:lstStyle/>
              <a:p>
                <a:endParaRPr lang="en-US"/>
              </a:p>
            </p:txBody>
          </p:sp>
          <p:sp>
            <p:nvSpPr>
              <p:cNvPr id="1046" name="Freeform 317"/>
              <p:cNvSpPr>
                <a:spLocks/>
              </p:cNvSpPr>
              <p:nvPr/>
            </p:nvSpPr>
            <p:spPr bwMode="auto">
              <a:xfrm>
                <a:off x="5224" y="2000"/>
                <a:ext cx="21" cy="28"/>
              </a:xfrm>
              <a:custGeom>
                <a:avLst/>
                <a:gdLst>
                  <a:gd name="T0" fmla="*/ 8 w 21"/>
                  <a:gd name="T1" fmla="*/ 3 h 28"/>
                  <a:gd name="T2" fmla="*/ 9 w 21"/>
                  <a:gd name="T3" fmla="*/ 2 h 28"/>
                  <a:gd name="T4" fmla="*/ 11 w 21"/>
                  <a:gd name="T5" fmla="*/ 1 h 28"/>
                  <a:gd name="T6" fmla="*/ 14 w 21"/>
                  <a:gd name="T7" fmla="*/ 0 h 28"/>
                  <a:gd name="T8" fmla="*/ 17 w 21"/>
                  <a:gd name="T9" fmla="*/ 0 h 28"/>
                  <a:gd name="T10" fmla="*/ 18 w 21"/>
                  <a:gd name="T11" fmla="*/ 2 h 28"/>
                  <a:gd name="T12" fmla="*/ 19 w 21"/>
                  <a:gd name="T13" fmla="*/ 3 h 28"/>
                  <a:gd name="T14" fmla="*/ 20 w 21"/>
                  <a:gd name="T15" fmla="*/ 7 h 28"/>
                  <a:gd name="T16" fmla="*/ 19 w 21"/>
                  <a:gd name="T17" fmla="*/ 9 h 28"/>
                  <a:gd name="T18" fmla="*/ 19 w 21"/>
                  <a:gd name="T19" fmla="*/ 11 h 28"/>
                  <a:gd name="T20" fmla="*/ 18 w 21"/>
                  <a:gd name="T21" fmla="*/ 15 h 28"/>
                  <a:gd name="T22" fmla="*/ 17 w 21"/>
                  <a:gd name="T23" fmla="*/ 18 h 28"/>
                  <a:gd name="T24" fmla="*/ 15 w 21"/>
                  <a:gd name="T25" fmla="*/ 20 h 28"/>
                  <a:gd name="T26" fmla="*/ 14 w 21"/>
                  <a:gd name="T27" fmla="*/ 23 h 28"/>
                  <a:gd name="T28" fmla="*/ 11 w 21"/>
                  <a:gd name="T29" fmla="*/ 25 h 28"/>
                  <a:gd name="T30" fmla="*/ 9 w 21"/>
                  <a:gd name="T31" fmla="*/ 26 h 28"/>
                  <a:gd name="T32" fmla="*/ 6 w 21"/>
                  <a:gd name="T33" fmla="*/ 27 h 28"/>
                  <a:gd name="T34" fmla="*/ 3 w 21"/>
                  <a:gd name="T35" fmla="*/ 27 h 28"/>
                  <a:gd name="T36" fmla="*/ 2 w 21"/>
                  <a:gd name="T37" fmla="*/ 26 h 28"/>
                  <a:gd name="T38" fmla="*/ 0 w 21"/>
                  <a:gd name="T39" fmla="*/ 24 h 28"/>
                  <a:gd name="T40" fmla="*/ 0 w 21"/>
                  <a:gd name="T41" fmla="*/ 20 h 28"/>
                  <a:gd name="T42" fmla="*/ 1 w 21"/>
                  <a:gd name="T43" fmla="*/ 17 h 28"/>
                  <a:gd name="T44" fmla="*/ 2 w 21"/>
                  <a:gd name="T45" fmla="*/ 13 h 28"/>
                  <a:gd name="T46" fmla="*/ 6 w 21"/>
                  <a:gd name="T47" fmla="*/ 7 h 28"/>
                  <a:gd name="T48" fmla="*/ 8 w 21"/>
                  <a:gd name="T49" fmla="*/ 3 h 2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1"/>
                  <a:gd name="T76" fmla="*/ 0 h 28"/>
                  <a:gd name="T77" fmla="*/ 21 w 21"/>
                  <a:gd name="T78" fmla="*/ 28 h 2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1" h="28">
                    <a:moveTo>
                      <a:pt x="8" y="3"/>
                    </a:moveTo>
                    <a:lnTo>
                      <a:pt x="9" y="2"/>
                    </a:lnTo>
                    <a:lnTo>
                      <a:pt x="11" y="1"/>
                    </a:lnTo>
                    <a:lnTo>
                      <a:pt x="14" y="0"/>
                    </a:lnTo>
                    <a:lnTo>
                      <a:pt x="17" y="0"/>
                    </a:lnTo>
                    <a:lnTo>
                      <a:pt x="18" y="2"/>
                    </a:lnTo>
                    <a:lnTo>
                      <a:pt x="19" y="3"/>
                    </a:lnTo>
                    <a:lnTo>
                      <a:pt x="20" y="7"/>
                    </a:lnTo>
                    <a:lnTo>
                      <a:pt x="19" y="9"/>
                    </a:lnTo>
                    <a:lnTo>
                      <a:pt x="19" y="11"/>
                    </a:lnTo>
                    <a:lnTo>
                      <a:pt x="18" y="15"/>
                    </a:lnTo>
                    <a:lnTo>
                      <a:pt x="17" y="18"/>
                    </a:lnTo>
                    <a:lnTo>
                      <a:pt x="15" y="20"/>
                    </a:lnTo>
                    <a:lnTo>
                      <a:pt x="14" y="23"/>
                    </a:lnTo>
                    <a:lnTo>
                      <a:pt x="11" y="25"/>
                    </a:lnTo>
                    <a:lnTo>
                      <a:pt x="9" y="26"/>
                    </a:lnTo>
                    <a:lnTo>
                      <a:pt x="6" y="27"/>
                    </a:lnTo>
                    <a:lnTo>
                      <a:pt x="3" y="27"/>
                    </a:lnTo>
                    <a:lnTo>
                      <a:pt x="2" y="26"/>
                    </a:lnTo>
                    <a:lnTo>
                      <a:pt x="0" y="24"/>
                    </a:lnTo>
                    <a:lnTo>
                      <a:pt x="0" y="20"/>
                    </a:lnTo>
                    <a:lnTo>
                      <a:pt x="1" y="17"/>
                    </a:lnTo>
                    <a:lnTo>
                      <a:pt x="2" y="13"/>
                    </a:lnTo>
                    <a:lnTo>
                      <a:pt x="6" y="7"/>
                    </a:lnTo>
                    <a:lnTo>
                      <a:pt x="8" y="3"/>
                    </a:lnTo>
                  </a:path>
                </a:pathLst>
              </a:custGeom>
              <a:solidFill>
                <a:srgbClr val="C0C0C0"/>
              </a:solidFill>
              <a:ln w="12700" cap="rnd">
                <a:solidFill>
                  <a:srgbClr val="000000"/>
                </a:solidFill>
                <a:round/>
                <a:headEnd/>
                <a:tailEnd/>
              </a:ln>
            </p:spPr>
            <p:txBody>
              <a:bodyPr/>
              <a:lstStyle/>
              <a:p>
                <a:endParaRPr lang="en-US"/>
              </a:p>
            </p:txBody>
          </p:sp>
          <p:sp>
            <p:nvSpPr>
              <p:cNvPr id="1047" name="Freeform 318"/>
              <p:cNvSpPr>
                <a:spLocks/>
              </p:cNvSpPr>
              <p:nvPr/>
            </p:nvSpPr>
            <p:spPr bwMode="auto">
              <a:xfrm>
                <a:off x="5214" y="2001"/>
                <a:ext cx="26" cy="21"/>
              </a:xfrm>
              <a:custGeom>
                <a:avLst/>
                <a:gdLst>
                  <a:gd name="T0" fmla="*/ 23 w 26"/>
                  <a:gd name="T1" fmla="*/ 5 h 21"/>
                  <a:gd name="T2" fmla="*/ 8 w 26"/>
                  <a:gd name="T3" fmla="*/ 1 h 21"/>
                  <a:gd name="T4" fmla="*/ 3 w 26"/>
                  <a:gd name="T5" fmla="*/ 0 h 21"/>
                  <a:gd name="T6" fmla="*/ 1 w 26"/>
                  <a:gd name="T7" fmla="*/ 1 h 21"/>
                  <a:gd name="T8" fmla="*/ 0 w 26"/>
                  <a:gd name="T9" fmla="*/ 2 h 21"/>
                  <a:gd name="T10" fmla="*/ 0 w 26"/>
                  <a:gd name="T11" fmla="*/ 4 h 21"/>
                  <a:gd name="T12" fmla="*/ 1 w 26"/>
                  <a:gd name="T13" fmla="*/ 7 h 21"/>
                  <a:gd name="T14" fmla="*/ 16 w 26"/>
                  <a:gd name="T15" fmla="*/ 20 h 21"/>
                  <a:gd name="T16" fmla="*/ 18 w 26"/>
                  <a:gd name="T17" fmla="*/ 20 h 21"/>
                  <a:gd name="T18" fmla="*/ 20 w 26"/>
                  <a:gd name="T19" fmla="*/ 19 h 21"/>
                  <a:gd name="T20" fmla="*/ 22 w 26"/>
                  <a:gd name="T21" fmla="*/ 18 h 21"/>
                  <a:gd name="T22" fmla="*/ 23 w 26"/>
                  <a:gd name="T23" fmla="*/ 15 h 21"/>
                  <a:gd name="T24" fmla="*/ 25 w 26"/>
                  <a:gd name="T25" fmla="*/ 13 h 21"/>
                  <a:gd name="T26" fmla="*/ 25 w 26"/>
                  <a:gd name="T27" fmla="*/ 9 h 21"/>
                  <a:gd name="T28" fmla="*/ 24 w 26"/>
                  <a:gd name="T29" fmla="*/ 7 h 21"/>
                  <a:gd name="T30" fmla="*/ 23 w 26"/>
                  <a:gd name="T31" fmla="*/ 5 h 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6"/>
                  <a:gd name="T49" fmla="*/ 0 h 21"/>
                  <a:gd name="T50" fmla="*/ 26 w 26"/>
                  <a:gd name="T51" fmla="*/ 21 h 2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6" h="21">
                    <a:moveTo>
                      <a:pt x="23" y="5"/>
                    </a:moveTo>
                    <a:lnTo>
                      <a:pt x="8" y="1"/>
                    </a:lnTo>
                    <a:lnTo>
                      <a:pt x="3" y="0"/>
                    </a:lnTo>
                    <a:lnTo>
                      <a:pt x="1" y="1"/>
                    </a:lnTo>
                    <a:lnTo>
                      <a:pt x="0" y="2"/>
                    </a:lnTo>
                    <a:lnTo>
                      <a:pt x="0" y="4"/>
                    </a:lnTo>
                    <a:lnTo>
                      <a:pt x="1" y="7"/>
                    </a:lnTo>
                    <a:lnTo>
                      <a:pt x="16" y="20"/>
                    </a:lnTo>
                    <a:lnTo>
                      <a:pt x="18" y="20"/>
                    </a:lnTo>
                    <a:lnTo>
                      <a:pt x="20" y="19"/>
                    </a:lnTo>
                    <a:lnTo>
                      <a:pt x="22" y="18"/>
                    </a:lnTo>
                    <a:lnTo>
                      <a:pt x="23" y="15"/>
                    </a:lnTo>
                    <a:lnTo>
                      <a:pt x="25" y="13"/>
                    </a:lnTo>
                    <a:lnTo>
                      <a:pt x="25" y="9"/>
                    </a:lnTo>
                    <a:lnTo>
                      <a:pt x="24" y="7"/>
                    </a:lnTo>
                    <a:lnTo>
                      <a:pt x="23" y="5"/>
                    </a:lnTo>
                  </a:path>
                </a:pathLst>
              </a:custGeom>
              <a:solidFill>
                <a:srgbClr val="9F9FBF"/>
              </a:solidFill>
              <a:ln w="12700" cap="rnd">
                <a:solidFill>
                  <a:srgbClr val="000000"/>
                </a:solidFill>
                <a:round/>
                <a:headEnd/>
                <a:tailEnd/>
              </a:ln>
            </p:spPr>
            <p:txBody>
              <a:bodyPr/>
              <a:lstStyle/>
              <a:p>
                <a:endParaRPr lang="en-US"/>
              </a:p>
            </p:txBody>
          </p:sp>
          <p:sp>
            <p:nvSpPr>
              <p:cNvPr id="1048" name="Freeform 319"/>
              <p:cNvSpPr>
                <a:spLocks/>
              </p:cNvSpPr>
              <p:nvPr/>
            </p:nvSpPr>
            <p:spPr bwMode="auto">
              <a:xfrm>
                <a:off x="5247" y="2011"/>
                <a:ext cx="17" cy="21"/>
              </a:xfrm>
              <a:custGeom>
                <a:avLst/>
                <a:gdLst>
                  <a:gd name="T0" fmla="*/ 14 w 17"/>
                  <a:gd name="T1" fmla="*/ 0 h 21"/>
                  <a:gd name="T2" fmla="*/ 16 w 17"/>
                  <a:gd name="T3" fmla="*/ 3 h 21"/>
                  <a:gd name="T4" fmla="*/ 16 w 17"/>
                  <a:gd name="T5" fmla="*/ 6 h 21"/>
                  <a:gd name="T6" fmla="*/ 14 w 17"/>
                  <a:gd name="T7" fmla="*/ 10 h 21"/>
                  <a:gd name="T8" fmla="*/ 13 w 17"/>
                  <a:gd name="T9" fmla="*/ 13 h 21"/>
                  <a:gd name="T10" fmla="*/ 10 w 17"/>
                  <a:gd name="T11" fmla="*/ 16 h 21"/>
                  <a:gd name="T12" fmla="*/ 7 w 17"/>
                  <a:gd name="T13" fmla="*/ 18 h 21"/>
                  <a:gd name="T14" fmla="*/ 4 w 17"/>
                  <a:gd name="T15" fmla="*/ 18 h 21"/>
                  <a:gd name="T16" fmla="*/ 2 w 17"/>
                  <a:gd name="T17" fmla="*/ 19 h 21"/>
                  <a:gd name="T18" fmla="*/ 0 w 17"/>
                  <a:gd name="T19" fmla="*/ 20 h 2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
                  <a:gd name="T31" fmla="*/ 0 h 21"/>
                  <a:gd name="T32" fmla="*/ 17 w 17"/>
                  <a:gd name="T33" fmla="*/ 21 h 2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 h="21">
                    <a:moveTo>
                      <a:pt x="14" y="0"/>
                    </a:moveTo>
                    <a:lnTo>
                      <a:pt x="16" y="3"/>
                    </a:lnTo>
                    <a:lnTo>
                      <a:pt x="16" y="6"/>
                    </a:lnTo>
                    <a:lnTo>
                      <a:pt x="14" y="10"/>
                    </a:lnTo>
                    <a:lnTo>
                      <a:pt x="13" y="13"/>
                    </a:lnTo>
                    <a:lnTo>
                      <a:pt x="10" y="16"/>
                    </a:lnTo>
                    <a:lnTo>
                      <a:pt x="7" y="18"/>
                    </a:lnTo>
                    <a:lnTo>
                      <a:pt x="4" y="18"/>
                    </a:lnTo>
                    <a:lnTo>
                      <a:pt x="2" y="19"/>
                    </a:lnTo>
                    <a:lnTo>
                      <a:pt x="0" y="20"/>
                    </a:lnTo>
                  </a:path>
                </a:pathLst>
              </a:custGeom>
              <a:noFill/>
              <a:ln w="12700" cap="rnd">
                <a:solidFill>
                  <a:srgbClr val="000000"/>
                </a:solidFill>
                <a:round/>
                <a:headEnd type="none" w="sm" len="sm"/>
                <a:tailEnd type="none" w="sm" len="sm"/>
              </a:ln>
            </p:spPr>
            <p:txBody>
              <a:bodyPr/>
              <a:lstStyle/>
              <a:p>
                <a:endParaRPr lang="en-US"/>
              </a:p>
            </p:txBody>
          </p:sp>
          <p:sp>
            <p:nvSpPr>
              <p:cNvPr id="1049" name="Freeform 320"/>
              <p:cNvSpPr>
                <a:spLocks/>
              </p:cNvSpPr>
              <p:nvPr/>
            </p:nvSpPr>
            <p:spPr bwMode="auto">
              <a:xfrm>
                <a:off x="5240" y="2008"/>
                <a:ext cx="17" cy="21"/>
              </a:xfrm>
              <a:custGeom>
                <a:avLst/>
                <a:gdLst>
                  <a:gd name="T0" fmla="*/ 14 w 17"/>
                  <a:gd name="T1" fmla="*/ 0 h 21"/>
                  <a:gd name="T2" fmla="*/ 16 w 17"/>
                  <a:gd name="T3" fmla="*/ 3 h 21"/>
                  <a:gd name="T4" fmla="*/ 16 w 17"/>
                  <a:gd name="T5" fmla="*/ 6 h 21"/>
                  <a:gd name="T6" fmla="*/ 14 w 17"/>
                  <a:gd name="T7" fmla="*/ 9 h 21"/>
                  <a:gd name="T8" fmla="*/ 13 w 17"/>
                  <a:gd name="T9" fmla="*/ 13 h 21"/>
                  <a:gd name="T10" fmla="*/ 10 w 17"/>
                  <a:gd name="T11" fmla="*/ 15 h 21"/>
                  <a:gd name="T12" fmla="*/ 7 w 17"/>
                  <a:gd name="T13" fmla="*/ 18 h 21"/>
                  <a:gd name="T14" fmla="*/ 4 w 17"/>
                  <a:gd name="T15" fmla="*/ 18 h 21"/>
                  <a:gd name="T16" fmla="*/ 2 w 17"/>
                  <a:gd name="T17" fmla="*/ 19 h 21"/>
                  <a:gd name="T18" fmla="*/ 0 w 17"/>
                  <a:gd name="T19" fmla="*/ 20 h 2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
                  <a:gd name="T31" fmla="*/ 0 h 21"/>
                  <a:gd name="T32" fmla="*/ 17 w 17"/>
                  <a:gd name="T33" fmla="*/ 21 h 2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 h="21">
                    <a:moveTo>
                      <a:pt x="14" y="0"/>
                    </a:moveTo>
                    <a:lnTo>
                      <a:pt x="16" y="3"/>
                    </a:lnTo>
                    <a:lnTo>
                      <a:pt x="16" y="6"/>
                    </a:lnTo>
                    <a:lnTo>
                      <a:pt x="14" y="9"/>
                    </a:lnTo>
                    <a:lnTo>
                      <a:pt x="13" y="13"/>
                    </a:lnTo>
                    <a:lnTo>
                      <a:pt x="10" y="15"/>
                    </a:lnTo>
                    <a:lnTo>
                      <a:pt x="7" y="18"/>
                    </a:lnTo>
                    <a:lnTo>
                      <a:pt x="4" y="18"/>
                    </a:lnTo>
                    <a:lnTo>
                      <a:pt x="2" y="19"/>
                    </a:lnTo>
                    <a:lnTo>
                      <a:pt x="0" y="20"/>
                    </a:lnTo>
                  </a:path>
                </a:pathLst>
              </a:custGeom>
              <a:noFill/>
              <a:ln w="12700" cap="rnd">
                <a:solidFill>
                  <a:srgbClr val="000000"/>
                </a:solidFill>
                <a:round/>
                <a:headEnd type="none" w="sm" len="sm"/>
                <a:tailEnd type="none" w="sm" len="sm"/>
              </a:ln>
            </p:spPr>
            <p:txBody>
              <a:bodyPr/>
              <a:lstStyle/>
              <a:p>
                <a:endParaRPr lang="en-US"/>
              </a:p>
            </p:txBody>
          </p:sp>
        </p:grpSp>
      </p:grpSp>
      <p:graphicFrame>
        <p:nvGraphicFramePr>
          <p:cNvPr id="1026" name="Object 321"/>
          <p:cNvGraphicFramePr>
            <a:graphicFrameLocks/>
          </p:cNvGraphicFramePr>
          <p:nvPr/>
        </p:nvGraphicFramePr>
        <p:xfrm>
          <a:off x="5410200" y="1060450"/>
          <a:ext cx="1773238" cy="1004888"/>
        </p:xfrm>
        <a:graphic>
          <a:graphicData uri="http://schemas.openxmlformats.org/presentationml/2006/ole">
            <mc:AlternateContent xmlns:mc="http://schemas.openxmlformats.org/markup-compatibility/2006">
              <mc:Choice xmlns:v="urn:schemas-microsoft-com:vml" Requires="v">
                <p:oleObj spid="_x0000_s4126" name="Clip" r:id="rId4" imgW="4485960" imgH="3114360" progId="">
                  <p:embed/>
                </p:oleObj>
              </mc:Choice>
              <mc:Fallback>
                <p:oleObj name="Clip" r:id="rId4" imgW="4485960" imgH="3114360" progId="">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10200" y="1060450"/>
                        <a:ext cx="1773238" cy="10048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1035" name="Text Box 322"/>
          <p:cNvSpPr txBox="1">
            <a:spLocks noChangeArrowheads="1"/>
          </p:cNvSpPr>
          <p:nvPr/>
        </p:nvSpPr>
        <p:spPr bwMode="auto">
          <a:xfrm>
            <a:off x="6775306" y="1735197"/>
            <a:ext cx="806450" cy="1433513"/>
          </a:xfrm>
          <a:prstGeom prst="rect">
            <a:avLst/>
          </a:prstGeom>
          <a:noFill/>
          <a:ln w="9525">
            <a:noFill/>
            <a:miter lim="800000"/>
            <a:headEnd/>
            <a:tailEnd/>
          </a:ln>
        </p:spPr>
        <p:txBody>
          <a:bodyPr wrap="none">
            <a:spAutoFit/>
          </a:bodyPr>
          <a:lstStyle/>
          <a:p>
            <a:pPr algn="l" eaLnBrk="0" hangingPunct="0"/>
            <a:r>
              <a:rPr lang="de-DE" sz="8800" dirty="0">
                <a:solidFill>
                  <a:srgbClr val="FF0000"/>
                </a:solidFill>
                <a:latin typeface="Arial" charset="0"/>
              </a:rPr>
              <a:t>?</a:t>
            </a:r>
            <a:endParaRPr lang="en-US" sz="8800" dirty="0">
              <a:solidFill>
                <a:srgbClr val="FF0000"/>
              </a:solidFill>
              <a:latin typeface="Arial" charset="0"/>
            </a:endParaRPr>
          </a:p>
        </p:txBody>
      </p:sp>
      <p:sp>
        <p:nvSpPr>
          <p:cNvPr id="1036" name="AutoShape 323"/>
          <p:cNvSpPr>
            <a:spLocks noChangeArrowheads="1"/>
          </p:cNvSpPr>
          <p:nvPr/>
        </p:nvSpPr>
        <p:spPr bwMode="auto">
          <a:xfrm rot="19230210">
            <a:off x="3157166" y="2843718"/>
            <a:ext cx="1853875" cy="733663"/>
          </a:xfrm>
          <a:prstGeom prst="rightArrow">
            <a:avLst>
              <a:gd name="adj1" fmla="val 50000"/>
              <a:gd name="adj2" fmla="val 124588"/>
            </a:avLst>
          </a:prstGeom>
          <a:solidFill>
            <a:srgbClr val="FF0000"/>
          </a:solidFill>
          <a:ln w="25400" algn="ctr">
            <a:solidFill>
              <a:srgbClr val="FF0000"/>
            </a:solidFill>
            <a:miter lim="800000"/>
            <a:headEnd/>
            <a:tailEnd/>
          </a:ln>
        </p:spPr>
        <p:txBody>
          <a:bodyPr wrap="square" anchor="ctr">
            <a:spAutoFit/>
          </a:bodyPr>
          <a:lstStyle/>
          <a:p>
            <a:endParaRPr lang="en-US"/>
          </a:p>
        </p:txBody>
      </p:sp>
      <p:sp>
        <p:nvSpPr>
          <p:cNvPr id="1037" name="AutoShape 324"/>
          <p:cNvSpPr>
            <a:spLocks noChangeArrowheads="1"/>
          </p:cNvSpPr>
          <p:nvPr/>
        </p:nvSpPr>
        <p:spPr bwMode="auto">
          <a:xfrm rot="17153082">
            <a:off x="5049318" y="4128535"/>
            <a:ext cx="932186" cy="733663"/>
          </a:xfrm>
          <a:prstGeom prst="rightArrow">
            <a:avLst>
              <a:gd name="adj1" fmla="val 50000"/>
              <a:gd name="adj2" fmla="val 87570"/>
            </a:avLst>
          </a:prstGeom>
          <a:solidFill>
            <a:srgbClr val="FF0000"/>
          </a:solidFill>
          <a:ln w="25400" algn="ctr">
            <a:solidFill>
              <a:srgbClr val="FF0000"/>
            </a:solidFill>
            <a:miter lim="800000"/>
            <a:headEnd/>
            <a:tailEnd/>
          </a:ln>
        </p:spPr>
        <p:txBody>
          <a:bodyPr wrap="square" anchor="ctr">
            <a:spAutoFit/>
          </a:bodyPr>
          <a:lstStyle/>
          <a:p>
            <a:endParaRPr lang="en-US"/>
          </a:p>
        </p:txBody>
      </p:sp>
      <p:sp>
        <p:nvSpPr>
          <p:cNvPr id="1038" name="AutoShape 325"/>
          <p:cNvSpPr>
            <a:spLocks noChangeArrowheads="1"/>
          </p:cNvSpPr>
          <p:nvPr/>
        </p:nvSpPr>
        <p:spPr bwMode="auto">
          <a:xfrm rot="14677575">
            <a:off x="7266426" y="3487818"/>
            <a:ext cx="1472670" cy="733663"/>
          </a:xfrm>
          <a:prstGeom prst="rightArrow">
            <a:avLst>
              <a:gd name="adj1" fmla="val 50000"/>
              <a:gd name="adj2" fmla="val 124588"/>
            </a:avLst>
          </a:prstGeom>
          <a:solidFill>
            <a:srgbClr val="FF0000"/>
          </a:solidFill>
          <a:ln w="25400" algn="ctr">
            <a:solidFill>
              <a:srgbClr val="FF0000"/>
            </a:solidFill>
            <a:miter lim="800000"/>
            <a:headEnd/>
            <a:tailEnd/>
          </a:ln>
        </p:spPr>
        <p:txBody>
          <a:bodyPr wrap="square" anchor="ctr">
            <a:spAutoFit/>
          </a:bodyPr>
          <a:lstStyle/>
          <a:p>
            <a:endParaRPr lang="en-US"/>
          </a:p>
        </p:txBody>
      </p:sp>
      <p:sp>
        <p:nvSpPr>
          <p:cNvPr id="1039" name="AutoShape 326"/>
          <p:cNvSpPr>
            <a:spLocks noChangeArrowheads="1"/>
          </p:cNvSpPr>
          <p:nvPr/>
        </p:nvSpPr>
        <p:spPr bwMode="auto">
          <a:xfrm rot="5400000">
            <a:off x="5522628" y="2416343"/>
            <a:ext cx="1435670" cy="733663"/>
          </a:xfrm>
          <a:prstGeom prst="rightArrow">
            <a:avLst>
              <a:gd name="adj1" fmla="val 45739"/>
              <a:gd name="adj2" fmla="val 51015"/>
            </a:avLst>
          </a:prstGeom>
          <a:solidFill>
            <a:srgbClr val="008000"/>
          </a:solidFill>
          <a:ln w="25400" algn="ctr">
            <a:solidFill>
              <a:srgbClr val="008000"/>
            </a:solidFill>
            <a:miter lim="800000"/>
            <a:headEnd/>
            <a:tailEnd/>
          </a:ln>
        </p:spPr>
        <p:txBody>
          <a:bodyPr wrap="square" anchor="ctr">
            <a:spAutoFit/>
          </a:bodyPr>
          <a:lstStyle/>
          <a:p>
            <a:endParaRPr lang="en-US"/>
          </a:p>
        </p:txBody>
      </p:sp>
      <p:sp>
        <p:nvSpPr>
          <p:cNvPr id="328" name="Footer Placeholder 2"/>
          <p:cNvSpPr>
            <a:spLocks noGrp="1"/>
          </p:cNvSpPr>
          <p:nvPr>
            <p:ph type="ftr" sz="quarter" idx="3"/>
          </p:nvPr>
        </p:nvSpPr>
        <p:spPr>
          <a:xfrm>
            <a:off x="334433" y="6656398"/>
            <a:ext cx="7969251" cy="201602"/>
          </a:xfrm>
        </p:spPr>
        <p:txBody>
          <a:bodyPr/>
          <a:lstStyle/>
          <a:p>
            <a:r>
              <a:rPr lang="en-US" sz="750" dirty="0" smtClean="0"/>
              <a:t>TI 3: Operating Systems and Computer Networks</a:t>
            </a:r>
            <a:endParaRPr lang="de-DE" sz="750" dirty="0"/>
          </a:p>
        </p:txBody>
      </p:sp>
    </p:spTree>
    <p:extLst>
      <p:ext uri="{BB962C8B-B14F-4D97-AF65-F5344CB8AC3E}">
        <p14:creationId xmlns:p14="http://schemas.microsoft.com/office/powerpoint/2010/main" val="1840474633"/>
      </p:ext>
    </p:extLst>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r>
              <a:rPr lang="en-US" noProof="0" smtClean="0"/>
              <a:t>Fourier representation of periodic signals</a:t>
            </a:r>
            <a:endParaRPr lang="en-US" noProof="0"/>
          </a:p>
        </p:txBody>
      </p:sp>
      <p:graphicFrame>
        <p:nvGraphicFramePr>
          <p:cNvPr id="82947" name="Object 3"/>
          <p:cNvGraphicFramePr>
            <a:graphicFrameLocks noChangeAspect="1"/>
          </p:cNvGraphicFramePr>
          <p:nvPr>
            <p:extLst/>
          </p:nvPr>
        </p:nvGraphicFramePr>
        <p:xfrm>
          <a:off x="3215680" y="1844824"/>
          <a:ext cx="4857750" cy="741363"/>
        </p:xfrm>
        <a:graphic>
          <a:graphicData uri="http://schemas.openxmlformats.org/presentationml/2006/ole">
            <mc:AlternateContent xmlns:mc="http://schemas.openxmlformats.org/markup-compatibility/2006">
              <mc:Choice xmlns:v="urn:schemas-microsoft-com:vml" Requires="v">
                <p:oleObj spid="_x0000_s9223" name="Formel" r:id="rId4" imgW="2818711" imgH="431570" progId="Equation.3">
                  <p:embed/>
                </p:oleObj>
              </mc:Choice>
              <mc:Fallback>
                <p:oleObj name="Formel" r:id="rId4" imgW="2818711" imgH="431570" progId="Equation.3">
                  <p:embed/>
                  <p:pic>
                    <p:nvPicPr>
                      <p:cNvPr id="82947"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15680" y="1844824"/>
                        <a:ext cx="4857750" cy="7413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2948" name="Line 4"/>
          <p:cNvSpPr>
            <a:spLocks noChangeShapeType="1"/>
          </p:cNvSpPr>
          <p:nvPr/>
        </p:nvSpPr>
        <p:spPr bwMode="auto">
          <a:xfrm>
            <a:off x="2098080" y="3381524"/>
            <a:ext cx="0" cy="1001713"/>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82949" name="Line 5"/>
          <p:cNvSpPr>
            <a:spLocks noChangeShapeType="1"/>
          </p:cNvSpPr>
          <p:nvPr/>
        </p:nvSpPr>
        <p:spPr bwMode="auto">
          <a:xfrm>
            <a:off x="2088555" y="4383236"/>
            <a:ext cx="2463800" cy="0"/>
          </a:xfrm>
          <a:prstGeom prst="line">
            <a:avLst/>
          </a:prstGeom>
          <a:noFill/>
          <a:ln w="12700">
            <a:solidFill>
              <a:schemeClr val="tx1"/>
            </a:solidFill>
            <a:round/>
            <a:headEnd type="none" w="sm" len="sm"/>
            <a:tailEnd type="triangle" w="med" len="med"/>
          </a:ln>
          <a:effectLst/>
        </p:spPr>
        <p:txBody>
          <a:bodyPr wrap="none" anchor="ctr"/>
          <a:lstStyle/>
          <a:p>
            <a:endParaRPr lang="en-US"/>
          </a:p>
        </p:txBody>
      </p:sp>
      <p:sp>
        <p:nvSpPr>
          <p:cNvPr id="82950" name="Freeform 6"/>
          <p:cNvSpPr>
            <a:spLocks/>
          </p:cNvSpPr>
          <p:nvPr/>
        </p:nvSpPr>
        <p:spPr bwMode="auto">
          <a:xfrm>
            <a:off x="2072680" y="3445023"/>
            <a:ext cx="1295400" cy="914400"/>
          </a:xfrm>
          <a:custGeom>
            <a:avLst/>
            <a:gdLst/>
            <a:ahLst/>
            <a:cxnLst>
              <a:cxn ang="0">
                <a:pos x="0" y="576"/>
              </a:cxn>
              <a:cxn ang="0">
                <a:pos x="288" y="576"/>
              </a:cxn>
              <a:cxn ang="0">
                <a:pos x="288" y="0"/>
              </a:cxn>
              <a:cxn ang="0">
                <a:pos x="528" y="0"/>
              </a:cxn>
              <a:cxn ang="0">
                <a:pos x="528" y="576"/>
              </a:cxn>
              <a:cxn ang="0">
                <a:pos x="816" y="576"/>
              </a:cxn>
            </a:cxnLst>
            <a:rect l="0" t="0" r="r" b="b"/>
            <a:pathLst>
              <a:path w="816" h="576">
                <a:moveTo>
                  <a:pt x="0" y="576"/>
                </a:moveTo>
                <a:lnTo>
                  <a:pt x="288" y="576"/>
                </a:lnTo>
                <a:lnTo>
                  <a:pt x="288" y="0"/>
                </a:lnTo>
                <a:lnTo>
                  <a:pt x="528" y="0"/>
                </a:lnTo>
                <a:lnTo>
                  <a:pt x="528" y="576"/>
                </a:lnTo>
                <a:lnTo>
                  <a:pt x="816" y="576"/>
                </a:lnTo>
              </a:path>
            </a:pathLst>
          </a:custGeom>
          <a:noFill/>
          <a:ln w="38100" cap="flat" cmpd="sng">
            <a:solidFill>
              <a:srgbClr val="FF9933"/>
            </a:solidFill>
            <a:prstDash val="solid"/>
            <a:round/>
            <a:headEnd type="none" w="sm" len="sm"/>
            <a:tailEnd type="none" w="sm" len="sm"/>
          </a:ln>
          <a:effectLst/>
        </p:spPr>
        <p:txBody>
          <a:bodyPr wrap="none" anchor="ctr"/>
          <a:lstStyle/>
          <a:p>
            <a:endParaRPr lang="en-US"/>
          </a:p>
        </p:txBody>
      </p:sp>
      <p:sp>
        <p:nvSpPr>
          <p:cNvPr id="82951" name="Freeform 7"/>
          <p:cNvSpPr>
            <a:spLocks/>
          </p:cNvSpPr>
          <p:nvPr/>
        </p:nvSpPr>
        <p:spPr bwMode="auto">
          <a:xfrm>
            <a:off x="2910880" y="3445023"/>
            <a:ext cx="1295400" cy="914400"/>
          </a:xfrm>
          <a:custGeom>
            <a:avLst/>
            <a:gdLst/>
            <a:ahLst/>
            <a:cxnLst>
              <a:cxn ang="0">
                <a:pos x="0" y="576"/>
              </a:cxn>
              <a:cxn ang="0">
                <a:pos x="288" y="576"/>
              </a:cxn>
              <a:cxn ang="0">
                <a:pos x="288" y="0"/>
              </a:cxn>
              <a:cxn ang="0">
                <a:pos x="528" y="0"/>
              </a:cxn>
              <a:cxn ang="0">
                <a:pos x="528" y="576"/>
              </a:cxn>
              <a:cxn ang="0">
                <a:pos x="816" y="576"/>
              </a:cxn>
            </a:cxnLst>
            <a:rect l="0" t="0" r="r" b="b"/>
            <a:pathLst>
              <a:path w="816" h="576">
                <a:moveTo>
                  <a:pt x="0" y="576"/>
                </a:moveTo>
                <a:lnTo>
                  <a:pt x="288" y="576"/>
                </a:lnTo>
                <a:lnTo>
                  <a:pt x="288" y="0"/>
                </a:lnTo>
                <a:lnTo>
                  <a:pt x="528" y="0"/>
                </a:lnTo>
                <a:lnTo>
                  <a:pt x="528" y="576"/>
                </a:lnTo>
                <a:lnTo>
                  <a:pt x="816" y="576"/>
                </a:lnTo>
              </a:path>
            </a:pathLst>
          </a:custGeom>
          <a:noFill/>
          <a:ln w="38100" cap="flat" cmpd="sng">
            <a:solidFill>
              <a:srgbClr val="FF9933"/>
            </a:solidFill>
            <a:prstDash val="solid"/>
            <a:round/>
            <a:headEnd type="none" w="sm" len="sm"/>
            <a:tailEnd type="none" w="sm" len="sm"/>
          </a:ln>
          <a:effectLst/>
        </p:spPr>
        <p:txBody>
          <a:bodyPr wrap="none" anchor="ctr"/>
          <a:lstStyle/>
          <a:p>
            <a:endParaRPr lang="en-US"/>
          </a:p>
        </p:txBody>
      </p:sp>
      <p:sp>
        <p:nvSpPr>
          <p:cNvPr id="82952" name="Text Box 8"/>
          <p:cNvSpPr txBox="1">
            <a:spLocks noChangeArrowheads="1"/>
          </p:cNvSpPr>
          <p:nvPr/>
        </p:nvSpPr>
        <p:spPr bwMode="auto">
          <a:xfrm>
            <a:off x="1752006" y="3276748"/>
            <a:ext cx="296863" cy="336550"/>
          </a:xfrm>
          <a:prstGeom prst="rect">
            <a:avLst/>
          </a:prstGeom>
          <a:noFill/>
          <a:ln w="12700">
            <a:noFill/>
            <a:miter lim="800000"/>
            <a:headEnd type="none" w="sm" len="sm"/>
            <a:tailEnd type="none" w="sm" len="sm"/>
          </a:ln>
          <a:effectLst/>
        </p:spPr>
        <p:txBody>
          <a:bodyPr wrap="none">
            <a:spAutoFit/>
          </a:bodyPr>
          <a:lstStyle/>
          <a:p>
            <a:pPr algn="l" eaLnBrk="0" hangingPunct="0"/>
            <a:r>
              <a:rPr lang="de-DE" sz="1600">
                <a:latin typeface="Arial" charset="0"/>
              </a:rPr>
              <a:t>1</a:t>
            </a:r>
          </a:p>
        </p:txBody>
      </p:sp>
      <p:sp>
        <p:nvSpPr>
          <p:cNvPr id="82953" name="Text Box 9"/>
          <p:cNvSpPr txBox="1">
            <a:spLocks noChangeArrowheads="1"/>
          </p:cNvSpPr>
          <p:nvPr/>
        </p:nvSpPr>
        <p:spPr bwMode="auto">
          <a:xfrm>
            <a:off x="1752006" y="4114948"/>
            <a:ext cx="296863" cy="336550"/>
          </a:xfrm>
          <a:prstGeom prst="rect">
            <a:avLst/>
          </a:prstGeom>
          <a:noFill/>
          <a:ln w="12700">
            <a:noFill/>
            <a:miter lim="800000"/>
            <a:headEnd type="none" w="sm" len="sm"/>
            <a:tailEnd type="none" w="sm" len="sm"/>
          </a:ln>
          <a:effectLst/>
        </p:spPr>
        <p:txBody>
          <a:bodyPr wrap="none">
            <a:spAutoFit/>
          </a:bodyPr>
          <a:lstStyle/>
          <a:p>
            <a:pPr algn="l" eaLnBrk="0" hangingPunct="0"/>
            <a:r>
              <a:rPr lang="de-DE" sz="1600">
                <a:latin typeface="Arial" charset="0"/>
              </a:rPr>
              <a:t>0</a:t>
            </a:r>
          </a:p>
        </p:txBody>
      </p:sp>
      <p:sp>
        <p:nvSpPr>
          <p:cNvPr id="82954" name="Line 10"/>
          <p:cNvSpPr>
            <a:spLocks noChangeShapeType="1"/>
          </p:cNvSpPr>
          <p:nvPr/>
        </p:nvSpPr>
        <p:spPr bwMode="auto">
          <a:xfrm>
            <a:off x="6822480" y="3381524"/>
            <a:ext cx="0" cy="1001713"/>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82955" name="Line 11"/>
          <p:cNvSpPr>
            <a:spLocks noChangeShapeType="1"/>
          </p:cNvSpPr>
          <p:nvPr/>
        </p:nvSpPr>
        <p:spPr bwMode="auto">
          <a:xfrm>
            <a:off x="6812955" y="4383236"/>
            <a:ext cx="2463800" cy="0"/>
          </a:xfrm>
          <a:prstGeom prst="line">
            <a:avLst/>
          </a:prstGeom>
          <a:noFill/>
          <a:ln w="12700">
            <a:solidFill>
              <a:schemeClr val="tx1"/>
            </a:solidFill>
            <a:round/>
            <a:headEnd type="none" w="sm" len="sm"/>
            <a:tailEnd type="triangle" w="med" len="med"/>
          </a:ln>
          <a:effectLst/>
        </p:spPr>
        <p:txBody>
          <a:bodyPr wrap="none" anchor="ctr"/>
          <a:lstStyle/>
          <a:p>
            <a:endParaRPr lang="en-US"/>
          </a:p>
        </p:txBody>
      </p:sp>
      <p:sp>
        <p:nvSpPr>
          <p:cNvPr id="82956" name="Text Box 12"/>
          <p:cNvSpPr txBox="1">
            <a:spLocks noChangeArrowheads="1"/>
          </p:cNvSpPr>
          <p:nvPr/>
        </p:nvSpPr>
        <p:spPr bwMode="auto">
          <a:xfrm>
            <a:off x="6476406" y="3276748"/>
            <a:ext cx="296863" cy="336550"/>
          </a:xfrm>
          <a:prstGeom prst="rect">
            <a:avLst/>
          </a:prstGeom>
          <a:noFill/>
          <a:ln w="12700">
            <a:noFill/>
            <a:miter lim="800000"/>
            <a:headEnd type="none" w="sm" len="sm"/>
            <a:tailEnd type="none" w="sm" len="sm"/>
          </a:ln>
          <a:effectLst/>
        </p:spPr>
        <p:txBody>
          <a:bodyPr wrap="none">
            <a:spAutoFit/>
          </a:bodyPr>
          <a:lstStyle/>
          <a:p>
            <a:pPr algn="l" eaLnBrk="0" hangingPunct="0"/>
            <a:r>
              <a:rPr lang="de-DE" sz="1600">
                <a:latin typeface="Arial" charset="0"/>
              </a:rPr>
              <a:t>1</a:t>
            </a:r>
          </a:p>
        </p:txBody>
      </p:sp>
      <p:sp>
        <p:nvSpPr>
          <p:cNvPr id="82957" name="Text Box 13"/>
          <p:cNvSpPr txBox="1">
            <a:spLocks noChangeArrowheads="1"/>
          </p:cNvSpPr>
          <p:nvPr/>
        </p:nvSpPr>
        <p:spPr bwMode="auto">
          <a:xfrm>
            <a:off x="6476406" y="4114948"/>
            <a:ext cx="296863" cy="336550"/>
          </a:xfrm>
          <a:prstGeom prst="rect">
            <a:avLst/>
          </a:prstGeom>
          <a:noFill/>
          <a:ln w="12700">
            <a:noFill/>
            <a:miter lim="800000"/>
            <a:headEnd type="none" w="sm" len="sm"/>
            <a:tailEnd type="none" w="sm" len="sm"/>
          </a:ln>
          <a:effectLst/>
        </p:spPr>
        <p:txBody>
          <a:bodyPr wrap="none">
            <a:spAutoFit/>
          </a:bodyPr>
          <a:lstStyle/>
          <a:p>
            <a:pPr algn="l" eaLnBrk="0" hangingPunct="0"/>
            <a:r>
              <a:rPr lang="de-DE" sz="1600">
                <a:latin typeface="Arial" charset="0"/>
              </a:rPr>
              <a:t>0</a:t>
            </a:r>
          </a:p>
        </p:txBody>
      </p:sp>
      <p:sp>
        <p:nvSpPr>
          <p:cNvPr id="82958" name="Freeform 14"/>
          <p:cNvSpPr>
            <a:spLocks/>
          </p:cNvSpPr>
          <p:nvPr/>
        </p:nvSpPr>
        <p:spPr bwMode="auto">
          <a:xfrm>
            <a:off x="6797080" y="3991123"/>
            <a:ext cx="2438400" cy="850900"/>
          </a:xfrm>
          <a:custGeom>
            <a:avLst/>
            <a:gdLst/>
            <a:ahLst/>
            <a:cxnLst>
              <a:cxn ang="0">
                <a:pos x="0" y="232"/>
              </a:cxn>
              <a:cxn ang="0">
                <a:pos x="576" y="40"/>
              </a:cxn>
              <a:cxn ang="0">
                <a:pos x="1248" y="472"/>
              </a:cxn>
              <a:cxn ang="0">
                <a:pos x="1536" y="424"/>
              </a:cxn>
            </a:cxnLst>
            <a:rect l="0" t="0" r="r" b="b"/>
            <a:pathLst>
              <a:path w="1536" h="536">
                <a:moveTo>
                  <a:pt x="0" y="232"/>
                </a:moveTo>
                <a:cubicBezTo>
                  <a:pt x="184" y="116"/>
                  <a:pt x="368" y="0"/>
                  <a:pt x="576" y="40"/>
                </a:cubicBezTo>
                <a:cubicBezTo>
                  <a:pt x="784" y="80"/>
                  <a:pt x="1088" y="408"/>
                  <a:pt x="1248" y="472"/>
                </a:cubicBezTo>
                <a:cubicBezTo>
                  <a:pt x="1408" y="536"/>
                  <a:pt x="1488" y="432"/>
                  <a:pt x="1536" y="424"/>
                </a:cubicBezTo>
              </a:path>
            </a:pathLst>
          </a:custGeom>
          <a:noFill/>
          <a:ln w="38100" cap="flat" cmpd="sng">
            <a:solidFill>
              <a:srgbClr val="0066FF"/>
            </a:solidFill>
            <a:prstDash val="solid"/>
            <a:round/>
            <a:headEnd type="none" w="sm" len="sm"/>
            <a:tailEnd type="none" w="sm" len="sm"/>
          </a:ln>
          <a:effectLst/>
        </p:spPr>
        <p:txBody>
          <a:bodyPr wrap="none" anchor="ctr"/>
          <a:lstStyle/>
          <a:p>
            <a:endParaRPr lang="en-US"/>
          </a:p>
        </p:txBody>
      </p:sp>
      <p:sp>
        <p:nvSpPr>
          <p:cNvPr id="82959" name="AutoShape 15"/>
          <p:cNvSpPr>
            <a:spLocks noChangeArrowheads="1"/>
          </p:cNvSpPr>
          <p:nvPr/>
        </p:nvSpPr>
        <p:spPr bwMode="auto">
          <a:xfrm>
            <a:off x="5196880" y="4207023"/>
            <a:ext cx="762000" cy="304800"/>
          </a:xfrm>
          <a:prstGeom prst="rightArrow">
            <a:avLst>
              <a:gd name="adj1" fmla="val 50000"/>
              <a:gd name="adj2" fmla="val 62500"/>
            </a:avLst>
          </a:prstGeom>
          <a:solidFill>
            <a:srgbClr val="FF5050"/>
          </a:solidFill>
          <a:ln w="12700">
            <a:solidFill>
              <a:schemeClr val="tx1"/>
            </a:solidFill>
            <a:miter lim="800000"/>
            <a:headEnd type="none" w="sm" len="sm"/>
            <a:tailEnd type="none" w="sm" len="sm"/>
          </a:ln>
          <a:effectLst/>
        </p:spPr>
        <p:txBody>
          <a:bodyPr wrap="none" anchor="ctr"/>
          <a:lstStyle/>
          <a:p>
            <a:pPr eaLnBrk="0" hangingPunct="0"/>
            <a:endParaRPr lang="en-US" sz="2400">
              <a:solidFill>
                <a:srgbClr val="FF6600"/>
              </a:solidFill>
              <a:latin typeface="Arial" charset="0"/>
            </a:endParaRPr>
          </a:p>
        </p:txBody>
      </p:sp>
      <p:sp>
        <p:nvSpPr>
          <p:cNvPr id="82960" name="Freeform 16"/>
          <p:cNvSpPr>
            <a:spLocks/>
          </p:cNvSpPr>
          <p:nvPr/>
        </p:nvSpPr>
        <p:spPr bwMode="auto">
          <a:xfrm>
            <a:off x="6873280" y="4046687"/>
            <a:ext cx="2362200" cy="674687"/>
          </a:xfrm>
          <a:custGeom>
            <a:avLst/>
            <a:gdLst/>
            <a:ahLst/>
            <a:cxnLst>
              <a:cxn ang="0">
                <a:pos x="0" y="197"/>
              </a:cxn>
              <a:cxn ang="0">
                <a:pos x="160" y="32"/>
              </a:cxn>
              <a:cxn ang="0">
                <a:pos x="480" y="389"/>
              </a:cxn>
              <a:cxn ang="0">
                <a:pos x="913" y="10"/>
              </a:cxn>
              <a:cxn ang="0">
                <a:pos x="1271" y="378"/>
              </a:cxn>
              <a:cxn ang="0">
                <a:pos x="1488" y="293"/>
              </a:cxn>
            </a:cxnLst>
            <a:rect l="0" t="0" r="r" b="b"/>
            <a:pathLst>
              <a:path w="1488" h="425">
                <a:moveTo>
                  <a:pt x="0" y="197"/>
                </a:moveTo>
                <a:cubicBezTo>
                  <a:pt x="27" y="170"/>
                  <a:pt x="80" y="0"/>
                  <a:pt x="160" y="32"/>
                </a:cubicBezTo>
                <a:cubicBezTo>
                  <a:pt x="240" y="64"/>
                  <a:pt x="355" y="393"/>
                  <a:pt x="480" y="389"/>
                </a:cubicBezTo>
                <a:cubicBezTo>
                  <a:pt x="605" y="385"/>
                  <a:pt x="781" y="12"/>
                  <a:pt x="913" y="10"/>
                </a:cubicBezTo>
                <a:cubicBezTo>
                  <a:pt x="1045" y="8"/>
                  <a:pt x="1175" y="331"/>
                  <a:pt x="1271" y="378"/>
                </a:cubicBezTo>
                <a:cubicBezTo>
                  <a:pt x="1367" y="425"/>
                  <a:pt x="1443" y="311"/>
                  <a:pt x="1488" y="293"/>
                </a:cubicBezTo>
              </a:path>
            </a:pathLst>
          </a:custGeom>
          <a:noFill/>
          <a:ln w="38100" cap="flat" cmpd="sng">
            <a:solidFill>
              <a:srgbClr val="00CC66"/>
            </a:solidFill>
            <a:prstDash val="solid"/>
            <a:round/>
            <a:headEnd type="none" w="sm" len="sm"/>
            <a:tailEnd type="none" w="sm" len="sm"/>
          </a:ln>
          <a:effectLst/>
        </p:spPr>
        <p:txBody>
          <a:bodyPr wrap="none" anchor="ctr"/>
          <a:lstStyle/>
          <a:p>
            <a:endParaRPr lang="en-US"/>
          </a:p>
        </p:txBody>
      </p:sp>
      <p:sp>
        <p:nvSpPr>
          <p:cNvPr id="82961" name="Freeform 17"/>
          <p:cNvSpPr>
            <a:spLocks/>
          </p:cNvSpPr>
          <p:nvPr/>
        </p:nvSpPr>
        <p:spPr bwMode="auto">
          <a:xfrm>
            <a:off x="6797080" y="4091137"/>
            <a:ext cx="2438400" cy="547687"/>
          </a:xfrm>
          <a:custGeom>
            <a:avLst/>
            <a:gdLst/>
            <a:ahLst/>
            <a:cxnLst>
              <a:cxn ang="0">
                <a:pos x="0" y="169"/>
              </a:cxn>
              <a:cxn ang="0">
                <a:pos x="144" y="25"/>
              </a:cxn>
              <a:cxn ang="0">
                <a:pos x="269" y="317"/>
              </a:cxn>
              <a:cxn ang="0">
                <a:pos x="432" y="25"/>
              </a:cxn>
              <a:cxn ang="0">
                <a:pos x="548" y="311"/>
              </a:cxn>
              <a:cxn ang="0">
                <a:pos x="671" y="37"/>
              </a:cxn>
              <a:cxn ang="0">
                <a:pos x="816" y="313"/>
              </a:cxn>
              <a:cxn ang="0">
                <a:pos x="960" y="25"/>
              </a:cxn>
              <a:cxn ang="0">
                <a:pos x="1152" y="313"/>
              </a:cxn>
              <a:cxn ang="0">
                <a:pos x="1296" y="25"/>
              </a:cxn>
              <a:cxn ang="0">
                <a:pos x="1440" y="313"/>
              </a:cxn>
              <a:cxn ang="0">
                <a:pos x="1536" y="217"/>
              </a:cxn>
            </a:cxnLst>
            <a:rect l="0" t="0" r="r" b="b"/>
            <a:pathLst>
              <a:path w="1536" h="345">
                <a:moveTo>
                  <a:pt x="0" y="169"/>
                </a:moveTo>
                <a:cubicBezTo>
                  <a:pt x="52" y="85"/>
                  <a:pt x="99" y="0"/>
                  <a:pt x="144" y="25"/>
                </a:cubicBezTo>
                <a:cubicBezTo>
                  <a:pt x="189" y="50"/>
                  <a:pt x="221" y="317"/>
                  <a:pt x="269" y="317"/>
                </a:cubicBezTo>
                <a:cubicBezTo>
                  <a:pt x="317" y="317"/>
                  <a:pt x="386" y="26"/>
                  <a:pt x="432" y="25"/>
                </a:cubicBezTo>
                <a:cubicBezTo>
                  <a:pt x="478" y="24"/>
                  <a:pt x="508" y="309"/>
                  <a:pt x="548" y="311"/>
                </a:cubicBezTo>
                <a:cubicBezTo>
                  <a:pt x="588" y="313"/>
                  <a:pt x="626" y="37"/>
                  <a:pt x="671" y="37"/>
                </a:cubicBezTo>
                <a:cubicBezTo>
                  <a:pt x="716" y="37"/>
                  <a:pt x="768" y="315"/>
                  <a:pt x="816" y="313"/>
                </a:cubicBezTo>
                <a:cubicBezTo>
                  <a:pt x="864" y="311"/>
                  <a:pt x="904" y="25"/>
                  <a:pt x="960" y="25"/>
                </a:cubicBezTo>
                <a:cubicBezTo>
                  <a:pt x="1016" y="25"/>
                  <a:pt x="1096" y="313"/>
                  <a:pt x="1152" y="313"/>
                </a:cubicBezTo>
                <a:cubicBezTo>
                  <a:pt x="1208" y="313"/>
                  <a:pt x="1248" y="25"/>
                  <a:pt x="1296" y="25"/>
                </a:cubicBezTo>
                <a:cubicBezTo>
                  <a:pt x="1344" y="25"/>
                  <a:pt x="1400" y="281"/>
                  <a:pt x="1440" y="313"/>
                </a:cubicBezTo>
                <a:cubicBezTo>
                  <a:pt x="1480" y="345"/>
                  <a:pt x="1508" y="281"/>
                  <a:pt x="1536" y="217"/>
                </a:cubicBezTo>
              </a:path>
            </a:pathLst>
          </a:custGeom>
          <a:noFill/>
          <a:ln w="38100" cap="flat" cmpd="sng">
            <a:solidFill>
              <a:srgbClr val="FFFF00"/>
            </a:solidFill>
            <a:prstDash val="solid"/>
            <a:round/>
            <a:headEnd type="none" w="sm" len="sm"/>
            <a:tailEnd type="none" w="sm" len="sm"/>
          </a:ln>
          <a:effectLst/>
        </p:spPr>
        <p:txBody>
          <a:bodyPr wrap="none" anchor="ctr"/>
          <a:lstStyle/>
          <a:p>
            <a:endParaRPr lang="en-US"/>
          </a:p>
        </p:txBody>
      </p:sp>
      <p:sp>
        <p:nvSpPr>
          <p:cNvPr id="82962" name="Text Box 18"/>
          <p:cNvSpPr txBox="1">
            <a:spLocks noChangeArrowheads="1"/>
          </p:cNvSpPr>
          <p:nvPr/>
        </p:nvSpPr>
        <p:spPr bwMode="auto">
          <a:xfrm>
            <a:off x="4282480" y="4434036"/>
            <a:ext cx="241300" cy="336550"/>
          </a:xfrm>
          <a:prstGeom prst="rect">
            <a:avLst/>
          </a:prstGeom>
          <a:noFill/>
          <a:ln w="12700">
            <a:noFill/>
            <a:miter lim="800000"/>
            <a:headEnd type="none" w="sm" len="sm"/>
            <a:tailEnd type="none" w="sm" len="sm"/>
          </a:ln>
          <a:effectLst/>
        </p:spPr>
        <p:txBody>
          <a:bodyPr wrap="none">
            <a:spAutoFit/>
          </a:bodyPr>
          <a:lstStyle/>
          <a:p>
            <a:pPr algn="l" eaLnBrk="0" hangingPunct="0"/>
            <a:r>
              <a:rPr lang="de-DE" sz="1600">
                <a:latin typeface="Arial" charset="0"/>
              </a:rPr>
              <a:t>t</a:t>
            </a:r>
          </a:p>
        </p:txBody>
      </p:sp>
      <p:sp>
        <p:nvSpPr>
          <p:cNvPr id="82963" name="Text Box 19"/>
          <p:cNvSpPr txBox="1">
            <a:spLocks noChangeArrowheads="1"/>
          </p:cNvSpPr>
          <p:nvPr/>
        </p:nvSpPr>
        <p:spPr bwMode="auto">
          <a:xfrm>
            <a:off x="9235480" y="4434036"/>
            <a:ext cx="241300" cy="336550"/>
          </a:xfrm>
          <a:prstGeom prst="rect">
            <a:avLst/>
          </a:prstGeom>
          <a:noFill/>
          <a:ln w="12700">
            <a:noFill/>
            <a:miter lim="800000"/>
            <a:headEnd type="none" w="sm" len="sm"/>
            <a:tailEnd type="none" w="sm" len="sm"/>
          </a:ln>
          <a:effectLst/>
        </p:spPr>
        <p:txBody>
          <a:bodyPr wrap="none">
            <a:spAutoFit/>
          </a:bodyPr>
          <a:lstStyle/>
          <a:p>
            <a:pPr algn="l" eaLnBrk="0" hangingPunct="0"/>
            <a:r>
              <a:rPr lang="de-DE" sz="1600">
                <a:latin typeface="Arial" charset="0"/>
              </a:rPr>
              <a:t>t</a:t>
            </a:r>
          </a:p>
        </p:txBody>
      </p:sp>
      <p:sp>
        <p:nvSpPr>
          <p:cNvPr id="82964" name="Freeform 20"/>
          <p:cNvSpPr>
            <a:spLocks/>
          </p:cNvSpPr>
          <p:nvPr/>
        </p:nvSpPr>
        <p:spPr bwMode="auto">
          <a:xfrm>
            <a:off x="6797080" y="3762523"/>
            <a:ext cx="2362200" cy="977900"/>
          </a:xfrm>
          <a:custGeom>
            <a:avLst/>
            <a:gdLst/>
            <a:ahLst/>
            <a:cxnLst>
              <a:cxn ang="0">
                <a:pos x="0" y="376"/>
              </a:cxn>
              <a:cxn ang="0">
                <a:pos x="96" y="40"/>
              </a:cxn>
              <a:cxn ang="0">
                <a:pos x="192" y="616"/>
              </a:cxn>
              <a:cxn ang="0">
                <a:pos x="288" y="40"/>
              </a:cxn>
              <a:cxn ang="0">
                <a:pos x="384" y="616"/>
              </a:cxn>
              <a:cxn ang="0">
                <a:pos x="480" y="40"/>
              </a:cxn>
              <a:cxn ang="0">
                <a:pos x="576" y="616"/>
              </a:cxn>
              <a:cxn ang="0">
                <a:pos x="672" y="40"/>
              </a:cxn>
              <a:cxn ang="0">
                <a:pos x="768" y="616"/>
              </a:cxn>
              <a:cxn ang="0">
                <a:pos x="864" y="40"/>
              </a:cxn>
              <a:cxn ang="0">
                <a:pos x="960" y="616"/>
              </a:cxn>
              <a:cxn ang="0">
                <a:pos x="1056" y="40"/>
              </a:cxn>
              <a:cxn ang="0">
                <a:pos x="1152" y="616"/>
              </a:cxn>
              <a:cxn ang="0">
                <a:pos x="1248" y="40"/>
              </a:cxn>
              <a:cxn ang="0">
                <a:pos x="1344" y="616"/>
              </a:cxn>
              <a:cxn ang="0">
                <a:pos x="1440" y="40"/>
              </a:cxn>
              <a:cxn ang="0">
                <a:pos x="1488" y="376"/>
              </a:cxn>
            </a:cxnLst>
            <a:rect l="0" t="0" r="r" b="b"/>
            <a:pathLst>
              <a:path w="1488" h="616">
                <a:moveTo>
                  <a:pt x="0" y="376"/>
                </a:moveTo>
                <a:cubicBezTo>
                  <a:pt x="32" y="188"/>
                  <a:pt x="64" y="0"/>
                  <a:pt x="96" y="40"/>
                </a:cubicBezTo>
                <a:cubicBezTo>
                  <a:pt x="128" y="80"/>
                  <a:pt x="160" y="616"/>
                  <a:pt x="192" y="616"/>
                </a:cubicBezTo>
                <a:cubicBezTo>
                  <a:pt x="224" y="616"/>
                  <a:pt x="256" y="40"/>
                  <a:pt x="288" y="40"/>
                </a:cubicBezTo>
                <a:cubicBezTo>
                  <a:pt x="320" y="40"/>
                  <a:pt x="352" y="616"/>
                  <a:pt x="384" y="616"/>
                </a:cubicBezTo>
                <a:cubicBezTo>
                  <a:pt x="416" y="616"/>
                  <a:pt x="448" y="40"/>
                  <a:pt x="480" y="40"/>
                </a:cubicBezTo>
                <a:cubicBezTo>
                  <a:pt x="512" y="40"/>
                  <a:pt x="544" y="616"/>
                  <a:pt x="576" y="616"/>
                </a:cubicBezTo>
                <a:cubicBezTo>
                  <a:pt x="608" y="616"/>
                  <a:pt x="640" y="40"/>
                  <a:pt x="672" y="40"/>
                </a:cubicBezTo>
                <a:cubicBezTo>
                  <a:pt x="704" y="40"/>
                  <a:pt x="736" y="616"/>
                  <a:pt x="768" y="616"/>
                </a:cubicBezTo>
                <a:cubicBezTo>
                  <a:pt x="800" y="616"/>
                  <a:pt x="832" y="40"/>
                  <a:pt x="864" y="40"/>
                </a:cubicBezTo>
                <a:cubicBezTo>
                  <a:pt x="896" y="40"/>
                  <a:pt x="928" y="616"/>
                  <a:pt x="960" y="616"/>
                </a:cubicBezTo>
                <a:cubicBezTo>
                  <a:pt x="992" y="616"/>
                  <a:pt x="1024" y="40"/>
                  <a:pt x="1056" y="40"/>
                </a:cubicBezTo>
                <a:cubicBezTo>
                  <a:pt x="1088" y="40"/>
                  <a:pt x="1120" y="616"/>
                  <a:pt x="1152" y="616"/>
                </a:cubicBezTo>
                <a:cubicBezTo>
                  <a:pt x="1184" y="616"/>
                  <a:pt x="1216" y="40"/>
                  <a:pt x="1248" y="40"/>
                </a:cubicBezTo>
                <a:cubicBezTo>
                  <a:pt x="1280" y="40"/>
                  <a:pt x="1312" y="616"/>
                  <a:pt x="1344" y="616"/>
                </a:cubicBezTo>
                <a:cubicBezTo>
                  <a:pt x="1376" y="616"/>
                  <a:pt x="1416" y="80"/>
                  <a:pt x="1440" y="40"/>
                </a:cubicBezTo>
                <a:cubicBezTo>
                  <a:pt x="1464" y="0"/>
                  <a:pt x="1476" y="188"/>
                  <a:pt x="1488" y="376"/>
                </a:cubicBezTo>
              </a:path>
            </a:pathLst>
          </a:custGeom>
          <a:noFill/>
          <a:ln w="38100" cap="flat" cmpd="sng">
            <a:solidFill>
              <a:srgbClr val="FF5050"/>
            </a:solidFill>
            <a:prstDash val="solid"/>
            <a:round/>
            <a:headEnd type="none" w="sm" len="sm"/>
            <a:tailEnd type="none" w="sm" len="sm"/>
          </a:ln>
          <a:effectLst/>
        </p:spPr>
        <p:txBody>
          <a:bodyPr wrap="none" anchor="ctr"/>
          <a:lstStyle/>
          <a:p>
            <a:endParaRPr lang="en-US"/>
          </a:p>
        </p:txBody>
      </p:sp>
      <p:sp>
        <p:nvSpPr>
          <p:cNvPr id="82965" name="Text Box 21"/>
          <p:cNvSpPr txBox="1">
            <a:spLocks noChangeArrowheads="1"/>
          </p:cNvSpPr>
          <p:nvPr/>
        </p:nvSpPr>
        <p:spPr bwMode="auto">
          <a:xfrm>
            <a:off x="2225081" y="4662636"/>
            <a:ext cx="2867025" cy="457200"/>
          </a:xfrm>
          <a:prstGeom prst="rect">
            <a:avLst/>
          </a:prstGeom>
          <a:noFill/>
          <a:ln w="12700">
            <a:noFill/>
            <a:miter lim="800000"/>
            <a:headEnd type="none" w="sm" len="sm"/>
            <a:tailEnd type="none" w="sm" len="sm"/>
          </a:ln>
          <a:effectLst/>
        </p:spPr>
        <p:txBody>
          <a:bodyPr wrap="none">
            <a:spAutoFit/>
          </a:bodyPr>
          <a:lstStyle/>
          <a:p>
            <a:pPr algn="l" eaLnBrk="0" hangingPunct="0"/>
            <a:r>
              <a:rPr lang="de-DE" sz="2400">
                <a:latin typeface="Arial" charset="0"/>
              </a:rPr>
              <a:t>ideal periodic signal</a:t>
            </a:r>
          </a:p>
        </p:txBody>
      </p:sp>
      <p:sp>
        <p:nvSpPr>
          <p:cNvPr id="82966" name="Text Box 22"/>
          <p:cNvSpPr txBox="1">
            <a:spLocks noChangeArrowheads="1"/>
          </p:cNvSpPr>
          <p:nvPr/>
        </p:nvSpPr>
        <p:spPr bwMode="auto">
          <a:xfrm>
            <a:off x="6568481" y="4740424"/>
            <a:ext cx="3164649" cy="830997"/>
          </a:xfrm>
          <a:prstGeom prst="rect">
            <a:avLst/>
          </a:prstGeom>
          <a:noFill/>
          <a:ln w="12700">
            <a:noFill/>
            <a:miter lim="800000"/>
            <a:headEnd type="none" w="sm" len="sm"/>
            <a:tailEnd type="none" w="sm" len="sm"/>
          </a:ln>
          <a:effectLst/>
        </p:spPr>
        <p:txBody>
          <a:bodyPr wrap="none">
            <a:spAutoFit/>
          </a:bodyPr>
          <a:lstStyle/>
          <a:p>
            <a:pPr algn="l" eaLnBrk="0" hangingPunct="0"/>
            <a:r>
              <a:rPr lang="de-DE" sz="2400">
                <a:latin typeface="Arial" charset="0"/>
              </a:rPr>
              <a:t>real composition</a:t>
            </a:r>
          </a:p>
          <a:p>
            <a:pPr algn="l" eaLnBrk="0" hangingPunct="0"/>
            <a:r>
              <a:rPr lang="de-DE" sz="2400">
                <a:latin typeface="Arial" charset="0"/>
              </a:rPr>
              <a:t>(based on harmonics)</a:t>
            </a:r>
          </a:p>
        </p:txBody>
      </p:sp>
      <p:sp>
        <p:nvSpPr>
          <p:cNvPr id="26" name="Footer Placeholder 2"/>
          <p:cNvSpPr>
            <a:spLocks noGrp="1"/>
          </p:cNvSpPr>
          <p:nvPr>
            <p:ph type="ftr" sz="quarter" idx="3"/>
          </p:nvPr>
        </p:nvSpPr>
        <p:spPr>
          <a:xfrm>
            <a:off x="334433" y="6656398"/>
            <a:ext cx="7969251" cy="201602"/>
          </a:xfrm>
        </p:spPr>
        <p:txBody>
          <a:bodyPr/>
          <a:lstStyle/>
          <a:p>
            <a:r>
              <a:rPr lang="en-US" sz="750" dirty="0" smtClean="0"/>
              <a:t>TI 3: Operating Systems and Computer Networks</a:t>
            </a:r>
            <a:endParaRPr lang="de-DE" sz="750" dirty="0"/>
          </a:p>
        </p:txBody>
      </p:sp>
    </p:spTree>
    <p:extLst>
      <p:ext uri="{BB962C8B-B14F-4D97-AF65-F5344CB8AC3E}">
        <p14:creationId xmlns:p14="http://schemas.microsoft.com/office/powerpoint/2010/main" val="3242712893"/>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title"/>
          </p:nvPr>
        </p:nvSpPr>
        <p:spPr/>
        <p:txBody>
          <a:bodyPr/>
          <a:lstStyle/>
          <a:p>
            <a:pPr eaLnBrk="1" hangingPunct="1"/>
            <a:r>
              <a:rPr lang="en-US" smtClean="0"/>
              <a:t>Approaches to Medium Access</a:t>
            </a:r>
          </a:p>
        </p:txBody>
      </p:sp>
      <p:sp>
        <p:nvSpPr>
          <p:cNvPr id="14340" name="Rectangle 3"/>
          <p:cNvSpPr>
            <a:spLocks noGrp="1" noChangeArrowheads="1"/>
          </p:cNvSpPr>
          <p:nvPr>
            <p:ph idx="1"/>
          </p:nvPr>
        </p:nvSpPr>
        <p:spPr/>
        <p:txBody>
          <a:bodyPr/>
          <a:lstStyle/>
          <a:p>
            <a:pPr eaLnBrk="1" hangingPunct="1"/>
            <a:r>
              <a:rPr lang="en-US" dirty="0" smtClean="0"/>
              <a:t>Several stations want to access the same medium</a:t>
            </a:r>
            <a:br>
              <a:rPr lang="en-US" dirty="0" smtClean="0"/>
            </a:br>
            <a:r>
              <a:rPr lang="en-US" dirty="0" smtClean="0"/>
              <a:t>– how to separate stations?</a:t>
            </a:r>
          </a:p>
          <a:p>
            <a:pPr eaLnBrk="1" hangingPunct="1"/>
            <a:endParaRPr lang="en-US" dirty="0" smtClean="0"/>
          </a:p>
        </p:txBody>
      </p:sp>
      <p:sp>
        <p:nvSpPr>
          <p:cNvPr id="14341" name="Text Box 5"/>
          <p:cNvSpPr txBox="1">
            <a:spLocks noChangeArrowheads="1"/>
          </p:cNvSpPr>
          <p:nvPr/>
        </p:nvSpPr>
        <p:spPr bwMode="auto">
          <a:xfrm>
            <a:off x="6426200" y="5580063"/>
            <a:ext cx="2624436" cy="738664"/>
          </a:xfrm>
          <a:prstGeom prst="rect">
            <a:avLst/>
          </a:prstGeom>
          <a:noFill/>
          <a:ln w="12700">
            <a:noFill/>
            <a:miter lim="800000"/>
            <a:headEnd type="none" w="sm" len="sm"/>
            <a:tailEnd type="none" w="sm" len="sm"/>
          </a:ln>
        </p:spPr>
        <p:txBody>
          <a:bodyPr wrap="none">
            <a:spAutoFit/>
          </a:bodyPr>
          <a:lstStyle/>
          <a:p>
            <a:pPr algn="l" eaLnBrk="0" hangingPunct="0"/>
            <a:r>
              <a:rPr lang="de-DE" sz="1400">
                <a:latin typeface="Arial" charset="0"/>
              </a:rPr>
              <a:t>HDLC, FDDI</a:t>
            </a:r>
          </a:p>
          <a:p>
            <a:pPr algn="l" eaLnBrk="0" hangingPunct="0"/>
            <a:r>
              <a:rPr lang="de-DE" sz="1400">
                <a:latin typeface="Arial" charset="0"/>
              </a:rPr>
              <a:t>Token-Ring, Token Bus</a:t>
            </a:r>
          </a:p>
          <a:p>
            <a:pPr algn="l" eaLnBrk="0" hangingPunct="0"/>
            <a:r>
              <a:rPr lang="de-DE" sz="1400">
                <a:latin typeface="Arial" charset="0"/>
              </a:rPr>
              <a:t>Bluetooth, USB, Cable Modem</a:t>
            </a:r>
          </a:p>
        </p:txBody>
      </p:sp>
      <p:sp>
        <p:nvSpPr>
          <p:cNvPr id="14342" name="Text Box 6"/>
          <p:cNvSpPr txBox="1">
            <a:spLocks noChangeArrowheads="1"/>
          </p:cNvSpPr>
          <p:nvPr/>
        </p:nvSpPr>
        <p:spPr bwMode="auto">
          <a:xfrm>
            <a:off x="2245853" y="5646738"/>
            <a:ext cx="2476960" cy="738664"/>
          </a:xfrm>
          <a:prstGeom prst="rect">
            <a:avLst/>
          </a:prstGeom>
          <a:noFill/>
          <a:ln w="12700">
            <a:noFill/>
            <a:miter lim="800000"/>
            <a:headEnd type="none" w="sm" len="sm"/>
            <a:tailEnd type="none" w="sm" len="sm"/>
          </a:ln>
        </p:spPr>
        <p:txBody>
          <a:bodyPr wrap="none">
            <a:spAutoFit/>
          </a:bodyPr>
          <a:lstStyle/>
          <a:p>
            <a:pPr algn="r" eaLnBrk="0" hangingPunct="0"/>
            <a:r>
              <a:rPr lang="de-DE" sz="1400">
                <a:latin typeface="Arial" charset="0"/>
              </a:rPr>
              <a:t>Aloha/Slotted Aloha</a:t>
            </a:r>
          </a:p>
          <a:p>
            <a:pPr algn="r" eaLnBrk="0" hangingPunct="0"/>
            <a:r>
              <a:rPr lang="de-DE" sz="1400">
                <a:latin typeface="Arial" charset="0"/>
              </a:rPr>
              <a:t>Ethernet (CSMA, CSMA/CD)</a:t>
            </a:r>
          </a:p>
          <a:p>
            <a:pPr algn="r" eaLnBrk="0" hangingPunct="0"/>
            <a:r>
              <a:rPr lang="de-DE" sz="1400">
                <a:latin typeface="Arial" charset="0"/>
              </a:rPr>
              <a:t>WLAN (CSMA/CA)</a:t>
            </a:r>
            <a:endParaRPr lang="de-DE">
              <a:latin typeface="Arial" charset="0"/>
            </a:endParaRPr>
          </a:p>
        </p:txBody>
      </p:sp>
      <p:sp>
        <p:nvSpPr>
          <p:cNvPr id="14343" name="Freeform 8"/>
          <p:cNvSpPr>
            <a:spLocks/>
          </p:cNvSpPr>
          <p:nvPr/>
        </p:nvSpPr>
        <p:spPr bwMode="auto">
          <a:xfrm>
            <a:off x="4737101" y="5554664"/>
            <a:ext cx="422275" cy="682625"/>
          </a:xfrm>
          <a:custGeom>
            <a:avLst/>
            <a:gdLst>
              <a:gd name="T0" fmla="*/ 288 w 288"/>
              <a:gd name="T1" fmla="*/ 0 h 480"/>
              <a:gd name="T2" fmla="*/ 288 w 288"/>
              <a:gd name="T3" fmla="*/ 480 h 480"/>
              <a:gd name="T4" fmla="*/ 0 w 288"/>
              <a:gd name="T5" fmla="*/ 480 h 480"/>
              <a:gd name="T6" fmla="*/ 0 60000 65536"/>
              <a:gd name="T7" fmla="*/ 0 60000 65536"/>
              <a:gd name="T8" fmla="*/ 0 60000 65536"/>
              <a:gd name="T9" fmla="*/ 0 w 288"/>
              <a:gd name="T10" fmla="*/ 0 h 480"/>
              <a:gd name="T11" fmla="*/ 288 w 288"/>
              <a:gd name="T12" fmla="*/ 480 h 480"/>
            </a:gdLst>
            <a:ahLst/>
            <a:cxnLst>
              <a:cxn ang="T6">
                <a:pos x="T0" y="T1"/>
              </a:cxn>
              <a:cxn ang="T7">
                <a:pos x="T2" y="T3"/>
              </a:cxn>
              <a:cxn ang="T8">
                <a:pos x="T4" y="T5"/>
              </a:cxn>
            </a:cxnLst>
            <a:rect l="T9" t="T10" r="T11" b="T12"/>
            <a:pathLst>
              <a:path w="288" h="480">
                <a:moveTo>
                  <a:pt x="288" y="0"/>
                </a:moveTo>
                <a:lnTo>
                  <a:pt x="288" y="480"/>
                </a:lnTo>
                <a:lnTo>
                  <a:pt x="0" y="480"/>
                </a:lnTo>
              </a:path>
            </a:pathLst>
          </a:custGeom>
          <a:noFill/>
          <a:ln w="12700">
            <a:solidFill>
              <a:schemeClr val="tx1"/>
            </a:solidFill>
            <a:round/>
            <a:headEnd type="none" w="sm" len="sm"/>
            <a:tailEnd type="none" w="sm" len="sm"/>
          </a:ln>
        </p:spPr>
        <p:txBody>
          <a:bodyPr wrap="none" anchor="ctr"/>
          <a:lstStyle/>
          <a:p>
            <a:endParaRPr lang="en-US"/>
          </a:p>
        </p:txBody>
      </p:sp>
      <p:sp>
        <p:nvSpPr>
          <p:cNvPr id="14344" name="Line 9"/>
          <p:cNvSpPr>
            <a:spLocks noChangeShapeType="1"/>
          </p:cNvSpPr>
          <p:nvPr/>
        </p:nvSpPr>
        <p:spPr bwMode="auto">
          <a:xfrm flipH="1">
            <a:off x="4737101" y="6021388"/>
            <a:ext cx="422275" cy="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14345" name="Freeform 10"/>
          <p:cNvSpPr>
            <a:spLocks/>
          </p:cNvSpPr>
          <p:nvPr/>
        </p:nvSpPr>
        <p:spPr bwMode="auto">
          <a:xfrm flipH="1">
            <a:off x="5934075" y="5554664"/>
            <a:ext cx="420688" cy="630237"/>
          </a:xfrm>
          <a:custGeom>
            <a:avLst/>
            <a:gdLst>
              <a:gd name="T0" fmla="*/ 288 w 288"/>
              <a:gd name="T1" fmla="*/ 0 h 480"/>
              <a:gd name="T2" fmla="*/ 288 w 288"/>
              <a:gd name="T3" fmla="*/ 480 h 480"/>
              <a:gd name="T4" fmla="*/ 0 w 288"/>
              <a:gd name="T5" fmla="*/ 480 h 480"/>
              <a:gd name="T6" fmla="*/ 0 60000 65536"/>
              <a:gd name="T7" fmla="*/ 0 60000 65536"/>
              <a:gd name="T8" fmla="*/ 0 60000 65536"/>
              <a:gd name="T9" fmla="*/ 0 w 288"/>
              <a:gd name="T10" fmla="*/ 0 h 480"/>
              <a:gd name="T11" fmla="*/ 288 w 288"/>
              <a:gd name="T12" fmla="*/ 480 h 480"/>
            </a:gdLst>
            <a:ahLst/>
            <a:cxnLst>
              <a:cxn ang="T6">
                <a:pos x="T0" y="T1"/>
              </a:cxn>
              <a:cxn ang="T7">
                <a:pos x="T2" y="T3"/>
              </a:cxn>
              <a:cxn ang="T8">
                <a:pos x="T4" y="T5"/>
              </a:cxn>
            </a:cxnLst>
            <a:rect l="T9" t="T10" r="T11" b="T12"/>
            <a:pathLst>
              <a:path w="288" h="480">
                <a:moveTo>
                  <a:pt x="288" y="0"/>
                </a:moveTo>
                <a:lnTo>
                  <a:pt x="288" y="480"/>
                </a:lnTo>
                <a:lnTo>
                  <a:pt x="0" y="480"/>
                </a:lnTo>
              </a:path>
            </a:pathLst>
          </a:custGeom>
          <a:noFill/>
          <a:ln w="12700">
            <a:solidFill>
              <a:schemeClr val="tx1"/>
            </a:solidFill>
            <a:round/>
            <a:headEnd type="none" w="sm" len="sm"/>
            <a:tailEnd type="none" w="sm" len="sm"/>
          </a:ln>
        </p:spPr>
        <p:txBody>
          <a:bodyPr wrap="none" anchor="ctr"/>
          <a:lstStyle/>
          <a:p>
            <a:endParaRPr lang="en-US"/>
          </a:p>
        </p:txBody>
      </p:sp>
      <p:sp>
        <p:nvSpPr>
          <p:cNvPr id="14346" name="Line 11"/>
          <p:cNvSpPr>
            <a:spLocks noChangeShapeType="1"/>
          </p:cNvSpPr>
          <p:nvPr/>
        </p:nvSpPr>
        <p:spPr bwMode="auto">
          <a:xfrm>
            <a:off x="5934075" y="5975350"/>
            <a:ext cx="420688" cy="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14347" name="Freeform 12"/>
          <p:cNvSpPr>
            <a:spLocks/>
          </p:cNvSpPr>
          <p:nvPr/>
        </p:nvSpPr>
        <p:spPr bwMode="auto">
          <a:xfrm>
            <a:off x="2416176" y="4645025"/>
            <a:ext cx="422275" cy="560388"/>
          </a:xfrm>
          <a:custGeom>
            <a:avLst/>
            <a:gdLst>
              <a:gd name="T0" fmla="*/ 288 w 288"/>
              <a:gd name="T1" fmla="*/ 0 h 480"/>
              <a:gd name="T2" fmla="*/ 288 w 288"/>
              <a:gd name="T3" fmla="*/ 480 h 480"/>
              <a:gd name="T4" fmla="*/ 0 w 288"/>
              <a:gd name="T5" fmla="*/ 480 h 480"/>
              <a:gd name="T6" fmla="*/ 0 60000 65536"/>
              <a:gd name="T7" fmla="*/ 0 60000 65536"/>
              <a:gd name="T8" fmla="*/ 0 60000 65536"/>
              <a:gd name="T9" fmla="*/ 0 w 288"/>
              <a:gd name="T10" fmla="*/ 0 h 480"/>
              <a:gd name="T11" fmla="*/ 288 w 288"/>
              <a:gd name="T12" fmla="*/ 480 h 480"/>
            </a:gdLst>
            <a:ahLst/>
            <a:cxnLst>
              <a:cxn ang="T6">
                <a:pos x="T0" y="T1"/>
              </a:cxn>
              <a:cxn ang="T7">
                <a:pos x="T2" y="T3"/>
              </a:cxn>
              <a:cxn ang="T8">
                <a:pos x="T4" y="T5"/>
              </a:cxn>
            </a:cxnLst>
            <a:rect l="T9" t="T10" r="T11" b="T12"/>
            <a:pathLst>
              <a:path w="288" h="480">
                <a:moveTo>
                  <a:pt x="288" y="0"/>
                </a:moveTo>
                <a:lnTo>
                  <a:pt x="288" y="480"/>
                </a:lnTo>
                <a:lnTo>
                  <a:pt x="0" y="480"/>
                </a:lnTo>
              </a:path>
            </a:pathLst>
          </a:custGeom>
          <a:noFill/>
          <a:ln w="12700">
            <a:solidFill>
              <a:schemeClr val="tx1"/>
            </a:solidFill>
            <a:round/>
            <a:headEnd type="none" w="sm" len="sm"/>
            <a:tailEnd type="none" w="sm" len="sm"/>
          </a:ln>
        </p:spPr>
        <p:txBody>
          <a:bodyPr wrap="none" anchor="ctr"/>
          <a:lstStyle/>
          <a:p>
            <a:endParaRPr lang="en-US"/>
          </a:p>
        </p:txBody>
      </p:sp>
      <p:sp>
        <p:nvSpPr>
          <p:cNvPr id="14348" name="Text Box 13"/>
          <p:cNvSpPr txBox="1">
            <a:spLocks noChangeArrowheads="1"/>
          </p:cNvSpPr>
          <p:nvPr/>
        </p:nvSpPr>
        <p:spPr bwMode="auto">
          <a:xfrm>
            <a:off x="1703388" y="4868863"/>
            <a:ext cx="715962" cy="738664"/>
          </a:xfrm>
          <a:prstGeom prst="rect">
            <a:avLst/>
          </a:prstGeom>
          <a:noFill/>
          <a:ln w="12700">
            <a:noFill/>
            <a:miter lim="800000"/>
            <a:headEnd type="none" w="sm" len="sm"/>
            <a:tailEnd type="none" w="sm" len="sm"/>
          </a:ln>
        </p:spPr>
        <p:txBody>
          <a:bodyPr>
            <a:spAutoFit/>
          </a:bodyPr>
          <a:lstStyle/>
          <a:p>
            <a:pPr algn="r" eaLnBrk="0" hangingPunct="0"/>
            <a:r>
              <a:rPr lang="de-DE" sz="1400">
                <a:latin typeface="Arial" charset="0"/>
              </a:rPr>
              <a:t>PCM, ISDN, GSM</a:t>
            </a:r>
            <a:endParaRPr lang="de-DE">
              <a:latin typeface="Arial" charset="0"/>
            </a:endParaRPr>
          </a:p>
        </p:txBody>
      </p:sp>
      <p:sp>
        <p:nvSpPr>
          <p:cNvPr id="14349" name="Line 14"/>
          <p:cNvSpPr>
            <a:spLocks noChangeShapeType="1"/>
          </p:cNvSpPr>
          <p:nvPr/>
        </p:nvSpPr>
        <p:spPr bwMode="auto">
          <a:xfrm>
            <a:off x="5934075" y="5764213"/>
            <a:ext cx="420688" cy="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1550351" name="Rectangle 15"/>
          <p:cNvSpPr>
            <a:spLocks noChangeArrowheads="1"/>
          </p:cNvSpPr>
          <p:nvPr/>
        </p:nvSpPr>
        <p:spPr bwMode="auto">
          <a:xfrm>
            <a:off x="5159376" y="1914525"/>
            <a:ext cx="2320925" cy="700088"/>
          </a:xfrm>
          <a:prstGeom prst="rect">
            <a:avLst/>
          </a:prstGeom>
          <a:solidFill>
            <a:srgbClr val="99CCFF"/>
          </a:solidFill>
          <a:ln w="12700">
            <a:solidFill>
              <a:schemeClr val="tx1"/>
            </a:solidFill>
            <a:miter lim="800000"/>
            <a:headEnd type="none" w="sm" len="sm"/>
            <a:tailEnd type="none" w="sm" len="sm"/>
          </a:ln>
          <a:effectLst>
            <a:outerShdw dist="107763" dir="2700000" algn="ctr" rotWithShape="0">
              <a:schemeClr val="bg2"/>
            </a:outerShdw>
          </a:effectLst>
        </p:spPr>
        <p:txBody>
          <a:bodyPr anchor="ctr"/>
          <a:lstStyle/>
          <a:p>
            <a:pPr eaLnBrk="0" hangingPunct="0">
              <a:defRPr/>
            </a:pPr>
            <a:r>
              <a:rPr lang="de-DE" sz="2000">
                <a:latin typeface="Arial" charset="0"/>
              </a:rPr>
              <a:t>Medium access</a:t>
            </a:r>
          </a:p>
        </p:txBody>
      </p:sp>
      <p:sp>
        <p:nvSpPr>
          <p:cNvPr id="1550352" name="Rectangle 16"/>
          <p:cNvSpPr>
            <a:spLocks noChangeArrowheads="1"/>
          </p:cNvSpPr>
          <p:nvPr/>
        </p:nvSpPr>
        <p:spPr bwMode="auto">
          <a:xfrm>
            <a:off x="3330575" y="3105150"/>
            <a:ext cx="1970088" cy="558800"/>
          </a:xfrm>
          <a:prstGeom prst="rect">
            <a:avLst/>
          </a:prstGeom>
          <a:solidFill>
            <a:srgbClr val="CCFFCC"/>
          </a:solidFill>
          <a:ln w="12700">
            <a:solidFill>
              <a:schemeClr val="tx1"/>
            </a:solidFill>
            <a:miter lim="800000"/>
            <a:headEnd type="none" w="sm" len="sm"/>
            <a:tailEnd type="none" w="sm" len="sm"/>
          </a:ln>
          <a:effectLst>
            <a:outerShdw dist="107763" dir="2700000" algn="ctr" rotWithShape="0">
              <a:schemeClr val="bg2"/>
            </a:outerShdw>
          </a:effectLst>
        </p:spPr>
        <p:txBody>
          <a:bodyPr anchor="ctr"/>
          <a:lstStyle/>
          <a:p>
            <a:pPr eaLnBrk="0" hangingPunct="0">
              <a:defRPr/>
            </a:pPr>
            <a:r>
              <a:rPr lang="de-DE">
                <a:latin typeface="Arial" charset="0"/>
              </a:rPr>
              <a:t>Time division multiplex (TDM)</a:t>
            </a:r>
            <a:endParaRPr lang="de-DE" sz="2000">
              <a:latin typeface="Arial" charset="0"/>
            </a:endParaRPr>
          </a:p>
        </p:txBody>
      </p:sp>
      <p:sp>
        <p:nvSpPr>
          <p:cNvPr id="1550353" name="Rectangle 17"/>
          <p:cNvSpPr>
            <a:spLocks noChangeArrowheads="1"/>
          </p:cNvSpPr>
          <p:nvPr/>
        </p:nvSpPr>
        <p:spPr bwMode="auto">
          <a:xfrm>
            <a:off x="7340600" y="3105150"/>
            <a:ext cx="2127250" cy="558800"/>
          </a:xfrm>
          <a:prstGeom prst="rect">
            <a:avLst/>
          </a:prstGeom>
          <a:solidFill>
            <a:srgbClr val="CCFFCC"/>
          </a:solidFill>
          <a:ln w="12700">
            <a:solidFill>
              <a:schemeClr val="tx1"/>
            </a:solidFill>
            <a:miter lim="800000"/>
            <a:headEnd type="none" w="sm" len="sm"/>
            <a:tailEnd type="none" w="sm" len="sm"/>
          </a:ln>
          <a:effectLst>
            <a:outerShdw dist="107763" dir="2700000" algn="ctr" rotWithShape="0">
              <a:schemeClr val="bg2"/>
            </a:outerShdw>
          </a:effectLst>
        </p:spPr>
        <p:txBody>
          <a:bodyPr anchor="ctr"/>
          <a:lstStyle/>
          <a:p>
            <a:pPr eaLnBrk="0" hangingPunct="0">
              <a:defRPr/>
            </a:pPr>
            <a:r>
              <a:rPr lang="de-DE">
                <a:latin typeface="Arial" charset="0"/>
              </a:rPr>
              <a:t>Frequency division multiplex (FDM)</a:t>
            </a:r>
            <a:endParaRPr lang="de-DE" sz="2000">
              <a:latin typeface="Arial" charset="0"/>
            </a:endParaRPr>
          </a:p>
        </p:txBody>
      </p:sp>
      <p:sp>
        <p:nvSpPr>
          <p:cNvPr id="1550354" name="Rectangle 18"/>
          <p:cNvSpPr>
            <a:spLocks noChangeArrowheads="1"/>
          </p:cNvSpPr>
          <p:nvPr/>
        </p:nvSpPr>
        <p:spPr bwMode="auto">
          <a:xfrm>
            <a:off x="1924050" y="4014789"/>
            <a:ext cx="1970088" cy="560387"/>
          </a:xfrm>
          <a:prstGeom prst="rect">
            <a:avLst/>
          </a:prstGeom>
          <a:solidFill>
            <a:srgbClr val="FFFF99"/>
          </a:solidFill>
          <a:ln w="12700">
            <a:solidFill>
              <a:schemeClr val="tx1"/>
            </a:solidFill>
            <a:miter lim="800000"/>
            <a:headEnd type="none" w="sm" len="sm"/>
            <a:tailEnd type="none" w="sm" len="sm"/>
          </a:ln>
          <a:effectLst>
            <a:outerShdw dist="107763" dir="2700000" algn="ctr" rotWithShape="0">
              <a:schemeClr val="bg2"/>
            </a:outerShdw>
          </a:effectLst>
        </p:spPr>
        <p:txBody>
          <a:bodyPr anchor="ctr"/>
          <a:lstStyle/>
          <a:p>
            <a:pPr eaLnBrk="0" hangingPunct="0">
              <a:defRPr/>
            </a:pPr>
            <a:r>
              <a:rPr lang="de-DE">
                <a:latin typeface="Arial" charset="0"/>
              </a:rPr>
              <a:t>static</a:t>
            </a:r>
            <a:endParaRPr lang="de-DE" sz="2000">
              <a:latin typeface="Arial" charset="0"/>
            </a:endParaRPr>
          </a:p>
        </p:txBody>
      </p:sp>
      <p:sp>
        <p:nvSpPr>
          <p:cNvPr id="1550355" name="Rectangle 19"/>
          <p:cNvSpPr>
            <a:spLocks noChangeArrowheads="1"/>
          </p:cNvSpPr>
          <p:nvPr/>
        </p:nvSpPr>
        <p:spPr bwMode="auto">
          <a:xfrm>
            <a:off x="4667250" y="4014789"/>
            <a:ext cx="1970088" cy="560387"/>
          </a:xfrm>
          <a:prstGeom prst="rect">
            <a:avLst/>
          </a:prstGeom>
          <a:solidFill>
            <a:srgbClr val="FFFF99"/>
          </a:solidFill>
          <a:ln w="12700">
            <a:solidFill>
              <a:schemeClr val="tx1"/>
            </a:solidFill>
            <a:miter lim="800000"/>
            <a:headEnd type="none" w="sm" len="sm"/>
            <a:tailEnd type="none" w="sm" len="sm"/>
          </a:ln>
          <a:effectLst>
            <a:outerShdw dist="107763" dir="2700000" algn="ctr" rotWithShape="0">
              <a:schemeClr val="bg2"/>
            </a:outerShdw>
          </a:effectLst>
        </p:spPr>
        <p:txBody>
          <a:bodyPr anchor="ctr"/>
          <a:lstStyle/>
          <a:p>
            <a:pPr eaLnBrk="0" hangingPunct="0">
              <a:defRPr/>
            </a:pPr>
            <a:r>
              <a:rPr lang="de-DE">
                <a:latin typeface="Arial" charset="0"/>
              </a:rPr>
              <a:t>dynamic</a:t>
            </a:r>
            <a:endParaRPr lang="de-DE" sz="2000">
              <a:latin typeface="Arial" charset="0"/>
            </a:endParaRPr>
          </a:p>
        </p:txBody>
      </p:sp>
      <p:sp>
        <p:nvSpPr>
          <p:cNvPr id="1550356" name="Rectangle 20"/>
          <p:cNvSpPr>
            <a:spLocks noChangeArrowheads="1"/>
          </p:cNvSpPr>
          <p:nvPr/>
        </p:nvSpPr>
        <p:spPr bwMode="auto">
          <a:xfrm>
            <a:off x="3216275" y="4924425"/>
            <a:ext cx="2084388" cy="560388"/>
          </a:xfrm>
          <a:prstGeom prst="rect">
            <a:avLst/>
          </a:prstGeom>
          <a:solidFill>
            <a:srgbClr val="FF9999"/>
          </a:solidFill>
          <a:ln w="12700">
            <a:solidFill>
              <a:schemeClr val="tx1"/>
            </a:solidFill>
            <a:miter lim="800000"/>
            <a:headEnd type="none" w="sm" len="sm"/>
            <a:tailEnd type="none" w="sm" len="sm"/>
          </a:ln>
          <a:effectLst>
            <a:outerShdw dist="107763" dir="2700000" algn="ctr" rotWithShape="0">
              <a:schemeClr val="bg2"/>
            </a:outerShdw>
          </a:effectLst>
        </p:spPr>
        <p:txBody>
          <a:bodyPr anchor="ctr"/>
          <a:lstStyle/>
          <a:p>
            <a:pPr eaLnBrk="0" hangingPunct="0">
              <a:defRPr/>
            </a:pPr>
            <a:r>
              <a:rPr lang="de-DE">
                <a:latin typeface="Arial" charset="0"/>
              </a:rPr>
              <a:t>Contention</a:t>
            </a:r>
          </a:p>
          <a:p>
            <a:pPr eaLnBrk="0" hangingPunct="0">
              <a:defRPr/>
            </a:pPr>
            <a:r>
              <a:rPr lang="de-DE">
                <a:latin typeface="Arial" charset="0"/>
              </a:rPr>
              <a:t>(collision possible)</a:t>
            </a:r>
            <a:endParaRPr lang="de-DE" sz="2000">
              <a:latin typeface="Arial" charset="0"/>
            </a:endParaRPr>
          </a:p>
        </p:txBody>
      </p:sp>
      <p:sp>
        <p:nvSpPr>
          <p:cNvPr id="1550357" name="Rectangle 21"/>
          <p:cNvSpPr>
            <a:spLocks noChangeArrowheads="1"/>
          </p:cNvSpPr>
          <p:nvPr/>
        </p:nvSpPr>
        <p:spPr bwMode="auto">
          <a:xfrm>
            <a:off x="5862639" y="4924425"/>
            <a:ext cx="1970087" cy="560388"/>
          </a:xfrm>
          <a:prstGeom prst="rect">
            <a:avLst/>
          </a:prstGeom>
          <a:solidFill>
            <a:srgbClr val="FF9999"/>
          </a:solidFill>
          <a:ln w="12700">
            <a:solidFill>
              <a:schemeClr val="tx1"/>
            </a:solidFill>
            <a:miter lim="800000"/>
            <a:headEnd type="none" w="sm" len="sm"/>
            <a:tailEnd type="none" w="sm" len="sm"/>
          </a:ln>
          <a:effectLst>
            <a:outerShdw dist="107763" dir="2700000" algn="ctr" rotWithShape="0">
              <a:schemeClr val="bg2"/>
            </a:outerShdw>
          </a:effectLst>
        </p:spPr>
        <p:txBody>
          <a:bodyPr anchor="ctr"/>
          <a:lstStyle/>
          <a:p>
            <a:pPr eaLnBrk="0" hangingPunct="0">
              <a:defRPr/>
            </a:pPr>
            <a:r>
              <a:rPr lang="de-DE">
                <a:latin typeface="Arial" charset="0"/>
              </a:rPr>
              <a:t>Controlled (collision-free)</a:t>
            </a:r>
            <a:endParaRPr lang="de-DE" sz="2000">
              <a:latin typeface="Arial" charset="0"/>
            </a:endParaRPr>
          </a:p>
        </p:txBody>
      </p:sp>
      <p:sp>
        <p:nvSpPr>
          <p:cNvPr id="14357" name="Line 22"/>
          <p:cNvSpPr>
            <a:spLocks noChangeShapeType="1"/>
          </p:cNvSpPr>
          <p:nvPr/>
        </p:nvSpPr>
        <p:spPr bwMode="auto">
          <a:xfrm flipH="1">
            <a:off x="4105275" y="2684464"/>
            <a:ext cx="2249488" cy="350837"/>
          </a:xfrm>
          <a:prstGeom prst="line">
            <a:avLst/>
          </a:prstGeom>
          <a:noFill/>
          <a:ln w="12700">
            <a:solidFill>
              <a:schemeClr val="tx1"/>
            </a:solidFill>
            <a:round/>
            <a:headEnd type="none" w="sm" len="sm"/>
            <a:tailEnd type="triangle" w="med" len="med"/>
          </a:ln>
        </p:spPr>
        <p:txBody>
          <a:bodyPr wrap="none" anchor="ctr"/>
          <a:lstStyle/>
          <a:p>
            <a:endParaRPr lang="en-US"/>
          </a:p>
        </p:txBody>
      </p:sp>
      <p:sp>
        <p:nvSpPr>
          <p:cNvPr id="14358" name="Line 23"/>
          <p:cNvSpPr>
            <a:spLocks noChangeShapeType="1"/>
          </p:cNvSpPr>
          <p:nvPr/>
        </p:nvSpPr>
        <p:spPr bwMode="auto">
          <a:xfrm>
            <a:off x="6354764" y="2684464"/>
            <a:ext cx="2251075" cy="350837"/>
          </a:xfrm>
          <a:prstGeom prst="line">
            <a:avLst/>
          </a:prstGeom>
          <a:noFill/>
          <a:ln w="12700">
            <a:solidFill>
              <a:schemeClr val="tx1"/>
            </a:solidFill>
            <a:round/>
            <a:headEnd type="none" w="sm" len="sm"/>
            <a:tailEnd type="triangle" w="med" len="med"/>
          </a:ln>
        </p:spPr>
        <p:txBody>
          <a:bodyPr wrap="none" anchor="ctr"/>
          <a:lstStyle/>
          <a:p>
            <a:endParaRPr lang="en-US"/>
          </a:p>
        </p:txBody>
      </p:sp>
      <p:sp>
        <p:nvSpPr>
          <p:cNvPr id="14359" name="Line 24"/>
          <p:cNvSpPr>
            <a:spLocks noChangeShapeType="1"/>
          </p:cNvSpPr>
          <p:nvPr/>
        </p:nvSpPr>
        <p:spPr bwMode="auto">
          <a:xfrm flipH="1">
            <a:off x="2908301" y="3735388"/>
            <a:ext cx="1406525" cy="209550"/>
          </a:xfrm>
          <a:prstGeom prst="line">
            <a:avLst/>
          </a:prstGeom>
          <a:noFill/>
          <a:ln w="12700">
            <a:solidFill>
              <a:schemeClr val="tx1"/>
            </a:solidFill>
            <a:round/>
            <a:headEnd type="none" w="sm" len="sm"/>
            <a:tailEnd type="triangle" w="med" len="med"/>
          </a:ln>
        </p:spPr>
        <p:txBody>
          <a:bodyPr wrap="none" anchor="ctr"/>
          <a:lstStyle/>
          <a:p>
            <a:endParaRPr lang="en-US"/>
          </a:p>
        </p:txBody>
      </p:sp>
      <p:sp>
        <p:nvSpPr>
          <p:cNvPr id="14360" name="Line 25"/>
          <p:cNvSpPr>
            <a:spLocks noChangeShapeType="1"/>
          </p:cNvSpPr>
          <p:nvPr/>
        </p:nvSpPr>
        <p:spPr bwMode="auto">
          <a:xfrm>
            <a:off x="4314826" y="3735388"/>
            <a:ext cx="1408113" cy="209550"/>
          </a:xfrm>
          <a:prstGeom prst="line">
            <a:avLst/>
          </a:prstGeom>
          <a:noFill/>
          <a:ln w="12700">
            <a:solidFill>
              <a:schemeClr val="tx1"/>
            </a:solidFill>
            <a:round/>
            <a:headEnd type="none" w="sm" len="sm"/>
            <a:tailEnd type="triangle" w="med" len="med"/>
          </a:ln>
        </p:spPr>
        <p:txBody>
          <a:bodyPr wrap="none" anchor="ctr"/>
          <a:lstStyle/>
          <a:p>
            <a:endParaRPr lang="en-US"/>
          </a:p>
        </p:txBody>
      </p:sp>
      <p:sp>
        <p:nvSpPr>
          <p:cNvPr id="14361" name="Line 26"/>
          <p:cNvSpPr>
            <a:spLocks noChangeShapeType="1"/>
          </p:cNvSpPr>
          <p:nvPr/>
        </p:nvSpPr>
        <p:spPr bwMode="auto">
          <a:xfrm>
            <a:off x="5581651" y="4645025"/>
            <a:ext cx="1406525" cy="209550"/>
          </a:xfrm>
          <a:prstGeom prst="line">
            <a:avLst/>
          </a:prstGeom>
          <a:noFill/>
          <a:ln w="12700">
            <a:solidFill>
              <a:schemeClr val="tx1"/>
            </a:solidFill>
            <a:round/>
            <a:headEnd type="none" w="sm" len="sm"/>
            <a:tailEnd type="triangle" w="med" len="med"/>
          </a:ln>
        </p:spPr>
        <p:txBody>
          <a:bodyPr wrap="none" anchor="ctr"/>
          <a:lstStyle/>
          <a:p>
            <a:endParaRPr lang="en-US"/>
          </a:p>
        </p:txBody>
      </p:sp>
      <p:sp>
        <p:nvSpPr>
          <p:cNvPr id="14362" name="Line 27"/>
          <p:cNvSpPr>
            <a:spLocks noChangeShapeType="1"/>
          </p:cNvSpPr>
          <p:nvPr/>
        </p:nvSpPr>
        <p:spPr bwMode="auto">
          <a:xfrm flipH="1">
            <a:off x="4175126" y="4645025"/>
            <a:ext cx="1406525" cy="209550"/>
          </a:xfrm>
          <a:prstGeom prst="line">
            <a:avLst/>
          </a:prstGeom>
          <a:noFill/>
          <a:ln w="12700">
            <a:solidFill>
              <a:schemeClr val="tx1"/>
            </a:solidFill>
            <a:round/>
            <a:headEnd type="none" w="sm" len="sm"/>
            <a:tailEnd type="triangle" w="med" len="med"/>
          </a:ln>
        </p:spPr>
        <p:txBody>
          <a:bodyPr wrap="none" anchor="ctr"/>
          <a:lstStyle/>
          <a:p>
            <a:endParaRPr lang="en-US"/>
          </a:p>
        </p:txBody>
      </p:sp>
      <p:sp>
        <p:nvSpPr>
          <p:cNvPr id="1550364" name="Rectangle 28"/>
          <p:cNvSpPr>
            <a:spLocks noChangeArrowheads="1"/>
          </p:cNvSpPr>
          <p:nvPr/>
        </p:nvSpPr>
        <p:spPr bwMode="auto">
          <a:xfrm>
            <a:off x="7751763" y="3789363"/>
            <a:ext cx="2127250" cy="558800"/>
          </a:xfrm>
          <a:prstGeom prst="rect">
            <a:avLst/>
          </a:prstGeom>
          <a:solidFill>
            <a:srgbClr val="CCFFCC"/>
          </a:solidFill>
          <a:ln w="12700">
            <a:solidFill>
              <a:schemeClr val="tx1"/>
            </a:solidFill>
            <a:miter lim="800000"/>
            <a:headEnd type="none" w="sm" len="sm"/>
            <a:tailEnd type="none" w="sm" len="sm"/>
          </a:ln>
          <a:effectLst>
            <a:outerShdw dist="107763" dir="2700000" algn="ctr" rotWithShape="0">
              <a:schemeClr val="bg2"/>
            </a:outerShdw>
          </a:effectLst>
        </p:spPr>
        <p:txBody>
          <a:bodyPr anchor="ctr"/>
          <a:lstStyle/>
          <a:p>
            <a:pPr eaLnBrk="0" hangingPunct="0">
              <a:defRPr/>
            </a:pPr>
            <a:r>
              <a:rPr lang="de-DE">
                <a:latin typeface="Arial" charset="0"/>
              </a:rPr>
              <a:t>Code division multiplex (CDM)</a:t>
            </a:r>
            <a:endParaRPr lang="de-DE" sz="2000">
              <a:latin typeface="Arial" charset="0"/>
            </a:endParaRPr>
          </a:p>
        </p:txBody>
      </p:sp>
      <p:sp>
        <p:nvSpPr>
          <p:cNvPr id="1550365" name="Rectangle 29"/>
          <p:cNvSpPr>
            <a:spLocks noChangeArrowheads="1"/>
          </p:cNvSpPr>
          <p:nvPr/>
        </p:nvSpPr>
        <p:spPr bwMode="auto">
          <a:xfrm>
            <a:off x="8256588" y="4437063"/>
            <a:ext cx="2127250" cy="558800"/>
          </a:xfrm>
          <a:prstGeom prst="rect">
            <a:avLst/>
          </a:prstGeom>
          <a:solidFill>
            <a:srgbClr val="CCFFCC"/>
          </a:solidFill>
          <a:ln w="12700">
            <a:solidFill>
              <a:schemeClr val="tx1"/>
            </a:solidFill>
            <a:miter lim="800000"/>
            <a:headEnd type="none" w="sm" len="sm"/>
            <a:tailEnd type="none" w="sm" len="sm"/>
          </a:ln>
          <a:effectLst>
            <a:outerShdw dist="107763" dir="2700000" algn="ctr" rotWithShape="0">
              <a:schemeClr val="bg2"/>
            </a:outerShdw>
          </a:effectLst>
        </p:spPr>
        <p:txBody>
          <a:bodyPr anchor="ctr"/>
          <a:lstStyle/>
          <a:p>
            <a:pPr eaLnBrk="0" hangingPunct="0">
              <a:defRPr/>
            </a:pPr>
            <a:r>
              <a:rPr lang="de-DE">
                <a:latin typeface="Arial" charset="0"/>
              </a:rPr>
              <a:t>Space division multiplex (SDM)</a:t>
            </a:r>
            <a:endParaRPr lang="de-DE" sz="2000">
              <a:latin typeface="Arial" charset="0"/>
            </a:endParaRPr>
          </a:p>
        </p:txBody>
      </p:sp>
      <p:sp>
        <p:nvSpPr>
          <p:cNvPr id="14365" name="Line 30"/>
          <p:cNvSpPr>
            <a:spLocks noChangeShapeType="1"/>
          </p:cNvSpPr>
          <p:nvPr/>
        </p:nvSpPr>
        <p:spPr bwMode="auto">
          <a:xfrm>
            <a:off x="4727575" y="5805488"/>
            <a:ext cx="420688" cy="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30" name="Footer Placeholder 2"/>
          <p:cNvSpPr>
            <a:spLocks noGrp="1"/>
          </p:cNvSpPr>
          <p:nvPr>
            <p:ph type="ftr" sz="quarter" idx="3"/>
          </p:nvPr>
        </p:nvSpPr>
        <p:spPr>
          <a:xfrm>
            <a:off x="334433" y="6656398"/>
            <a:ext cx="7969251" cy="201602"/>
          </a:xfrm>
        </p:spPr>
        <p:txBody>
          <a:bodyPr/>
          <a:lstStyle/>
          <a:p>
            <a:r>
              <a:rPr lang="en-US" sz="750" dirty="0" smtClean="0"/>
              <a:t>TI 3: Operating Systems and Computer Networks</a:t>
            </a:r>
            <a:endParaRPr lang="de-DE" sz="750" dirty="0"/>
          </a:p>
        </p:txBody>
      </p:sp>
      <p:sp>
        <p:nvSpPr>
          <p:cNvPr id="31" name="Rectangle 29"/>
          <p:cNvSpPr>
            <a:spLocks noChangeArrowheads="1"/>
          </p:cNvSpPr>
          <p:nvPr/>
        </p:nvSpPr>
        <p:spPr bwMode="auto">
          <a:xfrm>
            <a:off x="8781522" y="5126032"/>
            <a:ext cx="2211022" cy="558800"/>
          </a:xfrm>
          <a:prstGeom prst="rect">
            <a:avLst/>
          </a:prstGeom>
          <a:solidFill>
            <a:srgbClr val="CCFFCC"/>
          </a:solidFill>
          <a:ln w="12700">
            <a:solidFill>
              <a:schemeClr val="tx1"/>
            </a:solidFill>
            <a:miter lim="800000"/>
            <a:headEnd type="none" w="sm" len="sm"/>
            <a:tailEnd type="none" w="sm" len="sm"/>
          </a:ln>
          <a:effectLst>
            <a:outerShdw dist="107763" dir="2700000" algn="ctr" rotWithShape="0">
              <a:schemeClr val="bg2"/>
            </a:outerShdw>
          </a:effectLst>
        </p:spPr>
        <p:txBody>
          <a:bodyPr anchor="ctr"/>
          <a:lstStyle/>
          <a:p>
            <a:pPr eaLnBrk="0" hangingPunct="0">
              <a:defRPr/>
            </a:pPr>
            <a:r>
              <a:rPr lang="de-DE" dirty="0" err="1" smtClean="0">
                <a:latin typeface="Arial" charset="0"/>
              </a:rPr>
              <a:t>Polarization</a:t>
            </a:r>
            <a:r>
              <a:rPr lang="de-DE" dirty="0" smtClean="0">
                <a:latin typeface="Arial" charset="0"/>
              </a:rPr>
              <a:t> </a:t>
            </a:r>
            <a:r>
              <a:rPr lang="de-DE" dirty="0" err="1">
                <a:latin typeface="Arial" charset="0"/>
              </a:rPr>
              <a:t>division</a:t>
            </a:r>
            <a:r>
              <a:rPr lang="de-DE" dirty="0">
                <a:latin typeface="Arial" charset="0"/>
              </a:rPr>
              <a:t> multiplex </a:t>
            </a:r>
            <a:r>
              <a:rPr lang="de-DE" dirty="0" smtClean="0">
                <a:latin typeface="Arial" charset="0"/>
              </a:rPr>
              <a:t>(PDM</a:t>
            </a:r>
            <a:r>
              <a:rPr lang="de-DE" dirty="0">
                <a:latin typeface="Arial" charset="0"/>
              </a:rPr>
              <a:t>)</a:t>
            </a:r>
            <a:endParaRPr lang="de-DE" sz="2000" dirty="0">
              <a:latin typeface="Arial" charset="0"/>
            </a:endParaRPr>
          </a:p>
        </p:txBody>
      </p:sp>
    </p:spTree>
    <p:extLst>
      <p:ext uri="{BB962C8B-B14F-4D97-AF65-F5344CB8AC3E}">
        <p14:creationId xmlns:p14="http://schemas.microsoft.com/office/powerpoint/2010/main" val="890689902"/>
      </p:ext>
    </p:extLst>
  </p:cSld>
  <p:clrMapOvr>
    <a:masterClrMapping/>
  </p:clrMapOvr>
  <p:transition spd="slow"/>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5363" name="Rectangle 2"/>
          <p:cNvSpPr>
            <a:spLocks noGrp="1" noChangeArrowheads="1"/>
          </p:cNvSpPr>
          <p:nvPr>
            <p:ph type="title"/>
          </p:nvPr>
        </p:nvSpPr>
        <p:spPr/>
        <p:txBody>
          <a:bodyPr/>
          <a:lstStyle/>
          <a:p>
            <a:pPr eaLnBrk="1" hangingPunct="1"/>
            <a:r>
              <a:rPr lang="en-US" smtClean="0"/>
              <a:t>FDM + Algorithm for Access: FDMA</a:t>
            </a:r>
          </a:p>
        </p:txBody>
      </p:sp>
      <p:sp>
        <p:nvSpPr>
          <p:cNvPr id="15364" name="Rectangle 3"/>
          <p:cNvSpPr>
            <a:spLocks noGrp="1" noChangeArrowheads="1"/>
          </p:cNvSpPr>
          <p:nvPr>
            <p:ph idx="1"/>
          </p:nvPr>
        </p:nvSpPr>
        <p:spPr/>
        <p:txBody>
          <a:bodyPr/>
          <a:lstStyle/>
          <a:p>
            <a:pPr eaLnBrk="1" hangingPunct="1"/>
            <a:r>
              <a:rPr lang="en-US" dirty="0" smtClean="0"/>
              <a:t>Frequency Division Multiple Access (FDMA):</a:t>
            </a:r>
          </a:p>
          <a:p>
            <a:pPr lvl="1" eaLnBrk="1" hangingPunct="1"/>
            <a:r>
              <a:rPr lang="en-US" dirty="0" smtClean="0"/>
              <a:t>Subdivide spectrum into sub-channels</a:t>
            </a:r>
          </a:p>
          <a:p>
            <a:pPr lvl="2" eaLnBrk="1" hangingPunct="1"/>
            <a:r>
              <a:rPr lang="en-US" dirty="0" smtClean="0"/>
              <a:t>Use different broadband frequencies for modulation</a:t>
            </a:r>
          </a:p>
          <a:p>
            <a:pPr lvl="1" eaLnBrk="1" hangingPunct="1"/>
            <a:r>
              <a:rPr lang="en-US" dirty="0" smtClean="0"/>
              <a:t>Assign sub-channel to user</a:t>
            </a:r>
          </a:p>
          <a:p>
            <a:pPr lvl="2" eaLnBrk="1" hangingPunct="1"/>
            <a:r>
              <a:rPr lang="en-US" dirty="0" smtClean="0"/>
              <a:t>Static vs. dynamic assignment</a:t>
            </a:r>
          </a:p>
          <a:p>
            <a:pPr lvl="1" eaLnBrk="1" hangingPunct="1">
              <a:buFont typeface="Wingdings" pitchFamily="2" charset="2"/>
              <a:buChar char="Ø"/>
            </a:pPr>
            <a:r>
              <a:rPr lang="en-US" dirty="0" smtClean="0"/>
              <a:t>Examples: Radio stations, cable channels, WLAN APs</a:t>
            </a:r>
          </a:p>
        </p:txBody>
      </p:sp>
      <p:grpSp>
        <p:nvGrpSpPr>
          <p:cNvPr id="15365" name="Group 13"/>
          <p:cNvGrpSpPr>
            <a:grpSpLocks/>
          </p:cNvGrpSpPr>
          <p:nvPr/>
        </p:nvGrpSpPr>
        <p:grpSpPr bwMode="auto">
          <a:xfrm>
            <a:off x="3087688" y="3644900"/>
            <a:ext cx="5511800" cy="2628900"/>
            <a:chOff x="985" y="2092"/>
            <a:chExt cx="3472" cy="1656"/>
          </a:xfrm>
        </p:grpSpPr>
        <p:sp>
          <p:nvSpPr>
            <p:cNvPr id="15366" name="Rectangle 4"/>
            <p:cNvSpPr>
              <a:spLocks noChangeArrowheads="1"/>
            </p:cNvSpPr>
            <p:nvPr/>
          </p:nvSpPr>
          <p:spPr bwMode="auto">
            <a:xfrm>
              <a:off x="1248" y="3296"/>
              <a:ext cx="2961" cy="184"/>
            </a:xfrm>
            <a:prstGeom prst="rect">
              <a:avLst/>
            </a:prstGeom>
            <a:solidFill>
              <a:srgbClr val="EAEAEA"/>
            </a:solidFill>
            <a:ln w="12700">
              <a:solidFill>
                <a:schemeClr val="tx1"/>
              </a:solidFill>
              <a:miter lim="800000"/>
              <a:headEnd/>
              <a:tailEnd/>
            </a:ln>
          </p:spPr>
          <p:txBody>
            <a:bodyPr wrap="none" lIns="92075" tIns="46038" rIns="92075" bIns="46038" anchor="ctr"/>
            <a:lstStyle/>
            <a:p>
              <a:pPr eaLnBrk="0" hangingPunct="0"/>
              <a:r>
                <a:rPr lang="de-DE">
                  <a:latin typeface="Arial" charset="0"/>
                </a:rPr>
                <a:t>1. channel</a:t>
              </a:r>
            </a:p>
          </p:txBody>
        </p:sp>
        <p:sp>
          <p:nvSpPr>
            <p:cNvPr id="15367" name="Rectangle 5"/>
            <p:cNvSpPr>
              <a:spLocks noChangeArrowheads="1"/>
            </p:cNvSpPr>
            <p:nvPr/>
          </p:nvSpPr>
          <p:spPr bwMode="auto">
            <a:xfrm>
              <a:off x="1248" y="3056"/>
              <a:ext cx="2961" cy="184"/>
            </a:xfrm>
            <a:prstGeom prst="rect">
              <a:avLst/>
            </a:prstGeom>
            <a:solidFill>
              <a:srgbClr val="EAEAEA"/>
            </a:solidFill>
            <a:ln w="12700">
              <a:solidFill>
                <a:schemeClr val="tx1"/>
              </a:solidFill>
              <a:miter lim="800000"/>
              <a:headEnd/>
              <a:tailEnd/>
            </a:ln>
          </p:spPr>
          <p:txBody>
            <a:bodyPr wrap="none" lIns="92075" tIns="46038" rIns="92075" bIns="46038" anchor="ctr"/>
            <a:lstStyle/>
            <a:p>
              <a:pPr eaLnBrk="0" hangingPunct="0"/>
              <a:r>
                <a:rPr lang="de-DE">
                  <a:latin typeface="Arial" charset="0"/>
                </a:rPr>
                <a:t>2. channel</a:t>
              </a:r>
            </a:p>
          </p:txBody>
        </p:sp>
        <p:sp>
          <p:nvSpPr>
            <p:cNvPr id="15368" name="Rectangle 6"/>
            <p:cNvSpPr>
              <a:spLocks noChangeArrowheads="1"/>
            </p:cNvSpPr>
            <p:nvPr/>
          </p:nvSpPr>
          <p:spPr bwMode="auto">
            <a:xfrm>
              <a:off x="1248" y="2816"/>
              <a:ext cx="2961" cy="184"/>
            </a:xfrm>
            <a:prstGeom prst="rect">
              <a:avLst/>
            </a:prstGeom>
            <a:solidFill>
              <a:srgbClr val="EAEAEA"/>
            </a:solidFill>
            <a:ln w="12700">
              <a:solidFill>
                <a:schemeClr val="tx1"/>
              </a:solidFill>
              <a:miter lim="800000"/>
              <a:headEnd/>
              <a:tailEnd/>
            </a:ln>
          </p:spPr>
          <p:txBody>
            <a:bodyPr wrap="none" lIns="92075" tIns="46038" rIns="92075" bIns="46038" anchor="ctr"/>
            <a:lstStyle/>
            <a:p>
              <a:pPr eaLnBrk="0" hangingPunct="0"/>
              <a:r>
                <a:rPr lang="de-DE">
                  <a:latin typeface="Arial" charset="0"/>
                </a:rPr>
                <a:t>3. channel</a:t>
              </a:r>
            </a:p>
          </p:txBody>
        </p:sp>
        <p:sp>
          <p:nvSpPr>
            <p:cNvPr id="15369" name="Rectangle 7"/>
            <p:cNvSpPr>
              <a:spLocks noChangeArrowheads="1"/>
            </p:cNvSpPr>
            <p:nvPr/>
          </p:nvSpPr>
          <p:spPr bwMode="auto">
            <a:xfrm>
              <a:off x="1248" y="2336"/>
              <a:ext cx="2961" cy="184"/>
            </a:xfrm>
            <a:prstGeom prst="rect">
              <a:avLst/>
            </a:prstGeom>
            <a:solidFill>
              <a:srgbClr val="EAEAEA"/>
            </a:solidFill>
            <a:ln w="12700">
              <a:solidFill>
                <a:schemeClr val="tx1"/>
              </a:solidFill>
              <a:miter lim="800000"/>
              <a:headEnd/>
              <a:tailEnd/>
            </a:ln>
          </p:spPr>
          <p:txBody>
            <a:bodyPr wrap="none" lIns="92075" tIns="46038" rIns="92075" bIns="46038" anchor="ctr"/>
            <a:lstStyle/>
            <a:p>
              <a:pPr eaLnBrk="0" hangingPunct="0"/>
              <a:r>
                <a:rPr lang="de-DE">
                  <a:latin typeface="Arial" charset="0"/>
                </a:rPr>
                <a:t>n. channel</a:t>
              </a:r>
            </a:p>
          </p:txBody>
        </p:sp>
        <p:sp>
          <p:nvSpPr>
            <p:cNvPr id="15370" name="Rectangle 8"/>
            <p:cNvSpPr>
              <a:spLocks noChangeArrowheads="1"/>
            </p:cNvSpPr>
            <p:nvPr/>
          </p:nvSpPr>
          <p:spPr bwMode="auto">
            <a:xfrm rot="-5400000">
              <a:off x="2556" y="2550"/>
              <a:ext cx="236" cy="231"/>
            </a:xfrm>
            <a:prstGeom prst="rect">
              <a:avLst/>
            </a:prstGeom>
            <a:noFill/>
            <a:ln w="9525">
              <a:noFill/>
              <a:miter lim="800000"/>
              <a:headEnd/>
              <a:tailEnd/>
            </a:ln>
          </p:spPr>
          <p:txBody>
            <a:bodyPr wrap="none" lIns="92075" tIns="46038" rIns="92075" bIns="46038">
              <a:spAutoFit/>
            </a:bodyPr>
            <a:lstStyle/>
            <a:p>
              <a:pPr algn="l" eaLnBrk="0" hangingPunct="0"/>
              <a:r>
                <a:rPr lang="de-DE">
                  <a:latin typeface="Arial" charset="0"/>
                </a:rPr>
                <a:t>...</a:t>
              </a:r>
            </a:p>
          </p:txBody>
        </p:sp>
        <p:sp>
          <p:nvSpPr>
            <p:cNvPr id="15371" name="Rectangle 9"/>
            <p:cNvSpPr>
              <a:spLocks noChangeArrowheads="1"/>
            </p:cNvSpPr>
            <p:nvPr/>
          </p:nvSpPr>
          <p:spPr bwMode="auto">
            <a:xfrm>
              <a:off x="4069" y="3517"/>
              <a:ext cx="388" cy="231"/>
            </a:xfrm>
            <a:prstGeom prst="rect">
              <a:avLst/>
            </a:prstGeom>
            <a:noFill/>
            <a:ln w="9525">
              <a:noFill/>
              <a:miter lim="800000"/>
              <a:headEnd/>
              <a:tailEnd/>
            </a:ln>
          </p:spPr>
          <p:txBody>
            <a:bodyPr wrap="none" lIns="92075" tIns="46038" rIns="92075" bIns="46038">
              <a:spAutoFit/>
            </a:bodyPr>
            <a:lstStyle/>
            <a:p>
              <a:pPr algn="l" eaLnBrk="0" hangingPunct="0"/>
              <a:r>
                <a:rPr lang="de-DE">
                  <a:latin typeface="Arial" charset="0"/>
                </a:rPr>
                <a:t>time</a:t>
              </a:r>
            </a:p>
          </p:txBody>
        </p:sp>
        <p:sp>
          <p:nvSpPr>
            <p:cNvPr id="15372" name="Rectangle 10"/>
            <p:cNvSpPr>
              <a:spLocks noChangeArrowheads="1"/>
            </p:cNvSpPr>
            <p:nvPr/>
          </p:nvSpPr>
          <p:spPr bwMode="auto">
            <a:xfrm rot="-5400000">
              <a:off x="747" y="2768"/>
              <a:ext cx="708" cy="231"/>
            </a:xfrm>
            <a:prstGeom prst="rect">
              <a:avLst/>
            </a:prstGeom>
            <a:noFill/>
            <a:ln w="9525">
              <a:noFill/>
              <a:miter lim="800000"/>
              <a:headEnd/>
              <a:tailEnd/>
            </a:ln>
          </p:spPr>
          <p:txBody>
            <a:bodyPr wrap="none" lIns="92075" tIns="46038" rIns="92075" bIns="46038">
              <a:spAutoFit/>
            </a:bodyPr>
            <a:lstStyle/>
            <a:p>
              <a:pPr algn="l" eaLnBrk="0" hangingPunct="0"/>
              <a:r>
                <a:rPr lang="de-DE">
                  <a:latin typeface="Arial" charset="0"/>
                </a:rPr>
                <a:t>spectrum</a:t>
              </a:r>
            </a:p>
          </p:txBody>
        </p:sp>
        <p:sp>
          <p:nvSpPr>
            <p:cNvPr id="15373" name="Line 11"/>
            <p:cNvSpPr>
              <a:spLocks noChangeShapeType="1"/>
            </p:cNvSpPr>
            <p:nvPr/>
          </p:nvSpPr>
          <p:spPr bwMode="auto">
            <a:xfrm flipV="1">
              <a:off x="4213" y="2332"/>
              <a:ext cx="0" cy="1152"/>
            </a:xfrm>
            <a:prstGeom prst="line">
              <a:avLst/>
            </a:prstGeom>
            <a:noFill/>
            <a:ln w="12700">
              <a:solidFill>
                <a:schemeClr val="bg1"/>
              </a:solidFill>
              <a:round/>
              <a:headEnd type="none" w="sm" len="sm"/>
              <a:tailEnd type="none" w="sm" len="sm"/>
            </a:ln>
          </p:spPr>
          <p:txBody>
            <a:bodyPr wrap="none" anchor="ctr"/>
            <a:lstStyle/>
            <a:p>
              <a:endParaRPr lang="en-US"/>
            </a:p>
          </p:txBody>
        </p:sp>
        <p:sp>
          <p:nvSpPr>
            <p:cNvPr id="15374" name="Freeform 12"/>
            <p:cNvSpPr>
              <a:spLocks/>
            </p:cNvSpPr>
            <p:nvPr/>
          </p:nvSpPr>
          <p:spPr bwMode="auto">
            <a:xfrm>
              <a:off x="1244" y="2092"/>
              <a:ext cx="3058" cy="1393"/>
            </a:xfrm>
            <a:custGeom>
              <a:avLst/>
              <a:gdLst>
                <a:gd name="T0" fmla="*/ 0 w 3313"/>
                <a:gd name="T1" fmla="*/ 0 h 1393"/>
                <a:gd name="T2" fmla="*/ 0 w 3313"/>
                <a:gd name="T3" fmla="*/ 1392 h 1393"/>
                <a:gd name="T4" fmla="*/ 3312 w 3313"/>
                <a:gd name="T5" fmla="*/ 1392 h 1393"/>
                <a:gd name="T6" fmla="*/ 0 60000 65536"/>
                <a:gd name="T7" fmla="*/ 0 60000 65536"/>
                <a:gd name="T8" fmla="*/ 0 60000 65536"/>
                <a:gd name="T9" fmla="*/ 0 w 3313"/>
                <a:gd name="T10" fmla="*/ 0 h 1393"/>
                <a:gd name="T11" fmla="*/ 3313 w 3313"/>
                <a:gd name="T12" fmla="*/ 1393 h 1393"/>
              </a:gdLst>
              <a:ahLst/>
              <a:cxnLst>
                <a:cxn ang="T6">
                  <a:pos x="T0" y="T1"/>
                </a:cxn>
                <a:cxn ang="T7">
                  <a:pos x="T2" y="T3"/>
                </a:cxn>
                <a:cxn ang="T8">
                  <a:pos x="T4" y="T5"/>
                </a:cxn>
              </a:cxnLst>
              <a:rect l="T9" t="T10" r="T11" b="T12"/>
              <a:pathLst>
                <a:path w="3313" h="1393">
                  <a:moveTo>
                    <a:pt x="0" y="0"/>
                  </a:moveTo>
                  <a:lnTo>
                    <a:pt x="0" y="1392"/>
                  </a:lnTo>
                  <a:lnTo>
                    <a:pt x="3312" y="1392"/>
                  </a:lnTo>
                </a:path>
              </a:pathLst>
            </a:custGeom>
            <a:noFill/>
            <a:ln w="12700" cap="rnd">
              <a:solidFill>
                <a:schemeClr val="tx1"/>
              </a:solidFill>
              <a:round/>
              <a:headEnd type="stealth" w="med" len="med"/>
              <a:tailEnd type="stealth" w="med" len="med"/>
            </a:ln>
          </p:spPr>
          <p:txBody>
            <a:bodyPr/>
            <a:lstStyle/>
            <a:p>
              <a:endParaRPr lang="en-US"/>
            </a:p>
          </p:txBody>
        </p:sp>
      </p:grpSp>
      <p:sp>
        <p:nvSpPr>
          <p:cNvPr id="15" name="Footer Placeholder 2"/>
          <p:cNvSpPr>
            <a:spLocks noGrp="1"/>
          </p:cNvSpPr>
          <p:nvPr>
            <p:ph type="ftr" sz="quarter" idx="3"/>
          </p:nvPr>
        </p:nvSpPr>
        <p:spPr>
          <a:xfrm>
            <a:off x="334433" y="6656398"/>
            <a:ext cx="7969251" cy="201602"/>
          </a:xfrm>
        </p:spPr>
        <p:txBody>
          <a:bodyPr/>
          <a:lstStyle/>
          <a:p>
            <a:r>
              <a:rPr lang="en-US" sz="750" dirty="0" smtClean="0"/>
              <a:t>TI 3: Operating Systems and Computer Networks</a:t>
            </a:r>
            <a:endParaRPr lang="de-DE" sz="750" dirty="0"/>
          </a:p>
        </p:txBody>
      </p:sp>
    </p:spTree>
    <p:extLst>
      <p:ext uri="{BB962C8B-B14F-4D97-AF65-F5344CB8AC3E}">
        <p14:creationId xmlns:p14="http://schemas.microsoft.com/office/powerpoint/2010/main" val="2671945132"/>
      </p:ext>
    </p:extLst>
  </p:cSld>
  <p:clrMapOvr>
    <a:masterClrMapping/>
  </p:clrMapOvr>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6387" name="Rectangle 2"/>
          <p:cNvSpPr>
            <a:spLocks noGrp="1" noChangeArrowheads="1"/>
          </p:cNvSpPr>
          <p:nvPr>
            <p:ph type="title"/>
          </p:nvPr>
        </p:nvSpPr>
        <p:spPr/>
        <p:txBody>
          <a:bodyPr/>
          <a:lstStyle/>
          <a:p>
            <a:pPr eaLnBrk="1" hangingPunct="1"/>
            <a:r>
              <a:rPr lang="en-US" smtClean="0"/>
              <a:t>TDM + Algorithm for Access: TDMA</a:t>
            </a:r>
          </a:p>
        </p:txBody>
      </p:sp>
      <p:sp>
        <p:nvSpPr>
          <p:cNvPr id="16388" name="Rectangle 3"/>
          <p:cNvSpPr>
            <a:spLocks noGrp="1" noChangeArrowheads="1"/>
          </p:cNvSpPr>
          <p:nvPr>
            <p:ph idx="1"/>
          </p:nvPr>
        </p:nvSpPr>
        <p:spPr/>
        <p:txBody>
          <a:bodyPr/>
          <a:lstStyle/>
          <a:p>
            <a:pPr eaLnBrk="1" hangingPunct="1"/>
            <a:r>
              <a:rPr lang="en-US" smtClean="0"/>
              <a:t>Time Division Multiple Access (TDMA):</a:t>
            </a:r>
          </a:p>
          <a:p>
            <a:pPr lvl="1" eaLnBrk="1" hangingPunct="1"/>
            <a:r>
              <a:rPr lang="en-US" smtClean="0"/>
              <a:t>Assign channel (static/dynamic) for certain time to user</a:t>
            </a:r>
          </a:p>
          <a:p>
            <a:pPr lvl="2" eaLnBrk="1" hangingPunct="1"/>
            <a:r>
              <a:rPr lang="en-US" smtClean="0"/>
              <a:t>Each user can use the full channel for the assigned time</a:t>
            </a:r>
          </a:p>
          <a:p>
            <a:pPr lvl="1" eaLnBrk="1" hangingPunct="1"/>
            <a:r>
              <a:rPr lang="en-US" smtClean="0"/>
              <a:t>Static: Cyclic assignment (e.g. GSM, ISDN, Bluetooth voice)</a:t>
            </a:r>
          </a:p>
          <a:p>
            <a:pPr lvl="1" eaLnBrk="1" hangingPunct="1"/>
            <a:r>
              <a:rPr lang="en-US" smtClean="0"/>
              <a:t>Dynamic: On-demand assignment (e.g. Ethernet, WLAN hosts, Bluetooth data)</a:t>
            </a:r>
          </a:p>
        </p:txBody>
      </p:sp>
      <p:sp>
        <p:nvSpPr>
          <p:cNvPr id="16389" name="Rectangle 4"/>
          <p:cNvSpPr>
            <a:spLocks noChangeArrowheads="1"/>
          </p:cNvSpPr>
          <p:nvPr/>
        </p:nvSpPr>
        <p:spPr bwMode="auto">
          <a:xfrm>
            <a:off x="8048625" y="5835651"/>
            <a:ext cx="615950" cy="366713"/>
          </a:xfrm>
          <a:prstGeom prst="rect">
            <a:avLst/>
          </a:prstGeom>
          <a:noFill/>
          <a:ln w="9525">
            <a:noFill/>
            <a:miter lim="800000"/>
            <a:headEnd/>
            <a:tailEnd/>
          </a:ln>
        </p:spPr>
        <p:txBody>
          <a:bodyPr wrap="none" lIns="92075" tIns="46038" rIns="92075" bIns="46038">
            <a:spAutoFit/>
          </a:bodyPr>
          <a:lstStyle/>
          <a:p>
            <a:pPr algn="l" eaLnBrk="0" hangingPunct="0"/>
            <a:r>
              <a:rPr lang="de-DE">
                <a:latin typeface="Arial" charset="0"/>
              </a:rPr>
              <a:t>time</a:t>
            </a:r>
          </a:p>
        </p:txBody>
      </p:sp>
      <p:sp>
        <p:nvSpPr>
          <p:cNvPr id="16390" name="Rectangle 5"/>
          <p:cNvSpPr>
            <a:spLocks noChangeArrowheads="1"/>
          </p:cNvSpPr>
          <p:nvPr/>
        </p:nvSpPr>
        <p:spPr bwMode="auto">
          <a:xfrm rot="-5400000">
            <a:off x="2774157" y="4645819"/>
            <a:ext cx="1123950" cy="366713"/>
          </a:xfrm>
          <a:prstGeom prst="rect">
            <a:avLst/>
          </a:prstGeom>
          <a:noFill/>
          <a:ln w="9525">
            <a:noFill/>
            <a:miter lim="800000"/>
            <a:headEnd/>
            <a:tailEnd/>
          </a:ln>
        </p:spPr>
        <p:txBody>
          <a:bodyPr wrap="none" lIns="92075" tIns="46038" rIns="92075" bIns="46038">
            <a:spAutoFit/>
          </a:bodyPr>
          <a:lstStyle/>
          <a:p>
            <a:pPr algn="l" eaLnBrk="0" hangingPunct="0"/>
            <a:r>
              <a:rPr lang="de-DE">
                <a:latin typeface="Arial" charset="0"/>
              </a:rPr>
              <a:t>spectrum</a:t>
            </a:r>
          </a:p>
        </p:txBody>
      </p:sp>
      <p:sp>
        <p:nvSpPr>
          <p:cNvPr id="16391" name="Line 6"/>
          <p:cNvSpPr>
            <a:spLocks noChangeShapeType="1"/>
          </p:cNvSpPr>
          <p:nvPr/>
        </p:nvSpPr>
        <p:spPr bwMode="auto">
          <a:xfrm flipV="1">
            <a:off x="8277225" y="3954463"/>
            <a:ext cx="0" cy="1828800"/>
          </a:xfrm>
          <a:prstGeom prst="line">
            <a:avLst/>
          </a:prstGeom>
          <a:noFill/>
          <a:ln w="12700">
            <a:solidFill>
              <a:schemeClr val="bg1"/>
            </a:solidFill>
            <a:round/>
            <a:headEnd type="none" w="sm" len="sm"/>
            <a:tailEnd type="none" w="sm" len="sm"/>
          </a:ln>
        </p:spPr>
        <p:txBody>
          <a:bodyPr wrap="none" anchor="ctr"/>
          <a:lstStyle/>
          <a:p>
            <a:endParaRPr lang="en-US"/>
          </a:p>
        </p:txBody>
      </p:sp>
      <p:sp>
        <p:nvSpPr>
          <p:cNvPr id="16392" name="Freeform 7"/>
          <p:cNvSpPr>
            <a:spLocks/>
          </p:cNvSpPr>
          <p:nvPr/>
        </p:nvSpPr>
        <p:spPr bwMode="auto">
          <a:xfrm>
            <a:off x="3563939" y="3573464"/>
            <a:ext cx="4854575" cy="2211387"/>
          </a:xfrm>
          <a:custGeom>
            <a:avLst/>
            <a:gdLst>
              <a:gd name="T0" fmla="*/ 0 w 3313"/>
              <a:gd name="T1" fmla="*/ 0 h 1393"/>
              <a:gd name="T2" fmla="*/ 0 w 3313"/>
              <a:gd name="T3" fmla="*/ 1392 h 1393"/>
              <a:gd name="T4" fmla="*/ 3312 w 3313"/>
              <a:gd name="T5" fmla="*/ 1392 h 1393"/>
              <a:gd name="T6" fmla="*/ 0 60000 65536"/>
              <a:gd name="T7" fmla="*/ 0 60000 65536"/>
              <a:gd name="T8" fmla="*/ 0 60000 65536"/>
              <a:gd name="T9" fmla="*/ 0 w 3313"/>
              <a:gd name="T10" fmla="*/ 0 h 1393"/>
              <a:gd name="T11" fmla="*/ 3313 w 3313"/>
              <a:gd name="T12" fmla="*/ 1393 h 1393"/>
            </a:gdLst>
            <a:ahLst/>
            <a:cxnLst>
              <a:cxn ang="T6">
                <a:pos x="T0" y="T1"/>
              </a:cxn>
              <a:cxn ang="T7">
                <a:pos x="T2" y="T3"/>
              </a:cxn>
              <a:cxn ang="T8">
                <a:pos x="T4" y="T5"/>
              </a:cxn>
            </a:cxnLst>
            <a:rect l="T9" t="T10" r="T11" b="T12"/>
            <a:pathLst>
              <a:path w="3313" h="1393">
                <a:moveTo>
                  <a:pt x="0" y="0"/>
                </a:moveTo>
                <a:lnTo>
                  <a:pt x="0" y="1392"/>
                </a:lnTo>
                <a:lnTo>
                  <a:pt x="3312" y="1392"/>
                </a:lnTo>
              </a:path>
            </a:pathLst>
          </a:custGeom>
          <a:noFill/>
          <a:ln w="12700" cap="rnd">
            <a:solidFill>
              <a:schemeClr val="tx1"/>
            </a:solidFill>
            <a:round/>
            <a:headEnd type="stealth" w="med" len="med"/>
            <a:tailEnd type="stealth" w="med" len="med"/>
          </a:ln>
        </p:spPr>
        <p:txBody>
          <a:bodyPr/>
          <a:lstStyle/>
          <a:p>
            <a:endParaRPr lang="en-US"/>
          </a:p>
        </p:txBody>
      </p:sp>
      <p:sp>
        <p:nvSpPr>
          <p:cNvPr id="16393" name="Rectangle 8"/>
          <p:cNvSpPr>
            <a:spLocks noChangeArrowheads="1"/>
          </p:cNvSpPr>
          <p:nvPr/>
        </p:nvSpPr>
        <p:spPr bwMode="auto">
          <a:xfrm rot="-5400000">
            <a:off x="2822576" y="4549776"/>
            <a:ext cx="2044700" cy="409575"/>
          </a:xfrm>
          <a:prstGeom prst="rect">
            <a:avLst/>
          </a:prstGeom>
          <a:solidFill>
            <a:srgbClr val="EAEAEA"/>
          </a:solidFill>
          <a:ln w="12700">
            <a:solidFill>
              <a:schemeClr val="tx1"/>
            </a:solidFill>
            <a:miter lim="800000"/>
            <a:headEnd/>
            <a:tailEnd/>
          </a:ln>
        </p:spPr>
        <p:txBody>
          <a:bodyPr wrap="none" lIns="92075" tIns="46038" rIns="92075" bIns="46038" anchor="ctr"/>
          <a:lstStyle/>
          <a:p>
            <a:pPr eaLnBrk="0" hangingPunct="0"/>
            <a:r>
              <a:rPr lang="de-DE">
                <a:latin typeface="Arial" charset="0"/>
              </a:rPr>
              <a:t>1. user</a:t>
            </a:r>
          </a:p>
        </p:txBody>
      </p:sp>
      <p:sp>
        <p:nvSpPr>
          <p:cNvPr id="16394" name="Rectangle 9"/>
          <p:cNvSpPr>
            <a:spLocks noChangeArrowheads="1"/>
          </p:cNvSpPr>
          <p:nvPr/>
        </p:nvSpPr>
        <p:spPr bwMode="auto">
          <a:xfrm rot="-5400000">
            <a:off x="3315494" y="4548982"/>
            <a:ext cx="2044700" cy="411162"/>
          </a:xfrm>
          <a:prstGeom prst="rect">
            <a:avLst/>
          </a:prstGeom>
          <a:solidFill>
            <a:srgbClr val="EAEAEA"/>
          </a:solidFill>
          <a:ln w="12700">
            <a:solidFill>
              <a:schemeClr val="tx1"/>
            </a:solidFill>
            <a:miter lim="800000"/>
            <a:headEnd/>
            <a:tailEnd/>
          </a:ln>
        </p:spPr>
        <p:txBody>
          <a:bodyPr wrap="none" lIns="92075" tIns="46038" rIns="92075" bIns="46038" anchor="ctr"/>
          <a:lstStyle/>
          <a:p>
            <a:pPr eaLnBrk="0" hangingPunct="0"/>
            <a:r>
              <a:rPr lang="de-DE">
                <a:latin typeface="Arial" charset="0"/>
              </a:rPr>
              <a:t>2. </a:t>
            </a:r>
            <a:r>
              <a:rPr lang="de-DE"/>
              <a:t>user</a:t>
            </a:r>
          </a:p>
        </p:txBody>
      </p:sp>
      <p:sp>
        <p:nvSpPr>
          <p:cNvPr id="16395" name="Rectangle 10"/>
          <p:cNvSpPr>
            <a:spLocks noChangeArrowheads="1"/>
          </p:cNvSpPr>
          <p:nvPr/>
        </p:nvSpPr>
        <p:spPr bwMode="auto">
          <a:xfrm rot="-5400000">
            <a:off x="4299744" y="4548982"/>
            <a:ext cx="2044700" cy="411162"/>
          </a:xfrm>
          <a:prstGeom prst="rect">
            <a:avLst/>
          </a:prstGeom>
          <a:solidFill>
            <a:srgbClr val="EAEAEA"/>
          </a:solidFill>
          <a:ln w="12700">
            <a:solidFill>
              <a:schemeClr val="tx1"/>
            </a:solidFill>
            <a:miter lim="800000"/>
            <a:headEnd/>
            <a:tailEnd/>
          </a:ln>
        </p:spPr>
        <p:txBody>
          <a:bodyPr wrap="none" lIns="92075" tIns="46038" rIns="92075" bIns="46038" anchor="ctr"/>
          <a:lstStyle/>
          <a:p>
            <a:pPr eaLnBrk="0" hangingPunct="0"/>
            <a:r>
              <a:rPr lang="de-DE">
                <a:latin typeface="Arial" charset="0"/>
              </a:rPr>
              <a:t>n. </a:t>
            </a:r>
            <a:r>
              <a:rPr lang="de-DE"/>
              <a:t>user</a:t>
            </a:r>
          </a:p>
        </p:txBody>
      </p:sp>
      <p:sp>
        <p:nvSpPr>
          <p:cNvPr id="16396" name="Rectangle 11"/>
          <p:cNvSpPr>
            <a:spLocks noChangeArrowheads="1"/>
          </p:cNvSpPr>
          <p:nvPr/>
        </p:nvSpPr>
        <p:spPr bwMode="auto">
          <a:xfrm rot="-5400000">
            <a:off x="4792663" y="4549776"/>
            <a:ext cx="2044700" cy="409575"/>
          </a:xfrm>
          <a:prstGeom prst="rect">
            <a:avLst/>
          </a:prstGeom>
          <a:solidFill>
            <a:srgbClr val="EAEAEA"/>
          </a:solidFill>
          <a:ln w="12700">
            <a:solidFill>
              <a:schemeClr val="tx1"/>
            </a:solidFill>
            <a:miter lim="800000"/>
            <a:headEnd/>
            <a:tailEnd/>
          </a:ln>
        </p:spPr>
        <p:txBody>
          <a:bodyPr wrap="none" lIns="92075" tIns="46038" rIns="92075" bIns="46038" anchor="ctr"/>
          <a:lstStyle/>
          <a:p>
            <a:pPr eaLnBrk="0" hangingPunct="0"/>
            <a:r>
              <a:rPr lang="de-DE">
                <a:latin typeface="Arial" charset="0"/>
              </a:rPr>
              <a:t>1. </a:t>
            </a:r>
            <a:r>
              <a:rPr lang="de-DE"/>
              <a:t>user</a:t>
            </a:r>
          </a:p>
        </p:txBody>
      </p:sp>
      <p:sp>
        <p:nvSpPr>
          <p:cNvPr id="16397" name="Rectangle 12"/>
          <p:cNvSpPr>
            <a:spLocks noChangeArrowheads="1"/>
          </p:cNvSpPr>
          <p:nvPr/>
        </p:nvSpPr>
        <p:spPr bwMode="auto">
          <a:xfrm rot="-5400000">
            <a:off x="5284788" y="4549776"/>
            <a:ext cx="2044700" cy="409575"/>
          </a:xfrm>
          <a:prstGeom prst="rect">
            <a:avLst/>
          </a:prstGeom>
          <a:solidFill>
            <a:srgbClr val="EAEAEA"/>
          </a:solidFill>
          <a:ln w="12700">
            <a:solidFill>
              <a:schemeClr val="tx1"/>
            </a:solidFill>
            <a:miter lim="800000"/>
            <a:headEnd/>
            <a:tailEnd/>
          </a:ln>
        </p:spPr>
        <p:txBody>
          <a:bodyPr wrap="none" lIns="92075" tIns="46038" rIns="92075" bIns="46038" anchor="ctr"/>
          <a:lstStyle/>
          <a:p>
            <a:pPr eaLnBrk="0" hangingPunct="0"/>
            <a:r>
              <a:rPr lang="de-DE">
                <a:latin typeface="Arial" charset="0"/>
              </a:rPr>
              <a:t>1. </a:t>
            </a:r>
            <a:r>
              <a:rPr lang="de-DE"/>
              <a:t>user</a:t>
            </a:r>
          </a:p>
        </p:txBody>
      </p:sp>
      <p:sp>
        <p:nvSpPr>
          <p:cNvPr id="16398" name="Rectangle 13"/>
          <p:cNvSpPr>
            <a:spLocks noChangeArrowheads="1"/>
          </p:cNvSpPr>
          <p:nvPr/>
        </p:nvSpPr>
        <p:spPr bwMode="auto">
          <a:xfrm rot="-5400000">
            <a:off x="6269038" y="4549776"/>
            <a:ext cx="2044700" cy="409575"/>
          </a:xfrm>
          <a:prstGeom prst="rect">
            <a:avLst/>
          </a:prstGeom>
          <a:solidFill>
            <a:srgbClr val="EAEAEA"/>
          </a:solidFill>
          <a:ln w="12700">
            <a:solidFill>
              <a:schemeClr val="tx1"/>
            </a:solidFill>
            <a:miter lim="800000"/>
            <a:headEnd/>
            <a:tailEnd/>
          </a:ln>
        </p:spPr>
        <p:txBody>
          <a:bodyPr wrap="none" lIns="92075" tIns="46038" rIns="92075" bIns="46038" anchor="ctr"/>
          <a:lstStyle/>
          <a:p>
            <a:pPr eaLnBrk="0" hangingPunct="0"/>
            <a:r>
              <a:rPr lang="de-DE">
                <a:latin typeface="Arial" charset="0"/>
              </a:rPr>
              <a:t>n. </a:t>
            </a:r>
            <a:r>
              <a:rPr lang="de-DE"/>
              <a:t>user</a:t>
            </a:r>
          </a:p>
        </p:txBody>
      </p:sp>
      <p:sp>
        <p:nvSpPr>
          <p:cNvPr id="16399" name="Rectangle 14"/>
          <p:cNvSpPr>
            <a:spLocks noChangeArrowheads="1"/>
          </p:cNvSpPr>
          <p:nvPr/>
        </p:nvSpPr>
        <p:spPr bwMode="auto">
          <a:xfrm rot="-5400000">
            <a:off x="6761957" y="4548982"/>
            <a:ext cx="2044700" cy="411163"/>
          </a:xfrm>
          <a:prstGeom prst="rect">
            <a:avLst/>
          </a:prstGeom>
          <a:solidFill>
            <a:srgbClr val="EAEAEA"/>
          </a:solidFill>
          <a:ln w="12700">
            <a:solidFill>
              <a:schemeClr val="tx1"/>
            </a:solidFill>
            <a:miter lim="800000"/>
            <a:headEnd/>
            <a:tailEnd/>
          </a:ln>
        </p:spPr>
        <p:txBody>
          <a:bodyPr wrap="none" lIns="92075" tIns="46038" rIns="92075" bIns="46038" anchor="ctr"/>
          <a:lstStyle/>
          <a:p>
            <a:pPr eaLnBrk="0" hangingPunct="0"/>
            <a:r>
              <a:rPr lang="de-DE">
                <a:latin typeface="Arial" charset="0"/>
              </a:rPr>
              <a:t>2. </a:t>
            </a:r>
            <a:r>
              <a:rPr lang="de-DE"/>
              <a:t>user</a:t>
            </a:r>
          </a:p>
        </p:txBody>
      </p:sp>
      <p:sp>
        <p:nvSpPr>
          <p:cNvPr id="16400" name="Rectangle 15"/>
          <p:cNvSpPr>
            <a:spLocks noChangeArrowheads="1"/>
          </p:cNvSpPr>
          <p:nvPr/>
        </p:nvSpPr>
        <p:spPr bwMode="auto">
          <a:xfrm>
            <a:off x="4673600" y="4540251"/>
            <a:ext cx="374650" cy="366713"/>
          </a:xfrm>
          <a:prstGeom prst="rect">
            <a:avLst/>
          </a:prstGeom>
          <a:noFill/>
          <a:ln w="9525">
            <a:noFill/>
            <a:miter lim="800000"/>
            <a:headEnd/>
            <a:tailEnd/>
          </a:ln>
        </p:spPr>
        <p:txBody>
          <a:bodyPr wrap="none" lIns="92075" tIns="46038" rIns="92075" bIns="46038">
            <a:spAutoFit/>
          </a:bodyPr>
          <a:lstStyle/>
          <a:p>
            <a:pPr algn="l" eaLnBrk="0" hangingPunct="0"/>
            <a:r>
              <a:rPr lang="de-DE">
                <a:latin typeface="Arial" charset="0"/>
              </a:rPr>
              <a:t>...</a:t>
            </a:r>
          </a:p>
        </p:txBody>
      </p:sp>
      <p:sp>
        <p:nvSpPr>
          <p:cNvPr id="16401" name="Rectangle 16"/>
          <p:cNvSpPr>
            <a:spLocks noChangeArrowheads="1"/>
          </p:cNvSpPr>
          <p:nvPr/>
        </p:nvSpPr>
        <p:spPr bwMode="auto">
          <a:xfrm>
            <a:off x="6642100" y="4540251"/>
            <a:ext cx="374650" cy="366713"/>
          </a:xfrm>
          <a:prstGeom prst="rect">
            <a:avLst/>
          </a:prstGeom>
          <a:noFill/>
          <a:ln w="9525">
            <a:noFill/>
            <a:miter lim="800000"/>
            <a:headEnd/>
            <a:tailEnd/>
          </a:ln>
        </p:spPr>
        <p:txBody>
          <a:bodyPr wrap="none" lIns="92075" tIns="46038" rIns="92075" bIns="46038">
            <a:spAutoFit/>
          </a:bodyPr>
          <a:lstStyle/>
          <a:p>
            <a:pPr algn="l" eaLnBrk="0" hangingPunct="0"/>
            <a:r>
              <a:rPr lang="de-DE">
                <a:latin typeface="Arial" charset="0"/>
              </a:rPr>
              <a:t>...</a:t>
            </a:r>
          </a:p>
        </p:txBody>
      </p:sp>
      <p:sp>
        <p:nvSpPr>
          <p:cNvPr id="18" name="Footer Placeholder 2"/>
          <p:cNvSpPr>
            <a:spLocks noGrp="1"/>
          </p:cNvSpPr>
          <p:nvPr>
            <p:ph type="ftr" sz="quarter" idx="3"/>
          </p:nvPr>
        </p:nvSpPr>
        <p:spPr>
          <a:xfrm>
            <a:off x="334433" y="6656398"/>
            <a:ext cx="7969251" cy="201602"/>
          </a:xfrm>
        </p:spPr>
        <p:txBody>
          <a:bodyPr/>
          <a:lstStyle/>
          <a:p>
            <a:r>
              <a:rPr lang="en-US" sz="750" dirty="0" smtClean="0"/>
              <a:t>TI 3: Operating Systems and Computer Networks</a:t>
            </a:r>
            <a:endParaRPr lang="de-DE" sz="750" dirty="0"/>
          </a:p>
        </p:txBody>
      </p:sp>
    </p:spTree>
    <p:extLst>
      <p:ext uri="{BB962C8B-B14F-4D97-AF65-F5344CB8AC3E}">
        <p14:creationId xmlns:p14="http://schemas.microsoft.com/office/powerpoint/2010/main" val="4196086507"/>
      </p:ext>
    </p:extLst>
  </p:cSld>
  <p:clrMapOvr>
    <a:masterClrMapping/>
  </p:clrMapOvr>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52" name="Rectangle 2"/>
          <p:cNvSpPr>
            <a:spLocks noGrp="1" noChangeArrowheads="1"/>
          </p:cNvSpPr>
          <p:nvPr>
            <p:ph type="title"/>
          </p:nvPr>
        </p:nvSpPr>
        <p:spPr/>
        <p:txBody>
          <a:bodyPr/>
          <a:lstStyle/>
          <a:p>
            <a:pPr eaLnBrk="1" hangingPunct="1"/>
            <a:r>
              <a:rPr lang="en-US" smtClean="0"/>
              <a:t>Example: Static TDMA</a:t>
            </a:r>
          </a:p>
        </p:txBody>
      </p:sp>
      <p:sp>
        <p:nvSpPr>
          <p:cNvPr id="2053" name="Rectangle 312"/>
          <p:cNvSpPr>
            <a:spLocks noGrp="1" noChangeArrowheads="1"/>
          </p:cNvSpPr>
          <p:nvPr>
            <p:ph idx="1"/>
          </p:nvPr>
        </p:nvSpPr>
        <p:spPr/>
        <p:txBody>
          <a:bodyPr/>
          <a:lstStyle/>
          <a:p>
            <a:pPr eaLnBrk="1" hangingPunct="1"/>
            <a:r>
              <a:rPr lang="en-US" smtClean="0"/>
              <a:t>Fixed number of stations</a:t>
            </a:r>
          </a:p>
          <a:p>
            <a:pPr eaLnBrk="1" hangingPunct="1"/>
            <a:r>
              <a:rPr lang="en-US" smtClean="0"/>
              <a:t>Fixed frame size</a:t>
            </a:r>
          </a:p>
        </p:txBody>
      </p:sp>
      <p:sp>
        <p:nvSpPr>
          <p:cNvPr id="2054" name="Line 76"/>
          <p:cNvSpPr>
            <a:spLocks noChangeShapeType="1"/>
          </p:cNvSpPr>
          <p:nvPr/>
        </p:nvSpPr>
        <p:spPr bwMode="auto">
          <a:xfrm flipV="1">
            <a:off x="3494089" y="1862138"/>
            <a:ext cx="2390775" cy="2514600"/>
          </a:xfrm>
          <a:prstGeom prst="line">
            <a:avLst/>
          </a:prstGeom>
          <a:noFill/>
          <a:ln w="12700">
            <a:solidFill>
              <a:schemeClr val="tx1"/>
            </a:solidFill>
            <a:round/>
            <a:headEnd type="none" w="sm" len="sm"/>
            <a:tailEnd type="stealth" w="med" len="med"/>
          </a:ln>
        </p:spPr>
        <p:txBody>
          <a:bodyPr wrap="none" anchor="ctr"/>
          <a:lstStyle/>
          <a:p>
            <a:endParaRPr lang="en-US"/>
          </a:p>
        </p:txBody>
      </p:sp>
      <p:sp>
        <p:nvSpPr>
          <p:cNvPr id="2055" name="Line 77"/>
          <p:cNvSpPr>
            <a:spLocks noChangeShapeType="1"/>
          </p:cNvSpPr>
          <p:nvPr/>
        </p:nvSpPr>
        <p:spPr bwMode="auto">
          <a:xfrm flipV="1">
            <a:off x="3563939" y="1938338"/>
            <a:ext cx="2390775" cy="2514600"/>
          </a:xfrm>
          <a:prstGeom prst="line">
            <a:avLst/>
          </a:prstGeom>
          <a:noFill/>
          <a:ln w="12700">
            <a:solidFill>
              <a:schemeClr val="tx1"/>
            </a:solidFill>
            <a:round/>
            <a:headEnd type="stealth" w="med" len="med"/>
            <a:tailEnd type="none" w="sm" len="sm"/>
          </a:ln>
        </p:spPr>
        <p:txBody>
          <a:bodyPr wrap="none" anchor="ctr"/>
          <a:lstStyle/>
          <a:p>
            <a:endParaRPr lang="en-US"/>
          </a:p>
        </p:txBody>
      </p:sp>
      <p:sp>
        <p:nvSpPr>
          <p:cNvPr id="2056" name="Rectangle 78"/>
          <p:cNvSpPr>
            <a:spLocks noChangeArrowheads="1"/>
          </p:cNvSpPr>
          <p:nvPr/>
        </p:nvSpPr>
        <p:spPr bwMode="auto">
          <a:xfrm rot="18960000">
            <a:off x="4876800" y="3052763"/>
            <a:ext cx="1163638" cy="336550"/>
          </a:xfrm>
          <a:prstGeom prst="rect">
            <a:avLst/>
          </a:prstGeom>
          <a:noFill/>
          <a:ln w="9525">
            <a:noFill/>
            <a:miter lim="800000"/>
            <a:headEnd/>
            <a:tailEnd/>
          </a:ln>
        </p:spPr>
        <p:txBody>
          <a:bodyPr wrap="none" lIns="92075" tIns="46038" rIns="92075" bIns="46038">
            <a:spAutoFit/>
          </a:bodyPr>
          <a:lstStyle/>
          <a:p>
            <a:pPr algn="l" eaLnBrk="0" hangingPunct="0"/>
            <a:r>
              <a:rPr lang="de-DE" sz="1600">
                <a:latin typeface="Arial" charset="0"/>
              </a:rPr>
              <a:t>frame m+1</a:t>
            </a:r>
          </a:p>
        </p:txBody>
      </p:sp>
      <p:sp>
        <p:nvSpPr>
          <p:cNvPr id="2057" name="Rectangle 79"/>
          <p:cNvSpPr>
            <a:spLocks noChangeArrowheads="1"/>
          </p:cNvSpPr>
          <p:nvPr/>
        </p:nvSpPr>
        <p:spPr bwMode="auto">
          <a:xfrm rot="2040000">
            <a:off x="7418388" y="2019301"/>
            <a:ext cx="341312" cy="371475"/>
          </a:xfrm>
          <a:prstGeom prst="rect">
            <a:avLst/>
          </a:prstGeom>
          <a:solidFill>
            <a:schemeClr val="bg1"/>
          </a:solidFill>
          <a:ln w="12700">
            <a:solidFill>
              <a:schemeClr val="tx1"/>
            </a:solidFill>
            <a:miter lim="800000"/>
            <a:headEnd/>
            <a:tailEnd/>
          </a:ln>
        </p:spPr>
        <p:txBody>
          <a:bodyPr wrap="none" lIns="92075" tIns="46038" rIns="92075" bIns="46038" anchor="ctr"/>
          <a:lstStyle/>
          <a:p>
            <a:pPr eaLnBrk="0" hangingPunct="0"/>
            <a:r>
              <a:rPr lang="de-DE">
                <a:latin typeface="Arial" charset="0"/>
              </a:rPr>
              <a:t>A</a:t>
            </a:r>
          </a:p>
        </p:txBody>
      </p:sp>
      <p:sp>
        <p:nvSpPr>
          <p:cNvPr id="2058" name="Rectangle 80"/>
          <p:cNvSpPr>
            <a:spLocks noChangeArrowheads="1"/>
          </p:cNvSpPr>
          <p:nvPr/>
        </p:nvSpPr>
        <p:spPr bwMode="auto">
          <a:xfrm rot="2040000">
            <a:off x="7707313" y="2233614"/>
            <a:ext cx="341312" cy="369887"/>
          </a:xfrm>
          <a:prstGeom prst="rect">
            <a:avLst/>
          </a:prstGeom>
          <a:solidFill>
            <a:srgbClr val="EAEAEA"/>
          </a:solidFill>
          <a:ln w="12700">
            <a:solidFill>
              <a:schemeClr val="tx1"/>
            </a:solidFill>
            <a:miter lim="800000"/>
            <a:headEnd/>
            <a:tailEnd/>
          </a:ln>
        </p:spPr>
        <p:txBody>
          <a:bodyPr wrap="none" anchor="ctr"/>
          <a:lstStyle/>
          <a:p>
            <a:endParaRPr lang="en-US"/>
          </a:p>
        </p:txBody>
      </p:sp>
      <p:sp>
        <p:nvSpPr>
          <p:cNvPr id="2059" name="Rectangle 81"/>
          <p:cNvSpPr>
            <a:spLocks noChangeArrowheads="1"/>
          </p:cNvSpPr>
          <p:nvPr/>
        </p:nvSpPr>
        <p:spPr bwMode="auto">
          <a:xfrm rot="2040000">
            <a:off x="8001001" y="2444751"/>
            <a:ext cx="339725" cy="373063"/>
          </a:xfrm>
          <a:prstGeom prst="rect">
            <a:avLst/>
          </a:prstGeom>
          <a:solidFill>
            <a:srgbClr val="EAEAEA"/>
          </a:solidFill>
          <a:ln w="12700">
            <a:solidFill>
              <a:schemeClr val="tx1"/>
            </a:solidFill>
            <a:miter lim="800000"/>
            <a:headEnd/>
            <a:tailEnd/>
          </a:ln>
        </p:spPr>
        <p:txBody>
          <a:bodyPr wrap="none" anchor="ctr"/>
          <a:lstStyle/>
          <a:p>
            <a:endParaRPr lang="en-US"/>
          </a:p>
        </p:txBody>
      </p:sp>
      <p:sp>
        <p:nvSpPr>
          <p:cNvPr id="2060" name="Rectangle 82"/>
          <p:cNvSpPr>
            <a:spLocks noChangeArrowheads="1"/>
          </p:cNvSpPr>
          <p:nvPr/>
        </p:nvSpPr>
        <p:spPr bwMode="auto">
          <a:xfrm rot="2040000">
            <a:off x="8291514" y="2659064"/>
            <a:ext cx="344487" cy="371475"/>
          </a:xfrm>
          <a:prstGeom prst="rect">
            <a:avLst/>
          </a:prstGeom>
          <a:solidFill>
            <a:schemeClr val="bg1"/>
          </a:solidFill>
          <a:ln w="12700">
            <a:solidFill>
              <a:schemeClr val="tx1"/>
            </a:solidFill>
            <a:miter lim="800000"/>
            <a:headEnd/>
            <a:tailEnd/>
          </a:ln>
        </p:spPr>
        <p:txBody>
          <a:bodyPr wrap="none" lIns="92075" tIns="46038" rIns="92075" bIns="46038" anchor="ctr"/>
          <a:lstStyle/>
          <a:p>
            <a:pPr eaLnBrk="0" hangingPunct="0"/>
            <a:r>
              <a:rPr lang="de-DE">
                <a:latin typeface="Arial" charset="0"/>
              </a:rPr>
              <a:t>A</a:t>
            </a:r>
          </a:p>
        </p:txBody>
      </p:sp>
      <p:sp>
        <p:nvSpPr>
          <p:cNvPr id="2061" name="Rectangle 83"/>
          <p:cNvSpPr>
            <a:spLocks noChangeArrowheads="1"/>
          </p:cNvSpPr>
          <p:nvPr/>
        </p:nvSpPr>
        <p:spPr bwMode="auto">
          <a:xfrm rot="2040000">
            <a:off x="8582025" y="2870201"/>
            <a:ext cx="344488" cy="373063"/>
          </a:xfrm>
          <a:prstGeom prst="rect">
            <a:avLst/>
          </a:prstGeom>
          <a:solidFill>
            <a:srgbClr val="EAEAEA"/>
          </a:solidFill>
          <a:ln w="12700">
            <a:solidFill>
              <a:schemeClr val="tx1"/>
            </a:solidFill>
            <a:miter lim="800000"/>
            <a:headEnd/>
            <a:tailEnd/>
          </a:ln>
        </p:spPr>
        <p:txBody>
          <a:bodyPr wrap="none" anchor="ctr"/>
          <a:lstStyle/>
          <a:p>
            <a:endParaRPr lang="en-US"/>
          </a:p>
        </p:txBody>
      </p:sp>
      <p:sp>
        <p:nvSpPr>
          <p:cNvPr id="2062" name="Rectangle 84"/>
          <p:cNvSpPr>
            <a:spLocks noChangeArrowheads="1"/>
          </p:cNvSpPr>
          <p:nvPr/>
        </p:nvSpPr>
        <p:spPr bwMode="auto">
          <a:xfrm rot="2040000">
            <a:off x="8875713" y="3086100"/>
            <a:ext cx="341312" cy="369888"/>
          </a:xfrm>
          <a:prstGeom prst="rect">
            <a:avLst/>
          </a:prstGeom>
          <a:solidFill>
            <a:srgbClr val="EAEAEA"/>
          </a:solidFill>
          <a:ln w="12700">
            <a:solidFill>
              <a:schemeClr val="tx1"/>
            </a:solidFill>
            <a:miter lim="800000"/>
            <a:headEnd/>
            <a:tailEnd/>
          </a:ln>
        </p:spPr>
        <p:txBody>
          <a:bodyPr wrap="none" anchor="ctr"/>
          <a:lstStyle/>
          <a:p>
            <a:endParaRPr lang="en-US"/>
          </a:p>
        </p:txBody>
      </p:sp>
      <p:sp>
        <p:nvSpPr>
          <p:cNvPr id="2063" name="Line 85"/>
          <p:cNvSpPr>
            <a:spLocks noChangeShapeType="1"/>
          </p:cNvSpPr>
          <p:nvPr/>
        </p:nvSpPr>
        <p:spPr bwMode="auto">
          <a:xfrm flipH="1">
            <a:off x="8220075" y="2389188"/>
            <a:ext cx="312738" cy="506412"/>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2064" name="Line 86"/>
          <p:cNvSpPr>
            <a:spLocks noChangeShapeType="1"/>
          </p:cNvSpPr>
          <p:nvPr/>
        </p:nvSpPr>
        <p:spPr bwMode="auto">
          <a:xfrm flipH="1">
            <a:off x="9094789" y="3028951"/>
            <a:ext cx="312737" cy="506413"/>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2065" name="Line 87"/>
          <p:cNvSpPr>
            <a:spLocks noChangeShapeType="1"/>
          </p:cNvSpPr>
          <p:nvPr/>
        </p:nvSpPr>
        <p:spPr bwMode="auto">
          <a:xfrm flipH="1">
            <a:off x="7343776" y="1751014"/>
            <a:ext cx="314325" cy="504825"/>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2066" name="Rectangle 88"/>
          <p:cNvSpPr>
            <a:spLocks noChangeArrowheads="1"/>
          </p:cNvSpPr>
          <p:nvPr/>
        </p:nvSpPr>
        <p:spPr bwMode="auto">
          <a:xfrm rot="2040000">
            <a:off x="7576043" y="1951302"/>
            <a:ext cx="883255" cy="339196"/>
          </a:xfrm>
          <a:prstGeom prst="rect">
            <a:avLst/>
          </a:prstGeom>
          <a:noFill/>
          <a:ln w="9525">
            <a:noFill/>
            <a:miter lim="800000"/>
            <a:headEnd/>
            <a:tailEnd/>
          </a:ln>
        </p:spPr>
        <p:txBody>
          <a:bodyPr wrap="none" lIns="92075" tIns="46038" rIns="92075" bIns="46038">
            <a:spAutoFit/>
          </a:bodyPr>
          <a:lstStyle/>
          <a:p>
            <a:pPr algn="l" eaLnBrk="0" hangingPunct="0"/>
            <a:r>
              <a:rPr lang="de-DE" sz="1600">
                <a:latin typeface="Arial" charset="0"/>
              </a:rPr>
              <a:t>frame n</a:t>
            </a:r>
          </a:p>
        </p:txBody>
      </p:sp>
      <p:sp>
        <p:nvSpPr>
          <p:cNvPr id="2067" name="Rectangle 89"/>
          <p:cNvSpPr>
            <a:spLocks noChangeArrowheads="1"/>
          </p:cNvSpPr>
          <p:nvPr/>
        </p:nvSpPr>
        <p:spPr bwMode="auto">
          <a:xfrm rot="2040000">
            <a:off x="8343260" y="2608527"/>
            <a:ext cx="1117294" cy="339196"/>
          </a:xfrm>
          <a:prstGeom prst="rect">
            <a:avLst/>
          </a:prstGeom>
          <a:noFill/>
          <a:ln w="9525">
            <a:noFill/>
            <a:miter lim="800000"/>
            <a:headEnd/>
            <a:tailEnd/>
          </a:ln>
        </p:spPr>
        <p:txBody>
          <a:bodyPr wrap="none" lIns="92075" tIns="46038" rIns="92075" bIns="46038">
            <a:spAutoFit/>
          </a:bodyPr>
          <a:lstStyle/>
          <a:p>
            <a:pPr algn="l" eaLnBrk="0" hangingPunct="0"/>
            <a:r>
              <a:rPr lang="de-DE" sz="1600">
                <a:latin typeface="Arial" charset="0"/>
              </a:rPr>
              <a:t>frame n+1</a:t>
            </a:r>
          </a:p>
        </p:txBody>
      </p:sp>
      <p:sp>
        <p:nvSpPr>
          <p:cNvPr id="2068" name="Rectangle 90"/>
          <p:cNvSpPr>
            <a:spLocks noChangeArrowheads="1"/>
          </p:cNvSpPr>
          <p:nvPr/>
        </p:nvSpPr>
        <p:spPr bwMode="auto">
          <a:xfrm rot="2040000">
            <a:off x="7432675" y="2674939"/>
            <a:ext cx="344488" cy="371475"/>
          </a:xfrm>
          <a:prstGeom prst="rect">
            <a:avLst/>
          </a:prstGeom>
          <a:solidFill>
            <a:schemeClr val="bg1"/>
          </a:solidFill>
          <a:ln w="12700">
            <a:solidFill>
              <a:schemeClr val="tx1"/>
            </a:solidFill>
            <a:miter lim="800000"/>
            <a:headEnd/>
            <a:tailEnd/>
          </a:ln>
        </p:spPr>
        <p:txBody>
          <a:bodyPr wrap="none" lIns="92075" tIns="46038" rIns="92075" bIns="46038" anchor="ctr"/>
          <a:lstStyle/>
          <a:p>
            <a:pPr eaLnBrk="0" hangingPunct="0"/>
            <a:r>
              <a:rPr lang="de-DE">
                <a:latin typeface="Arial" charset="0"/>
              </a:rPr>
              <a:t>C</a:t>
            </a:r>
          </a:p>
        </p:txBody>
      </p:sp>
      <p:sp>
        <p:nvSpPr>
          <p:cNvPr id="2069" name="Rectangle 91"/>
          <p:cNvSpPr>
            <a:spLocks noChangeArrowheads="1"/>
          </p:cNvSpPr>
          <p:nvPr/>
        </p:nvSpPr>
        <p:spPr bwMode="auto">
          <a:xfrm rot="2040000">
            <a:off x="7724775" y="2889250"/>
            <a:ext cx="342900" cy="369888"/>
          </a:xfrm>
          <a:prstGeom prst="rect">
            <a:avLst/>
          </a:prstGeom>
          <a:solidFill>
            <a:schemeClr val="bg1"/>
          </a:solidFill>
          <a:ln w="12700">
            <a:solidFill>
              <a:schemeClr val="tx1"/>
            </a:solidFill>
            <a:miter lim="800000"/>
            <a:headEnd/>
            <a:tailEnd/>
          </a:ln>
        </p:spPr>
        <p:txBody>
          <a:bodyPr wrap="none" lIns="92075" tIns="46038" rIns="92075" bIns="46038" anchor="ctr"/>
          <a:lstStyle/>
          <a:p>
            <a:pPr eaLnBrk="0" hangingPunct="0"/>
            <a:r>
              <a:rPr lang="de-DE">
                <a:latin typeface="Arial" charset="0"/>
              </a:rPr>
              <a:t>B</a:t>
            </a:r>
          </a:p>
        </p:txBody>
      </p:sp>
      <p:sp>
        <p:nvSpPr>
          <p:cNvPr id="2070" name="Rectangle 92"/>
          <p:cNvSpPr>
            <a:spLocks noChangeArrowheads="1"/>
          </p:cNvSpPr>
          <p:nvPr/>
        </p:nvSpPr>
        <p:spPr bwMode="auto">
          <a:xfrm rot="2040000">
            <a:off x="8016876" y="3100389"/>
            <a:ext cx="341313" cy="371475"/>
          </a:xfrm>
          <a:prstGeom prst="rect">
            <a:avLst/>
          </a:prstGeom>
          <a:solidFill>
            <a:schemeClr val="bg1"/>
          </a:solidFill>
          <a:ln w="12700">
            <a:solidFill>
              <a:schemeClr val="tx1"/>
            </a:solidFill>
            <a:miter lim="800000"/>
            <a:headEnd/>
            <a:tailEnd/>
          </a:ln>
        </p:spPr>
        <p:txBody>
          <a:bodyPr wrap="none" lIns="92075" tIns="46038" rIns="92075" bIns="46038" anchor="ctr"/>
          <a:lstStyle/>
          <a:p>
            <a:pPr eaLnBrk="0" hangingPunct="0"/>
            <a:r>
              <a:rPr lang="de-DE">
                <a:latin typeface="Arial" charset="0"/>
              </a:rPr>
              <a:t>A</a:t>
            </a:r>
          </a:p>
        </p:txBody>
      </p:sp>
      <p:sp>
        <p:nvSpPr>
          <p:cNvPr id="2071" name="Rectangle 93"/>
          <p:cNvSpPr>
            <a:spLocks noChangeArrowheads="1"/>
          </p:cNvSpPr>
          <p:nvPr/>
        </p:nvSpPr>
        <p:spPr bwMode="auto">
          <a:xfrm rot="2040000">
            <a:off x="8310564" y="3314700"/>
            <a:ext cx="339725" cy="369888"/>
          </a:xfrm>
          <a:prstGeom prst="rect">
            <a:avLst/>
          </a:prstGeom>
          <a:solidFill>
            <a:schemeClr val="bg1"/>
          </a:solidFill>
          <a:ln w="12700">
            <a:solidFill>
              <a:schemeClr val="tx1"/>
            </a:solidFill>
            <a:miter lim="800000"/>
            <a:headEnd/>
            <a:tailEnd/>
          </a:ln>
        </p:spPr>
        <p:txBody>
          <a:bodyPr wrap="none" lIns="92075" tIns="46038" rIns="92075" bIns="46038" anchor="ctr"/>
          <a:lstStyle/>
          <a:p>
            <a:pPr eaLnBrk="0" hangingPunct="0"/>
            <a:r>
              <a:rPr lang="de-DE">
                <a:latin typeface="Arial" charset="0"/>
              </a:rPr>
              <a:t>C</a:t>
            </a:r>
          </a:p>
        </p:txBody>
      </p:sp>
      <p:sp>
        <p:nvSpPr>
          <p:cNvPr id="2072" name="Rectangle 94"/>
          <p:cNvSpPr>
            <a:spLocks noChangeArrowheads="1"/>
          </p:cNvSpPr>
          <p:nvPr/>
        </p:nvSpPr>
        <p:spPr bwMode="auto">
          <a:xfrm rot="2040000">
            <a:off x="8599488" y="3525839"/>
            <a:ext cx="342900" cy="371475"/>
          </a:xfrm>
          <a:prstGeom prst="rect">
            <a:avLst/>
          </a:prstGeom>
          <a:solidFill>
            <a:schemeClr val="bg1"/>
          </a:solidFill>
          <a:ln w="12700">
            <a:solidFill>
              <a:schemeClr val="tx1"/>
            </a:solidFill>
            <a:miter lim="800000"/>
            <a:headEnd/>
            <a:tailEnd/>
          </a:ln>
        </p:spPr>
        <p:txBody>
          <a:bodyPr wrap="none" lIns="92075" tIns="46038" rIns="92075" bIns="46038" anchor="ctr"/>
          <a:lstStyle/>
          <a:p>
            <a:pPr eaLnBrk="0" hangingPunct="0"/>
            <a:r>
              <a:rPr lang="de-DE">
                <a:latin typeface="Arial" charset="0"/>
              </a:rPr>
              <a:t>B</a:t>
            </a:r>
          </a:p>
        </p:txBody>
      </p:sp>
      <p:sp>
        <p:nvSpPr>
          <p:cNvPr id="2073" name="Rectangle 95"/>
          <p:cNvSpPr>
            <a:spLocks noChangeArrowheads="1"/>
          </p:cNvSpPr>
          <p:nvPr/>
        </p:nvSpPr>
        <p:spPr bwMode="auto">
          <a:xfrm rot="2040000">
            <a:off x="8891588" y="3741738"/>
            <a:ext cx="341312" cy="368300"/>
          </a:xfrm>
          <a:prstGeom prst="rect">
            <a:avLst/>
          </a:prstGeom>
          <a:solidFill>
            <a:schemeClr val="bg1"/>
          </a:solidFill>
          <a:ln w="12700">
            <a:solidFill>
              <a:schemeClr val="tx1"/>
            </a:solidFill>
            <a:miter lim="800000"/>
            <a:headEnd/>
            <a:tailEnd/>
          </a:ln>
        </p:spPr>
        <p:txBody>
          <a:bodyPr wrap="none" lIns="92075" tIns="46038" rIns="92075" bIns="46038" anchor="ctr"/>
          <a:lstStyle/>
          <a:p>
            <a:pPr eaLnBrk="0" hangingPunct="0"/>
            <a:r>
              <a:rPr lang="de-DE">
                <a:latin typeface="Arial" charset="0"/>
              </a:rPr>
              <a:t>A</a:t>
            </a:r>
          </a:p>
        </p:txBody>
      </p:sp>
      <p:sp>
        <p:nvSpPr>
          <p:cNvPr id="2074" name="Line 96"/>
          <p:cNvSpPr>
            <a:spLocks noChangeShapeType="1"/>
          </p:cNvSpPr>
          <p:nvPr/>
        </p:nvSpPr>
        <p:spPr bwMode="auto">
          <a:xfrm flipH="1">
            <a:off x="8116889" y="3233738"/>
            <a:ext cx="314325" cy="50800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2075" name="Line 97"/>
          <p:cNvSpPr>
            <a:spLocks noChangeShapeType="1"/>
          </p:cNvSpPr>
          <p:nvPr/>
        </p:nvSpPr>
        <p:spPr bwMode="auto">
          <a:xfrm flipH="1">
            <a:off x="8991601" y="3873501"/>
            <a:ext cx="315913" cy="504825"/>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2076" name="Line 98"/>
          <p:cNvSpPr>
            <a:spLocks noChangeShapeType="1"/>
          </p:cNvSpPr>
          <p:nvPr/>
        </p:nvSpPr>
        <p:spPr bwMode="auto">
          <a:xfrm flipH="1">
            <a:off x="7243763" y="2597151"/>
            <a:ext cx="311150" cy="504825"/>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2077" name="Rectangle 99"/>
          <p:cNvSpPr>
            <a:spLocks noChangeArrowheads="1"/>
          </p:cNvSpPr>
          <p:nvPr/>
        </p:nvSpPr>
        <p:spPr bwMode="auto">
          <a:xfrm rot="2040000">
            <a:off x="7134225" y="3186113"/>
            <a:ext cx="1163638" cy="336550"/>
          </a:xfrm>
          <a:prstGeom prst="rect">
            <a:avLst/>
          </a:prstGeom>
          <a:noFill/>
          <a:ln w="9525">
            <a:noFill/>
            <a:miter lim="800000"/>
            <a:headEnd/>
            <a:tailEnd/>
          </a:ln>
        </p:spPr>
        <p:txBody>
          <a:bodyPr wrap="none" lIns="92075" tIns="46038" rIns="92075" bIns="46038">
            <a:spAutoFit/>
          </a:bodyPr>
          <a:lstStyle/>
          <a:p>
            <a:pPr algn="l" eaLnBrk="0" hangingPunct="0"/>
            <a:r>
              <a:rPr lang="de-DE" sz="1600">
                <a:latin typeface="Arial" charset="0"/>
              </a:rPr>
              <a:t>frame m+1</a:t>
            </a:r>
          </a:p>
        </p:txBody>
      </p:sp>
      <p:sp>
        <p:nvSpPr>
          <p:cNvPr id="2078" name="Rectangle 100"/>
          <p:cNvSpPr>
            <a:spLocks noChangeArrowheads="1"/>
          </p:cNvSpPr>
          <p:nvPr/>
        </p:nvSpPr>
        <p:spPr bwMode="auto">
          <a:xfrm rot="2040000">
            <a:off x="8067676" y="3784600"/>
            <a:ext cx="931863" cy="336550"/>
          </a:xfrm>
          <a:prstGeom prst="rect">
            <a:avLst/>
          </a:prstGeom>
          <a:noFill/>
          <a:ln w="9525">
            <a:noFill/>
            <a:miter lim="800000"/>
            <a:headEnd/>
            <a:tailEnd/>
          </a:ln>
        </p:spPr>
        <p:txBody>
          <a:bodyPr wrap="none" lIns="92075" tIns="46038" rIns="92075" bIns="46038">
            <a:spAutoFit/>
          </a:bodyPr>
          <a:lstStyle/>
          <a:p>
            <a:pPr algn="l" eaLnBrk="0" hangingPunct="0"/>
            <a:r>
              <a:rPr lang="de-DE" sz="1600">
                <a:latin typeface="Arial" charset="0"/>
              </a:rPr>
              <a:t>frame m</a:t>
            </a:r>
          </a:p>
        </p:txBody>
      </p:sp>
      <p:grpSp>
        <p:nvGrpSpPr>
          <p:cNvPr id="2079" name="Group 101"/>
          <p:cNvGrpSpPr>
            <a:grpSpLocks/>
          </p:cNvGrpSpPr>
          <p:nvPr/>
        </p:nvGrpSpPr>
        <p:grpSpPr bwMode="auto">
          <a:xfrm>
            <a:off x="3131043" y="2152651"/>
            <a:ext cx="2764933" cy="2309813"/>
            <a:chOff x="1096" y="1335"/>
            <a:chExt cx="1888" cy="1455"/>
          </a:xfrm>
        </p:grpSpPr>
        <p:sp>
          <p:nvSpPr>
            <p:cNvPr id="2267" name="Rectangle 102"/>
            <p:cNvSpPr>
              <a:spLocks noChangeArrowheads="1"/>
            </p:cNvSpPr>
            <p:nvPr/>
          </p:nvSpPr>
          <p:spPr bwMode="auto">
            <a:xfrm rot="-2640000">
              <a:off x="1328" y="2326"/>
              <a:ext cx="233" cy="233"/>
            </a:xfrm>
            <a:prstGeom prst="rect">
              <a:avLst/>
            </a:prstGeom>
            <a:solidFill>
              <a:srgbClr val="EAEAEA"/>
            </a:solidFill>
            <a:ln w="12700">
              <a:solidFill>
                <a:schemeClr val="tx1"/>
              </a:solidFill>
              <a:miter lim="800000"/>
              <a:headEnd/>
              <a:tailEnd/>
            </a:ln>
          </p:spPr>
          <p:txBody>
            <a:bodyPr wrap="none" anchor="ctr"/>
            <a:lstStyle/>
            <a:p>
              <a:endParaRPr lang="en-US"/>
            </a:p>
          </p:txBody>
        </p:sp>
        <p:sp>
          <p:nvSpPr>
            <p:cNvPr id="2268" name="Rectangle 103"/>
            <p:cNvSpPr>
              <a:spLocks noChangeArrowheads="1"/>
            </p:cNvSpPr>
            <p:nvPr/>
          </p:nvSpPr>
          <p:spPr bwMode="auto">
            <a:xfrm rot="-2640000">
              <a:off x="1501" y="2159"/>
              <a:ext cx="232" cy="232"/>
            </a:xfrm>
            <a:prstGeom prst="rect">
              <a:avLst/>
            </a:prstGeom>
            <a:solidFill>
              <a:schemeClr val="bg1"/>
            </a:solidFill>
            <a:ln w="12700">
              <a:solidFill>
                <a:schemeClr val="tx1"/>
              </a:solidFill>
              <a:miter lim="800000"/>
              <a:headEnd/>
              <a:tailEnd/>
            </a:ln>
          </p:spPr>
          <p:txBody>
            <a:bodyPr wrap="none" lIns="92075" tIns="46038" rIns="92075" bIns="46038" anchor="ctr"/>
            <a:lstStyle/>
            <a:p>
              <a:pPr eaLnBrk="0" hangingPunct="0"/>
              <a:r>
                <a:rPr lang="de-DE">
                  <a:latin typeface="Arial" charset="0"/>
                </a:rPr>
                <a:t>B</a:t>
              </a:r>
            </a:p>
          </p:txBody>
        </p:sp>
        <p:sp>
          <p:nvSpPr>
            <p:cNvPr id="2269" name="Rectangle 104"/>
            <p:cNvSpPr>
              <a:spLocks noChangeArrowheads="1"/>
            </p:cNvSpPr>
            <p:nvPr/>
          </p:nvSpPr>
          <p:spPr bwMode="auto">
            <a:xfrm rot="-2640000">
              <a:off x="1673" y="1992"/>
              <a:ext cx="233" cy="232"/>
            </a:xfrm>
            <a:prstGeom prst="rect">
              <a:avLst/>
            </a:prstGeom>
            <a:solidFill>
              <a:srgbClr val="EAEAEA"/>
            </a:solidFill>
            <a:ln w="12700">
              <a:solidFill>
                <a:schemeClr val="tx1"/>
              </a:solidFill>
              <a:miter lim="800000"/>
              <a:headEnd/>
              <a:tailEnd/>
            </a:ln>
          </p:spPr>
          <p:txBody>
            <a:bodyPr wrap="none" anchor="ctr"/>
            <a:lstStyle/>
            <a:p>
              <a:endParaRPr lang="en-US"/>
            </a:p>
          </p:txBody>
        </p:sp>
        <p:sp>
          <p:nvSpPr>
            <p:cNvPr id="2270" name="Rectangle 105"/>
            <p:cNvSpPr>
              <a:spLocks noChangeArrowheads="1"/>
            </p:cNvSpPr>
            <p:nvPr/>
          </p:nvSpPr>
          <p:spPr bwMode="auto">
            <a:xfrm rot="-2640000">
              <a:off x="1846" y="1826"/>
              <a:ext cx="232" cy="232"/>
            </a:xfrm>
            <a:prstGeom prst="rect">
              <a:avLst/>
            </a:prstGeom>
            <a:solidFill>
              <a:srgbClr val="EAEAEA"/>
            </a:solidFill>
            <a:ln w="12700">
              <a:solidFill>
                <a:schemeClr val="tx1"/>
              </a:solidFill>
              <a:miter lim="800000"/>
              <a:headEnd/>
              <a:tailEnd/>
            </a:ln>
          </p:spPr>
          <p:txBody>
            <a:bodyPr wrap="none" anchor="ctr"/>
            <a:lstStyle/>
            <a:p>
              <a:endParaRPr lang="en-US"/>
            </a:p>
          </p:txBody>
        </p:sp>
        <p:sp>
          <p:nvSpPr>
            <p:cNvPr id="2271" name="Rectangle 106"/>
            <p:cNvSpPr>
              <a:spLocks noChangeArrowheads="1"/>
            </p:cNvSpPr>
            <p:nvPr/>
          </p:nvSpPr>
          <p:spPr bwMode="auto">
            <a:xfrm rot="-2640000">
              <a:off x="2019" y="1659"/>
              <a:ext cx="232" cy="232"/>
            </a:xfrm>
            <a:prstGeom prst="rect">
              <a:avLst/>
            </a:prstGeom>
            <a:solidFill>
              <a:schemeClr val="bg1"/>
            </a:solidFill>
            <a:ln w="12700">
              <a:solidFill>
                <a:schemeClr val="tx1"/>
              </a:solidFill>
              <a:miter lim="800000"/>
              <a:headEnd/>
              <a:tailEnd/>
            </a:ln>
          </p:spPr>
          <p:txBody>
            <a:bodyPr wrap="none" lIns="92075" tIns="46038" rIns="92075" bIns="46038" anchor="ctr"/>
            <a:lstStyle/>
            <a:p>
              <a:pPr eaLnBrk="0" hangingPunct="0"/>
              <a:r>
                <a:rPr lang="de-DE">
                  <a:latin typeface="Arial" charset="0"/>
                </a:rPr>
                <a:t>B</a:t>
              </a:r>
            </a:p>
          </p:txBody>
        </p:sp>
        <p:sp>
          <p:nvSpPr>
            <p:cNvPr id="2272" name="Rectangle 107"/>
            <p:cNvSpPr>
              <a:spLocks noChangeArrowheads="1"/>
            </p:cNvSpPr>
            <p:nvPr/>
          </p:nvSpPr>
          <p:spPr bwMode="auto">
            <a:xfrm rot="-2640000">
              <a:off x="2192" y="1492"/>
              <a:ext cx="232" cy="232"/>
            </a:xfrm>
            <a:prstGeom prst="rect">
              <a:avLst/>
            </a:prstGeom>
            <a:solidFill>
              <a:srgbClr val="EAEAEA"/>
            </a:solidFill>
            <a:ln w="12700">
              <a:solidFill>
                <a:schemeClr val="tx1"/>
              </a:solidFill>
              <a:miter lim="800000"/>
              <a:headEnd/>
              <a:tailEnd/>
            </a:ln>
          </p:spPr>
          <p:txBody>
            <a:bodyPr wrap="none" anchor="ctr"/>
            <a:lstStyle/>
            <a:p>
              <a:endParaRPr lang="en-US"/>
            </a:p>
          </p:txBody>
        </p:sp>
        <p:sp>
          <p:nvSpPr>
            <p:cNvPr id="2273" name="Line 108"/>
            <p:cNvSpPr>
              <a:spLocks noChangeShapeType="1"/>
            </p:cNvSpPr>
            <p:nvPr/>
          </p:nvSpPr>
          <p:spPr bwMode="auto">
            <a:xfrm>
              <a:off x="1693" y="1835"/>
              <a:ext cx="267" cy="276"/>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2274" name="Line 109"/>
            <p:cNvSpPr>
              <a:spLocks noChangeShapeType="1"/>
            </p:cNvSpPr>
            <p:nvPr/>
          </p:nvSpPr>
          <p:spPr bwMode="auto">
            <a:xfrm>
              <a:off x="2211" y="1335"/>
              <a:ext cx="267" cy="276"/>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2275" name="Line 110"/>
            <p:cNvSpPr>
              <a:spLocks noChangeShapeType="1"/>
            </p:cNvSpPr>
            <p:nvPr/>
          </p:nvSpPr>
          <p:spPr bwMode="auto">
            <a:xfrm>
              <a:off x="1175" y="2335"/>
              <a:ext cx="267" cy="277"/>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2276" name="Rectangle 111"/>
            <p:cNvSpPr>
              <a:spLocks noChangeArrowheads="1"/>
            </p:cNvSpPr>
            <p:nvPr/>
          </p:nvSpPr>
          <p:spPr bwMode="auto">
            <a:xfrm rot="18960000">
              <a:off x="1096" y="2014"/>
              <a:ext cx="763" cy="214"/>
            </a:xfrm>
            <a:prstGeom prst="rect">
              <a:avLst/>
            </a:prstGeom>
            <a:noFill/>
            <a:ln w="9525">
              <a:noFill/>
              <a:miter lim="800000"/>
              <a:headEnd/>
              <a:tailEnd/>
            </a:ln>
          </p:spPr>
          <p:txBody>
            <a:bodyPr wrap="none" lIns="92075" tIns="46038" rIns="92075" bIns="46038">
              <a:spAutoFit/>
            </a:bodyPr>
            <a:lstStyle/>
            <a:p>
              <a:pPr algn="l" eaLnBrk="0" hangingPunct="0"/>
              <a:r>
                <a:rPr lang="de-DE" sz="1600">
                  <a:latin typeface="Arial" charset="0"/>
                </a:rPr>
                <a:t>frame n+1</a:t>
              </a:r>
            </a:p>
          </p:txBody>
        </p:sp>
        <p:sp>
          <p:nvSpPr>
            <p:cNvPr id="2277" name="Rectangle 112"/>
            <p:cNvSpPr>
              <a:spLocks noChangeArrowheads="1"/>
            </p:cNvSpPr>
            <p:nvPr/>
          </p:nvSpPr>
          <p:spPr bwMode="auto">
            <a:xfrm rot="18960000">
              <a:off x="1673" y="1537"/>
              <a:ext cx="603" cy="214"/>
            </a:xfrm>
            <a:prstGeom prst="rect">
              <a:avLst/>
            </a:prstGeom>
            <a:noFill/>
            <a:ln w="9525">
              <a:noFill/>
              <a:miter lim="800000"/>
              <a:headEnd/>
              <a:tailEnd/>
            </a:ln>
          </p:spPr>
          <p:txBody>
            <a:bodyPr wrap="none" lIns="92075" tIns="46038" rIns="92075" bIns="46038">
              <a:spAutoFit/>
            </a:bodyPr>
            <a:lstStyle/>
            <a:p>
              <a:pPr algn="l" eaLnBrk="0" hangingPunct="0"/>
              <a:r>
                <a:rPr lang="de-DE" sz="1600">
                  <a:latin typeface="Arial" charset="0"/>
                </a:rPr>
                <a:t>frame n</a:t>
              </a:r>
            </a:p>
          </p:txBody>
        </p:sp>
        <p:sp>
          <p:nvSpPr>
            <p:cNvPr id="2278" name="Rectangle 113"/>
            <p:cNvSpPr>
              <a:spLocks noChangeArrowheads="1"/>
            </p:cNvSpPr>
            <p:nvPr/>
          </p:nvSpPr>
          <p:spPr bwMode="auto">
            <a:xfrm rot="-2640000">
              <a:off x="1734" y="2401"/>
              <a:ext cx="233" cy="233"/>
            </a:xfrm>
            <a:prstGeom prst="rect">
              <a:avLst/>
            </a:prstGeom>
            <a:solidFill>
              <a:schemeClr val="bg1"/>
            </a:solidFill>
            <a:ln w="12700">
              <a:solidFill>
                <a:schemeClr val="tx1"/>
              </a:solidFill>
              <a:miter lim="800000"/>
              <a:headEnd/>
              <a:tailEnd/>
            </a:ln>
          </p:spPr>
          <p:txBody>
            <a:bodyPr wrap="none" lIns="92075" tIns="46038" rIns="92075" bIns="46038" anchor="ctr"/>
            <a:lstStyle/>
            <a:p>
              <a:pPr eaLnBrk="0" hangingPunct="0"/>
              <a:r>
                <a:rPr lang="de-DE">
                  <a:latin typeface="Arial" charset="0"/>
                </a:rPr>
                <a:t>A</a:t>
              </a:r>
            </a:p>
          </p:txBody>
        </p:sp>
        <p:sp>
          <p:nvSpPr>
            <p:cNvPr id="2279" name="Rectangle 114"/>
            <p:cNvSpPr>
              <a:spLocks noChangeArrowheads="1"/>
            </p:cNvSpPr>
            <p:nvPr/>
          </p:nvSpPr>
          <p:spPr bwMode="auto">
            <a:xfrm rot="-2640000">
              <a:off x="1907" y="2234"/>
              <a:ext cx="232" cy="232"/>
            </a:xfrm>
            <a:prstGeom prst="rect">
              <a:avLst/>
            </a:prstGeom>
            <a:solidFill>
              <a:schemeClr val="bg1"/>
            </a:solidFill>
            <a:ln w="12700">
              <a:solidFill>
                <a:schemeClr val="tx1"/>
              </a:solidFill>
              <a:miter lim="800000"/>
              <a:headEnd/>
              <a:tailEnd/>
            </a:ln>
          </p:spPr>
          <p:txBody>
            <a:bodyPr wrap="none" lIns="92075" tIns="46038" rIns="92075" bIns="46038" anchor="ctr"/>
            <a:lstStyle/>
            <a:p>
              <a:pPr eaLnBrk="0" hangingPunct="0"/>
              <a:r>
                <a:rPr lang="de-DE">
                  <a:latin typeface="Arial" charset="0"/>
                </a:rPr>
                <a:t>B</a:t>
              </a:r>
            </a:p>
          </p:txBody>
        </p:sp>
        <p:sp>
          <p:nvSpPr>
            <p:cNvPr id="2280" name="Rectangle 115"/>
            <p:cNvSpPr>
              <a:spLocks noChangeArrowheads="1"/>
            </p:cNvSpPr>
            <p:nvPr/>
          </p:nvSpPr>
          <p:spPr bwMode="auto">
            <a:xfrm rot="-2640000">
              <a:off x="2079" y="2067"/>
              <a:ext cx="233" cy="232"/>
            </a:xfrm>
            <a:prstGeom prst="rect">
              <a:avLst/>
            </a:prstGeom>
            <a:solidFill>
              <a:schemeClr val="bg1"/>
            </a:solidFill>
            <a:ln w="12700">
              <a:solidFill>
                <a:schemeClr val="tx1"/>
              </a:solidFill>
              <a:miter lim="800000"/>
              <a:headEnd/>
              <a:tailEnd/>
            </a:ln>
          </p:spPr>
          <p:txBody>
            <a:bodyPr wrap="none" lIns="92075" tIns="46038" rIns="92075" bIns="46038" anchor="ctr"/>
            <a:lstStyle/>
            <a:p>
              <a:pPr eaLnBrk="0" hangingPunct="0"/>
              <a:r>
                <a:rPr lang="de-DE">
                  <a:latin typeface="Arial" charset="0"/>
                </a:rPr>
                <a:t>C</a:t>
              </a:r>
            </a:p>
          </p:txBody>
        </p:sp>
        <p:sp>
          <p:nvSpPr>
            <p:cNvPr id="2281" name="Rectangle 116"/>
            <p:cNvSpPr>
              <a:spLocks noChangeArrowheads="1"/>
            </p:cNvSpPr>
            <p:nvPr/>
          </p:nvSpPr>
          <p:spPr bwMode="auto">
            <a:xfrm rot="-2640000">
              <a:off x="2252" y="1901"/>
              <a:ext cx="232" cy="232"/>
            </a:xfrm>
            <a:prstGeom prst="rect">
              <a:avLst/>
            </a:prstGeom>
            <a:solidFill>
              <a:schemeClr val="bg1"/>
            </a:solidFill>
            <a:ln w="12700">
              <a:solidFill>
                <a:schemeClr val="tx1"/>
              </a:solidFill>
              <a:miter lim="800000"/>
              <a:headEnd/>
              <a:tailEnd/>
            </a:ln>
          </p:spPr>
          <p:txBody>
            <a:bodyPr wrap="none" lIns="92075" tIns="46038" rIns="92075" bIns="46038" anchor="ctr"/>
            <a:lstStyle/>
            <a:p>
              <a:pPr eaLnBrk="0" hangingPunct="0"/>
              <a:r>
                <a:rPr lang="de-DE">
                  <a:latin typeface="Arial" charset="0"/>
                </a:rPr>
                <a:t>A</a:t>
              </a:r>
            </a:p>
          </p:txBody>
        </p:sp>
        <p:sp>
          <p:nvSpPr>
            <p:cNvPr id="2282" name="Rectangle 117"/>
            <p:cNvSpPr>
              <a:spLocks noChangeArrowheads="1"/>
            </p:cNvSpPr>
            <p:nvPr/>
          </p:nvSpPr>
          <p:spPr bwMode="auto">
            <a:xfrm rot="-2640000">
              <a:off x="2425" y="1734"/>
              <a:ext cx="232" cy="232"/>
            </a:xfrm>
            <a:prstGeom prst="rect">
              <a:avLst/>
            </a:prstGeom>
            <a:solidFill>
              <a:schemeClr val="bg1"/>
            </a:solidFill>
            <a:ln w="12700">
              <a:solidFill>
                <a:schemeClr val="tx1"/>
              </a:solidFill>
              <a:miter lim="800000"/>
              <a:headEnd/>
              <a:tailEnd/>
            </a:ln>
          </p:spPr>
          <p:txBody>
            <a:bodyPr wrap="none" lIns="92075" tIns="46038" rIns="92075" bIns="46038" anchor="ctr"/>
            <a:lstStyle/>
            <a:p>
              <a:pPr eaLnBrk="0" hangingPunct="0"/>
              <a:r>
                <a:rPr lang="de-DE">
                  <a:latin typeface="Arial" charset="0"/>
                </a:rPr>
                <a:t>B</a:t>
              </a:r>
            </a:p>
          </p:txBody>
        </p:sp>
        <p:sp>
          <p:nvSpPr>
            <p:cNvPr id="2283" name="Rectangle 118"/>
            <p:cNvSpPr>
              <a:spLocks noChangeArrowheads="1"/>
            </p:cNvSpPr>
            <p:nvPr/>
          </p:nvSpPr>
          <p:spPr bwMode="auto">
            <a:xfrm rot="-2640000">
              <a:off x="2598" y="1567"/>
              <a:ext cx="232" cy="232"/>
            </a:xfrm>
            <a:prstGeom prst="rect">
              <a:avLst/>
            </a:prstGeom>
            <a:solidFill>
              <a:schemeClr val="bg1"/>
            </a:solidFill>
            <a:ln w="12700">
              <a:solidFill>
                <a:schemeClr val="tx1"/>
              </a:solidFill>
              <a:miter lim="800000"/>
              <a:headEnd/>
              <a:tailEnd/>
            </a:ln>
          </p:spPr>
          <p:txBody>
            <a:bodyPr wrap="none" lIns="92075" tIns="46038" rIns="92075" bIns="46038" anchor="ctr"/>
            <a:lstStyle/>
            <a:p>
              <a:pPr eaLnBrk="0" hangingPunct="0"/>
              <a:r>
                <a:rPr lang="de-DE">
                  <a:latin typeface="Arial" charset="0"/>
                </a:rPr>
                <a:t>C</a:t>
              </a:r>
            </a:p>
          </p:txBody>
        </p:sp>
        <p:sp>
          <p:nvSpPr>
            <p:cNvPr id="2284" name="Line 119"/>
            <p:cNvSpPr>
              <a:spLocks noChangeShapeType="1"/>
            </p:cNvSpPr>
            <p:nvPr/>
          </p:nvSpPr>
          <p:spPr bwMode="auto">
            <a:xfrm>
              <a:off x="2199" y="2014"/>
              <a:ext cx="267" cy="276"/>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2285" name="Line 120"/>
            <p:cNvSpPr>
              <a:spLocks noChangeShapeType="1"/>
            </p:cNvSpPr>
            <p:nvPr/>
          </p:nvSpPr>
          <p:spPr bwMode="auto">
            <a:xfrm>
              <a:off x="2717" y="1514"/>
              <a:ext cx="267" cy="276"/>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2286" name="Line 121"/>
            <p:cNvSpPr>
              <a:spLocks noChangeShapeType="1"/>
            </p:cNvSpPr>
            <p:nvPr/>
          </p:nvSpPr>
          <p:spPr bwMode="auto">
            <a:xfrm>
              <a:off x="1681" y="2514"/>
              <a:ext cx="267" cy="276"/>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2287" name="Rectangle 122"/>
            <p:cNvSpPr>
              <a:spLocks noChangeArrowheads="1"/>
            </p:cNvSpPr>
            <p:nvPr/>
          </p:nvSpPr>
          <p:spPr bwMode="auto">
            <a:xfrm rot="-2640000">
              <a:off x="1856" y="2408"/>
              <a:ext cx="637" cy="212"/>
            </a:xfrm>
            <a:prstGeom prst="rect">
              <a:avLst/>
            </a:prstGeom>
            <a:noFill/>
            <a:ln w="9525">
              <a:noFill/>
              <a:miter lim="800000"/>
              <a:headEnd/>
              <a:tailEnd/>
            </a:ln>
          </p:spPr>
          <p:txBody>
            <a:bodyPr wrap="none" lIns="92075" tIns="46038" rIns="92075" bIns="46038">
              <a:spAutoFit/>
            </a:bodyPr>
            <a:lstStyle/>
            <a:p>
              <a:pPr algn="l" eaLnBrk="0" hangingPunct="0"/>
              <a:r>
                <a:rPr lang="de-DE" sz="1600">
                  <a:latin typeface="Arial" charset="0"/>
                </a:rPr>
                <a:t>frame m</a:t>
              </a:r>
            </a:p>
          </p:txBody>
        </p:sp>
        <p:sp>
          <p:nvSpPr>
            <p:cNvPr id="2288" name="Line 123"/>
            <p:cNvSpPr>
              <a:spLocks noChangeShapeType="1"/>
            </p:cNvSpPr>
            <p:nvPr/>
          </p:nvSpPr>
          <p:spPr bwMode="auto">
            <a:xfrm>
              <a:off x="2717" y="1514"/>
              <a:ext cx="267" cy="276"/>
            </a:xfrm>
            <a:prstGeom prst="line">
              <a:avLst/>
            </a:prstGeom>
            <a:noFill/>
            <a:ln w="12700">
              <a:solidFill>
                <a:schemeClr val="tx1"/>
              </a:solidFill>
              <a:round/>
              <a:headEnd type="none" w="sm" len="sm"/>
              <a:tailEnd type="none" w="sm" len="sm"/>
            </a:ln>
          </p:spPr>
          <p:txBody>
            <a:bodyPr wrap="none" anchor="ctr"/>
            <a:lstStyle/>
            <a:p>
              <a:endParaRPr lang="en-US"/>
            </a:p>
          </p:txBody>
        </p:sp>
      </p:grpSp>
      <p:sp>
        <p:nvSpPr>
          <p:cNvPr id="2080" name="Rectangle 124"/>
          <p:cNvSpPr>
            <a:spLocks noChangeArrowheads="1"/>
          </p:cNvSpPr>
          <p:nvPr/>
        </p:nvSpPr>
        <p:spPr bwMode="auto">
          <a:xfrm rot="4260000">
            <a:off x="6436519" y="2220119"/>
            <a:ext cx="369888" cy="342900"/>
          </a:xfrm>
          <a:prstGeom prst="rect">
            <a:avLst/>
          </a:prstGeom>
          <a:solidFill>
            <a:srgbClr val="EAEAEA"/>
          </a:solidFill>
          <a:ln w="12700">
            <a:solidFill>
              <a:schemeClr val="tx1"/>
            </a:solidFill>
            <a:miter lim="800000"/>
            <a:headEnd/>
            <a:tailEnd/>
          </a:ln>
        </p:spPr>
        <p:txBody>
          <a:bodyPr wrap="none" anchor="ctr"/>
          <a:lstStyle/>
          <a:p>
            <a:endParaRPr lang="en-US"/>
          </a:p>
        </p:txBody>
      </p:sp>
      <p:sp>
        <p:nvSpPr>
          <p:cNvPr id="2081" name="Rectangle 125"/>
          <p:cNvSpPr>
            <a:spLocks noChangeArrowheads="1"/>
          </p:cNvSpPr>
          <p:nvPr/>
        </p:nvSpPr>
        <p:spPr bwMode="auto">
          <a:xfrm rot="4260000">
            <a:off x="6549232" y="2582070"/>
            <a:ext cx="371475" cy="341312"/>
          </a:xfrm>
          <a:prstGeom prst="rect">
            <a:avLst/>
          </a:prstGeom>
          <a:solidFill>
            <a:srgbClr val="EAEAEA"/>
          </a:solidFill>
          <a:ln w="12700">
            <a:solidFill>
              <a:schemeClr val="tx1"/>
            </a:solidFill>
            <a:miter lim="800000"/>
            <a:headEnd/>
            <a:tailEnd/>
          </a:ln>
        </p:spPr>
        <p:txBody>
          <a:bodyPr wrap="none" anchor="ctr"/>
          <a:lstStyle/>
          <a:p>
            <a:endParaRPr lang="en-US"/>
          </a:p>
        </p:txBody>
      </p:sp>
      <p:sp>
        <p:nvSpPr>
          <p:cNvPr id="2082" name="Rectangle 126"/>
          <p:cNvSpPr>
            <a:spLocks noChangeArrowheads="1"/>
          </p:cNvSpPr>
          <p:nvPr/>
        </p:nvSpPr>
        <p:spPr bwMode="auto">
          <a:xfrm rot="4260000">
            <a:off x="6664325" y="2941638"/>
            <a:ext cx="369888" cy="341312"/>
          </a:xfrm>
          <a:prstGeom prst="rect">
            <a:avLst/>
          </a:prstGeom>
          <a:solidFill>
            <a:schemeClr val="bg1"/>
          </a:solidFill>
          <a:ln w="12700">
            <a:solidFill>
              <a:schemeClr val="tx1"/>
            </a:solidFill>
            <a:miter lim="800000"/>
            <a:headEnd/>
            <a:tailEnd/>
          </a:ln>
        </p:spPr>
        <p:txBody>
          <a:bodyPr wrap="none" lIns="92075" tIns="46038" rIns="92075" bIns="46038" anchor="ctr"/>
          <a:lstStyle/>
          <a:p>
            <a:pPr eaLnBrk="0" hangingPunct="0"/>
            <a:r>
              <a:rPr lang="de-DE">
                <a:latin typeface="Arial" charset="0"/>
              </a:rPr>
              <a:t>C</a:t>
            </a:r>
          </a:p>
        </p:txBody>
      </p:sp>
      <p:sp>
        <p:nvSpPr>
          <p:cNvPr id="2083" name="Rectangle 127"/>
          <p:cNvSpPr>
            <a:spLocks noChangeArrowheads="1"/>
          </p:cNvSpPr>
          <p:nvPr/>
        </p:nvSpPr>
        <p:spPr bwMode="auto">
          <a:xfrm rot="4260000">
            <a:off x="6779419" y="3302794"/>
            <a:ext cx="368300" cy="341312"/>
          </a:xfrm>
          <a:prstGeom prst="rect">
            <a:avLst/>
          </a:prstGeom>
          <a:solidFill>
            <a:srgbClr val="EAEAEA"/>
          </a:solidFill>
          <a:ln w="12700">
            <a:solidFill>
              <a:schemeClr val="tx1"/>
            </a:solidFill>
            <a:miter lim="800000"/>
            <a:headEnd/>
            <a:tailEnd/>
          </a:ln>
        </p:spPr>
        <p:txBody>
          <a:bodyPr wrap="none" anchor="ctr"/>
          <a:lstStyle/>
          <a:p>
            <a:endParaRPr lang="en-US"/>
          </a:p>
        </p:txBody>
      </p:sp>
      <p:sp>
        <p:nvSpPr>
          <p:cNvPr id="2084" name="Rectangle 128"/>
          <p:cNvSpPr>
            <a:spLocks noChangeArrowheads="1"/>
          </p:cNvSpPr>
          <p:nvPr/>
        </p:nvSpPr>
        <p:spPr bwMode="auto">
          <a:xfrm rot="4260000">
            <a:off x="6892132" y="3663157"/>
            <a:ext cx="371475" cy="341312"/>
          </a:xfrm>
          <a:prstGeom prst="rect">
            <a:avLst/>
          </a:prstGeom>
          <a:solidFill>
            <a:srgbClr val="EAEAEA"/>
          </a:solidFill>
          <a:ln w="12700">
            <a:solidFill>
              <a:schemeClr val="tx1"/>
            </a:solidFill>
            <a:miter lim="800000"/>
            <a:headEnd/>
            <a:tailEnd/>
          </a:ln>
        </p:spPr>
        <p:txBody>
          <a:bodyPr wrap="none" anchor="ctr"/>
          <a:lstStyle/>
          <a:p>
            <a:endParaRPr lang="en-US"/>
          </a:p>
        </p:txBody>
      </p:sp>
      <p:sp>
        <p:nvSpPr>
          <p:cNvPr id="2085" name="Rectangle 129"/>
          <p:cNvSpPr>
            <a:spLocks noChangeArrowheads="1"/>
          </p:cNvSpPr>
          <p:nvPr/>
        </p:nvSpPr>
        <p:spPr bwMode="auto">
          <a:xfrm rot="4260000">
            <a:off x="7008019" y="4023519"/>
            <a:ext cx="368300" cy="341312"/>
          </a:xfrm>
          <a:prstGeom prst="rect">
            <a:avLst/>
          </a:prstGeom>
          <a:solidFill>
            <a:schemeClr val="bg1"/>
          </a:solidFill>
          <a:ln w="12700">
            <a:solidFill>
              <a:schemeClr val="tx1"/>
            </a:solidFill>
            <a:miter lim="800000"/>
            <a:headEnd/>
            <a:tailEnd/>
          </a:ln>
        </p:spPr>
        <p:txBody>
          <a:bodyPr wrap="none" lIns="92075" tIns="46038" rIns="92075" bIns="46038" anchor="ctr"/>
          <a:lstStyle/>
          <a:p>
            <a:pPr eaLnBrk="0" hangingPunct="0"/>
            <a:r>
              <a:rPr lang="de-DE">
                <a:latin typeface="Arial" charset="0"/>
              </a:rPr>
              <a:t>C</a:t>
            </a:r>
          </a:p>
        </p:txBody>
      </p:sp>
      <p:sp>
        <p:nvSpPr>
          <p:cNvPr id="2086" name="Line 130"/>
          <p:cNvSpPr>
            <a:spLocks noChangeShapeType="1"/>
          </p:cNvSpPr>
          <p:nvPr/>
        </p:nvSpPr>
        <p:spPr bwMode="auto">
          <a:xfrm flipH="1">
            <a:off x="6742113" y="3155950"/>
            <a:ext cx="531812" cy="198438"/>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2087" name="Line 131"/>
          <p:cNvSpPr>
            <a:spLocks noChangeShapeType="1"/>
          </p:cNvSpPr>
          <p:nvPr/>
        </p:nvSpPr>
        <p:spPr bwMode="auto">
          <a:xfrm flipH="1">
            <a:off x="7085013" y="4237039"/>
            <a:ext cx="531812" cy="198437"/>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2088" name="Rectangle 132"/>
          <p:cNvSpPr>
            <a:spLocks noChangeArrowheads="1"/>
          </p:cNvSpPr>
          <p:nvPr/>
        </p:nvSpPr>
        <p:spPr bwMode="auto">
          <a:xfrm rot="4260000">
            <a:off x="6573044" y="2478882"/>
            <a:ext cx="874713" cy="336550"/>
          </a:xfrm>
          <a:prstGeom prst="rect">
            <a:avLst/>
          </a:prstGeom>
          <a:noFill/>
          <a:ln w="9525">
            <a:noFill/>
            <a:miter lim="800000"/>
            <a:headEnd/>
            <a:tailEnd/>
          </a:ln>
        </p:spPr>
        <p:txBody>
          <a:bodyPr wrap="none" lIns="92075" tIns="46038" rIns="92075" bIns="46038">
            <a:spAutoFit/>
          </a:bodyPr>
          <a:lstStyle/>
          <a:p>
            <a:pPr algn="l" eaLnBrk="0" hangingPunct="0"/>
            <a:r>
              <a:rPr lang="de-DE" sz="1600">
                <a:latin typeface="Arial" charset="0"/>
              </a:rPr>
              <a:t>frame n</a:t>
            </a:r>
          </a:p>
        </p:txBody>
      </p:sp>
      <p:sp>
        <p:nvSpPr>
          <p:cNvPr id="2089" name="Rectangle 133"/>
          <p:cNvSpPr>
            <a:spLocks noChangeArrowheads="1"/>
          </p:cNvSpPr>
          <p:nvPr/>
        </p:nvSpPr>
        <p:spPr bwMode="auto">
          <a:xfrm rot="4260000">
            <a:off x="6769253" y="3531659"/>
            <a:ext cx="1117294" cy="339196"/>
          </a:xfrm>
          <a:prstGeom prst="rect">
            <a:avLst/>
          </a:prstGeom>
          <a:noFill/>
          <a:ln w="9525">
            <a:noFill/>
            <a:miter lim="800000"/>
            <a:headEnd/>
            <a:tailEnd/>
          </a:ln>
        </p:spPr>
        <p:txBody>
          <a:bodyPr wrap="none" lIns="92075" tIns="46038" rIns="92075" bIns="46038">
            <a:spAutoFit/>
          </a:bodyPr>
          <a:lstStyle/>
          <a:p>
            <a:pPr algn="l" eaLnBrk="0" hangingPunct="0"/>
            <a:r>
              <a:rPr lang="de-DE" sz="1600">
                <a:latin typeface="Arial" charset="0"/>
              </a:rPr>
              <a:t>frame n+1</a:t>
            </a:r>
          </a:p>
        </p:txBody>
      </p:sp>
      <p:sp>
        <p:nvSpPr>
          <p:cNvPr id="2090" name="Rectangle 134"/>
          <p:cNvSpPr>
            <a:spLocks noChangeArrowheads="1"/>
          </p:cNvSpPr>
          <p:nvPr/>
        </p:nvSpPr>
        <p:spPr bwMode="auto">
          <a:xfrm rot="4260000">
            <a:off x="6086476" y="2755901"/>
            <a:ext cx="368300" cy="339725"/>
          </a:xfrm>
          <a:prstGeom prst="rect">
            <a:avLst/>
          </a:prstGeom>
          <a:solidFill>
            <a:schemeClr val="bg1"/>
          </a:solidFill>
          <a:ln w="12700">
            <a:solidFill>
              <a:schemeClr val="tx1"/>
            </a:solidFill>
            <a:miter lim="800000"/>
            <a:headEnd/>
            <a:tailEnd/>
          </a:ln>
        </p:spPr>
        <p:txBody>
          <a:bodyPr wrap="none" lIns="92075" tIns="46038" rIns="92075" bIns="46038" anchor="ctr"/>
          <a:lstStyle/>
          <a:p>
            <a:pPr eaLnBrk="0" hangingPunct="0"/>
            <a:r>
              <a:rPr lang="de-DE">
                <a:latin typeface="Arial" charset="0"/>
              </a:rPr>
              <a:t>C</a:t>
            </a:r>
          </a:p>
        </p:txBody>
      </p:sp>
      <p:sp>
        <p:nvSpPr>
          <p:cNvPr id="2091" name="Rectangle 135"/>
          <p:cNvSpPr>
            <a:spLocks noChangeArrowheads="1"/>
          </p:cNvSpPr>
          <p:nvPr/>
        </p:nvSpPr>
        <p:spPr bwMode="auto">
          <a:xfrm rot="4260000">
            <a:off x="6199189" y="3114676"/>
            <a:ext cx="369887" cy="341313"/>
          </a:xfrm>
          <a:prstGeom prst="rect">
            <a:avLst/>
          </a:prstGeom>
          <a:solidFill>
            <a:schemeClr val="bg1"/>
          </a:solidFill>
          <a:ln w="12700">
            <a:solidFill>
              <a:schemeClr val="tx1"/>
            </a:solidFill>
            <a:miter lim="800000"/>
            <a:headEnd/>
            <a:tailEnd/>
          </a:ln>
        </p:spPr>
        <p:txBody>
          <a:bodyPr wrap="none" lIns="92075" tIns="46038" rIns="92075" bIns="46038" anchor="ctr"/>
          <a:lstStyle/>
          <a:p>
            <a:pPr eaLnBrk="0" hangingPunct="0"/>
            <a:r>
              <a:rPr lang="de-DE">
                <a:latin typeface="Arial" charset="0"/>
              </a:rPr>
              <a:t>B</a:t>
            </a:r>
          </a:p>
        </p:txBody>
      </p:sp>
      <p:sp>
        <p:nvSpPr>
          <p:cNvPr id="2092" name="Rectangle 136"/>
          <p:cNvSpPr>
            <a:spLocks noChangeArrowheads="1"/>
          </p:cNvSpPr>
          <p:nvPr/>
        </p:nvSpPr>
        <p:spPr bwMode="auto">
          <a:xfrm rot="4260000">
            <a:off x="6315076" y="3475039"/>
            <a:ext cx="371475" cy="339725"/>
          </a:xfrm>
          <a:prstGeom prst="rect">
            <a:avLst/>
          </a:prstGeom>
          <a:solidFill>
            <a:schemeClr val="bg1"/>
          </a:solidFill>
          <a:ln w="12700">
            <a:solidFill>
              <a:schemeClr val="tx1"/>
            </a:solidFill>
            <a:miter lim="800000"/>
            <a:headEnd/>
            <a:tailEnd/>
          </a:ln>
        </p:spPr>
        <p:txBody>
          <a:bodyPr wrap="none" lIns="92075" tIns="46038" rIns="92075" bIns="46038" anchor="ctr"/>
          <a:lstStyle/>
          <a:p>
            <a:pPr eaLnBrk="0" hangingPunct="0"/>
            <a:r>
              <a:rPr lang="de-DE">
                <a:latin typeface="Arial" charset="0"/>
              </a:rPr>
              <a:t>A</a:t>
            </a:r>
          </a:p>
        </p:txBody>
      </p:sp>
      <p:sp>
        <p:nvSpPr>
          <p:cNvPr id="2093" name="Rectangle 137"/>
          <p:cNvSpPr>
            <a:spLocks noChangeArrowheads="1"/>
          </p:cNvSpPr>
          <p:nvPr/>
        </p:nvSpPr>
        <p:spPr bwMode="auto">
          <a:xfrm rot="4260000">
            <a:off x="6429376" y="3835401"/>
            <a:ext cx="369887" cy="341312"/>
          </a:xfrm>
          <a:prstGeom prst="rect">
            <a:avLst/>
          </a:prstGeom>
          <a:solidFill>
            <a:schemeClr val="bg1"/>
          </a:solidFill>
          <a:ln w="12700">
            <a:solidFill>
              <a:schemeClr val="tx1"/>
            </a:solidFill>
            <a:miter lim="800000"/>
            <a:headEnd/>
            <a:tailEnd/>
          </a:ln>
        </p:spPr>
        <p:txBody>
          <a:bodyPr wrap="none" lIns="92075" tIns="46038" rIns="92075" bIns="46038" anchor="ctr"/>
          <a:lstStyle/>
          <a:p>
            <a:pPr eaLnBrk="0" hangingPunct="0"/>
            <a:r>
              <a:rPr lang="de-DE">
                <a:latin typeface="Arial" charset="0"/>
              </a:rPr>
              <a:t>C</a:t>
            </a:r>
          </a:p>
        </p:txBody>
      </p:sp>
      <p:sp>
        <p:nvSpPr>
          <p:cNvPr id="2094" name="Rectangle 138"/>
          <p:cNvSpPr>
            <a:spLocks noChangeArrowheads="1"/>
          </p:cNvSpPr>
          <p:nvPr/>
        </p:nvSpPr>
        <p:spPr bwMode="auto">
          <a:xfrm rot="4260000">
            <a:off x="6544470" y="4194970"/>
            <a:ext cx="369887" cy="339725"/>
          </a:xfrm>
          <a:prstGeom prst="rect">
            <a:avLst/>
          </a:prstGeom>
          <a:solidFill>
            <a:schemeClr val="bg1"/>
          </a:solidFill>
          <a:ln w="12700">
            <a:solidFill>
              <a:schemeClr val="tx1"/>
            </a:solidFill>
            <a:miter lim="800000"/>
            <a:headEnd/>
            <a:tailEnd/>
          </a:ln>
        </p:spPr>
        <p:txBody>
          <a:bodyPr wrap="none" lIns="92075" tIns="46038" rIns="92075" bIns="46038" anchor="ctr"/>
          <a:lstStyle/>
          <a:p>
            <a:pPr eaLnBrk="0" hangingPunct="0"/>
            <a:r>
              <a:rPr lang="de-DE">
                <a:latin typeface="Arial" charset="0"/>
              </a:rPr>
              <a:t>B</a:t>
            </a:r>
          </a:p>
        </p:txBody>
      </p:sp>
      <p:sp>
        <p:nvSpPr>
          <p:cNvPr id="2095" name="Rectangle 139"/>
          <p:cNvSpPr>
            <a:spLocks noChangeArrowheads="1"/>
          </p:cNvSpPr>
          <p:nvPr/>
        </p:nvSpPr>
        <p:spPr bwMode="auto">
          <a:xfrm rot="4260000">
            <a:off x="6657976" y="4556126"/>
            <a:ext cx="371475" cy="339725"/>
          </a:xfrm>
          <a:prstGeom prst="rect">
            <a:avLst/>
          </a:prstGeom>
          <a:solidFill>
            <a:schemeClr val="bg1"/>
          </a:solidFill>
          <a:ln w="12700">
            <a:solidFill>
              <a:schemeClr val="tx1"/>
            </a:solidFill>
            <a:miter lim="800000"/>
            <a:headEnd/>
            <a:tailEnd/>
          </a:ln>
        </p:spPr>
        <p:txBody>
          <a:bodyPr wrap="none" lIns="92075" tIns="46038" rIns="92075" bIns="46038" anchor="ctr"/>
          <a:lstStyle/>
          <a:p>
            <a:pPr eaLnBrk="0" hangingPunct="0"/>
            <a:r>
              <a:rPr lang="de-DE">
                <a:latin typeface="Arial" charset="0"/>
              </a:rPr>
              <a:t>A</a:t>
            </a:r>
          </a:p>
        </p:txBody>
      </p:sp>
      <p:sp>
        <p:nvSpPr>
          <p:cNvPr id="2096" name="Line 140"/>
          <p:cNvSpPr>
            <a:spLocks noChangeShapeType="1"/>
          </p:cNvSpPr>
          <p:nvPr/>
        </p:nvSpPr>
        <p:spPr bwMode="auto">
          <a:xfrm flipH="1">
            <a:off x="6189663" y="3763964"/>
            <a:ext cx="531812" cy="198437"/>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2097" name="Line 141"/>
          <p:cNvSpPr>
            <a:spLocks noChangeShapeType="1"/>
          </p:cNvSpPr>
          <p:nvPr/>
        </p:nvSpPr>
        <p:spPr bwMode="auto">
          <a:xfrm flipH="1">
            <a:off x="6534151" y="4845050"/>
            <a:ext cx="531813" cy="19685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2098" name="Line 142"/>
          <p:cNvSpPr>
            <a:spLocks noChangeShapeType="1"/>
          </p:cNvSpPr>
          <p:nvPr/>
        </p:nvSpPr>
        <p:spPr bwMode="auto">
          <a:xfrm flipH="1">
            <a:off x="5846763" y="2684463"/>
            <a:ext cx="531812" cy="19685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2099" name="Rectangle 143"/>
          <p:cNvSpPr>
            <a:spLocks noChangeArrowheads="1"/>
          </p:cNvSpPr>
          <p:nvPr/>
        </p:nvSpPr>
        <p:spPr bwMode="auto">
          <a:xfrm rot="4260000">
            <a:off x="5452269" y="3198019"/>
            <a:ext cx="1163638" cy="336550"/>
          </a:xfrm>
          <a:prstGeom prst="rect">
            <a:avLst/>
          </a:prstGeom>
          <a:noFill/>
          <a:ln w="9525">
            <a:noFill/>
            <a:miter lim="800000"/>
            <a:headEnd/>
            <a:tailEnd/>
          </a:ln>
        </p:spPr>
        <p:txBody>
          <a:bodyPr wrap="none" lIns="92075" tIns="46038" rIns="92075" bIns="46038">
            <a:spAutoFit/>
          </a:bodyPr>
          <a:lstStyle/>
          <a:p>
            <a:pPr algn="l" eaLnBrk="0" hangingPunct="0"/>
            <a:r>
              <a:rPr lang="de-DE" sz="1600">
                <a:latin typeface="Arial" charset="0"/>
              </a:rPr>
              <a:t>frame m+1</a:t>
            </a:r>
          </a:p>
        </p:txBody>
      </p:sp>
      <p:sp>
        <p:nvSpPr>
          <p:cNvPr id="2100" name="Rectangle 144"/>
          <p:cNvSpPr>
            <a:spLocks noChangeArrowheads="1"/>
          </p:cNvSpPr>
          <p:nvPr/>
        </p:nvSpPr>
        <p:spPr bwMode="auto">
          <a:xfrm rot="4260000">
            <a:off x="5889045" y="4222221"/>
            <a:ext cx="940963" cy="339196"/>
          </a:xfrm>
          <a:prstGeom prst="rect">
            <a:avLst/>
          </a:prstGeom>
          <a:noFill/>
          <a:ln w="9525">
            <a:noFill/>
            <a:miter lim="800000"/>
            <a:headEnd/>
            <a:tailEnd/>
          </a:ln>
        </p:spPr>
        <p:txBody>
          <a:bodyPr wrap="none" lIns="92075" tIns="46038" rIns="92075" bIns="46038">
            <a:spAutoFit/>
          </a:bodyPr>
          <a:lstStyle/>
          <a:p>
            <a:pPr algn="l" eaLnBrk="0" hangingPunct="0"/>
            <a:r>
              <a:rPr lang="de-DE" sz="1600">
                <a:latin typeface="Arial" charset="0"/>
              </a:rPr>
              <a:t>frame m</a:t>
            </a:r>
          </a:p>
        </p:txBody>
      </p:sp>
      <p:sp>
        <p:nvSpPr>
          <p:cNvPr id="2101" name="Rectangle 145"/>
          <p:cNvSpPr>
            <a:spLocks noChangeArrowheads="1"/>
          </p:cNvSpPr>
          <p:nvPr/>
        </p:nvSpPr>
        <p:spPr bwMode="auto">
          <a:xfrm>
            <a:off x="2703513" y="5876926"/>
            <a:ext cx="1111250" cy="366713"/>
          </a:xfrm>
          <a:prstGeom prst="rect">
            <a:avLst/>
          </a:prstGeom>
          <a:noFill/>
          <a:ln w="9525">
            <a:noFill/>
            <a:miter lim="800000"/>
            <a:headEnd/>
            <a:tailEnd/>
          </a:ln>
        </p:spPr>
        <p:txBody>
          <a:bodyPr wrap="none" lIns="92075" tIns="46038" rIns="92075" bIns="46038">
            <a:spAutoFit/>
          </a:bodyPr>
          <a:lstStyle/>
          <a:p>
            <a:pPr algn="l" eaLnBrk="0" hangingPunct="0"/>
            <a:r>
              <a:rPr lang="de-DE">
                <a:latin typeface="Arial" charset="0"/>
              </a:rPr>
              <a:t>Station B</a:t>
            </a:r>
          </a:p>
        </p:txBody>
      </p:sp>
      <p:sp>
        <p:nvSpPr>
          <p:cNvPr id="2102" name="Line 146"/>
          <p:cNvSpPr>
            <a:spLocks noChangeShapeType="1"/>
          </p:cNvSpPr>
          <p:nvPr/>
        </p:nvSpPr>
        <p:spPr bwMode="auto">
          <a:xfrm flipH="1" flipV="1">
            <a:off x="6657975" y="1785938"/>
            <a:ext cx="2814638" cy="2057400"/>
          </a:xfrm>
          <a:prstGeom prst="line">
            <a:avLst/>
          </a:prstGeom>
          <a:noFill/>
          <a:ln w="12700">
            <a:solidFill>
              <a:schemeClr val="tx1"/>
            </a:solidFill>
            <a:round/>
            <a:headEnd type="none" w="sm" len="sm"/>
            <a:tailEnd type="stealth" w="med" len="med"/>
          </a:ln>
        </p:spPr>
        <p:txBody>
          <a:bodyPr wrap="none" anchor="ctr"/>
          <a:lstStyle/>
          <a:p>
            <a:endParaRPr lang="en-US"/>
          </a:p>
        </p:txBody>
      </p:sp>
      <p:sp>
        <p:nvSpPr>
          <p:cNvPr id="2103" name="Line 147"/>
          <p:cNvSpPr>
            <a:spLocks noChangeShapeType="1"/>
          </p:cNvSpPr>
          <p:nvPr/>
        </p:nvSpPr>
        <p:spPr bwMode="auto">
          <a:xfrm flipH="1" flipV="1">
            <a:off x="6588125" y="1862138"/>
            <a:ext cx="2813050" cy="2057400"/>
          </a:xfrm>
          <a:prstGeom prst="line">
            <a:avLst/>
          </a:prstGeom>
          <a:noFill/>
          <a:ln w="12700">
            <a:solidFill>
              <a:schemeClr val="tx1"/>
            </a:solidFill>
            <a:round/>
            <a:headEnd type="stealth" w="med" len="med"/>
            <a:tailEnd type="none" w="sm" len="sm"/>
          </a:ln>
        </p:spPr>
        <p:txBody>
          <a:bodyPr wrap="none" anchor="ctr"/>
          <a:lstStyle/>
          <a:p>
            <a:endParaRPr lang="en-US"/>
          </a:p>
        </p:txBody>
      </p:sp>
      <p:sp>
        <p:nvSpPr>
          <p:cNvPr id="2104" name="Line 148"/>
          <p:cNvSpPr>
            <a:spLocks noChangeShapeType="1"/>
          </p:cNvSpPr>
          <p:nvPr/>
        </p:nvSpPr>
        <p:spPr bwMode="auto">
          <a:xfrm flipH="1" flipV="1">
            <a:off x="6259513" y="1920876"/>
            <a:ext cx="982662" cy="3044825"/>
          </a:xfrm>
          <a:prstGeom prst="line">
            <a:avLst/>
          </a:prstGeom>
          <a:noFill/>
          <a:ln w="12700">
            <a:solidFill>
              <a:schemeClr val="tx1"/>
            </a:solidFill>
            <a:round/>
            <a:headEnd type="none" w="sm" len="sm"/>
            <a:tailEnd type="stealth" w="med" len="med"/>
          </a:ln>
        </p:spPr>
        <p:txBody>
          <a:bodyPr wrap="none" anchor="ctr"/>
          <a:lstStyle/>
          <a:p>
            <a:endParaRPr lang="en-US"/>
          </a:p>
        </p:txBody>
      </p:sp>
      <p:sp>
        <p:nvSpPr>
          <p:cNvPr id="2105" name="Line 149"/>
          <p:cNvSpPr>
            <a:spLocks noChangeShapeType="1"/>
          </p:cNvSpPr>
          <p:nvPr/>
        </p:nvSpPr>
        <p:spPr bwMode="auto">
          <a:xfrm flipH="1" flipV="1">
            <a:off x="6162676" y="1958976"/>
            <a:ext cx="982663" cy="3044825"/>
          </a:xfrm>
          <a:prstGeom prst="line">
            <a:avLst/>
          </a:prstGeom>
          <a:noFill/>
          <a:ln w="12700">
            <a:solidFill>
              <a:schemeClr val="tx1"/>
            </a:solidFill>
            <a:round/>
            <a:headEnd type="stealth" w="med" len="med"/>
            <a:tailEnd type="none" w="sm" len="sm"/>
          </a:ln>
        </p:spPr>
        <p:txBody>
          <a:bodyPr wrap="none" anchor="ctr"/>
          <a:lstStyle/>
          <a:p>
            <a:endParaRPr lang="en-US"/>
          </a:p>
        </p:txBody>
      </p:sp>
      <p:sp>
        <p:nvSpPr>
          <p:cNvPr id="2106" name="Rectangle 150"/>
          <p:cNvSpPr>
            <a:spLocks noChangeArrowheads="1"/>
          </p:cNvSpPr>
          <p:nvPr/>
        </p:nvSpPr>
        <p:spPr bwMode="auto">
          <a:xfrm>
            <a:off x="6019800" y="6015038"/>
            <a:ext cx="1123950" cy="366712"/>
          </a:xfrm>
          <a:prstGeom prst="rect">
            <a:avLst/>
          </a:prstGeom>
          <a:noFill/>
          <a:ln w="9525">
            <a:noFill/>
            <a:miter lim="800000"/>
            <a:headEnd/>
            <a:tailEnd/>
          </a:ln>
        </p:spPr>
        <p:txBody>
          <a:bodyPr wrap="none" lIns="92075" tIns="46038" rIns="92075" bIns="46038">
            <a:spAutoFit/>
          </a:bodyPr>
          <a:lstStyle/>
          <a:p>
            <a:pPr algn="l" eaLnBrk="0" hangingPunct="0"/>
            <a:r>
              <a:rPr lang="de-DE">
                <a:latin typeface="Arial" charset="0"/>
              </a:rPr>
              <a:t>Station C</a:t>
            </a:r>
          </a:p>
        </p:txBody>
      </p:sp>
      <p:sp>
        <p:nvSpPr>
          <p:cNvPr id="2107" name="Rectangle 151"/>
          <p:cNvSpPr>
            <a:spLocks noChangeArrowheads="1"/>
          </p:cNvSpPr>
          <p:nvPr/>
        </p:nvSpPr>
        <p:spPr bwMode="auto">
          <a:xfrm>
            <a:off x="9315450" y="5268913"/>
            <a:ext cx="1111250" cy="366712"/>
          </a:xfrm>
          <a:prstGeom prst="rect">
            <a:avLst/>
          </a:prstGeom>
          <a:noFill/>
          <a:ln w="9525">
            <a:noFill/>
            <a:miter lim="800000"/>
            <a:headEnd/>
            <a:tailEnd/>
          </a:ln>
        </p:spPr>
        <p:txBody>
          <a:bodyPr wrap="none" lIns="92075" tIns="46038" rIns="92075" bIns="46038">
            <a:spAutoFit/>
          </a:bodyPr>
          <a:lstStyle/>
          <a:p>
            <a:pPr algn="l" eaLnBrk="0" hangingPunct="0"/>
            <a:r>
              <a:rPr lang="de-DE">
                <a:latin typeface="Arial" charset="0"/>
              </a:rPr>
              <a:t>Station A</a:t>
            </a:r>
          </a:p>
        </p:txBody>
      </p:sp>
      <p:grpSp>
        <p:nvGrpSpPr>
          <p:cNvPr id="2108" name="Group 152"/>
          <p:cNvGrpSpPr>
            <a:grpSpLocks/>
          </p:cNvGrpSpPr>
          <p:nvPr/>
        </p:nvGrpSpPr>
        <p:grpSpPr bwMode="auto">
          <a:xfrm flipH="1">
            <a:off x="2279650" y="4294189"/>
            <a:ext cx="1231900" cy="1476375"/>
            <a:chOff x="5205" y="1945"/>
            <a:chExt cx="228" cy="332"/>
          </a:xfrm>
        </p:grpSpPr>
        <p:grpSp>
          <p:nvGrpSpPr>
            <p:cNvPr id="2215" name="Group 153"/>
            <p:cNvGrpSpPr>
              <a:grpSpLocks/>
            </p:cNvGrpSpPr>
            <p:nvPr/>
          </p:nvGrpSpPr>
          <p:grpSpPr bwMode="auto">
            <a:xfrm>
              <a:off x="5205" y="1957"/>
              <a:ext cx="228" cy="320"/>
              <a:chOff x="5205" y="1957"/>
              <a:chExt cx="228" cy="320"/>
            </a:xfrm>
          </p:grpSpPr>
          <p:grpSp>
            <p:nvGrpSpPr>
              <p:cNvPr id="2231" name="Group 154"/>
              <p:cNvGrpSpPr>
                <a:grpSpLocks/>
              </p:cNvGrpSpPr>
              <p:nvPr/>
            </p:nvGrpSpPr>
            <p:grpSpPr bwMode="auto">
              <a:xfrm>
                <a:off x="5342" y="2142"/>
                <a:ext cx="17" cy="41"/>
                <a:chOff x="5342" y="2142"/>
                <a:chExt cx="17" cy="41"/>
              </a:xfrm>
            </p:grpSpPr>
            <p:sp>
              <p:nvSpPr>
                <p:cNvPr id="2265" name="Freeform 155"/>
                <p:cNvSpPr>
                  <a:spLocks/>
                </p:cNvSpPr>
                <p:nvPr/>
              </p:nvSpPr>
              <p:spPr bwMode="auto">
                <a:xfrm>
                  <a:off x="5342" y="2142"/>
                  <a:ext cx="17" cy="41"/>
                </a:xfrm>
                <a:custGeom>
                  <a:avLst/>
                  <a:gdLst>
                    <a:gd name="T0" fmla="*/ 0 w 17"/>
                    <a:gd name="T1" fmla="*/ 0 h 41"/>
                    <a:gd name="T2" fmla="*/ 0 w 17"/>
                    <a:gd name="T3" fmla="*/ 40 h 41"/>
                    <a:gd name="T4" fmla="*/ 16 w 17"/>
                    <a:gd name="T5" fmla="*/ 40 h 41"/>
                    <a:gd name="T6" fmla="*/ 16 w 17"/>
                    <a:gd name="T7" fmla="*/ 0 h 41"/>
                    <a:gd name="T8" fmla="*/ 0 w 17"/>
                    <a:gd name="T9" fmla="*/ 0 h 41"/>
                    <a:gd name="T10" fmla="*/ 0 60000 65536"/>
                    <a:gd name="T11" fmla="*/ 0 60000 65536"/>
                    <a:gd name="T12" fmla="*/ 0 60000 65536"/>
                    <a:gd name="T13" fmla="*/ 0 60000 65536"/>
                    <a:gd name="T14" fmla="*/ 0 60000 65536"/>
                    <a:gd name="T15" fmla="*/ 0 w 17"/>
                    <a:gd name="T16" fmla="*/ 0 h 41"/>
                    <a:gd name="T17" fmla="*/ 17 w 17"/>
                    <a:gd name="T18" fmla="*/ 41 h 41"/>
                  </a:gdLst>
                  <a:ahLst/>
                  <a:cxnLst>
                    <a:cxn ang="T10">
                      <a:pos x="T0" y="T1"/>
                    </a:cxn>
                    <a:cxn ang="T11">
                      <a:pos x="T2" y="T3"/>
                    </a:cxn>
                    <a:cxn ang="T12">
                      <a:pos x="T4" y="T5"/>
                    </a:cxn>
                    <a:cxn ang="T13">
                      <a:pos x="T6" y="T7"/>
                    </a:cxn>
                    <a:cxn ang="T14">
                      <a:pos x="T8" y="T9"/>
                    </a:cxn>
                  </a:cxnLst>
                  <a:rect l="T15" t="T16" r="T17" b="T18"/>
                  <a:pathLst>
                    <a:path w="17" h="41">
                      <a:moveTo>
                        <a:pt x="0" y="0"/>
                      </a:moveTo>
                      <a:lnTo>
                        <a:pt x="0" y="40"/>
                      </a:lnTo>
                      <a:lnTo>
                        <a:pt x="16" y="40"/>
                      </a:lnTo>
                      <a:lnTo>
                        <a:pt x="16" y="0"/>
                      </a:lnTo>
                      <a:lnTo>
                        <a:pt x="0" y="0"/>
                      </a:lnTo>
                    </a:path>
                  </a:pathLst>
                </a:custGeom>
                <a:solidFill>
                  <a:srgbClr val="C0C0C0"/>
                </a:solidFill>
                <a:ln w="12700" cap="rnd">
                  <a:solidFill>
                    <a:srgbClr val="000000"/>
                  </a:solidFill>
                  <a:round/>
                  <a:headEnd/>
                  <a:tailEnd/>
                </a:ln>
              </p:spPr>
              <p:txBody>
                <a:bodyPr/>
                <a:lstStyle/>
                <a:p>
                  <a:endParaRPr lang="en-US"/>
                </a:p>
              </p:txBody>
            </p:sp>
            <p:sp>
              <p:nvSpPr>
                <p:cNvPr id="2266" name="Line 156"/>
                <p:cNvSpPr>
                  <a:spLocks noChangeShapeType="1"/>
                </p:cNvSpPr>
                <p:nvPr/>
              </p:nvSpPr>
              <p:spPr bwMode="auto">
                <a:xfrm>
                  <a:off x="5347" y="2142"/>
                  <a:ext cx="0" cy="36"/>
                </a:xfrm>
                <a:prstGeom prst="line">
                  <a:avLst/>
                </a:prstGeom>
                <a:noFill/>
                <a:ln w="12700">
                  <a:solidFill>
                    <a:srgbClr val="000000"/>
                  </a:solidFill>
                  <a:round/>
                  <a:headEnd type="none" w="sm" len="sm"/>
                  <a:tailEnd type="none" w="sm" len="sm"/>
                </a:ln>
              </p:spPr>
              <p:txBody>
                <a:bodyPr wrap="none" anchor="ctr"/>
                <a:lstStyle/>
                <a:p>
                  <a:endParaRPr lang="en-US"/>
                </a:p>
              </p:txBody>
            </p:sp>
          </p:grpSp>
          <p:sp>
            <p:nvSpPr>
              <p:cNvPr id="2232" name="Freeform 157"/>
              <p:cNvSpPr>
                <a:spLocks/>
              </p:cNvSpPr>
              <p:nvPr/>
            </p:nvSpPr>
            <p:spPr bwMode="auto">
              <a:xfrm>
                <a:off x="5359" y="2115"/>
                <a:ext cx="26" cy="66"/>
              </a:xfrm>
              <a:custGeom>
                <a:avLst/>
                <a:gdLst>
                  <a:gd name="T0" fmla="*/ 25 w 26"/>
                  <a:gd name="T1" fmla="*/ 0 h 66"/>
                  <a:gd name="T2" fmla="*/ 0 w 26"/>
                  <a:gd name="T3" fmla="*/ 0 h 66"/>
                  <a:gd name="T4" fmla="*/ 0 w 26"/>
                  <a:gd name="T5" fmla="*/ 65 h 66"/>
                  <a:gd name="T6" fmla="*/ 25 w 26"/>
                  <a:gd name="T7" fmla="*/ 65 h 66"/>
                  <a:gd name="T8" fmla="*/ 25 w 26"/>
                  <a:gd name="T9" fmla="*/ 0 h 66"/>
                  <a:gd name="T10" fmla="*/ 0 60000 65536"/>
                  <a:gd name="T11" fmla="*/ 0 60000 65536"/>
                  <a:gd name="T12" fmla="*/ 0 60000 65536"/>
                  <a:gd name="T13" fmla="*/ 0 60000 65536"/>
                  <a:gd name="T14" fmla="*/ 0 60000 65536"/>
                  <a:gd name="T15" fmla="*/ 0 w 26"/>
                  <a:gd name="T16" fmla="*/ 0 h 66"/>
                  <a:gd name="T17" fmla="*/ 26 w 26"/>
                  <a:gd name="T18" fmla="*/ 66 h 66"/>
                </a:gdLst>
                <a:ahLst/>
                <a:cxnLst>
                  <a:cxn ang="T10">
                    <a:pos x="T0" y="T1"/>
                  </a:cxn>
                  <a:cxn ang="T11">
                    <a:pos x="T2" y="T3"/>
                  </a:cxn>
                  <a:cxn ang="T12">
                    <a:pos x="T4" y="T5"/>
                  </a:cxn>
                  <a:cxn ang="T13">
                    <a:pos x="T6" y="T7"/>
                  </a:cxn>
                  <a:cxn ang="T14">
                    <a:pos x="T8" y="T9"/>
                  </a:cxn>
                </a:cxnLst>
                <a:rect l="T15" t="T16" r="T17" b="T18"/>
                <a:pathLst>
                  <a:path w="26" h="66">
                    <a:moveTo>
                      <a:pt x="25" y="0"/>
                    </a:moveTo>
                    <a:lnTo>
                      <a:pt x="0" y="0"/>
                    </a:lnTo>
                    <a:lnTo>
                      <a:pt x="0" y="65"/>
                    </a:lnTo>
                    <a:lnTo>
                      <a:pt x="25" y="65"/>
                    </a:lnTo>
                    <a:lnTo>
                      <a:pt x="25" y="0"/>
                    </a:lnTo>
                  </a:path>
                </a:pathLst>
              </a:custGeom>
              <a:solidFill>
                <a:srgbClr val="C0C0C0"/>
              </a:solidFill>
              <a:ln w="12700" cap="rnd">
                <a:solidFill>
                  <a:srgbClr val="000000"/>
                </a:solidFill>
                <a:round/>
                <a:headEnd/>
                <a:tailEnd/>
              </a:ln>
            </p:spPr>
            <p:txBody>
              <a:bodyPr/>
              <a:lstStyle/>
              <a:p>
                <a:endParaRPr lang="en-US"/>
              </a:p>
            </p:txBody>
          </p:sp>
          <p:sp>
            <p:nvSpPr>
              <p:cNvPr id="2233" name="Freeform 158"/>
              <p:cNvSpPr>
                <a:spLocks/>
              </p:cNvSpPr>
              <p:nvPr/>
            </p:nvSpPr>
            <p:spPr bwMode="auto">
              <a:xfrm>
                <a:off x="5277" y="2129"/>
                <a:ext cx="17" cy="17"/>
              </a:xfrm>
              <a:custGeom>
                <a:avLst/>
                <a:gdLst>
                  <a:gd name="T0" fmla="*/ 16 w 17"/>
                  <a:gd name="T1" fmla="*/ 0 h 17"/>
                  <a:gd name="T2" fmla="*/ 16 w 17"/>
                  <a:gd name="T3" fmla="*/ 16 h 17"/>
                  <a:gd name="T4" fmla="*/ 0 w 17"/>
                  <a:gd name="T5" fmla="*/ 16 h 17"/>
                  <a:gd name="T6" fmla="*/ 0 w 17"/>
                  <a:gd name="T7" fmla="*/ 2 h 17"/>
                  <a:gd name="T8" fmla="*/ 16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0"/>
                    </a:moveTo>
                    <a:lnTo>
                      <a:pt x="16" y="16"/>
                    </a:lnTo>
                    <a:lnTo>
                      <a:pt x="0" y="16"/>
                    </a:lnTo>
                    <a:lnTo>
                      <a:pt x="0" y="2"/>
                    </a:lnTo>
                    <a:lnTo>
                      <a:pt x="16" y="0"/>
                    </a:lnTo>
                  </a:path>
                </a:pathLst>
              </a:custGeom>
              <a:noFill/>
              <a:ln w="12700" cap="rnd">
                <a:solidFill>
                  <a:srgbClr val="000000"/>
                </a:solidFill>
                <a:round/>
                <a:headEnd/>
                <a:tailEnd/>
              </a:ln>
            </p:spPr>
            <p:txBody>
              <a:bodyPr/>
              <a:lstStyle/>
              <a:p>
                <a:endParaRPr lang="en-US"/>
              </a:p>
            </p:txBody>
          </p:sp>
          <p:sp>
            <p:nvSpPr>
              <p:cNvPr id="2234" name="Freeform 159"/>
              <p:cNvSpPr>
                <a:spLocks/>
              </p:cNvSpPr>
              <p:nvPr/>
            </p:nvSpPr>
            <p:spPr bwMode="auto">
              <a:xfrm>
                <a:off x="5315" y="2105"/>
                <a:ext cx="17" cy="17"/>
              </a:xfrm>
              <a:custGeom>
                <a:avLst/>
                <a:gdLst>
                  <a:gd name="T0" fmla="*/ 6 w 17"/>
                  <a:gd name="T1" fmla="*/ 0 h 17"/>
                  <a:gd name="T2" fmla="*/ 16 w 17"/>
                  <a:gd name="T3" fmla="*/ 16 h 17"/>
                  <a:gd name="T4" fmla="*/ 4 w 17"/>
                  <a:gd name="T5" fmla="*/ 13 h 17"/>
                  <a:gd name="T6" fmla="*/ 0 w 17"/>
                  <a:gd name="T7" fmla="*/ 4 h 17"/>
                  <a:gd name="T8" fmla="*/ 6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6" y="0"/>
                    </a:moveTo>
                    <a:lnTo>
                      <a:pt x="16" y="16"/>
                    </a:lnTo>
                    <a:lnTo>
                      <a:pt x="4" y="13"/>
                    </a:lnTo>
                    <a:lnTo>
                      <a:pt x="0" y="4"/>
                    </a:lnTo>
                    <a:lnTo>
                      <a:pt x="6" y="0"/>
                    </a:lnTo>
                  </a:path>
                </a:pathLst>
              </a:custGeom>
              <a:solidFill>
                <a:srgbClr val="C0C0C0"/>
              </a:solidFill>
              <a:ln w="12700" cap="rnd">
                <a:solidFill>
                  <a:srgbClr val="000000"/>
                </a:solidFill>
                <a:round/>
                <a:headEnd/>
                <a:tailEnd/>
              </a:ln>
            </p:spPr>
            <p:txBody>
              <a:bodyPr/>
              <a:lstStyle/>
              <a:p>
                <a:endParaRPr lang="en-US"/>
              </a:p>
            </p:txBody>
          </p:sp>
          <p:sp>
            <p:nvSpPr>
              <p:cNvPr id="2235" name="Freeform 160"/>
              <p:cNvSpPr>
                <a:spLocks/>
              </p:cNvSpPr>
              <p:nvPr/>
            </p:nvSpPr>
            <p:spPr bwMode="auto">
              <a:xfrm>
                <a:off x="5295" y="2185"/>
                <a:ext cx="52" cy="17"/>
              </a:xfrm>
              <a:custGeom>
                <a:avLst/>
                <a:gdLst>
                  <a:gd name="T0" fmla="*/ 51 w 52"/>
                  <a:gd name="T1" fmla="*/ 0 h 17"/>
                  <a:gd name="T2" fmla="*/ 0 w 52"/>
                  <a:gd name="T3" fmla="*/ 0 h 17"/>
                  <a:gd name="T4" fmla="*/ 0 w 52"/>
                  <a:gd name="T5" fmla="*/ 16 h 17"/>
                  <a:gd name="T6" fmla="*/ 50 w 52"/>
                  <a:gd name="T7" fmla="*/ 16 h 17"/>
                  <a:gd name="T8" fmla="*/ 51 w 52"/>
                  <a:gd name="T9" fmla="*/ 0 h 17"/>
                  <a:gd name="T10" fmla="*/ 0 60000 65536"/>
                  <a:gd name="T11" fmla="*/ 0 60000 65536"/>
                  <a:gd name="T12" fmla="*/ 0 60000 65536"/>
                  <a:gd name="T13" fmla="*/ 0 60000 65536"/>
                  <a:gd name="T14" fmla="*/ 0 60000 65536"/>
                  <a:gd name="T15" fmla="*/ 0 w 52"/>
                  <a:gd name="T16" fmla="*/ 0 h 17"/>
                  <a:gd name="T17" fmla="*/ 52 w 52"/>
                  <a:gd name="T18" fmla="*/ 17 h 17"/>
                </a:gdLst>
                <a:ahLst/>
                <a:cxnLst>
                  <a:cxn ang="T10">
                    <a:pos x="T0" y="T1"/>
                  </a:cxn>
                  <a:cxn ang="T11">
                    <a:pos x="T2" y="T3"/>
                  </a:cxn>
                  <a:cxn ang="T12">
                    <a:pos x="T4" y="T5"/>
                  </a:cxn>
                  <a:cxn ang="T13">
                    <a:pos x="T6" y="T7"/>
                  </a:cxn>
                  <a:cxn ang="T14">
                    <a:pos x="T8" y="T9"/>
                  </a:cxn>
                </a:cxnLst>
                <a:rect l="T15" t="T16" r="T17" b="T18"/>
                <a:pathLst>
                  <a:path w="52" h="17">
                    <a:moveTo>
                      <a:pt x="51" y="0"/>
                    </a:moveTo>
                    <a:lnTo>
                      <a:pt x="0" y="0"/>
                    </a:lnTo>
                    <a:lnTo>
                      <a:pt x="0" y="16"/>
                    </a:lnTo>
                    <a:lnTo>
                      <a:pt x="50" y="16"/>
                    </a:lnTo>
                    <a:lnTo>
                      <a:pt x="51" y="0"/>
                    </a:lnTo>
                  </a:path>
                </a:pathLst>
              </a:custGeom>
              <a:solidFill>
                <a:srgbClr val="808080"/>
              </a:solidFill>
              <a:ln w="12700" cap="rnd">
                <a:solidFill>
                  <a:srgbClr val="000000"/>
                </a:solidFill>
                <a:round/>
                <a:headEnd/>
                <a:tailEnd/>
              </a:ln>
            </p:spPr>
            <p:txBody>
              <a:bodyPr/>
              <a:lstStyle/>
              <a:p>
                <a:endParaRPr lang="en-US"/>
              </a:p>
            </p:txBody>
          </p:sp>
          <p:sp>
            <p:nvSpPr>
              <p:cNvPr id="2236" name="Freeform 161"/>
              <p:cNvSpPr>
                <a:spLocks/>
              </p:cNvSpPr>
              <p:nvPr/>
            </p:nvSpPr>
            <p:spPr bwMode="auto">
              <a:xfrm>
                <a:off x="5364" y="2026"/>
                <a:ext cx="22" cy="27"/>
              </a:xfrm>
              <a:custGeom>
                <a:avLst/>
                <a:gdLst>
                  <a:gd name="T0" fmla="*/ 1 w 22"/>
                  <a:gd name="T1" fmla="*/ 0 h 27"/>
                  <a:gd name="T2" fmla="*/ 20 w 22"/>
                  <a:gd name="T3" fmla="*/ 19 h 27"/>
                  <a:gd name="T4" fmla="*/ 21 w 22"/>
                  <a:gd name="T5" fmla="*/ 26 h 27"/>
                  <a:gd name="T6" fmla="*/ 0 w 22"/>
                  <a:gd name="T7" fmla="*/ 9 h 27"/>
                  <a:gd name="T8" fmla="*/ 1 w 22"/>
                  <a:gd name="T9" fmla="*/ 0 h 27"/>
                  <a:gd name="T10" fmla="*/ 0 60000 65536"/>
                  <a:gd name="T11" fmla="*/ 0 60000 65536"/>
                  <a:gd name="T12" fmla="*/ 0 60000 65536"/>
                  <a:gd name="T13" fmla="*/ 0 60000 65536"/>
                  <a:gd name="T14" fmla="*/ 0 60000 65536"/>
                  <a:gd name="T15" fmla="*/ 0 w 22"/>
                  <a:gd name="T16" fmla="*/ 0 h 27"/>
                  <a:gd name="T17" fmla="*/ 22 w 22"/>
                  <a:gd name="T18" fmla="*/ 27 h 27"/>
                </a:gdLst>
                <a:ahLst/>
                <a:cxnLst>
                  <a:cxn ang="T10">
                    <a:pos x="T0" y="T1"/>
                  </a:cxn>
                  <a:cxn ang="T11">
                    <a:pos x="T2" y="T3"/>
                  </a:cxn>
                  <a:cxn ang="T12">
                    <a:pos x="T4" y="T5"/>
                  </a:cxn>
                  <a:cxn ang="T13">
                    <a:pos x="T6" y="T7"/>
                  </a:cxn>
                  <a:cxn ang="T14">
                    <a:pos x="T8" y="T9"/>
                  </a:cxn>
                </a:cxnLst>
                <a:rect l="T15" t="T16" r="T17" b="T18"/>
                <a:pathLst>
                  <a:path w="22" h="27">
                    <a:moveTo>
                      <a:pt x="1" y="0"/>
                    </a:moveTo>
                    <a:lnTo>
                      <a:pt x="20" y="19"/>
                    </a:lnTo>
                    <a:lnTo>
                      <a:pt x="21" y="26"/>
                    </a:lnTo>
                    <a:lnTo>
                      <a:pt x="0" y="9"/>
                    </a:lnTo>
                    <a:lnTo>
                      <a:pt x="1" y="0"/>
                    </a:lnTo>
                  </a:path>
                </a:pathLst>
              </a:custGeom>
              <a:solidFill>
                <a:srgbClr val="C0C0C0"/>
              </a:solidFill>
              <a:ln w="12700" cap="rnd">
                <a:solidFill>
                  <a:srgbClr val="000000"/>
                </a:solidFill>
                <a:round/>
                <a:headEnd/>
                <a:tailEnd/>
              </a:ln>
            </p:spPr>
            <p:txBody>
              <a:bodyPr/>
              <a:lstStyle/>
              <a:p>
                <a:endParaRPr lang="en-US"/>
              </a:p>
            </p:txBody>
          </p:sp>
          <p:sp>
            <p:nvSpPr>
              <p:cNvPr id="2237" name="Freeform 162"/>
              <p:cNvSpPr>
                <a:spLocks/>
              </p:cNvSpPr>
              <p:nvPr/>
            </p:nvSpPr>
            <p:spPr bwMode="auto">
              <a:xfrm>
                <a:off x="5358" y="1957"/>
                <a:ext cx="33" cy="224"/>
              </a:xfrm>
              <a:custGeom>
                <a:avLst/>
                <a:gdLst>
                  <a:gd name="T0" fmla="*/ 0 w 33"/>
                  <a:gd name="T1" fmla="*/ 0 h 224"/>
                  <a:gd name="T2" fmla="*/ 32 w 33"/>
                  <a:gd name="T3" fmla="*/ 13 h 224"/>
                  <a:gd name="T4" fmla="*/ 32 w 33"/>
                  <a:gd name="T5" fmla="*/ 223 h 224"/>
                  <a:gd name="T6" fmla="*/ 26 w 33"/>
                  <a:gd name="T7" fmla="*/ 223 h 224"/>
                  <a:gd name="T8" fmla="*/ 26 w 33"/>
                  <a:gd name="T9" fmla="*/ 33 h 224"/>
                  <a:gd name="T10" fmla="*/ 0 w 33"/>
                  <a:gd name="T11" fmla="*/ 21 h 224"/>
                  <a:gd name="T12" fmla="*/ 0 w 33"/>
                  <a:gd name="T13" fmla="*/ 0 h 224"/>
                  <a:gd name="T14" fmla="*/ 0 60000 65536"/>
                  <a:gd name="T15" fmla="*/ 0 60000 65536"/>
                  <a:gd name="T16" fmla="*/ 0 60000 65536"/>
                  <a:gd name="T17" fmla="*/ 0 60000 65536"/>
                  <a:gd name="T18" fmla="*/ 0 60000 65536"/>
                  <a:gd name="T19" fmla="*/ 0 60000 65536"/>
                  <a:gd name="T20" fmla="*/ 0 60000 65536"/>
                  <a:gd name="T21" fmla="*/ 0 w 33"/>
                  <a:gd name="T22" fmla="*/ 0 h 224"/>
                  <a:gd name="T23" fmla="*/ 33 w 33"/>
                  <a:gd name="T24" fmla="*/ 224 h 2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 h="224">
                    <a:moveTo>
                      <a:pt x="0" y="0"/>
                    </a:moveTo>
                    <a:lnTo>
                      <a:pt x="32" y="13"/>
                    </a:lnTo>
                    <a:lnTo>
                      <a:pt x="32" y="223"/>
                    </a:lnTo>
                    <a:lnTo>
                      <a:pt x="26" y="223"/>
                    </a:lnTo>
                    <a:lnTo>
                      <a:pt x="26" y="33"/>
                    </a:lnTo>
                    <a:lnTo>
                      <a:pt x="0" y="21"/>
                    </a:lnTo>
                    <a:lnTo>
                      <a:pt x="0" y="0"/>
                    </a:lnTo>
                  </a:path>
                </a:pathLst>
              </a:custGeom>
              <a:solidFill>
                <a:srgbClr val="9F9F9F"/>
              </a:solidFill>
              <a:ln w="12700" cap="rnd">
                <a:solidFill>
                  <a:srgbClr val="000000"/>
                </a:solidFill>
                <a:round/>
                <a:headEnd/>
                <a:tailEnd/>
              </a:ln>
            </p:spPr>
            <p:txBody>
              <a:bodyPr/>
              <a:lstStyle/>
              <a:p>
                <a:endParaRPr lang="en-US"/>
              </a:p>
            </p:txBody>
          </p:sp>
          <p:sp>
            <p:nvSpPr>
              <p:cNvPr id="2238" name="Freeform 163"/>
              <p:cNvSpPr>
                <a:spLocks/>
              </p:cNvSpPr>
              <p:nvPr/>
            </p:nvSpPr>
            <p:spPr bwMode="auto">
              <a:xfrm>
                <a:off x="5205" y="2180"/>
                <a:ext cx="188" cy="50"/>
              </a:xfrm>
              <a:custGeom>
                <a:avLst/>
                <a:gdLst>
                  <a:gd name="T0" fmla="*/ 187 w 188"/>
                  <a:gd name="T1" fmla="*/ 49 h 50"/>
                  <a:gd name="T2" fmla="*/ 187 w 188"/>
                  <a:gd name="T3" fmla="*/ 0 h 50"/>
                  <a:gd name="T4" fmla="*/ 146 w 188"/>
                  <a:gd name="T5" fmla="*/ 0 h 50"/>
                  <a:gd name="T6" fmla="*/ 138 w 188"/>
                  <a:gd name="T7" fmla="*/ 8 h 50"/>
                  <a:gd name="T8" fmla="*/ 114 w 188"/>
                  <a:gd name="T9" fmla="*/ 8 h 50"/>
                  <a:gd name="T10" fmla="*/ 105 w 188"/>
                  <a:gd name="T11" fmla="*/ 17 h 50"/>
                  <a:gd name="T12" fmla="*/ 25 w 188"/>
                  <a:gd name="T13" fmla="*/ 17 h 50"/>
                  <a:gd name="T14" fmla="*/ 25 w 188"/>
                  <a:gd name="T15" fmla="*/ 33 h 50"/>
                  <a:gd name="T16" fmla="*/ 0 w 188"/>
                  <a:gd name="T17" fmla="*/ 33 h 50"/>
                  <a:gd name="T18" fmla="*/ 0 w 188"/>
                  <a:gd name="T19" fmla="*/ 49 h 50"/>
                  <a:gd name="T20" fmla="*/ 187 w 188"/>
                  <a:gd name="T21" fmla="*/ 49 h 5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88"/>
                  <a:gd name="T34" fmla="*/ 0 h 50"/>
                  <a:gd name="T35" fmla="*/ 188 w 188"/>
                  <a:gd name="T36" fmla="*/ 50 h 5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88" h="50">
                    <a:moveTo>
                      <a:pt x="187" y="49"/>
                    </a:moveTo>
                    <a:lnTo>
                      <a:pt x="187" y="0"/>
                    </a:lnTo>
                    <a:lnTo>
                      <a:pt x="146" y="0"/>
                    </a:lnTo>
                    <a:lnTo>
                      <a:pt x="138" y="8"/>
                    </a:lnTo>
                    <a:lnTo>
                      <a:pt x="114" y="8"/>
                    </a:lnTo>
                    <a:lnTo>
                      <a:pt x="105" y="17"/>
                    </a:lnTo>
                    <a:lnTo>
                      <a:pt x="25" y="17"/>
                    </a:lnTo>
                    <a:lnTo>
                      <a:pt x="25" y="33"/>
                    </a:lnTo>
                    <a:lnTo>
                      <a:pt x="0" y="33"/>
                    </a:lnTo>
                    <a:lnTo>
                      <a:pt x="0" y="49"/>
                    </a:lnTo>
                    <a:lnTo>
                      <a:pt x="187" y="49"/>
                    </a:lnTo>
                  </a:path>
                </a:pathLst>
              </a:custGeom>
              <a:solidFill>
                <a:srgbClr val="C0C0C0"/>
              </a:solidFill>
              <a:ln w="12700" cap="rnd">
                <a:solidFill>
                  <a:srgbClr val="000000"/>
                </a:solidFill>
                <a:round/>
                <a:headEnd/>
                <a:tailEnd/>
              </a:ln>
            </p:spPr>
            <p:txBody>
              <a:bodyPr/>
              <a:lstStyle/>
              <a:p>
                <a:endParaRPr lang="en-US"/>
              </a:p>
            </p:txBody>
          </p:sp>
          <p:sp>
            <p:nvSpPr>
              <p:cNvPr id="2239" name="Freeform 164"/>
              <p:cNvSpPr>
                <a:spLocks/>
              </p:cNvSpPr>
              <p:nvPr/>
            </p:nvSpPr>
            <p:spPr bwMode="auto">
              <a:xfrm>
                <a:off x="5254" y="2213"/>
                <a:ext cx="139" cy="17"/>
              </a:xfrm>
              <a:custGeom>
                <a:avLst/>
                <a:gdLst>
                  <a:gd name="T0" fmla="*/ 138 w 139"/>
                  <a:gd name="T1" fmla="*/ 16 h 17"/>
                  <a:gd name="T2" fmla="*/ 0 w 139"/>
                  <a:gd name="T3" fmla="*/ 16 h 17"/>
                  <a:gd name="T4" fmla="*/ 0 w 139"/>
                  <a:gd name="T5" fmla="*/ 0 h 17"/>
                  <a:gd name="T6" fmla="*/ 138 w 139"/>
                  <a:gd name="T7" fmla="*/ 0 h 17"/>
                  <a:gd name="T8" fmla="*/ 138 w 139"/>
                  <a:gd name="T9" fmla="*/ 16 h 17"/>
                  <a:gd name="T10" fmla="*/ 0 60000 65536"/>
                  <a:gd name="T11" fmla="*/ 0 60000 65536"/>
                  <a:gd name="T12" fmla="*/ 0 60000 65536"/>
                  <a:gd name="T13" fmla="*/ 0 60000 65536"/>
                  <a:gd name="T14" fmla="*/ 0 60000 65536"/>
                  <a:gd name="T15" fmla="*/ 0 w 139"/>
                  <a:gd name="T16" fmla="*/ 0 h 17"/>
                  <a:gd name="T17" fmla="*/ 139 w 139"/>
                  <a:gd name="T18" fmla="*/ 17 h 17"/>
                </a:gdLst>
                <a:ahLst/>
                <a:cxnLst>
                  <a:cxn ang="T10">
                    <a:pos x="T0" y="T1"/>
                  </a:cxn>
                  <a:cxn ang="T11">
                    <a:pos x="T2" y="T3"/>
                  </a:cxn>
                  <a:cxn ang="T12">
                    <a:pos x="T4" y="T5"/>
                  </a:cxn>
                  <a:cxn ang="T13">
                    <a:pos x="T6" y="T7"/>
                  </a:cxn>
                  <a:cxn ang="T14">
                    <a:pos x="T8" y="T9"/>
                  </a:cxn>
                </a:cxnLst>
                <a:rect l="T15" t="T16" r="T17" b="T18"/>
                <a:pathLst>
                  <a:path w="139" h="17">
                    <a:moveTo>
                      <a:pt x="138" y="16"/>
                    </a:moveTo>
                    <a:lnTo>
                      <a:pt x="0" y="16"/>
                    </a:lnTo>
                    <a:lnTo>
                      <a:pt x="0" y="0"/>
                    </a:lnTo>
                    <a:lnTo>
                      <a:pt x="138" y="0"/>
                    </a:lnTo>
                    <a:lnTo>
                      <a:pt x="138" y="16"/>
                    </a:lnTo>
                  </a:path>
                </a:pathLst>
              </a:custGeom>
              <a:solidFill>
                <a:srgbClr val="C0C0C0"/>
              </a:solidFill>
              <a:ln w="12700" cap="rnd">
                <a:solidFill>
                  <a:srgbClr val="000000"/>
                </a:solidFill>
                <a:round/>
                <a:headEnd/>
                <a:tailEnd/>
              </a:ln>
            </p:spPr>
            <p:txBody>
              <a:bodyPr/>
              <a:lstStyle/>
              <a:p>
                <a:endParaRPr lang="en-US"/>
              </a:p>
            </p:txBody>
          </p:sp>
          <p:sp>
            <p:nvSpPr>
              <p:cNvPr id="2240" name="Line 165"/>
              <p:cNvSpPr>
                <a:spLocks noChangeShapeType="1"/>
              </p:cNvSpPr>
              <p:nvPr/>
            </p:nvSpPr>
            <p:spPr bwMode="auto">
              <a:xfrm>
                <a:off x="5397" y="2113"/>
                <a:ext cx="0" cy="28"/>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2241" name="Freeform 166"/>
              <p:cNvSpPr>
                <a:spLocks/>
              </p:cNvSpPr>
              <p:nvPr/>
            </p:nvSpPr>
            <p:spPr bwMode="auto">
              <a:xfrm>
                <a:off x="5390" y="2141"/>
                <a:ext cx="17" cy="17"/>
              </a:xfrm>
              <a:custGeom>
                <a:avLst/>
                <a:gdLst>
                  <a:gd name="T0" fmla="*/ 16 w 17"/>
                  <a:gd name="T1" fmla="*/ 16 h 17"/>
                  <a:gd name="T2" fmla="*/ 16 w 17"/>
                  <a:gd name="T3" fmla="*/ 0 h 17"/>
                  <a:gd name="T4" fmla="*/ 0 w 17"/>
                  <a:gd name="T5" fmla="*/ 0 h 17"/>
                  <a:gd name="T6" fmla="*/ 0 w 17"/>
                  <a:gd name="T7" fmla="*/ 5 h 17"/>
                  <a:gd name="T8" fmla="*/ 10 w 17"/>
                  <a:gd name="T9" fmla="*/ 5 h 17"/>
                  <a:gd name="T10" fmla="*/ 10 w 17"/>
                  <a:gd name="T11" fmla="*/ 16 h 17"/>
                  <a:gd name="T12" fmla="*/ 16 w 17"/>
                  <a:gd name="T13" fmla="*/ 16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16" y="16"/>
                    </a:moveTo>
                    <a:lnTo>
                      <a:pt x="16" y="0"/>
                    </a:lnTo>
                    <a:lnTo>
                      <a:pt x="0" y="0"/>
                    </a:lnTo>
                    <a:lnTo>
                      <a:pt x="0" y="5"/>
                    </a:lnTo>
                    <a:lnTo>
                      <a:pt x="10" y="5"/>
                    </a:lnTo>
                    <a:lnTo>
                      <a:pt x="10" y="16"/>
                    </a:lnTo>
                    <a:lnTo>
                      <a:pt x="16" y="16"/>
                    </a:lnTo>
                  </a:path>
                </a:pathLst>
              </a:custGeom>
              <a:solidFill>
                <a:srgbClr val="C0C0C0"/>
              </a:solidFill>
              <a:ln w="12700" cap="rnd">
                <a:solidFill>
                  <a:srgbClr val="000000"/>
                </a:solidFill>
                <a:round/>
                <a:headEnd/>
                <a:tailEnd/>
              </a:ln>
            </p:spPr>
            <p:txBody>
              <a:bodyPr/>
              <a:lstStyle/>
              <a:p>
                <a:endParaRPr lang="en-US"/>
              </a:p>
            </p:txBody>
          </p:sp>
          <p:sp>
            <p:nvSpPr>
              <p:cNvPr id="2242" name="Freeform 167"/>
              <p:cNvSpPr>
                <a:spLocks/>
              </p:cNvSpPr>
              <p:nvPr/>
            </p:nvSpPr>
            <p:spPr bwMode="auto">
              <a:xfrm>
                <a:off x="5293" y="2131"/>
                <a:ext cx="43" cy="59"/>
              </a:xfrm>
              <a:custGeom>
                <a:avLst/>
                <a:gdLst>
                  <a:gd name="T0" fmla="*/ 42 w 43"/>
                  <a:gd name="T1" fmla="*/ 0 h 59"/>
                  <a:gd name="T2" fmla="*/ 0 w 43"/>
                  <a:gd name="T3" fmla="*/ 58 h 59"/>
                  <a:gd name="T4" fmla="*/ 7 w 43"/>
                  <a:gd name="T5" fmla="*/ 57 h 59"/>
                  <a:gd name="T6" fmla="*/ 42 w 43"/>
                  <a:gd name="T7" fmla="*/ 8 h 59"/>
                  <a:gd name="T8" fmla="*/ 42 w 43"/>
                  <a:gd name="T9" fmla="*/ 0 h 59"/>
                  <a:gd name="T10" fmla="*/ 0 60000 65536"/>
                  <a:gd name="T11" fmla="*/ 0 60000 65536"/>
                  <a:gd name="T12" fmla="*/ 0 60000 65536"/>
                  <a:gd name="T13" fmla="*/ 0 60000 65536"/>
                  <a:gd name="T14" fmla="*/ 0 60000 65536"/>
                  <a:gd name="T15" fmla="*/ 0 w 43"/>
                  <a:gd name="T16" fmla="*/ 0 h 59"/>
                  <a:gd name="T17" fmla="*/ 43 w 43"/>
                  <a:gd name="T18" fmla="*/ 59 h 59"/>
                </a:gdLst>
                <a:ahLst/>
                <a:cxnLst>
                  <a:cxn ang="T10">
                    <a:pos x="T0" y="T1"/>
                  </a:cxn>
                  <a:cxn ang="T11">
                    <a:pos x="T2" y="T3"/>
                  </a:cxn>
                  <a:cxn ang="T12">
                    <a:pos x="T4" y="T5"/>
                  </a:cxn>
                  <a:cxn ang="T13">
                    <a:pos x="T6" y="T7"/>
                  </a:cxn>
                  <a:cxn ang="T14">
                    <a:pos x="T8" y="T9"/>
                  </a:cxn>
                </a:cxnLst>
                <a:rect l="T15" t="T16" r="T17" b="T18"/>
                <a:pathLst>
                  <a:path w="43" h="59">
                    <a:moveTo>
                      <a:pt x="42" y="0"/>
                    </a:moveTo>
                    <a:lnTo>
                      <a:pt x="0" y="58"/>
                    </a:lnTo>
                    <a:lnTo>
                      <a:pt x="7" y="57"/>
                    </a:lnTo>
                    <a:lnTo>
                      <a:pt x="42" y="8"/>
                    </a:lnTo>
                    <a:lnTo>
                      <a:pt x="42" y="0"/>
                    </a:lnTo>
                  </a:path>
                </a:pathLst>
              </a:custGeom>
              <a:solidFill>
                <a:srgbClr val="9F9F9F"/>
              </a:solidFill>
              <a:ln w="12700" cap="rnd">
                <a:solidFill>
                  <a:srgbClr val="000000"/>
                </a:solidFill>
                <a:round/>
                <a:headEnd/>
                <a:tailEnd/>
              </a:ln>
            </p:spPr>
            <p:txBody>
              <a:bodyPr/>
              <a:lstStyle/>
              <a:p>
                <a:endParaRPr lang="en-US"/>
              </a:p>
            </p:txBody>
          </p:sp>
          <p:sp>
            <p:nvSpPr>
              <p:cNvPr id="2243" name="Freeform 168"/>
              <p:cNvSpPr>
                <a:spLocks/>
              </p:cNvSpPr>
              <p:nvPr/>
            </p:nvSpPr>
            <p:spPr bwMode="auto">
              <a:xfrm>
                <a:off x="5392" y="2164"/>
                <a:ext cx="33" cy="66"/>
              </a:xfrm>
              <a:custGeom>
                <a:avLst/>
                <a:gdLst>
                  <a:gd name="T0" fmla="*/ 7 w 33"/>
                  <a:gd name="T1" fmla="*/ 0 h 66"/>
                  <a:gd name="T2" fmla="*/ 32 w 33"/>
                  <a:gd name="T3" fmla="*/ 25 h 66"/>
                  <a:gd name="T4" fmla="*/ 32 w 33"/>
                  <a:gd name="T5" fmla="*/ 65 h 66"/>
                  <a:gd name="T6" fmla="*/ 0 w 33"/>
                  <a:gd name="T7" fmla="*/ 65 h 66"/>
                  <a:gd name="T8" fmla="*/ 0 w 33"/>
                  <a:gd name="T9" fmla="*/ 16 h 66"/>
                  <a:gd name="T10" fmla="*/ 7 w 33"/>
                  <a:gd name="T11" fmla="*/ 0 h 66"/>
                  <a:gd name="T12" fmla="*/ 0 60000 65536"/>
                  <a:gd name="T13" fmla="*/ 0 60000 65536"/>
                  <a:gd name="T14" fmla="*/ 0 60000 65536"/>
                  <a:gd name="T15" fmla="*/ 0 60000 65536"/>
                  <a:gd name="T16" fmla="*/ 0 60000 65536"/>
                  <a:gd name="T17" fmla="*/ 0 60000 65536"/>
                  <a:gd name="T18" fmla="*/ 0 w 33"/>
                  <a:gd name="T19" fmla="*/ 0 h 66"/>
                  <a:gd name="T20" fmla="*/ 33 w 33"/>
                  <a:gd name="T21" fmla="*/ 66 h 66"/>
                </a:gdLst>
                <a:ahLst/>
                <a:cxnLst>
                  <a:cxn ang="T12">
                    <a:pos x="T0" y="T1"/>
                  </a:cxn>
                  <a:cxn ang="T13">
                    <a:pos x="T2" y="T3"/>
                  </a:cxn>
                  <a:cxn ang="T14">
                    <a:pos x="T4" y="T5"/>
                  </a:cxn>
                  <a:cxn ang="T15">
                    <a:pos x="T6" y="T7"/>
                  </a:cxn>
                  <a:cxn ang="T16">
                    <a:pos x="T8" y="T9"/>
                  </a:cxn>
                  <a:cxn ang="T17">
                    <a:pos x="T10" y="T11"/>
                  </a:cxn>
                </a:cxnLst>
                <a:rect l="T18" t="T19" r="T20" b="T21"/>
                <a:pathLst>
                  <a:path w="33" h="66">
                    <a:moveTo>
                      <a:pt x="7" y="0"/>
                    </a:moveTo>
                    <a:lnTo>
                      <a:pt x="32" y="25"/>
                    </a:lnTo>
                    <a:lnTo>
                      <a:pt x="32" y="65"/>
                    </a:lnTo>
                    <a:lnTo>
                      <a:pt x="0" y="65"/>
                    </a:lnTo>
                    <a:lnTo>
                      <a:pt x="0" y="16"/>
                    </a:lnTo>
                    <a:lnTo>
                      <a:pt x="7" y="0"/>
                    </a:lnTo>
                  </a:path>
                </a:pathLst>
              </a:custGeom>
              <a:solidFill>
                <a:srgbClr val="C0C0C0"/>
              </a:solidFill>
              <a:ln w="12700" cap="rnd">
                <a:solidFill>
                  <a:srgbClr val="000000"/>
                </a:solidFill>
                <a:round/>
                <a:headEnd/>
                <a:tailEnd/>
              </a:ln>
            </p:spPr>
            <p:txBody>
              <a:bodyPr/>
              <a:lstStyle/>
              <a:p>
                <a:endParaRPr lang="en-US"/>
              </a:p>
            </p:txBody>
          </p:sp>
          <p:sp>
            <p:nvSpPr>
              <p:cNvPr id="2244" name="Freeform 169"/>
              <p:cNvSpPr>
                <a:spLocks/>
              </p:cNvSpPr>
              <p:nvPr/>
            </p:nvSpPr>
            <p:spPr bwMode="auto">
              <a:xfrm>
                <a:off x="5205" y="2260"/>
                <a:ext cx="228" cy="17"/>
              </a:xfrm>
              <a:custGeom>
                <a:avLst/>
                <a:gdLst>
                  <a:gd name="T0" fmla="*/ 227 w 228"/>
                  <a:gd name="T1" fmla="*/ 16 h 17"/>
                  <a:gd name="T2" fmla="*/ 0 w 228"/>
                  <a:gd name="T3" fmla="*/ 16 h 17"/>
                  <a:gd name="T4" fmla="*/ 0 w 228"/>
                  <a:gd name="T5" fmla="*/ 0 h 17"/>
                  <a:gd name="T6" fmla="*/ 227 w 228"/>
                  <a:gd name="T7" fmla="*/ 0 h 17"/>
                  <a:gd name="T8" fmla="*/ 227 w 228"/>
                  <a:gd name="T9" fmla="*/ 16 h 17"/>
                  <a:gd name="T10" fmla="*/ 0 60000 65536"/>
                  <a:gd name="T11" fmla="*/ 0 60000 65536"/>
                  <a:gd name="T12" fmla="*/ 0 60000 65536"/>
                  <a:gd name="T13" fmla="*/ 0 60000 65536"/>
                  <a:gd name="T14" fmla="*/ 0 60000 65536"/>
                  <a:gd name="T15" fmla="*/ 0 w 228"/>
                  <a:gd name="T16" fmla="*/ 0 h 17"/>
                  <a:gd name="T17" fmla="*/ 228 w 228"/>
                  <a:gd name="T18" fmla="*/ 17 h 17"/>
                </a:gdLst>
                <a:ahLst/>
                <a:cxnLst>
                  <a:cxn ang="T10">
                    <a:pos x="T0" y="T1"/>
                  </a:cxn>
                  <a:cxn ang="T11">
                    <a:pos x="T2" y="T3"/>
                  </a:cxn>
                  <a:cxn ang="T12">
                    <a:pos x="T4" y="T5"/>
                  </a:cxn>
                  <a:cxn ang="T13">
                    <a:pos x="T6" y="T7"/>
                  </a:cxn>
                  <a:cxn ang="T14">
                    <a:pos x="T8" y="T9"/>
                  </a:cxn>
                </a:cxnLst>
                <a:rect l="T15" t="T16" r="T17" b="T18"/>
                <a:pathLst>
                  <a:path w="228" h="17">
                    <a:moveTo>
                      <a:pt x="227" y="16"/>
                    </a:moveTo>
                    <a:lnTo>
                      <a:pt x="0" y="16"/>
                    </a:lnTo>
                    <a:lnTo>
                      <a:pt x="0" y="0"/>
                    </a:lnTo>
                    <a:lnTo>
                      <a:pt x="227" y="0"/>
                    </a:lnTo>
                    <a:lnTo>
                      <a:pt x="227" y="16"/>
                    </a:lnTo>
                  </a:path>
                </a:pathLst>
              </a:custGeom>
              <a:solidFill>
                <a:srgbClr val="9F9F9F"/>
              </a:solidFill>
              <a:ln w="12700" cap="rnd">
                <a:solidFill>
                  <a:srgbClr val="000000"/>
                </a:solidFill>
                <a:round/>
                <a:headEnd/>
                <a:tailEnd/>
              </a:ln>
            </p:spPr>
            <p:txBody>
              <a:bodyPr/>
              <a:lstStyle/>
              <a:p>
                <a:endParaRPr lang="en-US"/>
              </a:p>
            </p:txBody>
          </p:sp>
          <p:sp>
            <p:nvSpPr>
              <p:cNvPr id="2245" name="Freeform 170"/>
              <p:cNvSpPr>
                <a:spLocks/>
              </p:cNvSpPr>
              <p:nvPr/>
            </p:nvSpPr>
            <p:spPr bwMode="auto">
              <a:xfrm>
                <a:off x="5205" y="2245"/>
                <a:ext cx="228" cy="17"/>
              </a:xfrm>
              <a:custGeom>
                <a:avLst/>
                <a:gdLst>
                  <a:gd name="T0" fmla="*/ 227 w 228"/>
                  <a:gd name="T1" fmla="*/ 16 h 17"/>
                  <a:gd name="T2" fmla="*/ 0 w 228"/>
                  <a:gd name="T3" fmla="*/ 16 h 17"/>
                  <a:gd name="T4" fmla="*/ 0 w 228"/>
                  <a:gd name="T5" fmla="*/ 0 h 17"/>
                  <a:gd name="T6" fmla="*/ 227 w 228"/>
                  <a:gd name="T7" fmla="*/ 0 h 17"/>
                  <a:gd name="T8" fmla="*/ 227 w 228"/>
                  <a:gd name="T9" fmla="*/ 16 h 17"/>
                  <a:gd name="T10" fmla="*/ 0 60000 65536"/>
                  <a:gd name="T11" fmla="*/ 0 60000 65536"/>
                  <a:gd name="T12" fmla="*/ 0 60000 65536"/>
                  <a:gd name="T13" fmla="*/ 0 60000 65536"/>
                  <a:gd name="T14" fmla="*/ 0 60000 65536"/>
                  <a:gd name="T15" fmla="*/ 0 w 228"/>
                  <a:gd name="T16" fmla="*/ 0 h 17"/>
                  <a:gd name="T17" fmla="*/ 228 w 228"/>
                  <a:gd name="T18" fmla="*/ 17 h 17"/>
                </a:gdLst>
                <a:ahLst/>
                <a:cxnLst>
                  <a:cxn ang="T10">
                    <a:pos x="T0" y="T1"/>
                  </a:cxn>
                  <a:cxn ang="T11">
                    <a:pos x="T2" y="T3"/>
                  </a:cxn>
                  <a:cxn ang="T12">
                    <a:pos x="T4" y="T5"/>
                  </a:cxn>
                  <a:cxn ang="T13">
                    <a:pos x="T6" y="T7"/>
                  </a:cxn>
                  <a:cxn ang="T14">
                    <a:pos x="T8" y="T9"/>
                  </a:cxn>
                </a:cxnLst>
                <a:rect l="T15" t="T16" r="T17" b="T18"/>
                <a:pathLst>
                  <a:path w="228" h="17">
                    <a:moveTo>
                      <a:pt x="227" y="16"/>
                    </a:moveTo>
                    <a:lnTo>
                      <a:pt x="0" y="16"/>
                    </a:lnTo>
                    <a:lnTo>
                      <a:pt x="0" y="0"/>
                    </a:lnTo>
                    <a:lnTo>
                      <a:pt x="227" y="0"/>
                    </a:lnTo>
                    <a:lnTo>
                      <a:pt x="227" y="16"/>
                    </a:lnTo>
                  </a:path>
                </a:pathLst>
              </a:custGeom>
              <a:solidFill>
                <a:srgbClr val="9F9F9F"/>
              </a:solidFill>
              <a:ln w="12700" cap="rnd">
                <a:solidFill>
                  <a:srgbClr val="000000"/>
                </a:solidFill>
                <a:round/>
                <a:headEnd/>
                <a:tailEnd/>
              </a:ln>
            </p:spPr>
            <p:txBody>
              <a:bodyPr/>
              <a:lstStyle/>
              <a:p>
                <a:endParaRPr lang="en-US"/>
              </a:p>
            </p:txBody>
          </p:sp>
          <p:sp>
            <p:nvSpPr>
              <p:cNvPr id="2246" name="Freeform 171"/>
              <p:cNvSpPr>
                <a:spLocks/>
              </p:cNvSpPr>
              <p:nvPr/>
            </p:nvSpPr>
            <p:spPr bwMode="auto">
              <a:xfrm>
                <a:off x="5205" y="2229"/>
                <a:ext cx="228" cy="17"/>
              </a:xfrm>
              <a:custGeom>
                <a:avLst/>
                <a:gdLst>
                  <a:gd name="T0" fmla="*/ 227 w 228"/>
                  <a:gd name="T1" fmla="*/ 16 h 17"/>
                  <a:gd name="T2" fmla="*/ 0 w 228"/>
                  <a:gd name="T3" fmla="*/ 16 h 17"/>
                  <a:gd name="T4" fmla="*/ 0 w 228"/>
                  <a:gd name="T5" fmla="*/ 0 h 17"/>
                  <a:gd name="T6" fmla="*/ 227 w 228"/>
                  <a:gd name="T7" fmla="*/ 0 h 17"/>
                  <a:gd name="T8" fmla="*/ 227 w 228"/>
                  <a:gd name="T9" fmla="*/ 16 h 17"/>
                  <a:gd name="T10" fmla="*/ 0 60000 65536"/>
                  <a:gd name="T11" fmla="*/ 0 60000 65536"/>
                  <a:gd name="T12" fmla="*/ 0 60000 65536"/>
                  <a:gd name="T13" fmla="*/ 0 60000 65536"/>
                  <a:gd name="T14" fmla="*/ 0 60000 65536"/>
                  <a:gd name="T15" fmla="*/ 0 w 228"/>
                  <a:gd name="T16" fmla="*/ 0 h 17"/>
                  <a:gd name="T17" fmla="*/ 228 w 228"/>
                  <a:gd name="T18" fmla="*/ 17 h 17"/>
                </a:gdLst>
                <a:ahLst/>
                <a:cxnLst>
                  <a:cxn ang="T10">
                    <a:pos x="T0" y="T1"/>
                  </a:cxn>
                  <a:cxn ang="T11">
                    <a:pos x="T2" y="T3"/>
                  </a:cxn>
                  <a:cxn ang="T12">
                    <a:pos x="T4" y="T5"/>
                  </a:cxn>
                  <a:cxn ang="T13">
                    <a:pos x="T6" y="T7"/>
                  </a:cxn>
                  <a:cxn ang="T14">
                    <a:pos x="T8" y="T9"/>
                  </a:cxn>
                </a:cxnLst>
                <a:rect l="T15" t="T16" r="T17" b="T18"/>
                <a:pathLst>
                  <a:path w="228" h="17">
                    <a:moveTo>
                      <a:pt x="227" y="16"/>
                    </a:moveTo>
                    <a:lnTo>
                      <a:pt x="0" y="16"/>
                    </a:lnTo>
                    <a:lnTo>
                      <a:pt x="0" y="0"/>
                    </a:lnTo>
                    <a:lnTo>
                      <a:pt x="227" y="0"/>
                    </a:lnTo>
                    <a:lnTo>
                      <a:pt x="227" y="16"/>
                    </a:lnTo>
                  </a:path>
                </a:pathLst>
              </a:custGeom>
              <a:solidFill>
                <a:srgbClr val="9F9F9F"/>
              </a:solidFill>
              <a:ln w="12700" cap="rnd">
                <a:solidFill>
                  <a:srgbClr val="000000"/>
                </a:solidFill>
                <a:round/>
                <a:headEnd/>
                <a:tailEnd/>
              </a:ln>
            </p:spPr>
            <p:txBody>
              <a:bodyPr/>
              <a:lstStyle/>
              <a:p>
                <a:endParaRPr lang="en-US"/>
              </a:p>
            </p:txBody>
          </p:sp>
          <p:sp>
            <p:nvSpPr>
              <p:cNvPr id="2247" name="Freeform 172"/>
              <p:cNvSpPr>
                <a:spLocks/>
              </p:cNvSpPr>
              <p:nvPr/>
            </p:nvSpPr>
            <p:spPr bwMode="auto">
              <a:xfrm>
                <a:off x="5212" y="2216"/>
                <a:ext cx="25" cy="17"/>
              </a:xfrm>
              <a:custGeom>
                <a:avLst/>
                <a:gdLst>
                  <a:gd name="T0" fmla="*/ 24 w 25"/>
                  <a:gd name="T1" fmla="*/ 0 h 17"/>
                  <a:gd name="T2" fmla="*/ 0 w 25"/>
                  <a:gd name="T3" fmla="*/ 0 h 17"/>
                  <a:gd name="T4" fmla="*/ 0 w 25"/>
                  <a:gd name="T5" fmla="*/ 16 h 17"/>
                  <a:gd name="T6" fmla="*/ 24 w 25"/>
                  <a:gd name="T7" fmla="*/ 16 h 17"/>
                  <a:gd name="T8" fmla="*/ 24 w 25"/>
                  <a:gd name="T9" fmla="*/ 0 h 17"/>
                  <a:gd name="T10" fmla="*/ 0 60000 65536"/>
                  <a:gd name="T11" fmla="*/ 0 60000 65536"/>
                  <a:gd name="T12" fmla="*/ 0 60000 65536"/>
                  <a:gd name="T13" fmla="*/ 0 60000 65536"/>
                  <a:gd name="T14" fmla="*/ 0 60000 65536"/>
                  <a:gd name="T15" fmla="*/ 0 w 25"/>
                  <a:gd name="T16" fmla="*/ 0 h 17"/>
                  <a:gd name="T17" fmla="*/ 25 w 25"/>
                  <a:gd name="T18" fmla="*/ 17 h 17"/>
                </a:gdLst>
                <a:ahLst/>
                <a:cxnLst>
                  <a:cxn ang="T10">
                    <a:pos x="T0" y="T1"/>
                  </a:cxn>
                  <a:cxn ang="T11">
                    <a:pos x="T2" y="T3"/>
                  </a:cxn>
                  <a:cxn ang="T12">
                    <a:pos x="T4" y="T5"/>
                  </a:cxn>
                  <a:cxn ang="T13">
                    <a:pos x="T6" y="T7"/>
                  </a:cxn>
                  <a:cxn ang="T14">
                    <a:pos x="T8" y="T9"/>
                  </a:cxn>
                </a:cxnLst>
                <a:rect l="T15" t="T16" r="T17" b="T18"/>
                <a:pathLst>
                  <a:path w="25" h="17">
                    <a:moveTo>
                      <a:pt x="24" y="0"/>
                    </a:moveTo>
                    <a:lnTo>
                      <a:pt x="0" y="0"/>
                    </a:lnTo>
                    <a:lnTo>
                      <a:pt x="0" y="16"/>
                    </a:lnTo>
                    <a:lnTo>
                      <a:pt x="24" y="16"/>
                    </a:lnTo>
                    <a:lnTo>
                      <a:pt x="24" y="0"/>
                    </a:lnTo>
                  </a:path>
                </a:pathLst>
              </a:custGeom>
              <a:solidFill>
                <a:srgbClr val="9F9F9F"/>
              </a:solidFill>
              <a:ln w="12700" cap="rnd">
                <a:solidFill>
                  <a:srgbClr val="000000"/>
                </a:solidFill>
                <a:round/>
                <a:headEnd/>
                <a:tailEnd/>
              </a:ln>
            </p:spPr>
            <p:txBody>
              <a:bodyPr/>
              <a:lstStyle/>
              <a:p>
                <a:endParaRPr lang="en-US"/>
              </a:p>
            </p:txBody>
          </p:sp>
          <p:sp>
            <p:nvSpPr>
              <p:cNvPr id="2248" name="Oval 173"/>
              <p:cNvSpPr>
                <a:spLocks noChangeArrowheads="1"/>
              </p:cNvSpPr>
              <p:nvPr/>
            </p:nvSpPr>
            <p:spPr bwMode="auto">
              <a:xfrm>
                <a:off x="5401" y="2160"/>
                <a:ext cx="3" cy="2"/>
              </a:xfrm>
              <a:prstGeom prst="ellipse">
                <a:avLst/>
              </a:prstGeom>
              <a:solidFill>
                <a:srgbClr val="9F9F9F"/>
              </a:solidFill>
              <a:ln w="12700">
                <a:solidFill>
                  <a:srgbClr val="000000"/>
                </a:solidFill>
                <a:round/>
                <a:headEnd/>
                <a:tailEnd/>
              </a:ln>
            </p:spPr>
            <p:txBody>
              <a:bodyPr wrap="none" anchor="ctr"/>
              <a:lstStyle/>
              <a:p>
                <a:endParaRPr lang="en-US"/>
              </a:p>
            </p:txBody>
          </p:sp>
          <p:sp>
            <p:nvSpPr>
              <p:cNvPr id="2249" name="Freeform 174"/>
              <p:cNvSpPr>
                <a:spLocks/>
              </p:cNvSpPr>
              <p:nvPr/>
            </p:nvSpPr>
            <p:spPr bwMode="auto">
              <a:xfrm>
                <a:off x="5335" y="2123"/>
                <a:ext cx="17" cy="18"/>
              </a:xfrm>
              <a:custGeom>
                <a:avLst/>
                <a:gdLst>
                  <a:gd name="T0" fmla="*/ 0 w 17"/>
                  <a:gd name="T1" fmla="*/ 0 h 18"/>
                  <a:gd name="T2" fmla="*/ 0 w 17"/>
                  <a:gd name="T3" fmla="*/ 17 h 18"/>
                  <a:gd name="T4" fmla="*/ 16 w 17"/>
                  <a:gd name="T5" fmla="*/ 17 h 18"/>
                  <a:gd name="T6" fmla="*/ 16 w 17"/>
                  <a:gd name="T7" fmla="*/ 0 h 18"/>
                  <a:gd name="T8" fmla="*/ 0 w 17"/>
                  <a:gd name="T9" fmla="*/ 0 h 18"/>
                  <a:gd name="T10" fmla="*/ 0 60000 65536"/>
                  <a:gd name="T11" fmla="*/ 0 60000 65536"/>
                  <a:gd name="T12" fmla="*/ 0 60000 65536"/>
                  <a:gd name="T13" fmla="*/ 0 60000 65536"/>
                  <a:gd name="T14" fmla="*/ 0 60000 65536"/>
                  <a:gd name="T15" fmla="*/ 0 w 17"/>
                  <a:gd name="T16" fmla="*/ 0 h 18"/>
                  <a:gd name="T17" fmla="*/ 17 w 17"/>
                  <a:gd name="T18" fmla="*/ 18 h 18"/>
                </a:gdLst>
                <a:ahLst/>
                <a:cxnLst>
                  <a:cxn ang="T10">
                    <a:pos x="T0" y="T1"/>
                  </a:cxn>
                  <a:cxn ang="T11">
                    <a:pos x="T2" y="T3"/>
                  </a:cxn>
                  <a:cxn ang="T12">
                    <a:pos x="T4" y="T5"/>
                  </a:cxn>
                  <a:cxn ang="T13">
                    <a:pos x="T6" y="T7"/>
                  </a:cxn>
                  <a:cxn ang="T14">
                    <a:pos x="T8" y="T9"/>
                  </a:cxn>
                </a:cxnLst>
                <a:rect l="T15" t="T16" r="T17" b="T18"/>
                <a:pathLst>
                  <a:path w="17" h="18">
                    <a:moveTo>
                      <a:pt x="0" y="0"/>
                    </a:moveTo>
                    <a:lnTo>
                      <a:pt x="0" y="17"/>
                    </a:lnTo>
                    <a:lnTo>
                      <a:pt x="16" y="17"/>
                    </a:lnTo>
                    <a:lnTo>
                      <a:pt x="16" y="0"/>
                    </a:lnTo>
                    <a:lnTo>
                      <a:pt x="0" y="0"/>
                    </a:lnTo>
                  </a:path>
                </a:pathLst>
              </a:custGeom>
              <a:solidFill>
                <a:srgbClr val="808080"/>
              </a:solidFill>
              <a:ln w="12700" cap="rnd">
                <a:solidFill>
                  <a:srgbClr val="000000"/>
                </a:solidFill>
                <a:round/>
                <a:headEnd/>
                <a:tailEnd/>
              </a:ln>
            </p:spPr>
            <p:txBody>
              <a:bodyPr/>
              <a:lstStyle/>
              <a:p>
                <a:endParaRPr lang="en-US"/>
              </a:p>
            </p:txBody>
          </p:sp>
          <p:sp>
            <p:nvSpPr>
              <p:cNvPr id="2250" name="Freeform 175"/>
              <p:cNvSpPr>
                <a:spLocks/>
              </p:cNvSpPr>
              <p:nvPr/>
            </p:nvSpPr>
            <p:spPr bwMode="auto">
              <a:xfrm>
                <a:off x="5295" y="2115"/>
                <a:ext cx="65" cy="66"/>
              </a:xfrm>
              <a:custGeom>
                <a:avLst/>
                <a:gdLst>
                  <a:gd name="T0" fmla="*/ 56 w 65"/>
                  <a:gd name="T1" fmla="*/ 65 h 66"/>
                  <a:gd name="T2" fmla="*/ 56 w 65"/>
                  <a:gd name="T3" fmla="*/ 8 h 66"/>
                  <a:gd name="T4" fmla="*/ 0 w 65"/>
                  <a:gd name="T5" fmla="*/ 8 h 66"/>
                  <a:gd name="T6" fmla="*/ 0 w 65"/>
                  <a:gd name="T7" fmla="*/ 0 h 66"/>
                  <a:gd name="T8" fmla="*/ 64 w 65"/>
                  <a:gd name="T9" fmla="*/ 0 h 66"/>
                  <a:gd name="T10" fmla="*/ 64 w 65"/>
                  <a:gd name="T11" fmla="*/ 65 h 66"/>
                  <a:gd name="T12" fmla="*/ 56 w 65"/>
                  <a:gd name="T13" fmla="*/ 65 h 66"/>
                  <a:gd name="T14" fmla="*/ 0 60000 65536"/>
                  <a:gd name="T15" fmla="*/ 0 60000 65536"/>
                  <a:gd name="T16" fmla="*/ 0 60000 65536"/>
                  <a:gd name="T17" fmla="*/ 0 60000 65536"/>
                  <a:gd name="T18" fmla="*/ 0 60000 65536"/>
                  <a:gd name="T19" fmla="*/ 0 60000 65536"/>
                  <a:gd name="T20" fmla="*/ 0 60000 65536"/>
                  <a:gd name="T21" fmla="*/ 0 w 65"/>
                  <a:gd name="T22" fmla="*/ 0 h 66"/>
                  <a:gd name="T23" fmla="*/ 65 w 65"/>
                  <a:gd name="T24" fmla="*/ 66 h 6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5" h="66">
                    <a:moveTo>
                      <a:pt x="56" y="65"/>
                    </a:moveTo>
                    <a:lnTo>
                      <a:pt x="56" y="8"/>
                    </a:lnTo>
                    <a:lnTo>
                      <a:pt x="0" y="8"/>
                    </a:lnTo>
                    <a:lnTo>
                      <a:pt x="0" y="0"/>
                    </a:lnTo>
                    <a:lnTo>
                      <a:pt x="64" y="0"/>
                    </a:lnTo>
                    <a:lnTo>
                      <a:pt x="64" y="65"/>
                    </a:lnTo>
                    <a:lnTo>
                      <a:pt x="56" y="65"/>
                    </a:lnTo>
                  </a:path>
                </a:pathLst>
              </a:custGeom>
              <a:solidFill>
                <a:srgbClr val="C0C0C0"/>
              </a:solidFill>
              <a:ln w="12700" cap="rnd">
                <a:solidFill>
                  <a:srgbClr val="000000"/>
                </a:solidFill>
                <a:round/>
                <a:headEnd/>
                <a:tailEnd/>
              </a:ln>
            </p:spPr>
            <p:txBody>
              <a:bodyPr/>
              <a:lstStyle/>
              <a:p>
                <a:endParaRPr lang="en-US"/>
              </a:p>
            </p:txBody>
          </p:sp>
          <p:grpSp>
            <p:nvGrpSpPr>
              <p:cNvPr id="2251" name="Group 176"/>
              <p:cNvGrpSpPr>
                <a:grpSpLocks/>
              </p:cNvGrpSpPr>
              <p:nvPr/>
            </p:nvGrpSpPr>
            <p:grpSpPr bwMode="auto">
              <a:xfrm>
                <a:off x="5350" y="2058"/>
                <a:ext cx="58" cy="52"/>
                <a:chOff x="5350" y="2058"/>
                <a:chExt cx="58" cy="52"/>
              </a:xfrm>
            </p:grpSpPr>
            <p:sp>
              <p:nvSpPr>
                <p:cNvPr id="2263" name="Oval 177"/>
                <p:cNvSpPr>
                  <a:spLocks noChangeArrowheads="1"/>
                </p:cNvSpPr>
                <p:nvPr/>
              </p:nvSpPr>
              <p:spPr bwMode="auto">
                <a:xfrm>
                  <a:off x="5350" y="2058"/>
                  <a:ext cx="52" cy="52"/>
                </a:xfrm>
                <a:prstGeom prst="ellipse">
                  <a:avLst/>
                </a:prstGeom>
                <a:solidFill>
                  <a:srgbClr val="808080"/>
                </a:solidFill>
                <a:ln w="12700">
                  <a:solidFill>
                    <a:srgbClr val="000000"/>
                  </a:solidFill>
                  <a:round/>
                  <a:headEnd/>
                  <a:tailEnd/>
                </a:ln>
              </p:spPr>
              <p:txBody>
                <a:bodyPr wrap="none" anchor="ctr"/>
                <a:lstStyle/>
                <a:p>
                  <a:endParaRPr lang="en-US"/>
                </a:p>
              </p:txBody>
            </p:sp>
            <p:sp>
              <p:nvSpPr>
                <p:cNvPr id="2264" name="Oval 178"/>
                <p:cNvSpPr>
                  <a:spLocks noChangeArrowheads="1"/>
                </p:cNvSpPr>
                <p:nvPr/>
              </p:nvSpPr>
              <p:spPr bwMode="auto">
                <a:xfrm>
                  <a:off x="5356" y="2058"/>
                  <a:ext cx="52" cy="52"/>
                </a:xfrm>
                <a:prstGeom prst="ellipse">
                  <a:avLst/>
                </a:prstGeom>
                <a:solidFill>
                  <a:srgbClr val="C0C0C0"/>
                </a:solidFill>
                <a:ln w="12700">
                  <a:solidFill>
                    <a:srgbClr val="000000"/>
                  </a:solidFill>
                  <a:round/>
                  <a:headEnd/>
                  <a:tailEnd/>
                </a:ln>
              </p:spPr>
              <p:txBody>
                <a:bodyPr wrap="none" anchor="ctr"/>
                <a:lstStyle/>
                <a:p>
                  <a:endParaRPr lang="en-US"/>
                </a:p>
              </p:txBody>
            </p:sp>
          </p:grpSp>
          <p:grpSp>
            <p:nvGrpSpPr>
              <p:cNvPr id="2252" name="Group 179"/>
              <p:cNvGrpSpPr>
                <a:grpSpLocks/>
              </p:cNvGrpSpPr>
              <p:nvPr/>
            </p:nvGrpSpPr>
            <p:grpSpPr bwMode="auto">
              <a:xfrm>
                <a:off x="5359" y="2180"/>
                <a:ext cx="25" cy="66"/>
                <a:chOff x="5359" y="2180"/>
                <a:chExt cx="25" cy="66"/>
              </a:xfrm>
            </p:grpSpPr>
            <p:sp>
              <p:nvSpPr>
                <p:cNvPr id="2254" name="Freeform 180"/>
                <p:cNvSpPr>
                  <a:spLocks/>
                </p:cNvSpPr>
                <p:nvPr/>
              </p:nvSpPr>
              <p:spPr bwMode="auto">
                <a:xfrm>
                  <a:off x="5359" y="2180"/>
                  <a:ext cx="25" cy="66"/>
                </a:xfrm>
                <a:custGeom>
                  <a:avLst/>
                  <a:gdLst>
                    <a:gd name="T0" fmla="*/ 24 w 25"/>
                    <a:gd name="T1" fmla="*/ 0 h 66"/>
                    <a:gd name="T2" fmla="*/ 0 w 25"/>
                    <a:gd name="T3" fmla="*/ 0 h 66"/>
                    <a:gd name="T4" fmla="*/ 0 w 25"/>
                    <a:gd name="T5" fmla="*/ 65 h 66"/>
                    <a:gd name="T6" fmla="*/ 24 w 25"/>
                    <a:gd name="T7" fmla="*/ 65 h 66"/>
                    <a:gd name="T8" fmla="*/ 24 w 25"/>
                    <a:gd name="T9" fmla="*/ 0 h 66"/>
                    <a:gd name="T10" fmla="*/ 0 60000 65536"/>
                    <a:gd name="T11" fmla="*/ 0 60000 65536"/>
                    <a:gd name="T12" fmla="*/ 0 60000 65536"/>
                    <a:gd name="T13" fmla="*/ 0 60000 65536"/>
                    <a:gd name="T14" fmla="*/ 0 60000 65536"/>
                    <a:gd name="T15" fmla="*/ 0 w 25"/>
                    <a:gd name="T16" fmla="*/ 0 h 66"/>
                    <a:gd name="T17" fmla="*/ 25 w 25"/>
                    <a:gd name="T18" fmla="*/ 66 h 66"/>
                  </a:gdLst>
                  <a:ahLst/>
                  <a:cxnLst>
                    <a:cxn ang="T10">
                      <a:pos x="T0" y="T1"/>
                    </a:cxn>
                    <a:cxn ang="T11">
                      <a:pos x="T2" y="T3"/>
                    </a:cxn>
                    <a:cxn ang="T12">
                      <a:pos x="T4" y="T5"/>
                    </a:cxn>
                    <a:cxn ang="T13">
                      <a:pos x="T6" y="T7"/>
                    </a:cxn>
                    <a:cxn ang="T14">
                      <a:pos x="T8" y="T9"/>
                    </a:cxn>
                  </a:cxnLst>
                  <a:rect l="T15" t="T16" r="T17" b="T18"/>
                  <a:pathLst>
                    <a:path w="25" h="66">
                      <a:moveTo>
                        <a:pt x="24" y="0"/>
                      </a:moveTo>
                      <a:lnTo>
                        <a:pt x="0" y="0"/>
                      </a:lnTo>
                      <a:lnTo>
                        <a:pt x="0" y="65"/>
                      </a:lnTo>
                      <a:lnTo>
                        <a:pt x="24" y="65"/>
                      </a:lnTo>
                      <a:lnTo>
                        <a:pt x="24" y="0"/>
                      </a:lnTo>
                    </a:path>
                  </a:pathLst>
                </a:custGeom>
                <a:solidFill>
                  <a:srgbClr val="C0C0C0"/>
                </a:solidFill>
                <a:ln w="12700" cap="rnd">
                  <a:solidFill>
                    <a:srgbClr val="000000"/>
                  </a:solidFill>
                  <a:round/>
                  <a:headEnd/>
                  <a:tailEnd/>
                </a:ln>
              </p:spPr>
              <p:txBody>
                <a:bodyPr/>
                <a:lstStyle/>
                <a:p>
                  <a:endParaRPr lang="en-US"/>
                </a:p>
              </p:txBody>
            </p:sp>
            <p:grpSp>
              <p:nvGrpSpPr>
                <p:cNvPr id="2255" name="Group 181"/>
                <p:cNvGrpSpPr>
                  <a:grpSpLocks/>
                </p:cNvGrpSpPr>
                <p:nvPr/>
              </p:nvGrpSpPr>
              <p:grpSpPr bwMode="auto">
                <a:xfrm>
                  <a:off x="5359" y="2188"/>
                  <a:ext cx="24" cy="49"/>
                  <a:chOff x="5359" y="2188"/>
                  <a:chExt cx="24" cy="49"/>
                </a:xfrm>
              </p:grpSpPr>
              <p:sp>
                <p:nvSpPr>
                  <p:cNvPr id="2256" name="Line 182"/>
                  <p:cNvSpPr>
                    <a:spLocks noChangeShapeType="1"/>
                  </p:cNvSpPr>
                  <p:nvPr/>
                </p:nvSpPr>
                <p:spPr bwMode="auto">
                  <a:xfrm flipH="1">
                    <a:off x="5359" y="2197"/>
                    <a:ext cx="24" cy="0"/>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2257" name="Line 183"/>
                  <p:cNvSpPr>
                    <a:spLocks noChangeShapeType="1"/>
                  </p:cNvSpPr>
                  <p:nvPr/>
                </p:nvSpPr>
                <p:spPr bwMode="auto">
                  <a:xfrm flipH="1">
                    <a:off x="5359" y="2220"/>
                    <a:ext cx="24" cy="0"/>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2258" name="Line 184"/>
                  <p:cNvSpPr>
                    <a:spLocks noChangeShapeType="1"/>
                  </p:cNvSpPr>
                  <p:nvPr/>
                </p:nvSpPr>
                <p:spPr bwMode="auto">
                  <a:xfrm flipH="1">
                    <a:off x="5359" y="2213"/>
                    <a:ext cx="24" cy="0"/>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2259" name="Line 185"/>
                  <p:cNvSpPr>
                    <a:spLocks noChangeShapeType="1"/>
                  </p:cNvSpPr>
                  <p:nvPr/>
                </p:nvSpPr>
                <p:spPr bwMode="auto">
                  <a:xfrm flipH="1">
                    <a:off x="5359" y="2205"/>
                    <a:ext cx="24" cy="0"/>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2260" name="Line 186"/>
                  <p:cNvSpPr>
                    <a:spLocks noChangeShapeType="1"/>
                  </p:cNvSpPr>
                  <p:nvPr/>
                </p:nvSpPr>
                <p:spPr bwMode="auto">
                  <a:xfrm flipH="1">
                    <a:off x="5359" y="2188"/>
                    <a:ext cx="24" cy="0"/>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2261" name="Line 187"/>
                  <p:cNvSpPr>
                    <a:spLocks noChangeShapeType="1"/>
                  </p:cNvSpPr>
                  <p:nvPr/>
                </p:nvSpPr>
                <p:spPr bwMode="auto">
                  <a:xfrm flipH="1">
                    <a:off x="5359" y="2229"/>
                    <a:ext cx="24" cy="0"/>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2262" name="Line 188"/>
                  <p:cNvSpPr>
                    <a:spLocks noChangeShapeType="1"/>
                  </p:cNvSpPr>
                  <p:nvPr/>
                </p:nvSpPr>
                <p:spPr bwMode="auto">
                  <a:xfrm flipH="1">
                    <a:off x="5359" y="2237"/>
                    <a:ext cx="24" cy="0"/>
                  </a:xfrm>
                  <a:prstGeom prst="line">
                    <a:avLst/>
                  </a:prstGeom>
                  <a:noFill/>
                  <a:ln w="12700">
                    <a:solidFill>
                      <a:srgbClr val="000000"/>
                    </a:solidFill>
                    <a:round/>
                    <a:headEnd type="none" w="sm" len="sm"/>
                    <a:tailEnd type="none" w="sm" len="sm"/>
                  </a:ln>
                </p:spPr>
                <p:txBody>
                  <a:bodyPr wrap="none" anchor="ctr"/>
                  <a:lstStyle/>
                  <a:p>
                    <a:endParaRPr lang="en-US"/>
                  </a:p>
                </p:txBody>
              </p:sp>
            </p:grpSp>
          </p:grpSp>
          <p:sp>
            <p:nvSpPr>
              <p:cNvPr id="2253" name="Freeform 189"/>
              <p:cNvSpPr>
                <a:spLocks/>
              </p:cNvSpPr>
              <p:nvPr/>
            </p:nvSpPr>
            <p:spPr bwMode="auto">
              <a:xfrm>
                <a:off x="5221" y="2197"/>
                <a:ext cx="17" cy="17"/>
              </a:xfrm>
              <a:custGeom>
                <a:avLst/>
                <a:gdLst>
                  <a:gd name="T0" fmla="*/ 16 w 17"/>
                  <a:gd name="T1" fmla="*/ 0 h 17"/>
                  <a:gd name="T2" fmla="*/ 0 w 17"/>
                  <a:gd name="T3" fmla="*/ 0 h 17"/>
                  <a:gd name="T4" fmla="*/ 0 w 17"/>
                  <a:gd name="T5" fmla="*/ 16 h 17"/>
                  <a:gd name="T6" fmla="*/ 16 w 17"/>
                  <a:gd name="T7" fmla="*/ 16 h 17"/>
                  <a:gd name="T8" fmla="*/ 16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0"/>
                    </a:moveTo>
                    <a:lnTo>
                      <a:pt x="0" y="0"/>
                    </a:lnTo>
                    <a:lnTo>
                      <a:pt x="0" y="16"/>
                    </a:lnTo>
                    <a:lnTo>
                      <a:pt x="16" y="16"/>
                    </a:lnTo>
                    <a:lnTo>
                      <a:pt x="16" y="0"/>
                    </a:lnTo>
                  </a:path>
                </a:pathLst>
              </a:custGeom>
              <a:solidFill>
                <a:srgbClr val="C0C0C0"/>
              </a:solidFill>
              <a:ln w="12700" cap="rnd">
                <a:solidFill>
                  <a:srgbClr val="000000"/>
                </a:solidFill>
                <a:round/>
                <a:headEnd/>
                <a:tailEnd/>
              </a:ln>
            </p:spPr>
            <p:txBody>
              <a:bodyPr/>
              <a:lstStyle/>
              <a:p>
                <a:endParaRPr lang="en-US"/>
              </a:p>
            </p:txBody>
          </p:sp>
        </p:grpSp>
        <p:grpSp>
          <p:nvGrpSpPr>
            <p:cNvPr id="2216" name="Group 190"/>
            <p:cNvGrpSpPr>
              <a:grpSpLocks/>
            </p:cNvGrpSpPr>
            <p:nvPr/>
          </p:nvGrpSpPr>
          <p:grpSpPr bwMode="auto">
            <a:xfrm>
              <a:off x="5256" y="2017"/>
              <a:ext cx="41" cy="46"/>
              <a:chOff x="5256" y="2017"/>
              <a:chExt cx="41" cy="46"/>
            </a:xfrm>
          </p:grpSpPr>
          <p:sp>
            <p:nvSpPr>
              <p:cNvPr id="2229" name="Freeform 191"/>
              <p:cNvSpPr>
                <a:spLocks/>
              </p:cNvSpPr>
              <p:nvPr/>
            </p:nvSpPr>
            <p:spPr bwMode="auto">
              <a:xfrm>
                <a:off x="5256" y="2031"/>
                <a:ext cx="19" cy="32"/>
              </a:xfrm>
              <a:custGeom>
                <a:avLst/>
                <a:gdLst>
                  <a:gd name="T0" fmla="*/ 2 w 19"/>
                  <a:gd name="T1" fmla="*/ 0 h 32"/>
                  <a:gd name="T2" fmla="*/ 18 w 19"/>
                  <a:gd name="T3" fmla="*/ 26 h 32"/>
                  <a:gd name="T4" fmla="*/ 15 w 19"/>
                  <a:gd name="T5" fmla="*/ 31 h 32"/>
                  <a:gd name="T6" fmla="*/ 0 w 19"/>
                  <a:gd name="T7" fmla="*/ 1 h 32"/>
                  <a:gd name="T8" fmla="*/ 2 w 19"/>
                  <a:gd name="T9" fmla="*/ 0 h 32"/>
                  <a:gd name="T10" fmla="*/ 0 60000 65536"/>
                  <a:gd name="T11" fmla="*/ 0 60000 65536"/>
                  <a:gd name="T12" fmla="*/ 0 60000 65536"/>
                  <a:gd name="T13" fmla="*/ 0 60000 65536"/>
                  <a:gd name="T14" fmla="*/ 0 60000 65536"/>
                  <a:gd name="T15" fmla="*/ 0 w 19"/>
                  <a:gd name="T16" fmla="*/ 0 h 32"/>
                  <a:gd name="T17" fmla="*/ 19 w 19"/>
                  <a:gd name="T18" fmla="*/ 32 h 32"/>
                </a:gdLst>
                <a:ahLst/>
                <a:cxnLst>
                  <a:cxn ang="T10">
                    <a:pos x="T0" y="T1"/>
                  </a:cxn>
                  <a:cxn ang="T11">
                    <a:pos x="T2" y="T3"/>
                  </a:cxn>
                  <a:cxn ang="T12">
                    <a:pos x="T4" y="T5"/>
                  </a:cxn>
                  <a:cxn ang="T13">
                    <a:pos x="T6" y="T7"/>
                  </a:cxn>
                  <a:cxn ang="T14">
                    <a:pos x="T8" y="T9"/>
                  </a:cxn>
                </a:cxnLst>
                <a:rect l="T15" t="T16" r="T17" b="T18"/>
                <a:pathLst>
                  <a:path w="19" h="32">
                    <a:moveTo>
                      <a:pt x="2" y="0"/>
                    </a:moveTo>
                    <a:lnTo>
                      <a:pt x="18" y="26"/>
                    </a:lnTo>
                    <a:lnTo>
                      <a:pt x="15" y="31"/>
                    </a:lnTo>
                    <a:lnTo>
                      <a:pt x="0" y="1"/>
                    </a:lnTo>
                    <a:lnTo>
                      <a:pt x="2" y="0"/>
                    </a:lnTo>
                  </a:path>
                </a:pathLst>
              </a:custGeom>
              <a:solidFill>
                <a:srgbClr val="BFBFDF"/>
              </a:solidFill>
              <a:ln w="12700" cap="rnd">
                <a:solidFill>
                  <a:srgbClr val="000000"/>
                </a:solidFill>
                <a:round/>
                <a:headEnd/>
                <a:tailEnd/>
              </a:ln>
            </p:spPr>
            <p:txBody>
              <a:bodyPr/>
              <a:lstStyle/>
              <a:p>
                <a:endParaRPr lang="en-US"/>
              </a:p>
            </p:txBody>
          </p:sp>
          <p:sp>
            <p:nvSpPr>
              <p:cNvPr id="2230" name="Freeform 192"/>
              <p:cNvSpPr>
                <a:spLocks/>
              </p:cNvSpPr>
              <p:nvPr/>
            </p:nvSpPr>
            <p:spPr bwMode="auto">
              <a:xfrm>
                <a:off x="5261" y="2017"/>
                <a:ext cx="36" cy="17"/>
              </a:xfrm>
              <a:custGeom>
                <a:avLst/>
                <a:gdLst>
                  <a:gd name="T0" fmla="*/ 1 w 36"/>
                  <a:gd name="T1" fmla="*/ 0 h 17"/>
                  <a:gd name="T2" fmla="*/ 35 w 36"/>
                  <a:gd name="T3" fmla="*/ 8 h 17"/>
                  <a:gd name="T4" fmla="*/ 30 w 36"/>
                  <a:gd name="T5" fmla="*/ 16 h 17"/>
                  <a:gd name="T6" fmla="*/ 0 w 36"/>
                  <a:gd name="T7" fmla="*/ 5 h 17"/>
                  <a:gd name="T8" fmla="*/ 1 w 36"/>
                  <a:gd name="T9" fmla="*/ 0 h 17"/>
                  <a:gd name="T10" fmla="*/ 0 60000 65536"/>
                  <a:gd name="T11" fmla="*/ 0 60000 65536"/>
                  <a:gd name="T12" fmla="*/ 0 60000 65536"/>
                  <a:gd name="T13" fmla="*/ 0 60000 65536"/>
                  <a:gd name="T14" fmla="*/ 0 60000 65536"/>
                  <a:gd name="T15" fmla="*/ 0 w 36"/>
                  <a:gd name="T16" fmla="*/ 0 h 17"/>
                  <a:gd name="T17" fmla="*/ 36 w 36"/>
                  <a:gd name="T18" fmla="*/ 17 h 17"/>
                </a:gdLst>
                <a:ahLst/>
                <a:cxnLst>
                  <a:cxn ang="T10">
                    <a:pos x="T0" y="T1"/>
                  </a:cxn>
                  <a:cxn ang="T11">
                    <a:pos x="T2" y="T3"/>
                  </a:cxn>
                  <a:cxn ang="T12">
                    <a:pos x="T4" y="T5"/>
                  </a:cxn>
                  <a:cxn ang="T13">
                    <a:pos x="T6" y="T7"/>
                  </a:cxn>
                  <a:cxn ang="T14">
                    <a:pos x="T8" y="T9"/>
                  </a:cxn>
                </a:cxnLst>
                <a:rect l="T15" t="T16" r="T17" b="T18"/>
                <a:pathLst>
                  <a:path w="36" h="17">
                    <a:moveTo>
                      <a:pt x="1" y="0"/>
                    </a:moveTo>
                    <a:lnTo>
                      <a:pt x="35" y="8"/>
                    </a:lnTo>
                    <a:lnTo>
                      <a:pt x="30" y="16"/>
                    </a:lnTo>
                    <a:lnTo>
                      <a:pt x="0" y="5"/>
                    </a:lnTo>
                    <a:lnTo>
                      <a:pt x="1" y="0"/>
                    </a:lnTo>
                  </a:path>
                </a:pathLst>
              </a:custGeom>
              <a:solidFill>
                <a:srgbClr val="BFBFDF"/>
              </a:solidFill>
              <a:ln w="12700" cap="rnd">
                <a:solidFill>
                  <a:srgbClr val="000000"/>
                </a:solidFill>
                <a:round/>
                <a:headEnd/>
                <a:tailEnd/>
              </a:ln>
            </p:spPr>
            <p:txBody>
              <a:bodyPr/>
              <a:lstStyle/>
              <a:p>
                <a:endParaRPr lang="en-US"/>
              </a:p>
            </p:txBody>
          </p:sp>
        </p:grpSp>
        <p:grpSp>
          <p:nvGrpSpPr>
            <p:cNvPr id="2217" name="Group 193"/>
            <p:cNvGrpSpPr>
              <a:grpSpLocks/>
            </p:cNvGrpSpPr>
            <p:nvPr/>
          </p:nvGrpSpPr>
          <p:grpSpPr bwMode="auto">
            <a:xfrm>
              <a:off x="5244" y="1945"/>
              <a:ext cx="134" cy="210"/>
              <a:chOff x="5244" y="1945"/>
              <a:chExt cx="134" cy="210"/>
            </a:xfrm>
          </p:grpSpPr>
          <p:sp>
            <p:nvSpPr>
              <p:cNvPr id="2227" name="Freeform 194"/>
              <p:cNvSpPr>
                <a:spLocks/>
              </p:cNvSpPr>
              <p:nvPr/>
            </p:nvSpPr>
            <p:spPr bwMode="auto">
              <a:xfrm>
                <a:off x="5244" y="1945"/>
                <a:ext cx="134" cy="210"/>
              </a:xfrm>
              <a:custGeom>
                <a:avLst/>
                <a:gdLst>
                  <a:gd name="T0" fmla="*/ 129 w 134"/>
                  <a:gd name="T1" fmla="*/ 7 h 210"/>
                  <a:gd name="T2" fmla="*/ 131 w 134"/>
                  <a:gd name="T3" fmla="*/ 14 h 210"/>
                  <a:gd name="T4" fmla="*/ 132 w 134"/>
                  <a:gd name="T5" fmla="*/ 21 h 210"/>
                  <a:gd name="T6" fmla="*/ 133 w 134"/>
                  <a:gd name="T7" fmla="*/ 30 h 210"/>
                  <a:gd name="T8" fmla="*/ 133 w 134"/>
                  <a:gd name="T9" fmla="*/ 38 h 210"/>
                  <a:gd name="T10" fmla="*/ 131 w 134"/>
                  <a:gd name="T11" fmla="*/ 49 h 210"/>
                  <a:gd name="T12" fmla="*/ 130 w 134"/>
                  <a:gd name="T13" fmla="*/ 62 h 210"/>
                  <a:gd name="T14" fmla="*/ 126 w 134"/>
                  <a:gd name="T15" fmla="*/ 76 h 210"/>
                  <a:gd name="T16" fmla="*/ 121 w 134"/>
                  <a:gd name="T17" fmla="*/ 93 h 210"/>
                  <a:gd name="T18" fmla="*/ 114 w 134"/>
                  <a:gd name="T19" fmla="*/ 109 h 210"/>
                  <a:gd name="T20" fmla="*/ 102 w 134"/>
                  <a:gd name="T21" fmla="*/ 128 h 210"/>
                  <a:gd name="T22" fmla="*/ 89 w 134"/>
                  <a:gd name="T23" fmla="*/ 146 h 210"/>
                  <a:gd name="T24" fmla="*/ 79 w 134"/>
                  <a:gd name="T25" fmla="*/ 159 h 210"/>
                  <a:gd name="T26" fmla="*/ 65 w 134"/>
                  <a:gd name="T27" fmla="*/ 174 h 210"/>
                  <a:gd name="T28" fmla="*/ 50 w 134"/>
                  <a:gd name="T29" fmla="*/ 185 h 210"/>
                  <a:gd name="T30" fmla="*/ 37 w 134"/>
                  <a:gd name="T31" fmla="*/ 195 h 210"/>
                  <a:gd name="T32" fmla="*/ 28 w 134"/>
                  <a:gd name="T33" fmla="*/ 201 h 210"/>
                  <a:gd name="T34" fmla="*/ 18 w 134"/>
                  <a:gd name="T35" fmla="*/ 206 h 210"/>
                  <a:gd name="T36" fmla="*/ 10 w 134"/>
                  <a:gd name="T37" fmla="*/ 209 h 210"/>
                  <a:gd name="T38" fmla="*/ 4 w 134"/>
                  <a:gd name="T39" fmla="*/ 209 h 210"/>
                  <a:gd name="T40" fmla="*/ 0 w 134"/>
                  <a:gd name="T41" fmla="*/ 206 h 210"/>
                  <a:gd name="T42" fmla="*/ 124 w 134"/>
                  <a:gd name="T43" fmla="*/ 0 h 210"/>
                  <a:gd name="T44" fmla="*/ 129 w 134"/>
                  <a:gd name="T45" fmla="*/ 7 h 21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34"/>
                  <a:gd name="T70" fmla="*/ 0 h 210"/>
                  <a:gd name="T71" fmla="*/ 134 w 134"/>
                  <a:gd name="T72" fmla="*/ 210 h 21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34" h="210">
                    <a:moveTo>
                      <a:pt x="129" y="7"/>
                    </a:moveTo>
                    <a:lnTo>
                      <a:pt x="131" y="14"/>
                    </a:lnTo>
                    <a:lnTo>
                      <a:pt x="132" y="21"/>
                    </a:lnTo>
                    <a:lnTo>
                      <a:pt x="133" y="30"/>
                    </a:lnTo>
                    <a:lnTo>
                      <a:pt x="133" y="38"/>
                    </a:lnTo>
                    <a:lnTo>
                      <a:pt x="131" y="49"/>
                    </a:lnTo>
                    <a:lnTo>
                      <a:pt x="130" y="62"/>
                    </a:lnTo>
                    <a:lnTo>
                      <a:pt x="126" y="76"/>
                    </a:lnTo>
                    <a:lnTo>
                      <a:pt x="121" y="93"/>
                    </a:lnTo>
                    <a:lnTo>
                      <a:pt x="114" y="109"/>
                    </a:lnTo>
                    <a:lnTo>
                      <a:pt x="102" y="128"/>
                    </a:lnTo>
                    <a:lnTo>
                      <a:pt x="89" y="146"/>
                    </a:lnTo>
                    <a:lnTo>
                      <a:pt x="79" y="159"/>
                    </a:lnTo>
                    <a:lnTo>
                      <a:pt x="65" y="174"/>
                    </a:lnTo>
                    <a:lnTo>
                      <a:pt x="50" y="185"/>
                    </a:lnTo>
                    <a:lnTo>
                      <a:pt x="37" y="195"/>
                    </a:lnTo>
                    <a:lnTo>
                      <a:pt x="28" y="201"/>
                    </a:lnTo>
                    <a:lnTo>
                      <a:pt x="18" y="206"/>
                    </a:lnTo>
                    <a:lnTo>
                      <a:pt x="10" y="209"/>
                    </a:lnTo>
                    <a:lnTo>
                      <a:pt x="4" y="209"/>
                    </a:lnTo>
                    <a:lnTo>
                      <a:pt x="0" y="206"/>
                    </a:lnTo>
                    <a:lnTo>
                      <a:pt x="124" y="0"/>
                    </a:lnTo>
                    <a:lnTo>
                      <a:pt x="129" y="7"/>
                    </a:lnTo>
                  </a:path>
                </a:pathLst>
              </a:custGeom>
              <a:solidFill>
                <a:srgbClr val="808080"/>
              </a:solidFill>
              <a:ln w="12700" cap="rnd">
                <a:solidFill>
                  <a:srgbClr val="000000"/>
                </a:solidFill>
                <a:round/>
                <a:headEnd/>
                <a:tailEnd/>
              </a:ln>
            </p:spPr>
            <p:txBody>
              <a:bodyPr/>
              <a:lstStyle/>
              <a:p>
                <a:endParaRPr lang="en-US"/>
              </a:p>
            </p:txBody>
          </p:sp>
          <p:sp>
            <p:nvSpPr>
              <p:cNvPr id="2228" name="Freeform 195"/>
              <p:cNvSpPr>
                <a:spLocks/>
              </p:cNvSpPr>
              <p:nvPr/>
            </p:nvSpPr>
            <p:spPr bwMode="auto">
              <a:xfrm>
                <a:off x="5244" y="1945"/>
                <a:ext cx="126" cy="207"/>
              </a:xfrm>
              <a:custGeom>
                <a:avLst/>
                <a:gdLst>
                  <a:gd name="T0" fmla="*/ 124 w 126"/>
                  <a:gd name="T1" fmla="*/ 0 h 207"/>
                  <a:gd name="T2" fmla="*/ 125 w 126"/>
                  <a:gd name="T3" fmla="*/ 4 h 207"/>
                  <a:gd name="T4" fmla="*/ 125 w 126"/>
                  <a:gd name="T5" fmla="*/ 13 h 207"/>
                  <a:gd name="T6" fmla="*/ 125 w 126"/>
                  <a:gd name="T7" fmla="*/ 24 h 207"/>
                  <a:gd name="T8" fmla="*/ 124 w 126"/>
                  <a:gd name="T9" fmla="*/ 32 h 207"/>
                  <a:gd name="T10" fmla="*/ 123 w 126"/>
                  <a:gd name="T11" fmla="*/ 43 h 207"/>
                  <a:gd name="T12" fmla="*/ 120 w 126"/>
                  <a:gd name="T13" fmla="*/ 56 h 207"/>
                  <a:gd name="T14" fmla="*/ 118 w 126"/>
                  <a:gd name="T15" fmla="*/ 70 h 207"/>
                  <a:gd name="T16" fmla="*/ 111 w 126"/>
                  <a:gd name="T17" fmla="*/ 87 h 207"/>
                  <a:gd name="T18" fmla="*/ 102 w 126"/>
                  <a:gd name="T19" fmla="*/ 107 h 207"/>
                  <a:gd name="T20" fmla="*/ 92 w 126"/>
                  <a:gd name="T21" fmla="*/ 124 h 207"/>
                  <a:gd name="T22" fmla="*/ 79 w 126"/>
                  <a:gd name="T23" fmla="*/ 141 h 207"/>
                  <a:gd name="T24" fmla="*/ 69 w 126"/>
                  <a:gd name="T25" fmla="*/ 154 h 207"/>
                  <a:gd name="T26" fmla="*/ 60 w 126"/>
                  <a:gd name="T27" fmla="*/ 162 h 207"/>
                  <a:gd name="T28" fmla="*/ 51 w 126"/>
                  <a:gd name="T29" fmla="*/ 171 h 207"/>
                  <a:gd name="T30" fmla="*/ 43 w 126"/>
                  <a:gd name="T31" fmla="*/ 179 h 207"/>
                  <a:gd name="T32" fmla="*/ 33 w 126"/>
                  <a:gd name="T33" fmla="*/ 187 h 207"/>
                  <a:gd name="T34" fmla="*/ 26 w 126"/>
                  <a:gd name="T35" fmla="*/ 192 h 207"/>
                  <a:gd name="T36" fmla="*/ 20 w 126"/>
                  <a:gd name="T37" fmla="*/ 197 h 207"/>
                  <a:gd name="T38" fmla="*/ 12 w 126"/>
                  <a:gd name="T39" fmla="*/ 201 h 207"/>
                  <a:gd name="T40" fmla="*/ 5 w 126"/>
                  <a:gd name="T41" fmla="*/ 205 h 207"/>
                  <a:gd name="T42" fmla="*/ 1 w 126"/>
                  <a:gd name="T43" fmla="*/ 206 h 207"/>
                  <a:gd name="T44" fmla="*/ 0 w 126"/>
                  <a:gd name="T45" fmla="*/ 204 h 207"/>
                  <a:gd name="T46" fmla="*/ 0 w 126"/>
                  <a:gd name="T47" fmla="*/ 199 h 207"/>
                  <a:gd name="T48" fmla="*/ 1 w 126"/>
                  <a:gd name="T49" fmla="*/ 194 h 207"/>
                  <a:gd name="T50" fmla="*/ 2 w 126"/>
                  <a:gd name="T51" fmla="*/ 185 h 207"/>
                  <a:gd name="T52" fmla="*/ 5 w 126"/>
                  <a:gd name="T53" fmla="*/ 175 h 207"/>
                  <a:gd name="T54" fmla="*/ 7 w 126"/>
                  <a:gd name="T55" fmla="*/ 164 h 207"/>
                  <a:gd name="T56" fmla="*/ 10 w 126"/>
                  <a:gd name="T57" fmla="*/ 152 h 207"/>
                  <a:gd name="T58" fmla="*/ 14 w 126"/>
                  <a:gd name="T59" fmla="*/ 138 h 207"/>
                  <a:gd name="T60" fmla="*/ 19 w 126"/>
                  <a:gd name="T61" fmla="*/ 129 h 207"/>
                  <a:gd name="T62" fmla="*/ 22 w 126"/>
                  <a:gd name="T63" fmla="*/ 119 h 207"/>
                  <a:gd name="T64" fmla="*/ 29 w 126"/>
                  <a:gd name="T65" fmla="*/ 107 h 207"/>
                  <a:gd name="T66" fmla="*/ 34 w 126"/>
                  <a:gd name="T67" fmla="*/ 97 h 207"/>
                  <a:gd name="T68" fmla="*/ 41 w 126"/>
                  <a:gd name="T69" fmla="*/ 86 h 207"/>
                  <a:gd name="T70" fmla="*/ 52 w 126"/>
                  <a:gd name="T71" fmla="*/ 72 h 207"/>
                  <a:gd name="T72" fmla="*/ 60 w 126"/>
                  <a:gd name="T73" fmla="*/ 62 h 207"/>
                  <a:gd name="T74" fmla="*/ 70 w 126"/>
                  <a:gd name="T75" fmla="*/ 48 h 207"/>
                  <a:gd name="T76" fmla="*/ 81 w 126"/>
                  <a:gd name="T77" fmla="*/ 38 h 207"/>
                  <a:gd name="T78" fmla="*/ 91 w 126"/>
                  <a:gd name="T79" fmla="*/ 27 h 207"/>
                  <a:gd name="T80" fmla="*/ 99 w 126"/>
                  <a:gd name="T81" fmla="*/ 20 h 207"/>
                  <a:gd name="T82" fmla="*/ 107 w 126"/>
                  <a:gd name="T83" fmla="*/ 12 h 207"/>
                  <a:gd name="T84" fmla="*/ 113 w 126"/>
                  <a:gd name="T85" fmla="*/ 7 h 207"/>
                  <a:gd name="T86" fmla="*/ 119 w 126"/>
                  <a:gd name="T87" fmla="*/ 2 h 207"/>
                  <a:gd name="T88" fmla="*/ 124 w 126"/>
                  <a:gd name="T89" fmla="*/ 0 h 20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26"/>
                  <a:gd name="T136" fmla="*/ 0 h 207"/>
                  <a:gd name="T137" fmla="*/ 126 w 126"/>
                  <a:gd name="T138" fmla="*/ 207 h 207"/>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26" h="207">
                    <a:moveTo>
                      <a:pt x="124" y="0"/>
                    </a:moveTo>
                    <a:lnTo>
                      <a:pt x="125" y="4"/>
                    </a:lnTo>
                    <a:lnTo>
                      <a:pt x="125" y="13"/>
                    </a:lnTo>
                    <a:lnTo>
                      <a:pt x="125" y="24"/>
                    </a:lnTo>
                    <a:lnTo>
                      <a:pt x="124" y="32"/>
                    </a:lnTo>
                    <a:lnTo>
                      <a:pt x="123" y="43"/>
                    </a:lnTo>
                    <a:lnTo>
                      <a:pt x="120" y="56"/>
                    </a:lnTo>
                    <a:lnTo>
                      <a:pt x="118" y="70"/>
                    </a:lnTo>
                    <a:lnTo>
                      <a:pt x="111" y="87"/>
                    </a:lnTo>
                    <a:lnTo>
                      <a:pt x="102" y="107"/>
                    </a:lnTo>
                    <a:lnTo>
                      <a:pt x="92" y="124"/>
                    </a:lnTo>
                    <a:lnTo>
                      <a:pt x="79" y="141"/>
                    </a:lnTo>
                    <a:lnTo>
                      <a:pt x="69" y="154"/>
                    </a:lnTo>
                    <a:lnTo>
                      <a:pt x="60" y="162"/>
                    </a:lnTo>
                    <a:lnTo>
                      <a:pt x="51" y="171"/>
                    </a:lnTo>
                    <a:lnTo>
                      <a:pt x="43" y="179"/>
                    </a:lnTo>
                    <a:lnTo>
                      <a:pt x="33" y="187"/>
                    </a:lnTo>
                    <a:lnTo>
                      <a:pt x="26" y="192"/>
                    </a:lnTo>
                    <a:lnTo>
                      <a:pt x="20" y="197"/>
                    </a:lnTo>
                    <a:lnTo>
                      <a:pt x="12" y="201"/>
                    </a:lnTo>
                    <a:lnTo>
                      <a:pt x="5" y="205"/>
                    </a:lnTo>
                    <a:lnTo>
                      <a:pt x="1" y="206"/>
                    </a:lnTo>
                    <a:lnTo>
                      <a:pt x="0" y="204"/>
                    </a:lnTo>
                    <a:lnTo>
                      <a:pt x="0" y="199"/>
                    </a:lnTo>
                    <a:lnTo>
                      <a:pt x="1" y="194"/>
                    </a:lnTo>
                    <a:lnTo>
                      <a:pt x="2" y="185"/>
                    </a:lnTo>
                    <a:lnTo>
                      <a:pt x="5" y="175"/>
                    </a:lnTo>
                    <a:lnTo>
                      <a:pt x="7" y="164"/>
                    </a:lnTo>
                    <a:lnTo>
                      <a:pt x="10" y="152"/>
                    </a:lnTo>
                    <a:lnTo>
                      <a:pt x="14" y="138"/>
                    </a:lnTo>
                    <a:lnTo>
                      <a:pt x="19" y="129"/>
                    </a:lnTo>
                    <a:lnTo>
                      <a:pt x="22" y="119"/>
                    </a:lnTo>
                    <a:lnTo>
                      <a:pt x="29" y="107"/>
                    </a:lnTo>
                    <a:lnTo>
                      <a:pt x="34" y="97"/>
                    </a:lnTo>
                    <a:lnTo>
                      <a:pt x="41" y="86"/>
                    </a:lnTo>
                    <a:lnTo>
                      <a:pt x="52" y="72"/>
                    </a:lnTo>
                    <a:lnTo>
                      <a:pt x="60" y="62"/>
                    </a:lnTo>
                    <a:lnTo>
                      <a:pt x="70" y="48"/>
                    </a:lnTo>
                    <a:lnTo>
                      <a:pt x="81" y="38"/>
                    </a:lnTo>
                    <a:lnTo>
                      <a:pt x="91" y="27"/>
                    </a:lnTo>
                    <a:lnTo>
                      <a:pt x="99" y="20"/>
                    </a:lnTo>
                    <a:lnTo>
                      <a:pt x="107" y="12"/>
                    </a:lnTo>
                    <a:lnTo>
                      <a:pt x="113" y="7"/>
                    </a:lnTo>
                    <a:lnTo>
                      <a:pt x="119" y="2"/>
                    </a:lnTo>
                    <a:lnTo>
                      <a:pt x="124" y="0"/>
                    </a:lnTo>
                  </a:path>
                </a:pathLst>
              </a:custGeom>
              <a:solidFill>
                <a:srgbClr val="C0C0C0"/>
              </a:solidFill>
              <a:ln w="12700" cap="rnd">
                <a:solidFill>
                  <a:srgbClr val="000000"/>
                </a:solidFill>
                <a:round/>
                <a:headEnd/>
                <a:tailEnd/>
              </a:ln>
            </p:spPr>
            <p:txBody>
              <a:bodyPr/>
              <a:lstStyle/>
              <a:p>
                <a:endParaRPr lang="en-US"/>
              </a:p>
            </p:txBody>
          </p:sp>
        </p:grpSp>
        <p:grpSp>
          <p:nvGrpSpPr>
            <p:cNvPr id="2218" name="Group 196"/>
            <p:cNvGrpSpPr>
              <a:grpSpLocks/>
            </p:cNvGrpSpPr>
            <p:nvPr/>
          </p:nvGrpSpPr>
          <p:grpSpPr bwMode="auto">
            <a:xfrm>
              <a:off x="5236" y="1998"/>
              <a:ext cx="130" cy="135"/>
              <a:chOff x="5236" y="1998"/>
              <a:chExt cx="130" cy="135"/>
            </a:xfrm>
          </p:grpSpPr>
          <p:sp>
            <p:nvSpPr>
              <p:cNvPr id="2225" name="Freeform 197"/>
              <p:cNvSpPr>
                <a:spLocks/>
              </p:cNvSpPr>
              <p:nvPr/>
            </p:nvSpPr>
            <p:spPr bwMode="auto">
              <a:xfrm>
                <a:off x="5241" y="1998"/>
                <a:ext cx="125" cy="17"/>
              </a:xfrm>
              <a:custGeom>
                <a:avLst/>
                <a:gdLst>
                  <a:gd name="T0" fmla="*/ 124 w 125"/>
                  <a:gd name="T1" fmla="*/ 0 h 17"/>
                  <a:gd name="T2" fmla="*/ 0 w 125"/>
                  <a:gd name="T3" fmla="*/ 8 h 17"/>
                  <a:gd name="T4" fmla="*/ 2 w 125"/>
                  <a:gd name="T5" fmla="*/ 16 h 17"/>
                  <a:gd name="T6" fmla="*/ 123 w 125"/>
                  <a:gd name="T7" fmla="*/ 5 h 17"/>
                  <a:gd name="T8" fmla="*/ 124 w 125"/>
                  <a:gd name="T9" fmla="*/ 0 h 17"/>
                  <a:gd name="T10" fmla="*/ 0 60000 65536"/>
                  <a:gd name="T11" fmla="*/ 0 60000 65536"/>
                  <a:gd name="T12" fmla="*/ 0 60000 65536"/>
                  <a:gd name="T13" fmla="*/ 0 60000 65536"/>
                  <a:gd name="T14" fmla="*/ 0 60000 65536"/>
                  <a:gd name="T15" fmla="*/ 0 w 125"/>
                  <a:gd name="T16" fmla="*/ 0 h 17"/>
                  <a:gd name="T17" fmla="*/ 125 w 125"/>
                  <a:gd name="T18" fmla="*/ 17 h 17"/>
                </a:gdLst>
                <a:ahLst/>
                <a:cxnLst>
                  <a:cxn ang="T10">
                    <a:pos x="T0" y="T1"/>
                  </a:cxn>
                  <a:cxn ang="T11">
                    <a:pos x="T2" y="T3"/>
                  </a:cxn>
                  <a:cxn ang="T12">
                    <a:pos x="T4" y="T5"/>
                  </a:cxn>
                  <a:cxn ang="T13">
                    <a:pos x="T6" y="T7"/>
                  </a:cxn>
                  <a:cxn ang="T14">
                    <a:pos x="T8" y="T9"/>
                  </a:cxn>
                </a:cxnLst>
                <a:rect l="T15" t="T16" r="T17" b="T18"/>
                <a:pathLst>
                  <a:path w="125" h="17">
                    <a:moveTo>
                      <a:pt x="124" y="0"/>
                    </a:moveTo>
                    <a:lnTo>
                      <a:pt x="0" y="8"/>
                    </a:lnTo>
                    <a:lnTo>
                      <a:pt x="2" y="16"/>
                    </a:lnTo>
                    <a:lnTo>
                      <a:pt x="123" y="5"/>
                    </a:lnTo>
                    <a:lnTo>
                      <a:pt x="124" y="0"/>
                    </a:lnTo>
                  </a:path>
                </a:pathLst>
              </a:custGeom>
              <a:solidFill>
                <a:srgbClr val="DFDFFF"/>
              </a:solidFill>
              <a:ln w="12700" cap="rnd">
                <a:solidFill>
                  <a:srgbClr val="000000"/>
                </a:solidFill>
                <a:round/>
                <a:headEnd/>
                <a:tailEnd/>
              </a:ln>
            </p:spPr>
            <p:txBody>
              <a:bodyPr/>
              <a:lstStyle/>
              <a:p>
                <a:endParaRPr lang="en-US"/>
              </a:p>
            </p:txBody>
          </p:sp>
          <p:sp>
            <p:nvSpPr>
              <p:cNvPr id="2226" name="Freeform 198"/>
              <p:cNvSpPr>
                <a:spLocks/>
              </p:cNvSpPr>
              <p:nvPr/>
            </p:nvSpPr>
            <p:spPr bwMode="auto">
              <a:xfrm>
                <a:off x="5236" y="2025"/>
                <a:ext cx="45" cy="108"/>
              </a:xfrm>
              <a:custGeom>
                <a:avLst/>
                <a:gdLst>
                  <a:gd name="T0" fmla="*/ 5 w 45"/>
                  <a:gd name="T1" fmla="*/ 2 h 108"/>
                  <a:gd name="T2" fmla="*/ 44 w 45"/>
                  <a:gd name="T3" fmla="*/ 105 h 108"/>
                  <a:gd name="T4" fmla="*/ 41 w 45"/>
                  <a:gd name="T5" fmla="*/ 107 h 108"/>
                  <a:gd name="T6" fmla="*/ 0 w 45"/>
                  <a:gd name="T7" fmla="*/ 0 h 108"/>
                  <a:gd name="T8" fmla="*/ 5 w 45"/>
                  <a:gd name="T9" fmla="*/ 2 h 108"/>
                  <a:gd name="T10" fmla="*/ 0 60000 65536"/>
                  <a:gd name="T11" fmla="*/ 0 60000 65536"/>
                  <a:gd name="T12" fmla="*/ 0 60000 65536"/>
                  <a:gd name="T13" fmla="*/ 0 60000 65536"/>
                  <a:gd name="T14" fmla="*/ 0 60000 65536"/>
                  <a:gd name="T15" fmla="*/ 0 w 45"/>
                  <a:gd name="T16" fmla="*/ 0 h 108"/>
                  <a:gd name="T17" fmla="*/ 45 w 45"/>
                  <a:gd name="T18" fmla="*/ 108 h 108"/>
                </a:gdLst>
                <a:ahLst/>
                <a:cxnLst>
                  <a:cxn ang="T10">
                    <a:pos x="T0" y="T1"/>
                  </a:cxn>
                  <a:cxn ang="T11">
                    <a:pos x="T2" y="T3"/>
                  </a:cxn>
                  <a:cxn ang="T12">
                    <a:pos x="T4" y="T5"/>
                  </a:cxn>
                  <a:cxn ang="T13">
                    <a:pos x="T6" y="T7"/>
                  </a:cxn>
                  <a:cxn ang="T14">
                    <a:pos x="T8" y="T9"/>
                  </a:cxn>
                </a:cxnLst>
                <a:rect l="T15" t="T16" r="T17" b="T18"/>
                <a:pathLst>
                  <a:path w="45" h="108">
                    <a:moveTo>
                      <a:pt x="5" y="2"/>
                    </a:moveTo>
                    <a:lnTo>
                      <a:pt x="44" y="105"/>
                    </a:lnTo>
                    <a:lnTo>
                      <a:pt x="41" y="107"/>
                    </a:lnTo>
                    <a:lnTo>
                      <a:pt x="0" y="0"/>
                    </a:lnTo>
                    <a:lnTo>
                      <a:pt x="5" y="2"/>
                    </a:lnTo>
                  </a:path>
                </a:pathLst>
              </a:custGeom>
              <a:solidFill>
                <a:srgbClr val="DFDFFF"/>
              </a:solidFill>
              <a:ln w="12700" cap="rnd">
                <a:solidFill>
                  <a:srgbClr val="000000"/>
                </a:solidFill>
                <a:round/>
                <a:headEnd/>
                <a:tailEnd/>
              </a:ln>
            </p:spPr>
            <p:txBody>
              <a:bodyPr/>
              <a:lstStyle/>
              <a:p>
                <a:endParaRPr lang="en-US"/>
              </a:p>
            </p:txBody>
          </p:sp>
        </p:grpSp>
        <p:grpSp>
          <p:nvGrpSpPr>
            <p:cNvPr id="2219" name="Group 199"/>
            <p:cNvGrpSpPr>
              <a:grpSpLocks/>
            </p:cNvGrpSpPr>
            <p:nvPr/>
          </p:nvGrpSpPr>
          <p:grpSpPr bwMode="auto">
            <a:xfrm>
              <a:off x="5214" y="2000"/>
              <a:ext cx="52" cy="34"/>
              <a:chOff x="5214" y="2000"/>
              <a:chExt cx="52" cy="34"/>
            </a:xfrm>
          </p:grpSpPr>
          <p:sp>
            <p:nvSpPr>
              <p:cNvPr id="2220" name="Freeform 200"/>
              <p:cNvSpPr>
                <a:spLocks/>
              </p:cNvSpPr>
              <p:nvPr/>
            </p:nvSpPr>
            <p:spPr bwMode="auto">
              <a:xfrm>
                <a:off x="5229" y="2003"/>
                <a:ext cx="37" cy="31"/>
              </a:xfrm>
              <a:custGeom>
                <a:avLst/>
                <a:gdLst>
                  <a:gd name="T0" fmla="*/ 9 w 37"/>
                  <a:gd name="T1" fmla="*/ 0 h 31"/>
                  <a:gd name="T2" fmla="*/ 34 w 37"/>
                  <a:gd name="T3" fmla="*/ 9 h 31"/>
                  <a:gd name="T4" fmla="*/ 35 w 37"/>
                  <a:gd name="T5" fmla="*/ 11 h 31"/>
                  <a:gd name="T6" fmla="*/ 36 w 37"/>
                  <a:gd name="T7" fmla="*/ 14 h 31"/>
                  <a:gd name="T8" fmla="*/ 36 w 37"/>
                  <a:gd name="T9" fmla="*/ 18 h 31"/>
                  <a:gd name="T10" fmla="*/ 35 w 37"/>
                  <a:gd name="T11" fmla="*/ 21 h 31"/>
                  <a:gd name="T12" fmla="*/ 34 w 37"/>
                  <a:gd name="T13" fmla="*/ 25 h 31"/>
                  <a:gd name="T14" fmla="*/ 31 w 37"/>
                  <a:gd name="T15" fmla="*/ 28 h 31"/>
                  <a:gd name="T16" fmla="*/ 28 w 37"/>
                  <a:gd name="T17" fmla="*/ 30 h 31"/>
                  <a:gd name="T18" fmla="*/ 25 w 37"/>
                  <a:gd name="T19" fmla="*/ 30 h 31"/>
                  <a:gd name="T20" fmla="*/ 24 w 37"/>
                  <a:gd name="T21" fmla="*/ 30 h 31"/>
                  <a:gd name="T22" fmla="*/ 0 w 37"/>
                  <a:gd name="T23" fmla="*/ 18 h 31"/>
                  <a:gd name="T24" fmla="*/ 5 w 37"/>
                  <a:gd name="T25" fmla="*/ 15 h 31"/>
                  <a:gd name="T26" fmla="*/ 7 w 37"/>
                  <a:gd name="T27" fmla="*/ 12 h 31"/>
                  <a:gd name="T28" fmla="*/ 9 w 37"/>
                  <a:gd name="T29" fmla="*/ 0 h 3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7"/>
                  <a:gd name="T46" fmla="*/ 0 h 31"/>
                  <a:gd name="T47" fmla="*/ 37 w 37"/>
                  <a:gd name="T48" fmla="*/ 31 h 3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7" h="31">
                    <a:moveTo>
                      <a:pt x="9" y="0"/>
                    </a:moveTo>
                    <a:lnTo>
                      <a:pt x="34" y="9"/>
                    </a:lnTo>
                    <a:lnTo>
                      <a:pt x="35" y="11"/>
                    </a:lnTo>
                    <a:lnTo>
                      <a:pt x="36" y="14"/>
                    </a:lnTo>
                    <a:lnTo>
                      <a:pt x="36" y="18"/>
                    </a:lnTo>
                    <a:lnTo>
                      <a:pt x="35" y="21"/>
                    </a:lnTo>
                    <a:lnTo>
                      <a:pt x="34" y="25"/>
                    </a:lnTo>
                    <a:lnTo>
                      <a:pt x="31" y="28"/>
                    </a:lnTo>
                    <a:lnTo>
                      <a:pt x="28" y="30"/>
                    </a:lnTo>
                    <a:lnTo>
                      <a:pt x="25" y="30"/>
                    </a:lnTo>
                    <a:lnTo>
                      <a:pt x="24" y="30"/>
                    </a:lnTo>
                    <a:lnTo>
                      <a:pt x="0" y="18"/>
                    </a:lnTo>
                    <a:lnTo>
                      <a:pt x="5" y="15"/>
                    </a:lnTo>
                    <a:lnTo>
                      <a:pt x="7" y="12"/>
                    </a:lnTo>
                    <a:lnTo>
                      <a:pt x="9" y="0"/>
                    </a:lnTo>
                  </a:path>
                </a:pathLst>
              </a:custGeom>
              <a:solidFill>
                <a:srgbClr val="BFBFDF"/>
              </a:solidFill>
              <a:ln w="12700" cap="rnd">
                <a:solidFill>
                  <a:srgbClr val="000000"/>
                </a:solidFill>
                <a:round/>
                <a:headEnd/>
                <a:tailEnd/>
              </a:ln>
            </p:spPr>
            <p:txBody>
              <a:bodyPr/>
              <a:lstStyle/>
              <a:p>
                <a:endParaRPr lang="en-US"/>
              </a:p>
            </p:txBody>
          </p:sp>
          <p:sp>
            <p:nvSpPr>
              <p:cNvPr id="2221" name="Freeform 201"/>
              <p:cNvSpPr>
                <a:spLocks/>
              </p:cNvSpPr>
              <p:nvPr/>
            </p:nvSpPr>
            <p:spPr bwMode="auto">
              <a:xfrm>
                <a:off x="5224" y="2000"/>
                <a:ext cx="21" cy="28"/>
              </a:xfrm>
              <a:custGeom>
                <a:avLst/>
                <a:gdLst>
                  <a:gd name="T0" fmla="*/ 8 w 21"/>
                  <a:gd name="T1" fmla="*/ 3 h 28"/>
                  <a:gd name="T2" fmla="*/ 9 w 21"/>
                  <a:gd name="T3" fmla="*/ 2 h 28"/>
                  <a:gd name="T4" fmla="*/ 11 w 21"/>
                  <a:gd name="T5" fmla="*/ 1 h 28"/>
                  <a:gd name="T6" fmla="*/ 14 w 21"/>
                  <a:gd name="T7" fmla="*/ 0 h 28"/>
                  <a:gd name="T8" fmla="*/ 17 w 21"/>
                  <a:gd name="T9" fmla="*/ 0 h 28"/>
                  <a:gd name="T10" fmla="*/ 18 w 21"/>
                  <a:gd name="T11" fmla="*/ 2 h 28"/>
                  <a:gd name="T12" fmla="*/ 19 w 21"/>
                  <a:gd name="T13" fmla="*/ 3 h 28"/>
                  <a:gd name="T14" fmla="*/ 20 w 21"/>
                  <a:gd name="T15" fmla="*/ 7 h 28"/>
                  <a:gd name="T16" fmla="*/ 19 w 21"/>
                  <a:gd name="T17" fmla="*/ 9 h 28"/>
                  <a:gd name="T18" fmla="*/ 19 w 21"/>
                  <a:gd name="T19" fmla="*/ 11 h 28"/>
                  <a:gd name="T20" fmla="*/ 18 w 21"/>
                  <a:gd name="T21" fmla="*/ 15 h 28"/>
                  <a:gd name="T22" fmla="*/ 17 w 21"/>
                  <a:gd name="T23" fmla="*/ 18 h 28"/>
                  <a:gd name="T24" fmla="*/ 15 w 21"/>
                  <a:gd name="T25" fmla="*/ 20 h 28"/>
                  <a:gd name="T26" fmla="*/ 14 w 21"/>
                  <a:gd name="T27" fmla="*/ 23 h 28"/>
                  <a:gd name="T28" fmla="*/ 11 w 21"/>
                  <a:gd name="T29" fmla="*/ 25 h 28"/>
                  <a:gd name="T30" fmla="*/ 9 w 21"/>
                  <a:gd name="T31" fmla="*/ 26 h 28"/>
                  <a:gd name="T32" fmla="*/ 6 w 21"/>
                  <a:gd name="T33" fmla="*/ 27 h 28"/>
                  <a:gd name="T34" fmla="*/ 3 w 21"/>
                  <a:gd name="T35" fmla="*/ 27 h 28"/>
                  <a:gd name="T36" fmla="*/ 2 w 21"/>
                  <a:gd name="T37" fmla="*/ 26 h 28"/>
                  <a:gd name="T38" fmla="*/ 0 w 21"/>
                  <a:gd name="T39" fmla="*/ 24 h 28"/>
                  <a:gd name="T40" fmla="*/ 0 w 21"/>
                  <a:gd name="T41" fmla="*/ 20 h 28"/>
                  <a:gd name="T42" fmla="*/ 1 w 21"/>
                  <a:gd name="T43" fmla="*/ 17 h 28"/>
                  <a:gd name="T44" fmla="*/ 2 w 21"/>
                  <a:gd name="T45" fmla="*/ 13 h 28"/>
                  <a:gd name="T46" fmla="*/ 6 w 21"/>
                  <a:gd name="T47" fmla="*/ 7 h 28"/>
                  <a:gd name="T48" fmla="*/ 8 w 21"/>
                  <a:gd name="T49" fmla="*/ 3 h 2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1"/>
                  <a:gd name="T76" fmla="*/ 0 h 28"/>
                  <a:gd name="T77" fmla="*/ 21 w 21"/>
                  <a:gd name="T78" fmla="*/ 28 h 2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1" h="28">
                    <a:moveTo>
                      <a:pt x="8" y="3"/>
                    </a:moveTo>
                    <a:lnTo>
                      <a:pt x="9" y="2"/>
                    </a:lnTo>
                    <a:lnTo>
                      <a:pt x="11" y="1"/>
                    </a:lnTo>
                    <a:lnTo>
                      <a:pt x="14" y="0"/>
                    </a:lnTo>
                    <a:lnTo>
                      <a:pt x="17" y="0"/>
                    </a:lnTo>
                    <a:lnTo>
                      <a:pt x="18" y="2"/>
                    </a:lnTo>
                    <a:lnTo>
                      <a:pt x="19" y="3"/>
                    </a:lnTo>
                    <a:lnTo>
                      <a:pt x="20" y="7"/>
                    </a:lnTo>
                    <a:lnTo>
                      <a:pt x="19" y="9"/>
                    </a:lnTo>
                    <a:lnTo>
                      <a:pt x="19" y="11"/>
                    </a:lnTo>
                    <a:lnTo>
                      <a:pt x="18" y="15"/>
                    </a:lnTo>
                    <a:lnTo>
                      <a:pt x="17" y="18"/>
                    </a:lnTo>
                    <a:lnTo>
                      <a:pt x="15" y="20"/>
                    </a:lnTo>
                    <a:lnTo>
                      <a:pt x="14" y="23"/>
                    </a:lnTo>
                    <a:lnTo>
                      <a:pt x="11" y="25"/>
                    </a:lnTo>
                    <a:lnTo>
                      <a:pt x="9" y="26"/>
                    </a:lnTo>
                    <a:lnTo>
                      <a:pt x="6" y="27"/>
                    </a:lnTo>
                    <a:lnTo>
                      <a:pt x="3" y="27"/>
                    </a:lnTo>
                    <a:lnTo>
                      <a:pt x="2" y="26"/>
                    </a:lnTo>
                    <a:lnTo>
                      <a:pt x="0" y="24"/>
                    </a:lnTo>
                    <a:lnTo>
                      <a:pt x="0" y="20"/>
                    </a:lnTo>
                    <a:lnTo>
                      <a:pt x="1" y="17"/>
                    </a:lnTo>
                    <a:lnTo>
                      <a:pt x="2" y="13"/>
                    </a:lnTo>
                    <a:lnTo>
                      <a:pt x="6" y="7"/>
                    </a:lnTo>
                    <a:lnTo>
                      <a:pt x="8" y="3"/>
                    </a:lnTo>
                  </a:path>
                </a:pathLst>
              </a:custGeom>
              <a:solidFill>
                <a:srgbClr val="C0C0C0"/>
              </a:solidFill>
              <a:ln w="12700" cap="rnd">
                <a:solidFill>
                  <a:srgbClr val="000000"/>
                </a:solidFill>
                <a:round/>
                <a:headEnd/>
                <a:tailEnd/>
              </a:ln>
            </p:spPr>
            <p:txBody>
              <a:bodyPr/>
              <a:lstStyle/>
              <a:p>
                <a:endParaRPr lang="en-US"/>
              </a:p>
            </p:txBody>
          </p:sp>
          <p:sp>
            <p:nvSpPr>
              <p:cNvPr id="2222" name="Freeform 202"/>
              <p:cNvSpPr>
                <a:spLocks/>
              </p:cNvSpPr>
              <p:nvPr/>
            </p:nvSpPr>
            <p:spPr bwMode="auto">
              <a:xfrm>
                <a:off x="5214" y="2001"/>
                <a:ext cx="26" cy="21"/>
              </a:xfrm>
              <a:custGeom>
                <a:avLst/>
                <a:gdLst>
                  <a:gd name="T0" fmla="*/ 23 w 26"/>
                  <a:gd name="T1" fmla="*/ 5 h 21"/>
                  <a:gd name="T2" fmla="*/ 8 w 26"/>
                  <a:gd name="T3" fmla="*/ 1 h 21"/>
                  <a:gd name="T4" fmla="*/ 3 w 26"/>
                  <a:gd name="T5" fmla="*/ 0 h 21"/>
                  <a:gd name="T6" fmla="*/ 1 w 26"/>
                  <a:gd name="T7" fmla="*/ 1 h 21"/>
                  <a:gd name="T8" fmla="*/ 0 w 26"/>
                  <a:gd name="T9" fmla="*/ 2 h 21"/>
                  <a:gd name="T10" fmla="*/ 0 w 26"/>
                  <a:gd name="T11" fmla="*/ 4 h 21"/>
                  <a:gd name="T12" fmla="*/ 1 w 26"/>
                  <a:gd name="T13" fmla="*/ 7 h 21"/>
                  <a:gd name="T14" fmla="*/ 16 w 26"/>
                  <a:gd name="T15" fmla="*/ 20 h 21"/>
                  <a:gd name="T16" fmla="*/ 18 w 26"/>
                  <a:gd name="T17" fmla="*/ 20 h 21"/>
                  <a:gd name="T18" fmla="*/ 20 w 26"/>
                  <a:gd name="T19" fmla="*/ 19 h 21"/>
                  <a:gd name="T20" fmla="*/ 22 w 26"/>
                  <a:gd name="T21" fmla="*/ 18 h 21"/>
                  <a:gd name="T22" fmla="*/ 23 w 26"/>
                  <a:gd name="T23" fmla="*/ 15 h 21"/>
                  <a:gd name="T24" fmla="*/ 25 w 26"/>
                  <a:gd name="T25" fmla="*/ 13 h 21"/>
                  <a:gd name="T26" fmla="*/ 25 w 26"/>
                  <a:gd name="T27" fmla="*/ 9 h 21"/>
                  <a:gd name="T28" fmla="*/ 24 w 26"/>
                  <a:gd name="T29" fmla="*/ 7 h 21"/>
                  <a:gd name="T30" fmla="*/ 23 w 26"/>
                  <a:gd name="T31" fmla="*/ 5 h 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6"/>
                  <a:gd name="T49" fmla="*/ 0 h 21"/>
                  <a:gd name="T50" fmla="*/ 26 w 26"/>
                  <a:gd name="T51" fmla="*/ 21 h 2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6" h="21">
                    <a:moveTo>
                      <a:pt x="23" y="5"/>
                    </a:moveTo>
                    <a:lnTo>
                      <a:pt x="8" y="1"/>
                    </a:lnTo>
                    <a:lnTo>
                      <a:pt x="3" y="0"/>
                    </a:lnTo>
                    <a:lnTo>
                      <a:pt x="1" y="1"/>
                    </a:lnTo>
                    <a:lnTo>
                      <a:pt x="0" y="2"/>
                    </a:lnTo>
                    <a:lnTo>
                      <a:pt x="0" y="4"/>
                    </a:lnTo>
                    <a:lnTo>
                      <a:pt x="1" y="7"/>
                    </a:lnTo>
                    <a:lnTo>
                      <a:pt x="16" y="20"/>
                    </a:lnTo>
                    <a:lnTo>
                      <a:pt x="18" y="20"/>
                    </a:lnTo>
                    <a:lnTo>
                      <a:pt x="20" y="19"/>
                    </a:lnTo>
                    <a:lnTo>
                      <a:pt x="22" y="18"/>
                    </a:lnTo>
                    <a:lnTo>
                      <a:pt x="23" y="15"/>
                    </a:lnTo>
                    <a:lnTo>
                      <a:pt x="25" y="13"/>
                    </a:lnTo>
                    <a:lnTo>
                      <a:pt x="25" y="9"/>
                    </a:lnTo>
                    <a:lnTo>
                      <a:pt x="24" y="7"/>
                    </a:lnTo>
                    <a:lnTo>
                      <a:pt x="23" y="5"/>
                    </a:lnTo>
                  </a:path>
                </a:pathLst>
              </a:custGeom>
              <a:solidFill>
                <a:srgbClr val="9F9FBF"/>
              </a:solidFill>
              <a:ln w="12700" cap="rnd">
                <a:solidFill>
                  <a:srgbClr val="000000"/>
                </a:solidFill>
                <a:round/>
                <a:headEnd/>
                <a:tailEnd/>
              </a:ln>
            </p:spPr>
            <p:txBody>
              <a:bodyPr/>
              <a:lstStyle/>
              <a:p>
                <a:endParaRPr lang="en-US"/>
              </a:p>
            </p:txBody>
          </p:sp>
          <p:sp>
            <p:nvSpPr>
              <p:cNvPr id="2223" name="Freeform 203"/>
              <p:cNvSpPr>
                <a:spLocks/>
              </p:cNvSpPr>
              <p:nvPr/>
            </p:nvSpPr>
            <p:spPr bwMode="auto">
              <a:xfrm>
                <a:off x="5247" y="2011"/>
                <a:ext cx="17" cy="21"/>
              </a:xfrm>
              <a:custGeom>
                <a:avLst/>
                <a:gdLst>
                  <a:gd name="T0" fmla="*/ 14 w 17"/>
                  <a:gd name="T1" fmla="*/ 0 h 21"/>
                  <a:gd name="T2" fmla="*/ 16 w 17"/>
                  <a:gd name="T3" fmla="*/ 3 h 21"/>
                  <a:gd name="T4" fmla="*/ 16 w 17"/>
                  <a:gd name="T5" fmla="*/ 6 h 21"/>
                  <a:gd name="T6" fmla="*/ 14 w 17"/>
                  <a:gd name="T7" fmla="*/ 10 h 21"/>
                  <a:gd name="T8" fmla="*/ 13 w 17"/>
                  <a:gd name="T9" fmla="*/ 13 h 21"/>
                  <a:gd name="T10" fmla="*/ 10 w 17"/>
                  <a:gd name="T11" fmla="*/ 16 h 21"/>
                  <a:gd name="T12" fmla="*/ 7 w 17"/>
                  <a:gd name="T13" fmla="*/ 18 h 21"/>
                  <a:gd name="T14" fmla="*/ 4 w 17"/>
                  <a:gd name="T15" fmla="*/ 18 h 21"/>
                  <a:gd name="T16" fmla="*/ 2 w 17"/>
                  <a:gd name="T17" fmla="*/ 19 h 21"/>
                  <a:gd name="T18" fmla="*/ 0 w 17"/>
                  <a:gd name="T19" fmla="*/ 20 h 2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
                  <a:gd name="T31" fmla="*/ 0 h 21"/>
                  <a:gd name="T32" fmla="*/ 17 w 17"/>
                  <a:gd name="T33" fmla="*/ 21 h 2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 h="21">
                    <a:moveTo>
                      <a:pt x="14" y="0"/>
                    </a:moveTo>
                    <a:lnTo>
                      <a:pt x="16" y="3"/>
                    </a:lnTo>
                    <a:lnTo>
                      <a:pt x="16" y="6"/>
                    </a:lnTo>
                    <a:lnTo>
                      <a:pt x="14" y="10"/>
                    </a:lnTo>
                    <a:lnTo>
                      <a:pt x="13" y="13"/>
                    </a:lnTo>
                    <a:lnTo>
                      <a:pt x="10" y="16"/>
                    </a:lnTo>
                    <a:lnTo>
                      <a:pt x="7" y="18"/>
                    </a:lnTo>
                    <a:lnTo>
                      <a:pt x="4" y="18"/>
                    </a:lnTo>
                    <a:lnTo>
                      <a:pt x="2" y="19"/>
                    </a:lnTo>
                    <a:lnTo>
                      <a:pt x="0" y="20"/>
                    </a:lnTo>
                  </a:path>
                </a:pathLst>
              </a:custGeom>
              <a:noFill/>
              <a:ln w="12700" cap="rnd">
                <a:solidFill>
                  <a:srgbClr val="000000"/>
                </a:solidFill>
                <a:round/>
                <a:headEnd type="none" w="sm" len="sm"/>
                <a:tailEnd type="none" w="sm" len="sm"/>
              </a:ln>
            </p:spPr>
            <p:txBody>
              <a:bodyPr/>
              <a:lstStyle/>
              <a:p>
                <a:endParaRPr lang="en-US"/>
              </a:p>
            </p:txBody>
          </p:sp>
          <p:sp>
            <p:nvSpPr>
              <p:cNvPr id="2224" name="Freeform 204"/>
              <p:cNvSpPr>
                <a:spLocks/>
              </p:cNvSpPr>
              <p:nvPr/>
            </p:nvSpPr>
            <p:spPr bwMode="auto">
              <a:xfrm>
                <a:off x="5240" y="2008"/>
                <a:ext cx="17" cy="21"/>
              </a:xfrm>
              <a:custGeom>
                <a:avLst/>
                <a:gdLst>
                  <a:gd name="T0" fmla="*/ 14 w 17"/>
                  <a:gd name="T1" fmla="*/ 0 h 21"/>
                  <a:gd name="T2" fmla="*/ 16 w 17"/>
                  <a:gd name="T3" fmla="*/ 3 h 21"/>
                  <a:gd name="T4" fmla="*/ 16 w 17"/>
                  <a:gd name="T5" fmla="*/ 6 h 21"/>
                  <a:gd name="T6" fmla="*/ 14 w 17"/>
                  <a:gd name="T7" fmla="*/ 9 h 21"/>
                  <a:gd name="T8" fmla="*/ 13 w 17"/>
                  <a:gd name="T9" fmla="*/ 13 h 21"/>
                  <a:gd name="T10" fmla="*/ 10 w 17"/>
                  <a:gd name="T11" fmla="*/ 15 h 21"/>
                  <a:gd name="T12" fmla="*/ 7 w 17"/>
                  <a:gd name="T13" fmla="*/ 18 h 21"/>
                  <a:gd name="T14" fmla="*/ 4 w 17"/>
                  <a:gd name="T15" fmla="*/ 18 h 21"/>
                  <a:gd name="T16" fmla="*/ 2 w 17"/>
                  <a:gd name="T17" fmla="*/ 19 h 21"/>
                  <a:gd name="T18" fmla="*/ 0 w 17"/>
                  <a:gd name="T19" fmla="*/ 20 h 2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
                  <a:gd name="T31" fmla="*/ 0 h 21"/>
                  <a:gd name="T32" fmla="*/ 17 w 17"/>
                  <a:gd name="T33" fmla="*/ 21 h 2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 h="21">
                    <a:moveTo>
                      <a:pt x="14" y="0"/>
                    </a:moveTo>
                    <a:lnTo>
                      <a:pt x="16" y="3"/>
                    </a:lnTo>
                    <a:lnTo>
                      <a:pt x="16" y="6"/>
                    </a:lnTo>
                    <a:lnTo>
                      <a:pt x="14" y="9"/>
                    </a:lnTo>
                    <a:lnTo>
                      <a:pt x="13" y="13"/>
                    </a:lnTo>
                    <a:lnTo>
                      <a:pt x="10" y="15"/>
                    </a:lnTo>
                    <a:lnTo>
                      <a:pt x="7" y="18"/>
                    </a:lnTo>
                    <a:lnTo>
                      <a:pt x="4" y="18"/>
                    </a:lnTo>
                    <a:lnTo>
                      <a:pt x="2" y="19"/>
                    </a:lnTo>
                    <a:lnTo>
                      <a:pt x="0" y="20"/>
                    </a:lnTo>
                  </a:path>
                </a:pathLst>
              </a:custGeom>
              <a:noFill/>
              <a:ln w="12700" cap="rnd">
                <a:solidFill>
                  <a:srgbClr val="000000"/>
                </a:solidFill>
                <a:round/>
                <a:headEnd type="none" w="sm" len="sm"/>
                <a:tailEnd type="none" w="sm" len="sm"/>
              </a:ln>
            </p:spPr>
            <p:txBody>
              <a:bodyPr/>
              <a:lstStyle/>
              <a:p>
                <a:endParaRPr lang="en-US"/>
              </a:p>
            </p:txBody>
          </p:sp>
        </p:grpSp>
      </p:grpSp>
      <p:grpSp>
        <p:nvGrpSpPr>
          <p:cNvPr id="2109" name="Group 205"/>
          <p:cNvGrpSpPr>
            <a:grpSpLocks/>
          </p:cNvGrpSpPr>
          <p:nvPr/>
        </p:nvGrpSpPr>
        <p:grpSpPr bwMode="auto">
          <a:xfrm>
            <a:off x="7248526" y="4797426"/>
            <a:ext cx="1152525" cy="1476375"/>
            <a:chOff x="5205" y="1945"/>
            <a:chExt cx="228" cy="332"/>
          </a:xfrm>
        </p:grpSpPr>
        <p:grpSp>
          <p:nvGrpSpPr>
            <p:cNvPr id="2163" name="Group 206"/>
            <p:cNvGrpSpPr>
              <a:grpSpLocks/>
            </p:cNvGrpSpPr>
            <p:nvPr/>
          </p:nvGrpSpPr>
          <p:grpSpPr bwMode="auto">
            <a:xfrm>
              <a:off x="5205" y="1957"/>
              <a:ext cx="228" cy="320"/>
              <a:chOff x="5205" y="1957"/>
              <a:chExt cx="228" cy="320"/>
            </a:xfrm>
          </p:grpSpPr>
          <p:grpSp>
            <p:nvGrpSpPr>
              <p:cNvPr id="2179" name="Group 207"/>
              <p:cNvGrpSpPr>
                <a:grpSpLocks/>
              </p:cNvGrpSpPr>
              <p:nvPr/>
            </p:nvGrpSpPr>
            <p:grpSpPr bwMode="auto">
              <a:xfrm>
                <a:off x="5342" y="2142"/>
                <a:ext cx="17" cy="41"/>
                <a:chOff x="5342" y="2142"/>
                <a:chExt cx="17" cy="41"/>
              </a:xfrm>
            </p:grpSpPr>
            <p:sp>
              <p:nvSpPr>
                <p:cNvPr id="2213" name="Freeform 208"/>
                <p:cNvSpPr>
                  <a:spLocks/>
                </p:cNvSpPr>
                <p:nvPr/>
              </p:nvSpPr>
              <p:spPr bwMode="auto">
                <a:xfrm>
                  <a:off x="5342" y="2142"/>
                  <a:ext cx="17" cy="41"/>
                </a:xfrm>
                <a:custGeom>
                  <a:avLst/>
                  <a:gdLst>
                    <a:gd name="T0" fmla="*/ 0 w 17"/>
                    <a:gd name="T1" fmla="*/ 0 h 41"/>
                    <a:gd name="T2" fmla="*/ 0 w 17"/>
                    <a:gd name="T3" fmla="*/ 40 h 41"/>
                    <a:gd name="T4" fmla="*/ 16 w 17"/>
                    <a:gd name="T5" fmla="*/ 40 h 41"/>
                    <a:gd name="T6" fmla="*/ 16 w 17"/>
                    <a:gd name="T7" fmla="*/ 0 h 41"/>
                    <a:gd name="T8" fmla="*/ 0 w 17"/>
                    <a:gd name="T9" fmla="*/ 0 h 41"/>
                    <a:gd name="T10" fmla="*/ 0 60000 65536"/>
                    <a:gd name="T11" fmla="*/ 0 60000 65536"/>
                    <a:gd name="T12" fmla="*/ 0 60000 65536"/>
                    <a:gd name="T13" fmla="*/ 0 60000 65536"/>
                    <a:gd name="T14" fmla="*/ 0 60000 65536"/>
                    <a:gd name="T15" fmla="*/ 0 w 17"/>
                    <a:gd name="T16" fmla="*/ 0 h 41"/>
                    <a:gd name="T17" fmla="*/ 17 w 17"/>
                    <a:gd name="T18" fmla="*/ 41 h 41"/>
                  </a:gdLst>
                  <a:ahLst/>
                  <a:cxnLst>
                    <a:cxn ang="T10">
                      <a:pos x="T0" y="T1"/>
                    </a:cxn>
                    <a:cxn ang="T11">
                      <a:pos x="T2" y="T3"/>
                    </a:cxn>
                    <a:cxn ang="T12">
                      <a:pos x="T4" y="T5"/>
                    </a:cxn>
                    <a:cxn ang="T13">
                      <a:pos x="T6" y="T7"/>
                    </a:cxn>
                    <a:cxn ang="T14">
                      <a:pos x="T8" y="T9"/>
                    </a:cxn>
                  </a:cxnLst>
                  <a:rect l="T15" t="T16" r="T17" b="T18"/>
                  <a:pathLst>
                    <a:path w="17" h="41">
                      <a:moveTo>
                        <a:pt x="0" y="0"/>
                      </a:moveTo>
                      <a:lnTo>
                        <a:pt x="0" y="40"/>
                      </a:lnTo>
                      <a:lnTo>
                        <a:pt x="16" y="40"/>
                      </a:lnTo>
                      <a:lnTo>
                        <a:pt x="16" y="0"/>
                      </a:lnTo>
                      <a:lnTo>
                        <a:pt x="0" y="0"/>
                      </a:lnTo>
                    </a:path>
                  </a:pathLst>
                </a:custGeom>
                <a:solidFill>
                  <a:srgbClr val="C0C0C0"/>
                </a:solidFill>
                <a:ln w="12700" cap="rnd">
                  <a:solidFill>
                    <a:srgbClr val="000000"/>
                  </a:solidFill>
                  <a:round/>
                  <a:headEnd/>
                  <a:tailEnd/>
                </a:ln>
              </p:spPr>
              <p:txBody>
                <a:bodyPr/>
                <a:lstStyle/>
                <a:p>
                  <a:endParaRPr lang="en-US"/>
                </a:p>
              </p:txBody>
            </p:sp>
            <p:sp>
              <p:nvSpPr>
                <p:cNvPr id="2214" name="Line 209"/>
                <p:cNvSpPr>
                  <a:spLocks noChangeShapeType="1"/>
                </p:cNvSpPr>
                <p:nvPr/>
              </p:nvSpPr>
              <p:spPr bwMode="auto">
                <a:xfrm>
                  <a:off x="5347" y="2142"/>
                  <a:ext cx="0" cy="36"/>
                </a:xfrm>
                <a:prstGeom prst="line">
                  <a:avLst/>
                </a:prstGeom>
                <a:noFill/>
                <a:ln w="12700">
                  <a:solidFill>
                    <a:srgbClr val="000000"/>
                  </a:solidFill>
                  <a:round/>
                  <a:headEnd type="none" w="sm" len="sm"/>
                  <a:tailEnd type="none" w="sm" len="sm"/>
                </a:ln>
              </p:spPr>
              <p:txBody>
                <a:bodyPr wrap="none" anchor="ctr"/>
                <a:lstStyle/>
                <a:p>
                  <a:endParaRPr lang="en-US"/>
                </a:p>
              </p:txBody>
            </p:sp>
          </p:grpSp>
          <p:sp>
            <p:nvSpPr>
              <p:cNvPr id="2180" name="Freeform 210"/>
              <p:cNvSpPr>
                <a:spLocks/>
              </p:cNvSpPr>
              <p:nvPr/>
            </p:nvSpPr>
            <p:spPr bwMode="auto">
              <a:xfrm>
                <a:off x="5359" y="2115"/>
                <a:ext cx="26" cy="66"/>
              </a:xfrm>
              <a:custGeom>
                <a:avLst/>
                <a:gdLst>
                  <a:gd name="T0" fmla="*/ 25 w 26"/>
                  <a:gd name="T1" fmla="*/ 0 h 66"/>
                  <a:gd name="T2" fmla="*/ 0 w 26"/>
                  <a:gd name="T3" fmla="*/ 0 h 66"/>
                  <a:gd name="T4" fmla="*/ 0 w 26"/>
                  <a:gd name="T5" fmla="*/ 65 h 66"/>
                  <a:gd name="T6" fmla="*/ 25 w 26"/>
                  <a:gd name="T7" fmla="*/ 65 h 66"/>
                  <a:gd name="T8" fmla="*/ 25 w 26"/>
                  <a:gd name="T9" fmla="*/ 0 h 66"/>
                  <a:gd name="T10" fmla="*/ 0 60000 65536"/>
                  <a:gd name="T11" fmla="*/ 0 60000 65536"/>
                  <a:gd name="T12" fmla="*/ 0 60000 65536"/>
                  <a:gd name="T13" fmla="*/ 0 60000 65536"/>
                  <a:gd name="T14" fmla="*/ 0 60000 65536"/>
                  <a:gd name="T15" fmla="*/ 0 w 26"/>
                  <a:gd name="T16" fmla="*/ 0 h 66"/>
                  <a:gd name="T17" fmla="*/ 26 w 26"/>
                  <a:gd name="T18" fmla="*/ 66 h 66"/>
                </a:gdLst>
                <a:ahLst/>
                <a:cxnLst>
                  <a:cxn ang="T10">
                    <a:pos x="T0" y="T1"/>
                  </a:cxn>
                  <a:cxn ang="T11">
                    <a:pos x="T2" y="T3"/>
                  </a:cxn>
                  <a:cxn ang="T12">
                    <a:pos x="T4" y="T5"/>
                  </a:cxn>
                  <a:cxn ang="T13">
                    <a:pos x="T6" y="T7"/>
                  </a:cxn>
                  <a:cxn ang="T14">
                    <a:pos x="T8" y="T9"/>
                  </a:cxn>
                </a:cxnLst>
                <a:rect l="T15" t="T16" r="T17" b="T18"/>
                <a:pathLst>
                  <a:path w="26" h="66">
                    <a:moveTo>
                      <a:pt x="25" y="0"/>
                    </a:moveTo>
                    <a:lnTo>
                      <a:pt x="0" y="0"/>
                    </a:lnTo>
                    <a:lnTo>
                      <a:pt x="0" y="65"/>
                    </a:lnTo>
                    <a:lnTo>
                      <a:pt x="25" y="65"/>
                    </a:lnTo>
                    <a:lnTo>
                      <a:pt x="25" y="0"/>
                    </a:lnTo>
                  </a:path>
                </a:pathLst>
              </a:custGeom>
              <a:solidFill>
                <a:srgbClr val="C0C0C0"/>
              </a:solidFill>
              <a:ln w="12700" cap="rnd">
                <a:solidFill>
                  <a:srgbClr val="000000"/>
                </a:solidFill>
                <a:round/>
                <a:headEnd/>
                <a:tailEnd/>
              </a:ln>
            </p:spPr>
            <p:txBody>
              <a:bodyPr/>
              <a:lstStyle/>
              <a:p>
                <a:endParaRPr lang="en-US"/>
              </a:p>
            </p:txBody>
          </p:sp>
          <p:sp>
            <p:nvSpPr>
              <p:cNvPr id="2181" name="Freeform 211"/>
              <p:cNvSpPr>
                <a:spLocks/>
              </p:cNvSpPr>
              <p:nvPr/>
            </p:nvSpPr>
            <p:spPr bwMode="auto">
              <a:xfrm>
                <a:off x="5277" y="2129"/>
                <a:ext cx="17" cy="17"/>
              </a:xfrm>
              <a:custGeom>
                <a:avLst/>
                <a:gdLst>
                  <a:gd name="T0" fmla="*/ 16 w 17"/>
                  <a:gd name="T1" fmla="*/ 0 h 17"/>
                  <a:gd name="T2" fmla="*/ 16 w 17"/>
                  <a:gd name="T3" fmla="*/ 16 h 17"/>
                  <a:gd name="T4" fmla="*/ 0 w 17"/>
                  <a:gd name="T5" fmla="*/ 16 h 17"/>
                  <a:gd name="T6" fmla="*/ 0 w 17"/>
                  <a:gd name="T7" fmla="*/ 2 h 17"/>
                  <a:gd name="T8" fmla="*/ 16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0"/>
                    </a:moveTo>
                    <a:lnTo>
                      <a:pt x="16" y="16"/>
                    </a:lnTo>
                    <a:lnTo>
                      <a:pt x="0" y="16"/>
                    </a:lnTo>
                    <a:lnTo>
                      <a:pt x="0" y="2"/>
                    </a:lnTo>
                    <a:lnTo>
                      <a:pt x="16" y="0"/>
                    </a:lnTo>
                  </a:path>
                </a:pathLst>
              </a:custGeom>
              <a:noFill/>
              <a:ln w="12700" cap="rnd">
                <a:solidFill>
                  <a:srgbClr val="000000"/>
                </a:solidFill>
                <a:round/>
                <a:headEnd/>
                <a:tailEnd/>
              </a:ln>
            </p:spPr>
            <p:txBody>
              <a:bodyPr/>
              <a:lstStyle/>
              <a:p>
                <a:endParaRPr lang="en-US"/>
              </a:p>
            </p:txBody>
          </p:sp>
          <p:sp>
            <p:nvSpPr>
              <p:cNvPr id="2182" name="Freeform 212"/>
              <p:cNvSpPr>
                <a:spLocks/>
              </p:cNvSpPr>
              <p:nvPr/>
            </p:nvSpPr>
            <p:spPr bwMode="auto">
              <a:xfrm>
                <a:off x="5315" y="2105"/>
                <a:ext cx="17" cy="17"/>
              </a:xfrm>
              <a:custGeom>
                <a:avLst/>
                <a:gdLst>
                  <a:gd name="T0" fmla="*/ 6 w 17"/>
                  <a:gd name="T1" fmla="*/ 0 h 17"/>
                  <a:gd name="T2" fmla="*/ 16 w 17"/>
                  <a:gd name="T3" fmla="*/ 16 h 17"/>
                  <a:gd name="T4" fmla="*/ 4 w 17"/>
                  <a:gd name="T5" fmla="*/ 13 h 17"/>
                  <a:gd name="T6" fmla="*/ 0 w 17"/>
                  <a:gd name="T7" fmla="*/ 4 h 17"/>
                  <a:gd name="T8" fmla="*/ 6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6" y="0"/>
                    </a:moveTo>
                    <a:lnTo>
                      <a:pt x="16" y="16"/>
                    </a:lnTo>
                    <a:lnTo>
                      <a:pt x="4" y="13"/>
                    </a:lnTo>
                    <a:lnTo>
                      <a:pt x="0" y="4"/>
                    </a:lnTo>
                    <a:lnTo>
                      <a:pt x="6" y="0"/>
                    </a:lnTo>
                  </a:path>
                </a:pathLst>
              </a:custGeom>
              <a:solidFill>
                <a:srgbClr val="C0C0C0"/>
              </a:solidFill>
              <a:ln w="12700" cap="rnd">
                <a:solidFill>
                  <a:srgbClr val="000000"/>
                </a:solidFill>
                <a:round/>
                <a:headEnd/>
                <a:tailEnd/>
              </a:ln>
            </p:spPr>
            <p:txBody>
              <a:bodyPr/>
              <a:lstStyle/>
              <a:p>
                <a:endParaRPr lang="en-US"/>
              </a:p>
            </p:txBody>
          </p:sp>
          <p:sp>
            <p:nvSpPr>
              <p:cNvPr id="2183" name="Freeform 213"/>
              <p:cNvSpPr>
                <a:spLocks/>
              </p:cNvSpPr>
              <p:nvPr/>
            </p:nvSpPr>
            <p:spPr bwMode="auto">
              <a:xfrm>
                <a:off x="5295" y="2185"/>
                <a:ext cx="52" cy="17"/>
              </a:xfrm>
              <a:custGeom>
                <a:avLst/>
                <a:gdLst>
                  <a:gd name="T0" fmla="*/ 51 w 52"/>
                  <a:gd name="T1" fmla="*/ 0 h 17"/>
                  <a:gd name="T2" fmla="*/ 0 w 52"/>
                  <a:gd name="T3" fmla="*/ 0 h 17"/>
                  <a:gd name="T4" fmla="*/ 0 w 52"/>
                  <a:gd name="T5" fmla="*/ 16 h 17"/>
                  <a:gd name="T6" fmla="*/ 50 w 52"/>
                  <a:gd name="T7" fmla="*/ 16 h 17"/>
                  <a:gd name="T8" fmla="*/ 51 w 52"/>
                  <a:gd name="T9" fmla="*/ 0 h 17"/>
                  <a:gd name="T10" fmla="*/ 0 60000 65536"/>
                  <a:gd name="T11" fmla="*/ 0 60000 65536"/>
                  <a:gd name="T12" fmla="*/ 0 60000 65536"/>
                  <a:gd name="T13" fmla="*/ 0 60000 65536"/>
                  <a:gd name="T14" fmla="*/ 0 60000 65536"/>
                  <a:gd name="T15" fmla="*/ 0 w 52"/>
                  <a:gd name="T16" fmla="*/ 0 h 17"/>
                  <a:gd name="T17" fmla="*/ 52 w 52"/>
                  <a:gd name="T18" fmla="*/ 17 h 17"/>
                </a:gdLst>
                <a:ahLst/>
                <a:cxnLst>
                  <a:cxn ang="T10">
                    <a:pos x="T0" y="T1"/>
                  </a:cxn>
                  <a:cxn ang="T11">
                    <a:pos x="T2" y="T3"/>
                  </a:cxn>
                  <a:cxn ang="T12">
                    <a:pos x="T4" y="T5"/>
                  </a:cxn>
                  <a:cxn ang="T13">
                    <a:pos x="T6" y="T7"/>
                  </a:cxn>
                  <a:cxn ang="T14">
                    <a:pos x="T8" y="T9"/>
                  </a:cxn>
                </a:cxnLst>
                <a:rect l="T15" t="T16" r="T17" b="T18"/>
                <a:pathLst>
                  <a:path w="52" h="17">
                    <a:moveTo>
                      <a:pt x="51" y="0"/>
                    </a:moveTo>
                    <a:lnTo>
                      <a:pt x="0" y="0"/>
                    </a:lnTo>
                    <a:lnTo>
                      <a:pt x="0" y="16"/>
                    </a:lnTo>
                    <a:lnTo>
                      <a:pt x="50" y="16"/>
                    </a:lnTo>
                    <a:lnTo>
                      <a:pt x="51" y="0"/>
                    </a:lnTo>
                  </a:path>
                </a:pathLst>
              </a:custGeom>
              <a:solidFill>
                <a:srgbClr val="808080"/>
              </a:solidFill>
              <a:ln w="12700" cap="rnd">
                <a:solidFill>
                  <a:srgbClr val="000000"/>
                </a:solidFill>
                <a:round/>
                <a:headEnd/>
                <a:tailEnd/>
              </a:ln>
            </p:spPr>
            <p:txBody>
              <a:bodyPr/>
              <a:lstStyle/>
              <a:p>
                <a:endParaRPr lang="en-US"/>
              </a:p>
            </p:txBody>
          </p:sp>
          <p:sp>
            <p:nvSpPr>
              <p:cNvPr id="2184" name="Freeform 214"/>
              <p:cNvSpPr>
                <a:spLocks/>
              </p:cNvSpPr>
              <p:nvPr/>
            </p:nvSpPr>
            <p:spPr bwMode="auto">
              <a:xfrm>
                <a:off x="5364" y="2026"/>
                <a:ext cx="22" cy="27"/>
              </a:xfrm>
              <a:custGeom>
                <a:avLst/>
                <a:gdLst>
                  <a:gd name="T0" fmla="*/ 1 w 22"/>
                  <a:gd name="T1" fmla="*/ 0 h 27"/>
                  <a:gd name="T2" fmla="*/ 20 w 22"/>
                  <a:gd name="T3" fmla="*/ 19 h 27"/>
                  <a:gd name="T4" fmla="*/ 21 w 22"/>
                  <a:gd name="T5" fmla="*/ 26 h 27"/>
                  <a:gd name="T6" fmla="*/ 0 w 22"/>
                  <a:gd name="T7" fmla="*/ 9 h 27"/>
                  <a:gd name="T8" fmla="*/ 1 w 22"/>
                  <a:gd name="T9" fmla="*/ 0 h 27"/>
                  <a:gd name="T10" fmla="*/ 0 60000 65536"/>
                  <a:gd name="T11" fmla="*/ 0 60000 65536"/>
                  <a:gd name="T12" fmla="*/ 0 60000 65536"/>
                  <a:gd name="T13" fmla="*/ 0 60000 65536"/>
                  <a:gd name="T14" fmla="*/ 0 60000 65536"/>
                  <a:gd name="T15" fmla="*/ 0 w 22"/>
                  <a:gd name="T16" fmla="*/ 0 h 27"/>
                  <a:gd name="T17" fmla="*/ 22 w 22"/>
                  <a:gd name="T18" fmla="*/ 27 h 27"/>
                </a:gdLst>
                <a:ahLst/>
                <a:cxnLst>
                  <a:cxn ang="T10">
                    <a:pos x="T0" y="T1"/>
                  </a:cxn>
                  <a:cxn ang="T11">
                    <a:pos x="T2" y="T3"/>
                  </a:cxn>
                  <a:cxn ang="T12">
                    <a:pos x="T4" y="T5"/>
                  </a:cxn>
                  <a:cxn ang="T13">
                    <a:pos x="T6" y="T7"/>
                  </a:cxn>
                  <a:cxn ang="T14">
                    <a:pos x="T8" y="T9"/>
                  </a:cxn>
                </a:cxnLst>
                <a:rect l="T15" t="T16" r="T17" b="T18"/>
                <a:pathLst>
                  <a:path w="22" h="27">
                    <a:moveTo>
                      <a:pt x="1" y="0"/>
                    </a:moveTo>
                    <a:lnTo>
                      <a:pt x="20" y="19"/>
                    </a:lnTo>
                    <a:lnTo>
                      <a:pt x="21" y="26"/>
                    </a:lnTo>
                    <a:lnTo>
                      <a:pt x="0" y="9"/>
                    </a:lnTo>
                    <a:lnTo>
                      <a:pt x="1" y="0"/>
                    </a:lnTo>
                  </a:path>
                </a:pathLst>
              </a:custGeom>
              <a:solidFill>
                <a:srgbClr val="C0C0C0"/>
              </a:solidFill>
              <a:ln w="12700" cap="rnd">
                <a:solidFill>
                  <a:srgbClr val="000000"/>
                </a:solidFill>
                <a:round/>
                <a:headEnd/>
                <a:tailEnd/>
              </a:ln>
            </p:spPr>
            <p:txBody>
              <a:bodyPr/>
              <a:lstStyle/>
              <a:p>
                <a:endParaRPr lang="en-US"/>
              </a:p>
            </p:txBody>
          </p:sp>
          <p:sp>
            <p:nvSpPr>
              <p:cNvPr id="2185" name="Freeform 215"/>
              <p:cNvSpPr>
                <a:spLocks/>
              </p:cNvSpPr>
              <p:nvPr/>
            </p:nvSpPr>
            <p:spPr bwMode="auto">
              <a:xfrm>
                <a:off x="5358" y="1957"/>
                <a:ext cx="33" cy="224"/>
              </a:xfrm>
              <a:custGeom>
                <a:avLst/>
                <a:gdLst>
                  <a:gd name="T0" fmla="*/ 0 w 33"/>
                  <a:gd name="T1" fmla="*/ 0 h 224"/>
                  <a:gd name="T2" fmla="*/ 32 w 33"/>
                  <a:gd name="T3" fmla="*/ 13 h 224"/>
                  <a:gd name="T4" fmla="*/ 32 w 33"/>
                  <a:gd name="T5" fmla="*/ 223 h 224"/>
                  <a:gd name="T6" fmla="*/ 26 w 33"/>
                  <a:gd name="T7" fmla="*/ 223 h 224"/>
                  <a:gd name="T8" fmla="*/ 26 w 33"/>
                  <a:gd name="T9" fmla="*/ 33 h 224"/>
                  <a:gd name="T10" fmla="*/ 0 w 33"/>
                  <a:gd name="T11" fmla="*/ 21 h 224"/>
                  <a:gd name="T12" fmla="*/ 0 w 33"/>
                  <a:gd name="T13" fmla="*/ 0 h 224"/>
                  <a:gd name="T14" fmla="*/ 0 60000 65536"/>
                  <a:gd name="T15" fmla="*/ 0 60000 65536"/>
                  <a:gd name="T16" fmla="*/ 0 60000 65536"/>
                  <a:gd name="T17" fmla="*/ 0 60000 65536"/>
                  <a:gd name="T18" fmla="*/ 0 60000 65536"/>
                  <a:gd name="T19" fmla="*/ 0 60000 65536"/>
                  <a:gd name="T20" fmla="*/ 0 60000 65536"/>
                  <a:gd name="T21" fmla="*/ 0 w 33"/>
                  <a:gd name="T22" fmla="*/ 0 h 224"/>
                  <a:gd name="T23" fmla="*/ 33 w 33"/>
                  <a:gd name="T24" fmla="*/ 224 h 2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 h="224">
                    <a:moveTo>
                      <a:pt x="0" y="0"/>
                    </a:moveTo>
                    <a:lnTo>
                      <a:pt x="32" y="13"/>
                    </a:lnTo>
                    <a:lnTo>
                      <a:pt x="32" y="223"/>
                    </a:lnTo>
                    <a:lnTo>
                      <a:pt x="26" y="223"/>
                    </a:lnTo>
                    <a:lnTo>
                      <a:pt x="26" y="33"/>
                    </a:lnTo>
                    <a:lnTo>
                      <a:pt x="0" y="21"/>
                    </a:lnTo>
                    <a:lnTo>
                      <a:pt x="0" y="0"/>
                    </a:lnTo>
                  </a:path>
                </a:pathLst>
              </a:custGeom>
              <a:solidFill>
                <a:srgbClr val="9F9F9F"/>
              </a:solidFill>
              <a:ln w="12700" cap="rnd">
                <a:solidFill>
                  <a:srgbClr val="000000"/>
                </a:solidFill>
                <a:round/>
                <a:headEnd/>
                <a:tailEnd/>
              </a:ln>
            </p:spPr>
            <p:txBody>
              <a:bodyPr/>
              <a:lstStyle/>
              <a:p>
                <a:endParaRPr lang="en-US"/>
              </a:p>
            </p:txBody>
          </p:sp>
          <p:sp>
            <p:nvSpPr>
              <p:cNvPr id="2186" name="Freeform 216"/>
              <p:cNvSpPr>
                <a:spLocks/>
              </p:cNvSpPr>
              <p:nvPr/>
            </p:nvSpPr>
            <p:spPr bwMode="auto">
              <a:xfrm>
                <a:off x="5205" y="2180"/>
                <a:ext cx="188" cy="50"/>
              </a:xfrm>
              <a:custGeom>
                <a:avLst/>
                <a:gdLst>
                  <a:gd name="T0" fmla="*/ 187 w 188"/>
                  <a:gd name="T1" fmla="*/ 49 h 50"/>
                  <a:gd name="T2" fmla="*/ 187 w 188"/>
                  <a:gd name="T3" fmla="*/ 0 h 50"/>
                  <a:gd name="T4" fmla="*/ 146 w 188"/>
                  <a:gd name="T5" fmla="*/ 0 h 50"/>
                  <a:gd name="T6" fmla="*/ 138 w 188"/>
                  <a:gd name="T7" fmla="*/ 8 h 50"/>
                  <a:gd name="T8" fmla="*/ 114 w 188"/>
                  <a:gd name="T9" fmla="*/ 8 h 50"/>
                  <a:gd name="T10" fmla="*/ 105 w 188"/>
                  <a:gd name="T11" fmla="*/ 17 h 50"/>
                  <a:gd name="T12" fmla="*/ 25 w 188"/>
                  <a:gd name="T13" fmla="*/ 17 h 50"/>
                  <a:gd name="T14" fmla="*/ 25 w 188"/>
                  <a:gd name="T15" fmla="*/ 33 h 50"/>
                  <a:gd name="T16" fmla="*/ 0 w 188"/>
                  <a:gd name="T17" fmla="*/ 33 h 50"/>
                  <a:gd name="T18" fmla="*/ 0 w 188"/>
                  <a:gd name="T19" fmla="*/ 49 h 50"/>
                  <a:gd name="T20" fmla="*/ 187 w 188"/>
                  <a:gd name="T21" fmla="*/ 49 h 5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88"/>
                  <a:gd name="T34" fmla="*/ 0 h 50"/>
                  <a:gd name="T35" fmla="*/ 188 w 188"/>
                  <a:gd name="T36" fmla="*/ 50 h 5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88" h="50">
                    <a:moveTo>
                      <a:pt x="187" y="49"/>
                    </a:moveTo>
                    <a:lnTo>
                      <a:pt x="187" y="0"/>
                    </a:lnTo>
                    <a:lnTo>
                      <a:pt x="146" y="0"/>
                    </a:lnTo>
                    <a:lnTo>
                      <a:pt x="138" y="8"/>
                    </a:lnTo>
                    <a:lnTo>
                      <a:pt x="114" y="8"/>
                    </a:lnTo>
                    <a:lnTo>
                      <a:pt x="105" y="17"/>
                    </a:lnTo>
                    <a:lnTo>
                      <a:pt x="25" y="17"/>
                    </a:lnTo>
                    <a:lnTo>
                      <a:pt x="25" y="33"/>
                    </a:lnTo>
                    <a:lnTo>
                      <a:pt x="0" y="33"/>
                    </a:lnTo>
                    <a:lnTo>
                      <a:pt x="0" y="49"/>
                    </a:lnTo>
                    <a:lnTo>
                      <a:pt x="187" y="49"/>
                    </a:lnTo>
                  </a:path>
                </a:pathLst>
              </a:custGeom>
              <a:solidFill>
                <a:srgbClr val="C0C0C0"/>
              </a:solidFill>
              <a:ln w="12700" cap="rnd">
                <a:solidFill>
                  <a:srgbClr val="000000"/>
                </a:solidFill>
                <a:round/>
                <a:headEnd/>
                <a:tailEnd/>
              </a:ln>
            </p:spPr>
            <p:txBody>
              <a:bodyPr/>
              <a:lstStyle/>
              <a:p>
                <a:endParaRPr lang="en-US"/>
              </a:p>
            </p:txBody>
          </p:sp>
          <p:sp>
            <p:nvSpPr>
              <p:cNvPr id="2187" name="Freeform 217"/>
              <p:cNvSpPr>
                <a:spLocks/>
              </p:cNvSpPr>
              <p:nvPr/>
            </p:nvSpPr>
            <p:spPr bwMode="auto">
              <a:xfrm>
                <a:off x="5254" y="2213"/>
                <a:ext cx="139" cy="17"/>
              </a:xfrm>
              <a:custGeom>
                <a:avLst/>
                <a:gdLst>
                  <a:gd name="T0" fmla="*/ 138 w 139"/>
                  <a:gd name="T1" fmla="*/ 16 h 17"/>
                  <a:gd name="T2" fmla="*/ 0 w 139"/>
                  <a:gd name="T3" fmla="*/ 16 h 17"/>
                  <a:gd name="T4" fmla="*/ 0 w 139"/>
                  <a:gd name="T5" fmla="*/ 0 h 17"/>
                  <a:gd name="T6" fmla="*/ 138 w 139"/>
                  <a:gd name="T7" fmla="*/ 0 h 17"/>
                  <a:gd name="T8" fmla="*/ 138 w 139"/>
                  <a:gd name="T9" fmla="*/ 16 h 17"/>
                  <a:gd name="T10" fmla="*/ 0 60000 65536"/>
                  <a:gd name="T11" fmla="*/ 0 60000 65536"/>
                  <a:gd name="T12" fmla="*/ 0 60000 65536"/>
                  <a:gd name="T13" fmla="*/ 0 60000 65536"/>
                  <a:gd name="T14" fmla="*/ 0 60000 65536"/>
                  <a:gd name="T15" fmla="*/ 0 w 139"/>
                  <a:gd name="T16" fmla="*/ 0 h 17"/>
                  <a:gd name="T17" fmla="*/ 139 w 139"/>
                  <a:gd name="T18" fmla="*/ 17 h 17"/>
                </a:gdLst>
                <a:ahLst/>
                <a:cxnLst>
                  <a:cxn ang="T10">
                    <a:pos x="T0" y="T1"/>
                  </a:cxn>
                  <a:cxn ang="T11">
                    <a:pos x="T2" y="T3"/>
                  </a:cxn>
                  <a:cxn ang="T12">
                    <a:pos x="T4" y="T5"/>
                  </a:cxn>
                  <a:cxn ang="T13">
                    <a:pos x="T6" y="T7"/>
                  </a:cxn>
                  <a:cxn ang="T14">
                    <a:pos x="T8" y="T9"/>
                  </a:cxn>
                </a:cxnLst>
                <a:rect l="T15" t="T16" r="T17" b="T18"/>
                <a:pathLst>
                  <a:path w="139" h="17">
                    <a:moveTo>
                      <a:pt x="138" y="16"/>
                    </a:moveTo>
                    <a:lnTo>
                      <a:pt x="0" y="16"/>
                    </a:lnTo>
                    <a:lnTo>
                      <a:pt x="0" y="0"/>
                    </a:lnTo>
                    <a:lnTo>
                      <a:pt x="138" y="0"/>
                    </a:lnTo>
                    <a:lnTo>
                      <a:pt x="138" y="16"/>
                    </a:lnTo>
                  </a:path>
                </a:pathLst>
              </a:custGeom>
              <a:solidFill>
                <a:srgbClr val="C0C0C0"/>
              </a:solidFill>
              <a:ln w="12700" cap="rnd">
                <a:solidFill>
                  <a:srgbClr val="000000"/>
                </a:solidFill>
                <a:round/>
                <a:headEnd/>
                <a:tailEnd/>
              </a:ln>
            </p:spPr>
            <p:txBody>
              <a:bodyPr/>
              <a:lstStyle/>
              <a:p>
                <a:endParaRPr lang="en-US"/>
              </a:p>
            </p:txBody>
          </p:sp>
          <p:sp>
            <p:nvSpPr>
              <p:cNvPr id="2188" name="Line 218"/>
              <p:cNvSpPr>
                <a:spLocks noChangeShapeType="1"/>
              </p:cNvSpPr>
              <p:nvPr/>
            </p:nvSpPr>
            <p:spPr bwMode="auto">
              <a:xfrm>
                <a:off x="5397" y="2113"/>
                <a:ext cx="0" cy="28"/>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2189" name="Freeform 219"/>
              <p:cNvSpPr>
                <a:spLocks/>
              </p:cNvSpPr>
              <p:nvPr/>
            </p:nvSpPr>
            <p:spPr bwMode="auto">
              <a:xfrm>
                <a:off x="5390" y="2141"/>
                <a:ext cx="17" cy="17"/>
              </a:xfrm>
              <a:custGeom>
                <a:avLst/>
                <a:gdLst>
                  <a:gd name="T0" fmla="*/ 16 w 17"/>
                  <a:gd name="T1" fmla="*/ 16 h 17"/>
                  <a:gd name="T2" fmla="*/ 16 w 17"/>
                  <a:gd name="T3" fmla="*/ 0 h 17"/>
                  <a:gd name="T4" fmla="*/ 0 w 17"/>
                  <a:gd name="T5" fmla="*/ 0 h 17"/>
                  <a:gd name="T6" fmla="*/ 0 w 17"/>
                  <a:gd name="T7" fmla="*/ 5 h 17"/>
                  <a:gd name="T8" fmla="*/ 10 w 17"/>
                  <a:gd name="T9" fmla="*/ 5 h 17"/>
                  <a:gd name="T10" fmla="*/ 10 w 17"/>
                  <a:gd name="T11" fmla="*/ 16 h 17"/>
                  <a:gd name="T12" fmla="*/ 16 w 17"/>
                  <a:gd name="T13" fmla="*/ 16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16" y="16"/>
                    </a:moveTo>
                    <a:lnTo>
                      <a:pt x="16" y="0"/>
                    </a:lnTo>
                    <a:lnTo>
                      <a:pt x="0" y="0"/>
                    </a:lnTo>
                    <a:lnTo>
                      <a:pt x="0" y="5"/>
                    </a:lnTo>
                    <a:lnTo>
                      <a:pt x="10" y="5"/>
                    </a:lnTo>
                    <a:lnTo>
                      <a:pt x="10" y="16"/>
                    </a:lnTo>
                    <a:lnTo>
                      <a:pt x="16" y="16"/>
                    </a:lnTo>
                  </a:path>
                </a:pathLst>
              </a:custGeom>
              <a:solidFill>
                <a:srgbClr val="C0C0C0"/>
              </a:solidFill>
              <a:ln w="12700" cap="rnd">
                <a:solidFill>
                  <a:srgbClr val="000000"/>
                </a:solidFill>
                <a:round/>
                <a:headEnd/>
                <a:tailEnd/>
              </a:ln>
            </p:spPr>
            <p:txBody>
              <a:bodyPr/>
              <a:lstStyle/>
              <a:p>
                <a:endParaRPr lang="en-US"/>
              </a:p>
            </p:txBody>
          </p:sp>
          <p:sp>
            <p:nvSpPr>
              <p:cNvPr id="2190" name="Freeform 220"/>
              <p:cNvSpPr>
                <a:spLocks/>
              </p:cNvSpPr>
              <p:nvPr/>
            </p:nvSpPr>
            <p:spPr bwMode="auto">
              <a:xfrm>
                <a:off x="5293" y="2131"/>
                <a:ext cx="43" cy="59"/>
              </a:xfrm>
              <a:custGeom>
                <a:avLst/>
                <a:gdLst>
                  <a:gd name="T0" fmla="*/ 42 w 43"/>
                  <a:gd name="T1" fmla="*/ 0 h 59"/>
                  <a:gd name="T2" fmla="*/ 0 w 43"/>
                  <a:gd name="T3" fmla="*/ 58 h 59"/>
                  <a:gd name="T4" fmla="*/ 7 w 43"/>
                  <a:gd name="T5" fmla="*/ 57 h 59"/>
                  <a:gd name="T6" fmla="*/ 42 w 43"/>
                  <a:gd name="T7" fmla="*/ 8 h 59"/>
                  <a:gd name="T8" fmla="*/ 42 w 43"/>
                  <a:gd name="T9" fmla="*/ 0 h 59"/>
                  <a:gd name="T10" fmla="*/ 0 60000 65536"/>
                  <a:gd name="T11" fmla="*/ 0 60000 65536"/>
                  <a:gd name="T12" fmla="*/ 0 60000 65536"/>
                  <a:gd name="T13" fmla="*/ 0 60000 65536"/>
                  <a:gd name="T14" fmla="*/ 0 60000 65536"/>
                  <a:gd name="T15" fmla="*/ 0 w 43"/>
                  <a:gd name="T16" fmla="*/ 0 h 59"/>
                  <a:gd name="T17" fmla="*/ 43 w 43"/>
                  <a:gd name="T18" fmla="*/ 59 h 59"/>
                </a:gdLst>
                <a:ahLst/>
                <a:cxnLst>
                  <a:cxn ang="T10">
                    <a:pos x="T0" y="T1"/>
                  </a:cxn>
                  <a:cxn ang="T11">
                    <a:pos x="T2" y="T3"/>
                  </a:cxn>
                  <a:cxn ang="T12">
                    <a:pos x="T4" y="T5"/>
                  </a:cxn>
                  <a:cxn ang="T13">
                    <a:pos x="T6" y="T7"/>
                  </a:cxn>
                  <a:cxn ang="T14">
                    <a:pos x="T8" y="T9"/>
                  </a:cxn>
                </a:cxnLst>
                <a:rect l="T15" t="T16" r="T17" b="T18"/>
                <a:pathLst>
                  <a:path w="43" h="59">
                    <a:moveTo>
                      <a:pt x="42" y="0"/>
                    </a:moveTo>
                    <a:lnTo>
                      <a:pt x="0" y="58"/>
                    </a:lnTo>
                    <a:lnTo>
                      <a:pt x="7" y="57"/>
                    </a:lnTo>
                    <a:lnTo>
                      <a:pt x="42" y="8"/>
                    </a:lnTo>
                    <a:lnTo>
                      <a:pt x="42" y="0"/>
                    </a:lnTo>
                  </a:path>
                </a:pathLst>
              </a:custGeom>
              <a:solidFill>
                <a:srgbClr val="9F9F9F"/>
              </a:solidFill>
              <a:ln w="12700" cap="rnd">
                <a:solidFill>
                  <a:srgbClr val="000000"/>
                </a:solidFill>
                <a:round/>
                <a:headEnd/>
                <a:tailEnd/>
              </a:ln>
            </p:spPr>
            <p:txBody>
              <a:bodyPr/>
              <a:lstStyle/>
              <a:p>
                <a:endParaRPr lang="en-US"/>
              </a:p>
            </p:txBody>
          </p:sp>
          <p:sp>
            <p:nvSpPr>
              <p:cNvPr id="2191" name="Freeform 221"/>
              <p:cNvSpPr>
                <a:spLocks/>
              </p:cNvSpPr>
              <p:nvPr/>
            </p:nvSpPr>
            <p:spPr bwMode="auto">
              <a:xfrm>
                <a:off x="5392" y="2164"/>
                <a:ext cx="33" cy="66"/>
              </a:xfrm>
              <a:custGeom>
                <a:avLst/>
                <a:gdLst>
                  <a:gd name="T0" fmla="*/ 7 w 33"/>
                  <a:gd name="T1" fmla="*/ 0 h 66"/>
                  <a:gd name="T2" fmla="*/ 32 w 33"/>
                  <a:gd name="T3" fmla="*/ 25 h 66"/>
                  <a:gd name="T4" fmla="*/ 32 w 33"/>
                  <a:gd name="T5" fmla="*/ 65 h 66"/>
                  <a:gd name="T6" fmla="*/ 0 w 33"/>
                  <a:gd name="T7" fmla="*/ 65 h 66"/>
                  <a:gd name="T8" fmla="*/ 0 w 33"/>
                  <a:gd name="T9" fmla="*/ 16 h 66"/>
                  <a:gd name="T10" fmla="*/ 7 w 33"/>
                  <a:gd name="T11" fmla="*/ 0 h 66"/>
                  <a:gd name="T12" fmla="*/ 0 60000 65536"/>
                  <a:gd name="T13" fmla="*/ 0 60000 65536"/>
                  <a:gd name="T14" fmla="*/ 0 60000 65536"/>
                  <a:gd name="T15" fmla="*/ 0 60000 65536"/>
                  <a:gd name="T16" fmla="*/ 0 60000 65536"/>
                  <a:gd name="T17" fmla="*/ 0 60000 65536"/>
                  <a:gd name="T18" fmla="*/ 0 w 33"/>
                  <a:gd name="T19" fmla="*/ 0 h 66"/>
                  <a:gd name="T20" fmla="*/ 33 w 33"/>
                  <a:gd name="T21" fmla="*/ 66 h 66"/>
                </a:gdLst>
                <a:ahLst/>
                <a:cxnLst>
                  <a:cxn ang="T12">
                    <a:pos x="T0" y="T1"/>
                  </a:cxn>
                  <a:cxn ang="T13">
                    <a:pos x="T2" y="T3"/>
                  </a:cxn>
                  <a:cxn ang="T14">
                    <a:pos x="T4" y="T5"/>
                  </a:cxn>
                  <a:cxn ang="T15">
                    <a:pos x="T6" y="T7"/>
                  </a:cxn>
                  <a:cxn ang="T16">
                    <a:pos x="T8" y="T9"/>
                  </a:cxn>
                  <a:cxn ang="T17">
                    <a:pos x="T10" y="T11"/>
                  </a:cxn>
                </a:cxnLst>
                <a:rect l="T18" t="T19" r="T20" b="T21"/>
                <a:pathLst>
                  <a:path w="33" h="66">
                    <a:moveTo>
                      <a:pt x="7" y="0"/>
                    </a:moveTo>
                    <a:lnTo>
                      <a:pt x="32" y="25"/>
                    </a:lnTo>
                    <a:lnTo>
                      <a:pt x="32" y="65"/>
                    </a:lnTo>
                    <a:lnTo>
                      <a:pt x="0" y="65"/>
                    </a:lnTo>
                    <a:lnTo>
                      <a:pt x="0" y="16"/>
                    </a:lnTo>
                    <a:lnTo>
                      <a:pt x="7" y="0"/>
                    </a:lnTo>
                  </a:path>
                </a:pathLst>
              </a:custGeom>
              <a:solidFill>
                <a:srgbClr val="C0C0C0"/>
              </a:solidFill>
              <a:ln w="12700" cap="rnd">
                <a:solidFill>
                  <a:srgbClr val="000000"/>
                </a:solidFill>
                <a:round/>
                <a:headEnd/>
                <a:tailEnd/>
              </a:ln>
            </p:spPr>
            <p:txBody>
              <a:bodyPr/>
              <a:lstStyle/>
              <a:p>
                <a:endParaRPr lang="en-US"/>
              </a:p>
            </p:txBody>
          </p:sp>
          <p:sp>
            <p:nvSpPr>
              <p:cNvPr id="2192" name="Freeform 222"/>
              <p:cNvSpPr>
                <a:spLocks/>
              </p:cNvSpPr>
              <p:nvPr/>
            </p:nvSpPr>
            <p:spPr bwMode="auto">
              <a:xfrm>
                <a:off x="5205" y="2260"/>
                <a:ext cx="228" cy="17"/>
              </a:xfrm>
              <a:custGeom>
                <a:avLst/>
                <a:gdLst>
                  <a:gd name="T0" fmla="*/ 227 w 228"/>
                  <a:gd name="T1" fmla="*/ 16 h 17"/>
                  <a:gd name="T2" fmla="*/ 0 w 228"/>
                  <a:gd name="T3" fmla="*/ 16 h 17"/>
                  <a:gd name="T4" fmla="*/ 0 w 228"/>
                  <a:gd name="T5" fmla="*/ 0 h 17"/>
                  <a:gd name="T6" fmla="*/ 227 w 228"/>
                  <a:gd name="T7" fmla="*/ 0 h 17"/>
                  <a:gd name="T8" fmla="*/ 227 w 228"/>
                  <a:gd name="T9" fmla="*/ 16 h 17"/>
                  <a:gd name="T10" fmla="*/ 0 60000 65536"/>
                  <a:gd name="T11" fmla="*/ 0 60000 65536"/>
                  <a:gd name="T12" fmla="*/ 0 60000 65536"/>
                  <a:gd name="T13" fmla="*/ 0 60000 65536"/>
                  <a:gd name="T14" fmla="*/ 0 60000 65536"/>
                  <a:gd name="T15" fmla="*/ 0 w 228"/>
                  <a:gd name="T16" fmla="*/ 0 h 17"/>
                  <a:gd name="T17" fmla="*/ 228 w 228"/>
                  <a:gd name="T18" fmla="*/ 17 h 17"/>
                </a:gdLst>
                <a:ahLst/>
                <a:cxnLst>
                  <a:cxn ang="T10">
                    <a:pos x="T0" y="T1"/>
                  </a:cxn>
                  <a:cxn ang="T11">
                    <a:pos x="T2" y="T3"/>
                  </a:cxn>
                  <a:cxn ang="T12">
                    <a:pos x="T4" y="T5"/>
                  </a:cxn>
                  <a:cxn ang="T13">
                    <a:pos x="T6" y="T7"/>
                  </a:cxn>
                  <a:cxn ang="T14">
                    <a:pos x="T8" y="T9"/>
                  </a:cxn>
                </a:cxnLst>
                <a:rect l="T15" t="T16" r="T17" b="T18"/>
                <a:pathLst>
                  <a:path w="228" h="17">
                    <a:moveTo>
                      <a:pt x="227" y="16"/>
                    </a:moveTo>
                    <a:lnTo>
                      <a:pt x="0" y="16"/>
                    </a:lnTo>
                    <a:lnTo>
                      <a:pt x="0" y="0"/>
                    </a:lnTo>
                    <a:lnTo>
                      <a:pt x="227" y="0"/>
                    </a:lnTo>
                    <a:lnTo>
                      <a:pt x="227" y="16"/>
                    </a:lnTo>
                  </a:path>
                </a:pathLst>
              </a:custGeom>
              <a:solidFill>
                <a:srgbClr val="9F9F9F"/>
              </a:solidFill>
              <a:ln w="12700" cap="rnd">
                <a:solidFill>
                  <a:srgbClr val="000000"/>
                </a:solidFill>
                <a:round/>
                <a:headEnd/>
                <a:tailEnd/>
              </a:ln>
            </p:spPr>
            <p:txBody>
              <a:bodyPr/>
              <a:lstStyle/>
              <a:p>
                <a:endParaRPr lang="en-US"/>
              </a:p>
            </p:txBody>
          </p:sp>
          <p:sp>
            <p:nvSpPr>
              <p:cNvPr id="2193" name="Freeform 223"/>
              <p:cNvSpPr>
                <a:spLocks/>
              </p:cNvSpPr>
              <p:nvPr/>
            </p:nvSpPr>
            <p:spPr bwMode="auto">
              <a:xfrm>
                <a:off x="5205" y="2245"/>
                <a:ext cx="228" cy="17"/>
              </a:xfrm>
              <a:custGeom>
                <a:avLst/>
                <a:gdLst>
                  <a:gd name="T0" fmla="*/ 227 w 228"/>
                  <a:gd name="T1" fmla="*/ 16 h 17"/>
                  <a:gd name="T2" fmla="*/ 0 w 228"/>
                  <a:gd name="T3" fmla="*/ 16 h 17"/>
                  <a:gd name="T4" fmla="*/ 0 w 228"/>
                  <a:gd name="T5" fmla="*/ 0 h 17"/>
                  <a:gd name="T6" fmla="*/ 227 w 228"/>
                  <a:gd name="T7" fmla="*/ 0 h 17"/>
                  <a:gd name="T8" fmla="*/ 227 w 228"/>
                  <a:gd name="T9" fmla="*/ 16 h 17"/>
                  <a:gd name="T10" fmla="*/ 0 60000 65536"/>
                  <a:gd name="T11" fmla="*/ 0 60000 65536"/>
                  <a:gd name="T12" fmla="*/ 0 60000 65536"/>
                  <a:gd name="T13" fmla="*/ 0 60000 65536"/>
                  <a:gd name="T14" fmla="*/ 0 60000 65536"/>
                  <a:gd name="T15" fmla="*/ 0 w 228"/>
                  <a:gd name="T16" fmla="*/ 0 h 17"/>
                  <a:gd name="T17" fmla="*/ 228 w 228"/>
                  <a:gd name="T18" fmla="*/ 17 h 17"/>
                </a:gdLst>
                <a:ahLst/>
                <a:cxnLst>
                  <a:cxn ang="T10">
                    <a:pos x="T0" y="T1"/>
                  </a:cxn>
                  <a:cxn ang="T11">
                    <a:pos x="T2" y="T3"/>
                  </a:cxn>
                  <a:cxn ang="T12">
                    <a:pos x="T4" y="T5"/>
                  </a:cxn>
                  <a:cxn ang="T13">
                    <a:pos x="T6" y="T7"/>
                  </a:cxn>
                  <a:cxn ang="T14">
                    <a:pos x="T8" y="T9"/>
                  </a:cxn>
                </a:cxnLst>
                <a:rect l="T15" t="T16" r="T17" b="T18"/>
                <a:pathLst>
                  <a:path w="228" h="17">
                    <a:moveTo>
                      <a:pt x="227" y="16"/>
                    </a:moveTo>
                    <a:lnTo>
                      <a:pt x="0" y="16"/>
                    </a:lnTo>
                    <a:lnTo>
                      <a:pt x="0" y="0"/>
                    </a:lnTo>
                    <a:lnTo>
                      <a:pt x="227" y="0"/>
                    </a:lnTo>
                    <a:lnTo>
                      <a:pt x="227" y="16"/>
                    </a:lnTo>
                  </a:path>
                </a:pathLst>
              </a:custGeom>
              <a:solidFill>
                <a:srgbClr val="9F9F9F"/>
              </a:solidFill>
              <a:ln w="12700" cap="rnd">
                <a:solidFill>
                  <a:srgbClr val="000000"/>
                </a:solidFill>
                <a:round/>
                <a:headEnd/>
                <a:tailEnd/>
              </a:ln>
            </p:spPr>
            <p:txBody>
              <a:bodyPr/>
              <a:lstStyle/>
              <a:p>
                <a:endParaRPr lang="en-US"/>
              </a:p>
            </p:txBody>
          </p:sp>
          <p:sp>
            <p:nvSpPr>
              <p:cNvPr id="2194" name="Freeform 224"/>
              <p:cNvSpPr>
                <a:spLocks/>
              </p:cNvSpPr>
              <p:nvPr/>
            </p:nvSpPr>
            <p:spPr bwMode="auto">
              <a:xfrm>
                <a:off x="5205" y="2229"/>
                <a:ext cx="228" cy="17"/>
              </a:xfrm>
              <a:custGeom>
                <a:avLst/>
                <a:gdLst>
                  <a:gd name="T0" fmla="*/ 227 w 228"/>
                  <a:gd name="T1" fmla="*/ 16 h 17"/>
                  <a:gd name="T2" fmla="*/ 0 w 228"/>
                  <a:gd name="T3" fmla="*/ 16 h 17"/>
                  <a:gd name="T4" fmla="*/ 0 w 228"/>
                  <a:gd name="T5" fmla="*/ 0 h 17"/>
                  <a:gd name="T6" fmla="*/ 227 w 228"/>
                  <a:gd name="T7" fmla="*/ 0 h 17"/>
                  <a:gd name="T8" fmla="*/ 227 w 228"/>
                  <a:gd name="T9" fmla="*/ 16 h 17"/>
                  <a:gd name="T10" fmla="*/ 0 60000 65536"/>
                  <a:gd name="T11" fmla="*/ 0 60000 65536"/>
                  <a:gd name="T12" fmla="*/ 0 60000 65536"/>
                  <a:gd name="T13" fmla="*/ 0 60000 65536"/>
                  <a:gd name="T14" fmla="*/ 0 60000 65536"/>
                  <a:gd name="T15" fmla="*/ 0 w 228"/>
                  <a:gd name="T16" fmla="*/ 0 h 17"/>
                  <a:gd name="T17" fmla="*/ 228 w 228"/>
                  <a:gd name="T18" fmla="*/ 17 h 17"/>
                </a:gdLst>
                <a:ahLst/>
                <a:cxnLst>
                  <a:cxn ang="T10">
                    <a:pos x="T0" y="T1"/>
                  </a:cxn>
                  <a:cxn ang="T11">
                    <a:pos x="T2" y="T3"/>
                  </a:cxn>
                  <a:cxn ang="T12">
                    <a:pos x="T4" y="T5"/>
                  </a:cxn>
                  <a:cxn ang="T13">
                    <a:pos x="T6" y="T7"/>
                  </a:cxn>
                  <a:cxn ang="T14">
                    <a:pos x="T8" y="T9"/>
                  </a:cxn>
                </a:cxnLst>
                <a:rect l="T15" t="T16" r="T17" b="T18"/>
                <a:pathLst>
                  <a:path w="228" h="17">
                    <a:moveTo>
                      <a:pt x="227" y="16"/>
                    </a:moveTo>
                    <a:lnTo>
                      <a:pt x="0" y="16"/>
                    </a:lnTo>
                    <a:lnTo>
                      <a:pt x="0" y="0"/>
                    </a:lnTo>
                    <a:lnTo>
                      <a:pt x="227" y="0"/>
                    </a:lnTo>
                    <a:lnTo>
                      <a:pt x="227" y="16"/>
                    </a:lnTo>
                  </a:path>
                </a:pathLst>
              </a:custGeom>
              <a:solidFill>
                <a:srgbClr val="9F9F9F"/>
              </a:solidFill>
              <a:ln w="12700" cap="rnd">
                <a:solidFill>
                  <a:srgbClr val="000000"/>
                </a:solidFill>
                <a:round/>
                <a:headEnd/>
                <a:tailEnd/>
              </a:ln>
            </p:spPr>
            <p:txBody>
              <a:bodyPr/>
              <a:lstStyle/>
              <a:p>
                <a:endParaRPr lang="en-US"/>
              </a:p>
            </p:txBody>
          </p:sp>
          <p:sp>
            <p:nvSpPr>
              <p:cNvPr id="2195" name="Freeform 225"/>
              <p:cNvSpPr>
                <a:spLocks/>
              </p:cNvSpPr>
              <p:nvPr/>
            </p:nvSpPr>
            <p:spPr bwMode="auto">
              <a:xfrm>
                <a:off x="5212" y="2216"/>
                <a:ext cx="25" cy="17"/>
              </a:xfrm>
              <a:custGeom>
                <a:avLst/>
                <a:gdLst>
                  <a:gd name="T0" fmla="*/ 24 w 25"/>
                  <a:gd name="T1" fmla="*/ 0 h 17"/>
                  <a:gd name="T2" fmla="*/ 0 w 25"/>
                  <a:gd name="T3" fmla="*/ 0 h 17"/>
                  <a:gd name="T4" fmla="*/ 0 w 25"/>
                  <a:gd name="T5" fmla="*/ 16 h 17"/>
                  <a:gd name="T6" fmla="*/ 24 w 25"/>
                  <a:gd name="T7" fmla="*/ 16 h 17"/>
                  <a:gd name="T8" fmla="*/ 24 w 25"/>
                  <a:gd name="T9" fmla="*/ 0 h 17"/>
                  <a:gd name="T10" fmla="*/ 0 60000 65536"/>
                  <a:gd name="T11" fmla="*/ 0 60000 65536"/>
                  <a:gd name="T12" fmla="*/ 0 60000 65536"/>
                  <a:gd name="T13" fmla="*/ 0 60000 65536"/>
                  <a:gd name="T14" fmla="*/ 0 60000 65536"/>
                  <a:gd name="T15" fmla="*/ 0 w 25"/>
                  <a:gd name="T16" fmla="*/ 0 h 17"/>
                  <a:gd name="T17" fmla="*/ 25 w 25"/>
                  <a:gd name="T18" fmla="*/ 17 h 17"/>
                </a:gdLst>
                <a:ahLst/>
                <a:cxnLst>
                  <a:cxn ang="T10">
                    <a:pos x="T0" y="T1"/>
                  </a:cxn>
                  <a:cxn ang="T11">
                    <a:pos x="T2" y="T3"/>
                  </a:cxn>
                  <a:cxn ang="T12">
                    <a:pos x="T4" y="T5"/>
                  </a:cxn>
                  <a:cxn ang="T13">
                    <a:pos x="T6" y="T7"/>
                  </a:cxn>
                  <a:cxn ang="T14">
                    <a:pos x="T8" y="T9"/>
                  </a:cxn>
                </a:cxnLst>
                <a:rect l="T15" t="T16" r="T17" b="T18"/>
                <a:pathLst>
                  <a:path w="25" h="17">
                    <a:moveTo>
                      <a:pt x="24" y="0"/>
                    </a:moveTo>
                    <a:lnTo>
                      <a:pt x="0" y="0"/>
                    </a:lnTo>
                    <a:lnTo>
                      <a:pt x="0" y="16"/>
                    </a:lnTo>
                    <a:lnTo>
                      <a:pt x="24" y="16"/>
                    </a:lnTo>
                    <a:lnTo>
                      <a:pt x="24" y="0"/>
                    </a:lnTo>
                  </a:path>
                </a:pathLst>
              </a:custGeom>
              <a:solidFill>
                <a:srgbClr val="9F9F9F"/>
              </a:solidFill>
              <a:ln w="12700" cap="rnd">
                <a:solidFill>
                  <a:srgbClr val="000000"/>
                </a:solidFill>
                <a:round/>
                <a:headEnd/>
                <a:tailEnd/>
              </a:ln>
            </p:spPr>
            <p:txBody>
              <a:bodyPr/>
              <a:lstStyle/>
              <a:p>
                <a:endParaRPr lang="en-US"/>
              </a:p>
            </p:txBody>
          </p:sp>
          <p:sp>
            <p:nvSpPr>
              <p:cNvPr id="2196" name="Oval 226"/>
              <p:cNvSpPr>
                <a:spLocks noChangeArrowheads="1"/>
              </p:cNvSpPr>
              <p:nvPr/>
            </p:nvSpPr>
            <p:spPr bwMode="auto">
              <a:xfrm>
                <a:off x="5401" y="2160"/>
                <a:ext cx="3" cy="2"/>
              </a:xfrm>
              <a:prstGeom prst="ellipse">
                <a:avLst/>
              </a:prstGeom>
              <a:solidFill>
                <a:srgbClr val="9F9F9F"/>
              </a:solidFill>
              <a:ln w="12700">
                <a:solidFill>
                  <a:srgbClr val="000000"/>
                </a:solidFill>
                <a:round/>
                <a:headEnd/>
                <a:tailEnd/>
              </a:ln>
            </p:spPr>
            <p:txBody>
              <a:bodyPr wrap="none" anchor="ctr"/>
              <a:lstStyle/>
              <a:p>
                <a:endParaRPr lang="en-US"/>
              </a:p>
            </p:txBody>
          </p:sp>
          <p:sp>
            <p:nvSpPr>
              <p:cNvPr id="2197" name="Freeform 227"/>
              <p:cNvSpPr>
                <a:spLocks/>
              </p:cNvSpPr>
              <p:nvPr/>
            </p:nvSpPr>
            <p:spPr bwMode="auto">
              <a:xfrm>
                <a:off x="5335" y="2123"/>
                <a:ext cx="17" cy="18"/>
              </a:xfrm>
              <a:custGeom>
                <a:avLst/>
                <a:gdLst>
                  <a:gd name="T0" fmla="*/ 0 w 17"/>
                  <a:gd name="T1" fmla="*/ 0 h 18"/>
                  <a:gd name="T2" fmla="*/ 0 w 17"/>
                  <a:gd name="T3" fmla="*/ 17 h 18"/>
                  <a:gd name="T4" fmla="*/ 16 w 17"/>
                  <a:gd name="T5" fmla="*/ 17 h 18"/>
                  <a:gd name="T6" fmla="*/ 16 w 17"/>
                  <a:gd name="T7" fmla="*/ 0 h 18"/>
                  <a:gd name="T8" fmla="*/ 0 w 17"/>
                  <a:gd name="T9" fmla="*/ 0 h 18"/>
                  <a:gd name="T10" fmla="*/ 0 60000 65536"/>
                  <a:gd name="T11" fmla="*/ 0 60000 65536"/>
                  <a:gd name="T12" fmla="*/ 0 60000 65536"/>
                  <a:gd name="T13" fmla="*/ 0 60000 65536"/>
                  <a:gd name="T14" fmla="*/ 0 60000 65536"/>
                  <a:gd name="T15" fmla="*/ 0 w 17"/>
                  <a:gd name="T16" fmla="*/ 0 h 18"/>
                  <a:gd name="T17" fmla="*/ 17 w 17"/>
                  <a:gd name="T18" fmla="*/ 18 h 18"/>
                </a:gdLst>
                <a:ahLst/>
                <a:cxnLst>
                  <a:cxn ang="T10">
                    <a:pos x="T0" y="T1"/>
                  </a:cxn>
                  <a:cxn ang="T11">
                    <a:pos x="T2" y="T3"/>
                  </a:cxn>
                  <a:cxn ang="T12">
                    <a:pos x="T4" y="T5"/>
                  </a:cxn>
                  <a:cxn ang="T13">
                    <a:pos x="T6" y="T7"/>
                  </a:cxn>
                  <a:cxn ang="T14">
                    <a:pos x="T8" y="T9"/>
                  </a:cxn>
                </a:cxnLst>
                <a:rect l="T15" t="T16" r="T17" b="T18"/>
                <a:pathLst>
                  <a:path w="17" h="18">
                    <a:moveTo>
                      <a:pt x="0" y="0"/>
                    </a:moveTo>
                    <a:lnTo>
                      <a:pt x="0" y="17"/>
                    </a:lnTo>
                    <a:lnTo>
                      <a:pt x="16" y="17"/>
                    </a:lnTo>
                    <a:lnTo>
                      <a:pt x="16" y="0"/>
                    </a:lnTo>
                    <a:lnTo>
                      <a:pt x="0" y="0"/>
                    </a:lnTo>
                  </a:path>
                </a:pathLst>
              </a:custGeom>
              <a:solidFill>
                <a:srgbClr val="808080"/>
              </a:solidFill>
              <a:ln w="12700" cap="rnd">
                <a:solidFill>
                  <a:srgbClr val="000000"/>
                </a:solidFill>
                <a:round/>
                <a:headEnd/>
                <a:tailEnd/>
              </a:ln>
            </p:spPr>
            <p:txBody>
              <a:bodyPr/>
              <a:lstStyle/>
              <a:p>
                <a:endParaRPr lang="en-US"/>
              </a:p>
            </p:txBody>
          </p:sp>
          <p:sp>
            <p:nvSpPr>
              <p:cNvPr id="2198" name="Freeform 228"/>
              <p:cNvSpPr>
                <a:spLocks/>
              </p:cNvSpPr>
              <p:nvPr/>
            </p:nvSpPr>
            <p:spPr bwMode="auto">
              <a:xfrm>
                <a:off x="5295" y="2115"/>
                <a:ext cx="65" cy="66"/>
              </a:xfrm>
              <a:custGeom>
                <a:avLst/>
                <a:gdLst>
                  <a:gd name="T0" fmla="*/ 56 w 65"/>
                  <a:gd name="T1" fmla="*/ 65 h 66"/>
                  <a:gd name="T2" fmla="*/ 56 w 65"/>
                  <a:gd name="T3" fmla="*/ 8 h 66"/>
                  <a:gd name="T4" fmla="*/ 0 w 65"/>
                  <a:gd name="T5" fmla="*/ 8 h 66"/>
                  <a:gd name="T6" fmla="*/ 0 w 65"/>
                  <a:gd name="T7" fmla="*/ 0 h 66"/>
                  <a:gd name="T8" fmla="*/ 64 w 65"/>
                  <a:gd name="T9" fmla="*/ 0 h 66"/>
                  <a:gd name="T10" fmla="*/ 64 w 65"/>
                  <a:gd name="T11" fmla="*/ 65 h 66"/>
                  <a:gd name="T12" fmla="*/ 56 w 65"/>
                  <a:gd name="T13" fmla="*/ 65 h 66"/>
                  <a:gd name="T14" fmla="*/ 0 60000 65536"/>
                  <a:gd name="T15" fmla="*/ 0 60000 65536"/>
                  <a:gd name="T16" fmla="*/ 0 60000 65536"/>
                  <a:gd name="T17" fmla="*/ 0 60000 65536"/>
                  <a:gd name="T18" fmla="*/ 0 60000 65536"/>
                  <a:gd name="T19" fmla="*/ 0 60000 65536"/>
                  <a:gd name="T20" fmla="*/ 0 60000 65536"/>
                  <a:gd name="T21" fmla="*/ 0 w 65"/>
                  <a:gd name="T22" fmla="*/ 0 h 66"/>
                  <a:gd name="T23" fmla="*/ 65 w 65"/>
                  <a:gd name="T24" fmla="*/ 66 h 6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5" h="66">
                    <a:moveTo>
                      <a:pt x="56" y="65"/>
                    </a:moveTo>
                    <a:lnTo>
                      <a:pt x="56" y="8"/>
                    </a:lnTo>
                    <a:lnTo>
                      <a:pt x="0" y="8"/>
                    </a:lnTo>
                    <a:lnTo>
                      <a:pt x="0" y="0"/>
                    </a:lnTo>
                    <a:lnTo>
                      <a:pt x="64" y="0"/>
                    </a:lnTo>
                    <a:lnTo>
                      <a:pt x="64" y="65"/>
                    </a:lnTo>
                    <a:lnTo>
                      <a:pt x="56" y="65"/>
                    </a:lnTo>
                  </a:path>
                </a:pathLst>
              </a:custGeom>
              <a:solidFill>
                <a:srgbClr val="C0C0C0"/>
              </a:solidFill>
              <a:ln w="12700" cap="rnd">
                <a:solidFill>
                  <a:srgbClr val="000000"/>
                </a:solidFill>
                <a:round/>
                <a:headEnd/>
                <a:tailEnd/>
              </a:ln>
            </p:spPr>
            <p:txBody>
              <a:bodyPr/>
              <a:lstStyle/>
              <a:p>
                <a:endParaRPr lang="en-US"/>
              </a:p>
            </p:txBody>
          </p:sp>
          <p:grpSp>
            <p:nvGrpSpPr>
              <p:cNvPr id="2199" name="Group 229"/>
              <p:cNvGrpSpPr>
                <a:grpSpLocks/>
              </p:cNvGrpSpPr>
              <p:nvPr/>
            </p:nvGrpSpPr>
            <p:grpSpPr bwMode="auto">
              <a:xfrm>
                <a:off x="5350" y="2058"/>
                <a:ext cx="58" cy="52"/>
                <a:chOff x="5350" y="2058"/>
                <a:chExt cx="58" cy="52"/>
              </a:xfrm>
            </p:grpSpPr>
            <p:sp>
              <p:nvSpPr>
                <p:cNvPr id="2211" name="Oval 230"/>
                <p:cNvSpPr>
                  <a:spLocks noChangeArrowheads="1"/>
                </p:cNvSpPr>
                <p:nvPr/>
              </p:nvSpPr>
              <p:spPr bwMode="auto">
                <a:xfrm>
                  <a:off x="5350" y="2058"/>
                  <a:ext cx="52" cy="52"/>
                </a:xfrm>
                <a:prstGeom prst="ellipse">
                  <a:avLst/>
                </a:prstGeom>
                <a:solidFill>
                  <a:srgbClr val="808080"/>
                </a:solidFill>
                <a:ln w="12700">
                  <a:solidFill>
                    <a:srgbClr val="000000"/>
                  </a:solidFill>
                  <a:round/>
                  <a:headEnd/>
                  <a:tailEnd/>
                </a:ln>
              </p:spPr>
              <p:txBody>
                <a:bodyPr wrap="none" anchor="ctr"/>
                <a:lstStyle/>
                <a:p>
                  <a:endParaRPr lang="en-US"/>
                </a:p>
              </p:txBody>
            </p:sp>
            <p:sp>
              <p:nvSpPr>
                <p:cNvPr id="2212" name="Oval 231"/>
                <p:cNvSpPr>
                  <a:spLocks noChangeArrowheads="1"/>
                </p:cNvSpPr>
                <p:nvPr/>
              </p:nvSpPr>
              <p:spPr bwMode="auto">
                <a:xfrm>
                  <a:off x="5356" y="2058"/>
                  <a:ext cx="52" cy="52"/>
                </a:xfrm>
                <a:prstGeom prst="ellipse">
                  <a:avLst/>
                </a:prstGeom>
                <a:solidFill>
                  <a:srgbClr val="C0C0C0"/>
                </a:solidFill>
                <a:ln w="12700">
                  <a:solidFill>
                    <a:srgbClr val="000000"/>
                  </a:solidFill>
                  <a:round/>
                  <a:headEnd/>
                  <a:tailEnd/>
                </a:ln>
              </p:spPr>
              <p:txBody>
                <a:bodyPr wrap="none" anchor="ctr"/>
                <a:lstStyle/>
                <a:p>
                  <a:endParaRPr lang="en-US"/>
                </a:p>
              </p:txBody>
            </p:sp>
          </p:grpSp>
          <p:grpSp>
            <p:nvGrpSpPr>
              <p:cNvPr id="2200" name="Group 232"/>
              <p:cNvGrpSpPr>
                <a:grpSpLocks/>
              </p:cNvGrpSpPr>
              <p:nvPr/>
            </p:nvGrpSpPr>
            <p:grpSpPr bwMode="auto">
              <a:xfrm>
                <a:off x="5359" y="2180"/>
                <a:ext cx="25" cy="66"/>
                <a:chOff x="5359" y="2180"/>
                <a:chExt cx="25" cy="66"/>
              </a:xfrm>
            </p:grpSpPr>
            <p:sp>
              <p:nvSpPr>
                <p:cNvPr id="2202" name="Freeform 233"/>
                <p:cNvSpPr>
                  <a:spLocks/>
                </p:cNvSpPr>
                <p:nvPr/>
              </p:nvSpPr>
              <p:spPr bwMode="auto">
                <a:xfrm>
                  <a:off x="5359" y="2180"/>
                  <a:ext cx="25" cy="66"/>
                </a:xfrm>
                <a:custGeom>
                  <a:avLst/>
                  <a:gdLst>
                    <a:gd name="T0" fmla="*/ 24 w 25"/>
                    <a:gd name="T1" fmla="*/ 0 h 66"/>
                    <a:gd name="T2" fmla="*/ 0 w 25"/>
                    <a:gd name="T3" fmla="*/ 0 h 66"/>
                    <a:gd name="T4" fmla="*/ 0 w 25"/>
                    <a:gd name="T5" fmla="*/ 65 h 66"/>
                    <a:gd name="T6" fmla="*/ 24 w 25"/>
                    <a:gd name="T7" fmla="*/ 65 h 66"/>
                    <a:gd name="T8" fmla="*/ 24 w 25"/>
                    <a:gd name="T9" fmla="*/ 0 h 66"/>
                    <a:gd name="T10" fmla="*/ 0 60000 65536"/>
                    <a:gd name="T11" fmla="*/ 0 60000 65536"/>
                    <a:gd name="T12" fmla="*/ 0 60000 65536"/>
                    <a:gd name="T13" fmla="*/ 0 60000 65536"/>
                    <a:gd name="T14" fmla="*/ 0 60000 65536"/>
                    <a:gd name="T15" fmla="*/ 0 w 25"/>
                    <a:gd name="T16" fmla="*/ 0 h 66"/>
                    <a:gd name="T17" fmla="*/ 25 w 25"/>
                    <a:gd name="T18" fmla="*/ 66 h 66"/>
                  </a:gdLst>
                  <a:ahLst/>
                  <a:cxnLst>
                    <a:cxn ang="T10">
                      <a:pos x="T0" y="T1"/>
                    </a:cxn>
                    <a:cxn ang="T11">
                      <a:pos x="T2" y="T3"/>
                    </a:cxn>
                    <a:cxn ang="T12">
                      <a:pos x="T4" y="T5"/>
                    </a:cxn>
                    <a:cxn ang="T13">
                      <a:pos x="T6" y="T7"/>
                    </a:cxn>
                    <a:cxn ang="T14">
                      <a:pos x="T8" y="T9"/>
                    </a:cxn>
                  </a:cxnLst>
                  <a:rect l="T15" t="T16" r="T17" b="T18"/>
                  <a:pathLst>
                    <a:path w="25" h="66">
                      <a:moveTo>
                        <a:pt x="24" y="0"/>
                      </a:moveTo>
                      <a:lnTo>
                        <a:pt x="0" y="0"/>
                      </a:lnTo>
                      <a:lnTo>
                        <a:pt x="0" y="65"/>
                      </a:lnTo>
                      <a:lnTo>
                        <a:pt x="24" y="65"/>
                      </a:lnTo>
                      <a:lnTo>
                        <a:pt x="24" y="0"/>
                      </a:lnTo>
                    </a:path>
                  </a:pathLst>
                </a:custGeom>
                <a:solidFill>
                  <a:srgbClr val="C0C0C0"/>
                </a:solidFill>
                <a:ln w="12700" cap="rnd">
                  <a:solidFill>
                    <a:srgbClr val="000000"/>
                  </a:solidFill>
                  <a:round/>
                  <a:headEnd/>
                  <a:tailEnd/>
                </a:ln>
              </p:spPr>
              <p:txBody>
                <a:bodyPr/>
                <a:lstStyle/>
                <a:p>
                  <a:endParaRPr lang="en-US"/>
                </a:p>
              </p:txBody>
            </p:sp>
            <p:grpSp>
              <p:nvGrpSpPr>
                <p:cNvPr id="2203" name="Group 234"/>
                <p:cNvGrpSpPr>
                  <a:grpSpLocks/>
                </p:cNvGrpSpPr>
                <p:nvPr/>
              </p:nvGrpSpPr>
              <p:grpSpPr bwMode="auto">
                <a:xfrm>
                  <a:off x="5359" y="2188"/>
                  <a:ext cx="24" cy="49"/>
                  <a:chOff x="5359" y="2188"/>
                  <a:chExt cx="24" cy="49"/>
                </a:xfrm>
              </p:grpSpPr>
              <p:sp>
                <p:nvSpPr>
                  <p:cNvPr id="2204" name="Line 235"/>
                  <p:cNvSpPr>
                    <a:spLocks noChangeShapeType="1"/>
                  </p:cNvSpPr>
                  <p:nvPr/>
                </p:nvSpPr>
                <p:spPr bwMode="auto">
                  <a:xfrm flipH="1">
                    <a:off x="5359" y="2197"/>
                    <a:ext cx="24" cy="0"/>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2205" name="Line 236"/>
                  <p:cNvSpPr>
                    <a:spLocks noChangeShapeType="1"/>
                  </p:cNvSpPr>
                  <p:nvPr/>
                </p:nvSpPr>
                <p:spPr bwMode="auto">
                  <a:xfrm flipH="1">
                    <a:off x="5359" y="2220"/>
                    <a:ext cx="24" cy="0"/>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2206" name="Line 237"/>
                  <p:cNvSpPr>
                    <a:spLocks noChangeShapeType="1"/>
                  </p:cNvSpPr>
                  <p:nvPr/>
                </p:nvSpPr>
                <p:spPr bwMode="auto">
                  <a:xfrm flipH="1">
                    <a:off x="5359" y="2213"/>
                    <a:ext cx="24" cy="0"/>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2207" name="Line 238"/>
                  <p:cNvSpPr>
                    <a:spLocks noChangeShapeType="1"/>
                  </p:cNvSpPr>
                  <p:nvPr/>
                </p:nvSpPr>
                <p:spPr bwMode="auto">
                  <a:xfrm flipH="1">
                    <a:off x="5359" y="2205"/>
                    <a:ext cx="24" cy="0"/>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2208" name="Line 239"/>
                  <p:cNvSpPr>
                    <a:spLocks noChangeShapeType="1"/>
                  </p:cNvSpPr>
                  <p:nvPr/>
                </p:nvSpPr>
                <p:spPr bwMode="auto">
                  <a:xfrm flipH="1">
                    <a:off x="5359" y="2188"/>
                    <a:ext cx="24" cy="0"/>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2209" name="Line 240"/>
                  <p:cNvSpPr>
                    <a:spLocks noChangeShapeType="1"/>
                  </p:cNvSpPr>
                  <p:nvPr/>
                </p:nvSpPr>
                <p:spPr bwMode="auto">
                  <a:xfrm flipH="1">
                    <a:off x="5359" y="2229"/>
                    <a:ext cx="24" cy="0"/>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2210" name="Line 241"/>
                  <p:cNvSpPr>
                    <a:spLocks noChangeShapeType="1"/>
                  </p:cNvSpPr>
                  <p:nvPr/>
                </p:nvSpPr>
                <p:spPr bwMode="auto">
                  <a:xfrm flipH="1">
                    <a:off x="5359" y="2237"/>
                    <a:ext cx="24" cy="0"/>
                  </a:xfrm>
                  <a:prstGeom prst="line">
                    <a:avLst/>
                  </a:prstGeom>
                  <a:noFill/>
                  <a:ln w="12700">
                    <a:solidFill>
                      <a:srgbClr val="000000"/>
                    </a:solidFill>
                    <a:round/>
                    <a:headEnd type="none" w="sm" len="sm"/>
                    <a:tailEnd type="none" w="sm" len="sm"/>
                  </a:ln>
                </p:spPr>
                <p:txBody>
                  <a:bodyPr wrap="none" anchor="ctr"/>
                  <a:lstStyle/>
                  <a:p>
                    <a:endParaRPr lang="en-US"/>
                  </a:p>
                </p:txBody>
              </p:sp>
            </p:grpSp>
          </p:grpSp>
          <p:sp>
            <p:nvSpPr>
              <p:cNvPr id="2201" name="Freeform 242"/>
              <p:cNvSpPr>
                <a:spLocks/>
              </p:cNvSpPr>
              <p:nvPr/>
            </p:nvSpPr>
            <p:spPr bwMode="auto">
              <a:xfrm>
                <a:off x="5221" y="2197"/>
                <a:ext cx="17" cy="17"/>
              </a:xfrm>
              <a:custGeom>
                <a:avLst/>
                <a:gdLst>
                  <a:gd name="T0" fmla="*/ 16 w 17"/>
                  <a:gd name="T1" fmla="*/ 0 h 17"/>
                  <a:gd name="T2" fmla="*/ 0 w 17"/>
                  <a:gd name="T3" fmla="*/ 0 h 17"/>
                  <a:gd name="T4" fmla="*/ 0 w 17"/>
                  <a:gd name="T5" fmla="*/ 16 h 17"/>
                  <a:gd name="T6" fmla="*/ 16 w 17"/>
                  <a:gd name="T7" fmla="*/ 16 h 17"/>
                  <a:gd name="T8" fmla="*/ 16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0"/>
                    </a:moveTo>
                    <a:lnTo>
                      <a:pt x="0" y="0"/>
                    </a:lnTo>
                    <a:lnTo>
                      <a:pt x="0" y="16"/>
                    </a:lnTo>
                    <a:lnTo>
                      <a:pt x="16" y="16"/>
                    </a:lnTo>
                    <a:lnTo>
                      <a:pt x="16" y="0"/>
                    </a:lnTo>
                  </a:path>
                </a:pathLst>
              </a:custGeom>
              <a:solidFill>
                <a:srgbClr val="C0C0C0"/>
              </a:solidFill>
              <a:ln w="12700" cap="rnd">
                <a:solidFill>
                  <a:srgbClr val="000000"/>
                </a:solidFill>
                <a:round/>
                <a:headEnd/>
                <a:tailEnd/>
              </a:ln>
            </p:spPr>
            <p:txBody>
              <a:bodyPr/>
              <a:lstStyle/>
              <a:p>
                <a:endParaRPr lang="en-US"/>
              </a:p>
            </p:txBody>
          </p:sp>
        </p:grpSp>
        <p:grpSp>
          <p:nvGrpSpPr>
            <p:cNvPr id="2164" name="Group 243"/>
            <p:cNvGrpSpPr>
              <a:grpSpLocks/>
            </p:cNvGrpSpPr>
            <p:nvPr/>
          </p:nvGrpSpPr>
          <p:grpSpPr bwMode="auto">
            <a:xfrm>
              <a:off x="5256" y="2017"/>
              <a:ext cx="41" cy="46"/>
              <a:chOff x="5256" y="2017"/>
              <a:chExt cx="41" cy="46"/>
            </a:xfrm>
          </p:grpSpPr>
          <p:sp>
            <p:nvSpPr>
              <p:cNvPr id="2177" name="Freeform 244"/>
              <p:cNvSpPr>
                <a:spLocks/>
              </p:cNvSpPr>
              <p:nvPr/>
            </p:nvSpPr>
            <p:spPr bwMode="auto">
              <a:xfrm>
                <a:off x="5256" y="2031"/>
                <a:ext cx="19" cy="32"/>
              </a:xfrm>
              <a:custGeom>
                <a:avLst/>
                <a:gdLst>
                  <a:gd name="T0" fmla="*/ 2 w 19"/>
                  <a:gd name="T1" fmla="*/ 0 h 32"/>
                  <a:gd name="T2" fmla="*/ 18 w 19"/>
                  <a:gd name="T3" fmla="*/ 26 h 32"/>
                  <a:gd name="T4" fmla="*/ 15 w 19"/>
                  <a:gd name="T5" fmla="*/ 31 h 32"/>
                  <a:gd name="T6" fmla="*/ 0 w 19"/>
                  <a:gd name="T7" fmla="*/ 1 h 32"/>
                  <a:gd name="T8" fmla="*/ 2 w 19"/>
                  <a:gd name="T9" fmla="*/ 0 h 32"/>
                  <a:gd name="T10" fmla="*/ 0 60000 65536"/>
                  <a:gd name="T11" fmla="*/ 0 60000 65536"/>
                  <a:gd name="T12" fmla="*/ 0 60000 65536"/>
                  <a:gd name="T13" fmla="*/ 0 60000 65536"/>
                  <a:gd name="T14" fmla="*/ 0 60000 65536"/>
                  <a:gd name="T15" fmla="*/ 0 w 19"/>
                  <a:gd name="T16" fmla="*/ 0 h 32"/>
                  <a:gd name="T17" fmla="*/ 19 w 19"/>
                  <a:gd name="T18" fmla="*/ 32 h 32"/>
                </a:gdLst>
                <a:ahLst/>
                <a:cxnLst>
                  <a:cxn ang="T10">
                    <a:pos x="T0" y="T1"/>
                  </a:cxn>
                  <a:cxn ang="T11">
                    <a:pos x="T2" y="T3"/>
                  </a:cxn>
                  <a:cxn ang="T12">
                    <a:pos x="T4" y="T5"/>
                  </a:cxn>
                  <a:cxn ang="T13">
                    <a:pos x="T6" y="T7"/>
                  </a:cxn>
                  <a:cxn ang="T14">
                    <a:pos x="T8" y="T9"/>
                  </a:cxn>
                </a:cxnLst>
                <a:rect l="T15" t="T16" r="T17" b="T18"/>
                <a:pathLst>
                  <a:path w="19" h="32">
                    <a:moveTo>
                      <a:pt x="2" y="0"/>
                    </a:moveTo>
                    <a:lnTo>
                      <a:pt x="18" y="26"/>
                    </a:lnTo>
                    <a:lnTo>
                      <a:pt x="15" y="31"/>
                    </a:lnTo>
                    <a:lnTo>
                      <a:pt x="0" y="1"/>
                    </a:lnTo>
                    <a:lnTo>
                      <a:pt x="2" y="0"/>
                    </a:lnTo>
                  </a:path>
                </a:pathLst>
              </a:custGeom>
              <a:solidFill>
                <a:srgbClr val="BFBFDF"/>
              </a:solidFill>
              <a:ln w="12700" cap="rnd">
                <a:solidFill>
                  <a:srgbClr val="000000"/>
                </a:solidFill>
                <a:round/>
                <a:headEnd/>
                <a:tailEnd/>
              </a:ln>
            </p:spPr>
            <p:txBody>
              <a:bodyPr/>
              <a:lstStyle/>
              <a:p>
                <a:endParaRPr lang="en-US"/>
              </a:p>
            </p:txBody>
          </p:sp>
          <p:sp>
            <p:nvSpPr>
              <p:cNvPr id="2178" name="Freeform 245"/>
              <p:cNvSpPr>
                <a:spLocks/>
              </p:cNvSpPr>
              <p:nvPr/>
            </p:nvSpPr>
            <p:spPr bwMode="auto">
              <a:xfrm>
                <a:off x="5261" y="2017"/>
                <a:ext cx="36" cy="17"/>
              </a:xfrm>
              <a:custGeom>
                <a:avLst/>
                <a:gdLst>
                  <a:gd name="T0" fmla="*/ 1 w 36"/>
                  <a:gd name="T1" fmla="*/ 0 h 17"/>
                  <a:gd name="T2" fmla="*/ 35 w 36"/>
                  <a:gd name="T3" fmla="*/ 8 h 17"/>
                  <a:gd name="T4" fmla="*/ 30 w 36"/>
                  <a:gd name="T5" fmla="*/ 16 h 17"/>
                  <a:gd name="T6" fmla="*/ 0 w 36"/>
                  <a:gd name="T7" fmla="*/ 5 h 17"/>
                  <a:gd name="T8" fmla="*/ 1 w 36"/>
                  <a:gd name="T9" fmla="*/ 0 h 17"/>
                  <a:gd name="T10" fmla="*/ 0 60000 65536"/>
                  <a:gd name="T11" fmla="*/ 0 60000 65536"/>
                  <a:gd name="T12" fmla="*/ 0 60000 65536"/>
                  <a:gd name="T13" fmla="*/ 0 60000 65536"/>
                  <a:gd name="T14" fmla="*/ 0 60000 65536"/>
                  <a:gd name="T15" fmla="*/ 0 w 36"/>
                  <a:gd name="T16" fmla="*/ 0 h 17"/>
                  <a:gd name="T17" fmla="*/ 36 w 36"/>
                  <a:gd name="T18" fmla="*/ 17 h 17"/>
                </a:gdLst>
                <a:ahLst/>
                <a:cxnLst>
                  <a:cxn ang="T10">
                    <a:pos x="T0" y="T1"/>
                  </a:cxn>
                  <a:cxn ang="T11">
                    <a:pos x="T2" y="T3"/>
                  </a:cxn>
                  <a:cxn ang="T12">
                    <a:pos x="T4" y="T5"/>
                  </a:cxn>
                  <a:cxn ang="T13">
                    <a:pos x="T6" y="T7"/>
                  </a:cxn>
                  <a:cxn ang="T14">
                    <a:pos x="T8" y="T9"/>
                  </a:cxn>
                </a:cxnLst>
                <a:rect l="T15" t="T16" r="T17" b="T18"/>
                <a:pathLst>
                  <a:path w="36" h="17">
                    <a:moveTo>
                      <a:pt x="1" y="0"/>
                    </a:moveTo>
                    <a:lnTo>
                      <a:pt x="35" y="8"/>
                    </a:lnTo>
                    <a:lnTo>
                      <a:pt x="30" y="16"/>
                    </a:lnTo>
                    <a:lnTo>
                      <a:pt x="0" y="5"/>
                    </a:lnTo>
                    <a:lnTo>
                      <a:pt x="1" y="0"/>
                    </a:lnTo>
                  </a:path>
                </a:pathLst>
              </a:custGeom>
              <a:solidFill>
                <a:srgbClr val="BFBFDF"/>
              </a:solidFill>
              <a:ln w="12700" cap="rnd">
                <a:solidFill>
                  <a:srgbClr val="000000"/>
                </a:solidFill>
                <a:round/>
                <a:headEnd/>
                <a:tailEnd/>
              </a:ln>
            </p:spPr>
            <p:txBody>
              <a:bodyPr/>
              <a:lstStyle/>
              <a:p>
                <a:endParaRPr lang="en-US"/>
              </a:p>
            </p:txBody>
          </p:sp>
        </p:grpSp>
        <p:grpSp>
          <p:nvGrpSpPr>
            <p:cNvPr id="2165" name="Group 246"/>
            <p:cNvGrpSpPr>
              <a:grpSpLocks/>
            </p:cNvGrpSpPr>
            <p:nvPr/>
          </p:nvGrpSpPr>
          <p:grpSpPr bwMode="auto">
            <a:xfrm>
              <a:off x="5244" y="1945"/>
              <a:ext cx="134" cy="210"/>
              <a:chOff x="5244" y="1945"/>
              <a:chExt cx="134" cy="210"/>
            </a:xfrm>
          </p:grpSpPr>
          <p:sp>
            <p:nvSpPr>
              <p:cNvPr id="2175" name="Freeform 247"/>
              <p:cNvSpPr>
                <a:spLocks/>
              </p:cNvSpPr>
              <p:nvPr/>
            </p:nvSpPr>
            <p:spPr bwMode="auto">
              <a:xfrm>
                <a:off x="5244" y="1945"/>
                <a:ext cx="134" cy="210"/>
              </a:xfrm>
              <a:custGeom>
                <a:avLst/>
                <a:gdLst>
                  <a:gd name="T0" fmla="*/ 129 w 134"/>
                  <a:gd name="T1" fmla="*/ 7 h 210"/>
                  <a:gd name="T2" fmla="*/ 131 w 134"/>
                  <a:gd name="T3" fmla="*/ 14 h 210"/>
                  <a:gd name="T4" fmla="*/ 132 w 134"/>
                  <a:gd name="T5" fmla="*/ 21 h 210"/>
                  <a:gd name="T6" fmla="*/ 133 w 134"/>
                  <a:gd name="T7" fmla="*/ 30 h 210"/>
                  <a:gd name="T8" fmla="*/ 133 w 134"/>
                  <a:gd name="T9" fmla="*/ 38 h 210"/>
                  <a:gd name="T10" fmla="*/ 131 w 134"/>
                  <a:gd name="T11" fmla="*/ 49 h 210"/>
                  <a:gd name="T12" fmla="*/ 130 w 134"/>
                  <a:gd name="T13" fmla="*/ 62 h 210"/>
                  <a:gd name="T14" fmla="*/ 126 w 134"/>
                  <a:gd name="T15" fmla="*/ 76 h 210"/>
                  <a:gd name="T16" fmla="*/ 121 w 134"/>
                  <a:gd name="T17" fmla="*/ 93 h 210"/>
                  <a:gd name="T18" fmla="*/ 114 w 134"/>
                  <a:gd name="T19" fmla="*/ 109 h 210"/>
                  <a:gd name="T20" fmla="*/ 102 w 134"/>
                  <a:gd name="T21" fmla="*/ 128 h 210"/>
                  <a:gd name="T22" fmla="*/ 89 w 134"/>
                  <a:gd name="T23" fmla="*/ 146 h 210"/>
                  <a:gd name="T24" fmla="*/ 79 w 134"/>
                  <a:gd name="T25" fmla="*/ 159 h 210"/>
                  <a:gd name="T26" fmla="*/ 65 w 134"/>
                  <a:gd name="T27" fmla="*/ 174 h 210"/>
                  <a:gd name="T28" fmla="*/ 50 w 134"/>
                  <a:gd name="T29" fmla="*/ 185 h 210"/>
                  <a:gd name="T30" fmla="*/ 37 w 134"/>
                  <a:gd name="T31" fmla="*/ 195 h 210"/>
                  <a:gd name="T32" fmla="*/ 28 w 134"/>
                  <a:gd name="T33" fmla="*/ 201 h 210"/>
                  <a:gd name="T34" fmla="*/ 18 w 134"/>
                  <a:gd name="T35" fmla="*/ 206 h 210"/>
                  <a:gd name="T36" fmla="*/ 10 w 134"/>
                  <a:gd name="T37" fmla="*/ 209 h 210"/>
                  <a:gd name="T38" fmla="*/ 4 w 134"/>
                  <a:gd name="T39" fmla="*/ 209 h 210"/>
                  <a:gd name="T40" fmla="*/ 0 w 134"/>
                  <a:gd name="T41" fmla="*/ 206 h 210"/>
                  <a:gd name="T42" fmla="*/ 124 w 134"/>
                  <a:gd name="T43" fmla="*/ 0 h 210"/>
                  <a:gd name="T44" fmla="*/ 129 w 134"/>
                  <a:gd name="T45" fmla="*/ 7 h 21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34"/>
                  <a:gd name="T70" fmla="*/ 0 h 210"/>
                  <a:gd name="T71" fmla="*/ 134 w 134"/>
                  <a:gd name="T72" fmla="*/ 210 h 21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34" h="210">
                    <a:moveTo>
                      <a:pt x="129" y="7"/>
                    </a:moveTo>
                    <a:lnTo>
                      <a:pt x="131" y="14"/>
                    </a:lnTo>
                    <a:lnTo>
                      <a:pt x="132" y="21"/>
                    </a:lnTo>
                    <a:lnTo>
                      <a:pt x="133" y="30"/>
                    </a:lnTo>
                    <a:lnTo>
                      <a:pt x="133" y="38"/>
                    </a:lnTo>
                    <a:lnTo>
                      <a:pt x="131" y="49"/>
                    </a:lnTo>
                    <a:lnTo>
                      <a:pt x="130" y="62"/>
                    </a:lnTo>
                    <a:lnTo>
                      <a:pt x="126" y="76"/>
                    </a:lnTo>
                    <a:lnTo>
                      <a:pt x="121" y="93"/>
                    </a:lnTo>
                    <a:lnTo>
                      <a:pt x="114" y="109"/>
                    </a:lnTo>
                    <a:lnTo>
                      <a:pt x="102" y="128"/>
                    </a:lnTo>
                    <a:lnTo>
                      <a:pt x="89" y="146"/>
                    </a:lnTo>
                    <a:lnTo>
                      <a:pt x="79" y="159"/>
                    </a:lnTo>
                    <a:lnTo>
                      <a:pt x="65" y="174"/>
                    </a:lnTo>
                    <a:lnTo>
                      <a:pt x="50" y="185"/>
                    </a:lnTo>
                    <a:lnTo>
                      <a:pt x="37" y="195"/>
                    </a:lnTo>
                    <a:lnTo>
                      <a:pt x="28" y="201"/>
                    </a:lnTo>
                    <a:lnTo>
                      <a:pt x="18" y="206"/>
                    </a:lnTo>
                    <a:lnTo>
                      <a:pt x="10" y="209"/>
                    </a:lnTo>
                    <a:lnTo>
                      <a:pt x="4" y="209"/>
                    </a:lnTo>
                    <a:lnTo>
                      <a:pt x="0" y="206"/>
                    </a:lnTo>
                    <a:lnTo>
                      <a:pt x="124" y="0"/>
                    </a:lnTo>
                    <a:lnTo>
                      <a:pt x="129" y="7"/>
                    </a:lnTo>
                  </a:path>
                </a:pathLst>
              </a:custGeom>
              <a:solidFill>
                <a:srgbClr val="808080"/>
              </a:solidFill>
              <a:ln w="12700" cap="rnd">
                <a:solidFill>
                  <a:srgbClr val="000000"/>
                </a:solidFill>
                <a:round/>
                <a:headEnd/>
                <a:tailEnd/>
              </a:ln>
            </p:spPr>
            <p:txBody>
              <a:bodyPr/>
              <a:lstStyle/>
              <a:p>
                <a:endParaRPr lang="en-US"/>
              </a:p>
            </p:txBody>
          </p:sp>
          <p:sp>
            <p:nvSpPr>
              <p:cNvPr id="2176" name="Freeform 248"/>
              <p:cNvSpPr>
                <a:spLocks/>
              </p:cNvSpPr>
              <p:nvPr/>
            </p:nvSpPr>
            <p:spPr bwMode="auto">
              <a:xfrm>
                <a:off x="5244" y="1945"/>
                <a:ext cx="126" cy="207"/>
              </a:xfrm>
              <a:custGeom>
                <a:avLst/>
                <a:gdLst>
                  <a:gd name="T0" fmla="*/ 124 w 126"/>
                  <a:gd name="T1" fmla="*/ 0 h 207"/>
                  <a:gd name="T2" fmla="*/ 125 w 126"/>
                  <a:gd name="T3" fmla="*/ 4 h 207"/>
                  <a:gd name="T4" fmla="*/ 125 w 126"/>
                  <a:gd name="T5" fmla="*/ 13 h 207"/>
                  <a:gd name="T6" fmla="*/ 125 w 126"/>
                  <a:gd name="T7" fmla="*/ 24 h 207"/>
                  <a:gd name="T8" fmla="*/ 124 w 126"/>
                  <a:gd name="T9" fmla="*/ 32 h 207"/>
                  <a:gd name="T10" fmla="*/ 123 w 126"/>
                  <a:gd name="T11" fmla="*/ 43 h 207"/>
                  <a:gd name="T12" fmla="*/ 120 w 126"/>
                  <a:gd name="T13" fmla="*/ 56 h 207"/>
                  <a:gd name="T14" fmla="*/ 118 w 126"/>
                  <a:gd name="T15" fmla="*/ 70 h 207"/>
                  <a:gd name="T16" fmla="*/ 111 w 126"/>
                  <a:gd name="T17" fmla="*/ 87 h 207"/>
                  <a:gd name="T18" fmla="*/ 102 w 126"/>
                  <a:gd name="T19" fmla="*/ 107 h 207"/>
                  <a:gd name="T20" fmla="*/ 92 w 126"/>
                  <a:gd name="T21" fmla="*/ 124 h 207"/>
                  <a:gd name="T22" fmla="*/ 79 w 126"/>
                  <a:gd name="T23" fmla="*/ 141 h 207"/>
                  <a:gd name="T24" fmla="*/ 69 w 126"/>
                  <a:gd name="T25" fmla="*/ 154 h 207"/>
                  <a:gd name="T26" fmla="*/ 60 w 126"/>
                  <a:gd name="T27" fmla="*/ 162 h 207"/>
                  <a:gd name="T28" fmla="*/ 51 w 126"/>
                  <a:gd name="T29" fmla="*/ 171 h 207"/>
                  <a:gd name="T30" fmla="*/ 43 w 126"/>
                  <a:gd name="T31" fmla="*/ 179 h 207"/>
                  <a:gd name="T32" fmla="*/ 33 w 126"/>
                  <a:gd name="T33" fmla="*/ 187 h 207"/>
                  <a:gd name="T34" fmla="*/ 26 w 126"/>
                  <a:gd name="T35" fmla="*/ 192 h 207"/>
                  <a:gd name="T36" fmla="*/ 20 w 126"/>
                  <a:gd name="T37" fmla="*/ 197 h 207"/>
                  <a:gd name="T38" fmla="*/ 12 w 126"/>
                  <a:gd name="T39" fmla="*/ 201 h 207"/>
                  <a:gd name="T40" fmla="*/ 5 w 126"/>
                  <a:gd name="T41" fmla="*/ 205 h 207"/>
                  <a:gd name="T42" fmla="*/ 1 w 126"/>
                  <a:gd name="T43" fmla="*/ 206 h 207"/>
                  <a:gd name="T44" fmla="*/ 0 w 126"/>
                  <a:gd name="T45" fmla="*/ 204 h 207"/>
                  <a:gd name="T46" fmla="*/ 0 w 126"/>
                  <a:gd name="T47" fmla="*/ 199 h 207"/>
                  <a:gd name="T48" fmla="*/ 1 w 126"/>
                  <a:gd name="T49" fmla="*/ 194 h 207"/>
                  <a:gd name="T50" fmla="*/ 2 w 126"/>
                  <a:gd name="T51" fmla="*/ 185 h 207"/>
                  <a:gd name="T52" fmla="*/ 5 w 126"/>
                  <a:gd name="T53" fmla="*/ 175 h 207"/>
                  <a:gd name="T54" fmla="*/ 7 w 126"/>
                  <a:gd name="T55" fmla="*/ 164 h 207"/>
                  <a:gd name="T56" fmla="*/ 10 w 126"/>
                  <a:gd name="T57" fmla="*/ 152 h 207"/>
                  <a:gd name="T58" fmla="*/ 14 w 126"/>
                  <a:gd name="T59" fmla="*/ 138 h 207"/>
                  <a:gd name="T60" fmla="*/ 19 w 126"/>
                  <a:gd name="T61" fmla="*/ 129 h 207"/>
                  <a:gd name="T62" fmla="*/ 22 w 126"/>
                  <a:gd name="T63" fmla="*/ 119 h 207"/>
                  <a:gd name="T64" fmla="*/ 29 w 126"/>
                  <a:gd name="T65" fmla="*/ 107 h 207"/>
                  <a:gd name="T66" fmla="*/ 34 w 126"/>
                  <a:gd name="T67" fmla="*/ 97 h 207"/>
                  <a:gd name="T68" fmla="*/ 41 w 126"/>
                  <a:gd name="T69" fmla="*/ 86 h 207"/>
                  <a:gd name="T70" fmla="*/ 52 w 126"/>
                  <a:gd name="T71" fmla="*/ 72 h 207"/>
                  <a:gd name="T72" fmla="*/ 60 w 126"/>
                  <a:gd name="T73" fmla="*/ 62 h 207"/>
                  <a:gd name="T74" fmla="*/ 70 w 126"/>
                  <a:gd name="T75" fmla="*/ 48 h 207"/>
                  <a:gd name="T76" fmla="*/ 81 w 126"/>
                  <a:gd name="T77" fmla="*/ 38 h 207"/>
                  <a:gd name="T78" fmla="*/ 91 w 126"/>
                  <a:gd name="T79" fmla="*/ 27 h 207"/>
                  <a:gd name="T80" fmla="*/ 99 w 126"/>
                  <a:gd name="T81" fmla="*/ 20 h 207"/>
                  <a:gd name="T82" fmla="*/ 107 w 126"/>
                  <a:gd name="T83" fmla="*/ 12 h 207"/>
                  <a:gd name="T84" fmla="*/ 113 w 126"/>
                  <a:gd name="T85" fmla="*/ 7 h 207"/>
                  <a:gd name="T86" fmla="*/ 119 w 126"/>
                  <a:gd name="T87" fmla="*/ 2 h 207"/>
                  <a:gd name="T88" fmla="*/ 124 w 126"/>
                  <a:gd name="T89" fmla="*/ 0 h 20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26"/>
                  <a:gd name="T136" fmla="*/ 0 h 207"/>
                  <a:gd name="T137" fmla="*/ 126 w 126"/>
                  <a:gd name="T138" fmla="*/ 207 h 207"/>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26" h="207">
                    <a:moveTo>
                      <a:pt x="124" y="0"/>
                    </a:moveTo>
                    <a:lnTo>
                      <a:pt x="125" y="4"/>
                    </a:lnTo>
                    <a:lnTo>
                      <a:pt x="125" y="13"/>
                    </a:lnTo>
                    <a:lnTo>
                      <a:pt x="125" y="24"/>
                    </a:lnTo>
                    <a:lnTo>
                      <a:pt x="124" y="32"/>
                    </a:lnTo>
                    <a:lnTo>
                      <a:pt x="123" y="43"/>
                    </a:lnTo>
                    <a:lnTo>
                      <a:pt x="120" y="56"/>
                    </a:lnTo>
                    <a:lnTo>
                      <a:pt x="118" y="70"/>
                    </a:lnTo>
                    <a:lnTo>
                      <a:pt x="111" y="87"/>
                    </a:lnTo>
                    <a:lnTo>
                      <a:pt x="102" y="107"/>
                    </a:lnTo>
                    <a:lnTo>
                      <a:pt x="92" y="124"/>
                    </a:lnTo>
                    <a:lnTo>
                      <a:pt x="79" y="141"/>
                    </a:lnTo>
                    <a:lnTo>
                      <a:pt x="69" y="154"/>
                    </a:lnTo>
                    <a:lnTo>
                      <a:pt x="60" y="162"/>
                    </a:lnTo>
                    <a:lnTo>
                      <a:pt x="51" y="171"/>
                    </a:lnTo>
                    <a:lnTo>
                      <a:pt x="43" y="179"/>
                    </a:lnTo>
                    <a:lnTo>
                      <a:pt x="33" y="187"/>
                    </a:lnTo>
                    <a:lnTo>
                      <a:pt x="26" y="192"/>
                    </a:lnTo>
                    <a:lnTo>
                      <a:pt x="20" y="197"/>
                    </a:lnTo>
                    <a:lnTo>
                      <a:pt x="12" y="201"/>
                    </a:lnTo>
                    <a:lnTo>
                      <a:pt x="5" y="205"/>
                    </a:lnTo>
                    <a:lnTo>
                      <a:pt x="1" y="206"/>
                    </a:lnTo>
                    <a:lnTo>
                      <a:pt x="0" y="204"/>
                    </a:lnTo>
                    <a:lnTo>
                      <a:pt x="0" y="199"/>
                    </a:lnTo>
                    <a:lnTo>
                      <a:pt x="1" y="194"/>
                    </a:lnTo>
                    <a:lnTo>
                      <a:pt x="2" y="185"/>
                    </a:lnTo>
                    <a:lnTo>
                      <a:pt x="5" y="175"/>
                    </a:lnTo>
                    <a:lnTo>
                      <a:pt x="7" y="164"/>
                    </a:lnTo>
                    <a:lnTo>
                      <a:pt x="10" y="152"/>
                    </a:lnTo>
                    <a:lnTo>
                      <a:pt x="14" y="138"/>
                    </a:lnTo>
                    <a:lnTo>
                      <a:pt x="19" y="129"/>
                    </a:lnTo>
                    <a:lnTo>
                      <a:pt x="22" y="119"/>
                    </a:lnTo>
                    <a:lnTo>
                      <a:pt x="29" y="107"/>
                    </a:lnTo>
                    <a:lnTo>
                      <a:pt x="34" y="97"/>
                    </a:lnTo>
                    <a:lnTo>
                      <a:pt x="41" y="86"/>
                    </a:lnTo>
                    <a:lnTo>
                      <a:pt x="52" y="72"/>
                    </a:lnTo>
                    <a:lnTo>
                      <a:pt x="60" y="62"/>
                    </a:lnTo>
                    <a:lnTo>
                      <a:pt x="70" y="48"/>
                    </a:lnTo>
                    <a:lnTo>
                      <a:pt x="81" y="38"/>
                    </a:lnTo>
                    <a:lnTo>
                      <a:pt x="91" y="27"/>
                    </a:lnTo>
                    <a:lnTo>
                      <a:pt x="99" y="20"/>
                    </a:lnTo>
                    <a:lnTo>
                      <a:pt x="107" y="12"/>
                    </a:lnTo>
                    <a:lnTo>
                      <a:pt x="113" y="7"/>
                    </a:lnTo>
                    <a:lnTo>
                      <a:pt x="119" y="2"/>
                    </a:lnTo>
                    <a:lnTo>
                      <a:pt x="124" y="0"/>
                    </a:lnTo>
                  </a:path>
                </a:pathLst>
              </a:custGeom>
              <a:solidFill>
                <a:srgbClr val="C0C0C0"/>
              </a:solidFill>
              <a:ln w="12700" cap="rnd">
                <a:solidFill>
                  <a:srgbClr val="000000"/>
                </a:solidFill>
                <a:round/>
                <a:headEnd/>
                <a:tailEnd/>
              </a:ln>
            </p:spPr>
            <p:txBody>
              <a:bodyPr/>
              <a:lstStyle/>
              <a:p>
                <a:endParaRPr lang="en-US"/>
              </a:p>
            </p:txBody>
          </p:sp>
        </p:grpSp>
        <p:grpSp>
          <p:nvGrpSpPr>
            <p:cNvPr id="2166" name="Group 249"/>
            <p:cNvGrpSpPr>
              <a:grpSpLocks/>
            </p:cNvGrpSpPr>
            <p:nvPr/>
          </p:nvGrpSpPr>
          <p:grpSpPr bwMode="auto">
            <a:xfrm>
              <a:off x="5236" y="1998"/>
              <a:ext cx="130" cy="135"/>
              <a:chOff x="5236" y="1998"/>
              <a:chExt cx="130" cy="135"/>
            </a:xfrm>
          </p:grpSpPr>
          <p:sp>
            <p:nvSpPr>
              <p:cNvPr id="2173" name="Freeform 250"/>
              <p:cNvSpPr>
                <a:spLocks/>
              </p:cNvSpPr>
              <p:nvPr/>
            </p:nvSpPr>
            <p:spPr bwMode="auto">
              <a:xfrm>
                <a:off x="5241" y="1998"/>
                <a:ext cx="125" cy="17"/>
              </a:xfrm>
              <a:custGeom>
                <a:avLst/>
                <a:gdLst>
                  <a:gd name="T0" fmla="*/ 124 w 125"/>
                  <a:gd name="T1" fmla="*/ 0 h 17"/>
                  <a:gd name="T2" fmla="*/ 0 w 125"/>
                  <a:gd name="T3" fmla="*/ 8 h 17"/>
                  <a:gd name="T4" fmla="*/ 2 w 125"/>
                  <a:gd name="T5" fmla="*/ 16 h 17"/>
                  <a:gd name="T6" fmla="*/ 123 w 125"/>
                  <a:gd name="T7" fmla="*/ 5 h 17"/>
                  <a:gd name="T8" fmla="*/ 124 w 125"/>
                  <a:gd name="T9" fmla="*/ 0 h 17"/>
                  <a:gd name="T10" fmla="*/ 0 60000 65536"/>
                  <a:gd name="T11" fmla="*/ 0 60000 65536"/>
                  <a:gd name="T12" fmla="*/ 0 60000 65536"/>
                  <a:gd name="T13" fmla="*/ 0 60000 65536"/>
                  <a:gd name="T14" fmla="*/ 0 60000 65536"/>
                  <a:gd name="T15" fmla="*/ 0 w 125"/>
                  <a:gd name="T16" fmla="*/ 0 h 17"/>
                  <a:gd name="T17" fmla="*/ 125 w 125"/>
                  <a:gd name="T18" fmla="*/ 17 h 17"/>
                </a:gdLst>
                <a:ahLst/>
                <a:cxnLst>
                  <a:cxn ang="T10">
                    <a:pos x="T0" y="T1"/>
                  </a:cxn>
                  <a:cxn ang="T11">
                    <a:pos x="T2" y="T3"/>
                  </a:cxn>
                  <a:cxn ang="T12">
                    <a:pos x="T4" y="T5"/>
                  </a:cxn>
                  <a:cxn ang="T13">
                    <a:pos x="T6" y="T7"/>
                  </a:cxn>
                  <a:cxn ang="T14">
                    <a:pos x="T8" y="T9"/>
                  </a:cxn>
                </a:cxnLst>
                <a:rect l="T15" t="T16" r="T17" b="T18"/>
                <a:pathLst>
                  <a:path w="125" h="17">
                    <a:moveTo>
                      <a:pt x="124" y="0"/>
                    </a:moveTo>
                    <a:lnTo>
                      <a:pt x="0" y="8"/>
                    </a:lnTo>
                    <a:lnTo>
                      <a:pt x="2" y="16"/>
                    </a:lnTo>
                    <a:lnTo>
                      <a:pt x="123" y="5"/>
                    </a:lnTo>
                    <a:lnTo>
                      <a:pt x="124" y="0"/>
                    </a:lnTo>
                  </a:path>
                </a:pathLst>
              </a:custGeom>
              <a:solidFill>
                <a:srgbClr val="DFDFFF"/>
              </a:solidFill>
              <a:ln w="12700" cap="rnd">
                <a:solidFill>
                  <a:srgbClr val="000000"/>
                </a:solidFill>
                <a:round/>
                <a:headEnd/>
                <a:tailEnd/>
              </a:ln>
            </p:spPr>
            <p:txBody>
              <a:bodyPr/>
              <a:lstStyle/>
              <a:p>
                <a:endParaRPr lang="en-US"/>
              </a:p>
            </p:txBody>
          </p:sp>
          <p:sp>
            <p:nvSpPr>
              <p:cNvPr id="2174" name="Freeform 251"/>
              <p:cNvSpPr>
                <a:spLocks/>
              </p:cNvSpPr>
              <p:nvPr/>
            </p:nvSpPr>
            <p:spPr bwMode="auto">
              <a:xfrm>
                <a:off x="5236" y="2025"/>
                <a:ext cx="45" cy="108"/>
              </a:xfrm>
              <a:custGeom>
                <a:avLst/>
                <a:gdLst>
                  <a:gd name="T0" fmla="*/ 5 w 45"/>
                  <a:gd name="T1" fmla="*/ 2 h 108"/>
                  <a:gd name="T2" fmla="*/ 44 w 45"/>
                  <a:gd name="T3" fmla="*/ 105 h 108"/>
                  <a:gd name="T4" fmla="*/ 41 w 45"/>
                  <a:gd name="T5" fmla="*/ 107 h 108"/>
                  <a:gd name="T6" fmla="*/ 0 w 45"/>
                  <a:gd name="T7" fmla="*/ 0 h 108"/>
                  <a:gd name="T8" fmla="*/ 5 w 45"/>
                  <a:gd name="T9" fmla="*/ 2 h 108"/>
                  <a:gd name="T10" fmla="*/ 0 60000 65536"/>
                  <a:gd name="T11" fmla="*/ 0 60000 65536"/>
                  <a:gd name="T12" fmla="*/ 0 60000 65536"/>
                  <a:gd name="T13" fmla="*/ 0 60000 65536"/>
                  <a:gd name="T14" fmla="*/ 0 60000 65536"/>
                  <a:gd name="T15" fmla="*/ 0 w 45"/>
                  <a:gd name="T16" fmla="*/ 0 h 108"/>
                  <a:gd name="T17" fmla="*/ 45 w 45"/>
                  <a:gd name="T18" fmla="*/ 108 h 108"/>
                </a:gdLst>
                <a:ahLst/>
                <a:cxnLst>
                  <a:cxn ang="T10">
                    <a:pos x="T0" y="T1"/>
                  </a:cxn>
                  <a:cxn ang="T11">
                    <a:pos x="T2" y="T3"/>
                  </a:cxn>
                  <a:cxn ang="T12">
                    <a:pos x="T4" y="T5"/>
                  </a:cxn>
                  <a:cxn ang="T13">
                    <a:pos x="T6" y="T7"/>
                  </a:cxn>
                  <a:cxn ang="T14">
                    <a:pos x="T8" y="T9"/>
                  </a:cxn>
                </a:cxnLst>
                <a:rect l="T15" t="T16" r="T17" b="T18"/>
                <a:pathLst>
                  <a:path w="45" h="108">
                    <a:moveTo>
                      <a:pt x="5" y="2"/>
                    </a:moveTo>
                    <a:lnTo>
                      <a:pt x="44" y="105"/>
                    </a:lnTo>
                    <a:lnTo>
                      <a:pt x="41" y="107"/>
                    </a:lnTo>
                    <a:lnTo>
                      <a:pt x="0" y="0"/>
                    </a:lnTo>
                    <a:lnTo>
                      <a:pt x="5" y="2"/>
                    </a:lnTo>
                  </a:path>
                </a:pathLst>
              </a:custGeom>
              <a:solidFill>
                <a:srgbClr val="DFDFFF"/>
              </a:solidFill>
              <a:ln w="12700" cap="rnd">
                <a:solidFill>
                  <a:srgbClr val="000000"/>
                </a:solidFill>
                <a:round/>
                <a:headEnd/>
                <a:tailEnd/>
              </a:ln>
            </p:spPr>
            <p:txBody>
              <a:bodyPr/>
              <a:lstStyle/>
              <a:p>
                <a:endParaRPr lang="en-US"/>
              </a:p>
            </p:txBody>
          </p:sp>
        </p:grpSp>
        <p:grpSp>
          <p:nvGrpSpPr>
            <p:cNvPr id="2167" name="Group 252"/>
            <p:cNvGrpSpPr>
              <a:grpSpLocks/>
            </p:cNvGrpSpPr>
            <p:nvPr/>
          </p:nvGrpSpPr>
          <p:grpSpPr bwMode="auto">
            <a:xfrm>
              <a:off x="5214" y="2000"/>
              <a:ext cx="52" cy="34"/>
              <a:chOff x="5214" y="2000"/>
              <a:chExt cx="52" cy="34"/>
            </a:xfrm>
          </p:grpSpPr>
          <p:sp>
            <p:nvSpPr>
              <p:cNvPr id="2168" name="Freeform 253"/>
              <p:cNvSpPr>
                <a:spLocks/>
              </p:cNvSpPr>
              <p:nvPr/>
            </p:nvSpPr>
            <p:spPr bwMode="auto">
              <a:xfrm>
                <a:off x="5229" y="2003"/>
                <a:ext cx="37" cy="31"/>
              </a:xfrm>
              <a:custGeom>
                <a:avLst/>
                <a:gdLst>
                  <a:gd name="T0" fmla="*/ 9 w 37"/>
                  <a:gd name="T1" fmla="*/ 0 h 31"/>
                  <a:gd name="T2" fmla="*/ 34 w 37"/>
                  <a:gd name="T3" fmla="*/ 9 h 31"/>
                  <a:gd name="T4" fmla="*/ 35 w 37"/>
                  <a:gd name="T5" fmla="*/ 11 h 31"/>
                  <a:gd name="T6" fmla="*/ 36 w 37"/>
                  <a:gd name="T7" fmla="*/ 14 h 31"/>
                  <a:gd name="T8" fmla="*/ 36 w 37"/>
                  <a:gd name="T9" fmla="*/ 18 h 31"/>
                  <a:gd name="T10" fmla="*/ 35 w 37"/>
                  <a:gd name="T11" fmla="*/ 21 h 31"/>
                  <a:gd name="T12" fmla="*/ 34 w 37"/>
                  <a:gd name="T13" fmla="*/ 25 h 31"/>
                  <a:gd name="T14" fmla="*/ 31 w 37"/>
                  <a:gd name="T15" fmla="*/ 28 h 31"/>
                  <a:gd name="T16" fmla="*/ 28 w 37"/>
                  <a:gd name="T17" fmla="*/ 30 h 31"/>
                  <a:gd name="T18" fmla="*/ 25 w 37"/>
                  <a:gd name="T19" fmla="*/ 30 h 31"/>
                  <a:gd name="T20" fmla="*/ 24 w 37"/>
                  <a:gd name="T21" fmla="*/ 30 h 31"/>
                  <a:gd name="T22" fmla="*/ 0 w 37"/>
                  <a:gd name="T23" fmla="*/ 18 h 31"/>
                  <a:gd name="T24" fmla="*/ 5 w 37"/>
                  <a:gd name="T25" fmla="*/ 15 h 31"/>
                  <a:gd name="T26" fmla="*/ 7 w 37"/>
                  <a:gd name="T27" fmla="*/ 12 h 31"/>
                  <a:gd name="T28" fmla="*/ 9 w 37"/>
                  <a:gd name="T29" fmla="*/ 0 h 3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7"/>
                  <a:gd name="T46" fmla="*/ 0 h 31"/>
                  <a:gd name="T47" fmla="*/ 37 w 37"/>
                  <a:gd name="T48" fmla="*/ 31 h 3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7" h="31">
                    <a:moveTo>
                      <a:pt x="9" y="0"/>
                    </a:moveTo>
                    <a:lnTo>
                      <a:pt x="34" y="9"/>
                    </a:lnTo>
                    <a:lnTo>
                      <a:pt x="35" y="11"/>
                    </a:lnTo>
                    <a:lnTo>
                      <a:pt x="36" y="14"/>
                    </a:lnTo>
                    <a:lnTo>
                      <a:pt x="36" y="18"/>
                    </a:lnTo>
                    <a:lnTo>
                      <a:pt x="35" y="21"/>
                    </a:lnTo>
                    <a:lnTo>
                      <a:pt x="34" y="25"/>
                    </a:lnTo>
                    <a:lnTo>
                      <a:pt x="31" y="28"/>
                    </a:lnTo>
                    <a:lnTo>
                      <a:pt x="28" y="30"/>
                    </a:lnTo>
                    <a:lnTo>
                      <a:pt x="25" y="30"/>
                    </a:lnTo>
                    <a:lnTo>
                      <a:pt x="24" y="30"/>
                    </a:lnTo>
                    <a:lnTo>
                      <a:pt x="0" y="18"/>
                    </a:lnTo>
                    <a:lnTo>
                      <a:pt x="5" y="15"/>
                    </a:lnTo>
                    <a:lnTo>
                      <a:pt x="7" y="12"/>
                    </a:lnTo>
                    <a:lnTo>
                      <a:pt x="9" y="0"/>
                    </a:lnTo>
                  </a:path>
                </a:pathLst>
              </a:custGeom>
              <a:solidFill>
                <a:srgbClr val="BFBFDF"/>
              </a:solidFill>
              <a:ln w="12700" cap="rnd">
                <a:solidFill>
                  <a:srgbClr val="000000"/>
                </a:solidFill>
                <a:round/>
                <a:headEnd/>
                <a:tailEnd/>
              </a:ln>
            </p:spPr>
            <p:txBody>
              <a:bodyPr/>
              <a:lstStyle/>
              <a:p>
                <a:endParaRPr lang="en-US"/>
              </a:p>
            </p:txBody>
          </p:sp>
          <p:sp>
            <p:nvSpPr>
              <p:cNvPr id="2169" name="Freeform 254"/>
              <p:cNvSpPr>
                <a:spLocks/>
              </p:cNvSpPr>
              <p:nvPr/>
            </p:nvSpPr>
            <p:spPr bwMode="auto">
              <a:xfrm>
                <a:off x="5224" y="2000"/>
                <a:ext cx="21" cy="28"/>
              </a:xfrm>
              <a:custGeom>
                <a:avLst/>
                <a:gdLst>
                  <a:gd name="T0" fmla="*/ 8 w 21"/>
                  <a:gd name="T1" fmla="*/ 3 h 28"/>
                  <a:gd name="T2" fmla="*/ 9 w 21"/>
                  <a:gd name="T3" fmla="*/ 2 h 28"/>
                  <a:gd name="T4" fmla="*/ 11 w 21"/>
                  <a:gd name="T5" fmla="*/ 1 h 28"/>
                  <a:gd name="T6" fmla="*/ 14 w 21"/>
                  <a:gd name="T7" fmla="*/ 0 h 28"/>
                  <a:gd name="T8" fmla="*/ 17 w 21"/>
                  <a:gd name="T9" fmla="*/ 0 h 28"/>
                  <a:gd name="T10" fmla="*/ 18 w 21"/>
                  <a:gd name="T11" fmla="*/ 2 h 28"/>
                  <a:gd name="T12" fmla="*/ 19 w 21"/>
                  <a:gd name="T13" fmla="*/ 3 h 28"/>
                  <a:gd name="T14" fmla="*/ 20 w 21"/>
                  <a:gd name="T15" fmla="*/ 7 h 28"/>
                  <a:gd name="T16" fmla="*/ 19 w 21"/>
                  <a:gd name="T17" fmla="*/ 9 h 28"/>
                  <a:gd name="T18" fmla="*/ 19 w 21"/>
                  <a:gd name="T19" fmla="*/ 11 h 28"/>
                  <a:gd name="T20" fmla="*/ 18 w 21"/>
                  <a:gd name="T21" fmla="*/ 15 h 28"/>
                  <a:gd name="T22" fmla="*/ 17 w 21"/>
                  <a:gd name="T23" fmla="*/ 18 h 28"/>
                  <a:gd name="T24" fmla="*/ 15 w 21"/>
                  <a:gd name="T25" fmla="*/ 20 h 28"/>
                  <a:gd name="T26" fmla="*/ 14 w 21"/>
                  <a:gd name="T27" fmla="*/ 23 h 28"/>
                  <a:gd name="T28" fmla="*/ 11 w 21"/>
                  <a:gd name="T29" fmla="*/ 25 h 28"/>
                  <a:gd name="T30" fmla="*/ 9 w 21"/>
                  <a:gd name="T31" fmla="*/ 26 h 28"/>
                  <a:gd name="T32" fmla="*/ 6 w 21"/>
                  <a:gd name="T33" fmla="*/ 27 h 28"/>
                  <a:gd name="T34" fmla="*/ 3 w 21"/>
                  <a:gd name="T35" fmla="*/ 27 h 28"/>
                  <a:gd name="T36" fmla="*/ 2 w 21"/>
                  <a:gd name="T37" fmla="*/ 26 h 28"/>
                  <a:gd name="T38" fmla="*/ 0 w 21"/>
                  <a:gd name="T39" fmla="*/ 24 h 28"/>
                  <a:gd name="T40" fmla="*/ 0 w 21"/>
                  <a:gd name="T41" fmla="*/ 20 h 28"/>
                  <a:gd name="T42" fmla="*/ 1 w 21"/>
                  <a:gd name="T43" fmla="*/ 17 h 28"/>
                  <a:gd name="T44" fmla="*/ 2 w 21"/>
                  <a:gd name="T45" fmla="*/ 13 h 28"/>
                  <a:gd name="T46" fmla="*/ 6 w 21"/>
                  <a:gd name="T47" fmla="*/ 7 h 28"/>
                  <a:gd name="T48" fmla="*/ 8 w 21"/>
                  <a:gd name="T49" fmla="*/ 3 h 2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1"/>
                  <a:gd name="T76" fmla="*/ 0 h 28"/>
                  <a:gd name="T77" fmla="*/ 21 w 21"/>
                  <a:gd name="T78" fmla="*/ 28 h 2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1" h="28">
                    <a:moveTo>
                      <a:pt x="8" y="3"/>
                    </a:moveTo>
                    <a:lnTo>
                      <a:pt x="9" y="2"/>
                    </a:lnTo>
                    <a:lnTo>
                      <a:pt x="11" y="1"/>
                    </a:lnTo>
                    <a:lnTo>
                      <a:pt x="14" y="0"/>
                    </a:lnTo>
                    <a:lnTo>
                      <a:pt x="17" y="0"/>
                    </a:lnTo>
                    <a:lnTo>
                      <a:pt x="18" y="2"/>
                    </a:lnTo>
                    <a:lnTo>
                      <a:pt x="19" y="3"/>
                    </a:lnTo>
                    <a:lnTo>
                      <a:pt x="20" y="7"/>
                    </a:lnTo>
                    <a:lnTo>
                      <a:pt x="19" y="9"/>
                    </a:lnTo>
                    <a:lnTo>
                      <a:pt x="19" y="11"/>
                    </a:lnTo>
                    <a:lnTo>
                      <a:pt x="18" y="15"/>
                    </a:lnTo>
                    <a:lnTo>
                      <a:pt x="17" y="18"/>
                    </a:lnTo>
                    <a:lnTo>
                      <a:pt x="15" y="20"/>
                    </a:lnTo>
                    <a:lnTo>
                      <a:pt x="14" y="23"/>
                    </a:lnTo>
                    <a:lnTo>
                      <a:pt x="11" y="25"/>
                    </a:lnTo>
                    <a:lnTo>
                      <a:pt x="9" y="26"/>
                    </a:lnTo>
                    <a:lnTo>
                      <a:pt x="6" y="27"/>
                    </a:lnTo>
                    <a:lnTo>
                      <a:pt x="3" y="27"/>
                    </a:lnTo>
                    <a:lnTo>
                      <a:pt x="2" y="26"/>
                    </a:lnTo>
                    <a:lnTo>
                      <a:pt x="0" y="24"/>
                    </a:lnTo>
                    <a:lnTo>
                      <a:pt x="0" y="20"/>
                    </a:lnTo>
                    <a:lnTo>
                      <a:pt x="1" y="17"/>
                    </a:lnTo>
                    <a:lnTo>
                      <a:pt x="2" y="13"/>
                    </a:lnTo>
                    <a:lnTo>
                      <a:pt x="6" y="7"/>
                    </a:lnTo>
                    <a:lnTo>
                      <a:pt x="8" y="3"/>
                    </a:lnTo>
                  </a:path>
                </a:pathLst>
              </a:custGeom>
              <a:solidFill>
                <a:srgbClr val="C0C0C0"/>
              </a:solidFill>
              <a:ln w="12700" cap="rnd">
                <a:solidFill>
                  <a:srgbClr val="000000"/>
                </a:solidFill>
                <a:round/>
                <a:headEnd/>
                <a:tailEnd/>
              </a:ln>
            </p:spPr>
            <p:txBody>
              <a:bodyPr/>
              <a:lstStyle/>
              <a:p>
                <a:endParaRPr lang="en-US"/>
              </a:p>
            </p:txBody>
          </p:sp>
          <p:sp>
            <p:nvSpPr>
              <p:cNvPr id="2170" name="Freeform 255"/>
              <p:cNvSpPr>
                <a:spLocks/>
              </p:cNvSpPr>
              <p:nvPr/>
            </p:nvSpPr>
            <p:spPr bwMode="auto">
              <a:xfrm>
                <a:off x="5214" y="2001"/>
                <a:ext cx="26" cy="21"/>
              </a:xfrm>
              <a:custGeom>
                <a:avLst/>
                <a:gdLst>
                  <a:gd name="T0" fmla="*/ 23 w 26"/>
                  <a:gd name="T1" fmla="*/ 5 h 21"/>
                  <a:gd name="T2" fmla="*/ 8 w 26"/>
                  <a:gd name="T3" fmla="*/ 1 h 21"/>
                  <a:gd name="T4" fmla="*/ 3 w 26"/>
                  <a:gd name="T5" fmla="*/ 0 h 21"/>
                  <a:gd name="T6" fmla="*/ 1 w 26"/>
                  <a:gd name="T7" fmla="*/ 1 h 21"/>
                  <a:gd name="T8" fmla="*/ 0 w 26"/>
                  <a:gd name="T9" fmla="*/ 2 h 21"/>
                  <a:gd name="T10" fmla="*/ 0 w 26"/>
                  <a:gd name="T11" fmla="*/ 4 h 21"/>
                  <a:gd name="T12" fmla="*/ 1 w 26"/>
                  <a:gd name="T13" fmla="*/ 7 h 21"/>
                  <a:gd name="T14" fmla="*/ 16 w 26"/>
                  <a:gd name="T15" fmla="*/ 20 h 21"/>
                  <a:gd name="T16" fmla="*/ 18 w 26"/>
                  <a:gd name="T17" fmla="*/ 20 h 21"/>
                  <a:gd name="T18" fmla="*/ 20 w 26"/>
                  <a:gd name="T19" fmla="*/ 19 h 21"/>
                  <a:gd name="T20" fmla="*/ 22 w 26"/>
                  <a:gd name="T21" fmla="*/ 18 h 21"/>
                  <a:gd name="T22" fmla="*/ 23 w 26"/>
                  <a:gd name="T23" fmla="*/ 15 h 21"/>
                  <a:gd name="T24" fmla="*/ 25 w 26"/>
                  <a:gd name="T25" fmla="*/ 13 h 21"/>
                  <a:gd name="T26" fmla="*/ 25 w 26"/>
                  <a:gd name="T27" fmla="*/ 9 h 21"/>
                  <a:gd name="T28" fmla="*/ 24 w 26"/>
                  <a:gd name="T29" fmla="*/ 7 h 21"/>
                  <a:gd name="T30" fmla="*/ 23 w 26"/>
                  <a:gd name="T31" fmla="*/ 5 h 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6"/>
                  <a:gd name="T49" fmla="*/ 0 h 21"/>
                  <a:gd name="T50" fmla="*/ 26 w 26"/>
                  <a:gd name="T51" fmla="*/ 21 h 2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6" h="21">
                    <a:moveTo>
                      <a:pt x="23" y="5"/>
                    </a:moveTo>
                    <a:lnTo>
                      <a:pt x="8" y="1"/>
                    </a:lnTo>
                    <a:lnTo>
                      <a:pt x="3" y="0"/>
                    </a:lnTo>
                    <a:lnTo>
                      <a:pt x="1" y="1"/>
                    </a:lnTo>
                    <a:lnTo>
                      <a:pt x="0" y="2"/>
                    </a:lnTo>
                    <a:lnTo>
                      <a:pt x="0" y="4"/>
                    </a:lnTo>
                    <a:lnTo>
                      <a:pt x="1" y="7"/>
                    </a:lnTo>
                    <a:lnTo>
                      <a:pt x="16" y="20"/>
                    </a:lnTo>
                    <a:lnTo>
                      <a:pt x="18" y="20"/>
                    </a:lnTo>
                    <a:lnTo>
                      <a:pt x="20" y="19"/>
                    </a:lnTo>
                    <a:lnTo>
                      <a:pt x="22" y="18"/>
                    </a:lnTo>
                    <a:lnTo>
                      <a:pt x="23" y="15"/>
                    </a:lnTo>
                    <a:lnTo>
                      <a:pt x="25" y="13"/>
                    </a:lnTo>
                    <a:lnTo>
                      <a:pt x="25" y="9"/>
                    </a:lnTo>
                    <a:lnTo>
                      <a:pt x="24" y="7"/>
                    </a:lnTo>
                    <a:lnTo>
                      <a:pt x="23" y="5"/>
                    </a:lnTo>
                  </a:path>
                </a:pathLst>
              </a:custGeom>
              <a:solidFill>
                <a:srgbClr val="9F9FBF"/>
              </a:solidFill>
              <a:ln w="12700" cap="rnd">
                <a:solidFill>
                  <a:srgbClr val="000000"/>
                </a:solidFill>
                <a:round/>
                <a:headEnd/>
                <a:tailEnd/>
              </a:ln>
            </p:spPr>
            <p:txBody>
              <a:bodyPr/>
              <a:lstStyle/>
              <a:p>
                <a:endParaRPr lang="en-US"/>
              </a:p>
            </p:txBody>
          </p:sp>
          <p:sp>
            <p:nvSpPr>
              <p:cNvPr id="2171" name="Freeform 256"/>
              <p:cNvSpPr>
                <a:spLocks/>
              </p:cNvSpPr>
              <p:nvPr/>
            </p:nvSpPr>
            <p:spPr bwMode="auto">
              <a:xfrm>
                <a:off x="5247" y="2011"/>
                <a:ext cx="17" cy="21"/>
              </a:xfrm>
              <a:custGeom>
                <a:avLst/>
                <a:gdLst>
                  <a:gd name="T0" fmla="*/ 14 w 17"/>
                  <a:gd name="T1" fmla="*/ 0 h 21"/>
                  <a:gd name="T2" fmla="*/ 16 w 17"/>
                  <a:gd name="T3" fmla="*/ 3 h 21"/>
                  <a:gd name="T4" fmla="*/ 16 w 17"/>
                  <a:gd name="T5" fmla="*/ 6 h 21"/>
                  <a:gd name="T6" fmla="*/ 14 w 17"/>
                  <a:gd name="T7" fmla="*/ 10 h 21"/>
                  <a:gd name="T8" fmla="*/ 13 w 17"/>
                  <a:gd name="T9" fmla="*/ 13 h 21"/>
                  <a:gd name="T10" fmla="*/ 10 w 17"/>
                  <a:gd name="T11" fmla="*/ 16 h 21"/>
                  <a:gd name="T12" fmla="*/ 7 w 17"/>
                  <a:gd name="T13" fmla="*/ 18 h 21"/>
                  <a:gd name="T14" fmla="*/ 4 w 17"/>
                  <a:gd name="T15" fmla="*/ 18 h 21"/>
                  <a:gd name="T16" fmla="*/ 2 w 17"/>
                  <a:gd name="T17" fmla="*/ 19 h 21"/>
                  <a:gd name="T18" fmla="*/ 0 w 17"/>
                  <a:gd name="T19" fmla="*/ 20 h 2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
                  <a:gd name="T31" fmla="*/ 0 h 21"/>
                  <a:gd name="T32" fmla="*/ 17 w 17"/>
                  <a:gd name="T33" fmla="*/ 21 h 2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 h="21">
                    <a:moveTo>
                      <a:pt x="14" y="0"/>
                    </a:moveTo>
                    <a:lnTo>
                      <a:pt x="16" y="3"/>
                    </a:lnTo>
                    <a:lnTo>
                      <a:pt x="16" y="6"/>
                    </a:lnTo>
                    <a:lnTo>
                      <a:pt x="14" y="10"/>
                    </a:lnTo>
                    <a:lnTo>
                      <a:pt x="13" y="13"/>
                    </a:lnTo>
                    <a:lnTo>
                      <a:pt x="10" y="16"/>
                    </a:lnTo>
                    <a:lnTo>
                      <a:pt x="7" y="18"/>
                    </a:lnTo>
                    <a:lnTo>
                      <a:pt x="4" y="18"/>
                    </a:lnTo>
                    <a:lnTo>
                      <a:pt x="2" y="19"/>
                    </a:lnTo>
                    <a:lnTo>
                      <a:pt x="0" y="20"/>
                    </a:lnTo>
                  </a:path>
                </a:pathLst>
              </a:custGeom>
              <a:noFill/>
              <a:ln w="12700" cap="rnd">
                <a:solidFill>
                  <a:srgbClr val="000000"/>
                </a:solidFill>
                <a:round/>
                <a:headEnd type="none" w="sm" len="sm"/>
                <a:tailEnd type="none" w="sm" len="sm"/>
              </a:ln>
            </p:spPr>
            <p:txBody>
              <a:bodyPr/>
              <a:lstStyle/>
              <a:p>
                <a:endParaRPr lang="en-US"/>
              </a:p>
            </p:txBody>
          </p:sp>
          <p:sp>
            <p:nvSpPr>
              <p:cNvPr id="2172" name="Freeform 257"/>
              <p:cNvSpPr>
                <a:spLocks/>
              </p:cNvSpPr>
              <p:nvPr/>
            </p:nvSpPr>
            <p:spPr bwMode="auto">
              <a:xfrm>
                <a:off x="5240" y="2008"/>
                <a:ext cx="17" cy="21"/>
              </a:xfrm>
              <a:custGeom>
                <a:avLst/>
                <a:gdLst>
                  <a:gd name="T0" fmla="*/ 14 w 17"/>
                  <a:gd name="T1" fmla="*/ 0 h 21"/>
                  <a:gd name="T2" fmla="*/ 16 w 17"/>
                  <a:gd name="T3" fmla="*/ 3 h 21"/>
                  <a:gd name="T4" fmla="*/ 16 w 17"/>
                  <a:gd name="T5" fmla="*/ 6 h 21"/>
                  <a:gd name="T6" fmla="*/ 14 w 17"/>
                  <a:gd name="T7" fmla="*/ 9 h 21"/>
                  <a:gd name="T8" fmla="*/ 13 w 17"/>
                  <a:gd name="T9" fmla="*/ 13 h 21"/>
                  <a:gd name="T10" fmla="*/ 10 w 17"/>
                  <a:gd name="T11" fmla="*/ 15 h 21"/>
                  <a:gd name="T12" fmla="*/ 7 w 17"/>
                  <a:gd name="T13" fmla="*/ 18 h 21"/>
                  <a:gd name="T14" fmla="*/ 4 w 17"/>
                  <a:gd name="T15" fmla="*/ 18 h 21"/>
                  <a:gd name="T16" fmla="*/ 2 w 17"/>
                  <a:gd name="T17" fmla="*/ 19 h 21"/>
                  <a:gd name="T18" fmla="*/ 0 w 17"/>
                  <a:gd name="T19" fmla="*/ 20 h 2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
                  <a:gd name="T31" fmla="*/ 0 h 21"/>
                  <a:gd name="T32" fmla="*/ 17 w 17"/>
                  <a:gd name="T33" fmla="*/ 21 h 2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 h="21">
                    <a:moveTo>
                      <a:pt x="14" y="0"/>
                    </a:moveTo>
                    <a:lnTo>
                      <a:pt x="16" y="3"/>
                    </a:lnTo>
                    <a:lnTo>
                      <a:pt x="16" y="6"/>
                    </a:lnTo>
                    <a:lnTo>
                      <a:pt x="14" y="9"/>
                    </a:lnTo>
                    <a:lnTo>
                      <a:pt x="13" y="13"/>
                    </a:lnTo>
                    <a:lnTo>
                      <a:pt x="10" y="15"/>
                    </a:lnTo>
                    <a:lnTo>
                      <a:pt x="7" y="18"/>
                    </a:lnTo>
                    <a:lnTo>
                      <a:pt x="4" y="18"/>
                    </a:lnTo>
                    <a:lnTo>
                      <a:pt x="2" y="19"/>
                    </a:lnTo>
                    <a:lnTo>
                      <a:pt x="0" y="20"/>
                    </a:lnTo>
                  </a:path>
                </a:pathLst>
              </a:custGeom>
              <a:noFill/>
              <a:ln w="12700" cap="rnd">
                <a:solidFill>
                  <a:srgbClr val="000000"/>
                </a:solidFill>
                <a:round/>
                <a:headEnd type="none" w="sm" len="sm"/>
                <a:tailEnd type="none" w="sm" len="sm"/>
              </a:ln>
            </p:spPr>
            <p:txBody>
              <a:bodyPr/>
              <a:lstStyle/>
              <a:p>
                <a:endParaRPr lang="en-US"/>
              </a:p>
            </p:txBody>
          </p:sp>
        </p:grpSp>
      </p:grpSp>
      <p:grpSp>
        <p:nvGrpSpPr>
          <p:cNvPr id="2110" name="Group 258"/>
          <p:cNvGrpSpPr>
            <a:grpSpLocks/>
          </p:cNvGrpSpPr>
          <p:nvPr/>
        </p:nvGrpSpPr>
        <p:grpSpPr bwMode="auto">
          <a:xfrm>
            <a:off x="9480551" y="3644901"/>
            <a:ext cx="1152525" cy="1476375"/>
            <a:chOff x="5205" y="1945"/>
            <a:chExt cx="228" cy="332"/>
          </a:xfrm>
        </p:grpSpPr>
        <p:grpSp>
          <p:nvGrpSpPr>
            <p:cNvPr id="2111" name="Group 259"/>
            <p:cNvGrpSpPr>
              <a:grpSpLocks/>
            </p:cNvGrpSpPr>
            <p:nvPr/>
          </p:nvGrpSpPr>
          <p:grpSpPr bwMode="auto">
            <a:xfrm>
              <a:off x="5205" y="1957"/>
              <a:ext cx="228" cy="320"/>
              <a:chOff x="5205" y="1957"/>
              <a:chExt cx="228" cy="320"/>
            </a:xfrm>
          </p:grpSpPr>
          <p:grpSp>
            <p:nvGrpSpPr>
              <p:cNvPr id="2127" name="Group 260"/>
              <p:cNvGrpSpPr>
                <a:grpSpLocks/>
              </p:cNvGrpSpPr>
              <p:nvPr/>
            </p:nvGrpSpPr>
            <p:grpSpPr bwMode="auto">
              <a:xfrm>
                <a:off x="5342" y="2142"/>
                <a:ext cx="17" cy="41"/>
                <a:chOff x="5342" y="2142"/>
                <a:chExt cx="17" cy="41"/>
              </a:xfrm>
            </p:grpSpPr>
            <p:sp>
              <p:nvSpPr>
                <p:cNvPr id="2161" name="Freeform 261"/>
                <p:cNvSpPr>
                  <a:spLocks/>
                </p:cNvSpPr>
                <p:nvPr/>
              </p:nvSpPr>
              <p:spPr bwMode="auto">
                <a:xfrm>
                  <a:off x="5342" y="2142"/>
                  <a:ext cx="17" cy="41"/>
                </a:xfrm>
                <a:custGeom>
                  <a:avLst/>
                  <a:gdLst>
                    <a:gd name="T0" fmla="*/ 0 w 17"/>
                    <a:gd name="T1" fmla="*/ 0 h 41"/>
                    <a:gd name="T2" fmla="*/ 0 w 17"/>
                    <a:gd name="T3" fmla="*/ 40 h 41"/>
                    <a:gd name="T4" fmla="*/ 16 w 17"/>
                    <a:gd name="T5" fmla="*/ 40 h 41"/>
                    <a:gd name="T6" fmla="*/ 16 w 17"/>
                    <a:gd name="T7" fmla="*/ 0 h 41"/>
                    <a:gd name="T8" fmla="*/ 0 w 17"/>
                    <a:gd name="T9" fmla="*/ 0 h 41"/>
                    <a:gd name="T10" fmla="*/ 0 60000 65536"/>
                    <a:gd name="T11" fmla="*/ 0 60000 65536"/>
                    <a:gd name="T12" fmla="*/ 0 60000 65536"/>
                    <a:gd name="T13" fmla="*/ 0 60000 65536"/>
                    <a:gd name="T14" fmla="*/ 0 60000 65536"/>
                    <a:gd name="T15" fmla="*/ 0 w 17"/>
                    <a:gd name="T16" fmla="*/ 0 h 41"/>
                    <a:gd name="T17" fmla="*/ 17 w 17"/>
                    <a:gd name="T18" fmla="*/ 41 h 41"/>
                  </a:gdLst>
                  <a:ahLst/>
                  <a:cxnLst>
                    <a:cxn ang="T10">
                      <a:pos x="T0" y="T1"/>
                    </a:cxn>
                    <a:cxn ang="T11">
                      <a:pos x="T2" y="T3"/>
                    </a:cxn>
                    <a:cxn ang="T12">
                      <a:pos x="T4" y="T5"/>
                    </a:cxn>
                    <a:cxn ang="T13">
                      <a:pos x="T6" y="T7"/>
                    </a:cxn>
                    <a:cxn ang="T14">
                      <a:pos x="T8" y="T9"/>
                    </a:cxn>
                  </a:cxnLst>
                  <a:rect l="T15" t="T16" r="T17" b="T18"/>
                  <a:pathLst>
                    <a:path w="17" h="41">
                      <a:moveTo>
                        <a:pt x="0" y="0"/>
                      </a:moveTo>
                      <a:lnTo>
                        <a:pt x="0" y="40"/>
                      </a:lnTo>
                      <a:lnTo>
                        <a:pt x="16" y="40"/>
                      </a:lnTo>
                      <a:lnTo>
                        <a:pt x="16" y="0"/>
                      </a:lnTo>
                      <a:lnTo>
                        <a:pt x="0" y="0"/>
                      </a:lnTo>
                    </a:path>
                  </a:pathLst>
                </a:custGeom>
                <a:solidFill>
                  <a:srgbClr val="C0C0C0"/>
                </a:solidFill>
                <a:ln w="12700" cap="rnd">
                  <a:solidFill>
                    <a:srgbClr val="000000"/>
                  </a:solidFill>
                  <a:round/>
                  <a:headEnd/>
                  <a:tailEnd/>
                </a:ln>
              </p:spPr>
              <p:txBody>
                <a:bodyPr/>
                <a:lstStyle/>
                <a:p>
                  <a:endParaRPr lang="en-US"/>
                </a:p>
              </p:txBody>
            </p:sp>
            <p:sp>
              <p:nvSpPr>
                <p:cNvPr id="2162" name="Line 262"/>
                <p:cNvSpPr>
                  <a:spLocks noChangeShapeType="1"/>
                </p:cNvSpPr>
                <p:nvPr/>
              </p:nvSpPr>
              <p:spPr bwMode="auto">
                <a:xfrm>
                  <a:off x="5347" y="2142"/>
                  <a:ext cx="0" cy="36"/>
                </a:xfrm>
                <a:prstGeom prst="line">
                  <a:avLst/>
                </a:prstGeom>
                <a:noFill/>
                <a:ln w="12700">
                  <a:solidFill>
                    <a:srgbClr val="000000"/>
                  </a:solidFill>
                  <a:round/>
                  <a:headEnd type="none" w="sm" len="sm"/>
                  <a:tailEnd type="none" w="sm" len="sm"/>
                </a:ln>
              </p:spPr>
              <p:txBody>
                <a:bodyPr wrap="none" anchor="ctr"/>
                <a:lstStyle/>
                <a:p>
                  <a:endParaRPr lang="en-US"/>
                </a:p>
              </p:txBody>
            </p:sp>
          </p:grpSp>
          <p:sp>
            <p:nvSpPr>
              <p:cNvPr id="2128" name="Freeform 263"/>
              <p:cNvSpPr>
                <a:spLocks/>
              </p:cNvSpPr>
              <p:nvPr/>
            </p:nvSpPr>
            <p:spPr bwMode="auto">
              <a:xfrm>
                <a:off x="5359" y="2115"/>
                <a:ext cx="26" cy="66"/>
              </a:xfrm>
              <a:custGeom>
                <a:avLst/>
                <a:gdLst>
                  <a:gd name="T0" fmla="*/ 25 w 26"/>
                  <a:gd name="T1" fmla="*/ 0 h 66"/>
                  <a:gd name="T2" fmla="*/ 0 w 26"/>
                  <a:gd name="T3" fmla="*/ 0 h 66"/>
                  <a:gd name="T4" fmla="*/ 0 w 26"/>
                  <a:gd name="T5" fmla="*/ 65 h 66"/>
                  <a:gd name="T6" fmla="*/ 25 w 26"/>
                  <a:gd name="T7" fmla="*/ 65 h 66"/>
                  <a:gd name="T8" fmla="*/ 25 w 26"/>
                  <a:gd name="T9" fmla="*/ 0 h 66"/>
                  <a:gd name="T10" fmla="*/ 0 60000 65536"/>
                  <a:gd name="T11" fmla="*/ 0 60000 65536"/>
                  <a:gd name="T12" fmla="*/ 0 60000 65536"/>
                  <a:gd name="T13" fmla="*/ 0 60000 65536"/>
                  <a:gd name="T14" fmla="*/ 0 60000 65536"/>
                  <a:gd name="T15" fmla="*/ 0 w 26"/>
                  <a:gd name="T16" fmla="*/ 0 h 66"/>
                  <a:gd name="T17" fmla="*/ 26 w 26"/>
                  <a:gd name="T18" fmla="*/ 66 h 66"/>
                </a:gdLst>
                <a:ahLst/>
                <a:cxnLst>
                  <a:cxn ang="T10">
                    <a:pos x="T0" y="T1"/>
                  </a:cxn>
                  <a:cxn ang="T11">
                    <a:pos x="T2" y="T3"/>
                  </a:cxn>
                  <a:cxn ang="T12">
                    <a:pos x="T4" y="T5"/>
                  </a:cxn>
                  <a:cxn ang="T13">
                    <a:pos x="T6" y="T7"/>
                  </a:cxn>
                  <a:cxn ang="T14">
                    <a:pos x="T8" y="T9"/>
                  </a:cxn>
                </a:cxnLst>
                <a:rect l="T15" t="T16" r="T17" b="T18"/>
                <a:pathLst>
                  <a:path w="26" h="66">
                    <a:moveTo>
                      <a:pt x="25" y="0"/>
                    </a:moveTo>
                    <a:lnTo>
                      <a:pt x="0" y="0"/>
                    </a:lnTo>
                    <a:lnTo>
                      <a:pt x="0" y="65"/>
                    </a:lnTo>
                    <a:lnTo>
                      <a:pt x="25" y="65"/>
                    </a:lnTo>
                    <a:lnTo>
                      <a:pt x="25" y="0"/>
                    </a:lnTo>
                  </a:path>
                </a:pathLst>
              </a:custGeom>
              <a:solidFill>
                <a:srgbClr val="C0C0C0"/>
              </a:solidFill>
              <a:ln w="12700" cap="rnd">
                <a:solidFill>
                  <a:srgbClr val="000000"/>
                </a:solidFill>
                <a:round/>
                <a:headEnd/>
                <a:tailEnd/>
              </a:ln>
            </p:spPr>
            <p:txBody>
              <a:bodyPr/>
              <a:lstStyle/>
              <a:p>
                <a:endParaRPr lang="en-US"/>
              </a:p>
            </p:txBody>
          </p:sp>
          <p:sp>
            <p:nvSpPr>
              <p:cNvPr id="2129" name="Freeform 264"/>
              <p:cNvSpPr>
                <a:spLocks/>
              </p:cNvSpPr>
              <p:nvPr/>
            </p:nvSpPr>
            <p:spPr bwMode="auto">
              <a:xfrm>
                <a:off x="5277" y="2129"/>
                <a:ext cx="17" cy="17"/>
              </a:xfrm>
              <a:custGeom>
                <a:avLst/>
                <a:gdLst>
                  <a:gd name="T0" fmla="*/ 16 w 17"/>
                  <a:gd name="T1" fmla="*/ 0 h 17"/>
                  <a:gd name="T2" fmla="*/ 16 w 17"/>
                  <a:gd name="T3" fmla="*/ 16 h 17"/>
                  <a:gd name="T4" fmla="*/ 0 w 17"/>
                  <a:gd name="T5" fmla="*/ 16 h 17"/>
                  <a:gd name="T6" fmla="*/ 0 w 17"/>
                  <a:gd name="T7" fmla="*/ 2 h 17"/>
                  <a:gd name="T8" fmla="*/ 16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0"/>
                    </a:moveTo>
                    <a:lnTo>
                      <a:pt x="16" y="16"/>
                    </a:lnTo>
                    <a:lnTo>
                      <a:pt x="0" y="16"/>
                    </a:lnTo>
                    <a:lnTo>
                      <a:pt x="0" y="2"/>
                    </a:lnTo>
                    <a:lnTo>
                      <a:pt x="16" y="0"/>
                    </a:lnTo>
                  </a:path>
                </a:pathLst>
              </a:custGeom>
              <a:noFill/>
              <a:ln w="12700" cap="rnd">
                <a:solidFill>
                  <a:srgbClr val="000000"/>
                </a:solidFill>
                <a:round/>
                <a:headEnd/>
                <a:tailEnd/>
              </a:ln>
            </p:spPr>
            <p:txBody>
              <a:bodyPr/>
              <a:lstStyle/>
              <a:p>
                <a:endParaRPr lang="en-US"/>
              </a:p>
            </p:txBody>
          </p:sp>
          <p:sp>
            <p:nvSpPr>
              <p:cNvPr id="2130" name="Freeform 265"/>
              <p:cNvSpPr>
                <a:spLocks/>
              </p:cNvSpPr>
              <p:nvPr/>
            </p:nvSpPr>
            <p:spPr bwMode="auto">
              <a:xfrm>
                <a:off x="5315" y="2105"/>
                <a:ext cx="17" cy="17"/>
              </a:xfrm>
              <a:custGeom>
                <a:avLst/>
                <a:gdLst>
                  <a:gd name="T0" fmla="*/ 6 w 17"/>
                  <a:gd name="T1" fmla="*/ 0 h 17"/>
                  <a:gd name="T2" fmla="*/ 16 w 17"/>
                  <a:gd name="T3" fmla="*/ 16 h 17"/>
                  <a:gd name="T4" fmla="*/ 4 w 17"/>
                  <a:gd name="T5" fmla="*/ 13 h 17"/>
                  <a:gd name="T6" fmla="*/ 0 w 17"/>
                  <a:gd name="T7" fmla="*/ 4 h 17"/>
                  <a:gd name="T8" fmla="*/ 6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6" y="0"/>
                    </a:moveTo>
                    <a:lnTo>
                      <a:pt x="16" y="16"/>
                    </a:lnTo>
                    <a:lnTo>
                      <a:pt x="4" y="13"/>
                    </a:lnTo>
                    <a:lnTo>
                      <a:pt x="0" y="4"/>
                    </a:lnTo>
                    <a:lnTo>
                      <a:pt x="6" y="0"/>
                    </a:lnTo>
                  </a:path>
                </a:pathLst>
              </a:custGeom>
              <a:solidFill>
                <a:srgbClr val="C0C0C0"/>
              </a:solidFill>
              <a:ln w="12700" cap="rnd">
                <a:solidFill>
                  <a:srgbClr val="000000"/>
                </a:solidFill>
                <a:round/>
                <a:headEnd/>
                <a:tailEnd/>
              </a:ln>
            </p:spPr>
            <p:txBody>
              <a:bodyPr/>
              <a:lstStyle/>
              <a:p>
                <a:endParaRPr lang="en-US"/>
              </a:p>
            </p:txBody>
          </p:sp>
          <p:sp>
            <p:nvSpPr>
              <p:cNvPr id="2131" name="Freeform 266"/>
              <p:cNvSpPr>
                <a:spLocks/>
              </p:cNvSpPr>
              <p:nvPr/>
            </p:nvSpPr>
            <p:spPr bwMode="auto">
              <a:xfrm>
                <a:off x="5295" y="2185"/>
                <a:ext cx="52" cy="17"/>
              </a:xfrm>
              <a:custGeom>
                <a:avLst/>
                <a:gdLst>
                  <a:gd name="T0" fmla="*/ 51 w 52"/>
                  <a:gd name="T1" fmla="*/ 0 h 17"/>
                  <a:gd name="T2" fmla="*/ 0 w 52"/>
                  <a:gd name="T3" fmla="*/ 0 h 17"/>
                  <a:gd name="T4" fmla="*/ 0 w 52"/>
                  <a:gd name="T5" fmla="*/ 16 h 17"/>
                  <a:gd name="T6" fmla="*/ 50 w 52"/>
                  <a:gd name="T7" fmla="*/ 16 h 17"/>
                  <a:gd name="T8" fmla="*/ 51 w 52"/>
                  <a:gd name="T9" fmla="*/ 0 h 17"/>
                  <a:gd name="T10" fmla="*/ 0 60000 65536"/>
                  <a:gd name="T11" fmla="*/ 0 60000 65536"/>
                  <a:gd name="T12" fmla="*/ 0 60000 65536"/>
                  <a:gd name="T13" fmla="*/ 0 60000 65536"/>
                  <a:gd name="T14" fmla="*/ 0 60000 65536"/>
                  <a:gd name="T15" fmla="*/ 0 w 52"/>
                  <a:gd name="T16" fmla="*/ 0 h 17"/>
                  <a:gd name="T17" fmla="*/ 52 w 52"/>
                  <a:gd name="T18" fmla="*/ 17 h 17"/>
                </a:gdLst>
                <a:ahLst/>
                <a:cxnLst>
                  <a:cxn ang="T10">
                    <a:pos x="T0" y="T1"/>
                  </a:cxn>
                  <a:cxn ang="T11">
                    <a:pos x="T2" y="T3"/>
                  </a:cxn>
                  <a:cxn ang="T12">
                    <a:pos x="T4" y="T5"/>
                  </a:cxn>
                  <a:cxn ang="T13">
                    <a:pos x="T6" y="T7"/>
                  </a:cxn>
                  <a:cxn ang="T14">
                    <a:pos x="T8" y="T9"/>
                  </a:cxn>
                </a:cxnLst>
                <a:rect l="T15" t="T16" r="T17" b="T18"/>
                <a:pathLst>
                  <a:path w="52" h="17">
                    <a:moveTo>
                      <a:pt x="51" y="0"/>
                    </a:moveTo>
                    <a:lnTo>
                      <a:pt x="0" y="0"/>
                    </a:lnTo>
                    <a:lnTo>
                      <a:pt x="0" y="16"/>
                    </a:lnTo>
                    <a:lnTo>
                      <a:pt x="50" y="16"/>
                    </a:lnTo>
                    <a:lnTo>
                      <a:pt x="51" y="0"/>
                    </a:lnTo>
                  </a:path>
                </a:pathLst>
              </a:custGeom>
              <a:solidFill>
                <a:srgbClr val="808080"/>
              </a:solidFill>
              <a:ln w="12700" cap="rnd">
                <a:solidFill>
                  <a:srgbClr val="000000"/>
                </a:solidFill>
                <a:round/>
                <a:headEnd/>
                <a:tailEnd/>
              </a:ln>
            </p:spPr>
            <p:txBody>
              <a:bodyPr/>
              <a:lstStyle/>
              <a:p>
                <a:endParaRPr lang="en-US"/>
              </a:p>
            </p:txBody>
          </p:sp>
          <p:sp>
            <p:nvSpPr>
              <p:cNvPr id="2132" name="Freeform 267"/>
              <p:cNvSpPr>
                <a:spLocks/>
              </p:cNvSpPr>
              <p:nvPr/>
            </p:nvSpPr>
            <p:spPr bwMode="auto">
              <a:xfrm>
                <a:off x="5364" y="2026"/>
                <a:ext cx="22" cy="27"/>
              </a:xfrm>
              <a:custGeom>
                <a:avLst/>
                <a:gdLst>
                  <a:gd name="T0" fmla="*/ 1 w 22"/>
                  <a:gd name="T1" fmla="*/ 0 h 27"/>
                  <a:gd name="T2" fmla="*/ 20 w 22"/>
                  <a:gd name="T3" fmla="*/ 19 h 27"/>
                  <a:gd name="T4" fmla="*/ 21 w 22"/>
                  <a:gd name="T5" fmla="*/ 26 h 27"/>
                  <a:gd name="T6" fmla="*/ 0 w 22"/>
                  <a:gd name="T7" fmla="*/ 9 h 27"/>
                  <a:gd name="T8" fmla="*/ 1 w 22"/>
                  <a:gd name="T9" fmla="*/ 0 h 27"/>
                  <a:gd name="T10" fmla="*/ 0 60000 65536"/>
                  <a:gd name="T11" fmla="*/ 0 60000 65536"/>
                  <a:gd name="T12" fmla="*/ 0 60000 65536"/>
                  <a:gd name="T13" fmla="*/ 0 60000 65536"/>
                  <a:gd name="T14" fmla="*/ 0 60000 65536"/>
                  <a:gd name="T15" fmla="*/ 0 w 22"/>
                  <a:gd name="T16" fmla="*/ 0 h 27"/>
                  <a:gd name="T17" fmla="*/ 22 w 22"/>
                  <a:gd name="T18" fmla="*/ 27 h 27"/>
                </a:gdLst>
                <a:ahLst/>
                <a:cxnLst>
                  <a:cxn ang="T10">
                    <a:pos x="T0" y="T1"/>
                  </a:cxn>
                  <a:cxn ang="T11">
                    <a:pos x="T2" y="T3"/>
                  </a:cxn>
                  <a:cxn ang="T12">
                    <a:pos x="T4" y="T5"/>
                  </a:cxn>
                  <a:cxn ang="T13">
                    <a:pos x="T6" y="T7"/>
                  </a:cxn>
                  <a:cxn ang="T14">
                    <a:pos x="T8" y="T9"/>
                  </a:cxn>
                </a:cxnLst>
                <a:rect l="T15" t="T16" r="T17" b="T18"/>
                <a:pathLst>
                  <a:path w="22" h="27">
                    <a:moveTo>
                      <a:pt x="1" y="0"/>
                    </a:moveTo>
                    <a:lnTo>
                      <a:pt x="20" y="19"/>
                    </a:lnTo>
                    <a:lnTo>
                      <a:pt x="21" y="26"/>
                    </a:lnTo>
                    <a:lnTo>
                      <a:pt x="0" y="9"/>
                    </a:lnTo>
                    <a:lnTo>
                      <a:pt x="1" y="0"/>
                    </a:lnTo>
                  </a:path>
                </a:pathLst>
              </a:custGeom>
              <a:solidFill>
                <a:srgbClr val="C0C0C0"/>
              </a:solidFill>
              <a:ln w="12700" cap="rnd">
                <a:solidFill>
                  <a:srgbClr val="000000"/>
                </a:solidFill>
                <a:round/>
                <a:headEnd/>
                <a:tailEnd/>
              </a:ln>
            </p:spPr>
            <p:txBody>
              <a:bodyPr/>
              <a:lstStyle/>
              <a:p>
                <a:endParaRPr lang="en-US"/>
              </a:p>
            </p:txBody>
          </p:sp>
          <p:sp>
            <p:nvSpPr>
              <p:cNvPr id="2133" name="Freeform 268"/>
              <p:cNvSpPr>
                <a:spLocks/>
              </p:cNvSpPr>
              <p:nvPr/>
            </p:nvSpPr>
            <p:spPr bwMode="auto">
              <a:xfrm>
                <a:off x="5358" y="1957"/>
                <a:ext cx="33" cy="224"/>
              </a:xfrm>
              <a:custGeom>
                <a:avLst/>
                <a:gdLst>
                  <a:gd name="T0" fmla="*/ 0 w 33"/>
                  <a:gd name="T1" fmla="*/ 0 h 224"/>
                  <a:gd name="T2" fmla="*/ 32 w 33"/>
                  <a:gd name="T3" fmla="*/ 13 h 224"/>
                  <a:gd name="T4" fmla="*/ 32 w 33"/>
                  <a:gd name="T5" fmla="*/ 223 h 224"/>
                  <a:gd name="T6" fmla="*/ 26 w 33"/>
                  <a:gd name="T7" fmla="*/ 223 h 224"/>
                  <a:gd name="T8" fmla="*/ 26 w 33"/>
                  <a:gd name="T9" fmla="*/ 33 h 224"/>
                  <a:gd name="T10" fmla="*/ 0 w 33"/>
                  <a:gd name="T11" fmla="*/ 21 h 224"/>
                  <a:gd name="T12" fmla="*/ 0 w 33"/>
                  <a:gd name="T13" fmla="*/ 0 h 224"/>
                  <a:gd name="T14" fmla="*/ 0 60000 65536"/>
                  <a:gd name="T15" fmla="*/ 0 60000 65536"/>
                  <a:gd name="T16" fmla="*/ 0 60000 65536"/>
                  <a:gd name="T17" fmla="*/ 0 60000 65536"/>
                  <a:gd name="T18" fmla="*/ 0 60000 65536"/>
                  <a:gd name="T19" fmla="*/ 0 60000 65536"/>
                  <a:gd name="T20" fmla="*/ 0 60000 65536"/>
                  <a:gd name="T21" fmla="*/ 0 w 33"/>
                  <a:gd name="T22" fmla="*/ 0 h 224"/>
                  <a:gd name="T23" fmla="*/ 33 w 33"/>
                  <a:gd name="T24" fmla="*/ 224 h 2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 h="224">
                    <a:moveTo>
                      <a:pt x="0" y="0"/>
                    </a:moveTo>
                    <a:lnTo>
                      <a:pt x="32" y="13"/>
                    </a:lnTo>
                    <a:lnTo>
                      <a:pt x="32" y="223"/>
                    </a:lnTo>
                    <a:lnTo>
                      <a:pt x="26" y="223"/>
                    </a:lnTo>
                    <a:lnTo>
                      <a:pt x="26" y="33"/>
                    </a:lnTo>
                    <a:lnTo>
                      <a:pt x="0" y="21"/>
                    </a:lnTo>
                    <a:lnTo>
                      <a:pt x="0" y="0"/>
                    </a:lnTo>
                  </a:path>
                </a:pathLst>
              </a:custGeom>
              <a:solidFill>
                <a:srgbClr val="9F9F9F"/>
              </a:solidFill>
              <a:ln w="12700" cap="rnd">
                <a:solidFill>
                  <a:srgbClr val="000000"/>
                </a:solidFill>
                <a:round/>
                <a:headEnd/>
                <a:tailEnd/>
              </a:ln>
            </p:spPr>
            <p:txBody>
              <a:bodyPr/>
              <a:lstStyle/>
              <a:p>
                <a:endParaRPr lang="en-US"/>
              </a:p>
            </p:txBody>
          </p:sp>
          <p:sp>
            <p:nvSpPr>
              <p:cNvPr id="2134" name="Freeform 269"/>
              <p:cNvSpPr>
                <a:spLocks/>
              </p:cNvSpPr>
              <p:nvPr/>
            </p:nvSpPr>
            <p:spPr bwMode="auto">
              <a:xfrm>
                <a:off x="5205" y="2180"/>
                <a:ext cx="188" cy="50"/>
              </a:xfrm>
              <a:custGeom>
                <a:avLst/>
                <a:gdLst>
                  <a:gd name="T0" fmla="*/ 187 w 188"/>
                  <a:gd name="T1" fmla="*/ 49 h 50"/>
                  <a:gd name="T2" fmla="*/ 187 w 188"/>
                  <a:gd name="T3" fmla="*/ 0 h 50"/>
                  <a:gd name="T4" fmla="*/ 146 w 188"/>
                  <a:gd name="T5" fmla="*/ 0 h 50"/>
                  <a:gd name="T6" fmla="*/ 138 w 188"/>
                  <a:gd name="T7" fmla="*/ 8 h 50"/>
                  <a:gd name="T8" fmla="*/ 114 w 188"/>
                  <a:gd name="T9" fmla="*/ 8 h 50"/>
                  <a:gd name="T10" fmla="*/ 105 w 188"/>
                  <a:gd name="T11" fmla="*/ 17 h 50"/>
                  <a:gd name="T12" fmla="*/ 25 w 188"/>
                  <a:gd name="T13" fmla="*/ 17 h 50"/>
                  <a:gd name="T14" fmla="*/ 25 w 188"/>
                  <a:gd name="T15" fmla="*/ 33 h 50"/>
                  <a:gd name="T16" fmla="*/ 0 w 188"/>
                  <a:gd name="T17" fmla="*/ 33 h 50"/>
                  <a:gd name="T18" fmla="*/ 0 w 188"/>
                  <a:gd name="T19" fmla="*/ 49 h 50"/>
                  <a:gd name="T20" fmla="*/ 187 w 188"/>
                  <a:gd name="T21" fmla="*/ 49 h 5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88"/>
                  <a:gd name="T34" fmla="*/ 0 h 50"/>
                  <a:gd name="T35" fmla="*/ 188 w 188"/>
                  <a:gd name="T36" fmla="*/ 50 h 5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88" h="50">
                    <a:moveTo>
                      <a:pt x="187" y="49"/>
                    </a:moveTo>
                    <a:lnTo>
                      <a:pt x="187" y="0"/>
                    </a:lnTo>
                    <a:lnTo>
                      <a:pt x="146" y="0"/>
                    </a:lnTo>
                    <a:lnTo>
                      <a:pt x="138" y="8"/>
                    </a:lnTo>
                    <a:lnTo>
                      <a:pt x="114" y="8"/>
                    </a:lnTo>
                    <a:lnTo>
                      <a:pt x="105" y="17"/>
                    </a:lnTo>
                    <a:lnTo>
                      <a:pt x="25" y="17"/>
                    </a:lnTo>
                    <a:lnTo>
                      <a:pt x="25" y="33"/>
                    </a:lnTo>
                    <a:lnTo>
                      <a:pt x="0" y="33"/>
                    </a:lnTo>
                    <a:lnTo>
                      <a:pt x="0" y="49"/>
                    </a:lnTo>
                    <a:lnTo>
                      <a:pt x="187" y="49"/>
                    </a:lnTo>
                  </a:path>
                </a:pathLst>
              </a:custGeom>
              <a:solidFill>
                <a:srgbClr val="C0C0C0"/>
              </a:solidFill>
              <a:ln w="12700" cap="rnd">
                <a:solidFill>
                  <a:srgbClr val="000000"/>
                </a:solidFill>
                <a:round/>
                <a:headEnd/>
                <a:tailEnd/>
              </a:ln>
            </p:spPr>
            <p:txBody>
              <a:bodyPr/>
              <a:lstStyle/>
              <a:p>
                <a:endParaRPr lang="en-US"/>
              </a:p>
            </p:txBody>
          </p:sp>
          <p:sp>
            <p:nvSpPr>
              <p:cNvPr id="2135" name="Freeform 270"/>
              <p:cNvSpPr>
                <a:spLocks/>
              </p:cNvSpPr>
              <p:nvPr/>
            </p:nvSpPr>
            <p:spPr bwMode="auto">
              <a:xfrm>
                <a:off x="5254" y="2213"/>
                <a:ext cx="139" cy="17"/>
              </a:xfrm>
              <a:custGeom>
                <a:avLst/>
                <a:gdLst>
                  <a:gd name="T0" fmla="*/ 138 w 139"/>
                  <a:gd name="T1" fmla="*/ 16 h 17"/>
                  <a:gd name="T2" fmla="*/ 0 w 139"/>
                  <a:gd name="T3" fmla="*/ 16 h 17"/>
                  <a:gd name="T4" fmla="*/ 0 w 139"/>
                  <a:gd name="T5" fmla="*/ 0 h 17"/>
                  <a:gd name="T6" fmla="*/ 138 w 139"/>
                  <a:gd name="T7" fmla="*/ 0 h 17"/>
                  <a:gd name="T8" fmla="*/ 138 w 139"/>
                  <a:gd name="T9" fmla="*/ 16 h 17"/>
                  <a:gd name="T10" fmla="*/ 0 60000 65536"/>
                  <a:gd name="T11" fmla="*/ 0 60000 65536"/>
                  <a:gd name="T12" fmla="*/ 0 60000 65536"/>
                  <a:gd name="T13" fmla="*/ 0 60000 65536"/>
                  <a:gd name="T14" fmla="*/ 0 60000 65536"/>
                  <a:gd name="T15" fmla="*/ 0 w 139"/>
                  <a:gd name="T16" fmla="*/ 0 h 17"/>
                  <a:gd name="T17" fmla="*/ 139 w 139"/>
                  <a:gd name="T18" fmla="*/ 17 h 17"/>
                </a:gdLst>
                <a:ahLst/>
                <a:cxnLst>
                  <a:cxn ang="T10">
                    <a:pos x="T0" y="T1"/>
                  </a:cxn>
                  <a:cxn ang="T11">
                    <a:pos x="T2" y="T3"/>
                  </a:cxn>
                  <a:cxn ang="T12">
                    <a:pos x="T4" y="T5"/>
                  </a:cxn>
                  <a:cxn ang="T13">
                    <a:pos x="T6" y="T7"/>
                  </a:cxn>
                  <a:cxn ang="T14">
                    <a:pos x="T8" y="T9"/>
                  </a:cxn>
                </a:cxnLst>
                <a:rect l="T15" t="T16" r="T17" b="T18"/>
                <a:pathLst>
                  <a:path w="139" h="17">
                    <a:moveTo>
                      <a:pt x="138" y="16"/>
                    </a:moveTo>
                    <a:lnTo>
                      <a:pt x="0" y="16"/>
                    </a:lnTo>
                    <a:lnTo>
                      <a:pt x="0" y="0"/>
                    </a:lnTo>
                    <a:lnTo>
                      <a:pt x="138" y="0"/>
                    </a:lnTo>
                    <a:lnTo>
                      <a:pt x="138" y="16"/>
                    </a:lnTo>
                  </a:path>
                </a:pathLst>
              </a:custGeom>
              <a:solidFill>
                <a:srgbClr val="C0C0C0"/>
              </a:solidFill>
              <a:ln w="12700" cap="rnd">
                <a:solidFill>
                  <a:srgbClr val="000000"/>
                </a:solidFill>
                <a:round/>
                <a:headEnd/>
                <a:tailEnd/>
              </a:ln>
            </p:spPr>
            <p:txBody>
              <a:bodyPr/>
              <a:lstStyle/>
              <a:p>
                <a:endParaRPr lang="en-US"/>
              </a:p>
            </p:txBody>
          </p:sp>
          <p:sp>
            <p:nvSpPr>
              <p:cNvPr id="2136" name="Line 271"/>
              <p:cNvSpPr>
                <a:spLocks noChangeShapeType="1"/>
              </p:cNvSpPr>
              <p:nvPr/>
            </p:nvSpPr>
            <p:spPr bwMode="auto">
              <a:xfrm>
                <a:off x="5397" y="2113"/>
                <a:ext cx="0" cy="28"/>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2137" name="Freeform 272"/>
              <p:cNvSpPr>
                <a:spLocks/>
              </p:cNvSpPr>
              <p:nvPr/>
            </p:nvSpPr>
            <p:spPr bwMode="auto">
              <a:xfrm>
                <a:off x="5390" y="2141"/>
                <a:ext cx="17" cy="17"/>
              </a:xfrm>
              <a:custGeom>
                <a:avLst/>
                <a:gdLst>
                  <a:gd name="T0" fmla="*/ 16 w 17"/>
                  <a:gd name="T1" fmla="*/ 16 h 17"/>
                  <a:gd name="T2" fmla="*/ 16 w 17"/>
                  <a:gd name="T3" fmla="*/ 0 h 17"/>
                  <a:gd name="T4" fmla="*/ 0 w 17"/>
                  <a:gd name="T5" fmla="*/ 0 h 17"/>
                  <a:gd name="T6" fmla="*/ 0 w 17"/>
                  <a:gd name="T7" fmla="*/ 5 h 17"/>
                  <a:gd name="T8" fmla="*/ 10 w 17"/>
                  <a:gd name="T9" fmla="*/ 5 h 17"/>
                  <a:gd name="T10" fmla="*/ 10 w 17"/>
                  <a:gd name="T11" fmla="*/ 16 h 17"/>
                  <a:gd name="T12" fmla="*/ 16 w 17"/>
                  <a:gd name="T13" fmla="*/ 16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16" y="16"/>
                    </a:moveTo>
                    <a:lnTo>
                      <a:pt x="16" y="0"/>
                    </a:lnTo>
                    <a:lnTo>
                      <a:pt x="0" y="0"/>
                    </a:lnTo>
                    <a:lnTo>
                      <a:pt x="0" y="5"/>
                    </a:lnTo>
                    <a:lnTo>
                      <a:pt x="10" y="5"/>
                    </a:lnTo>
                    <a:lnTo>
                      <a:pt x="10" y="16"/>
                    </a:lnTo>
                    <a:lnTo>
                      <a:pt x="16" y="16"/>
                    </a:lnTo>
                  </a:path>
                </a:pathLst>
              </a:custGeom>
              <a:solidFill>
                <a:srgbClr val="C0C0C0"/>
              </a:solidFill>
              <a:ln w="12700" cap="rnd">
                <a:solidFill>
                  <a:srgbClr val="000000"/>
                </a:solidFill>
                <a:round/>
                <a:headEnd/>
                <a:tailEnd/>
              </a:ln>
            </p:spPr>
            <p:txBody>
              <a:bodyPr/>
              <a:lstStyle/>
              <a:p>
                <a:endParaRPr lang="en-US"/>
              </a:p>
            </p:txBody>
          </p:sp>
          <p:sp>
            <p:nvSpPr>
              <p:cNvPr id="2138" name="Freeform 273"/>
              <p:cNvSpPr>
                <a:spLocks/>
              </p:cNvSpPr>
              <p:nvPr/>
            </p:nvSpPr>
            <p:spPr bwMode="auto">
              <a:xfrm>
                <a:off x="5293" y="2131"/>
                <a:ext cx="43" cy="59"/>
              </a:xfrm>
              <a:custGeom>
                <a:avLst/>
                <a:gdLst>
                  <a:gd name="T0" fmla="*/ 42 w 43"/>
                  <a:gd name="T1" fmla="*/ 0 h 59"/>
                  <a:gd name="T2" fmla="*/ 0 w 43"/>
                  <a:gd name="T3" fmla="*/ 58 h 59"/>
                  <a:gd name="T4" fmla="*/ 7 w 43"/>
                  <a:gd name="T5" fmla="*/ 57 h 59"/>
                  <a:gd name="T6" fmla="*/ 42 w 43"/>
                  <a:gd name="T7" fmla="*/ 8 h 59"/>
                  <a:gd name="T8" fmla="*/ 42 w 43"/>
                  <a:gd name="T9" fmla="*/ 0 h 59"/>
                  <a:gd name="T10" fmla="*/ 0 60000 65536"/>
                  <a:gd name="T11" fmla="*/ 0 60000 65536"/>
                  <a:gd name="T12" fmla="*/ 0 60000 65536"/>
                  <a:gd name="T13" fmla="*/ 0 60000 65536"/>
                  <a:gd name="T14" fmla="*/ 0 60000 65536"/>
                  <a:gd name="T15" fmla="*/ 0 w 43"/>
                  <a:gd name="T16" fmla="*/ 0 h 59"/>
                  <a:gd name="T17" fmla="*/ 43 w 43"/>
                  <a:gd name="T18" fmla="*/ 59 h 59"/>
                </a:gdLst>
                <a:ahLst/>
                <a:cxnLst>
                  <a:cxn ang="T10">
                    <a:pos x="T0" y="T1"/>
                  </a:cxn>
                  <a:cxn ang="T11">
                    <a:pos x="T2" y="T3"/>
                  </a:cxn>
                  <a:cxn ang="T12">
                    <a:pos x="T4" y="T5"/>
                  </a:cxn>
                  <a:cxn ang="T13">
                    <a:pos x="T6" y="T7"/>
                  </a:cxn>
                  <a:cxn ang="T14">
                    <a:pos x="T8" y="T9"/>
                  </a:cxn>
                </a:cxnLst>
                <a:rect l="T15" t="T16" r="T17" b="T18"/>
                <a:pathLst>
                  <a:path w="43" h="59">
                    <a:moveTo>
                      <a:pt x="42" y="0"/>
                    </a:moveTo>
                    <a:lnTo>
                      <a:pt x="0" y="58"/>
                    </a:lnTo>
                    <a:lnTo>
                      <a:pt x="7" y="57"/>
                    </a:lnTo>
                    <a:lnTo>
                      <a:pt x="42" y="8"/>
                    </a:lnTo>
                    <a:lnTo>
                      <a:pt x="42" y="0"/>
                    </a:lnTo>
                  </a:path>
                </a:pathLst>
              </a:custGeom>
              <a:solidFill>
                <a:srgbClr val="9F9F9F"/>
              </a:solidFill>
              <a:ln w="12700" cap="rnd">
                <a:solidFill>
                  <a:srgbClr val="000000"/>
                </a:solidFill>
                <a:round/>
                <a:headEnd/>
                <a:tailEnd/>
              </a:ln>
            </p:spPr>
            <p:txBody>
              <a:bodyPr/>
              <a:lstStyle/>
              <a:p>
                <a:endParaRPr lang="en-US"/>
              </a:p>
            </p:txBody>
          </p:sp>
          <p:sp>
            <p:nvSpPr>
              <p:cNvPr id="2139" name="Freeform 274"/>
              <p:cNvSpPr>
                <a:spLocks/>
              </p:cNvSpPr>
              <p:nvPr/>
            </p:nvSpPr>
            <p:spPr bwMode="auto">
              <a:xfrm>
                <a:off x="5392" y="2164"/>
                <a:ext cx="33" cy="66"/>
              </a:xfrm>
              <a:custGeom>
                <a:avLst/>
                <a:gdLst>
                  <a:gd name="T0" fmla="*/ 7 w 33"/>
                  <a:gd name="T1" fmla="*/ 0 h 66"/>
                  <a:gd name="T2" fmla="*/ 32 w 33"/>
                  <a:gd name="T3" fmla="*/ 25 h 66"/>
                  <a:gd name="T4" fmla="*/ 32 w 33"/>
                  <a:gd name="T5" fmla="*/ 65 h 66"/>
                  <a:gd name="T6" fmla="*/ 0 w 33"/>
                  <a:gd name="T7" fmla="*/ 65 h 66"/>
                  <a:gd name="T8" fmla="*/ 0 w 33"/>
                  <a:gd name="T9" fmla="*/ 16 h 66"/>
                  <a:gd name="T10" fmla="*/ 7 w 33"/>
                  <a:gd name="T11" fmla="*/ 0 h 66"/>
                  <a:gd name="T12" fmla="*/ 0 60000 65536"/>
                  <a:gd name="T13" fmla="*/ 0 60000 65536"/>
                  <a:gd name="T14" fmla="*/ 0 60000 65536"/>
                  <a:gd name="T15" fmla="*/ 0 60000 65536"/>
                  <a:gd name="T16" fmla="*/ 0 60000 65536"/>
                  <a:gd name="T17" fmla="*/ 0 60000 65536"/>
                  <a:gd name="T18" fmla="*/ 0 w 33"/>
                  <a:gd name="T19" fmla="*/ 0 h 66"/>
                  <a:gd name="T20" fmla="*/ 33 w 33"/>
                  <a:gd name="T21" fmla="*/ 66 h 66"/>
                </a:gdLst>
                <a:ahLst/>
                <a:cxnLst>
                  <a:cxn ang="T12">
                    <a:pos x="T0" y="T1"/>
                  </a:cxn>
                  <a:cxn ang="T13">
                    <a:pos x="T2" y="T3"/>
                  </a:cxn>
                  <a:cxn ang="T14">
                    <a:pos x="T4" y="T5"/>
                  </a:cxn>
                  <a:cxn ang="T15">
                    <a:pos x="T6" y="T7"/>
                  </a:cxn>
                  <a:cxn ang="T16">
                    <a:pos x="T8" y="T9"/>
                  </a:cxn>
                  <a:cxn ang="T17">
                    <a:pos x="T10" y="T11"/>
                  </a:cxn>
                </a:cxnLst>
                <a:rect l="T18" t="T19" r="T20" b="T21"/>
                <a:pathLst>
                  <a:path w="33" h="66">
                    <a:moveTo>
                      <a:pt x="7" y="0"/>
                    </a:moveTo>
                    <a:lnTo>
                      <a:pt x="32" y="25"/>
                    </a:lnTo>
                    <a:lnTo>
                      <a:pt x="32" y="65"/>
                    </a:lnTo>
                    <a:lnTo>
                      <a:pt x="0" y="65"/>
                    </a:lnTo>
                    <a:lnTo>
                      <a:pt x="0" y="16"/>
                    </a:lnTo>
                    <a:lnTo>
                      <a:pt x="7" y="0"/>
                    </a:lnTo>
                  </a:path>
                </a:pathLst>
              </a:custGeom>
              <a:solidFill>
                <a:srgbClr val="C0C0C0"/>
              </a:solidFill>
              <a:ln w="12700" cap="rnd">
                <a:solidFill>
                  <a:srgbClr val="000000"/>
                </a:solidFill>
                <a:round/>
                <a:headEnd/>
                <a:tailEnd/>
              </a:ln>
            </p:spPr>
            <p:txBody>
              <a:bodyPr/>
              <a:lstStyle/>
              <a:p>
                <a:endParaRPr lang="en-US"/>
              </a:p>
            </p:txBody>
          </p:sp>
          <p:sp>
            <p:nvSpPr>
              <p:cNvPr id="2140" name="Freeform 275"/>
              <p:cNvSpPr>
                <a:spLocks/>
              </p:cNvSpPr>
              <p:nvPr/>
            </p:nvSpPr>
            <p:spPr bwMode="auto">
              <a:xfrm>
                <a:off x="5205" y="2260"/>
                <a:ext cx="228" cy="17"/>
              </a:xfrm>
              <a:custGeom>
                <a:avLst/>
                <a:gdLst>
                  <a:gd name="T0" fmla="*/ 227 w 228"/>
                  <a:gd name="T1" fmla="*/ 16 h 17"/>
                  <a:gd name="T2" fmla="*/ 0 w 228"/>
                  <a:gd name="T3" fmla="*/ 16 h 17"/>
                  <a:gd name="T4" fmla="*/ 0 w 228"/>
                  <a:gd name="T5" fmla="*/ 0 h 17"/>
                  <a:gd name="T6" fmla="*/ 227 w 228"/>
                  <a:gd name="T7" fmla="*/ 0 h 17"/>
                  <a:gd name="T8" fmla="*/ 227 w 228"/>
                  <a:gd name="T9" fmla="*/ 16 h 17"/>
                  <a:gd name="T10" fmla="*/ 0 60000 65536"/>
                  <a:gd name="T11" fmla="*/ 0 60000 65536"/>
                  <a:gd name="T12" fmla="*/ 0 60000 65536"/>
                  <a:gd name="T13" fmla="*/ 0 60000 65536"/>
                  <a:gd name="T14" fmla="*/ 0 60000 65536"/>
                  <a:gd name="T15" fmla="*/ 0 w 228"/>
                  <a:gd name="T16" fmla="*/ 0 h 17"/>
                  <a:gd name="T17" fmla="*/ 228 w 228"/>
                  <a:gd name="T18" fmla="*/ 17 h 17"/>
                </a:gdLst>
                <a:ahLst/>
                <a:cxnLst>
                  <a:cxn ang="T10">
                    <a:pos x="T0" y="T1"/>
                  </a:cxn>
                  <a:cxn ang="T11">
                    <a:pos x="T2" y="T3"/>
                  </a:cxn>
                  <a:cxn ang="T12">
                    <a:pos x="T4" y="T5"/>
                  </a:cxn>
                  <a:cxn ang="T13">
                    <a:pos x="T6" y="T7"/>
                  </a:cxn>
                  <a:cxn ang="T14">
                    <a:pos x="T8" y="T9"/>
                  </a:cxn>
                </a:cxnLst>
                <a:rect l="T15" t="T16" r="T17" b="T18"/>
                <a:pathLst>
                  <a:path w="228" h="17">
                    <a:moveTo>
                      <a:pt x="227" y="16"/>
                    </a:moveTo>
                    <a:lnTo>
                      <a:pt x="0" y="16"/>
                    </a:lnTo>
                    <a:lnTo>
                      <a:pt x="0" y="0"/>
                    </a:lnTo>
                    <a:lnTo>
                      <a:pt x="227" y="0"/>
                    </a:lnTo>
                    <a:lnTo>
                      <a:pt x="227" y="16"/>
                    </a:lnTo>
                  </a:path>
                </a:pathLst>
              </a:custGeom>
              <a:solidFill>
                <a:srgbClr val="9F9F9F"/>
              </a:solidFill>
              <a:ln w="12700" cap="rnd">
                <a:solidFill>
                  <a:srgbClr val="000000"/>
                </a:solidFill>
                <a:round/>
                <a:headEnd/>
                <a:tailEnd/>
              </a:ln>
            </p:spPr>
            <p:txBody>
              <a:bodyPr/>
              <a:lstStyle/>
              <a:p>
                <a:endParaRPr lang="en-US"/>
              </a:p>
            </p:txBody>
          </p:sp>
          <p:sp>
            <p:nvSpPr>
              <p:cNvPr id="2141" name="Freeform 276"/>
              <p:cNvSpPr>
                <a:spLocks/>
              </p:cNvSpPr>
              <p:nvPr/>
            </p:nvSpPr>
            <p:spPr bwMode="auto">
              <a:xfrm>
                <a:off x="5205" y="2245"/>
                <a:ext cx="228" cy="17"/>
              </a:xfrm>
              <a:custGeom>
                <a:avLst/>
                <a:gdLst>
                  <a:gd name="T0" fmla="*/ 227 w 228"/>
                  <a:gd name="T1" fmla="*/ 16 h 17"/>
                  <a:gd name="T2" fmla="*/ 0 w 228"/>
                  <a:gd name="T3" fmla="*/ 16 h 17"/>
                  <a:gd name="T4" fmla="*/ 0 w 228"/>
                  <a:gd name="T5" fmla="*/ 0 h 17"/>
                  <a:gd name="T6" fmla="*/ 227 w 228"/>
                  <a:gd name="T7" fmla="*/ 0 h 17"/>
                  <a:gd name="T8" fmla="*/ 227 w 228"/>
                  <a:gd name="T9" fmla="*/ 16 h 17"/>
                  <a:gd name="T10" fmla="*/ 0 60000 65536"/>
                  <a:gd name="T11" fmla="*/ 0 60000 65536"/>
                  <a:gd name="T12" fmla="*/ 0 60000 65536"/>
                  <a:gd name="T13" fmla="*/ 0 60000 65536"/>
                  <a:gd name="T14" fmla="*/ 0 60000 65536"/>
                  <a:gd name="T15" fmla="*/ 0 w 228"/>
                  <a:gd name="T16" fmla="*/ 0 h 17"/>
                  <a:gd name="T17" fmla="*/ 228 w 228"/>
                  <a:gd name="T18" fmla="*/ 17 h 17"/>
                </a:gdLst>
                <a:ahLst/>
                <a:cxnLst>
                  <a:cxn ang="T10">
                    <a:pos x="T0" y="T1"/>
                  </a:cxn>
                  <a:cxn ang="T11">
                    <a:pos x="T2" y="T3"/>
                  </a:cxn>
                  <a:cxn ang="T12">
                    <a:pos x="T4" y="T5"/>
                  </a:cxn>
                  <a:cxn ang="T13">
                    <a:pos x="T6" y="T7"/>
                  </a:cxn>
                  <a:cxn ang="T14">
                    <a:pos x="T8" y="T9"/>
                  </a:cxn>
                </a:cxnLst>
                <a:rect l="T15" t="T16" r="T17" b="T18"/>
                <a:pathLst>
                  <a:path w="228" h="17">
                    <a:moveTo>
                      <a:pt x="227" y="16"/>
                    </a:moveTo>
                    <a:lnTo>
                      <a:pt x="0" y="16"/>
                    </a:lnTo>
                    <a:lnTo>
                      <a:pt x="0" y="0"/>
                    </a:lnTo>
                    <a:lnTo>
                      <a:pt x="227" y="0"/>
                    </a:lnTo>
                    <a:lnTo>
                      <a:pt x="227" y="16"/>
                    </a:lnTo>
                  </a:path>
                </a:pathLst>
              </a:custGeom>
              <a:solidFill>
                <a:srgbClr val="9F9F9F"/>
              </a:solidFill>
              <a:ln w="12700" cap="rnd">
                <a:solidFill>
                  <a:srgbClr val="000000"/>
                </a:solidFill>
                <a:round/>
                <a:headEnd/>
                <a:tailEnd/>
              </a:ln>
            </p:spPr>
            <p:txBody>
              <a:bodyPr/>
              <a:lstStyle/>
              <a:p>
                <a:endParaRPr lang="en-US"/>
              </a:p>
            </p:txBody>
          </p:sp>
          <p:sp>
            <p:nvSpPr>
              <p:cNvPr id="2142" name="Freeform 277"/>
              <p:cNvSpPr>
                <a:spLocks/>
              </p:cNvSpPr>
              <p:nvPr/>
            </p:nvSpPr>
            <p:spPr bwMode="auto">
              <a:xfrm>
                <a:off x="5205" y="2229"/>
                <a:ext cx="228" cy="17"/>
              </a:xfrm>
              <a:custGeom>
                <a:avLst/>
                <a:gdLst>
                  <a:gd name="T0" fmla="*/ 227 w 228"/>
                  <a:gd name="T1" fmla="*/ 16 h 17"/>
                  <a:gd name="T2" fmla="*/ 0 w 228"/>
                  <a:gd name="T3" fmla="*/ 16 h 17"/>
                  <a:gd name="T4" fmla="*/ 0 w 228"/>
                  <a:gd name="T5" fmla="*/ 0 h 17"/>
                  <a:gd name="T6" fmla="*/ 227 w 228"/>
                  <a:gd name="T7" fmla="*/ 0 h 17"/>
                  <a:gd name="T8" fmla="*/ 227 w 228"/>
                  <a:gd name="T9" fmla="*/ 16 h 17"/>
                  <a:gd name="T10" fmla="*/ 0 60000 65536"/>
                  <a:gd name="T11" fmla="*/ 0 60000 65536"/>
                  <a:gd name="T12" fmla="*/ 0 60000 65536"/>
                  <a:gd name="T13" fmla="*/ 0 60000 65536"/>
                  <a:gd name="T14" fmla="*/ 0 60000 65536"/>
                  <a:gd name="T15" fmla="*/ 0 w 228"/>
                  <a:gd name="T16" fmla="*/ 0 h 17"/>
                  <a:gd name="T17" fmla="*/ 228 w 228"/>
                  <a:gd name="T18" fmla="*/ 17 h 17"/>
                </a:gdLst>
                <a:ahLst/>
                <a:cxnLst>
                  <a:cxn ang="T10">
                    <a:pos x="T0" y="T1"/>
                  </a:cxn>
                  <a:cxn ang="T11">
                    <a:pos x="T2" y="T3"/>
                  </a:cxn>
                  <a:cxn ang="T12">
                    <a:pos x="T4" y="T5"/>
                  </a:cxn>
                  <a:cxn ang="T13">
                    <a:pos x="T6" y="T7"/>
                  </a:cxn>
                  <a:cxn ang="T14">
                    <a:pos x="T8" y="T9"/>
                  </a:cxn>
                </a:cxnLst>
                <a:rect l="T15" t="T16" r="T17" b="T18"/>
                <a:pathLst>
                  <a:path w="228" h="17">
                    <a:moveTo>
                      <a:pt x="227" y="16"/>
                    </a:moveTo>
                    <a:lnTo>
                      <a:pt x="0" y="16"/>
                    </a:lnTo>
                    <a:lnTo>
                      <a:pt x="0" y="0"/>
                    </a:lnTo>
                    <a:lnTo>
                      <a:pt x="227" y="0"/>
                    </a:lnTo>
                    <a:lnTo>
                      <a:pt x="227" y="16"/>
                    </a:lnTo>
                  </a:path>
                </a:pathLst>
              </a:custGeom>
              <a:solidFill>
                <a:srgbClr val="9F9F9F"/>
              </a:solidFill>
              <a:ln w="12700" cap="rnd">
                <a:solidFill>
                  <a:srgbClr val="000000"/>
                </a:solidFill>
                <a:round/>
                <a:headEnd/>
                <a:tailEnd/>
              </a:ln>
            </p:spPr>
            <p:txBody>
              <a:bodyPr/>
              <a:lstStyle/>
              <a:p>
                <a:endParaRPr lang="en-US"/>
              </a:p>
            </p:txBody>
          </p:sp>
          <p:sp>
            <p:nvSpPr>
              <p:cNvPr id="2143" name="Freeform 278"/>
              <p:cNvSpPr>
                <a:spLocks/>
              </p:cNvSpPr>
              <p:nvPr/>
            </p:nvSpPr>
            <p:spPr bwMode="auto">
              <a:xfrm>
                <a:off x="5212" y="2216"/>
                <a:ext cx="25" cy="17"/>
              </a:xfrm>
              <a:custGeom>
                <a:avLst/>
                <a:gdLst>
                  <a:gd name="T0" fmla="*/ 24 w 25"/>
                  <a:gd name="T1" fmla="*/ 0 h 17"/>
                  <a:gd name="T2" fmla="*/ 0 w 25"/>
                  <a:gd name="T3" fmla="*/ 0 h 17"/>
                  <a:gd name="T4" fmla="*/ 0 w 25"/>
                  <a:gd name="T5" fmla="*/ 16 h 17"/>
                  <a:gd name="T6" fmla="*/ 24 w 25"/>
                  <a:gd name="T7" fmla="*/ 16 h 17"/>
                  <a:gd name="T8" fmla="*/ 24 w 25"/>
                  <a:gd name="T9" fmla="*/ 0 h 17"/>
                  <a:gd name="T10" fmla="*/ 0 60000 65536"/>
                  <a:gd name="T11" fmla="*/ 0 60000 65536"/>
                  <a:gd name="T12" fmla="*/ 0 60000 65536"/>
                  <a:gd name="T13" fmla="*/ 0 60000 65536"/>
                  <a:gd name="T14" fmla="*/ 0 60000 65536"/>
                  <a:gd name="T15" fmla="*/ 0 w 25"/>
                  <a:gd name="T16" fmla="*/ 0 h 17"/>
                  <a:gd name="T17" fmla="*/ 25 w 25"/>
                  <a:gd name="T18" fmla="*/ 17 h 17"/>
                </a:gdLst>
                <a:ahLst/>
                <a:cxnLst>
                  <a:cxn ang="T10">
                    <a:pos x="T0" y="T1"/>
                  </a:cxn>
                  <a:cxn ang="T11">
                    <a:pos x="T2" y="T3"/>
                  </a:cxn>
                  <a:cxn ang="T12">
                    <a:pos x="T4" y="T5"/>
                  </a:cxn>
                  <a:cxn ang="T13">
                    <a:pos x="T6" y="T7"/>
                  </a:cxn>
                  <a:cxn ang="T14">
                    <a:pos x="T8" y="T9"/>
                  </a:cxn>
                </a:cxnLst>
                <a:rect l="T15" t="T16" r="T17" b="T18"/>
                <a:pathLst>
                  <a:path w="25" h="17">
                    <a:moveTo>
                      <a:pt x="24" y="0"/>
                    </a:moveTo>
                    <a:lnTo>
                      <a:pt x="0" y="0"/>
                    </a:lnTo>
                    <a:lnTo>
                      <a:pt x="0" y="16"/>
                    </a:lnTo>
                    <a:lnTo>
                      <a:pt x="24" y="16"/>
                    </a:lnTo>
                    <a:lnTo>
                      <a:pt x="24" y="0"/>
                    </a:lnTo>
                  </a:path>
                </a:pathLst>
              </a:custGeom>
              <a:solidFill>
                <a:srgbClr val="9F9F9F"/>
              </a:solidFill>
              <a:ln w="12700" cap="rnd">
                <a:solidFill>
                  <a:srgbClr val="000000"/>
                </a:solidFill>
                <a:round/>
                <a:headEnd/>
                <a:tailEnd/>
              </a:ln>
            </p:spPr>
            <p:txBody>
              <a:bodyPr/>
              <a:lstStyle/>
              <a:p>
                <a:endParaRPr lang="en-US"/>
              </a:p>
            </p:txBody>
          </p:sp>
          <p:sp>
            <p:nvSpPr>
              <p:cNvPr id="2144" name="Oval 279"/>
              <p:cNvSpPr>
                <a:spLocks noChangeArrowheads="1"/>
              </p:cNvSpPr>
              <p:nvPr/>
            </p:nvSpPr>
            <p:spPr bwMode="auto">
              <a:xfrm>
                <a:off x="5401" y="2160"/>
                <a:ext cx="3" cy="2"/>
              </a:xfrm>
              <a:prstGeom prst="ellipse">
                <a:avLst/>
              </a:prstGeom>
              <a:solidFill>
                <a:srgbClr val="9F9F9F"/>
              </a:solidFill>
              <a:ln w="12700">
                <a:solidFill>
                  <a:srgbClr val="000000"/>
                </a:solidFill>
                <a:round/>
                <a:headEnd/>
                <a:tailEnd/>
              </a:ln>
            </p:spPr>
            <p:txBody>
              <a:bodyPr wrap="none" anchor="ctr"/>
              <a:lstStyle/>
              <a:p>
                <a:endParaRPr lang="en-US"/>
              </a:p>
            </p:txBody>
          </p:sp>
          <p:sp>
            <p:nvSpPr>
              <p:cNvPr id="2145" name="Freeform 280"/>
              <p:cNvSpPr>
                <a:spLocks/>
              </p:cNvSpPr>
              <p:nvPr/>
            </p:nvSpPr>
            <p:spPr bwMode="auto">
              <a:xfrm>
                <a:off x="5335" y="2123"/>
                <a:ext cx="17" cy="18"/>
              </a:xfrm>
              <a:custGeom>
                <a:avLst/>
                <a:gdLst>
                  <a:gd name="T0" fmla="*/ 0 w 17"/>
                  <a:gd name="T1" fmla="*/ 0 h 18"/>
                  <a:gd name="T2" fmla="*/ 0 w 17"/>
                  <a:gd name="T3" fmla="*/ 17 h 18"/>
                  <a:gd name="T4" fmla="*/ 16 w 17"/>
                  <a:gd name="T5" fmla="*/ 17 h 18"/>
                  <a:gd name="T6" fmla="*/ 16 w 17"/>
                  <a:gd name="T7" fmla="*/ 0 h 18"/>
                  <a:gd name="T8" fmla="*/ 0 w 17"/>
                  <a:gd name="T9" fmla="*/ 0 h 18"/>
                  <a:gd name="T10" fmla="*/ 0 60000 65536"/>
                  <a:gd name="T11" fmla="*/ 0 60000 65536"/>
                  <a:gd name="T12" fmla="*/ 0 60000 65536"/>
                  <a:gd name="T13" fmla="*/ 0 60000 65536"/>
                  <a:gd name="T14" fmla="*/ 0 60000 65536"/>
                  <a:gd name="T15" fmla="*/ 0 w 17"/>
                  <a:gd name="T16" fmla="*/ 0 h 18"/>
                  <a:gd name="T17" fmla="*/ 17 w 17"/>
                  <a:gd name="T18" fmla="*/ 18 h 18"/>
                </a:gdLst>
                <a:ahLst/>
                <a:cxnLst>
                  <a:cxn ang="T10">
                    <a:pos x="T0" y="T1"/>
                  </a:cxn>
                  <a:cxn ang="T11">
                    <a:pos x="T2" y="T3"/>
                  </a:cxn>
                  <a:cxn ang="T12">
                    <a:pos x="T4" y="T5"/>
                  </a:cxn>
                  <a:cxn ang="T13">
                    <a:pos x="T6" y="T7"/>
                  </a:cxn>
                  <a:cxn ang="T14">
                    <a:pos x="T8" y="T9"/>
                  </a:cxn>
                </a:cxnLst>
                <a:rect l="T15" t="T16" r="T17" b="T18"/>
                <a:pathLst>
                  <a:path w="17" h="18">
                    <a:moveTo>
                      <a:pt x="0" y="0"/>
                    </a:moveTo>
                    <a:lnTo>
                      <a:pt x="0" y="17"/>
                    </a:lnTo>
                    <a:lnTo>
                      <a:pt x="16" y="17"/>
                    </a:lnTo>
                    <a:lnTo>
                      <a:pt x="16" y="0"/>
                    </a:lnTo>
                    <a:lnTo>
                      <a:pt x="0" y="0"/>
                    </a:lnTo>
                  </a:path>
                </a:pathLst>
              </a:custGeom>
              <a:solidFill>
                <a:srgbClr val="808080"/>
              </a:solidFill>
              <a:ln w="12700" cap="rnd">
                <a:solidFill>
                  <a:srgbClr val="000000"/>
                </a:solidFill>
                <a:round/>
                <a:headEnd/>
                <a:tailEnd/>
              </a:ln>
            </p:spPr>
            <p:txBody>
              <a:bodyPr/>
              <a:lstStyle/>
              <a:p>
                <a:endParaRPr lang="en-US"/>
              </a:p>
            </p:txBody>
          </p:sp>
          <p:sp>
            <p:nvSpPr>
              <p:cNvPr id="2146" name="Freeform 281"/>
              <p:cNvSpPr>
                <a:spLocks/>
              </p:cNvSpPr>
              <p:nvPr/>
            </p:nvSpPr>
            <p:spPr bwMode="auto">
              <a:xfrm>
                <a:off x="5295" y="2115"/>
                <a:ext cx="65" cy="66"/>
              </a:xfrm>
              <a:custGeom>
                <a:avLst/>
                <a:gdLst>
                  <a:gd name="T0" fmla="*/ 56 w 65"/>
                  <a:gd name="T1" fmla="*/ 65 h 66"/>
                  <a:gd name="T2" fmla="*/ 56 w 65"/>
                  <a:gd name="T3" fmla="*/ 8 h 66"/>
                  <a:gd name="T4" fmla="*/ 0 w 65"/>
                  <a:gd name="T5" fmla="*/ 8 h 66"/>
                  <a:gd name="T6" fmla="*/ 0 w 65"/>
                  <a:gd name="T7" fmla="*/ 0 h 66"/>
                  <a:gd name="T8" fmla="*/ 64 w 65"/>
                  <a:gd name="T9" fmla="*/ 0 h 66"/>
                  <a:gd name="T10" fmla="*/ 64 w 65"/>
                  <a:gd name="T11" fmla="*/ 65 h 66"/>
                  <a:gd name="T12" fmla="*/ 56 w 65"/>
                  <a:gd name="T13" fmla="*/ 65 h 66"/>
                  <a:gd name="T14" fmla="*/ 0 60000 65536"/>
                  <a:gd name="T15" fmla="*/ 0 60000 65536"/>
                  <a:gd name="T16" fmla="*/ 0 60000 65536"/>
                  <a:gd name="T17" fmla="*/ 0 60000 65536"/>
                  <a:gd name="T18" fmla="*/ 0 60000 65536"/>
                  <a:gd name="T19" fmla="*/ 0 60000 65536"/>
                  <a:gd name="T20" fmla="*/ 0 60000 65536"/>
                  <a:gd name="T21" fmla="*/ 0 w 65"/>
                  <a:gd name="T22" fmla="*/ 0 h 66"/>
                  <a:gd name="T23" fmla="*/ 65 w 65"/>
                  <a:gd name="T24" fmla="*/ 66 h 6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5" h="66">
                    <a:moveTo>
                      <a:pt x="56" y="65"/>
                    </a:moveTo>
                    <a:lnTo>
                      <a:pt x="56" y="8"/>
                    </a:lnTo>
                    <a:lnTo>
                      <a:pt x="0" y="8"/>
                    </a:lnTo>
                    <a:lnTo>
                      <a:pt x="0" y="0"/>
                    </a:lnTo>
                    <a:lnTo>
                      <a:pt x="64" y="0"/>
                    </a:lnTo>
                    <a:lnTo>
                      <a:pt x="64" y="65"/>
                    </a:lnTo>
                    <a:lnTo>
                      <a:pt x="56" y="65"/>
                    </a:lnTo>
                  </a:path>
                </a:pathLst>
              </a:custGeom>
              <a:solidFill>
                <a:srgbClr val="C0C0C0"/>
              </a:solidFill>
              <a:ln w="12700" cap="rnd">
                <a:solidFill>
                  <a:srgbClr val="000000"/>
                </a:solidFill>
                <a:round/>
                <a:headEnd/>
                <a:tailEnd/>
              </a:ln>
            </p:spPr>
            <p:txBody>
              <a:bodyPr/>
              <a:lstStyle/>
              <a:p>
                <a:endParaRPr lang="en-US"/>
              </a:p>
            </p:txBody>
          </p:sp>
          <p:grpSp>
            <p:nvGrpSpPr>
              <p:cNvPr id="2147" name="Group 282"/>
              <p:cNvGrpSpPr>
                <a:grpSpLocks/>
              </p:cNvGrpSpPr>
              <p:nvPr/>
            </p:nvGrpSpPr>
            <p:grpSpPr bwMode="auto">
              <a:xfrm>
                <a:off x="5350" y="2058"/>
                <a:ext cx="58" cy="52"/>
                <a:chOff x="5350" y="2058"/>
                <a:chExt cx="58" cy="52"/>
              </a:xfrm>
            </p:grpSpPr>
            <p:sp>
              <p:nvSpPr>
                <p:cNvPr id="2159" name="Oval 283"/>
                <p:cNvSpPr>
                  <a:spLocks noChangeArrowheads="1"/>
                </p:cNvSpPr>
                <p:nvPr/>
              </p:nvSpPr>
              <p:spPr bwMode="auto">
                <a:xfrm>
                  <a:off x="5350" y="2058"/>
                  <a:ext cx="52" cy="52"/>
                </a:xfrm>
                <a:prstGeom prst="ellipse">
                  <a:avLst/>
                </a:prstGeom>
                <a:solidFill>
                  <a:srgbClr val="808080"/>
                </a:solidFill>
                <a:ln w="12700">
                  <a:solidFill>
                    <a:srgbClr val="000000"/>
                  </a:solidFill>
                  <a:round/>
                  <a:headEnd/>
                  <a:tailEnd/>
                </a:ln>
              </p:spPr>
              <p:txBody>
                <a:bodyPr wrap="none" anchor="ctr"/>
                <a:lstStyle/>
                <a:p>
                  <a:endParaRPr lang="en-US"/>
                </a:p>
              </p:txBody>
            </p:sp>
            <p:sp>
              <p:nvSpPr>
                <p:cNvPr id="2160" name="Oval 284"/>
                <p:cNvSpPr>
                  <a:spLocks noChangeArrowheads="1"/>
                </p:cNvSpPr>
                <p:nvPr/>
              </p:nvSpPr>
              <p:spPr bwMode="auto">
                <a:xfrm>
                  <a:off x="5356" y="2058"/>
                  <a:ext cx="52" cy="52"/>
                </a:xfrm>
                <a:prstGeom prst="ellipse">
                  <a:avLst/>
                </a:prstGeom>
                <a:solidFill>
                  <a:srgbClr val="C0C0C0"/>
                </a:solidFill>
                <a:ln w="12700">
                  <a:solidFill>
                    <a:srgbClr val="000000"/>
                  </a:solidFill>
                  <a:round/>
                  <a:headEnd/>
                  <a:tailEnd/>
                </a:ln>
              </p:spPr>
              <p:txBody>
                <a:bodyPr wrap="none" anchor="ctr"/>
                <a:lstStyle/>
                <a:p>
                  <a:endParaRPr lang="en-US"/>
                </a:p>
              </p:txBody>
            </p:sp>
          </p:grpSp>
          <p:grpSp>
            <p:nvGrpSpPr>
              <p:cNvPr id="2148" name="Group 285"/>
              <p:cNvGrpSpPr>
                <a:grpSpLocks/>
              </p:cNvGrpSpPr>
              <p:nvPr/>
            </p:nvGrpSpPr>
            <p:grpSpPr bwMode="auto">
              <a:xfrm>
                <a:off x="5359" y="2180"/>
                <a:ext cx="25" cy="66"/>
                <a:chOff x="5359" y="2180"/>
                <a:chExt cx="25" cy="66"/>
              </a:xfrm>
            </p:grpSpPr>
            <p:sp>
              <p:nvSpPr>
                <p:cNvPr id="2150" name="Freeform 286"/>
                <p:cNvSpPr>
                  <a:spLocks/>
                </p:cNvSpPr>
                <p:nvPr/>
              </p:nvSpPr>
              <p:spPr bwMode="auto">
                <a:xfrm>
                  <a:off x="5359" y="2180"/>
                  <a:ext cx="25" cy="66"/>
                </a:xfrm>
                <a:custGeom>
                  <a:avLst/>
                  <a:gdLst>
                    <a:gd name="T0" fmla="*/ 24 w 25"/>
                    <a:gd name="T1" fmla="*/ 0 h 66"/>
                    <a:gd name="T2" fmla="*/ 0 w 25"/>
                    <a:gd name="T3" fmla="*/ 0 h 66"/>
                    <a:gd name="T4" fmla="*/ 0 w 25"/>
                    <a:gd name="T5" fmla="*/ 65 h 66"/>
                    <a:gd name="T6" fmla="*/ 24 w 25"/>
                    <a:gd name="T7" fmla="*/ 65 h 66"/>
                    <a:gd name="T8" fmla="*/ 24 w 25"/>
                    <a:gd name="T9" fmla="*/ 0 h 66"/>
                    <a:gd name="T10" fmla="*/ 0 60000 65536"/>
                    <a:gd name="T11" fmla="*/ 0 60000 65536"/>
                    <a:gd name="T12" fmla="*/ 0 60000 65536"/>
                    <a:gd name="T13" fmla="*/ 0 60000 65536"/>
                    <a:gd name="T14" fmla="*/ 0 60000 65536"/>
                    <a:gd name="T15" fmla="*/ 0 w 25"/>
                    <a:gd name="T16" fmla="*/ 0 h 66"/>
                    <a:gd name="T17" fmla="*/ 25 w 25"/>
                    <a:gd name="T18" fmla="*/ 66 h 66"/>
                  </a:gdLst>
                  <a:ahLst/>
                  <a:cxnLst>
                    <a:cxn ang="T10">
                      <a:pos x="T0" y="T1"/>
                    </a:cxn>
                    <a:cxn ang="T11">
                      <a:pos x="T2" y="T3"/>
                    </a:cxn>
                    <a:cxn ang="T12">
                      <a:pos x="T4" y="T5"/>
                    </a:cxn>
                    <a:cxn ang="T13">
                      <a:pos x="T6" y="T7"/>
                    </a:cxn>
                    <a:cxn ang="T14">
                      <a:pos x="T8" y="T9"/>
                    </a:cxn>
                  </a:cxnLst>
                  <a:rect l="T15" t="T16" r="T17" b="T18"/>
                  <a:pathLst>
                    <a:path w="25" h="66">
                      <a:moveTo>
                        <a:pt x="24" y="0"/>
                      </a:moveTo>
                      <a:lnTo>
                        <a:pt x="0" y="0"/>
                      </a:lnTo>
                      <a:lnTo>
                        <a:pt x="0" y="65"/>
                      </a:lnTo>
                      <a:lnTo>
                        <a:pt x="24" y="65"/>
                      </a:lnTo>
                      <a:lnTo>
                        <a:pt x="24" y="0"/>
                      </a:lnTo>
                    </a:path>
                  </a:pathLst>
                </a:custGeom>
                <a:solidFill>
                  <a:srgbClr val="C0C0C0"/>
                </a:solidFill>
                <a:ln w="12700" cap="rnd">
                  <a:solidFill>
                    <a:srgbClr val="000000"/>
                  </a:solidFill>
                  <a:round/>
                  <a:headEnd/>
                  <a:tailEnd/>
                </a:ln>
              </p:spPr>
              <p:txBody>
                <a:bodyPr/>
                <a:lstStyle/>
                <a:p>
                  <a:endParaRPr lang="en-US"/>
                </a:p>
              </p:txBody>
            </p:sp>
            <p:grpSp>
              <p:nvGrpSpPr>
                <p:cNvPr id="2151" name="Group 287"/>
                <p:cNvGrpSpPr>
                  <a:grpSpLocks/>
                </p:cNvGrpSpPr>
                <p:nvPr/>
              </p:nvGrpSpPr>
              <p:grpSpPr bwMode="auto">
                <a:xfrm>
                  <a:off x="5359" y="2188"/>
                  <a:ext cx="24" cy="49"/>
                  <a:chOff x="5359" y="2188"/>
                  <a:chExt cx="24" cy="49"/>
                </a:xfrm>
              </p:grpSpPr>
              <p:sp>
                <p:nvSpPr>
                  <p:cNvPr id="2152" name="Line 288"/>
                  <p:cNvSpPr>
                    <a:spLocks noChangeShapeType="1"/>
                  </p:cNvSpPr>
                  <p:nvPr/>
                </p:nvSpPr>
                <p:spPr bwMode="auto">
                  <a:xfrm flipH="1">
                    <a:off x="5359" y="2197"/>
                    <a:ext cx="24" cy="0"/>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2153" name="Line 289"/>
                  <p:cNvSpPr>
                    <a:spLocks noChangeShapeType="1"/>
                  </p:cNvSpPr>
                  <p:nvPr/>
                </p:nvSpPr>
                <p:spPr bwMode="auto">
                  <a:xfrm flipH="1">
                    <a:off x="5359" y="2220"/>
                    <a:ext cx="24" cy="0"/>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2154" name="Line 290"/>
                  <p:cNvSpPr>
                    <a:spLocks noChangeShapeType="1"/>
                  </p:cNvSpPr>
                  <p:nvPr/>
                </p:nvSpPr>
                <p:spPr bwMode="auto">
                  <a:xfrm flipH="1">
                    <a:off x="5359" y="2213"/>
                    <a:ext cx="24" cy="0"/>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2155" name="Line 291"/>
                  <p:cNvSpPr>
                    <a:spLocks noChangeShapeType="1"/>
                  </p:cNvSpPr>
                  <p:nvPr/>
                </p:nvSpPr>
                <p:spPr bwMode="auto">
                  <a:xfrm flipH="1">
                    <a:off x="5359" y="2205"/>
                    <a:ext cx="24" cy="0"/>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2156" name="Line 292"/>
                  <p:cNvSpPr>
                    <a:spLocks noChangeShapeType="1"/>
                  </p:cNvSpPr>
                  <p:nvPr/>
                </p:nvSpPr>
                <p:spPr bwMode="auto">
                  <a:xfrm flipH="1">
                    <a:off x="5359" y="2188"/>
                    <a:ext cx="24" cy="0"/>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2157" name="Line 293"/>
                  <p:cNvSpPr>
                    <a:spLocks noChangeShapeType="1"/>
                  </p:cNvSpPr>
                  <p:nvPr/>
                </p:nvSpPr>
                <p:spPr bwMode="auto">
                  <a:xfrm flipH="1">
                    <a:off x="5359" y="2229"/>
                    <a:ext cx="24" cy="0"/>
                  </a:xfrm>
                  <a:prstGeom prst="line">
                    <a:avLst/>
                  </a:prstGeom>
                  <a:noFill/>
                  <a:ln w="12700">
                    <a:solidFill>
                      <a:srgbClr val="000000"/>
                    </a:solidFill>
                    <a:round/>
                    <a:headEnd type="none" w="sm" len="sm"/>
                    <a:tailEnd type="none" w="sm" len="sm"/>
                  </a:ln>
                </p:spPr>
                <p:txBody>
                  <a:bodyPr wrap="none" anchor="ctr"/>
                  <a:lstStyle/>
                  <a:p>
                    <a:endParaRPr lang="en-US"/>
                  </a:p>
                </p:txBody>
              </p:sp>
              <p:sp>
                <p:nvSpPr>
                  <p:cNvPr id="2158" name="Line 294"/>
                  <p:cNvSpPr>
                    <a:spLocks noChangeShapeType="1"/>
                  </p:cNvSpPr>
                  <p:nvPr/>
                </p:nvSpPr>
                <p:spPr bwMode="auto">
                  <a:xfrm flipH="1">
                    <a:off x="5359" y="2237"/>
                    <a:ext cx="24" cy="0"/>
                  </a:xfrm>
                  <a:prstGeom prst="line">
                    <a:avLst/>
                  </a:prstGeom>
                  <a:noFill/>
                  <a:ln w="12700">
                    <a:solidFill>
                      <a:srgbClr val="000000"/>
                    </a:solidFill>
                    <a:round/>
                    <a:headEnd type="none" w="sm" len="sm"/>
                    <a:tailEnd type="none" w="sm" len="sm"/>
                  </a:ln>
                </p:spPr>
                <p:txBody>
                  <a:bodyPr wrap="none" anchor="ctr"/>
                  <a:lstStyle/>
                  <a:p>
                    <a:endParaRPr lang="en-US"/>
                  </a:p>
                </p:txBody>
              </p:sp>
            </p:grpSp>
          </p:grpSp>
          <p:sp>
            <p:nvSpPr>
              <p:cNvPr id="2149" name="Freeform 295"/>
              <p:cNvSpPr>
                <a:spLocks/>
              </p:cNvSpPr>
              <p:nvPr/>
            </p:nvSpPr>
            <p:spPr bwMode="auto">
              <a:xfrm>
                <a:off x="5221" y="2197"/>
                <a:ext cx="17" cy="17"/>
              </a:xfrm>
              <a:custGeom>
                <a:avLst/>
                <a:gdLst>
                  <a:gd name="T0" fmla="*/ 16 w 17"/>
                  <a:gd name="T1" fmla="*/ 0 h 17"/>
                  <a:gd name="T2" fmla="*/ 0 w 17"/>
                  <a:gd name="T3" fmla="*/ 0 h 17"/>
                  <a:gd name="T4" fmla="*/ 0 w 17"/>
                  <a:gd name="T5" fmla="*/ 16 h 17"/>
                  <a:gd name="T6" fmla="*/ 16 w 17"/>
                  <a:gd name="T7" fmla="*/ 16 h 17"/>
                  <a:gd name="T8" fmla="*/ 16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0"/>
                    </a:moveTo>
                    <a:lnTo>
                      <a:pt x="0" y="0"/>
                    </a:lnTo>
                    <a:lnTo>
                      <a:pt x="0" y="16"/>
                    </a:lnTo>
                    <a:lnTo>
                      <a:pt x="16" y="16"/>
                    </a:lnTo>
                    <a:lnTo>
                      <a:pt x="16" y="0"/>
                    </a:lnTo>
                  </a:path>
                </a:pathLst>
              </a:custGeom>
              <a:solidFill>
                <a:srgbClr val="C0C0C0"/>
              </a:solidFill>
              <a:ln w="12700" cap="rnd">
                <a:solidFill>
                  <a:srgbClr val="000000"/>
                </a:solidFill>
                <a:round/>
                <a:headEnd/>
                <a:tailEnd/>
              </a:ln>
            </p:spPr>
            <p:txBody>
              <a:bodyPr/>
              <a:lstStyle/>
              <a:p>
                <a:endParaRPr lang="en-US"/>
              </a:p>
            </p:txBody>
          </p:sp>
        </p:grpSp>
        <p:grpSp>
          <p:nvGrpSpPr>
            <p:cNvPr id="2112" name="Group 296"/>
            <p:cNvGrpSpPr>
              <a:grpSpLocks/>
            </p:cNvGrpSpPr>
            <p:nvPr/>
          </p:nvGrpSpPr>
          <p:grpSpPr bwMode="auto">
            <a:xfrm>
              <a:off x="5256" y="2017"/>
              <a:ext cx="41" cy="46"/>
              <a:chOff x="5256" y="2017"/>
              <a:chExt cx="41" cy="46"/>
            </a:xfrm>
          </p:grpSpPr>
          <p:sp>
            <p:nvSpPr>
              <p:cNvPr id="2125" name="Freeform 297"/>
              <p:cNvSpPr>
                <a:spLocks/>
              </p:cNvSpPr>
              <p:nvPr/>
            </p:nvSpPr>
            <p:spPr bwMode="auto">
              <a:xfrm>
                <a:off x="5256" y="2031"/>
                <a:ext cx="19" cy="32"/>
              </a:xfrm>
              <a:custGeom>
                <a:avLst/>
                <a:gdLst>
                  <a:gd name="T0" fmla="*/ 2 w 19"/>
                  <a:gd name="T1" fmla="*/ 0 h 32"/>
                  <a:gd name="T2" fmla="*/ 18 w 19"/>
                  <a:gd name="T3" fmla="*/ 26 h 32"/>
                  <a:gd name="T4" fmla="*/ 15 w 19"/>
                  <a:gd name="T5" fmla="*/ 31 h 32"/>
                  <a:gd name="T6" fmla="*/ 0 w 19"/>
                  <a:gd name="T7" fmla="*/ 1 h 32"/>
                  <a:gd name="T8" fmla="*/ 2 w 19"/>
                  <a:gd name="T9" fmla="*/ 0 h 32"/>
                  <a:gd name="T10" fmla="*/ 0 60000 65536"/>
                  <a:gd name="T11" fmla="*/ 0 60000 65536"/>
                  <a:gd name="T12" fmla="*/ 0 60000 65536"/>
                  <a:gd name="T13" fmla="*/ 0 60000 65536"/>
                  <a:gd name="T14" fmla="*/ 0 60000 65536"/>
                  <a:gd name="T15" fmla="*/ 0 w 19"/>
                  <a:gd name="T16" fmla="*/ 0 h 32"/>
                  <a:gd name="T17" fmla="*/ 19 w 19"/>
                  <a:gd name="T18" fmla="*/ 32 h 32"/>
                </a:gdLst>
                <a:ahLst/>
                <a:cxnLst>
                  <a:cxn ang="T10">
                    <a:pos x="T0" y="T1"/>
                  </a:cxn>
                  <a:cxn ang="T11">
                    <a:pos x="T2" y="T3"/>
                  </a:cxn>
                  <a:cxn ang="T12">
                    <a:pos x="T4" y="T5"/>
                  </a:cxn>
                  <a:cxn ang="T13">
                    <a:pos x="T6" y="T7"/>
                  </a:cxn>
                  <a:cxn ang="T14">
                    <a:pos x="T8" y="T9"/>
                  </a:cxn>
                </a:cxnLst>
                <a:rect l="T15" t="T16" r="T17" b="T18"/>
                <a:pathLst>
                  <a:path w="19" h="32">
                    <a:moveTo>
                      <a:pt x="2" y="0"/>
                    </a:moveTo>
                    <a:lnTo>
                      <a:pt x="18" y="26"/>
                    </a:lnTo>
                    <a:lnTo>
                      <a:pt x="15" y="31"/>
                    </a:lnTo>
                    <a:lnTo>
                      <a:pt x="0" y="1"/>
                    </a:lnTo>
                    <a:lnTo>
                      <a:pt x="2" y="0"/>
                    </a:lnTo>
                  </a:path>
                </a:pathLst>
              </a:custGeom>
              <a:solidFill>
                <a:srgbClr val="BFBFDF"/>
              </a:solidFill>
              <a:ln w="12700" cap="rnd">
                <a:solidFill>
                  <a:srgbClr val="000000"/>
                </a:solidFill>
                <a:round/>
                <a:headEnd/>
                <a:tailEnd/>
              </a:ln>
            </p:spPr>
            <p:txBody>
              <a:bodyPr/>
              <a:lstStyle/>
              <a:p>
                <a:endParaRPr lang="en-US"/>
              </a:p>
            </p:txBody>
          </p:sp>
          <p:sp>
            <p:nvSpPr>
              <p:cNvPr id="2126" name="Freeform 298"/>
              <p:cNvSpPr>
                <a:spLocks/>
              </p:cNvSpPr>
              <p:nvPr/>
            </p:nvSpPr>
            <p:spPr bwMode="auto">
              <a:xfrm>
                <a:off x="5261" y="2017"/>
                <a:ext cx="36" cy="17"/>
              </a:xfrm>
              <a:custGeom>
                <a:avLst/>
                <a:gdLst>
                  <a:gd name="T0" fmla="*/ 1 w 36"/>
                  <a:gd name="T1" fmla="*/ 0 h 17"/>
                  <a:gd name="T2" fmla="*/ 35 w 36"/>
                  <a:gd name="T3" fmla="*/ 8 h 17"/>
                  <a:gd name="T4" fmla="*/ 30 w 36"/>
                  <a:gd name="T5" fmla="*/ 16 h 17"/>
                  <a:gd name="T6" fmla="*/ 0 w 36"/>
                  <a:gd name="T7" fmla="*/ 5 h 17"/>
                  <a:gd name="T8" fmla="*/ 1 w 36"/>
                  <a:gd name="T9" fmla="*/ 0 h 17"/>
                  <a:gd name="T10" fmla="*/ 0 60000 65536"/>
                  <a:gd name="T11" fmla="*/ 0 60000 65536"/>
                  <a:gd name="T12" fmla="*/ 0 60000 65536"/>
                  <a:gd name="T13" fmla="*/ 0 60000 65536"/>
                  <a:gd name="T14" fmla="*/ 0 60000 65536"/>
                  <a:gd name="T15" fmla="*/ 0 w 36"/>
                  <a:gd name="T16" fmla="*/ 0 h 17"/>
                  <a:gd name="T17" fmla="*/ 36 w 36"/>
                  <a:gd name="T18" fmla="*/ 17 h 17"/>
                </a:gdLst>
                <a:ahLst/>
                <a:cxnLst>
                  <a:cxn ang="T10">
                    <a:pos x="T0" y="T1"/>
                  </a:cxn>
                  <a:cxn ang="T11">
                    <a:pos x="T2" y="T3"/>
                  </a:cxn>
                  <a:cxn ang="T12">
                    <a:pos x="T4" y="T5"/>
                  </a:cxn>
                  <a:cxn ang="T13">
                    <a:pos x="T6" y="T7"/>
                  </a:cxn>
                  <a:cxn ang="T14">
                    <a:pos x="T8" y="T9"/>
                  </a:cxn>
                </a:cxnLst>
                <a:rect l="T15" t="T16" r="T17" b="T18"/>
                <a:pathLst>
                  <a:path w="36" h="17">
                    <a:moveTo>
                      <a:pt x="1" y="0"/>
                    </a:moveTo>
                    <a:lnTo>
                      <a:pt x="35" y="8"/>
                    </a:lnTo>
                    <a:lnTo>
                      <a:pt x="30" y="16"/>
                    </a:lnTo>
                    <a:lnTo>
                      <a:pt x="0" y="5"/>
                    </a:lnTo>
                    <a:lnTo>
                      <a:pt x="1" y="0"/>
                    </a:lnTo>
                  </a:path>
                </a:pathLst>
              </a:custGeom>
              <a:solidFill>
                <a:srgbClr val="BFBFDF"/>
              </a:solidFill>
              <a:ln w="12700" cap="rnd">
                <a:solidFill>
                  <a:srgbClr val="000000"/>
                </a:solidFill>
                <a:round/>
                <a:headEnd/>
                <a:tailEnd/>
              </a:ln>
            </p:spPr>
            <p:txBody>
              <a:bodyPr/>
              <a:lstStyle/>
              <a:p>
                <a:endParaRPr lang="en-US"/>
              </a:p>
            </p:txBody>
          </p:sp>
        </p:grpSp>
        <p:grpSp>
          <p:nvGrpSpPr>
            <p:cNvPr id="2113" name="Group 299"/>
            <p:cNvGrpSpPr>
              <a:grpSpLocks/>
            </p:cNvGrpSpPr>
            <p:nvPr/>
          </p:nvGrpSpPr>
          <p:grpSpPr bwMode="auto">
            <a:xfrm>
              <a:off x="5244" y="1945"/>
              <a:ext cx="134" cy="210"/>
              <a:chOff x="5244" y="1945"/>
              <a:chExt cx="134" cy="210"/>
            </a:xfrm>
          </p:grpSpPr>
          <p:sp>
            <p:nvSpPr>
              <p:cNvPr id="2123" name="Freeform 300"/>
              <p:cNvSpPr>
                <a:spLocks/>
              </p:cNvSpPr>
              <p:nvPr/>
            </p:nvSpPr>
            <p:spPr bwMode="auto">
              <a:xfrm>
                <a:off x="5244" y="1945"/>
                <a:ext cx="134" cy="210"/>
              </a:xfrm>
              <a:custGeom>
                <a:avLst/>
                <a:gdLst>
                  <a:gd name="T0" fmla="*/ 129 w 134"/>
                  <a:gd name="T1" fmla="*/ 7 h 210"/>
                  <a:gd name="T2" fmla="*/ 131 w 134"/>
                  <a:gd name="T3" fmla="*/ 14 h 210"/>
                  <a:gd name="T4" fmla="*/ 132 w 134"/>
                  <a:gd name="T5" fmla="*/ 21 h 210"/>
                  <a:gd name="T6" fmla="*/ 133 w 134"/>
                  <a:gd name="T7" fmla="*/ 30 h 210"/>
                  <a:gd name="T8" fmla="*/ 133 w 134"/>
                  <a:gd name="T9" fmla="*/ 38 h 210"/>
                  <a:gd name="T10" fmla="*/ 131 w 134"/>
                  <a:gd name="T11" fmla="*/ 49 h 210"/>
                  <a:gd name="T12" fmla="*/ 130 w 134"/>
                  <a:gd name="T13" fmla="*/ 62 h 210"/>
                  <a:gd name="T14" fmla="*/ 126 w 134"/>
                  <a:gd name="T15" fmla="*/ 76 h 210"/>
                  <a:gd name="T16" fmla="*/ 121 w 134"/>
                  <a:gd name="T17" fmla="*/ 93 h 210"/>
                  <a:gd name="T18" fmla="*/ 114 w 134"/>
                  <a:gd name="T19" fmla="*/ 109 h 210"/>
                  <a:gd name="T20" fmla="*/ 102 w 134"/>
                  <a:gd name="T21" fmla="*/ 128 h 210"/>
                  <a:gd name="T22" fmla="*/ 89 w 134"/>
                  <a:gd name="T23" fmla="*/ 146 h 210"/>
                  <a:gd name="T24" fmla="*/ 79 w 134"/>
                  <a:gd name="T25" fmla="*/ 159 h 210"/>
                  <a:gd name="T26" fmla="*/ 65 w 134"/>
                  <a:gd name="T27" fmla="*/ 174 h 210"/>
                  <a:gd name="T28" fmla="*/ 50 w 134"/>
                  <a:gd name="T29" fmla="*/ 185 h 210"/>
                  <a:gd name="T30" fmla="*/ 37 w 134"/>
                  <a:gd name="T31" fmla="*/ 195 h 210"/>
                  <a:gd name="T32" fmla="*/ 28 w 134"/>
                  <a:gd name="T33" fmla="*/ 201 h 210"/>
                  <a:gd name="T34" fmla="*/ 18 w 134"/>
                  <a:gd name="T35" fmla="*/ 206 h 210"/>
                  <a:gd name="T36" fmla="*/ 10 w 134"/>
                  <a:gd name="T37" fmla="*/ 209 h 210"/>
                  <a:gd name="T38" fmla="*/ 4 w 134"/>
                  <a:gd name="T39" fmla="*/ 209 h 210"/>
                  <a:gd name="T40" fmla="*/ 0 w 134"/>
                  <a:gd name="T41" fmla="*/ 206 h 210"/>
                  <a:gd name="T42" fmla="*/ 124 w 134"/>
                  <a:gd name="T43" fmla="*/ 0 h 210"/>
                  <a:gd name="T44" fmla="*/ 129 w 134"/>
                  <a:gd name="T45" fmla="*/ 7 h 21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34"/>
                  <a:gd name="T70" fmla="*/ 0 h 210"/>
                  <a:gd name="T71" fmla="*/ 134 w 134"/>
                  <a:gd name="T72" fmla="*/ 210 h 21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34" h="210">
                    <a:moveTo>
                      <a:pt x="129" y="7"/>
                    </a:moveTo>
                    <a:lnTo>
                      <a:pt x="131" y="14"/>
                    </a:lnTo>
                    <a:lnTo>
                      <a:pt x="132" y="21"/>
                    </a:lnTo>
                    <a:lnTo>
                      <a:pt x="133" y="30"/>
                    </a:lnTo>
                    <a:lnTo>
                      <a:pt x="133" y="38"/>
                    </a:lnTo>
                    <a:lnTo>
                      <a:pt x="131" y="49"/>
                    </a:lnTo>
                    <a:lnTo>
                      <a:pt x="130" y="62"/>
                    </a:lnTo>
                    <a:lnTo>
                      <a:pt x="126" y="76"/>
                    </a:lnTo>
                    <a:lnTo>
                      <a:pt x="121" y="93"/>
                    </a:lnTo>
                    <a:lnTo>
                      <a:pt x="114" y="109"/>
                    </a:lnTo>
                    <a:lnTo>
                      <a:pt x="102" y="128"/>
                    </a:lnTo>
                    <a:lnTo>
                      <a:pt x="89" y="146"/>
                    </a:lnTo>
                    <a:lnTo>
                      <a:pt x="79" y="159"/>
                    </a:lnTo>
                    <a:lnTo>
                      <a:pt x="65" y="174"/>
                    </a:lnTo>
                    <a:lnTo>
                      <a:pt x="50" y="185"/>
                    </a:lnTo>
                    <a:lnTo>
                      <a:pt x="37" y="195"/>
                    </a:lnTo>
                    <a:lnTo>
                      <a:pt x="28" y="201"/>
                    </a:lnTo>
                    <a:lnTo>
                      <a:pt x="18" y="206"/>
                    </a:lnTo>
                    <a:lnTo>
                      <a:pt x="10" y="209"/>
                    </a:lnTo>
                    <a:lnTo>
                      <a:pt x="4" y="209"/>
                    </a:lnTo>
                    <a:lnTo>
                      <a:pt x="0" y="206"/>
                    </a:lnTo>
                    <a:lnTo>
                      <a:pt x="124" y="0"/>
                    </a:lnTo>
                    <a:lnTo>
                      <a:pt x="129" y="7"/>
                    </a:lnTo>
                  </a:path>
                </a:pathLst>
              </a:custGeom>
              <a:solidFill>
                <a:srgbClr val="808080"/>
              </a:solidFill>
              <a:ln w="12700" cap="rnd">
                <a:solidFill>
                  <a:srgbClr val="000000"/>
                </a:solidFill>
                <a:round/>
                <a:headEnd/>
                <a:tailEnd/>
              </a:ln>
            </p:spPr>
            <p:txBody>
              <a:bodyPr/>
              <a:lstStyle/>
              <a:p>
                <a:endParaRPr lang="en-US"/>
              </a:p>
            </p:txBody>
          </p:sp>
          <p:sp>
            <p:nvSpPr>
              <p:cNvPr id="2124" name="Freeform 301"/>
              <p:cNvSpPr>
                <a:spLocks/>
              </p:cNvSpPr>
              <p:nvPr/>
            </p:nvSpPr>
            <p:spPr bwMode="auto">
              <a:xfrm>
                <a:off x="5244" y="1945"/>
                <a:ext cx="126" cy="207"/>
              </a:xfrm>
              <a:custGeom>
                <a:avLst/>
                <a:gdLst>
                  <a:gd name="T0" fmla="*/ 124 w 126"/>
                  <a:gd name="T1" fmla="*/ 0 h 207"/>
                  <a:gd name="T2" fmla="*/ 125 w 126"/>
                  <a:gd name="T3" fmla="*/ 4 h 207"/>
                  <a:gd name="T4" fmla="*/ 125 w 126"/>
                  <a:gd name="T5" fmla="*/ 13 h 207"/>
                  <a:gd name="T6" fmla="*/ 125 w 126"/>
                  <a:gd name="T7" fmla="*/ 24 h 207"/>
                  <a:gd name="T8" fmla="*/ 124 w 126"/>
                  <a:gd name="T9" fmla="*/ 32 h 207"/>
                  <a:gd name="T10" fmla="*/ 123 w 126"/>
                  <a:gd name="T11" fmla="*/ 43 h 207"/>
                  <a:gd name="T12" fmla="*/ 120 w 126"/>
                  <a:gd name="T13" fmla="*/ 56 h 207"/>
                  <a:gd name="T14" fmla="*/ 118 w 126"/>
                  <a:gd name="T15" fmla="*/ 70 h 207"/>
                  <a:gd name="T16" fmla="*/ 111 w 126"/>
                  <a:gd name="T17" fmla="*/ 87 h 207"/>
                  <a:gd name="T18" fmla="*/ 102 w 126"/>
                  <a:gd name="T19" fmla="*/ 107 h 207"/>
                  <a:gd name="T20" fmla="*/ 92 w 126"/>
                  <a:gd name="T21" fmla="*/ 124 h 207"/>
                  <a:gd name="T22" fmla="*/ 79 w 126"/>
                  <a:gd name="T23" fmla="*/ 141 h 207"/>
                  <a:gd name="T24" fmla="*/ 69 w 126"/>
                  <a:gd name="T25" fmla="*/ 154 h 207"/>
                  <a:gd name="T26" fmla="*/ 60 w 126"/>
                  <a:gd name="T27" fmla="*/ 162 h 207"/>
                  <a:gd name="T28" fmla="*/ 51 w 126"/>
                  <a:gd name="T29" fmla="*/ 171 h 207"/>
                  <a:gd name="T30" fmla="*/ 43 w 126"/>
                  <a:gd name="T31" fmla="*/ 179 h 207"/>
                  <a:gd name="T32" fmla="*/ 33 w 126"/>
                  <a:gd name="T33" fmla="*/ 187 h 207"/>
                  <a:gd name="T34" fmla="*/ 26 w 126"/>
                  <a:gd name="T35" fmla="*/ 192 h 207"/>
                  <a:gd name="T36" fmla="*/ 20 w 126"/>
                  <a:gd name="T37" fmla="*/ 197 h 207"/>
                  <a:gd name="T38" fmla="*/ 12 w 126"/>
                  <a:gd name="T39" fmla="*/ 201 h 207"/>
                  <a:gd name="T40" fmla="*/ 5 w 126"/>
                  <a:gd name="T41" fmla="*/ 205 h 207"/>
                  <a:gd name="T42" fmla="*/ 1 w 126"/>
                  <a:gd name="T43" fmla="*/ 206 h 207"/>
                  <a:gd name="T44" fmla="*/ 0 w 126"/>
                  <a:gd name="T45" fmla="*/ 204 h 207"/>
                  <a:gd name="T46" fmla="*/ 0 w 126"/>
                  <a:gd name="T47" fmla="*/ 199 h 207"/>
                  <a:gd name="T48" fmla="*/ 1 w 126"/>
                  <a:gd name="T49" fmla="*/ 194 h 207"/>
                  <a:gd name="T50" fmla="*/ 2 w 126"/>
                  <a:gd name="T51" fmla="*/ 185 h 207"/>
                  <a:gd name="T52" fmla="*/ 5 w 126"/>
                  <a:gd name="T53" fmla="*/ 175 h 207"/>
                  <a:gd name="T54" fmla="*/ 7 w 126"/>
                  <a:gd name="T55" fmla="*/ 164 h 207"/>
                  <a:gd name="T56" fmla="*/ 10 w 126"/>
                  <a:gd name="T57" fmla="*/ 152 h 207"/>
                  <a:gd name="T58" fmla="*/ 14 w 126"/>
                  <a:gd name="T59" fmla="*/ 138 h 207"/>
                  <a:gd name="T60" fmla="*/ 19 w 126"/>
                  <a:gd name="T61" fmla="*/ 129 h 207"/>
                  <a:gd name="T62" fmla="*/ 22 w 126"/>
                  <a:gd name="T63" fmla="*/ 119 h 207"/>
                  <a:gd name="T64" fmla="*/ 29 w 126"/>
                  <a:gd name="T65" fmla="*/ 107 h 207"/>
                  <a:gd name="T66" fmla="*/ 34 w 126"/>
                  <a:gd name="T67" fmla="*/ 97 h 207"/>
                  <a:gd name="T68" fmla="*/ 41 w 126"/>
                  <a:gd name="T69" fmla="*/ 86 h 207"/>
                  <a:gd name="T70" fmla="*/ 52 w 126"/>
                  <a:gd name="T71" fmla="*/ 72 h 207"/>
                  <a:gd name="T72" fmla="*/ 60 w 126"/>
                  <a:gd name="T73" fmla="*/ 62 h 207"/>
                  <a:gd name="T74" fmla="*/ 70 w 126"/>
                  <a:gd name="T75" fmla="*/ 48 h 207"/>
                  <a:gd name="T76" fmla="*/ 81 w 126"/>
                  <a:gd name="T77" fmla="*/ 38 h 207"/>
                  <a:gd name="T78" fmla="*/ 91 w 126"/>
                  <a:gd name="T79" fmla="*/ 27 h 207"/>
                  <a:gd name="T80" fmla="*/ 99 w 126"/>
                  <a:gd name="T81" fmla="*/ 20 h 207"/>
                  <a:gd name="T82" fmla="*/ 107 w 126"/>
                  <a:gd name="T83" fmla="*/ 12 h 207"/>
                  <a:gd name="T84" fmla="*/ 113 w 126"/>
                  <a:gd name="T85" fmla="*/ 7 h 207"/>
                  <a:gd name="T86" fmla="*/ 119 w 126"/>
                  <a:gd name="T87" fmla="*/ 2 h 207"/>
                  <a:gd name="T88" fmla="*/ 124 w 126"/>
                  <a:gd name="T89" fmla="*/ 0 h 20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26"/>
                  <a:gd name="T136" fmla="*/ 0 h 207"/>
                  <a:gd name="T137" fmla="*/ 126 w 126"/>
                  <a:gd name="T138" fmla="*/ 207 h 207"/>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26" h="207">
                    <a:moveTo>
                      <a:pt x="124" y="0"/>
                    </a:moveTo>
                    <a:lnTo>
                      <a:pt x="125" y="4"/>
                    </a:lnTo>
                    <a:lnTo>
                      <a:pt x="125" y="13"/>
                    </a:lnTo>
                    <a:lnTo>
                      <a:pt x="125" y="24"/>
                    </a:lnTo>
                    <a:lnTo>
                      <a:pt x="124" y="32"/>
                    </a:lnTo>
                    <a:lnTo>
                      <a:pt x="123" y="43"/>
                    </a:lnTo>
                    <a:lnTo>
                      <a:pt x="120" y="56"/>
                    </a:lnTo>
                    <a:lnTo>
                      <a:pt x="118" y="70"/>
                    </a:lnTo>
                    <a:lnTo>
                      <a:pt x="111" y="87"/>
                    </a:lnTo>
                    <a:lnTo>
                      <a:pt x="102" y="107"/>
                    </a:lnTo>
                    <a:lnTo>
                      <a:pt x="92" y="124"/>
                    </a:lnTo>
                    <a:lnTo>
                      <a:pt x="79" y="141"/>
                    </a:lnTo>
                    <a:lnTo>
                      <a:pt x="69" y="154"/>
                    </a:lnTo>
                    <a:lnTo>
                      <a:pt x="60" y="162"/>
                    </a:lnTo>
                    <a:lnTo>
                      <a:pt x="51" y="171"/>
                    </a:lnTo>
                    <a:lnTo>
                      <a:pt x="43" y="179"/>
                    </a:lnTo>
                    <a:lnTo>
                      <a:pt x="33" y="187"/>
                    </a:lnTo>
                    <a:lnTo>
                      <a:pt x="26" y="192"/>
                    </a:lnTo>
                    <a:lnTo>
                      <a:pt x="20" y="197"/>
                    </a:lnTo>
                    <a:lnTo>
                      <a:pt x="12" y="201"/>
                    </a:lnTo>
                    <a:lnTo>
                      <a:pt x="5" y="205"/>
                    </a:lnTo>
                    <a:lnTo>
                      <a:pt x="1" y="206"/>
                    </a:lnTo>
                    <a:lnTo>
                      <a:pt x="0" y="204"/>
                    </a:lnTo>
                    <a:lnTo>
                      <a:pt x="0" y="199"/>
                    </a:lnTo>
                    <a:lnTo>
                      <a:pt x="1" y="194"/>
                    </a:lnTo>
                    <a:lnTo>
                      <a:pt x="2" y="185"/>
                    </a:lnTo>
                    <a:lnTo>
                      <a:pt x="5" y="175"/>
                    </a:lnTo>
                    <a:lnTo>
                      <a:pt x="7" y="164"/>
                    </a:lnTo>
                    <a:lnTo>
                      <a:pt x="10" y="152"/>
                    </a:lnTo>
                    <a:lnTo>
                      <a:pt x="14" y="138"/>
                    </a:lnTo>
                    <a:lnTo>
                      <a:pt x="19" y="129"/>
                    </a:lnTo>
                    <a:lnTo>
                      <a:pt x="22" y="119"/>
                    </a:lnTo>
                    <a:lnTo>
                      <a:pt x="29" y="107"/>
                    </a:lnTo>
                    <a:lnTo>
                      <a:pt x="34" y="97"/>
                    </a:lnTo>
                    <a:lnTo>
                      <a:pt x="41" y="86"/>
                    </a:lnTo>
                    <a:lnTo>
                      <a:pt x="52" y="72"/>
                    </a:lnTo>
                    <a:lnTo>
                      <a:pt x="60" y="62"/>
                    </a:lnTo>
                    <a:lnTo>
                      <a:pt x="70" y="48"/>
                    </a:lnTo>
                    <a:lnTo>
                      <a:pt x="81" y="38"/>
                    </a:lnTo>
                    <a:lnTo>
                      <a:pt x="91" y="27"/>
                    </a:lnTo>
                    <a:lnTo>
                      <a:pt x="99" y="20"/>
                    </a:lnTo>
                    <a:lnTo>
                      <a:pt x="107" y="12"/>
                    </a:lnTo>
                    <a:lnTo>
                      <a:pt x="113" y="7"/>
                    </a:lnTo>
                    <a:lnTo>
                      <a:pt x="119" y="2"/>
                    </a:lnTo>
                    <a:lnTo>
                      <a:pt x="124" y="0"/>
                    </a:lnTo>
                  </a:path>
                </a:pathLst>
              </a:custGeom>
              <a:solidFill>
                <a:srgbClr val="C0C0C0"/>
              </a:solidFill>
              <a:ln w="12700" cap="rnd">
                <a:solidFill>
                  <a:srgbClr val="000000"/>
                </a:solidFill>
                <a:round/>
                <a:headEnd/>
                <a:tailEnd/>
              </a:ln>
            </p:spPr>
            <p:txBody>
              <a:bodyPr/>
              <a:lstStyle/>
              <a:p>
                <a:endParaRPr lang="en-US"/>
              </a:p>
            </p:txBody>
          </p:sp>
        </p:grpSp>
        <p:grpSp>
          <p:nvGrpSpPr>
            <p:cNvPr id="2114" name="Group 302"/>
            <p:cNvGrpSpPr>
              <a:grpSpLocks/>
            </p:cNvGrpSpPr>
            <p:nvPr/>
          </p:nvGrpSpPr>
          <p:grpSpPr bwMode="auto">
            <a:xfrm>
              <a:off x="5236" y="1998"/>
              <a:ext cx="130" cy="135"/>
              <a:chOff x="5236" y="1998"/>
              <a:chExt cx="130" cy="135"/>
            </a:xfrm>
          </p:grpSpPr>
          <p:sp>
            <p:nvSpPr>
              <p:cNvPr id="2121" name="Freeform 303"/>
              <p:cNvSpPr>
                <a:spLocks/>
              </p:cNvSpPr>
              <p:nvPr/>
            </p:nvSpPr>
            <p:spPr bwMode="auto">
              <a:xfrm>
                <a:off x="5241" y="1998"/>
                <a:ext cx="125" cy="17"/>
              </a:xfrm>
              <a:custGeom>
                <a:avLst/>
                <a:gdLst>
                  <a:gd name="T0" fmla="*/ 124 w 125"/>
                  <a:gd name="T1" fmla="*/ 0 h 17"/>
                  <a:gd name="T2" fmla="*/ 0 w 125"/>
                  <a:gd name="T3" fmla="*/ 8 h 17"/>
                  <a:gd name="T4" fmla="*/ 2 w 125"/>
                  <a:gd name="T5" fmla="*/ 16 h 17"/>
                  <a:gd name="T6" fmla="*/ 123 w 125"/>
                  <a:gd name="T7" fmla="*/ 5 h 17"/>
                  <a:gd name="T8" fmla="*/ 124 w 125"/>
                  <a:gd name="T9" fmla="*/ 0 h 17"/>
                  <a:gd name="T10" fmla="*/ 0 60000 65536"/>
                  <a:gd name="T11" fmla="*/ 0 60000 65536"/>
                  <a:gd name="T12" fmla="*/ 0 60000 65536"/>
                  <a:gd name="T13" fmla="*/ 0 60000 65536"/>
                  <a:gd name="T14" fmla="*/ 0 60000 65536"/>
                  <a:gd name="T15" fmla="*/ 0 w 125"/>
                  <a:gd name="T16" fmla="*/ 0 h 17"/>
                  <a:gd name="T17" fmla="*/ 125 w 125"/>
                  <a:gd name="T18" fmla="*/ 17 h 17"/>
                </a:gdLst>
                <a:ahLst/>
                <a:cxnLst>
                  <a:cxn ang="T10">
                    <a:pos x="T0" y="T1"/>
                  </a:cxn>
                  <a:cxn ang="T11">
                    <a:pos x="T2" y="T3"/>
                  </a:cxn>
                  <a:cxn ang="T12">
                    <a:pos x="T4" y="T5"/>
                  </a:cxn>
                  <a:cxn ang="T13">
                    <a:pos x="T6" y="T7"/>
                  </a:cxn>
                  <a:cxn ang="T14">
                    <a:pos x="T8" y="T9"/>
                  </a:cxn>
                </a:cxnLst>
                <a:rect l="T15" t="T16" r="T17" b="T18"/>
                <a:pathLst>
                  <a:path w="125" h="17">
                    <a:moveTo>
                      <a:pt x="124" y="0"/>
                    </a:moveTo>
                    <a:lnTo>
                      <a:pt x="0" y="8"/>
                    </a:lnTo>
                    <a:lnTo>
                      <a:pt x="2" y="16"/>
                    </a:lnTo>
                    <a:lnTo>
                      <a:pt x="123" y="5"/>
                    </a:lnTo>
                    <a:lnTo>
                      <a:pt x="124" y="0"/>
                    </a:lnTo>
                  </a:path>
                </a:pathLst>
              </a:custGeom>
              <a:solidFill>
                <a:srgbClr val="DFDFFF"/>
              </a:solidFill>
              <a:ln w="12700" cap="rnd">
                <a:solidFill>
                  <a:srgbClr val="000000"/>
                </a:solidFill>
                <a:round/>
                <a:headEnd/>
                <a:tailEnd/>
              </a:ln>
            </p:spPr>
            <p:txBody>
              <a:bodyPr/>
              <a:lstStyle/>
              <a:p>
                <a:endParaRPr lang="en-US"/>
              </a:p>
            </p:txBody>
          </p:sp>
          <p:sp>
            <p:nvSpPr>
              <p:cNvPr id="2122" name="Freeform 304"/>
              <p:cNvSpPr>
                <a:spLocks/>
              </p:cNvSpPr>
              <p:nvPr/>
            </p:nvSpPr>
            <p:spPr bwMode="auto">
              <a:xfrm>
                <a:off x="5236" y="2025"/>
                <a:ext cx="45" cy="108"/>
              </a:xfrm>
              <a:custGeom>
                <a:avLst/>
                <a:gdLst>
                  <a:gd name="T0" fmla="*/ 5 w 45"/>
                  <a:gd name="T1" fmla="*/ 2 h 108"/>
                  <a:gd name="T2" fmla="*/ 44 w 45"/>
                  <a:gd name="T3" fmla="*/ 105 h 108"/>
                  <a:gd name="T4" fmla="*/ 41 w 45"/>
                  <a:gd name="T5" fmla="*/ 107 h 108"/>
                  <a:gd name="T6" fmla="*/ 0 w 45"/>
                  <a:gd name="T7" fmla="*/ 0 h 108"/>
                  <a:gd name="T8" fmla="*/ 5 w 45"/>
                  <a:gd name="T9" fmla="*/ 2 h 108"/>
                  <a:gd name="T10" fmla="*/ 0 60000 65536"/>
                  <a:gd name="T11" fmla="*/ 0 60000 65536"/>
                  <a:gd name="T12" fmla="*/ 0 60000 65536"/>
                  <a:gd name="T13" fmla="*/ 0 60000 65536"/>
                  <a:gd name="T14" fmla="*/ 0 60000 65536"/>
                  <a:gd name="T15" fmla="*/ 0 w 45"/>
                  <a:gd name="T16" fmla="*/ 0 h 108"/>
                  <a:gd name="T17" fmla="*/ 45 w 45"/>
                  <a:gd name="T18" fmla="*/ 108 h 108"/>
                </a:gdLst>
                <a:ahLst/>
                <a:cxnLst>
                  <a:cxn ang="T10">
                    <a:pos x="T0" y="T1"/>
                  </a:cxn>
                  <a:cxn ang="T11">
                    <a:pos x="T2" y="T3"/>
                  </a:cxn>
                  <a:cxn ang="T12">
                    <a:pos x="T4" y="T5"/>
                  </a:cxn>
                  <a:cxn ang="T13">
                    <a:pos x="T6" y="T7"/>
                  </a:cxn>
                  <a:cxn ang="T14">
                    <a:pos x="T8" y="T9"/>
                  </a:cxn>
                </a:cxnLst>
                <a:rect l="T15" t="T16" r="T17" b="T18"/>
                <a:pathLst>
                  <a:path w="45" h="108">
                    <a:moveTo>
                      <a:pt x="5" y="2"/>
                    </a:moveTo>
                    <a:lnTo>
                      <a:pt x="44" y="105"/>
                    </a:lnTo>
                    <a:lnTo>
                      <a:pt x="41" y="107"/>
                    </a:lnTo>
                    <a:lnTo>
                      <a:pt x="0" y="0"/>
                    </a:lnTo>
                    <a:lnTo>
                      <a:pt x="5" y="2"/>
                    </a:lnTo>
                  </a:path>
                </a:pathLst>
              </a:custGeom>
              <a:solidFill>
                <a:srgbClr val="DFDFFF"/>
              </a:solidFill>
              <a:ln w="12700" cap="rnd">
                <a:solidFill>
                  <a:srgbClr val="000000"/>
                </a:solidFill>
                <a:round/>
                <a:headEnd/>
                <a:tailEnd/>
              </a:ln>
            </p:spPr>
            <p:txBody>
              <a:bodyPr/>
              <a:lstStyle/>
              <a:p>
                <a:endParaRPr lang="en-US"/>
              </a:p>
            </p:txBody>
          </p:sp>
        </p:grpSp>
        <p:grpSp>
          <p:nvGrpSpPr>
            <p:cNvPr id="2115" name="Group 305"/>
            <p:cNvGrpSpPr>
              <a:grpSpLocks/>
            </p:cNvGrpSpPr>
            <p:nvPr/>
          </p:nvGrpSpPr>
          <p:grpSpPr bwMode="auto">
            <a:xfrm>
              <a:off x="5214" y="2000"/>
              <a:ext cx="52" cy="34"/>
              <a:chOff x="5214" y="2000"/>
              <a:chExt cx="52" cy="34"/>
            </a:xfrm>
          </p:grpSpPr>
          <p:sp>
            <p:nvSpPr>
              <p:cNvPr id="2116" name="Freeform 306"/>
              <p:cNvSpPr>
                <a:spLocks/>
              </p:cNvSpPr>
              <p:nvPr/>
            </p:nvSpPr>
            <p:spPr bwMode="auto">
              <a:xfrm>
                <a:off x="5229" y="2003"/>
                <a:ext cx="37" cy="31"/>
              </a:xfrm>
              <a:custGeom>
                <a:avLst/>
                <a:gdLst>
                  <a:gd name="T0" fmla="*/ 9 w 37"/>
                  <a:gd name="T1" fmla="*/ 0 h 31"/>
                  <a:gd name="T2" fmla="*/ 34 w 37"/>
                  <a:gd name="T3" fmla="*/ 9 h 31"/>
                  <a:gd name="T4" fmla="*/ 35 w 37"/>
                  <a:gd name="T5" fmla="*/ 11 h 31"/>
                  <a:gd name="T6" fmla="*/ 36 w 37"/>
                  <a:gd name="T7" fmla="*/ 14 h 31"/>
                  <a:gd name="T8" fmla="*/ 36 w 37"/>
                  <a:gd name="T9" fmla="*/ 18 h 31"/>
                  <a:gd name="T10" fmla="*/ 35 w 37"/>
                  <a:gd name="T11" fmla="*/ 21 h 31"/>
                  <a:gd name="T12" fmla="*/ 34 w 37"/>
                  <a:gd name="T13" fmla="*/ 25 h 31"/>
                  <a:gd name="T14" fmla="*/ 31 w 37"/>
                  <a:gd name="T15" fmla="*/ 28 h 31"/>
                  <a:gd name="T16" fmla="*/ 28 w 37"/>
                  <a:gd name="T17" fmla="*/ 30 h 31"/>
                  <a:gd name="T18" fmla="*/ 25 w 37"/>
                  <a:gd name="T19" fmla="*/ 30 h 31"/>
                  <a:gd name="T20" fmla="*/ 24 w 37"/>
                  <a:gd name="T21" fmla="*/ 30 h 31"/>
                  <a:gd name="T22" fmla="*/ 0 w 37"/>
                  <a:gd name="T23" fmla="*/ 18 h 31"/>
                  <a:gd name="T24" fmla="*/ 5 w 37"/>
                  <a:gd name="T25" fmla="*/ 15 h 31"/>
                  <a:gd name="T26" fmla="*/ 7 w 37"/>
                  <a:gd name="T27" fmla="*/ 12 h 31"/>
                  <a:gd name="T28" fmla="*/ 9 w 37"/>
                  <a:gd name="T29" fmla="*/ 0 h 3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7"/>
                  <a:gd name="T46" fmla="*/ 0 h 31"/>
                  <a:gd name="T47" fmla="*/ 37 w 37"/>
                  <a:gd name="T48" fmla="*/ 31 h 3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7" h="31">
                    <a:moveTo>
                      <a:pt x="9" y="0"/>
                    </a:moveTo>
                    <a:lnTo>
                      <a:pt x="34" y="9"/>
                    </a:lnTo>
                    <a:lnTo>
                      <a:pt x="35" y="11"/>
                    </a:lnTo>
                    <a:lnTo>
                      <a:pt x="36" y="14"/>
                    </a:lnTo>
                    <a:lnTo>
                      <a:pt x="36" y="18"/>
                    </a:lnTo>
                    <a:lnTo>
                      <a:pt x="35" y="21"/>
                    </a:lnTo>
                    <a:lnTo>
                      <a:pt x="34" y="25"/>
                    </a:lnTo>
                    <a:lnTo>
                      <a:pt x="31" y="28"/>
                    </a:lnTo>
                    <a:lnTo>
                      <a:pt x="28" y="30"/>
                    </a:lnTo>
                    <a:lnTo>
                      <a:pt x="25" y="30"/>
                    </a:lnTo>
                    <a:lnTo>
                      <a:pt x="24" y="30"/>
                    </a:lnTo>
                    <a:lnTo>
                      <a:pt x="0" y="18"/>
                    </a:lnTo>
                    <a:lnTo>
                      <a:pt x="5" y="15"/>
                    </a:lnTo>
                    <a:lnTo>
                      <a:pt x="7" y="12"/>
                    </a:lnTo>
                    <a:lnTo>
                      <a:pt x="9" y="0"/>
                    </a:lnTo>
                  </a:path>
                </a:pathLst>
              </a:custGeom>
              <a:solidFill>
                <a:srgbClr val="BFBFDF"/>
              </a:solidFill>
              <a:ln w="12700" cap="rnd">
                <a:solidFill>
                  <a:srgbClr val="000000"/>
                </a:solidFill>
                <a:round/>
                <a:headEnd/>
                <a:tailEnd/>
              </a:ln>
            </p:spPr>
            <p:txBody>
              <a:bodyPr/>
              <a:lstStyle/>
              <a:p>
                <a:endParaRPr lang="en-US"/>
              </a:p>
            </p:txBody>
          </p:sp>
          <p:sp>
            <p:nvSpPr>
              <p:cNvPr id="2117" name="Freeform 307"/>
              <p:cNvSpPr>
                <a:spLocks/>
              </p:cNvSpPr>
              <p:nvPr/>
            </p:nvSpPr>
            <p:spPr bwMode="auto">
              <a:xfrm>
                <a:off x="5224" y="2000"/>
                <a:ext cx="21" cy="28"/>
              </a:xfrm>
              <a:custGeom>
                <a:avLst/>
                <a:gdLst>
                  <a:gd name="T0" fmla="*/ 8 w 21"/>
                  <a:gd name="T1" fmla="*/ 3 h 28"/>
                  <a:gd name="T2" fmla="*/ 9 w 21"/>
                  <a:gd name="T3" fmla="*/ 2 h 28"/>
                  <a:gd name="T4" fmla="*/ 11 w 21"/>
                  <a:gd name="T5" fmla="*/ 1 h 28"/>
                  <a:gd name="T6" fmla="*/ 14 w 21"/>
                  <a:gd name="T7" fmla="*/ 0 h 28"/>
                  <a:gd name="T8" fmla="*/ 17 w 21"/>
                  <a:gd name="T9" fmla="*/ 0 h 28"/>
                  <a:gd name="T10" fmla="*/ 18 w 21"/>
                  <a:gd name="T11" fmla="*/ 2 h 28"/>
                  <a:gd name="T12" fmla="*/ 19 w 21"/>
                  <a:gd name="T13" fmla="*/ 3 h 28"/>
                  <a:gd name="T14" fmla="*/ 20 w 21"/>
                  <a:gd name="T15" fmla="*/ 7 h 28"/>
                  <a:gd name="T16" fmla="*/ 19 w 21"/>
                  <a:gd name="T17" fmla="*/ 9 h 28"/>
                  <a:gd name="T18" fmla="*/ 19 w 21"/>
                  <a:gd name="T19" fmla="*/ 11 h 28"/>
                  <a:gd name="T20" fmla="*/ 18 w 21"/>
                  <a:gd name="T21" fmla="*/ 15 h 28"/>
                  <a:gd name="T22" fmla="*/ 17 w 21"/>
                  <a:gd name="T23" fmla="*/ 18 h 28"/>
                  <a:gd name="T24" fmla="*/ 15 w 21"/>
                  <a:gd name="T25" fmla="*/ 20 h 28"/>
                  <a:gd name="T26" fmla="*/ 14 w 21"/>
                  <a:gd name="T27" fmla="*/ 23 h 28"/>
                  <a:gd name="T28" fmla="*/ 11 w 21"/>
                  <a:gd name="T29" fmla="*/ 25 h 28"/>
                  <a:gd name="T30" fmla="*/ 9 w 21"/>
                  <a:gd name="T31" fmla="*/ 26 h 28"/>
                  <a:gd name="T32" fmla="*/ 6 w 21"/>
                  <a:gd name="T33" fmla="*/ 27 h 28"/>
                  <a:gd name="T34" fmla="*/ 3 w 21"/>
                  <a:gd name="T35" fmla="*/ 27 h 28"/>
                  <a:gd name="T36" fmla="*/ 2 w 21"/>
                  <a:gd name="T37" fmla="*/ 26 h 28"/>
                  <a:gd name="T38" fmla="*/ 0 w 21"/>
                  <a:gd name="T39" fmla="*/ 24 h 28"/>
                  <a:gd name="T40" fmla="*/ 0 w 21"/>
                  <a:gd name="T41" fmla="*/ 20 h 28"/>
                  <a:gd name="T42" fmla="*/ 1 w 21"/>
                  <a:gd name="T43" fmla="*/ 17 h 28"/>
                  <a:gd name="T44" fmla="*/ 2 w 21"/>
                  <a:gd name="T45" fmla="*/ 13 h 28"/>
                  <a:gd name="T46" fmla="*/ 6 w 21"/>
                  <a:gd name="T47" fmla="*/ 7 h 28"/>
                  <a:gd name="T48" fmla="*/ 8 w 21"/>
                  <a:gd name="T49" fmla="*/ 3 h 2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1"/>
                  <a:gd name="T76" fmla="*/ 0 h 28"/>
                  <a:gd name="T77" fmla="*/ 21 w 21"/>
                  <a:gd name="T78" fmla="*/ 28 h 2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1" h="28">
                    <a:moveTo>
                      <a:pt x="8" y="3"/>
                    </a:moveTo>
                    <a:lnTo>
                      <a:pt x="9" y="2"/>
                    </a:lnTo>
                    <a:lnTo>
                      <a:pt x="11" y="1"/>
                    </a:lnTo>
                    <a:lnTo>
                      <a:pt x="14" y="0"/>
                    </a:lnTo>
                    <a:lnTo>
                      <a:pt x="17" y="0"/>
                    </a:lnTo>
                    <a:lnTo>
                      <a:pt x="18" y="2"/>
                    </a:lnTo>
                    <a:lnTo>
                      <a:pt x="19" y="3"/>
                    </a:lnTo>
                    <a:lnTo>
                      <a:pt x="20" y="7"/>
                    </a:lnTo>
                    <a:lnTo>
                      <a:pt x="19" y="9"/>
                    </a:lnTo>
                    <a:lnTo>
                      <a:pt x="19" y="11"/>
                    </a:lnTo>
                    <a:lnTo>
                      <a:pt x="18" y="15"/>
                    </a:lnTo>
                    <a:lnTo>
                      <a:pt x="17" y="18"/>
                    </a:lnTo>
                    <a:lnTo>
                      <a:pt x="15" y="20"/>
                    </a:lnTo>
                    <a:lnTo>
                      <a:pt x="14" y="23"/>
                    </a:lnTo>
                    <a:lnTo>
                      <a:pt x="11" y="25"/>
                    </a:lnTo>
                    <a:lnTo>
                      <a:pt x="9" y="26"/>
                    </a:lnTo>
                    <a:lnTo>
                      <a:pt x="6" y="27"/>
                    </a:lnTo>
                    <a:lnTo>
                      <a:pt x="3" y="27"/>
                    </a:lnTo>
                    <a:lnTo>
                      <a:pt x="2" y="26"/>
                    </a:lnTo>
                    <a:lnTo>
                      <a:pt x="0" y="24"/>
                    </a:lnTo>
                    <a:lnTo>
                      <a:pt x="0" y="20"/>
                    </a:lnTo>
                    <a:lnTo>
                      <a:pt x="1" y="17"/>
                    </a:lnTo>
                    <a:lnTo>
                      <a:pt x="2" y="13"/>
                    </a:lnTo>
                    <a:lnTo>
                      <a:pt x="6" y="7"/>
                    </a:lnTo>
                    <a:lnTo>
                      <a:pt x="8" y="3"/>
                    </a:lnTo>
                  </a:path>
                </a:pathLst>
              </a:custGeom>
              <a:solidFill>
                <a:srgbClr val="C0C0C0"/>
              </a:solidFill>
              <a:ln w="12700" cap="rnd">
                <a:solidFill>
                  <a:srgbClr val="000000"/>
                </a:solidFill>
                <a:round/>
                <a:headEnd/>
                <a:tailEnd/>
              </a:ln>
            </p:spPr>
            <p:txBody>
              <a:bodyPr/>
              <a:lstStyle/>
              <a:p>
                <a:endParaRPr lang="en-US"/>
              </a:p>
            </p:txBody>
          </p:sp>
          <p:sp>
            <p:nvSpPr>
              <p:cNvPr id="2118" name="Freeform 308"/>
              <p:cNvSpPr>
                <a:spLocks/>
              </p:cNvSpPr>
              <p:nvPr/>
            </p:nvSpPr>
            <p:spPr bwMode="auto">
              <a:xfrm>
                <a:off x="5214" y="2001"/>
                <a:ext cx="26" cy="21"/>
              </a:xfrm>
              <a:custGeom>
                <a:avLst/>
                <a:gdLst>
                  <a:gd name="T0" fmla="*/ 23 w 26"/>
                  <a:gd name="T1" fmla="*/ 5 h 21"/>
                  <a:gd name="T2" fmla="*/ 8 w 26"/>
                  <a:gd name="T3" fmla="*/ 1 h 21"/>
                  <a:gd name="T4" fmla="*/ 3 w 26"/>
                  <a:gd name="T5" fmla="*/ 0 h 21"/>
                  <a:gd name="T6" fmla="*/ 1 w 26"/>
                  <a:gd name="T7" fmla="*/ 1 h 21"/>
                  <a:gd name="T8" fmla="*/ 0 w 26"/>
                  <a:gd name="T9" fmla="*/ 2 h 21"/>
                  <a:gd name="T10" fmla="*/ 0 w 26"/>
                  <a:gd name="T11" fmla="*/ 4 h 21"/>
                  <a:gd name="T12" fmla="*/ 1 w 26"/>
                  <a:gd name="T13" fmla="*/ 7 h 21"/>
                  <a:gd name="T14" fmla="*/ 16 w 26"/>
                  <a:gd name="T15" fmla="*/ 20 h 21"/>
                  <a:gd name="T16" fmla="*/ 18 w 26"/>
                  <a:gd name="T17" fmla="*/ 20 h 21"/>
                  <a:gd name="T18" fmla="*/ 20 w 26"/>
                  <a:gd name="T19" fmla="*/ 19 h 21"/>
                  <a:gd name="T20" fmla="*/ 22 w 26"/>
                  <a:gd name="T21" fmla="*/ 18 h 21"/>
                  <a:gd name="T22" fmla="*/ 23 w 26"/>
                  <a:gd name="T23" fmla="*/ 15 h 21"/>
                  <a:gd name="T24" fmla="*/ 25 w 26"/>
                  <a:gd name="T25" fmla="*/ 13 h 21"/>
                  <a:gd name="T26" fmla="*/ 25 w 26"/>
                  <a:gd name="T27" fmla="*/ 9 h 21"/>
                  <a:gd name="T28" fmla="*/ 24 w 26"/>
                  <a:gd name="T29" fmla="*/ 7 h 21"/>
                  <a:gd name="T30" fmla="*/ 23 w 26"/>
                  <a:gd name="T31" fmla="*/ 5 h 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6"/>
                  <a:gd name="T49" fmla="*/ 0 h 21"/>
                  <a:gd name="T50" fmla="*/ 26 w 26"/>
                  <a:gd name="T51" fmla="*/ 21 h 2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6" h="21">
                    <a:moveTo>
                      <a:pt x="23" y="5"/>
                    </a:moveTo>
                    <a:lnTo>
                      <a:pt x="8" y="1"/>
                    </a:lnTo>
                    <a:lnTo>
                      <a:pt x="3" y="0"/>
                    </a:lnTo>
                    <a:lnTo>
                      <a:pt x="1" y="1"/>
                    </a:lnTo>
                    <a:lnTo>
                      <a:pt x="0" y="2"/>
                    </a:lnTo>
                    <a:lnTo>
                      <a:pt x="0" y="4"/>
                    </a:lnTo>
                    <a:lnTo>
                      <a:pt x="1" y="7"/>
                    </a:lnTo>
                    <a:lnTo>
                      <a:pt x="16" y="20"/>
                    </a:lnTo>
                    <a:lnTo>
                      <a:pt x="18" y="20"/>
                    </a:lnTo>
                    <a:lnTo>
                      <a:pt x="20" y="19"/>
                    </a:lnTo>
                    <a:lnTo>
                      <a:pt x="22" y="18"/>
                    </a:lnTo>
                    <a:lnTo>
                      <a:pt x="23" y="15"/>
                    </a:lnTo>
                    <a:lnTo>
                      <a:pt x="25" y="13"/>
                    </a:lnTo>
                    <a:lnTo>
                      <a:pt x="25" y="9"/>
                    </a:lnTo>
                    <a:lnTo>
                      <a:pt x="24" y="7"/>
                    </a:lnTo>
                    <a:lnTo>
                      <a:pt x="23" y="5"/>
                    </a:lnTo>
                  </a:path>
                </a:pathLst>
              </a:custGeom>
              <a:solidFill>
                <a:srgbClr val="9F9FBF"/>
              </a:solidFill>
              <a:ln w="12700" cap="rnd">
                <a:solidFill>
                  <a:srgbClr val="000000"/>
                </a:solidFill>
                <a:round/>
                <a:headEnd/>
                <a:tailEnd/>
              </a:ln>
            </p:spPr>
            <p:txBody>
              <a:bodyPr/>
              <a:lstStyle/>
              <a:p>
                <a:endParaRPr lang="en-US"/>
              </a:p>
            </p:txBody>
          </p:sp>
          <p:sp>
            <p:nvSpPr>
              <p:cNvPr id="2119" name="Freeform 309"/>
              <p:cNvSpPr>
                <a:spLocks/>
              </p:cNvSpPr>
              <p:nvPr/>
            </p:nvSpPr>
            <p:spPr bwMode="auto">
              <a:xfrm>
                <a:off x="5247" y="2011"/>
                <a:ext cx="17" cy="21"/>
              </a:xfrm>
              <a:custGeom>
                <a:avLst/>
                <a:gdLst>
                  <a:gd name="T0" fmla="*/ 14 w 17"/>
                  <a:gd name="T1" fmla="*/ 0 h 21"/>
                  <a:gd name="T2" fmla="*/ 16 w 17"/>
                  <a:gd name="T3" fmla="*/ 3 h 21"/>
                  <a:gd name="T4" fmla="*/ 16 w 17"/>
                  <a:gd name="T5" fmla="*/ 6 h 21"/>
                  <a:gd name="T6" fmla="*/ 14 w 17"/>
                  <a:gd name="T7" fmla="*/ 10 h 21"/>
                  <a:gd name="T8" fmla="*/ 13 w 17"/>
                  <a:gd name="T9" fmla="*/ 13 h 21"/>
                  <a:gd name="T10" fmla="*/ 10 w 17"/>
                  <a:gd name="T11" fmla="*/ 16 h 21"/>
                  <a:gd name="T12" fmla="*/ 7 w 17"/>
                  <a:gd name="T13" fmla="*/ 18 h 21"/>
                  <a:gd name="T14" fmla="*/ 4 w 17"/>
                  <a:gd name="T15" fmla="*/ 18 h 21"/>
                  <a:gd name="T16" fmla="*/ 2 w 17"/>
                  <a:gd name="T17" fmla="*/ 19 h 21"/>
                  <a:gd name="T18" fmla="*/ 0 w 17"/>
                  <a:gd name="T19" fmla="*/ 20 h 2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
                  <a:gd name="T31" fmla="*/ 0 h 21"/>
                  <a:gd name="T32" fmla="*/ 17 w 17"/>
                  <a:gd name="T33" fmla="*/ 21 h 2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 h="21">
                    <a:moveTo>
                      <a:pt x="14" y="0"/>
                    </a:moveTo>
                    <a:lnTo>
                      <a:pt x="16" y="3"/>
                    </a:lnTo>
                    <a:lnTo>
                      <a:pt x="16" y="6"/>
                    </a:lnTo>
                    <a:lnTo>
                      <a:pt x="14" y="10"/>
                    </a:lnTo>
                    <a:lnTo>
                      <a:pt x="13" y="13"/>
                    </a:lnTo>
                    <a:lnTo>
                      <a:pt x="10" y="16"/>
                    </a:lnTo>
                    <a:lnTo>
                      <a:pt x="7" y="18"/>
                    </a:lnTo>
                    <a:lnTo>
                      <a:pt x="4" y="18"/>
                    </a:lnTo>
                    <a:lnTo>
                      <a:pt x="2" y="19"/>
                    </a:lnTo>
                    <a:lnTo>
                      <a:pt x="0" y="20"/>
                    </a:lnTo>
                  </a:path>
                </a:pathLst>
              </a:custGeom>
              <a:noFill/>
              <a:ln w="12700" cap="rnd">
                <a:solidFill>
                  <a:srgbClr val="000000"/>
                </a:solidFill>
                <a:round/>
                <a:headEnd type="none" w="sm" len="sm"/>
                <a:tailEnd type="none" w="sm" len="sm"/>
              </a:ln>
            </p:spPr>
            <p:txBody>
              <a:bodyPr/>
              <a:lstStyle/>
              <a:p>
                <a:endParaRPr lang="en-US"/>
              </a:p>
            </p:txBody>
          </p:sp>
          <p:sp>
            <p:nvSpPr>
              <p:cNvPr id="2120" name="Freeform 310"/>
              <p:cNvSpPr>
                <a:spLocks/>
              </p:cNvSpPr>
              <p:nvPr/>
            </p:nvSpPr>
            <p:spPr bwMode="auto">
              <a:xfrm>
                <a:off x="5240" y="2008"/>
                <a:ext cx="17" cy="21"/>
              </a:xfrm>
              <a:custGeom>
                <a:avLst/>
                <a:gdLst>
                  <a:gd name="T0" fmla="*/ 14 w 17"/>
                  <a:gd name="T1" fmla="*/ 0 h 21"/>
                  <a:gd name="T2" fmla="*/ 16 w 17"/>
                  <a:gd name="T3" fmla="*/ 3 h 21"/>
                  <a:gd name="T4" fmla="*/ 16 w 17"/>
                  <a:gd name="T5" fmla="*/ 6 h 21"/>
                  <a:gd name="T6" fmla="*/ 14 w 17"/>
                  <a:gd name="T7" fmla="*/ 9 h 21"/>
                  <a:gd name="T8" fmla="*/ 13 w 17"/>
                  <a:gd name="T9" fmla="*/ 13 h 21"/>
                  <a:gd name="T10" fmla="*/ 10 w 17"/>
                  <a:gd name="T11" fmla="*/ 15 h 21"/>
                  <a:gd name="T12" fmla="*/ 7 w 17"/>
                  <a:gd name="T13" fmla="*/ 18 h 21"/>
                  <a:gd name="T14" fmla="*/ 4 w 17"/>
                  <a:gd name="T15" fmla="*/ 18 h 21"/>
                  <a:gd name="T16" fmla="*/ 2 w 17"/>
                  <a:gd name="T17" fmla="*/ 19 h 21"/>
                  <a:gd name="T18" fmla="*/ 0 w 17"/>
                  <a:gd name="T19" fmla="*/ 20 h 2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
                  <a:gd name="T31" fmla="*/ 0 h 21"/>
                  <a:gd name="T32" fmla="*/ 17 w 17"/>
                  <a:gd name="T33" fmla="*/ 21 h 2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 h="21">
                    <a:moveTo>
                      <a:pt x="14" y="0"/>
                    </a:moveTo>
                    <a:lnTo>
                      <a:pt x="16" y="3"/>
                    </a:lnTo>
                    <a:lnTo>
                      <a:pt x="16" y="6"/>
                    </a:lnTo>
                    <a:lnTo>
                      <a:pt x="14" y="9"/>
                    </a:lnTo>
                    <a:lnTo>
                      <a:pt x="13" y="13"/>
                    </a:lnTo>
                    <a:lnTo>
                      <a:pt x="10" y="15"/>
                    </a:lnTo>
                    <a:lnTo>
                      <a:pt x="7" y="18"/>
                    </a:lnTo>
                    <a:lnTo>
                      <a:pt x="4" y="18"/>
                    </a:lnTo>
                    <a:lnTo>
                      <a:pt x="2" y="19"/>
                    </a:lnTo>
                    <a:lnTo>
                      <a:pt x="0" y="20"/>
                    </a:lnTo>
                  </a:path>
                </a:pathLst>
              </a:custGeom>
              <a:noFill/>
              <a:ln w="12700" cap="rnd">
                <a:solidFill>
                  <a:srgbClr val="000000"/>
                </a:solidFill>
                <a:round/>
                <a:headEnd type="none" w="sm" len="sm"/>
                <a:tailEnd type="none" w="sm" len="sm"/>
              </a:ln>
            </p:spPr>
            <p:txBody>
              <a:bodyPr/>
              <a:lstStyle/>
              <a:p>
                <a:endParaRPr lang="en-US"/>
              </a:p>
            </p:txBody>
          </p:sp>
        </p:grpSp>
      </p:grpSp>
      <p:graphicFrame>
        <p:nvGraphicFramePr>
          <p:cNvPr id="2050" name="Object 311"/>
          <p:cNvGraphicFramePr>
            <a:graphicFrameLocks/>
          </p:cNvGraphicFramePr>
          <p:nvPr/>
        </p:nvGraphicFramePr>
        <p:xfrm>
          <a:off x="5330825" y="984250"/>
          <a:ext cx="1773238" cy="1004888"/>
        </p:xfrm>
        <a:graphic>
          <a:graphicData uri="http://schemas.openxmlformats.org/presentationml/2006/ole">
            <mc:AlternateContent xmlns:mc="http://schemas.openxmlformats.org/markup-compatibility/2006">
              <mc:Choice xmlns:v="urn:schemas-microsoft-com:vml" Requires="v">
                <p:oleObj spid="_x0000_s5150" name="Clip" r:id="rId4" imgW="4485960" imgH="3114360" progId="">
                  <p:embed/>
                </p:oleObj>
              </mc:Choice>
              <mc:Fallback>
                <p:oleObj name="Clip" r:id="rId4" imgW="4485960" imgH="3114360" progId="">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0825" y="984250"/>
                        <a:ext cx="1773238" cy="10048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241" name="Footer Placeholder 2"/>
          <p:cNvSpPr>
            <a:spLocks noGrp="1"/>
          </p:cNvSpPr>
          <p:nvPr>
            <p:ph type="ftr" sz="quarter" idx="3"/>
          </p:nvPr>
        </p:nvSpPr>
        <p:spPr>
          <a:xfrm>
            <a:off x="334433" y="6656398"/>
            <a:ext cx="7969251" cy="201602"/>
          </a:xfrm>
        </p:spPr>
        <p:txBody>
          <a:bodyPr/>
          <a:lstStyle/>
          <a:p>
            <a:r>
              <a:rPr lang="en-US" sz="750" dirty="0" smtClean="0"/>
              <a:t>TI 3: Operating Systems and Computer Networks</a:t>
            </a:r>
            <a:endParaRPr lang="de-DE" sz="750" dirty="0"/>
          </a:p>
        </p:txBody>
      </p:sp>
    </p:spTree>
    <p:extLst>
      <p:ext uri="{BB962C8B-B14F-4D97-AF65-F5344CB8AC3E}">
        <p14:creationId xmlns:p14="http://schemas.microsoft.com/office/powerpoint/2010/main" val="4213671031"/>
      </p:ext>
    </p:extLst>
  </p:cSld>
  <p:clrMapOvr>
    <a:masterClrMapping/>
  </p:clrMapOvr>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7411" name="Rectangle 2"/>
          <p:cNvSpPr>
            <a:spLocks noGrp="1" noChangeArrowheads="1"/>
          </p:cNvSpPr>
          <p:nvPr>
            <p:ph type="title"/>
          </p:nvPr>
        </p:nvSpPr>
        <p:spPr/>
        <p:txBody>
          <a:bodyPr/>
          <a:lstStyle/>
          <a:p>
            <a:pPr eaLnBrk="1" hangingPunct="1"/>
            <a:r>
              <a:rPr lang="en-US" smtClean="0"/>
              <a:t>Static Multiplexing – General Idea</a:t>
            </a:r>
          </a:p>
        </p:txBody>
      </p:sp>
      <p:sp>
        <p:nvSpPr>
          <p:cNvPr id="17412" name="Rectangle 3"/>
          <p:cNvSpPr>
            <a:spLocks noGrp="1" noChangeArrowheads="1"/>
          </p:cNvSpPr>
          <p:nvPr>
            <p:ph idx="1"/>
          </p:nvPr>
        </p:nvSpPr>
        <p:spPr/>
        <p:txBody>
          <a:bodyPr/>
          <a:lstStyle/>
          <a:p>
            <a:pPr eaLnBrk="1" hangingPunct="1">
              <a:lnSpc>
                <a:spcPct val="90000"/>
              </a:lnSpc>
            </a:pPr>
            <a:r>
              <a:rPr lang="en-US" dirty="0" smtClean="0"/>
              <a:t>A single resource can be statically multiplexed by</a:t>
            </a:r>
          </a:p>
          <a:p>
            <a:pPr lvl="1" eaLnBrk="1" hangingPunct="1">
              <a:lnSpc>
                <a:spcPct val="90000"/>
              </a:lnSpc>
            </a:pPr>
            <a:r>
              <a:rPr lang="en-US" dirty="0" smtClean="0"/>
              <a:t>assigning fixed time slots to multiple communication pairs</a:t>
            </a:r>
          </a:p>
          <a:p>
            <a:pPr lvl="1" eaLnBrk="1" hangingPunct="1">
              <a:lnSpc>
                <a:spcPct val="90000"/>
              </a:lnSpc>
            </a:pPr>
            <a:r>
              <a:rPr lang="en-US" dirty="0" smtClean="0"/>
              <a:t>assigning fixed frequency bands</a:t>
            </a:r>
          </a:p>
          <a:p>
            <a:pPr lvl="1" eaLnBrk="1" hangingPunct="1">
              <a:lnSpc>
                <a:spcPct val="90000"/>
              </a:lnSpc>
            </a:pPr>
            <a:r>
              <a:rPr lang="en-US" dirty="0" smtClean="0"/>
              <a:t>…</a:t>
            </a:r>
          </a:p>
          <a:p>
            <a:pPr eaLnBrk="1" hangingPunct="1">
              <a:lnSpc>
                <a:spcPct val="90000"/>
              </a:lnSpc>
            </a:pPr>
            <a:endParaRPr lang="en-US" dirty="0" smtClean="0"/>
          </a:p>
          <a:p>
            <a:pPr eaLnBrk="1" hangingPunct="1">
              <a:lnSpc>
                <a:spcPct val="90000"/>
              </a:lnSpc>
            </a:pPr>
            <a:endParaRPr lang="en-US" dirty="0" smtClean="0"/>
          </a:p>
          <a:p>
            <a:pPr eaLnBrk="1" hangingPunct="1">
              <a:lnSpc>
                <a:spcPct val="90000"/>
              </a:lnSpc>
              <a:buNone/>
            </a:pPr>
            <a:endParaRPr lang="en-US" dirty="0" smtClean="0"/>
          </a:p>
          <a:p>
            <a:pPr eaLnBrk="1" hangingPunct="1">
              <a:lnSpc>
                <a:spcPct val="90000"/>
              </a:lnSpc>
            </a:pPr>
            <a:endParaRPr lang="en-US" dirty="0" smtClean="0"/>
          </a:p>
          <a:p>
            <a:pPr eaLnBrk="1" hangingPunct="1">
              <a:lnSpc>
                <a:spcPct val="90000"/>
              </a:lnSpc>
            </a:pPr>
            <a:r>
              <a:rPr lang="en-US" dirty="0" smtClean="0"/>
              <a:t>Assigning fixed resources to different sources is fine if</a:t>
            </a:r>
          </a:p>
          <a:p>
            <a:pPr lvl="1" eaLnBrk="1" hangingPunct="1">
              <a:lnSpc>
                <a:spcPct val="90000"/>
              </a:lnSpc>
            </a:pPr>
            <a:r>
              <a:rPr lang="en-US" dirty="0" smtClean="0"/>
              <a:t>data rate of source and multiplexed link are matched</a:t>
            </a:r>
          </a:p>
          <a:p>
            <a:pPr lvl="1" eaLnBrk="1" hangingPunct="1">
              <a:lnSpc>
                <a:spcPct val="90000"/>
              </a:lnSpc>
            </a:pPr>
            <a:r>
              <a:rPr lang="en-US" dirty="0" smtClean="0"/>
              <a:t>sources can always saturate the medium</a:t>
            </a:r>
          </a:p>
          <a:p>
            <a:pPr eaLnBrk="1" hangingPunct="1">
              <a:lnSpc>
                <a:spcPct val="90000"/>
              </a:lnSpc>
              <a:buFont typeface="Wingdings" pitchFamily="2" charset="2"/>
              <a:buChar char="Ø"/>
            </a:pPr>
            <a:r>
              <a:rPr lang="en-US" dirty="0" smtClean="0"/>
              <a:t>Otherwise medium is either not sufficient or not used optimally</a:t>
            </a:r>
          </a:p>
          <a:p>
            <a:pPr eaLnBrk="1" hangingPunct="1">
              <a:lnSpc>
                <a:spcPct val="90000"/>
              </a:lnSpc>
            </a:pPr>
            <a:endParaRPr lang="en-US" dirty="0" smtClean="0"/>
          </a:p>
          <a:p>
            <a:pPr eaLnBrk="1" hangingPunct="1">
              <a:lnSpc>
                <a:spcPct val="90000"/>
              </a:lnSpc>
            </a:pPr>
            <a:r>
              <a:rPr lang="en-US" dirty="0" smtClean="0"/>
              <a:t>Examples: Classical telephone, ISDN, GSM</a:t>
            </a:r>
          </a:p>
          <a:p>
            <a:pPr lvl="1" eaLnBrk="1" hangingPunct="1">
              <a:lnSpc>
                <a:spcPct val="90000"/>
              </a:lnSpc>
              <a:buFont typeface="Wingdings" pitchFamily="2" charset="2"/>
              <a:buChar char="Ø"/>
            </a:pPr>
            <a:r>
              <a:rPr lang="en-US" dirty="0" smtClean="0"/>
              <a:t>Data rate is given by application, e.g. ISDN (64kbit/s)</a:t>
            </a:r>
          </a:p>
        </p:txBody>
      </p:sp>
      <p:pic>
        <p:nvPicPr>
          <p:cNvPr id="17413" name="Picture 4"/>
          <p:cNvPicPr>
            <a:picLocks noChangeAspect="1" noChangeArrowheads="1"/>
          </p:cNvPicPr>
          <p:nvPr/>
        </p:nvPicPr>
        <p:blipFill>
          <a:blip r:embed="rId2" cstate="print"/>
          <a:srcRect/>
          <a:stretch>
            <a:fillRect/>
          </a:stretch>
        </p:blipFill>
        <p:spPr bwMode="auto">
          <a:xfrm>
            <a:off x="1741488" y="2606675"/>
            <a:ext cx="4152900" cy="800100"/>
          </a:xfrm>
          <a:prstGeom prst="rect">
            <a:avLst/>
          </a:prstGeom>
          <a:noFill/>
          <a:ln w="19050" algn="ctr">
            <a:noFill/>
            <a:miter lim="800000"/>
            <a:headEnd/>
            <a:tailEnd/>
          </a:ln>
        </p:spPr>
      </p:pic>
      <p:pic>
        <p:nvPicPr>
          <p:cNvPr id="17414" name="Picture 5"/>
          <p:cNvPicPr>
            <a:picLocks noChangeAspect="1" noChangeArrowheads="1"/>
          </p:cNvPicPr>
          <p:nvPr/>
        </p:nvPicPr>
        <p:blipFill>
          <a:blip r:embed="rId3" cstate="print"/>
          <a:srcRect/>
          <a:stretch>
            <a:fillRect/>
          </a:stretch>
        </p:blipFill>
        <p:spPr bwMode="auto">
          <a:xfrm>
            <a:off x="6102351" y="2606676"/>
            <a:ext cx="4416425" cy="822325"/>
          </a:xfrm>
          <a:prstGeom prst="rect">
            <a:avLst/>
          </a:prstGeom>
          <a:noFill/>
          <a:ln w="19050" algn="ctr">
            <a:noFill/>
            <a:miter lim="800000"/>
            <a:headEnd/>
            <a:tailEnd/>
          </a:ln>
        </p:spPr>
      </p:pic>
      <p:sp>
        <p:nvSpPr>
          <p:cNvPr id="7" name="Footer Placeholder 2"/>
          <p:cNvSpPr>
            <a:spLocks noGrp="1"/>
          </p:cNvSpPr>
          <p:nvPr>
            <p:ph type="ftr" sz="quarter" idx="3"/>
          </p:nvPr>
        </p:nvSpPr>
        <p:spPr>
          <a:xfrm>
            <a:off x="334433" y="6656398"/>
            <a:ext cx="7969251" cy="201602"/>
          </a:xfrm>
        </p:spPr>
        <p:txBody>
          <a:bodyPr/>
          <a:lstStyle/>
          <a:p>
            <a:r>
              <a:rPr lang="en-US" sz="750" dirty="0" smtClean="0"/>
              <a:t>TI 3: Operating Systems and Computer Networks</a:t>
            </a:r>
            <a:endParaRPr lang="de-DE" sz="750" dirty="0"/>
          </a:p>
        </p:txBody>
      </p:sp>
    </p:spTree>
    <p:extLst>
      <p:ext uri="{BB962C8B-B14F-4D97-AF65-F5344CB8AC3E}">
        <p14:creationId xmlns:p14="http://schemas.microsoft.com/office/powerpoint/2010/main" val="3146470104"/>
      </p:ext>
    </p:extLst>
  </p:cSld>
  <p:clrMapOvr>
    <a:masterClrMapping/>
  </p:clrMapOvr>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8435" name="Rectangle 2"/>
          <p:cNvSpPr>
            <a:spLocks noGrp="1" noChangeArrowheads="1"/>
          </p:cNvSpPr>
          <p:nvPr>
            <p:ph type="title"/>
          </p:nvPr>
        </p:nvSpPr>
        <p:spPr/>
        <p:txBody>
          <a:bodyPr/>
          <a:lstStyle/>
          <a:p>
            <a:pPr eaLnBrk="1" hangingPunct="1"/>
            <a:r>
              <a:rPr lang="en-US" smtClean="0"/>
              <a:t>Bursty Traffic</a:t>
            </a:r>
          </a:p>
        </p:txBody>
      </p:sp>
      <p:sp>
        <p:nvSpPr>
          <p:cNvPr id="18436" name="Rectangle 3"/>
          <p:cNvSpPr>
            <a:spLocks noGrp="1" noChangeArrowheads="1"/>
          </p:cNvSpPr>
          <p:nvPr>
            <p:ph idx="1"/>
          </p:nvPr>
        </p:nvSpPr>
        <p:spPr/>
        <p:txBody>
          <a:bodyPr/>
          <a:lstStyle/>
          <a:p>
            <a:pPr eaLnBrk="1" hangingPunct="1">
              <a:lnSpc>
                <a:spcPct val="90000"/>
              </a:lnSpc>
              <a:buFont typeface="Wingdings" pitchFamily="2" charset="2"/>
              <a:buChar char="Ø"/>
            </a:pPr>
            <a:r>
              <a:rPr lang="en-US" sz="2000" dirty="0"/>
              <a:t>Problem: What happens if sources have </a:t>
            </a:r>
            <a:r>
              <a:rPr lang="en-US" sz="2000" i="1" dirty="0" err="1"/>
              <a:t>bursty</a:t>
            </a:r>
            <a:r>
              <a:rPr lang="en-US" sz="2000" b="1" i="1" dirty="0"/>
              <a:t> </a:t>
            </a:r>
            <a:r>
              <a:rPr lang="en-US" sz="2000" dirty="0"/>
              <a:t>traffic?</a:t>
            </a:r>
          </a:p>
          <a:p>
            <a:pPr lvl="1" eaLnBrk="1" hangingPunct="1">
              <a:lnSpc>
                <a:spcPct val="90000"/>
              </a:lnSpc>
            </a:pPr>
            <a:r>
              <a:rPr lang="en-US" dirty="0"/>
              <a:t>Definition: Large difference between peak and average data rate</a:t>
            </a:r>
          </a:p>
          <a:p>
            <a:pPr lvl="1" eaLnBrk="1" hangingPunct="1">
              <a:lnSpc>
                <a:spcPct val="90000"/>
              </a:lnSpc>
            </a:pPr>
            <a:r>
              <a:rPr lang="en-US" dirty="0"/>
              <a:t>Example: Web traffic</a:t>
            </a:r>
          </a:p>
          <a:p>
            <a:pPr eaLnBrk="1" hangingPunct="1">
              <a:lnSpc>
                <a:spcPct val="90000"/>
              </a:lnSpc>
            </a:pPr>
            <a:endParaRPr lang="en-US" sz="2000" dirty="0"/>
          </a:p>
          <a:p>
            <a:pPr eaLnBrk="1" hangingPunct="1">
              <a:lnSpc>
                <a:spcPct val="90000"/>
              </a:lnSpc>
            </a:pPr>
            <a:endParaRPr lang="en-US" sz="2000" dirty="0"/>
          </a:p>
          <a:p>
            <a:pPr eaLnBrk="1" hangingPunct="1">
              <a:lnSpc>
                <a:spcPct val="90000"/>
              </a:lnSpc>
            </a:pPr>
            <a:endParaRPr lang="en-US" sz="2000" dirty="0"/>
          </a:p>
          <a:p>
            <a:pPr eaLnBrk="1" hangingPunct="1">
              <a:lnSpc>
                <a:spcPct val="90000"/>
              </a:lnSpc>
            </a:pPr>
            <a:endParaRPr lang="en-US" sz="2000" dirty="0"/>
          </a:p>
          <a:p>
            <a:pPr eaLnBrk="1" hangingPunct="1">
              <a:lnSpc>
                <a:spcPct val="90000"/>
              </a:lnSpc>
            </a:pPr>
            <a:endParaRPr lang="en-US" sz="2000" dirty="0"/>
          </a:p>
          <a:p>
            <a:pPr eaLnBrk="1" hangingPunct="1">
              <a:lnSpc>
                <a:spcPct val="90000"/>
              </a:lnSpc>
            </a:pPr>
            <a:endParaRPr lang="en-US" sz="2000" dirty="0"/>
          </a:p>
          <a:p>
            <a:pPr eaLnBrk="1" hangingPunct="1">
              <a:lnSpc>
                <a:spcPct val="90000"/>
              </a:lnSpc>
            </a:pPr>
            <a:endParaRPr lang="en-US" sz="2000" dirty="0"/>
          </a:p>
          <a:p>
            <a:pPr eaLnBrk="1" hangingPunct="1">
              <a:lnSpc>
                <a:spcPct val="90000"/>
              </a:lnSpc>
            </a:pPr>
            <a:endParaRPr lang="en-US" sz="2000" dirty="0"/>
          </a:p>
          <a:p>
            <a:pPr eaLnBrk="1" hangingPunct="1">
              <a:lnSpc>
                <a:spcPct val="90000"/>
              </a:lnSpc>
            </a:pPr>
            <a:r>
              <a:rPr lang="en-US" sz="2000" dirty="0"/>
              <a:t>In general-purpose computer networks commonly</a:t>
            </a:r>
          </a:p>
          <a:p>
            <a:pPr eaLnBrk="1" hangingPunct="1">
              <a:lnSpc>
                <a:spcPct val="90000"/>
              </a:lnSpc>
            </a:pPr>
            <a:endParaRPr lang="en-US" sz="2000" dirty="0"/>
          </a:p>
          <a:p>
            <a:pPr eaLnBrk="1" hangingPunct="1">
              <a:lnSpc>
                <a:spcPct val="90000"/>
              </a:lnSpc>
              <a:buFontTx/>
              <a:buNone/>
            </a:pPr>
            <a:r>
              <a:rPr lang="en-US" sz="2000" dirty="0"/>
              <a:t>				Peak : Average = 1000 : 1</a:t>
            </a:r>
          </a:p>
          <a:p>
            <a:pPr eaLnBrk="1" hangingPunct="1">
              <a:lnSpc>
                <a:spcPct val="90000"/>
              </a:lnSpc>
            </a:pPr>
            <a:endParaRPr lang="en-US" sz="2000" dirty="0"/>
          </a:p>
          <a:p>
            <a:pPr eaLnBrk="1" hangingPunct="1">
              <a:lnSpc>
                <a:spcPct val="90000"/>
              </a:lnSpc>
              <a:buFont typeface="Wingdings" pitchFamily="2" charset="2"/>
              <a:buChar char="Ø"/>
            </a:pPr>
            <a:r>
              <a:rPr lang="en-US" sz="2000" dirty="0"/>
              <a:t>Static multiplexing fails to allocate medium efficiently</a:t>
            </a:r>
          </a:p>
        </p:txBody>
      </p:sp>
      <p:grpSp>
        <p:nvGrpSpPr>
          <p:cNvPr id="18437" name="Group 11"/>
          <p:cNvGrpSpPr>
            <a:grpSpLocks/>
          </p:cNvGrpSpPr>
          <p:nvPr/>
        </p:nvGrpSpPr>
        <p:grpSpPr bwMode="auto">
          <a:xfrm>
            <a:off x="3573155" y="2428947"/>
            <a:ext cx="5045693" cy="1863677"/>
            <a:chOff x="1487" y="1878"/>
            <a:chExt cx="2627" cy="885"/>
          </a:xfrm>
        </p:grpSpPr>
        <p:sp>
          <p:nvSpPr>
            <p:cNvPr id="18438" name="Line 4"/>
            <p:cNvSpPr>
              <a:spLocks noChangeShapeType="1"/>
            </p:cNvSpPr>
            <p:nvPr/>
          </p:nvSpPr>
          <p:spPr bwMode="auto">
            <a:xfrm flipV="1">
              <a:off x="1644" y="1878"/>
              <a:ext cx="0" cy="880"/>
            </a:xfrm>
            <a:prstGeom prst="line">
              <a:avLst/>
            </a:prstGeom>
            <a:noFill/>
            <a:ln w="12700">
              <a:solidFill>
                <a:srgbClr val="003065"/>
              </a:solidFill>
              <a:round/>
              <a:headEnd/>
              <a:tailEnd type="triangle" w="med" len="med"/>
            </a:ln>
          </p:spPr>
          <p:txBody>
            <a:bodyPr wrap="none">
              <a:spAutoFit/>
            </a:bodyPr>
            <a:lstStyle/>
            <a:p>
              <a:endParaRPr lang="en-US"/>
            </a:p>
          </p:txBody>
        </p:sp>
        <p:sp>
          <p:nvSpPr>
            <p:cNvPr id="18439" name="Line 5"/>
            <p:cNvSpPr>
              <a:spLocks noChangeShapeType="1"/>
            </p:cNvSpPr>
            <p:nvPr/>
          </p:nvSpPr>
          <p:spPr bwMode="auto">
            <a:xfrm>
              <a:off x="1547" y="2680"/>
              <a:ext cx="2258" cy="0"/>
            </a:xfrm>
            <a:prstGeom prst="line">
              <a:avLst/>
            </a:prstGeom>
            <a:noFill/>
            <a:ln w="12700">
              <a:solidFill>
                <a:srgbClr val="003065"/>
              </a:solidFill>
              <a:round/>
              <a:headEnd/>
              <a:tailEnd type="triangle" w="med" len="med"/>
            </a:ln>
          </p:spPr>
          <p:txBody>
            <a:bodyPr wrap="none">
              <a:spAutoFit/>
            </a:bodyPr>
            <a:lstStyle/>
            <a:p>
              <a:endParaRPr lang="en-US"/>
            </a:p>
          </p:txBody>
        </p:sp>
        <p:sp>
          <p:nvSpPr>
            <p:cNvPr id="18440" name="Text Box 6"/>
            <p:cNvSpPr txBox="1">
              <a:spLocks noChangeArrowheads="1"/>
            </p:cNvSpPr>
            <p:nvPr/>
          </p:nvSpPr>
          <p:spPr bwMode="auto">
            <a:xfrm>
              <a:off x="3784" y="2602"/>
              <a:ext cx="330" cy="161"/>
            </a:xfrm>
            <a:prstGeom prst="rect">
              <a:avLst/>
            </a:prstGeom>
            <a:noFill/>
            <a:ln w="12700" algn="ctr">
              <a:noFill/>
              <a:miter lim="800000"/>
              <a:headEnd/>
              <a:tailEnd/>
            </a:ln>
          </p:spPr>
          <p:txBody>
            <a:bodyPr wrap="none">
              <a:spAutoFit/>
            </a:bodyPr>
            <a:lstStyle/>
            <a:p>
              <a:r>
                <a:rPr lang="en-US" sz="1600" dirty="0">
                  <a:latin typeface="Arial" charset="0"/>
                </a:rPr>
                <a:t>Time</a:t>
              </a:r>
            </a:p>
          </p:txBody>
        </p:sp>
        <p:sp>
          <p:nvSpPr>
            <p:cNvPr id="18441" name="Text Box 7"/>
            <p:cNvSpPr txBox="1">
              <a:spLocks noChangeArrowheads="1"/>
            </p:cNvSpPr>
            <p:nvPr/>
          </p:nvSpPr>
          <p:spPr bwMode="auto">
            <a:xfrm rot="16200000">
              <a:off x="1192" y="2203"/>
              <a:ext cx="750" cy="160"/>
            </a:xfrm>
            <a:prstGeom prst="rect">
              <a:avLst/>
            </a:prstGeom>
            <a:noFill/>
            <a:ln w="12700" algn="ctr">
              <a:noFill/>
              <a:miter lim="800000"/>
              <a:headEnd/>
              <a:tailEnd/>
            </a:ln>
          </p:spPr>
          <p:txBody>
            <a:bodyPr wrap="square">
              <a:spAutoFit/>
            </a:bodyPr>
            <a:lstStyle/>
            <a:p>
              <a:r>
                <a:rPr lang="en-US" sz="1400" dirty="0">
                  <a:latin typeface="Arial" charset="0"/>
                </a:rPr>
                <a:t>Source data rate</a:t>
              </a:r>
            </a:p>
          </p:txBody>
        </p:sp>
        <p:sp>
          <p:nvSpPr>
            <p:cNvPr id="18442" name="Line 8"/>
            <p:cNvSpPr>
              <a:spLocks noChangeShapeType="1"/>
            </p:cNvSpPr>
            <p:nvPr/>
          </p:nvSpPr>
          <p:spPr bwMode="auto">
            <a:xfrm>
              <a:off x="1650" y="2356"/>
              <a:ext cx="2063" cy="0"/>
            </a:xfrm>
            <a:prstGeom prst="line">
              <a:avLst/>
            </a:prstGeom>
            <a:noFill/>
            <a:ln w="12700">
              <a:solidFill>
                <a:srgbClr val="003065"/>
              </a:solidFill>
              <a:prstDash val="dash"/>
              <a:round/>
              <a:headEnd/>
              <a:tailEnd/>
            </a:ln>
          </p:spPr>
          <p:txBody>
            <a:bodyPr wrap="none">
              <a:spAutoFit/>
            </a:bodyPr>
            <a:lstStyle/>
            <a:p>
              <a:endParaRPr lang="en-US"/>
            </a:p>
          </p:txBody>
        </p:sp>
        <p:sp>
          <p:nvSpPr>
            <p:cNvPr id="18443" name="Text Box 9"/>
            <p:cNvSpPr txBox="1">
              <a:spLocks noChangeArrowheads="1"/>
            </p:cNvSpPr>
            <p:nvPr/>
          </p:nvSpPr>
          <p:spPr bwMode="auto">
            <a:xfrm>
              <a:off x="3560" y="1944"/>
              <a:ext cx="430" cy="336"/>
            </a:xfrm>
            <a:prstGeom prst="rect">
              <a:avLst/>
            </a:prstGeom>
            <a:noFill/>
            <a:ln w="12700" algn="ctr">
              <a:noFill/>
              <a:miter lim="800000"/>
              <a:headEnd/>
              <a:tailEnd/>
            </a:ln>
          </p:spPr>
          <p:txBody>
            <a:bodyPr wrap="none">
              <a:spAutoFit/>
            </a:bodyPr>
            <a:lstStyle/>
            <a:p>
              <a:r>
                <a:rPr lang="en-US" sz="2000">
                  <a:latin typeface="Arial" charset="0"/>
                </a:rPr>
                <a:t>Mean</a:t>
              </a:r>
              <a:br>
                <a:rPr lang="en-US" sz="2000">
                  <a:latin typeface="Arial" charset="0"/>
                </a:rPr>
              </a:br>
              <a:r>
                <a:rPr lang="en-US" sz="2000">
                  <a:latin typeface="Arial" charset="0"/>
                </a:rPr>
                <a:t>rate</a:t>
              </a:r>
            </a:p>
          </p:txBody>
        </p:sp>
        <p:sp>
          <p:nvSpPr>
            <p:cNvPr id="18444" name="Freeform 10"/>
            <p:cNvSpPr>
              <a:spLocks/>
            </p:cNvSpPr>
            <p:nvPr/>
          </p:nvSpPr>
          <p:spPr bwMode="auto">
            <a:xfrm>
              <a:off x="1644" y="2268"/>
              <a:ext cx="1944" cy="175"/>
            </a:xfrm>
            <a:custGeom>
              <a:avLst/>
              <a:gdLst>
                <a:gd name="T0" fmla="*/ 0 w 1915"/>
                <a:gd name="T1" fmla="*/ 826 h 914"/>
                <a:gd name="T2" fmla="*/ 168 w 1915"/>
                <a:gd name="T3" fmla="*/ 787 h 914"/>
                <a:gd name="T4" fmla="*/ 284 w 1915"/>
                <a:gd name="T5" fmla="*/ 483 h 914"/>
                <a:gd name="T6" fmla="*/ 349 w 1915"/>
                <a:gd name="T7" fmla="*/ 231 h 914"/>
                <a:gd name="T8" fmla="*/ 511 w 1915"/>
                <a:gd name="T9" fmla="*/ 231 h 914"/>
                <a:gd name="T10" fmla="*/ 537 w 1915"/>
                <a:gd name="T11" fmla="*/ 341 h 914"/>
                <a:gd name="T12" fmla="*/ 595 w 1915"/>
                <a:gd name="T13" fmla="*/ 561 h 914"/>
                <a:gd name="T14" fmla="*/ 712 w 1915"/>
                <a:gd name="T15" fmla="*/ 807 h 914"/>
                <a:gd name="T16" fmla="*/ 854 w 1915"/>
                <a:gd name="T17" fmla="*/ 859 h 914"/>
                <a:gd name="T18" fmla="*/ 1055 w 1915"/>
                <a:gd name="T19" fmla="*/ 852 h 914"/>
                <a:gd name="T20" fmla="*/ 1242 w 1915"/>
                <a:gd name="T21" fmla="*/ 904 h 914"/>
                <a:gd name="T22" fmla="*/ 1320 w 1915"/>
                <a:gd name="T23" fmla="*/ 794 h 914"/>
                <a:gd name="T24" fmla="*/ 1333 w 1915"/>
                <a:gd name="T25" fmla="*/ 522 h 914"/>
                <a:gd name="T26" fmla="*/ 1436 w 1915"/>
                <a:gd name="T27" fmla="*/ 354 h 914"/>
                <a:gd name="T28" fmla="*/ 1449 w 1915"/>
                <a:gd name="T29" fmla="*/ 244 h 914"/>
                <a:gd name="T30" fmla="*/ 1546 w 1915"/>
                <a:gd name="T31" fmla="*/ 134 h 914"/>
                <a:gd name="T32" fmla="*/ 1650 w 1915"/>
                <a:gd name="T33" fmla="*/ 108 h 914"/>
                <a:gd name="T34" fmla="*/ 1721 w 1915"/>
                <a:gd name="T35" fmla="*/ 781 h 914"/>
                <a:gd name="T36" fmla="*/ 1864 w 1915"/>
                <a:gd name="T37" fmla="*/ 807 h 914"/>
                <a:gd name="T38" fmla="*/ 1915 w 1915"/>
                <a:gd name="T39" fmla="*/ 677 h 91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915"/>
                <a:gd name="T61" fmla="*/ 0 h 914"/>
                <a:gd name="T62" fmla="*/ 1915 w 1915"/>
                <a:gd name="T63" fmla="*/ 914 h 91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915" h="914">
                  <a:moveTo>
                    <a:pt x="0" y="826"/>
                  </a:moveTo>
                  <a:cubicBezTo>
                    <a:pt x="60" y="835"/>
                    <a:pt x="121" y="844"/>
                    <a:pt x="168" y="787"/>
                  </a:cubicBezTo>
                  <a:cubicBezTo>
                    <a:pt x="215" y="730"/>
                    <a:pt x="254" y="576"/>
                    <a:pt x="284" y="483"/>
                  </a:cubicBezTo>
                  <a:cubicBezTo>
                    <a:pt x="314" y="390"/>
                    <a:pt x="311" y="273"/>
                    <a:pt x="349" y="231"/>
                  </a:cubicBezTo>
                  <a:cubicBezTo>
                    <a:pt x="387" y="189"/>
                    <a:pt x="480" y="213"/>
                    <a:pt x="511" y="231"/>
                  </a:cubicBezTo>
                  <a:cubicBezTo>
                    <a:pt x="542" y="249"/>
                    <a:pt x="523" y="286"/>
                    <a:pt x="537" y="341"/>
                  </a:cubicBezTo>
                  <a:cubicBezTo>
                    <a:pt x="551" y="396"/>
                    <a:pt x="566" y="483"/>
                    <a:pt x="595" y="561"/>
                  </a:cubicBezTo>
                  <a:cubicBezTo>
                    <a:pt x="624" y="639"/>
                    <a:pt x="669" y="757"/>
                    <a:pt x="712" y="807"/>
                  </a:cubicBezTo>
                  <a:cubicBezTo>
                    <a:pt x="755" y="857"/>
                    <a:pt x="797" y="852"/>
                    <a:pt x="854" y="859"/>
                  </a:cubicBezTo>
                  <a:cubicBezTo>
                    <a:pt x="911" y="866"/>
                    <a:pt x="990" y="844"/>
                    <a:pt x="1055" y="852"/>
                  </a:cubicBezTo>
                  <a:cubicBezTo>
                    <a:pt x="1120" y="860"/>
                    <a:pt x="1198" y="914"/>
                    <a:pt x="1242" y="904"/>
                  </a:cubicBezTo>
                  <a:cubicBezTo>
                    <a:pt x="1286" y="894"/>
                    <a:pt x="1305" y="857"/>
                    <a:pt x="1320" y="794"/>
                  </a:cubicBezTo>
                  <a:cubicBezTo>
                    <a:pt x="1335" y="731"/>
                    <a:pt x="1314" y="595"/>
                    <a:pt x="1333" y="522"/>
                  </a:cubicBezTo>
                  <a:cubicBezTo>
                    <a:pt x="1352" y="449"/>
                    <a:pt x="1417" y="400"/>
                    <a:pt x="1436" y="354"/>
                  </a:cubicBezTo>
                  <a:cubicBezTo>
                    <a:pt x="1455" y="308"/>
                    <a:pt x="1431" y="281"/>
                    <a:pt x="1449" y="244"/>
                  </a:cubicBezTo>
                  <a:cubicBezTo>
                    <a:pt x="1467" y="207"/>
                    <a:pt x="1513" y="157"/>
                    <a:pt x="1546" y="134"/>
                  </a:cubicBezTo>
                  <a:cubicBezTo>
                    <a:pt x="1579" y="111"/>
                    <a:pt x="1621" y="0"/>
                    <a:pt x="1650" y="108"/>
                  </a:cubicBezTo>
                  <a:cubicBezTo>
                    <a:pt x="1679" y="216"/>
                    <a:pt x="1685" y="665"/>
                    <a:pt x="1721" y="781"/>
                  </a:cubicBezTo>
                  <a:cubicBezTo>
                    <a:pt x="1757" y="897"/>
                    <a:pt x="1832" y="824"/>
                    <a:pt x="1864" y="807"/>
                  </a:cubicBezTo>
                  <a:cubicBezTo>
                    <a:pt x="1896" y="790"/>
                    <a:pt x="1905" y="733"/>
                    <a:pt x="1915" y="677"/>
                  </a:cubicBezTo>
                </a:path>
              </a:pathLst>
            </a:custGeom>
            <a:noFill/>
            <a:ln w="38100" cmpd="sng">
              <a:solidFill>
                <a:srgbClr val="003065"/>
              </a:solidFill>
              <a:round/>
              <a:headEnd/>
              <a:tailEnd/>
            </a:ln>
          </p:spPr>
          <p:txBody>
            <a:bodyPr wrap="square">
              <a:spAutoFit/>
            </a:bodyPr>
            <a:lstStyle/>
            <a:p>
              <a:endParaRPr lang="en-US"/>
            </a:p>
          </p:txBody>
        </p:sp>
      </p:grpSp>
      <p:sp>
        <p:nvSpPr>
          <p:cNvPr id="13" name="Footer Placeholder 2"/>
          <p:cNvSpPr>
            <a:spLocks noGrp="1"/>
          </p:cNvSpPr>
          <p:nvPr>
            <p:ph type="ftr" sz="quarter" idx="3"/>
          </p:nvPr>
        </p:nvSpPr>
        <p:spPr>
          <a:xfrm>
            <a:off x="334433" y="6656398"/>
            <a:ext cx="7969251" cy="201602"/>
          </a:xfrm>
        </p:spPr>
        <p:txBody>
          <a:bodyPr/>
          <a:lstStyle/>
          <a:p>
            <a:r>
              <a:rPr lang="en-US" sz="750" dirty="0" smtClean="0"/>
              <a:t>TI 3: Operating Systems and Computer Networks</a:t>
            </a:r>
            <a:endParaRPr lang="de-DE" sz="750" dirty="0"/>
          </a:p>
        </p:txBody>
      </p:sp>
    </p:spTree>
    <p:extLst>
      <p:ext uri="{BB962C8B-B14F-4D97-AF65-F5344CB8AC3E}">
        <p14:creationId xmlns:p14="http://schemas.microsoft.com/office/powerpoint/2010/main" val="4238348339"/>
      </p:ext>
    </p:extLst>
  </p:cSld>
  <p:clrMapOvr>
    <a:masterClrMapping/>
  </p:clrMapOvr>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9459" name="Rectangle 2"/>
          <p:cNvSpPr>
            <a:spLocks noGrp="1" noChangeArrowheads="1"/>
          </p:cNvSpPr>
          <p:nvPr>
            <p:ph type="title"/>
          </p:nvPr>
        </p:nvSpPr>
        <p:spPr/>
        <p:txBody>
          <a:bodyPr/>
          <a:lstStyle/>
          <a:p>
            <a:pPr eaLnBrk="1" hangingPunct="1"/>
            <a:r>
              <a:rPr lang="en-US" smtClean="0"/>
              <a:t>Dynamic Channel Allocation / MAC</a:t>
            </a:r>
          </a:p>
        </p:txBody>
      </p:sp>
      <p:sp>
        <p:nvSpPr>
          <p:cNvPr id="19460" name="Rectangle 3"/>
          <p:cNvSpPr>
            <a:spLocks noGrp="1" noChangeArrowheads="1"/>
          </p:cNvSpPr>
          <p:nvPr>
            <p:ph idx="1"/>
          </p:nvPr>
        </p:nvSpPr>
        <p:spPr/>
        <p:txBody>
          <a:bodyPr/>
          <a:lstStyle/>
          <a:p>
            <a:pPr eaLnBrk="1" hangingPunct="1">
              <a:lnSpc>
                <a:spcPct val="90000"/>
              </a:lnSpc>
            </a:pPr>
            <a:r>
              <a:rPr lang="en-US" dirty="0" smtClean="0"/>
              <a:t>Alternative: Assign channel to that source that </a:t>
            </a:r>
            <a:r>
              <a:rPr lang="en-US" i="1" dirty="0" smtClean="0"/>
              <a:t>currently </a:t>
            </a:r>
            <a:r>
              <a:rPr lang="en-US" dirty="0" smtClean="0"/>
              <a:t>has data to send</a:t>
            </a:r>
          </a:p>
          <a:p>
            <a:pPr lvl="1" eaLnBrk="1" hangingPunct="1">
              <a:lnSpc>
                <a:spcPct val="90000"/>
              </a:lnSpc>
              <a:buFont typeface="Wingdings" pitchFamily="2" charset="2"/>
              <a:buChar char="Ø"/>
            </a:pPr>
            <a:r>
              <a:rPr lang="en-US" i="1" dirty="0" smtClean="0"/>
              <a:t>Dynamic</a:t>
            </a:r>
            <a:r>
              <a:rPr lang="en-US" dirty="0" smtClean="0"/>
              <a:t> channel allocation</a:t>
            </a:r>
          </a:p>
          <a:p>
            <a:pPr lvl="1" eaLnBrk="1" hangingPunct="1">
              <a:lnSpc>
                <a:spcPct val="90000"/>
              </a:lnSpc>
            </a:pPr>
            <a:r>
              <a:rPr lang="en-US" dirty="0" smtClean="0"/>
              <a:t>Assumes some degree of independence of usage patterns over participating hosts</a:t>
            </a:r>
          </a:p>
          <a:p>
            <a:pPr lvl="1" eaLnBrk="1" hangingPunct="1">
              <a:lnSpc>
                <a:spcPct val="90000"/>
              </a:lnSpc>
            </a:pPr>
            <a:endParaRPr lang="en-US" dirty="0" smtClean="0"/>
          </a:p>
          <a:p>
            <a:pPr eaLnBrk="1" hangingPunct="1">
              <a:lnSpc>
                <a:spcPct val="90000"/>
              </a:lnSpc>
            </a:pPr>
            <a:r>
              <a:rPr lang="en-US" dirty="0" smtClean="0"/>
              <a:t>Terminology: Access to transmission medium has to be organized by </a:t>
            </a:r>
            <a:r>
              <a:rPr lang="en-US" b="1" dirty="0" smtClean="0"/>
              <a:t>Medium Access Control (MAC) protocol</a:t>
            </a:r>
          </a:p>
          <a:p>
            <a:pPr eaLnBrk="1" hangingPunct="1">
              <a:lnSpc>
                <a:spcPct val="90000"/>
              </a:lnSpc>
            </a:pPr>
            <a:endParaRPr lang="en-US" dirty="0" smtClean="0"/>
          </a:p>
          <a:p>
            <a:pPr eaLnBrk="1" hangingPunct="1">
              <a:lnSpc>
                <a:spcPct val="90000"/>
              </a:lnSpc>
            </a:pPr>
            <a:r>
              <a:rPr lang="en-US" dirty="0" smtClean="0"/>
              <a:t>Pro: Better utilization of medium based on local (per host) demand</a:t>
            </a:r>
          </a:p>
          <a:p>
            <a:pPr eaLnBrk="1" hangingPunct="1">
              <a:lnSpc>
                <a:spcPct val="90000"/>
              </a:lnSpc>
            </a:pPr>
            <a:endParaRPr lang="en-US" dirty="0" smtClean="0"/>
          </a:p>
          <a:p>
            <a:pPr eaLnBrk="1" hangingPunct="1">
              <a:lnSpc>
                <a:spcPct val="90000"/>
              </a:lnSpc>
            </a:pPr>
            <a:r>
              <a:rPr lang="en-US" dirty="0" smtClean="0"/>
              <a:t>Contra: Dynamic allocation incurs some management overhead, i.e., requires in-band signaling</a:t>
            </a:r>
          </a:p>
        </p:txBody>
      </p:sp>
      <p:sp>
        <p:nvSpPr>
          <p:cNvPr id="5" name="Footer Placeholder 2"/>
          <p:cNvSpPr>
            <a:spLocks noGrp="1"/>
          </p:cNvSpPr>
          <p:nvPr>
            <p:ph type="ftr" sz="quarter" idx="3"/>
          </p:nvPr>
        </p:nvSpPr>
        <p:spPr>
          <a:xfrm>
            <a:off x="334433" y="6656398"/>
            <a:ext cx="7969251" cy="201602"/>
          </a:xfrm>
        </p:spPr>
        <p:txBody>
          <a:bodyPr/>
          <a:lstStyle/>
          <a:p>
            <a:r>
              <a:rPr lang="en-US" sz="750" dirty="0" smtClean="0"/>
              <a:t>TI 3: Operating Systems and Computer Networks</a:t>
            </a:r>
            <a:endParaRPr lang="de-DE" sz="750" dirty="0"/>
          </a:p>
        </p:txBody>
      </p:sp>
    </p:spTree>
    <p:extLst>
      <p:ext uri="{BB962C8B-B14F-4D97-AF65-F5344CB8AC3E}">
        <p14:creationId xmlns:p14="http://schemas.microsoft.com/office/powerpoint/2010/main" val="1344367369"/>
      </p:ext>
    </p:extLst>
  </p:cSld>
  <p:clrMapOvr>
    <a:masterClrMapping/>
  </p:clrMapOvr>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483" name="Rectangle 2"/>
          <p:cNvSpPr>
            <a:spLocks noGrp="1" noChangeArrowheads="1"/>
          </p:cNvSpPr>
          <p:nvPr>
            <p:ph type="title"/>
          </p:nvPr>
        </p:nvSpPr>
        <p:spPr/>
        <p:txBody>
          <a:bodyPr/>
          <a:lstStyle/>
          <a:p>
            <a:pPr eaLnBrk="1" hangingPunct="1"/>
            <a:r>
              <a:rPr lang="en-US" smtClean="0"/>
              <a:t>Figures of Merit</a:t>
            </a:r>
          </a:p>
        </p:txBody>
      </p:sp>
      <p:sp>
        <p:nvSpPr>
          <p:cNvPr id="20484" name="Rectangle 3"/>
          <p:cNvSpPr>
            <a:spLocks noGrp="1" noChangeArrowheads="1"/>
          </p:cNvSpPr>
          <p:nvPr>
            <p:ph idx="1"/>
          </p:nvPr>
        </p:nvSpPr>
        <p:spPr/>
        <p:txBody>
          <a:bodyPr/>
          <a:lstStyle/>
          <a:p>
            <a:pPr marL="419100" indent="-419100"/>
            <a:r>
              <a:rPr lang="en-US" dirty="0" smtClean="0"/>
              <a:t>How to judge the efficiency of a MAC protocol?</a:t>
            </a:r>
          </a:p>
          <a:p>
            <a:pPr marL="838200" lvl="1" indent="-381000">
              <a:buFont typeface="Wingdings" pitchFamily="2" charset="2"/>
              <a:buChar char="Ø"/>
            </a:pPr>
            <a:r>
              <a:rPr lang="en-US" dirty="0" smtClean="0"/>
              <a:t>Intuition: Transmit as many packets as quickly as possible</a:t>
            </a:r>
          </a:p>
          <a:p>
            <a:pPr marL="838200" lvl="1" indent="-381000"/>
            <a:endParaRPr lang="en-US" dirty="0" smtClean="0"/>
          </a:p>
          <a:p>
            <a:pPr marL="419100" indent="-419100">
              <a:buFontTx/>
              <a:buAutoNum type="arabicPeriod"/>
            </a:pPr>
            <a:r>
              <a:rPr lang="en-US" dirty="0" smtClean="0"/>
              <a:t>At high load (many transmission attempts per unit time): </a:t>
            </a:r>
            <a:br>
              <a:rPr lang="en-US" dirty="0" smtClean="0"/>
            </a:br>
            <a:r>
              <a:rPr lang="en-US" i="1" dirty="0" smtClean="0"/>
              <a:t>Throughput</a:t>
            </a:r>
            <a:r>
              <a:rPr lang="en-US" dirty="0" smtClean="0"/>
              <a:t> is crucial – ensure that many packets are transmitted</a:t>
            </a:r>
          </a:p>
          <a:p>
            <a:pPr marL="419100" indent="-419100">
              <a:buFontTx/>
              <a:buAutoNum type="arabicPeriod"/>
            </a:pPr>
            <a:r>
              <a:rPr lang="en-US" dirty="0" smtClean="0"/>
              <a:t>At low load (few transmission attempts per unit time):</a:t>
            </a:r>
            <a:br>
              <a:rPr lang="en-US" dirty="0" smtClean="0"/>
            </a:br>
            <a:r>
              <a:rPr lang="en-US" i="1" dirty="0" smtClean="0"/>
              <a:t>Delay</a:t>
            </a:r>
            <a:r>
              <a:rPr lang="en-US" b="1" i="1" dirty="0" smtClean="0"/>
              <a:t> </a:t>
            </a:r>
            <a:r>
              <a:rPr lang="en-US" dirty="0" smtClean="0"/>
              <a:t>is crucial – ensure that a packet does not have to wait for a long time</a:t>
            </a:r>
          </a:p>
          <a:p>
            <a:pPr marL="419100" indent="-419100"/>
            <a:endParaRPr lang="en-US" dirty="0" smtClean="0"/>
          </a:p>
          <a:p>
            <a:pPr marL="419100" indent="-419100">
              <a:buFontTx/>
              <a:buAutoNum type="arabicPeriod" startAt="3"/>
            </a:pPr>
            <a:r>
              <a:rPr lang="en-US" dirty="0" smtClean="0"/>
              <a:t>Fairness: Is every station treated equally? </a:t>
            </a:r>
          </a:p>
        </p:txBody>
      </p:sp>
      <p:sp>
        <p:nvSpPr>
          <p:cNvPr id="5" name="Footer Placeholder 2"/>
          <p:cNvSpPr>
            <a:spLocks noGrp="1"/>
          </p:cNvSpPr>
          <p:nvPr>
            <p:ph type="ftr" sz="quarter" idx="3"/>
          </p:nvPr>
        </p:nvSpPr>
        <p:spPr>
          <a:xfrm>
            <a:off x="334433" y="6656398"/>
            <a:ext cx="7969251" cy="201602"/>
          </a:xfrm>
        </p:spPr>
        <p:txBody>
          <a:bodyPr/>
          <a:lstStyle/>
          <a:p>
            <a:r>
              <a:rPr lang="en-US" sz="750" dirty="0" smtClean="0"/>
              <a:t>TI 3: Operating Systems and Computer Networks</a:t>
            </a:r>
            <a:endParaRPr lang="de-DE" sz="750" dirty="0"/>
          </a:p>
        </p:txBody>
      </p:sp>
    </p:spTree>
    <p:extLst>
      <p:ext uri="{BB962C8B-B14F-4D97-AF65-F5344CB8AC3E}">
        <p14:creationId xmlns:p14="http://schemas.microsoft.com/office/powerpoint/2010/main" val="2784143801"/>
      </p:ext>
    </p:extLst>
  </p:cSld>
  <p:clrMapOvr>
    <a:masterClrMapping/>
  </p:clrMapOvr>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2"/>
          <p:cNvSpPr>
            <a:spLocks noGrp="1" noChangeArrowheads="1"/>
          </p:cNvSpPr>
          <p:nvPr>
            <p:ph type="title"/>
          </p:nvPr>
        </p:nvSpPr>
        <p:spPr/>
        <p:txBody>
          <a:bodyPr/>
          <a:lstStyle/>
          <a:p>
            <a:pPr eaLnBrk="1" hangingPunct="1"/>
            <a:r>
              <a:rPr lang="en-US" smtClean="0"/>
              <a:t>Dynamic/Controlled MAC: Polling</a:t>
            </a:r>
          </a:p>
        </p:txBody>
      </p:sp>
      <p:sp>
        <p:nvSpPr>
          <p:cNvPr id="21508" name="Rectangle 3"/>
          <p:cNvSpPr>
            <a:spLocks noGrp="1" noChangeArrowheads="1"/>
          </p:cNvSpPr>
          <p:nvPr>
            <p:ph idx="1"/>
          </p:nvPr>
        </p:nvSpPr>
        <p:spPr/>
        <p:txBody>
          <a:bodyPr/>
          <a:lstStyle/>
          <a:p>
            <a:pPr eaLnBrk="1" hangingPunct="1"/>
            <a:r>
              <a:rPr lang="en-US" dirty="0" smtClean="0"/>
              <a:t>Single master station</a:t>
            </a:r>
          </a:p>
          <a:p>
            <a:pPr eaLnBrk="1" hangingPunct="1"/>
            <a:r>
              <a:rPr lang="en-US" dirty="0" smtClean="0"/>
              <a:t>One or more slave stations</a:t>
            </a:r>
          </a:p>
          <a:p>
            <a:pPr eaLnBrk="1" hangingPunct="1"/>
            <a:r>
              <a:rPr lang="en-US" dirty="0" smtClean="0"/>
              <a:t>Typically bus topology (but also tree)</a:t>
            </a:r>
          </a:p>
          <a:p>
            <a:pPr eaLnBrk="1" hangingPunct="1"/>
            <a:r>
              <a:rPr lang="en-US" dirty="0" smtClean="0"/>
              <a:t>Master polls slaves according to table or cyclically</a:t>
            </a:r>
          </a:p>
          <a:p>
            <a:pPr eaLnBrk="1" hangingPunct="1"/>
            <a:r>
              <a:rPr lang="en-US" dirty="0" smtClean="0"/>
              <a:t>Slaves may answer only after being polled</a:t>
            </a:r>
          </a:p>
          <a:p>
            <a:pPr eaLnBrk="1" hangingPunct="1"/>
            <a:endParaRPr lang="de-DE" dirty="0" smtClean="0"/>
          </a:p>
          <a:p>
            <a:pPr eaLnBrk="1" hangingPunct="1"/>
            <a:endParaRPr lang="en-US" dirty="0" smtClean="0"/>
          </a:p>
          <a:p>
            <a:pPr eaLnBrk="1" hangingPunct="1"/>
            <a:endParaRPr lang="en-US" dirty="0" smtClean="0"/>
          </a:p>
          <a:p>
            <a:pPr eaLnBrk="1" hangingPunct="1"/>
            <a:endParaRPr lang="en-US" dirty="0" smtClean="0"/>
          </a:p>
          <a:p>
            <a:pPr eaLnBrk="1" hangingPunct="1"/>
            <a:endParaRPr lang="en-US" dirty="0" smtClean="0"/>
          </a:p>
          <a:p>
            <a:pPr eaLnBrk="1" hangingPunct="1"/>
            <a:endParaRPr lang="en-US" dirty="0" smtClean="0"/>
          </a:p>
          <a:p>
            <a:pPr eaLnBrk="1" hangingPunct="1"/>
            <a:endParaRPr lang="en-US" dirty="0"/>
          </a:p>
          <a:p>
            <a:pPr eaLnBrk="1" hangingPunct="1"/>
            <a:endParaRPr lang="en-US" dirty="0" smtClean="0"/>
          </a:p>
          <a:p>
            <a:pPr eaLnBrk="1" hangingPunct="1"/>
            <a:endParaRPr lang="en-US" dirty="0" smtClean="0"/>
          </a:p>
          <a:p>
            <a:pPr eaLnBrk="1" hangingPunct="1">
              <a:buFont typeface="Wingdings" pitchFamily="2" charset="2"/>
              <a:buChar char="Ø"/>
            </a:pPr>
            <a:r>
              <a:rPr lang="en-US" dirty="0" smtClean="0"/>
              <a:t>Examples: Bluetooth, USB, cable modems</a:t>
            </a:r>
          </a:p>
        </p:txBody>
      </p:sp>
      <p:grpSp>
        <p:nvGrpSpPr>
          <p:cNvPr id="21509" name="Group 389"/>
          <p:cNvGrpSpPr>
            <a:grpSpLocks/>
          </p:cNvGrpSpPr>
          <p:nvPr/>
        </p:nvGrpSpPr>
        <p:grpSpPr bwMode="auto">
          <a:xfrm>
            <a:off x="2308225" y="3499073"/>
            <a:ext cx="7575550" cy="2165350"/>
            <a:chOff x="158" y="2609"/>
            <a:chExt cx="4772" cy="1364"/>
          </a:xfrm>
        </p:grpSpPr>
        <p:sp>
          <p:nvSpPr>
            <p:cNvPr id="21510" name="Line 4"/>
            <p:cNvSpPr>
              <a:spLocks noChangeShapeType="1"/>
            </p:cNvSpPr>
            <p:nvPr/>
          </p:nvSpPr>
          <p:spPr bwMode="auto">
            <a:xfrm flipH="1">
              <a:off x="2139" y="3145"/>
              <a:ext cx="6" cy="453"/>
            </a:xfrm>
            <a:prstGeom prst="line">
              <a:avLst/>
            </a:prstGeom>
            <a:noFill/>
            <a:ln w="28575">
              <a:solidFill>
                <a:schemeClr val="tx1"/>
              </a:solidFill>
              <a:round/>
              <a:headEnd type="triangle" w="med" len="med"/>
              <a:tailEnd type="triangle" w="med" len="med"/>
            </a:ln>
          </p:spPr>
          <p:txBody>
            <a:bodyPr wrap="none" anchor="ctr"/>
            <a:lstStyle/>
            <a:p>
              <a:endParaRPr lang="en-US"/>
            </a:p>
          </p:txBody>
        </p:sp>
        <p:sp>
          <p:nvSpPr>
            <p:cNvPr id="21511" name="Rectangle 5"/>
            <p:cNvSpPr>
              <a:spLocks noChangeArrowheads="1"/>
            </p:cNvSpPr>
            <p:nvPr/>
          </p:nvSpPr>
          <p:spPr bwMode="auto">
            <a:xfrm>
              <a:off x="2829" y="3721"/>
              <a:ext cx="396" cy="252"/>
            </a:xfrm>
            <a:prstGeom prst="rect">
              <a:avLst/>
            </a:prstGeom>
            <a:noFill/>
            <a:ln w="9525">
              <a:noFill/>
              <a:miter lim="800000"/>
              <a:headEnd/>
              <a:tailEnd/>
            </a:ln>
          </p:spPr>
          <p:txBody>
            <a:bodyPr wrap="none" lIns="92075" tIns="46038" rIns="92075" bIns="46038">
              <a:spAutoFit/>
            </a:bodyPr>
            <a:lstStyle/>
            <a:p>
              <a:pPr algn="l" eaLnBrk="0" hangingPunct="0"/>
              <a:r>
                <a:rPr lang="de-DE" sz="2000">
                  <a:solidFill>
                    <a:srgbClr val="000000"/>
                  </a:solidFill>
                  <a:latin typeface="Arial" charset="0"/>
                </a:rPr>
                <a:t>Bus</a:t>
              </a:r>
            </a:p>
          </p:txBody>
        </p:sp>
        <p:sp>
          <p:nvSpPr>
            <p:cNvPr id="1563654" name="Rectangle 6"/>
            <p:cNvSpPr>
              <a:spLocks noChangeArrowheads="1"/>
            </p:cNvSpPr>
            <p:nvPr/>
          </p:nvSpPr>
          <p:spPr bwMode="auto">
            <a:xfrm>
              <a:off x="1824" y="3625"/>
              <a:ext cx="2348" cy="120"/>
            </a:xfrm>
            <a:prstGeom prst="rect">
              <a:avLst/>
            </a:prstGeom>
            <a:gradFill rotWithShape="0">
              <a:gsLst>
                <a:gs pos="0">
                  <a:schemeClr val="accent2">
                    <a:gamma/>
                    <a:shade val="46275"/>
                    <a:invGamma/>
                  </a:schemeClr>
                </a:gs>
                <a:gs pos="50000">
                  <a:schemeClr val="accent2"/>
                </a:gs>
                <a:gs pos="100000">
                  <a:schemeClr val="accent2">
                    <a:gamma/>
                    <a:shade val="46275"/>
                    <a:invGamma/>
                  </a:schemeClr>
                </a:gs>
              </a:gsLst>
              <a:lin ang="5400000" scaled="1"/>
            </a:gradFill>
            <a:ln w="12700">
              <a:solidFill>
                <a:schemeClr val="tx1"/>
              </a:solidFill>
              <a:miter lim="800000"/>
              <a:headEnd type="none" w="sm" len="sm"/>
              <a:tailEnd type="none" w="sm" len="sm"/>
            </a:ln>
            <a:effectLst/>
          </p:spPr>
          <p:txBody>
            <a:bodyPr wrap="none" anchor="ctr"/>
            <a:lstStyle/>
            <a:p>
              <a:pPr>
                <a:defRPr/>
              </a:pPr>
              <a:endParaRPr lang="de-DE"/>
            </a:p>
          </p:txBody>
        </p:sp>
        <p:sp>
          <p:nvSpPr>
            <p:cNvPr id="21513" name="Text Box 7"/>
            <p:cNvSpPr txBox="1">
              <a:spLocks noChangeArrowheads="1"/>
            </p:cNvSpPr>
            <p:nvPr/>
          </p:nvSpPr>
          <p:spPr bwMode="auto">
            <a:xfrm>
              <a:off x="158" y="3657"/>
              <a:ext cx="604" cy="250"/>
            </a:xfrm>
            <a:prstGeom prst="rect">
              <a:avLst/>
            </a:prstGeom>
            <a:noFill/>
            <a:ln w="12700">
              <a:noFill/>
              <a:miter lim="800000"/>
              <a:headEnd type="none" w="sm" len="sm"/>
              <a:tailEnd type="none" w="sm" len="sm"/>
            </a:ln>
          </p:spPr>
          <p:txBody>
            <a:bodyPr wrap="none">
              <a:spAutoFit/>
            </a:bodyPr>
            <a:lstStyle/>
            <a:p>
              <a:pPr algn="l" eaLnBrk="0" hangingPunct="0"/>
              <a:r>
                <a:rPr lang="de-DE" sz="2000">
                  <a:latin typeface="Arial" charset="0"/>
                </a:rPr>
                <a:t>Master</a:t>
              </a:r>
            </a:p>
          </p:txBody>
        </p:sp>
        <p:sp>
          <p:nvSpPr>
            <p:cNvPr id="21514" name="Text Box 8"/>
            <p:cNvSpPr txBox="1">
              <a:spLocks noChangeArrowheads="1"/>
            </p:cNvSpPr>
            <p:nvPr/>
          </p:nvSpPr>
          <p:spPr bwMode="auto">
            <a:xfrm>
              <a:off x="4333" y="2845"/>
              <a:ext cx="597" cy="250"/>
            </a:xfrm>
            <a:prstGeom prst="rect">
              <a:avLst/>
            </a:prstGeom>
            <a:noFill/>
            <a:ln w="12700">
              <a:noFill/>
              <a:miter lim="800000"/>
              <a:headEnd type="none" w="sm" len="sm"/>
              <a:tailEnd type="none" w="sm" len="sm"/>
            </a:ln>
          </p:spPr>
          <p:txBody>
            <a:bodyPr wrap="none">
              <a:spAutoFit/>
            </a:bodyPr>
            <a:lstStyle/>
            <a:p>
              <a:pPr algn="l" eaLnBrk="0" hangingPunct="0"/>
              <a:r>
                <a:rPr lang="de-DE" sz="2000" dirty="0" err="1">
                  <a:latin typeface="Arial" charset="0"/>
                </a:rPr>
                <a:t>Slaves</a:t>
              </a:r>
              <a:endParaRPr lang="de-DE" sz="2000" dirty="0">
                <a:latin typeface="Arial" charset="0"/>
              </a:endParaRPr>
            </a:p>
          </p:txBody>
        </p:sp>
        <p:cxnSp>
          <p:nvCxnSpPr>
            <p:cNvPr id="21515" name="AutoShape 9"/>
            <p:cNvCxnSpPr>
              <a:cxnSpLocks noChangeShapeType="1"/>
            </p:cNvCxnSpPr>
            <p:nvPr/>
          </p:nvCxnSpPr>
          <p:spPr bwMode="auto">
            <a:xfrm rot="5400000" flipV="1">
              <a:off x="1550" y="2198"/>
              <a:ext cx="183" cy="1006"/>
            </a:xfrm>
            <a:prstGeom prst="curvedConnector3">
              <a:avLst>
                <a:gd name="adj1" fmla="val -78690"/>
              </a:avLst>
            </a:prstGeom>
            <a:noFill/>
            <a:ln w="12700">
              <a:solidFill>
                <a:schemeClr val="tx1"/>
              </a:solidFill>
              <a:round/>
              <a:headEnd type="none" w="sm" len="sm"/>
              <a:tailEnd type="triangle" w="med" len="med"/>
            </a:ln>
          </p:spPr>
        </p:cxnSp>
        <p:cxnSp>
          <p:nvCxnSpPr>
            <p:cNvPr id="21516" name="AutoShape 10"/>
            <p:cNvCxnSpPr>
              <a:cxnSpLocks noChangeShapeType="1"/>
            </p:cNvCxnSpPr>
            <p:nvPr/>
          </p:nvCxnSpPr>
          <p:spPr bwMode="auto">
            <a:xfrm rot="5400000" flipV="1">
              <a:off x="1845" y="1903"/>
              <a:ext cx="199" cy="1611"/>
            </a:xfrm>
            <a:prstGeom prst="curvedConnector3">
              <a:avLst>
                <a:gd name="adj1" fmla="val -72361"/>
              </a:avLst>
            </a:prstGeom>
            <a:noFill/>
            <a:ln w="12700">
              <a:solidFill>
                <a:schemeClr val="tx1"/>
              </a:solidFill>
              <a:round/>
              <a:headEnd type="none" w="sm" len="sm"/>
              <a:tailEnd type="triangle" w="med" len="med"/>
            </a:ln>
          </p:spPr>
        </p:cxnSp>
        <p:cxnSp>
          <p:nvCxnSpPr>
            <p:cNvPr id="21517" name="AutoShape 11"/>
            <p:cNvCxnSpPr>
              <a:cxnSpLocks noChangeShapeType="1"/>
            </p:cNvCxnSpPr>
            <p:nvPr/>
          </p:nvCxnSpPr>
          <p:spPr bwMode="auto">
            <a:xfrm rot="5400000" flipV="1">
              <a:off x="2148" y="1600"/>
              <a:ext cx="206" cy="2223"/>
            </a:xfrm>
            <a:prstGeom prst="curvedConnector3">
              <a:avLst>
                <a:gd name="adj1" fmla="val -69903"/>
              </a:avLst>
            </a:prstGeom>
            <a:noFill/>
            <a:ln w="12700">
              <a:solidFill>
                <a:schemeClr val="tx1"/>
              </a:solidFill>
              <a:round/>
              <a:headEnd type="none" w="sm" len="sm"/>
              <a:tailEnd type="triangle" w="med" len="med"/>
            </a:ln>
          </p:spPr>
        </p:cxnSp>
        <p:cxnSp>
          <p:nvCxnSpPr>
            <p:cNvPr id="21518" name="AutoShape 12"/>
            <p:cNvCxnSpPr>
              <a:cxnSpLocks noChangeShapeType="1"/>
            </p:cNvCxnSpPr>
            <p:nvPr/>
          </p:nvCxnSpPr>
          <p:spPr bwMode="auto">
            <a:xfrm rot="5400000" flipV="1">
              <a:off x="2463" y="1277"/>
              <a:ext cx="209" cy="2873"/>
            </a:xfrm>
            <a:prstGeom prst="curvedConnector3">
              <a:avLst>
                <a:gd name="adj1" fmla="val -68898"/>
              </a:avLst>
            </a:prstGeom>
            <a:noFill/>
            <a:ln w="12700">
              <a:solidFill>
                <a:schemeClr val="tx1"/>
              </a:solidFill>
              <a:round/>
              <a:headEnd type="none" w="sm" len="sm"/>
              <a:tailEnd type="triangle" w="med" len="med"/>
            </a:ln>
          </p:spPr>
        </p:cxnSp>
        <p:grpSp>
          <p:nvGrpSpPr>
            <p:cNvPr id="21519" name="Group 13"/>
            <p:cNvGrpSpPr>
              <a:grpSpLocks/>
            </p:cNvGrpSpPr>
            <p:nvPr/>
          </p:nvGrpSpPr>
          <p:grpSpPr bwMode="auto">
            <a:xfrm>
              <a:off x="758" y="2770"/>
              <a:ext cx="801" cy="1039"/>
              <a:chOff x="1200" y="2741"/>
              <a:chExt cx="868" cy="1039"/>
            </a:xfrm>
          </p:grpSpPr>
          <p:sp>
            <p:nvSpPr>
              <p:cNvPr id="21875" name="Freeform 14"/>
              <p:cNvSpPr>
                <a:spLocks/>
              </p:cNvSpPr>
              <p:nvPr/>
            </p:nvSpPr>
            <p:spPr bwMode="auto">
              <a:xfrm>
                <a:off x="1208" y="2753"/>
                <a:ext cx="841" cy="996"/>
              </a:xfrm>
              <a:custGeom>
                <a:avLst/>
                <a:gdLst>
                  <a:gd name="T0" fmla="*/ 8 w 2522"/>
                  <a:gd name="T1" fmla="*/ 460 h 2988"/>
                  <a:gd name="T2" fmla="*/ 0 w 2522"/>
                  <a:gd name="T3" fmla="*/ 246 h 2988"/>
                  <a:gd name="T4" fmla="*/ 63 w 2522"/>
                  <a:gd name="T5" fmla="*/ 197 h 2988"/>
                  <a:gd name="T6" fmla="*/ 167 w 2522"/>
                  <a:gd name="T7" fmla="*/ 166 h 2988"/>
                  <a:gd name="T8" fmla="*/ 1846 w 2522"/>
                  <a:gd name="T9" fmla="*/ 0 h 2988"/>
                  <a:gd name="T10" fmla="*/ 1999 w 2522"/>
                  <a:gd name="T11" fmla="*/ 60 h 2988"/>
                  <a:gd name="T12" fmla="*/ 2130 w 2522"/>
                  <a:gd name="T13" fmla="*/ 143 h 2988"/>
                  <a:gd name="T14" fmla="*/ 2330 w 2522"/>
                  <a:gd name="T15" fmla="*/ 563 h 2988"/>
                  <a:gd name="T16" fmla="*/ 2338 w 2522"/>
                  <a:gd name="T17" fmla="*/ 701 h 2988"/>
                  <a:gd name="T18" fmla="*/ 2522 w 2522"/>
                  <a:gd name="T19" fmla="*/ 1039 h 2988"/>
                  <a:gd name="T20" fmla="*/ 2418 w 2522"/>
                  <a:gd name="T21" fmla="*/ 1562 h 2988"/>
                  <a:gd name="T22" fmla="*/ 2097 w 2522"/>
                  <a:gd name="T23" fmla="*/ 1667 h 2988"/>
                  <a:gd name="T24" fmla="*/ 2048 w 2522"/>
                  <a:gd name="T25" fmla="*/ 1859 h 2988"/>
                  <a:gd name="T26" fmla="*/ 1853 w 2522"/>
                  <a:gd name="T27" fmla="*/ 1944 h 2988"/>
                  <a:gd name="T28" fmla="*/ 2144 w 2522"/>
                  <a:gd name="T29" fmla="*/ 2107 h 2988"/>
                  <a:gd name="T30" fmla="*/ 2129 w 2522"/>
                  <a:gd name="T31" fmla="*/ 2406 h 2988"/>
                  <a:gd name="T32" fmla="*/ 1652 w 2522"/>
                  <a:gd name="T33" fmla="*/ 2988 h 2988"/>
                  <a:gd name="T34" fmla="*/ 193 w 2522"/>
                  <a:gd name="T35" fmla="*/ 2683 h 2988"/>
                  <a:gd name="T36" fmla="*/ 92 w 2522"/>
                  <a:gd name="T37" fmla="*/ 2130 h 2988"/>
                  <a:gd name="T38" fmla="*/ 453 w 2522"/>
                  <a:gd name="T39" fmla="*/ 2003 h 2988"/>
                  <a:gd name="T40" fmla="*/ 456 w 2522"/>
                  <a:gd name="T41" fmla="*/ 1927 h 2988"/>
                  <a:gd name="T42" fmla="*/ 591 w 2522"/>
                  <a:gd name="T43" fmla="*/ 1922 h 2988"/>
                  <a:gd name="T44" fmla="*/ 597 w 2522"/>
                  <a:gd name="T45" fmla="*/ 1799 h 2988"/>
                  <a:gd name="T46" fmla="*/ 223 w 2522"/>
                  <a:gd name="T47" fmla="*/ 1708 h 2988"/>
                  <a:gd name="T48" fmla="*/ 128 w 2522"/>
                  <a:gd name="T49" fmla="*/ 1551 h 2988"/>
                  <a:gd name="T50" fmla="*/ 8 w 2522"/>
                  <a:gd name="T51" fmla="*/ 460 h 2988"/>
                  <a:gd name="T52" fmla="*/ 8 w 2522"/>
                  <a:gd name="T53" fmla="*/ 460 h 298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522"/>
                  <a:gd name="T82" fmla="*/ 0 h 2988"/>
                  <a:gd name="T83" fmla="*/ 2522 w 2522"/>
                  <a:gd name="T84" fmla="*/ 2988 h 2988"/>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522" h="2988">
                    <a:moveTo>
                      <a:pt x="8" y="460"/>
                    </a:moveTo>
                    <a:lnTo>
                      <a:pt x="0" y="246"/>
                    </a:lnTo>
                    <a:lnTo>
                      <a:pt x="63" y="197"/>
                    </a:lnTo>
                    <a:lnTo>
                      <a:pt x="167" y="166"/>
                    </a:lnTo>
                    <a:lnTo>
                      <a:pt x="1846" y="0"/>
                    </a:lnTo>
                    <a:lnTo>
                      <a:pt x="1999" y="60"/>
                    </a:lnTo>
                    <a:lnTo>
                      <a:pt x="2130" y="143"/>
                    </a:lnTo>
                    <a:lnTo>
                      <a:pt x="2330" y="563"/>
                    </a:lnTo>
                    <a:lnTo>
                      <a:pt x="2338" y="701"/>
                    </a:lnTo>
                    <a:lnTo>
                      <a:pt x="2522" y="1039"/>
                    </a:lnTo>
                    <a:lnTo>
                      <a:pt x="2418" y="1562"/>
                    </a:lnTo>
                    <a:lnTo>
                      <a:pt x="2097" y="1667"/>
                    </a:lnTo>
                    <a:lnTo>
                      <a:pt x="2048" y="1859"/>
                    </a:lnTo>
                    <a:lnTo>
                      <a:pt x="1853" y="1944"/>
                    </a:lnTo>
                    <a:lnTo>
                      <a:pt x="2144" y="2107"/>
                    </a:lnTo>
                    <a:lnTo>
                      <a:pt x="2129" y="2406"/>
                    </a:lnTo>
                    <a:lnTo>
                      <a:pt x="1652" y="2988"/>
                    </a:lnTo>
                    <a:lnTo>
                      <a:pt x="193" y="2683"/>
                    </a:lnTo>
                    <a:lnTo>
                      <a:pt x="92" y="2130"/>
                    </a:lnTo>
                    <a:lnTo>
                      <a:pt x="453" y="2003"/>
                    </a:lnTo>
                    <a:lnTo>
                      <a:pt x="456" y="1927"/>
                    </a:lnTo>
                    <a:lnTo>
                      <a:pt x="591" y="1922"/>
                    </a:lnTo>
                    <a:lnTo>
                      <a:pt x="597" y="1799"/>
                    </a:lnTo>
                    <a:lnTo>
                      <a:pt x="223" y="1708"/>
                    </a:lnTo>
                    <a:lnTo>
                      <a:pt x="128" y="1551"/>
                    </a:lnTo>
                    <a:lnTo>
                      <a:pt x="8" y="460"/>
                    </a:lnTo>
                    <a:close/>
                  </a:path>
                </a:pathLst>
              </a:custGeom>
              <a:solidFill>
                <a:srgbClr val="FFFFFF"/>
              </a:solidFill>
              <a:ln w="9525">
                <a:noFill/>
                <a:round/>
                <a:headEnd/>
                <a:tailEnd/>
              </a:ln>
            </p:spPr>
            <p:txBody>
              <a:bodyPr/>
              <a:lstStyle/>
              <a:p>
                <a:endParaRPr lang="en-US"/>
              </a:p>
            </p:txBody>
          </p:sp>
          <p:sp>
            <p:nvSpPr>
              <p:cNvPr id="21876" name="Freeform 15"/>
              <p:cNvSpPr>
                <a:spLocks/>
              </p:cNvSpPr>
              <p:nvPr/>
            </p:nvSpPr>
            <p:spPr bwMode="auto">
              <a:xfrm>
                <a:off x="1226" y="2767"/>
                <a:ext cx="823" cy="982"/>
              </a:xfrm>
              <a:custGeom>
                <a:avLst/>
                <a:gdLst>
                  <a:gd name="T0" fmla="*/ 425 w 2470"/>
                  <a:gd name="T1" fmla="*/ 1985 h 2946"/>
                  <a:gd name="T2" fmla="*/ 413 w 2470"/>
                  <a:gd name="T3" fmla="*/ 1923 h 2946"/>
                  <a:gd name="T4" fmla="*/ 595 w 2470"/>
                  <a:gd name="T5" fmla="*/ 1987 h 2946"/>
                  <a:gd name="T6" fmla="*/ 920 w 2470"/>
                  <a:gd name="T7" fmla="*/ 2074 h 2946"/>
                  <a:gd name="T8" fmla="*/ 1061 w 2470"/>
                  <a:gd name="T9" fmla="*/ 2044 h 2946"/>
                  <a:gd name="T10" fmla="*/ 719 w 2470"/>
                  <a:gd name="T11" fmla="*/ 1936 h 2946"/>
                  <a:gd name="T12" fmla="*/ 539 w 2470"/>
                  <a:gd name="T13" fmla="*/ 1880 h 2946"/>
                  <a:gd name="T14" fmla="*/ 600 w 2470"/>
                  <a:gd name="T15" fmla="*/ 1770 h 2946"/>
                  <a:gd name="T16" fmla="*/ 159 w 2470"/>
                  <a:gd name="T17" fmla="*/ 1632 h 2946"/>
                  <a:gd name="T18" fmla="*/ 31 w 2470"/>
                  <a:gd name="T19" fmla="*/ 1405 h 2946"/>
                  <a:gd name="T20" fmla="*/ 0 w 2470"/>
                  <a:gd name="T21" fmla="*/ 261 h 2946"/>
                  <a:gd name="T22" fmla="*/ 95 w 2470"/>
                  <a:gd name="T23" fmla="*/ 206 h 2946"/>
                  <a:gd name="T24" fmla="*/ 1563 w 2470"/>
                  <a:gd name="T25" fmla="*/ 53 h 2946"/>
                  <a:gd name="T26" fmla="*/ 1747 w 2470"/>
                  <a:gd name="T27" fmla="*/ 49 h 2946"/>
                  <a:gd name="T28" fmla="*/ 1889 w 2470"/>
                  <a:gd name="T29" fmla="*/ 0 h 2946"/>
                  <a:gd name="T30" fmla="*/ 2008 w 2470"/>
                  <a:gd name="T31" fmla="*/ 60 h 2946"/>
                  <a:gd name="T32" fmla="*/ 2157 w 2470"/>
                  <a:gd name="T33" fmla="*/ 305 h 2946"/>
                  <a:gd name="T34" fmla="*/ 2278 w 2470"/>
                  <a:gd name="T35" fmla="*/ 552 h 2946"/>
                  <a:gd name="T36" fmla="*/ 2255 w 2470"/>
                  <a:gd name="T37" fmla="*/ 648 h 2946"/>
                  <a:gd name="T38" fmla="*/ 2470 w 2470"/>
                  <a:gd name="T39" fmla="*/ 997 h 2946"/>
                  <a:gd name="T40" fmla="*/ 2366 w 2470"/>
                  <a:gd name="T41" fmla="*/ 1520 h 2946"/>
                  <a:gd name="T42" fmla="*/ 2013 w 2470"/>
                  <a:gd name="T43" fmla="*/ 1640 h 2946"/>
                  <a:gd name="T44" fmla="*/ 1906 w 2470"/>
                  <a:gd name="T45" fmla="*/ 1852 h 2946"/>
                  <a:gd name="T46" fmla="*/ 1743 w 2470"/>
                  <a:gd name="T47" fmla="*/ 1928 h 2946"/>
                  <a:gd name="T48" fmla="*/ 1917 w 2470"/>
                  <a:gd name="T49" fmla="*/ 2282 h 2946"/>
                  <a:gd name="T50" fmla="*/ 1600 w 2470"/>
                  <a:gd name="T51" fmla="*/ 2946 h 2946"/>
                  <a:gd name="T52" fmla="*/ 141 w 2470"/>
                  <a:gd name="T53" fmla="*/ 2641 h 2946"/>
                  <a:gd name="T54" fmla="*/ 156 w 2470"/>
                  <a:gd name="T55" fmla="*/ 2260 h 2946"/>
                  <a:gd name="T56" fmla="*/ 1586 w 2470"/>
                  <a:gd name="T57" fmla="*/ 2419 h 2946"/>
                  <a:gd name="T58" fmla="*/ 1659 w 2470"/>
                  <a:gd name="T59" fmla="*/ 2277 h 2946"/>
                  <a:gd name="T60" fmla="*/ 1114 w 2470"/>
                  <a:gd name="T61" fmla="*/ 2201 h 2946"/>
                  <a:gd name="T62" fmla="*/ 618 w 2470"/>
                  <a:gd name="T63" fmla="*/ 2088 h 2946"/>
                  <a:gd name="T64" fmla="*/ 425 w 2470"/>
                  <a:gd name="T65" fmla="*/ 1985 h 2946"/>
                  <a:gd name="T66" fmla="*/ 425 w 2470"/>
                  <a:gd name="T67" fmla="*/ 1985 h 294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470"/>
                  <a:gd name="T103" fmla="*/ 0 h 2946"/>
                  <a:gd name="T104" fmla="*/ 2470 w 2470"/>
                  <a:gd name="T105" fmla="*/ 2946 h 294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470" h="2946">
                    <a:moveTo>
                      <a:pt x="425" y="1985"/>
                    </a:moveTo>
                    <a:lnTo>
                      <a:pt x="413" y="1923"/>
                    </a:lnTo>
                    <a:lnTo>
                      <a:pt x="595" y="1987"/>
                    </a:lnTo>
                    <a:lnTo>
                      <a:pt x="920" y="2074"/>
                    </a:lnTo>
                    <a:lnTo>
                      <a:pt x="1061" y="2044"/>
                    </a:lnTo>
                    <a:lnTo>
                      <a:pt x="719" y="1936"/>
                    </a:lnTo>
                    <a:lnTo>
                      <a:pt x="539" y="1880"/>
                    </a:lnTo>
                    <a:lnTo>
                      <a:pt x="600" y="1770"/>
                    </a:lnTo>
                    <a:lnTo>
                      <a:pt x="159" y="1632"/>
                    </a:lnTo>
                    <a:lnTo>
                      <a:pt x="31" y="1405"/>
                    </a:lnTo>
                    <a:lnTo>
                      <a:pt x="0" y="261"/>
                    </a:lnTo>
                    <a:lnTo>
                      <a:pt x="95" y="206"/>
                    </a:lnTo>
                    <a:lnTo>
                      <a:pt x="1563" y="53"/>
                    </a:lnTo>
                    <a:lnTo>
                      <a:pt x="1747" y="49"/>
                    </a:lnTo>
                    <a:lnTo>
                      <a:pt x="1889" y="0"/>
                    </a:lnTo>
                    <a:lnTo>
                      <a:pt x="2008" y="60"/>
                    </a:lnTo>
                    <a:lnTo>
                      <a:pt x="2157" y="305"/>
                    </a:lnTo>
                    <a:lnTo>
                      <a:pt x="2278" y="552"/>
                    </a:lnTo>
                    <a:lnTo>
                      <a:pt x="2255" y="648"/>
                    </a:lnTo>
                    <a:lnTo>
                      <a:pt x="2470" y="997"/>
                    </a:lnTo>
                    <a:lnTo>
                      <a:pt x="2366" y="1520"/>
                    </a:lnTo>
                    <a:lnTo>
                      <a:pt x="2013" y="1640"/>
                    </a:lnTo>
                    <a:lnTo>
                      <a:pt x="1906" y="1852"/>
                    </a:lnTo>
                    <a:lnTo>
                      <a:pt x="1743" y="1928"/>
                    </a:lnTo>
                    <a:lnTo>
                      <a:pt x="1917" y="2282"/>
                    </a:lnTo>
                    <a:lnTo>
                      <a:pt x="1600" y="2946"/>
                    </a:lnTo>
                    <a:lnTo>
                      <a:pt x="141" y="2641"/>
                    </a:lnTo>
                    <a:lnTo>
                      <a:pt x="156" y="2260"/>
                    </a:lnTo>
                    <a:lnTo>
                      <a:pt x="1586" y="2419"/>
                    </a:lnTo>
                    <a:lnTo>
                      <a:pt x="1659" y="2277"/>
                    </a:lnTo>
                    <a:lnTo>
                      <a:pt x="1114" y="2201"/>
                    </a:lnTo>
                    <a:lnTo>
                      <a:pt x="618" y="2088"/>
                    </a:lnTo>
                    <a:lnTo>
                      <a:pt x="425" y="1985"/>
                    </a:lnTo>
                    <a:close/>
                  </a:path>
                </a:pathLst>
              </a:custGeom>
              <a:solidFill>
                <a:srgbClr val="FFE5E5"/>
              </a:solidFill>
              <a:ln w="9525">
                <a:noFill/>
                <a:round/>
                <a:headEnd/>
                <a:tailEnd/>
              </a:ln>
            </p:spPr>
            <p:txBody>
              <a:bodyPr/>
              <a:lstStyle/>
              <a:p>
                <a:endParaRPr lang="en-US"/>
              </a:p>
            </p:txBody>
          </p:sp>
          <p:sp>
            <p:nvSpPr>
              <p:cNvPr id="21877" name="Freeform 16"/>
              <p:cNvSpPr>
                <a:spLocks/>
              </p:cNvSpPr>
              <p:nvPr/>
            </p:nvSpPr>
            <p:spPr bwMode="auto">
              <a:xfrm>
                <a:off x="1894" y="3609"/>
                <a:ext cx="148" cy="140"/>
              </a:xfrm>
              <a:custGeom>
                <a:avLst/>
                <a:gdLst>
                  <a:gd name="T0" fmla="*/ 270 w 444"/>
                  <a:gd name="T1" fmla="*/ 0 h 420"/>
                  <a:gd name="T2" fmla="*/ 59 w 444"/>
                  <a:gd name="T3" fmla="*/ 25 h 420"/>
                  <a:gd name="T4" fmla="*/ 52 w 444"/>
                  <a:gd name="T5" fmla="*/ 197 h 420"/>
                  <a:gd name="T6" fmla="*/ 0 w 444"/>
                  <a:gd name="T7" fmla="*/ 273 h 420"/>
                  <a:gd name="T8" fmla="*/ 114 w 444"/>
                  <a:gd name="T9" fmla="*/ 420 h 420"/>
                  <a:gd name="T10" fmla="*/ 369 w 444"/>
                  <a:gd name="T11" fmla="*/ 394 h 420"/>
                  <a:gd name="T12" fmla="*/ 444 w 444"/>
                  <a:gd name="T13" fmla="*/ 268 h 420"/>
                  <a:gd name="T14" fmla="*/ 351 w 444"/>
                  <a:gd name="T15" fmla="*/ 36 h 420"/>
                  <a:gd name="T16" fmla="*/ 270 w 444"/>
                  <a:gd name="T17" fmla="*/ 0 h 420"/>
                  <a:gd name="T18" fmla="*/ 270 w 444"/>
                  <a:gd name="T19" fmla="*/ 0 h 4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44"/>
                  <a:gd name="T31" fmla="*/ 0 h 420"/>
                  <a:gd name="T32" fmla="*/ 444 w 444"/>
                  <a:gd name="T33" fmla="*/ 420 h 42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44" h="420">
                    <a:moveTo>
                      <a:pt x="270" y="0"/>
                    </a:moveTo>
                    <a:lnTo>
                      <a:pt x="59" y="25"/>
                    </a:lnTo>
                    <a:lnTo>
                      <a:pt x="52" y="197"/>
                    </a:lnTo>
                    <a:lnTo>
                      <a:pt x="0" y="273"/>
                    </a:lnTo>
                    <a:lnTo>
                      <a:pt x="114" y="420"/>
                    </a:lnTo>
                    <a:lnTo>
                      <a:pt x="369" y="394"/>
                    </a:lnTo>
                    <a:lnTo>
                      <a:pt x="444" y="268"/>
                    </a:lnTo>
                    <a:lnTo>
                      <a:pt x="351" y="36"/>
                    </a:lnTo>
                    <a:lnTo>
                      <a:pt x="270" y="0"/>
                    </a:lnTo>
                    <a:close/>
                  </a:path>
                </a:pathLst>
              </a:custGeom>
              <a:solidFill>
                <a:srgbClr val="FFFFFF"/>
              </a:solidFill>
              <a:ln w="9525">
                <a:noFill/>
                <a:round/>
                <a:headEnd/>
                <a:tailEnd/>
              </a:ln>
            </p:spPr>
            <p:txBody>
              <a:bodyPr/>
              <a:lstStyle/>
              <a:p>
                <a:endParaRPr lang="en-US"/>
              </a:p>
            </p:txBody>
          </p:sp>
          <p:sp>
            <p:nvSpPr>
              <p:cNvPr id="21878" name="Freeform 17"/>
              <p:cNvSpPr>
                <a:spLocks/>
              </p:cNvSpPr>
              <p:nvPr/>
            </p:nvSpPr>
            <p:spPr bwMode="auto">
              <a:xfrm>
                <a:off x="1890" y="3599"/>
                <a:ext cx="148" cy="161"/>
              </a:xfrm>
              <a:custGeom>
                <a:avLst/>
                <a:gdLst>
                  <a:gd name="T0" fmla="*/ 23 w 444"/>
                  <a:gd name="T1" fmla="*/ 481 h 481"/>
                  <a:gd name="T2" fmla="*/ 0 w 444"/>
                  <a:gd name="T3" fmla="*/ 343 h 481"/>
                  <a:gd name="T4" fmla="*/ 71 w 444"/>
                  <a:gd name="T5" fmla="*/ 288 h 481"/>
                  <a:gd name="T6" fmla="*/ 185 w 444"/>
                  <a:gd name="T7" fmla="*/ 282 h 481"/>
                  <a:gd name="T8" fmla="*/ 274 w 444"/>
                  <a:gd name="T9" fmla="*/ 373 h 481"/>
                  <a:gd name="T10" fmla="*/ 351 w 444"/>
                  <a:gd name="T11" fmla="*/ 318 h 481"/>
                  <a:gd name="T12" fmla="*/ 292 w 444"/>
                  <a:gd name="T13" fmla="*/ 233 h 481"/>
                  <a:gd name="T14" fmla="*/ 94 w 444"/>
                  <a:gd name="T15" fmla="*/ 242 h 481"/>
                  <a:gd name="T16" fmla="*/ 84 w 444"/>
                  <a:gd name="T17" fmla="*/ 131 h 481"/>
                  <a:gd name="T18" fmla="*/ 277 w 444"/>
                  <a:gd name="T19" fmla="*/ 0 h 481"/>
                  <a:gd name="T20" fmla="*/ 407 w 444"/>
                  <a:gd name="T21" fmla="*/ 142 h 481"/>
                  <a:gd name="T22" fmla="*/ 444 w 444"/>
                  <a:gd name="T23" fmla="*/ 333 h 481"/>
                  <a:gd name="T24" fmla="*/ 298 w 444"/>
                  <a:gd name="T25" fmla="*/ 481 h 481"/>
                  <a:gd name="T26" fmla="*/ 23 w 444"/>
                  <a:gd name="T27" fmla="*/ 481 h 481"/>
                  <a:gd name="T28" fmla="*/ 23 w 444"/>
                  <a:gd name="T29" fmla="*/ 481 h 48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44"/>
                  <a:gd name="T46" fmla="*/ 0 h 481"/>
                  <a:gd name="T47" fmla="*/ 444 w 444"/>
                  <a:gd name="T48" fmla="*/ 481 h 48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44" h="481">
                    <a:moveTo>
                      <a:pt x="23" y="481"/>
                    </a:moveTo>
                    <a:lnTo>
                      <a:pt x="0" y="343"/>
                    </a:lnTo>
                    <a:lnTo>
                      <a:pt x="71" y="288"/>
                    </a:lnTo>
                    <a:lnTo>
                      <a:pt x="185" y="282"/>
                    </a:lnTo>
                    <a:lnTo>
                      <a:pt x="274" y="373"/>
                    </a:lnTo>
                    <a:lnTo>
                      <a:pt x="351" y="318"/>
                    </a:lnTo>
                    <a:lnTo>
                      <a:pt x="292" y="233"/>
                    </a:lnTo>
                    <a:lnTo>
                      <a:pt x="94" y="242"/>
                    </a:lnTo>
                    <a:lnTo>
                      <a:pt x="84" y="131"/>
                    </a:lnTo>
                    <a:lnTo>
                      <a:pt x="277" y="0"/>
                    </a:lnTo>
                    <a:lnTo>
                      <a:pt x="407" y="142"/>
                    </a:lnTo>
                    <a:lnTo>
                      <a:pt x="444" y="333"/>
                    </a:lnTo>
                    <a:lnTo>
                      <a:pt x="298" y="481"/>
                    </a:lnTo>
                    <a:lnTo>
                      <a:pt x="23" y="481"/>
                    </a:lnTo>
                    <a:close/>
                  </a:path>
                </a:pathLst>
              </a:custGeom>
              <a:solidFill>
                <a:srgbClr val="FFE5E5"/>
              </a:solidFill>
              <a:ln w="9525">
                <a:noFill/>
                <a:round/>
                <a:headEnd/>
                <a:tailEnd/>
              </a:ln>
            </p:spPr>
            <p:txBody>
              <a:bodyPr/>
              <a:lstStyle/>
              <a:p>
                <a:endParaRPr lang="en-US"/>
              </a:p>
            </p:txBody>
          </p:sp>
          <p:sp>
            <p:nvSpPr>
              <p:cNvPr id="21879" name="Freeform 18"/>
              <p:cNvSpPr>
                <a:spLocks/>
              </p:cNvSpPr>
              <p:nvPr/>
            </p:nvSpPr>
            <p:spPr bwMode="auto">
              <a:xfrm>
                <a:off x="1905" y="3599"/>
                <a:ext cx="148" cy="169"/>
              </a:xfrm>
              <a:custGeom>
                <a:avLst/>
                <a:gdLst>
                  <a:gd name="T0" fmla="*/ 10 w 445"/>
                  <a:gd name="T1" fmla="*/ 485 h 506"/>
                  <a:gd name="T2" fmla="*/ 0 w 445"/>
                  <a:gd name="T3" fmla="*/ 430 h 506"/>
                  <a:gd name="T4" fmla="*/ 98 w 445"/>
                  <a:gd name="T5" fmla="*/ 373 h 506"/>
                  <a:gd name="T6" fmla="*/ 281 w 445"/>
                  <a:gd name="T7" fmla="*/ 384 h 506"/>
                  <a:gd name="T8" fmla="*/ 349 w 445"/>
                  <a:gd name="T9" fmla="*/ 333 h 506"/>
                  <a:gd name="T10" fmla="*/ 332 w 445"/>
                  <a:gd name="T11" fmla="*/ 151 h 506"/>
                  <a:gd name="T12" fmla="*/ 196 w 445"/>
                  <a:gd name="T13" fmla="*/ 95 h 506"/>
                  <a:gd name="T14" fmla="*/ 19 w 445"/>
                  <a:gd name="T15" fmla="*/ 202 h 506"/>
                  <a:gd name="T16" fmla="*/ 26 w 445"/>
                  <a:gd name="T17" fmla="*/ 55 h 506"/>
                  <a:gd name="T18" fmla="*/ 109 w 445"/>
                  <a:gd name="T19" fmla="*/ 4 h 506"/>
                  <a:gd name="T20" fmla="*/ 233 w 445"/>
                  <a:gd name="T21" fmla="*/ 0 h 506"/>
                  <a:gd name="T22" fmla="*/ 345 w 445"/>
                  <a:gd name="T23" fmla="*/ 66 h 506"/>
                  <a:gd name="T24" fmla="*/ 414 w 445"/>
                  <a:gd name="T25" fmla="*/ 157 h 506"/>
                  <a:gd name="T26" fmla="*/ 445 w 445"/>
                  <a:gd name="T27" fmla="*/ 309 h 506"/>
                  <a:gd name="T28" fmla="*/ 422 w 445"/>
                  <a:gd name="T29" fmla="*/ 430 h 506"/>
                  <a:gd name="T30" fmla="*/ 345 w 445"/>
                  <a:gd name="T31" fmla="*/ 496 h 506"/>
                  <a:gd name="T32" fmla="*/ 141 w 445"/>
                  <a:gd name="T33" fmla="*/ 506 h 506"/>
                  <a:gd name="T34" fmla="*/ 10 w 445"/>
                  <a:gd name="T35" fmla="*/ 485 h 506"/>
                  <a:gd name="T36" fmla="*/ 10 w 445"/>
                  <a:gd name="T37" fmla="*/ 485 h 50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45"/>
                  <a:gd name="T58" fmla="*/ 0 h 506"/>
                  <a:gd name="T59" fmla="*/ 445 w 445"/>
                  <a:gd name="T60" fmla="*/ 506 h 50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45" h="506">
                    <a:moveTo>
                      <a:pt x="10" y="485"/>
                    </a:moveTo>
                    <a:lnTo>
                      <a:pt x="0" y="430"/>
                    </a:lnTo>
                    <a:lnTo>
                      <a:pt x="98" y="373"/>
                    </a:lnTo>
                    <a:lnTo>
                      <a:pt x="281" y="384"/>
                    </a:lnTo>
                    <a:lnTo>
                      <a:pt x="349" y="333"/>
                    </a:lnTo>
                    <a:lnTo>
                      <a:pt x="332" y="151"/>
                    </a:lnTo>
                    <a:lnTo>
                      <a:pt x="196" y="95"/>
                    </a:lnTo>
                    <a:lnTo>
                      <a:pt x="19" y="202"/>
                    </a:lnTo>
                    <a:lnTo>
                      <a:pt x="26" y="55"/>
                    </a:lnTo>
                    <a:lnTo>
                      <a:pt x="109" y="4"/>
                    </a:lnTo>
                    <a:lnTo>
                      <a:pt x="233" y="0"/>
                    </a:lnTo>
                    <a:lnTo>
                      <a:pt x="345" y="66"/>
                    </a:lnTo>
                    <a:lnTo>
                      <a:pt x="414" y="157"/>
                    </a:lnTo>
                    <a:lnTo>
                      <a:pt x="445" y="309"/>
                    </a:lnTo>
                    <a:lnTo>
                      <a:pt x="422" y="430"/>
                    </a:lnTo>
                    <a:lnTo>
                      <a:pt x="345" y="496"/>
                    </a:lnTo>
                    <a:lnTo>
                      <a:pt x="141" y="506"/>
                    </a:lnTo>
                    <a:lnTo>
                      <a:pt x="10" y="485"/>
                    </a:lnTo>
                    <a:close/>
                  </a:path>
                </a:pathLst>
              </a:custGeom>
              <a:solidFill>
                <a:srgbClr val="D1BABA"/>
              </a:solidFill>
              <a:ln w="9525">
                <a:noFill/>
                <a:round/>
                <a:headEnd/>
                <a:tailEnd/>
              </a:ln>
            </p:spPr>
            <p:txBody>
              <a:bodyPr/>
              <a:lstStyle/>
              <a:p>
                <a:endParaRPr lang="en-US"/>
              </a:p>
            </p:txBody>
          </p:sp>
          <p:sp>
            <p:nvSpPr>
              <p:cNvPr id="21880" name="Freeform 19"/>
              <p:cNvSpPr>
                <a:spLocks/>
              </p:cNvSpPr>
              <p:nvPr/>
            </p:nvSpPr>
            <p:spPr bwMode="auto">
              <a:xfrm>
                <a:off x="1268" y="2862"/>
                <a:ext cx="780" cy="887"/>
              </a:xfrm>
              <a:custGeom>
                <a:avLst/>
                <a:gdLst>
                  <a:gd name="T0" fmla="*/ 1943 w 2339"/>
                  <a:gd name="T1" fmla="*/ 0 h 2663"/>
                  <a:gd name="T2" fmla="*/ 2073 w 2339"/>
                  <a:gd name="T3" fmla="*/ 121 h 2663"/>
                  <a:gd name="T4" fmla="*/ 2122 w 2339"/>
                  <a:gd name="T5" fmla="*/ 251 h 2663"/>
                  <a:gd name="T6" fmla="*/ 2125 w 2339"/>
                  <a:gd name="T7" fmla="*/ 511 h 2663"/>
                  <a:gd name="T8" fmla="*/ 2339 w 2339"/>
                  <a:gd name="T9" fmla="*/ 806 h 2663"/>
                  <a:gd name="T10" fmla="*/ 2267 w 2339"/>
                  <a:gd name="T11" fmla="*/ 1277 h 2663"/>
                  <a:gd name="T12" fmla="*/ 1955 w 2339"/>
                  <a:gd name="T13" fmla="*/ 1397 h 2663"/>
                  <a:gd name="T14" fmla="*/ 1911 w 2339"/>
                  <a:gd name="T15" fmla="*/ 1534 h 2663"/>
                  <a:gd name="T16" fmla="*/ 1747 w 2339"/>
                  <a:gd name="T17" fmla="*/ 1645 h 2663"/>
                  <a:gd name="T18" fmla="*/ 1965 w 2339"/>
                  <a:gd name="T19" fmla="*/ 1782 h 2663"/>
                  <a:gd name="T20" fmla="*/ 1943 w 2339"/>
                  <a:gd name="T21" fmla="*/ 2147 h 2663"/>
                  <a:gd name="T22" fmla="*/ 1473 w 2339"/>
                  <a:gd name="T23" fmla="*/ 2663 h 2663"/>
                  <a:gd name="T24" fmla="*/ 1500 w 2339"/>
                  <a:gd name="T25" fmla="*/ 2162 h 2663"/>
                  <a:gd name="T26" fmla="*/ 1589 w 2339"/>
                  <a:gd name="T27" fmla="*/ 2039 h 2663"/>
                  <a:gd name="T28" fmla="*/ 1299 w 2339"/>
                  <a:gd name="T29" fmla="*/ 2020 h 2663"/>
                  <a:gd name="T30" fmla="*/ 987 w 2339"/>
                  <a:gd name="T31" fmla="*/ 1973 h 2663"/>
                  <a:gd name="T32" fmla="*/ 815 w 2339"/>
                  <a:gd name="T33" fmla="*/ 1877 h 2663"/>
                  <a:gd name="T34" fmla="*/ 1241 w 2339"/>
                  <a:gd name="T35" fmla="*/ 1918 h 2663"/>
                  <a:gd name="T36" fmla="*/ 1329 w 2339"/>
                  <a:gd name="T37" fmla="*/ 1912 h 2663"/>
                  <a:gd name="T38" fmla="*/ 1309 w 2339"/>
                  <a:gd name="T39" fmla="*/ 1848 h 2663"/>
                  <a:gd name="T40" fmla="*/ 1091 w 2339"/>
                  <a:gd name="T41" fmla="*/ 1831 h 2663"/>
                  <a:gd name="T42" fmla="*/ 734 w 2339"/>
                  <a:gd name="T43" fmla="*/ 1710 h 2663"/>
                  <a:gd name="T44" fmla="*/ 811 w 2339"/>
                  <a:gd name="T45" fmla="*/ 1638 h 2663"/>
                  <a:gd name="T46" fmla="*/ 727 w 2339"/>
                  <a:gd name="T47" fmla="*/ 1598 h 2663"/>
                  <a:gd name="T48" fmla="*/ 480 w 2339"/>
                  <a:gd name="T49" fmla="*/ 1547 h 2663"/>
                  <a:gd name="T50" fmla="*/ 473 w 2339"/>
                  <a:gd name="T51" fmla="*/ 1487 h 2663"/>
                  <a:gd name="T52" fmla="*/ 44 w 2339"/>
                  <a:gd name="T53" fmla="*/ 1383 h 2663"/>
                  <a:gd name="T54" fmla="*/ 0 w 2339"/>
                  <a:gd name="T55" fmla="*/ 1323 h 2663"/>
                  <a:gd name="T56" fmla="*/ 603 w 2339"/>
                  <a:gd name="T57" fmla="*/ 1436 h 2663"/>
                  <a:gd name="T58" fmla="*/ 1485 w 2339"/>
                  <a:gd name="T59" fmla="*/ 1594 h 2663"/>
                  <a:gd name="T60" fmla="*/ 1618 w 2339"/>
                  <a:gd name="T61" fmla="*/ 1539 h 2663"/>
                  <a:gd name="T62" fmla="*/ 1834 w 2339"/>
                  <a:gd name="T63" fmla="*/ 49 h 2663"/>
                  <a:gd name="T64" fmla="*/ 1943 w 2339"/>
                  <a:gd name="T65" fmla="*/ 0 h 2663"/>
                  <a:gd name="T66" fmla="*/ 1943 w 2339"/>
                  <a:gd name="T67" fmla="*/ 0 h 266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339"/>
                  <a:gd name="T103" fmla="*/ 0 h 2663"/>
                  <a:gd name="T104" fmla="*/ 2339 w 2339"/>
                  <a:gd name="T105" fmla="*/ 2663 h 266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339" h="2663">
                    <a:moveTo>
                      <a:pt x="1943" y="0"/>
                    </a:moveTo>
                    <a:lnTo>
                      <a:pt x="2073" y="121"/>
                    </a:lnTo>
                    <a:lnTo>
                      <a:pt x="2122" y="251"/>
                    </a:lnTo>
                    <a:lnTo>
                      <a:pt x="2125" y="511"/>
                    </a:lnTo>
                    <a:lnTo>
                      <a:pt x="2339" y="806"/>
                    </a:lnTo>
                    <a:lnTo>
                      <a:pt x="2267" y="1277"/>
                    </a:lnTo>
                    <a:lnTo>
                      <a:pt x="1955" y="1397"/>
                    </a:lnTo>
                    <a:lnTo>
                      <a:pt x="1911" y="1534"/>
                    </a:lnTo>
                    <a:lnTo>
                      <a:pt x="1747" y="1645"/>
                    </a:lnTo>
                    <a:lnTo>
                      <a:pt x="1965" y="1782"/>
                    </a:lnTo>
                    <a:lnTo>
                      <a:pt x="1943" y="2147"/>
                    </a:lnTo>
                    <a:lnTo>
                      <a:pt x="1473" y="2663"/>
                    </a:lnTo>
                    <a:lnTo>
                      <a:pt x="1500" y="2162"/>
                    </a:lnTo>
                    <a:lnTo>
                      <a:pt x="1589" y="2039"/>
                    </a:lnTo>
                    <a:lnTo>
                      <a:pt x="1299" y="2020"/>
                    </a:lnTo>
                    <a:lnTo>
                      <a:pt x="987" y="1973"/>
                    </a:lnTo>
                    <a:lnTo>
                      <a:pt x="815" y="1877"/>
                    </a:lnTo>
                    <a:lnTo>
                      <a:pt x="1241" y="1918"/>
                    </a:lnTo>
                    <a:lnTo>
                      <a:pt x="1329" y="1912"/>
                    </a:lnTo>
                    <a:lnTo>
                      <a:pt x="1309" y="1848"/>
                    </a:lnTo>
                    <a:lnTo>
                      <a:pt x="1091" y="1831"/>
                    </a:lnTo>
                    <a:lnTo>
                      <a:pt x="734" y="1710"/>
                    </a:lnTo>
                    <a:lnTo>
                      <a:pt x="811" y="1638"/>
                    </a:lnTo>
                    <a:lnTo>
                      <a:pt x="727" y="1598"/>
                    </a:lnTo>
                    <a:lnTo>
                      <a:pt x="480" y="1547"/>
                    </a:lnTo>
                    <a:lnTo>
                      <a:pt x="473" y="1487"/>
                    </a:lnTo>
                    <a:lnTo>
                      <a:pt x="44" y="1383"/>
                    </a:lnTo>
                    <a:lnTo>
                      <a:pt x="0" y="1323"/>
                    </a:lnTo>
                    <a:lnTo>
                      <a:pt x="603" y="1436"/>
                    </a:lnTo>
                    <a:lnTo>
                      <a:pt x="1485" y="1594"/>
                    </a:lnTo>
                    <a:lnTo>
                      <a:pt x="1618" y="1539"/>
                    </a:lnTo>
                    <a:lnTo>
                      <a:pt x="1834" y="49"/>
                    </a:lnTo>
                    <a:lnTo>
                      <a:pt x="1943" y="0"/>
                    </a:lnTo>
                    <a:close/>
                  </a:path>
                </a:pathLst>
              </a:custGeom>
              <a:solidFill>
                <a:srgbClr val="B5A3A3"/>
              </a:solidFill>
              <a:ln w="9525">
                <a:noFill/>
                <a:round/>
                <a:headEnd/>
                <a:tailEnd/>
              </a:ln>
            </p:spPr>
            <p:txBody>
              <a:bodyPr/>
              <a:lstStyle/>
              <a:p>
                <a:endParaRPr lang="en-US"/>
              </a:p>
            </p:txBody>
          </p:sp>
          <p:sp>
            <p:nvSpPr>
              <p:cNvPr id="21881" name="Freeform 20"/>
              <p:cNvSpPr>
                <a:spLocks/>
              </p:cNvSpPr>
              <p:nvPr/>
            </p:nvSpPr>
            <p:spPr bwMode="auto">
              <a:xfrm>
                <a:off x="1299" y="2852"/>
                <a:ext cx="508" cy="476"/>
              </a:xfrm>
              <a:custGeom>
                <a:avLst/>
                <a:gdLst>
                  <a:gd name="T0" fmla="*/ 23 w 1526"/>
                  <a:gd name="T1" fmla="*/ 1196 h 1428"/>
                  <a:gd name="T2" fmla="*/ 0 w 1526"/>
                  <a:gd name="T3" fmla="*/ 1011 h 1428"/>
                  <a:gd name="T4" fmla="*/ 3 w 1526"/>
                  <a:gd name="T5" fmla="*/ 139 h 1428"/>
                  <a:gd name="T6" fmla="*/ 69 w 1526"/>
                  <a:gd name="T7" fmla="*/ 86 h 1428"/>
                  <a:gd name="T8" fmla="*/ 421 w 1526"/>
                  <a:gd name="T9" fmla="*/ 35 h 1428"/>
                  <a:gd name="T10" fmla="*/ 904 w 1526"/>
                  <a:gd name="T11" fmla="*/ 0 h 1428"/>
                  <a:gd name="T12" fmla="*/ 1526 w 1526"/>
                  <a:gd name="T13" fmla="*/ 62 h 1428"/>
                  <a:gd name="T14" fmla="*/ 1513 w 1526"/>
                  <a:gd name="T15" fmla="*/ 1135 h 1428"/>
                  <a:gd name="T16" fmla="*/ 1446 w 1526"/>
                  <a:gd name="T17" fmla="*/ 1372 h 1428"/>
                  <a:gd name="T18" fmla="*/ 1299 w 1526"/>
                  <a:gd name="T19" fmla="*/ 1428 h 1428"/>
                  <a:gd name="T20" fmla="*/ 775 w 1526"/>
                  <a:gd name="T21" fmla="*/ 1400 h 1428"/>
                  <a:gd name="T22" fmla="*/ 76 w 1526"/>
                  <a:gd name="T23" fmla="*/ 1318 h 1428"/>
                  <a:gd name="T24" fmla="*/ 23 w 1526"/>
                  <a:gd name="T25" fmla="*/ 1196 h 1428"/>
                  <a:gd name="T26" fmla="*/ 23 w 1526"/>
                  <a:gd name="T27" fmla="*/ 1196 h 142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526"/>
                  <a:gd name="T43" fmla="*/ 0 h 1428"/>
                  <a:gd name="T44" fmla="*/ 1526 w 1526"/>
                  <a:gd name="T45" fmla="*/ 1428 h 142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526" h="1428">
                    <a:moveTo>
                      <a:pt x="23" y="1196"/>
                    </a:moveTo>
                    <a:lnTo>
                      <a:pt x="0" y="1011"/>
                    </a:lnTo>
                    <a:lnTo>
                      <a:pt x="3" y="139"/>
                    </a:lnTo>
                    <a:lnTo>
                      <a:pt x="69" y="86"/>
                    </a:lnTo>
                    <a:lnTo>
                      <a:pt x="421" y="35"/>
                    </a:lnTo>
                    <a:lnTo>
                      <a:pt x="904" y="0"/>
                    </a:lnTo>
                    <a:lnTo>
                      <a:pt x="1526" y="62"/>
                    </a:lnTo>
                    <a:lnTo>
                      <a:pt x="1513" y="1135"/>
                    </a:lnTo>
                    <a:lnTo>
                      <a:pt x="1446" y="1372"/>
                    </a:lnTo>
                    <a:lnTo>
                      <a:pt x="1299" y="1428"/>
                    </a:lnTo>
                    <a:lnTo>
                      <a:pt x="775" y="1400"/>
                    </a:lnTo>
                    <a:lnTo>
                      <a:pt x="76" y="1318"/>
                    </a:lnTo>
                    <a:lnTo>
                      <a:pt x="23" y="1196"/>
                    </a:lnTo>
                    <a:close/>
                  </a:path>
                </a:pathLst>
              </a:custGeom>
              <a:solidFill>
                <a:srgbClr val="99CCFF"/>
              </a:solidFill>
              <a:ln w="9525">
                <a:noFill/>
                <a:round/>
                <a:headEnd/>
                <a:tailEnd/>
              </a:ln>
            </p:spPr>
            <p:txBody>
              <a:bodyPr/>
              <a:lstStyle/>
              <a:p>
                <a:endParaRPr lang="en-US"/>
              </a:p>
            </p:txBody>
          </p:sp>
          <p:sp>
            <p:nvSpPr>
              <p:cNvPr id="21882" name="Freeform 21"/>
              <p:cNvSpPr>
                <a:spLocks/>
              </p:cNvSpPr>
              <p:nvPr/>
            </p:nvSpPr>
            <p:spPr bwMode="auto">
              <a:xfrm>
                <a:off x="1242" y="2826"/>
                <a:ext cx="578" cy="457"/>
              </a:xfrm>
              <a:custGeom>
                <a:avLst/>
                <a:gdLst>
                  <a:gd name="T0" fmla="*/ 1713 w 1735"/>
                  <a:gd name="T1" fmla="*/ 162 h 1369"/>
                  <a:gd name="T2" fmla="*/ 1735 w 1735"/>
                  <a:gd name="T3" fmla="*/ 71 h 1369"/>
                  <a:gd name="T4" fmla="*/ 1618 w 1735"/>
                  <a:gd name="T5" fmla="*/ 23 h 1369"/>
                  <a:gd name="T6" fmla="*/ 1321 w 1735"/>
                  <a:gd name="T7" fmla="*/ 0 h 1369"/>
                  <a:gd name="T8" fmla="*/ 500 w 1735"/>
                  <a:gd name="T9" fmla="*/ 64 h 1369"/>
                  <a:gd name="T10" fmla="*/ 144 w 1735"/>
                  <a:gd name="T11" fmla="*/ 107 h 1369"/>
                  <a:gd name="T12" fmla="*/ 32 w 1735"/>
                  <a:gd name="T13" fmla="*/ 169 h 1369"/>
                  <a:gd name="T14" fmla="*/ 0 w 1735"/>
                  <a:gd name="T15" fmla="*/ 270 h 1369"/>
                  <a:gd name="T16" fmla="*/ 35 w 1735"/>
                  <a:gd name="T17" fmla="*/ 725 h 1369"/>
                  <a:gd name="T18" fmla="*/ 127 w 1735"/>
                  <a:gd name="T19" fmla="*/ 1281 h 1369"/>
                  <a:gd name="T20" fmla="*/ 247 w 1735"/>
                  <a:gd name="T21" fmla="*/ 1369 h 1369"/>
                  <a:gd name="T22" fmla="*/ 171 w 1735"/>
                  <a:gd name="T23" fmla="*/ 1106 h 1369"/>
                  <a:gd name="T24" fmla="*/ 162 w 1735"/>
                  <a:gd name="T25" fmla="*/ 235 h 1369"/>
                  <a:gd name="T26" fmla="*/ 447 w 1735"/>
                  <a:gd name="T27" fmla="*/ 144 h 1369"/>
                  <a:gd name="T28" fmla="*/ 953 w 1735"/>
                  <a:gd name="T29" fmla="*/ 104 h 1369"/>
                  <a:gd name="T30" fmla="*/ 1404 w 1735"/>
                  <a:gd name="T31" fmla="*/ 89 h 1369"/>
                  <a:gd name="T32" fmla="*/ 1572 w 1735"/>
                  <a:gd name="T33" fmla="*/ 124 h 1369"/>
                  <a:gd name="T34" fmla="*/ 1713 w 1735"/>
                  <a:gd name="T35" fmla="*/ 162 h 1369"/>
                  <a:gd name="T36" fmla="*/ 1713 w 1735"/>
                  <a:gd name="T37" fmla="*/ 162 h 136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735"/>
                  <a:gd name="T58" fmla="*/ 0 h 1369"/>
                  <a:gd name="T59" fmla="*/ 1735 w 1735"/>
                  <a:gd name="T60" fmla="*/ 1369 h 136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735" h="1369">
                    <a:moveTo>
                      <a:pt x="1713" y="162"/>
                    </a:moveTo>
                    <a:lnTo>
                      <a:pt x="1735" y="71"/>
                    </a:lnTo>
                    <a:lnTo>
                      <a:pt x="1618" y="23"/>
                    </a:lnTo>
                    <a:lnTo>
                      <a:pt x="1321" y="0"/>
                    </a:lnTo>
                    <a:lnTo>
                      <a:pt x="500" y="64"/>
                    </a:lnTo>
                    <a:lnTo>
                      <a:pt x="144" y="107"/>
                    </a:lnTo>
                    <a:lnTo>
                      <a:pt x="32" y="169"/>
                    </a:lnTo>
                    <a:lnTo>
                      <a:pt x="0" y="270"/>
                    </a:lnTo>
                    <a:lnTo>
                      <a:pt x="35" y="725"/>
                    </a:lnTo>
                    <a:lnTo>
                      <a:pt x="127" y="1281"/>
                    </a:lnTo>
                    <a:lnTo>
                      <a:pt x="247" y="1369"/>
                    </a:lnTo>
                    <a:lnTo>
                      <a:pt x="171" y="1106"/>
                    </a:lnTo>
                    <a:lnTo>
                      <a:pt x="162" y="235"/>
                    </a:lnTo>
                    <a:lnTo>
                      <a:pt x="447" y="144"/>
                    </a:lnTo>
                    <a:lnTo>
                      <a:pt x="953" y="104"/>
                    </a:lnTo>
                    <a:lnTo>
                      <a:pt x="1404" y="89"/>
                    </a:lnTo>
                    <a:lnTo>
                      <a:pt x="1572" y="124"/>
                    </a:lnTo>
                    <a:lnTo>
                      <a:pt x="1713" y="162"/>
                    </a:lnTo>
                    <a:close/>
                  </a:path>
                </a:pathLst>
              </a:custGeom>
              <a:solidFill>
                <a:srgbClr val="B5A3A3"/>
              </a:solidFill>
              <a:ln w="9525">
                <a:noFill/>
                <a:round/>
                <a:headEnd/>
                <a:tailEnd/>
              </a:ln>
            </p:spPr>
            <p:txBody>
              <a:bodyPr/>
              <a:lstStyle/>
              <a:p>
                <a:endParaRPr lang="en-US"/>
              </a:p>
            </p:txBody>
          </p:sp>
          <p:sp>
            <p:nvSpPr>
              <p:cNvPr id="21883" name="Freeform 22"/>
              <p:cNvSpPr>
                <a:spLocks/>
              </p:cNvSpPr>
              <p:nvPr/>
            </p:nvSpPr>
            <p:spPr bwMode="auto">
              <a:xfrm>
                <a:off x="1340" y="2769"/>
                <a:ext cx="656" cy="741"/>
              </a:xfrm>
              <a:custGeom>
                <a:avLst/>
                <a:gdLst>
                  <a:gd name="T0" fmla="*/ 1549 w 1967"/>
                  <a:gd name="T1" fmla="*/ 43 h 2223"/>
                  <a:gd name="T2" fmla="*/ 1449 w 1967"/>
                  <a:gd name="T3" fmla="*/ 1563 h 2223"/>
                  <a:gd name="T4" fmla="*/ 1656 w 1967"/>
                  <a:gd name="T5" fmla="*/ 204 h 2223"/>
                  <a:gd name="T6" fmla="*/ 1690 w 1967"/>
                  <a:gd name="T7" fmla="*/ 131 h 2223"/>
                  <a:gd name="T8" fmla="*/ 1813 w 1967"/>
                  <a:gd name="T9" fmla="*/ 301 h 2223"/>
                  <a:gd name="T10" fmla="*/ 1905 w 1967"/>
                  <a:gd name="T11" fmla="*/ 530 h 2223"/>
                  <a:gd name="T12" fmla="*/ 1653 w 1967"/>
                  <a:gd name="T13" fmla="*/ 1727 h 2223"/>
                  <a:gd name="T14" fmla="*/ 1425 w 1967"/>
                  <a:gd name="T15" fmla="*/ 1894 h 2223"/>
                  <a:gd name="T16" fmla="*/ 1294 w 1967"/>
                  <a:gd name="T17" fmla="*/ 1924 h 2223"/>
                  <a:gd name="T18" fmla="*/ 755 w 1967"/>
                  <a:gd name="T19" fmla="*/ 1847 h 2223"/>
                  <a:gd name="T20" fmla="*/ 835 w 1967"/>
                  <a:gd name="T21" fmla="*/ 1934 h 2223"/>
                  <a:gd name="T22" fmla="*/ 773 w 1967"/>
                  <a:gd name="T23" fmla="*/ 1999 h 2223"/>
                  <a:gd name="T24" fmla="*/ 517 w 1967"/>
                  <a:gd name="T25" fmla="*/ 1989 h 2223"/>
                  <a:gd name="T26" fmla="*/ 717 w 1967"/>
                  <a:gd name="T27" fmla="*/ 2080 h 2223"/>
                  <a:gd name="T28" fmla="*/ 951 w 1967"/>
                  <a:gd name="T29" fmla="*/ 2095 h 2223"/>
                  <a:gd name="T30" fmla="*/ 1101 w 1967"/>
                  <a:gd name="T31" fmla="*/ 2085 h 2223"/>
                  <a:gd name="T32" fmla="*/ 1248 w 1967"/>
                  <a:gd name="T33" fmla="*/ 2085 h 2223"/>
                  <a:gd name="T34" fmla="*/ 1341 w 1967"/>
                  <a:gd name="T35" fmla="*/ 2142 h 2223"/>
                  <a:gd name="T36" fmla="*/ 1177 w 1967"/>
                  <a:gd name="T37" fmla="*/ 2174 h 2223"/>
                  <a:gd name="T38" fmla="*/ 751 w 1967"/>
                  <a:gd name="T39" fmla="*/ 2161 h 2223"/>
                  <a:gd name="T40" fmla="*/ 339 w 1967"/>
                  <a:gd name="T41" fmla="*/ 2072 h 2223"/>
                  <a:gd name="T42" fmla="*/ 115 w 1967"/>
                  <a:gd name="T43" fmla="*/ 1988 h 2223"/>
                  <a:gd name="T44" fmla="*/ 102 w 1967"/>
                  <a:gd name="T45" fmla="*/ 1897 h 2223"/>
                  <a:gd name="T46" fmla="*/ 231 w 1967"/>
                  <a:gd name="T47" fmla="*/ 1886 h 2223"/>
                  <a:gd name="T48" fmla="*/ 291 w 1967"/>
                  <a:gd name="T49" fmla="*/ 1868 h 2223"/>
                  <a:gd name="T50" fmla="*/ 326 w 1967"/>
                  <a:gd name="T51" fmla="*/ 1771 h 2223"/>
                  <a:gd name="T52" fmla="*/ 201 w 1967"/>
                  <a:gd name="T53" fmla="*/ 1753 h 2223"/>
                  <a:gd name="T54" fmla="*/ 165 w 1967"/>
                  <a:gd name="T55" fmla="*/ 1832 h 2223"/>
                  <a:gd name="T56" fmla="*/ 56 w 1967"/>
                  <a:gd name="T57" fmla="*/ 1837 h 2223"/>
                  <a:gd name="T58" fmla="*/ 19 w 1967"/>
                  <a:gd name="T59" fmla="*/ 1879 h 2223"/>
                  <a:gd name="T60" fmla="*/ 0 w 1967"/>
                  <a:gd name="T61" fmla="*/ 1963 h 2223"/>
                  <a:gd name="T62" fmla="*/ 89 w 1967"/>
                  <a:gd name="T63" fmla="*/ 2054 h 2223"/>
                  <a:gd name="T64" fmla="*/ 346 w 1967"/>
                  <a:gd name="T65" fmla="*/ 2138 h 2223"/>
                  <a:gd name="T66" fmla="*/ 892 w 1967"/>
                  <a:gd name="T67" fmla="*/ 2209 h 2223"/>
                  <a:gd name="T68" fmla="*/ 1278 w 1967"/>
                  <a:gd name="T69" fmla="*/ 2223 h 2223"/>
                  <a:gd name="T70" fmla="*/ 1476 w 1967"/>
                  <a:gd name="T71" fmla="*/ 2187 h 2223"/>
                  <a:gd name="T72" fmla="*/ 1627 w 1967"/>
                  <a:gd name="T73" fmla="*/ 2114 h 2223"/>
                  <a:gd name="T74" fmla="*/ 1612 w 1967"/>
                  <a:gd name="T75" fmla="*/ 2043 h 2223"/>
                  <a:gd name="T76" fmla="*/ 1551 w 1967"/>
                  <a:gd name="T77" fmla="*/ 2012 h 2223"/>
                  <a:gd name="T78" fmla="*/ 1552 w 1967"/>
                  <a:gd name="T79" fmla="*/ 1953 h 2223"/>
                  <a:gd name="T80" fmla="*/ 1725 w 1967"/>
                  <a:gd name="T81" fmla="*/ 1843 h 2223"/>
                  <a:gd name="T82" fmla="*/ 1942 w 1967"/>
                  <a:gd name="T83" fmla="*/ 655 h 2223"/>
                  <a:gd name="T84" fmla="*/ 1967 w 1967"/>
                  <a:gd name="T85" fmla="*/ 530 h 2223"/>
                  <a:gd name="T86" fmla="*/ 1703 w 1967"/>
                  <a:gd name="T87" fmla="*/ 0 h 2223"/>
                  <a:gd name="T88" fmla="*/ 1549 w 1967"/>
                  <a:gd name="T89" fmla="*/ 43 h 2223"/>
                  <a:gd name="T90" fmla="*/ 1549 w 1967"/>
                  <a:gd name="T91" fmla="*/ 43 h 222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967"/>
                  <a:gd name="T139" fmla="*/ 0 h 2223"/>
                  <a:gd name="T140" fmla="*/ 1967 w 1967"/>
                  <a:gd name="T141" fmla="*/ 2223 h 2223"/>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967" h="2223">
                    <a:moveTo>
                      <a:pt x="1549" y="43"/>
                    </a:moveTo>
                    <a:lnTo>
                      <a:pt x="1449" y="1563"/>
                    </a:lnTo>
                    <a:lnTo>
                      <a:pt x="1656" y="204"/>
                    </a:lnTo>
                    <a:lnTo>
                      <a:pt x="1690" y="131"/>
                    </a:lnTo>
                    <a:lnTo>
                      <a:pt x="1813" y="301"/>
                    </a:lnTo>
                    <a:lnTo>
                      <a:pt x="1905" y="530"/>
                    </a:lnTo>
                    <a:lnTo>
                      <a:pt x="1653" y="1727"/>
                    </a:lnTo>
                    <a:lnTo>
                      <a:pt x="1425" y="1894"/>
                    </a:lnTo>
                    <a:lnTo>
                      <a:pt x="1294" y="1924"/>
                    </a:lnTo>
                    <a:lnTo>
                      <a:pt x="755" y="1847"/>
                    </a:lnTo>
                    <a:lnTo>
                      <a:pt x="835" y="1934"/>
                    </a:lnTo>
                    <a:lnTo>
                      <a:pt x="773" y="1999"/>
                    </a:lnTo>
                    <a:lnTo>
                      <a:pt x="517" y="1989"/>
                    </a:lnTo>
                    <a:lnTo>
                      <a:pt x="717" y="2080"/>
                    </a:lnTo>
                    <a:lnTo>
                      <a:pt x="951" y="2095"/>
                    </a:lnTo>
                    <a:lnTo>
                      <a:pt x="1101" y="2085"/>
                    </a:lnTo>
                    <a:lnTo>
                      <a:pt x="1248" y="2085"/>
                    </a:lnTo>
                    <a:lnTo>
                      <a:pt x="1341" y="2142"/>
                    </a:lnTo>
                    <a:lnTo>
                      <a:pt x="1177" y="2174"/>
                    </a:lnTo>
                    <a:lnTo>
                      <a:pt x="751" y="2161"/>
                    </a:lnTo>
                    <a:lnTo>
                      <a:pt x="339" y="2072"/>
                    </a:lnTo>
                    <a:lnTo>
                      <a:pt x="115" y="1988"/>
                    </a:lnTo>
                    <a:lnTo>
                      <a:pt x="102" y="1897"/>
                    </a:lnTo>
                    <a:lnTo>
                      <a:pt x="231" y="1886"/>
                    </a:lnTo>
                    <a:lnTo>
                      <a:pt x="291" y="1868"/>
                    </a:lnTo>
                    <a:lnTo>
                      <a:pt x="326" y="1771"/>
                    </a:lnTo>
                    <a:lnTo>
                      <a:pt x="201" y="1753"/>
                    </a:lnTo>
                    <a:lnTo>
                      <a:pt x="165" y="1832"/>
                    </a:lnTo>
                    <a:lnTo>
                      <a:pt x="56" y="1837"/>
                    </a:lnTo>
                    <a:lnTo>
                      <a:pt x="19" y="1879"/>
                    </a:lnTo>
                    <a:lnTo>
                      <a:pt x="0" y="1963"/>
                    </a:lnTo>
                    <a:lnTo>
                      <a:pt x="89" y="2054"/>
                    </a:lnTo>
                    <a:lnTo>
                      <a:pt x="346" y="2138"/>
                    </a:lnTo>
                    <a:lnTo>
                      <a:pt x="892" y="2209"/>
                    </a:lnTo>
                    <a:lnTo>
                      <a:pt x="1278" y="2223"/>
                    </a:lnTo>
                    <a:lnTo>
                      <a:pt x="1476" y="2187"/>
                    </a:lnTo>
                    <a:lnTo>
                      <a:pt x="1627" y="2114"/>
                    </a:lnTo>
                    <a:lnTo>
                      <a:pt x="1612" y="2043"/>
                    </a:lnTo>
                    <a:lnTo>
                      <a:pt x="1551" y="2012"/>
                    </a:lnTo>
                    <a:lnTo>
                      <a:pt x="1552" y="1953"/>
                    </a:lnTo>
                    <a:lnTo>
                      <a:pt x="1725" y="1843"/>
                    </a:lnTo>
                    <a:lnTo>
                      <a:pt x="1942" y="655"/>
                    </a:lnTo>
                    <a:lnTo>
                      <a:pt x="1967" y="530"/>
                    </a:lnTo>
                    <a:lnTo>
                      <a:pt x="1703" y="0"/>
                    </a:lnTo>
                    <a:lnTo>
                      <a:pt x="1549" y="43"/>
                    </a:lnTo>
                    <a:close/>
                  </a:path>
                </a:pathLst>
              </a:custGeom>
              <a:solidFill>
                <a:srgbClr val="000000"/>
              </a:solidFill>
              <a:ln w="9525">
                <a:noFill/>
                <a:round/>
                <a:headEnd/>
                <a:tailEnd/>
              </a:ln>
            </p:spPr>
            <p:txBody>
              <a:bodyPr/>
              <a:lstStyle/>
              <a:p>
                <a:endParaRPr lang="en-US"/>
              </a:p>
            </p:txBody>
          </p:sp>
          <p:sp>
            <p:nvSpPr>
              <p:cNvPr id="21884" name="Freeform 23"/>
              <p:cNvSpPr>
                <a:spLocks/>
              </p:cNvSpPr>
              <p:nvPr/>
            </p:nvSpPr>
            <p:spPr bwMode="auto">
              <a:xfrm>
                <a:off x="1200" y="2741"/>
                <a:ext cx="710" cy="667"/>
              </a:xfrm>
              <a:custGeom>
                <a:avLst/>
                <a:gdLst>
                  <a:gd name="T0" fmla="*/ 2124 w 2130"/>
                  <a:gd name="T1" fmla="*/ 84 h 2001"/>
                  <a:gd name="T2" fmla="*/ 1937 w 2130"/>
                  <a:gd name="T3" fmla="*/ 0 h 2001"/>
                  <a:gd name="T4" fmla="*/ 132 w 2130"/>
                  <a:gd name="T5" fmla="*/ 181 h 2001"/>
                  <a:gd name="T6" fmla="*/ 22 w 2130"/>
                  <a:gd name="T7" fmla="*/ 246 h 2001"/>
                  <a:gd name="T8" fmla="*/ 0 w 2130"/>
                  <a:gd name="T9" fmla="*/ 390 h 2001"/>
                  <a:gd name="T10" fmla="*/ 92 w 2130"/>
                  <a:gd name="T11" fmla="*/ 1573 h 2001"/>
                  <a:gd name="T12" fmla="*/ 175 w 2130"/>
                  <a:gd name="T13" fmla="*/ 1767 h 2001"/>
                  <a:gd name="T14" fmla="*/ 287 w 2130"/>
                  <a:gd name="T15" fmla="*/ 1808 h 2001"/>
                  <a:gd name="T16" fmla="*/ 983 w 2130"/>
                  <a:gd name="T17" fmla="*/ 1928 h 2001"/>
                  <a:gd name="T18" fmla="*/ 1653 w 2130"/>
                  <a:gd name="T19" fmla="*/ 2001 h 2001"/>
                  <a:gd name="T20" fmla="*/ 889 w 2130"/>
                  <a:gd name="T21" fmla="*/ 1862 h 2001"/>
                  <a:gd name="T22" fmla="*/ 236 w 2130"/>
                  <a:gd name="T23" fmla="*/ 1712 h 2001"/>
                  <a:gd name="T24" fmla="*/ 156 w 2130"/>
                  <a:gd name="T25" fmla="*/ 1553 h 2001"/>
                  <a:gd name="T26" fmla="*/ 47 w 2130"/>
                  <a:gd name="T27" fmla="*/ 451 h 2001"/>
                  <a:gd name="T28" fmla="*/ 51 w 2130"/>
                  <a:gd name="T29" fmla="*/ 283 h 2001"/>
                  <a:gd name="T30" fmla="*/ 152 w 2130"/>
                  <a:gd name="T31" fmla="*/ 235 h 2001"/>
                  <a:gd name="T32" fmla="*/ 1805 w 2130"/>
                  <a:gd name="T33" fmla="*/ 84 h 2001"/>
                  <a:gd name="T34" fmla="*/ 1970 w 2130"/>
                  <a:gd name="T35" fmla="*/ 127 h 2001"/>
                  <a:gd name="T36" fmla="*/ 2130 w 2130"/>
                  <a:gd name="T37" fmla="*/ 122 h 2001"/>
                  <a:gd name="T38" fmla="*/ 2124 w 2130"/>
                  <a:gd name="T39" fmla="*/ 84 h 2001"/>
                  <a:gd name="T40" fmla="*/ 2124 w 2130"/>
                  <a:gd name="T41" fmla="*/ 84 h 200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130"/>
                  <a:gd name="T64" fmla="*/ 0 h 2001"/>
                  <a:gd name="T65" fmla="*/ 2130 w 2130"/>
                  <a:gd name="T66" fmla="*/ 2001 h 200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130" h="2001">
                    <a:moveTo>
                      <a:pt x="2124" y="84"/>
                    </a:moveTo>
                    <a:lnTo>
                      <a:pt x="1937" y="0"/>
                    </a:lnTo>
                    <a:lnTo>
                      <a:pt x="132" y="181"/>
                    </a:lnTo>
                    <a:lnTo>
                      <a:pt x="22" y="246"/>
                    </a:lnTo>
                    <a:lnTo>
                      <a:pt x="0" y="390"/>
                    </a:lnTo>
                    <a:lnTo>
                      <a:pt x="92" y="1573"/>
                    </a:lnTo>
                    <a:lnTo>
                      <a:pt x="175" y="1767"/>
                    </a:lnTo>
                    <a:lnTo>
                      <a:pt x="287" y="1808"/>
                    </a:lnTo>
                    <a:lnTo>
                      <a:pt x="983" y="1928"/>
                    </a:lnTo>
                    <a:lnTo>
                      <a:pt x="1653" y="2001"/>
                    </a:lnTo>
                    <a:lnTo>
                      <a:pt x="889" y="1862"/>
                    </a:lnTo>
                    <a:lnTo>
                      <a:pt x="236" y="1712"/>
                    </a:lnTo>
                    <a:lnTo>
                      <a:pt x="156" y="1553"/>
                    </a:lnTo>
                    <a:lnTo>
                      <a:pt x="47" y="451"/>
                    </a:lnTo>
                    <a:lnTo>
                      <a:pt x="51" y="283"/>
                    </a:lnTo>
                    <a:lnTo>
                      <a:pt x="152" y="235"/>
                    </a:lnTo>
                    <a:lnTo>
                      <a:pt x="1805" y="84"/>
                    </a:lnTo>
                    <a:lnTo>
                      <a:pt x="1970" y="127"/>
                    </a:lnTo>
                    <a:lnTo>
                      <a:pt x="2130" y="122"/>
                    </a:lnTo>
                    <a:lnTo>
                      <a:pt x="2124" y="84"/>
                    </a:lnTo>
                    <a:close/>
                  </a:path>
                </a:pathLst>
              </a:custGeom>
              <a:solidFill>
                <a:srgbClr val="000000"/>
              </a:solidFill>
              <a:ln w="9525">
                <a:noFill/>
                <a:round/>
                <a:headEnd/>
                <a:tailEnd/>
              </a:ln>
            </p:spPr>
            <p:txBody>
              <a:bodyPr/>
              <a:lstStyle/>
              <a:p>
                <a:endParaRPr lang="en-US"/>
              </a:p>
            </p:txBody>
          </p:sp>
          <p:sp>
            <p:nvSpPr>
              <p:cNvPr id="21885" name="Freeform 24"/>
              <p:cNvSpPr>
                <a:spLocks/>
              </p:cNvSpPr>
              <p:nvPr/>
            </p:nvSpPr>
            <p:spPr bwMode="auto">
              <a:xfrm>
                <a:off x="1912" y="2987"/>
                <a:ext cx="152" cy="362"/>
              </a:xfrm>
              <a:custGeom>
                <a:avLst/>
                <a:gdLst>
                  <a:gd name="T0" fmla="*/ 226 w 455"/>
                  <a:gd name="T1" fmla="*/ 0 h 1087"/>
                  <a:gd name="T2" fmla="*/ 411 w 455"/>
                  <a:gd name="T3" fmla="*/ 260 h 1087"/>
                  <a:gd name="T4" fmla="*/ 455 w 455"/>
                  <a:gd name="T5" fmla="*/ 317 h 1087"/>
                  <a:gd name="T6" fmla="*/ 334 w 455"/>
                  <a:gd name="T7" fmla="*/ 901 h 1087"/>
                  <a:gd name="T8" fmla="*/ 271 w 455"/>
                  <a:gd name="T9" fmla="*/ 930 h 1087"/>
                  <a:gd name="T10" fmla="*/ 0 w 455"/>
                  <a:gd name="T11" fmla="*/ 1087 h 1087"/>
                  <a:gd name="T12" fmla="*/ 32 w 455"/>
                  <a:gd name="T13" fmla="*/ 944 h 1087"/>
                  <a:gd name="T14" fmla="*/ 102 w 455"/>
                  <a:gd name="T15" fmla="*/ 915 h 1087"/>
                  <a:gd name="T16" fmla="*/ 185 w 455"/>
                  <a:gd name="T17" fmla="*/ 469 h 1087"/>
                  <a:gd name="T18" fmla="*/ 213 w 455"/>
                  <a:gd name="T19" fmla="*/ 504 h 1087"/>
                  <a:gd name="T20" fmla="*/ 155 w 455"/>
                  <a:gd name="T21" fmla="*/ 898 h 1087"/>
                  <a:gd name="T22" fmla="*/ 214 w 455"/>
                  <a:gd name="T23" fmla="*/ 885 h 1087"/>
                  <a:gd name="T24" fmla="*/ 264 w 455"/>
                  <a:gd name="T25" fmla="*/ 504 h 1087"/>
                  <a:gd name="T26" fmla="*/ 291 w 455"/>
                  <a:gd name="T27" fmla="*/ 524 h 1087"/>
                  <a:gd name="T28" fmla="*/ 260 w 455"/>
                  <a:gd name="T29" fmla="*/ 863 h 1087"/>
                  <a:gd name="T30" fmla="*/ 306 w 455"/>
                  <a:gd name="T31" fmla="*/ 861 h 1087"/>
                  <a:gd name="T32" fmla="*/ 410 w 455"/>
                  <a:gd name="T33" fmla="*/ 338 h 1087"/>
                  <a:gd name="T34" fmla="*/ 191 w 455"/>
                  <a:gd name="T35" fmla="*/ 83 h 1087"/>
                  <a:gd name="T36" fmla="*/ 226 w 455"/>
                  <a:gd name="T37" fmla="*/ 0 h 1087"/>
                  <a:gd name="T38" fmla="*/ 226 w 455"/>
                  <a:gd name="T39" fmla="*/ 0 h 108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55"/>
                  <a:gd name="T61" fmla="*/ 0 h 1087"/>
                  <a:gd name="T62" fmla="*/ 455 w 455"/>
                  <a:gd name="T63" fmla="*/ 1087 h 108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55" h="1087">
                    <a:moveTo>
                      <a:pt x="226" y="0"/>
                    </a:moveTo>
                    <a:lnTo>
                      <a:pt x="411" y="260"/>
                    </a:lnTo>
                    <a:lnTo>
                      <a:pt x="455" y="317"/>
                    </a:lnTo>
                    <a:lnTo>
                      <a:pt x="334" y="901"/>
                    </a:lnTo>
                    <a:lnTo>
                      <a:pt x="271" y="930"/>
                    </a:lnTo>
                    <a:lnTo>
                      <a:pt x="0" y="1087"/>
                    </a:lnTo>
                    <a:lnTo>
                      <a:pt x="32" y="944"/>
                    </a:lnTo>
                    <a:lnTo>
                      <a:pt x="102" y="915"/>
                    </a:lnTo>
                    <a:lnTo>
                      <a:pt x="185" y="469"/>
                    </a:lnTo>
                    <a:lnTo>
                      <a:pt x="213" y="504"/>
                    </a:lnTo>
                    <a:lnTo>
                      <a:pt x="155" y="898"/>
                    </a:lnTo>
                    <a:lnTo>
                      <a:pt x="214" y="885"/>
                    </a:lnTo>
                    <a:lnTo>
                      <a:pt x="264" y="504"/>
                    </a:lnTo>
                    <a:lnTo>
                      <a:pt x="291" y="524"/>
                    </a:lnTo>
                    <a:lnTo>
                      <a:pt x="260" y="863"/>
                    </a:lnTo>
                    <a:lnTo>
                      <a:pt x="306" y="861"/>
                    </a:lnTo>
                    <a:lnTo>
                      <a:pt x="410" y="338"/>
                    </a:lnTo>
                    <a:lnTo>
                      <a:pt x="191" y="83"/>
                    </a:lnTo>
                    <a:lnTo>
                      <a:pt x="226" y="0"/>
                    </a:lnTo>
                    <a:close/>
                  </a:path>
                </a:pathLst>
              </a:custGeom>
              <a:solidFill>
                <a:srgbClr val="000000"/>
              </a:solidFill>
              <a:ln w="9525">
                <a:noFill/>
                <a:round/>
                <a:headEnd/>
                <a:tailEnd/>
              </a:ln>
            </p:spPr>
            <p:txBody>
              <a:bodyPr/>
              <a:lstStyle/>
              <a:p>
                <a:endParaRPr lang="en-US"/>
              </a:p>
            </p:txBody>
          </p:sp>
          <p:sp>
            <p:nvSpPr>
              <p:cNvPr id="21886" name="Freeform 25"/>
              <p:cNvSpPr>
                <a:spLocks/>
              </p:cNvSpPr>
              <p:nvPr/>
            </p:nvSpPr>
            <p:spPr bwMode="auto">
              <a:xfrm>
                <a:off x="1222" y="3408"/>
                <a:ext cx="715" cy="372"/>
              </a:xfrm>
              <a:custGeom>
                <a:avLst/>
                <a:gdLst>
                  <a:gd name="T0" fmla="*/ 425 w 2145"/>
                  <a:gd name="T1" fmla="*/ 0 h 1114"/>
                  <a:gd name="T2" fmla="*/ 0 w 2145"/>
                  <a:gd name="T3" fmla="*/ 133 h 1114"/>
                  <a:gd name="T4" fmla="*/ 95 w 2145"/>
                  <a:gd name="T5" fmla="*/ 767 h 1114"/>
                  <a:gd name="T6" fmla="*/ 1619 w 2145"/>
                  <a:gd name="T7" fmla="*/ 1114 h 1114"/>
                  <a:gd name="T8" fmla="*/ 2134 w 2145"/>
                  <a:gd name="T9" fmla="*/ 476 h 1114"/>
                  <a:gd name="T10" fmla="*/ 2145 w 2145"/>
                  <a:gd name="T11" fmla="*/ 107 h 1114"/>
                  <a:gd name="T12" fmla="*/ 1886 w 2145"/>
                  <a:gd name="T13" fmla="*/ 5 h 1114"/>
                  <a:gd name="T14" fmla="*/ 1837 w 2145"/>
                  <a:gd name="T15" fmla="*/ 38 h 1114"/>
                  <a:gd name="T16" fmla="*/ 2057 w 2145"/>
                  <a:gd name="T17" fmla="*/ 142 h 1114"/>
                  <a:gd name="T18" fmla="*/ 1701 w 2145"/>
                  <a:gd name="T19" fmla="*/ 496 h 1114"/>
                  <a:gd name="T20" fmla="*/ 2094 w 2145"/>
                  <a:gd name="T21" fmla="*/ 227 h 1114"/>
                  <a:gd name="T22" fmla="*/ 2016 w 2145"/>
                  <a:gd name="T23" fmla="*/ 525 h 1114"/>
                  <a:gd name="T24" fmla="*/ 1653 w 2145"/>
                  <a:gd name="T25" fmla="*/ 968 h 1114"/>
                  <a:gd name="T26" fmla="*/ 1639 w 2145"/>
                  <a:gd name="T27" fmla="*/ 640 h 1114"/>
                  <a:gd name="T28" fmla="*/ 1570 w 2145"/>
                  <a:gd name="T29" fmla="*/ 992 h 1114"/>
                  <a:gd name="T30" fmla="*/ 151 w 2145"/>
                  <a:gd name="T31" fmla="*/ 687 h 1114"/>
                  <a:gd name="T32" fmla="*/ 116 w 2145"/>
                  <a:gd name="T33" fmla="*/ 274 h 1114"/>
                  <a:gd name="T34" fmla="*/ 1295 w 2145"/>
                  <a:gd name="T35" fmla="*/ 445 h 1114"/>
                  <a:gd name="T36" fmla="*/ 161 w 2145"/>
                  <a:gd name="T37" fmla="*/ 158 h 1114"/>
                  <a:gd name="T38" fmla="*/ 437 w 2145"/>
                  <a:gd name="T39" fmla="*/ 62 h 1114"/>
                  <a:gd name="T40" fmla="*/ 425 w 2145"/>
                  <a:gd name="T41" fmla="*/ 0 h 1114"/>
                  <a:gd name="T42" fmla="*/ 425 w 2145"/>
                  <a:gd name="T43" fmla="*/ 0 h 111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145"/>
                  <a:gd name="T67" fmla="*/ 0 h 1114"/>
                  <a:gd name="T68" fmla="*/ 2145 w 2145"/>
                  <a:gd name="T69" fmla="*/ 1114 h 111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145" h="1114">
                    <a:moveTo>
                      <a:pt x="425" y="0"/>
                    </a:moveTo>
                    <a:lnTo>
                      <a:pt x="0" y="133"/>
                    </a:lnTo>
                    <a:lnTo>
                      <a:pt x="95" y="767"/>
                    </a:lnTo>
                    <a:lnTo>
                      <a:pt x="1619" y="1114"/>
                    </a:lnTo>
                    <a:lnTo>
                      <a:pt x="2134" y="476"/>
                    </a:lnTo>
                    <a:lnTo>
                      <a:pt x="2145" y="107"/>
                    </a:lnTo>
                    <a:lnTo>
                      <a:pt x="1886" y="5"/>
                    </a:lnTo>
                    <a:lnTo>
                      <a:pt x="1837" y="38"/>
                    </a:lnTo>
                    <a:lnTo>
                      <a:pt x="2057" y="142"/>
                    </a:lnTo>
                    <a:lnTo>
                      <a:pt x="1701" y="496"/>
                    </a:lnTo>
                    <a:lnTo>
                      <a:pt x="2094" y="227"/>
                    </a:lnTo>
                    <a:lnTo>
                      <a:pt x="2016" y="525"/>
                    </a:lnTo>
                    <a:lnTo>
                      <a:pt x="1653" y="968"/>
                    </a:lnTo>
                    <a:lnTo>
                      <a:pt x="1639" y="640"/>
                    </a:lnTo>
                    <a:lnTo>
                      <a:pt x="1570" y="992"/>
                    </a:lnTo>
                    <a:lnTo>
                      <a:pt x="151" y="687"/>
                    </a:lnTo>
                    <a:lnTo>
                      <a:pt x="116" y="274"/>
                    </a:lnTo>
                    <a:lnTo>
                      <a:pt x="1295" y="445"/>
                    </a:lnTo>
                    <a:lnTo>
                      <a:pt x="161" y="158"/>
                    </a:lnTo>
                    <a:lnTo>
                      <a:pt x="437" y="62"/>
                    </a:lnTo>
                    <a:lnTo>
                      <a:pt x="425" y="0"/>
                    </a:lnTo>
                    <a:close/>
                  </a:path>
                </a:pathLst>
              </a:custGeom>
              <a:solidFill>
                <a:srgbClr val="000000"/>
              </a:solidFill>
              <a:ln w="9525">
                <a:noFill/>
                <a:round/>
                <a:headEnd/>
                <a:tailEnd/>
              </a:ln>
            </p:spPr>
            <p:txBody>
              <a:bodyPr/>
              <a:lstStyle/>
              <a:p>
                <a:endParaRPr lang="en-US"/>
              </a:p>
            </p:txBody>
          </p:sp>
          <p:sp>
            <p:nvSpPr>
              <p:cNvPr id="21887" name="Freeform 26"/>
              <p:cNvSpPr>
                <a:spLocks/>
              </p:cNvSpPr>
              <p:nvPr/>
            </p:nvSpPr>
            <p:spPr bwMode="auto">
              <a:xfrm>
                <a:off x="1929" y="3455"/>
                <a:ext cx="114" cy="153"/>
              </a:xfrm>
              <a:custGeom>
                <a:avLst/>
                <a:gdLst>
                  <a:gd name="T0" fmla="*/ 12 w 341"/>
                  <a:gd name="T1" fmla="*/ 0 h 459"/>
                  <a:gd name="T2" fmla="*/ 141 w 341"/>
                  <a:gd name="T3" fmla="*/ 6 h 459"/>
                  <a:gd name="T4" fmla="*/ 279 w 341"/>
                  <a:gd name="T5" fmla="*/ 73 h 459"/>
                  <a:gd name="T6" fmla="*/ 341 w 341"/>
                  <a:gd name="T7" fmla="*/ 188 h 459"/>
                  <a:gd name="T8" fmla="*/ 309 w 341"/>
                  <a:gd name="T9" fmla="*/ 284 h 459"/>
                  <a:gd name="T10" fmla="*/ 174 w 341"/>
                  <a:gd name="T11" fmla="*/ 381 h 459"/>
                  <a:gd name="T12" fmla="*/ 165 w 341"/>
                  <a:gd name="T13" fmla="*/ 459 h 459"/>
                  <a:gd name="T14" fmla="*/ 120 w 341"/>
                  <a:gd name="T15" fmla="*/ 443 h 459"/>
                  <a:gd name="T16" fmla="*/ 116 w 341"/>
                  <a:gd name="T17" fmla="*/ 335 h 459"/>
                  <a:gd name="T18" fmla="*/ 258 w 341"/>
                  <a:gd name="T19" fmla="*/ 255 h 459"/>
                  <a:gd name="T20" fmla="*/ 243 w 341"/>
                  <a:gd name="T21" fmla="*/ 119 h 459"/>
                  <a:gd name="T22" fmla="*/ 134 w 341"/>
                  <a:gd name="T23" fmla="*/ 68 h 459"/>
                  <a:gd name="T24" fmla="*/ 0 w 341"/>
                  <a:gd name="T25" fmla="*/ 62 h 459"/>
                  <a:gd name="T26" fmla="*/ 12 w 341"/>
                  <a:gd name="T27" fmla="*/ 0 h 459"/>
                  <a:gd name="T28" fmla="*/ 12 w 341"/>
                  <a:gd name="T29" fmla="*/ 0 h 45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41"/>
                  <a:gd name="T46" fmla="*/ 0 h 459"/>
                  <a:gd name="T47" fmla="*/ 341 w 341"/>
                  <a:gd name="T48" fmla="*/ 459 h 45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41" h="459">
                    <a:moveTo>
                      <a:pt x="12" y="0"/>
                    </a:moveTo>
                    <a:lnTo>
                      <a:pt x="141" y="6"/>
                    </a:lnTo>
                    <a:lnTo>
                      <a:pt x="279" y="73"/>
                    </a:lnTo>
                    <a:lnTo>
                      <a:pt x="341" y="188"/>
                    </a:lnTo>
                    <a:lnTo>
                      <a:pt x="309" y="284"/>
                    </a:lnTo>
                    <a:lnTo>
                      <a:pt x="174" y="381"/>
                    </a:lnTo>
                    <a:lnTo>
                      <a:pt x="165" y="459"/>
                    </a:lnTo>
                    <a:lnTo>
                      <a:pt x="120" y="443"/>
                    </a:lnTo>
                    <a:lnTo>
                      <a:pt x="116" y="335"/>
                    </a:lnTo>
                    <a:lnTo>
                      <a:pt x="258" y="255"/>
                    </a:lnTo>
                    <a:lnTo>
                      <a:pt x="243" y="119"/>
                    </a:lnTo>
                    <a:lnTo>
                      <a:pt x="134" y="68"/>
                    </a:lnTo>
                    <a:lnTo>
                      <a:pt x="0" y="62"/>
                    </a:lnTo>
                    <a:lnTo>
                      <a:pt x="12" y="0"/>
                    </a:lnTo>
                    <a:close/>
                  </a:path>
                </a:pathLst>
              </a:custGeom>
              <a:solidFill>
                <a:srgbClr val="000000"/>
              </a:solidFill>
              <a:ln w="9525">
                <a:noFill/>
                <a:round/>
                <a:headEnd/>
                <a:tailEnd/>
              </a:ln>
            </p:spPr>
            <p:txBody>
              <a:bodyPr/>
              <a:lstStyle/>
              <a:p>
                <a:endParaRPr lang="en-US"/>
              </a:p>
            </p:txBody>
          </p:sp>
          <p:sp>
            <p:nvSpPr>
              <p:cNvPr id="21888" name="Freeform 27"/>
              <p:cNvSpPr>
                <a:spLocks/>
              </p:cNvSpPr>
              <p:nvPr/>
            </p:nvSpPr>
            <p:spPr bwMode="auto">
              <a:xfrm>
                <a:off x="1883" y="3591"/>
                <a:ext cx="185" cy="185"/>
              </a:xfrm>
              <a:custGeom>
                <a:avLst/>
                <a:gdLst>
                  <a:gd name="T0" fmla="*/ 0 w 554"/>
                  <a:gd name="T1" fmla="*/ 386 h 555"/>
                  <a:gd name="T2" fmla="*/ 48 w 554"/>
                  <a:gd name="T3" fmla="*/ 227 h 555"/>
                  <a:gd name="T4" fmla="*/ 39 w 554"/>
                  <a:gd name="T5" fmla="*/ 108 h 555"/>
                  <a:gd name="T6" fmla="*/ 79 w 554"/>
                  <a:gd name="T7" fmla="*/ 46 h 555"/>
                  <a:gd name="T8" fmla="*/ 149 w 554"/>
                  <a:gd name="T9" fmla="*/ 11 h 555"/>
                  <a:gd name="T10" fmla="*/ 294 w 554"/>
                  <a:gd name="T11" fmla="*/ 0 h 555"/>
                  <a:gd name="T12" fmla="*/ 419 w 554"/>
                  <a:gd name="T13" fmla="*/ 40 h 555"/>
                  <a:gd name="T14" fmla="*/ 503 w 554"/>
                  <a:gd name="T15" fmla="*/ 142 h 555"/>
                  <a:gd name="T16" fmla="*/ 554 w 554"/>
                  <a:gd name="T17" fmla="*/ 357 h 555"/>
                  <a:gd name="T18" fmla="*/ 499 w 554"/>
                  <a:gd name="T19" fmla="*/ 504 h 555"/>
                  <a:gd name="T20" fmla="*/ 321 w 554"/>
                  <a:gd name="T21" fmla="*/ 555 h 555"/>
                  <a:gd name="T22" fmla="*/ 95 w 554"/>
                  <a:gd name="T23" fmla="*/ 544 h 555"/>
                  <a:gd name="T24" fmla="*/ 33 w 554"/>
                  <a:gd name="T25" fmla="*/ 471 h 555"/>
                  <a:gd name="T26" fmla="*/ 186 w 554"/>
                  <a:gd name="T27" fmla="*/ 499 h 555"/>
                  <a:gd name="T28" fmla="*/ 374 w 554"/>
                  <a:gd name="T29" fmla="*/ 499 h 555"/>
                  <a:gd name="T30" fmla="*/ 472 w 554"/>
                  <a:gd name="T31" fmla="*/ 442 h 555"/>
                  <a:gd name="T32" fmla="*/ 481 w 554"/>
                  <a:gd name="T33" fmla="*/ 318 h 555"/>
                  <a:gd name="T34" fmla="*/ 405 w 554"/>
                  <a:gd name="T35" fmla="*/ 113 h 555"/>
                  <a:gd name="T36" fmla="*/ 303 w 554"/>
                  <a:gd name="T37" fmla="*/ 51 h 555"/>
                  <a:gd name="T38" fmla="*/ 177 w 554"/>
                  <a:gd name="T39" fmla="*/ 62 h 555"/>
                  <a:gd name="T40" fmla="*/ 108 w 554"/>
                  <a:gd name="T41" fmla="*/ 102 h 555"/>
                  <a:gd name="T42" fmla="*/ 95 w 554"/>
                  <a:gd name="T43" fmla="*/ 159 h 555"/>
                  <a:gd name="T44" fmla="*/ 134 w 554"/>
                  <a:gd name="T45" fmla="*/ 250 h 555"/>
                  <a:gd name="T46" fmla="*/ 75 w 554"/>
                  <a:gd name="T47" fmla="*/ 335 h 555"/>
                  <a:gd name="T48" fmla="*/ 0 w 554"/>
                  <a:gd name="T49" fmla="*/ 386 h 555"/>
                  <a:gd name="T50" fmla="*/ 0 w 554"/>
                  <a:gd name="T51" fmla="*/ 386 h 55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54"/>
                  <a:gd name="T79" fmla="*/ 0 h 555"/>
                  <a:gd name="T80" fmla="*/ 554 w 554"/>
                  <a:gd name="T81" fmla="*/ 555 h 55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54" h="555">
                    <a:moveTo>
                      <a:pt x="0" y="386"/>
                    </a:moveTo>
                    <a:lnTo>
                      <a:pt x="48" y="227"/>
                    </a:lnTo>
                    <a:lnTo>
                      <a:pt x="39" y="108"/>
                    </a:lnTo>
                    <a:lnTo>
                      <a:pt x="79" y="46"/>
                    </a:lnTo>
                    <a:lnTo>
                      <a:pt x="149" y="11"/>
                    </a:lnTo>
                    <a:lnTo>
                      <a:pt x="294" y="0"/>
                    </a:lnTo>
                    <a:lnTo>
                      <a:pt x="419" y="40"/>
                    </a:lnTo>
                    <a:lnTo>
                      <a:pt x="503" y="142"/>
                    </a:lnTo>
                    <a:lnTo>
                      <a:pt x="554" y="357"/>
                    </a:lnTo>
                    <a:lnTo>
                      <a:pt x="499" y="504"/>
                    </a:lnTo>
                    <a:lnTo>
                      <a:pt x="321" y="555"/>
                    </a:lnTo>
                    <a:lnTo>
                      <a:pt x="95" y="544"/>
                    </a:lnTo>
                    <a:lnTo>
                      <a:pt x="33" y="471"/>
                    </a:lnTo>
                    <a:lnTo>
                      <a:pt x="186" y="499"/>
                    </a:lnTo>
                    <a:lnTo>
                      <a:pt x="374" y="499"/>
                    </a:lnTo>
                    <a:lnTo>
                      <a:pt x="472" y="442"/>
                    </a:lnTo>
                    <a:lnTo>
                      <a:pt x="481" y="318"/>
                    </a:lnTo>
                    <a:lnTo>
                      <a:pt x="405" y="113"/>
                    </a:lnTo>
                    <a:lnTo>
                      <a:pt x="303" y="51"/>
                    </a:lnTo>
                    <a:lnTo>
                      <a:pt x="177" y="62"/>
                    </a:lnTo>
                    <a:lnTo>
                      <a:pt x="108" y="102"/>
                    </a:lnTo>
                    <a:lnTo>
                      <a:pt x="95" y="159"/>
                    </a:lnTo>
                    <a:lnTo>
                      <a:pt x="134" y="250"/>
                    </a:lnTo>
                    <a:lnTo>
                      <a:pt x="75" y="335"/>
                    </a:lnTo>
                    <a:lnTo>
                      <a:pt x="0" y="386"/>
                    </a:lnTo>
                    <a:close/>
                  </a:path>
                </a:pathLst>
              </a:custGeom>
              <a:solidFill>
                <a:srgbClr val="000000"/>
              </a:solidFill>
              <a:ln w="9525">
                <a:noFill/>
                <a:round/>
                <a:headEnd/>
                <a:tailEnd/>
              </a:ln>
            </p:spPr>
            <p:txBody>
              <a:bodyPr/>
              <a:lstStyle/>
              <a:p>
                <a:endParaRPr lang="en-US"/>
              </a:p>
            </p:txBody>
          </p:sp>
          <p:sp>
            <p:nvSpPr>
              <p:cNvPr id="21889" name="Freeform 28"/>
              <p:cNvSpPr>
                <a:spLocks/>
              </p:cNvSpPr>
              <p:nvPr/>
            </p:nvSpPr>
            <p:spPr bwMode="auto">
              <a:xfrm>
                <a:off x="1906" y="3667"/>
                <a:ext cx="124" cy="70"/>
              </a:xfrm>
              <a:custGeom>
                <a:avLst/>
                <a:gdLst>
                  <a:gd name="T0" fmla="*/ 0 w 372"/>
                  <a:gd name="T1" fmla="*/ 79 h 210"/>
                  <a:gd name="T2" fmla="*/ 65 w 372"/>
                  <a:gd name="T3" fmla="*/ 23 h 210"/>
                  <a:gd name="T4" fmla="*/ 208 w 372"/>
                  <a:gd name="T5" fmla="*/ 0 h 210"/>
                  <a:gd name="T6" fmla="*/ 328 w 372"/>
                  <a:gd name="T7" fmla="*/ 17 h 210"/>
                  <a:gd name="T8" fmla="*/ 372 w 372"/>
                  <a:gd name="T9" fmla="*/ 57 h 210"/>
                  <a:gd name="T10" fmla="*/ 241 w 372"/>
                  <a:gd name="T11" fmla="*/ 46 h 210"/>
                  <a:gd name="T12" fmla="*/ 252 w 372"/>
                  <a:gd name="T13" fmla="*/ 108 h 210"/>
                  <a:gd name="T14" fmla="*/ 221 w 372"/>
                  <a:gd name="T15" fmla="*/ 210 h 210"/>
                  <a:gd name="T16" fmla="*/ 186 w 372"/>
                  <a:gd name="T17" fmla="*/ 210 h 210"/>
                  <a:gd name="T18" fmla="*/ 211 w 372"/>
                  <a:gd name="T19" fmla="*/ 124 h 210"/>
                  <a:gd name="T20" fmla="*/ 172 w 372"/>
                  <a:gd name="T21" fmla="*/ 46 h 210"/>
                  <a:gd name="T22" fmla="*/ 0 w 372"/>
                  <a:gd name="T23" fmla="*/ 79 h 210"/>
                  <a:gd name="T24" fmla="*/ 0 w 372"/>
                  <a:gd name="T25" fmla="*/ 79 h 21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72"/>
                  <a:gd name="T40" fmla="*/ 0 h 210"/>
                  <a:gd name="T41" fmla="*/ 372 w 372"/>
                  <a:gd name="T42" fmla="*/ 210 h 21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72" h="210">
                    <a:moveTo>
                      <a:pt x="0" y="79"/>
                    </a:moveTo>
                    <a:lnTo>
                      <a:pt x="65" y="23"/>
                    </a:lnTo>
                    <a:lnTo>
                      <a:pt x="208" y="0"/>
                    </a:lnTo>
                    <a:lnTo>
                      <a:pt x="328" y="17"/>
                    </a:lnTo>
                    <a:lnTo>
                      <a:pt x="372" y="57"/>
                    </a:lnTo>
                    <a:lnTo>
                      <a:pt x="241" y="46"/>
                    </a:lnTo>
                    <a:lnTo>
                      <a:pt x="252" y="108"/>
                    </a:lnTo>
                    <a:lnTo>
                      <a:pt x="221" y="210"/>
                    </a:lnTo>
                    <a:lnTo>
                      <a:pt x="186" y="210"/>
                    </a:lnTo>
                    <a:lnTo>
                      <a:pt x="211" y="124"/>
                    </a:lnTo>
                    <a:lnTo>
                      <a:pt x="172" y="46"/>
                    </a:lnTo>
                    <a:lnTo>
                      <a:pt x="0" y="79"/>
                    </a:lnTo>
                    <a:close/>
                  </a:path>
                </a:pathLst>
              </a:custGeom>
              <a:solidFill>
                <a:srgbClr val="000000"/>
              </a:solidFill>
              <a:ln w="9525">
                <a:noFill/>
                <a:round/>
                <a:headEnd/>
                <a:tailEnd/>
              </a:ln>
            </p:spPr>
            <p:txBody>
              <a:bodyPr/>
              <a:lstStyle/>
              <a:p>
                <a:endParaRPr lang="en-US"/>
              </a:p>
            </p:txBody>
          </p:sp>
          <p:sp>
            <p:nvSpPr>
              <p:cNvPr id="21890" name="Freeform 29"/>
              <p:cNvSpPr>
                <a:spLocks/>
              </p:cNvSpPr>
              <p:nvPr/>
            </p:nvSpPr>
            <p:spPr bwMode="auto">
              <a:xfrm>
                <a:off x="1495" y="3582"/>
                <a:ext cx="210" cy="59"/>
              </a:xfrm>
              <a:custGeom>
                <a:avLst/>
                <a:gdLst>
                  <a:gd name="T0" fmla="*/ 0 w 630"/>
                  <a:gd name="T1" fmla="*/ 161 h 177"/>
                  <a:gd name="T2" fmla="*/ 183 w 630"/>
                  <a:gd name="T3" fmla="*/ 177 h 177"/>
                  <a:gd name="T4" fmla="*/ 193 w 630"/>
                  <a:gd name="T5" fmla="*/ 96 h 177"/>
                  <a:gd name="T6" fmla="*/ 630 w 630"/>
                  <a:gd name="T7" fmla="*/ 152 h 177"/>
                  <a:gd name="T8" fmla="*/ 630 w 630"/>
                  <a:gd name="T9" fmla="*/ 71 h 177"/>
                  <a:gd name="T10" fmla="*/ 47 w 630"/>
                  <a:gd name="T11" fmla="*/ 0 h 177"/>
                  <a:gd name="T12" fmla="*/ 0 w 630"/>
                  <a:gd name="T13" fmla="*/ 161 h 177"/>
                  <a:gd name="T14" fmla="*/ 0 w 630"/>
                  <a:gd name="T15" fmla="*/ 161 h 177"/>
                  <a:gd name="T16" fmla="*/ 0 60000 65536"/>
                  <a:gd name="T17" fmla="*/ 0 60000 65536"/>
                  <a:gd name="T18" fmla="*/ 0 60000 65536"/>
                  <a:gd name="T19" fmla="*/ 0 60000 65536"/>
                  <a:gd name="T20" fmla="*/ 0 60000 65536"/>
                  <a:gd name="T21" fmla="*/ 0 60000 65536"/>
                  <a:gd name="T22" fmla="*/ 0 60000 65536"/>
                  <a:gd name="T23" fmla="*/ 0 60000 65536"/>
                  <a:gd name="T24" fmla="*/ 0 w 630"/>
                  <a:gd name="T25" fmla="*/ 0 h 177"/>
                  <a:gd name="T26" fmla="*/ 630 w 630"/>
                  <a:gd name="T27" fmla="*/ 177 h 17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30" h="177">
                    <a:moveTo>
                      <a:pt x="0" y="161"/>
                    </a:moveTo>
                    <a:lnTo>
                      <a:pt x="183" y="177"/>
                    </a:lnTo>
                    <a:lnTo>
                      <a:pt x="193" y="96"/>
                    </a:lnTo>
                    <a:lnTo>
                      <a:pt x="630" y="152"/>
                    </a:lnTo>
                    <a:lnTo>
                      <a:pt x="630" y="71"/>
                    </a:lnTo>
                    <a:lnTo>
                      <a:pt x="47" y="0"/>
                    </a:lnTo>
                    <a:lnTo>
                      <a:pt x="0" y="161"/>
                    </a:lnTo>
                    <a:close/>
                  </a:path>
                </a:pathLst>
              </a:custGeom>
              <a:solidFill>
                <a:srgbClr val="A38C8C"/>
              </a:solidFill>
              <a:ln w="9525">
                <a:noFill/>
                <a:round/>
                <a:headEnd/>
                <a:tailEnd/>
              </a:ln>
            </p:spPr>
            <p:txBody>
              <a:bodyPr/>
              <a:lstStyle/>
              <a:p>
                <a:endParaRPr lang="en-US"/>
              </a:p>
            </p:txBody>
          </p:sp>
          <p:sp>
            <p:nvSpPr>
              <p:cNvPr id="21891" name="Freeform 30"/>
              <p:cNvSpPr>
                <a:spLocks/>
              </p:cNvSpPr>
              <p:nvPr/>
            </p:nvSpPr>
            <p:spPr bwMode="auto">
              <a:xfrm>
                <a:off x="1495" y="3567"/>
                <a:ext cx="223" cy="117"/>
              </a:xfrm>
              <a:custGeom>
                <a:avLst/>
                <a:gdLst>
                  <a:gd name="T0" fmla="*/ 11 w 669"/>
                  <a:gd name="T1" fmla="*/ 0 h 353"/>
                  <a:gd name="T2" fmla="*/ 0 w 669"/>
                  <a:gd name="T3" fmla="*/ 207 h 353"/>
                  <a:gd name="T4" fmla="*/ 84 w 669"/>
                  <a:gd name="T5" fmla="*/ 207 h 353"/>
                  <a:gd name="T6" fmla="*/ 91 w 669"/>
                  <a:gd name="T7" fmla="*/ 73 h 353"/>
                  <a:gd name="T8" fmla="*/ 600 w 669"/>
                  <a:gd name="T9" fmla="*/ 159 h 353"/>
                  <a:gd name="T10" fmla="*/ 644 w 669"/>
                  <a:gd name="T11" fmla="*/ 353 h 353"/>
                  <a:gd name="T12" fmla="*/ 669 w 669"/>
                  <a:gd name="T13" fmla="*/ 98 h 353"/>
                  <a:gd name="T14" fmla="*/ 11 w 669"/>
                  <a:gd name="T15" fmla="*/ 0 h 353"/>
                  <a:gd name="T16" fmla="*/ 11 w 669"/>
                  <a:gd name="T17" fmla="*/ 0 h 35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69"/>
                  <a:gd name="T28" fmla="*/ 0 h 353"/>
                  <a:gd name="T29" fmla="*/ 669 w 669"/>
                  <a:gd name="T30" fmla="*/ 353 h 35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69" h="353">
                    <a:moveTo>
                      <a:pt x="11" y="0"/>
                    </a:moveTo>
                    <a:lnTo>
                      <a:pt x="0" y="207"/>
                    </a:lnTo>
                    <a:lnTo>
                      <a:pt x="84" y="207"/>
                    </a:lnTo>
                    <a:lnTo>
                      <a:pt x="91" y="73"/>
                    </a:lnTo>
                    <a:lnTo>
                      <a:pt x="600" y="159"/>
                    </a:lnTo>
                    <a:lnTo>
                      <a:pt x="644" y="353"/>
                    </a:lnTo>
                    <a:lnTo>
                      <a:pt x="669" y="98"/>
                    </a:lnTo>
                    <a:lnTo>
                      <a:pt x="11" y="0"/>
                    </a:lnTo>
                    <a:close/>
                  </a:path>
                </a:pathLst>
              </a:custGeom>
              <a:solidFill>
                <a:srgbClr val="000000"/>
              </a:solidFill>
              <a:ln w="9525">
                <a:noFill/>
                <a:round/>
                <a:headEnd/>
                <a:tailEnd/>
              </a:ln>
            </p:spPr>
            <p:txBody>
              <a:bodyPr/>
              <a:lstStyle/>
              <a:p>
                <a:endParaRPr lang="en-US"/>
              </a:p>
            </p:txBody>
          </p:sp>
          <p:sp>
            <p:nvSpPr>
              <p:cNvPr id="21892" name="Freeform 31"/>
              <p:cNvSpPr>
                <a:spLocks/>
              </p:cNvSpPr>
              <p:nvPr/>
            </p:nvSpPr>
            <p:spPr bwMode="auto">
              <a:xfrm>
                <a:off x="1279" y="2847"/>
                <a:ext cx="540" cy="492"/>
              </a:xfrm>
              <a:custGeom>
                <a:avLst/>
                <a:gdLst>
                  <a:gd name="T0" fmla="*/ 1612 w 1620"/>
                  <a:gd name="T1" fmla="*/ 678 h 1476"/>
                  <a:gd name="T2" fmla="*/ 1620 w 1620"/>
                  <a:gd name="T3" fmla="*/ 328 h 1476"/>
                  <a:gd name="T4" fmla="*/ 1616 w 1620"/>
                  <a:gd name="T5" fmla="*/ 47 h 1476"/>
                  <a:gd name="T6" fmla="*/ 1409 w 1620"/>
                  <a:gd name="T7" fmla="*/ 0 h 1476"/>
                  <a:gd name="T8" fmla="*/ 655 w 1620"/>
                  <a:gd name="T9" fmla="*/ 4 h 1476"/>
                  <a:gd name="T10" fmla="*/ 163 w 1620"/>
                  <a:gd name="T11" fmla="*/ 80 h 1476"/>
                  <a:gd name="T12" fmla="*/ 14 w 1620"/>
                  <a:gd name="T13" fmla="*/ 134 h 1476"/>
                  <a:gd name="T14" fmla="*/ 0 w 1620"/>
                  <a:gd name="T15" fmla="*/ 466 h 1476"/>
                  <a:gd name="T16" fmla="*/ 11 w 1620"/>
                  <a:gd name="T17" fmla="*/ 944 h 1476"/>
                  <a:gd name="T18" fmla="*/ 65 w 1620"/>
                  <a:gd name="T19" fmla="*/ 1262 h 1476"/>
                  <a:gd name="T20" fmla="*/ 135 w 1620"/>
                  <a:gd name="T21" fmla="*/ 1331 h 1476"/>
                  <a:gd name="T22" fmla="*/ 531 w 1620"/>
                  <a:gd name="T23" fmla="*/ 1428 h 1476"/>
                  <a:gd name="T24" fmla="*/ 942 w 1620"/>
                  <a:gd name="T25" fmla="*/ 1476 h 1476"/>
                  <a:gd name="T26" fmla="*/ 1335 w 1620"/>
                  <a:gd name="T27" fmla="*/ 1443 h 1476"/>
                  <a:gd name="T28" fmla="*/ 1039 w 1620"/>
                  <a:gd name="T29" fmla="*/ 1422 h 1476"/>
                  <a:gd name="T30" fmla="*/ 366 w 1620"/>
                  <a:gd name="T31" fmla="*/ 1335 h 1476"/>
                  <a:gd name="T32" fmla="*/ 159 w 1620"/>
                  <a:gd name="T33" fmla="*/ 1272 h 1476"/>
                  <a:gd name="T34" fmla="*/ 119 w 1620"/>
                  <a:gd name="T35" fmla="*/ 1126 h 1476"/>
                  <a:gd name="T36" fmla="*/ 88 w 1620"/>
                  <a:gd name="T37" fmla="*/ 815 h 1476"/>
                  <a:gd name="T38" fmla="*/ 86 w 1620"/>
                  <a:gd name="T39" fmla="*/ 470 h 1476"/>
                  <a:gd name="T40" fmla="*/ 124 w 1620"/>
                  <a:gd name="T41" fmla="*/ 207 h 1476"/>
                  <a:gd name="T42" fmla="*/ 308 w 1620"/>
                  <a:gd name="T43" fmla="*/ 142 h 1476"/>
                  <a:gd name="T44" fmla="*/ 807 w 1620"/>
                  <a:gd name="T45" fmla="*/ 70 h 1476"/>
                  <a:gd name="T46" fmla="*/ 1284 w 1620"/>
                  <a:gd name="T47" fmla="*/ 65 h 1476"/>
                  <a:gd name="T48" fmla="*/ 1547 w 1620"/>
                  <a:gd name="T49" fmla="*/ 99 h 1476"/>
                  <a:gd name="T50" fmla="*/ 1579 w 1620"/>
                  <a:gd name="T51" fmla="*/ 188 h 1476"/>
                  <a:gd name="T52" fmla="*/ 1567 w 1620"/>
                  <a:gd name="T53" fmla="*/ 561 h 1476"/>
                  <a:gd name="T54" fmla="*/ 1572 w 1620"/>
                  <a:gd name="T55" fmla="*/ 1148 h 1476"/>
                  <a:gd name="T56" fmla="*/ 1612 w 1620"/>
                  <a:gd name="T57" fmla="*/ 678 h 1476"/>
                  <a:gd name="T58" fmla="*/ 1612 w 1620"/>
                  <a:gd name="T59" fmla="*/ 678 h 147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620"/>
                  <a:gd name="T91" fmla="*/ 0 h 1476"/>
                  <a:gd name="T92" fmla="*/ 1620 w 1620"/>
                  <a:gd name="T93" fmla="*/ 1476 h 147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620" h="1476">
                    <a:moveTo>
                      <a:pt x="1612" y="678"/>
                    </a:moveTo>
                    <a:lnTo>
                      <a:pt x="1620" y="328"/>
                    </a:lnTo>
                    <a:lnTo>
                      <a:pt x="1616" y="47"/>
                    </a:lnTo>
                    <a:lnTo>
                      <a:pt x="1409" y="0"/>
                    </a:lnTo>
                    <a:lnTo>
                      <a:pt x="655" y="4"/>
                    </a:lnTo>
                    <a:lnTo>
                      <a:pt x="163" y="80"/>
                    </a:lnTo>
                    <a:lnTo>
                      <a:pt x="14" y="134"/>
                    </a:lnTo>
                    <a:lnTo>
                      <a:pt x="0" y="466"/>
                    </a:lnTo>
                    <a:lnTo>
                      <a:pt x="11" y="944"/>
                    </a:lnTo>
                    <a:lnTo>
                      <a:pt x="65" y="1262"/>
                    </a:lnTo>
                    <a:lnTo>
                      <a:pt x="135" y="1331"/>
                    </a:lnTo>
                    <a:lnTo>
                      <a:pt x="531" y="1428"/>
                    </a:lnTo>
                    <a:lnTo>
                      <a:pt x="942" y="1476"/>
                    </a:lnTo>
                    <a:lnTo>
                      <a:pt x="1335" y="1443"/>
                    </a:lnTo>
                    <a:lnTo>
                      <a:pt x="1039" y="1422"/>
                    </a:lnTo>
                    <a:lnTo>
                      <a:pt x="366" y="1335"/>
                    </a:lnTo>
                    <a:lnTo>
                      <a:pt x="159" y="1272"/>
                    </a:lnTo>
                    <a:lnTo>
                      <a:pt x="119" y="1126"/>
                    </a:lnTo>
                    <a:lnTo>
                      <a:pt x="88" y="815"/>
                    </a:lnTo>
                    <a:lnTo>
                      <a:pt x="86" y="470"/>
                    </a:lnTo>
                    <a:lnTo>
                      <a:pt x="124" y="207"/>
                    </a:lnTo>
                    <a:lnTo>
                      <a:pt x="308" y="142"/>
                    </a:lnTo>
                    <a:lnTo>
                      <a:pt x="807" y="70"/>
                    </a:lnTo>
                    <a:lnTo>
                      <a:pt x="1284" y="65"/>
                    </a:lnTo>
                    <a:lnTo>
                      <a:pt x="1547" y="99"/>
                    </a:lnTo>
                    <a:lnTo>
                      <a:pt x="1579" y="188"/>
                    </a:lnTo>
                    <a:lnTo>
                      <a:pt x="1567" y="561"/>
                    </a:lnTo>
                    <a:lnTo>
                      <a:pt x="1572" y="1148"/>
                    </a:lnTo>
                    <a:lnTo>
                      <a:pt x="1612" y="678"/>
                    </a:lnTo>
                    <a:close/>
                  </a:path>
                </a:pathLst>
              </a:custGeom>
              <a:solidFill>
                <a:srgbClr val="000000"/>
              </a:solidFill>
              <a:ln w="9525">
                <a:noFill/>
                <a:round/>
                <a:headEnd/>
                <a:tailEnd/>
              </a:ln>
            </p:spPr>
            <p:txBody>
              <a:bodyPr/>
              <a:lstStyle/>
              <a:p>
                <a:endParaRPr lang="en-US"/>
              </a:p>
            </p:txBody>
          </p:sp>
          <p:sp>
            <p:nvSpPr>
              <p:cNvPr id="21893" name="Freeform 32"/>
              <p:cNvSpPr>
                <a:spLocks/>
              </p:cNvSpPr>
              <p:nvPr/>
            </p:nvSpPr>
            <p:spPr bwMode="auto">
              <a:xfrm>
                <a:off x="1327" y="2902"/>
                <a:ext cx="164" cy="380"/>
              </a:xfrm>
              <a:custGeom>
                <a:avLst/>
                <a:gdLst>
                  <a:gd name="T0" fmla="*/ 50 w 492"/>
                  <a:gd name="T1" fmla="*/ 71 h 1142"/>
                  <a:gd name="T2" fmla="*/ 8 w 492"/>
                  <a:gd name="T3" fmla="*/ 260 h 1142"/>
                  <a:gd name="T4" fmla="*/ 0 w 492"/>
                  <a:gd name="T5" fmla="*/ 475 h 1142"/>
                  <a:gd name="T6" fmla="*/ 3 w 492"/>
                  <a:gd name="T7" fmla="*/ 669 h 1142"/>
                  <a:gd name="T8" fmla="*/ 14 w 492"/>
                  <a:gd name="T9" fmla="*/ 814 h 1142"/>
                  <a:gd name="T10" fmla="*/ 39 w 492"/>
                  <a:gd name="T11" fmla="*/ 975 h 1142"/>
                  <a:gd name="T12" fmla="*/ 63 w 492"/>
                  <a:gd name="T13" fmla="*/ 1073 h 1142"/>
                  <a:gd name="T14" fmla="*/ 243 w 492"/>
                  <a:gd name="T15" fmla="*/ 1120 h 1142"/>
                  <a:gd name="T16" fmla="*/ 492 w 492"/>
                  <a:gd name="T17" fmla="*/ 1142 h 1142"/>
                  <a:gd name="T18" fmla="*/ 276 w 492"/>
                  <a:gd name="T19" fmla="*/ 1017 h 1142"/>
                  <a:gd name="T20" fmla="*/ 197 w 492"/>
                  <a:gd name="T21" fmla="*/ 844 h 1142"/>
                  <a:gd name="T22" fmla="*/ 181 w 492"/>
                  <a:gd name="T23" fmla="*/ 478 h 1142"/>
                  <a:gd name="T24" fmla="*/ 216 w 492"/>
                  <a:gd name="T25" fmla="*/ 299 h 1142"/>
                  <a:gd name="T26" fmla="*/ 265 w 492"/>
                  <a:gd name="T27" fmla="*/ 150 h 1142"/>
                  <a:gd name="T28" fmla="*/ 334 w 492"/>
                  <a:gd name="T29" fmla="*/ 49 h 1142"/>
                  <a:gd name="T30" fmla="*/ 473 w 492"/>
                  <a:gd name="T31" fmla="*/ 0 h 1142"/>
                  <a:gd name="T32" fmla="*/ 243 w 492"/>
                  <a:gd name="T33" fmla="*/ 8 h 1142"/>
                  <a:gd name="T34" fmla="*/ 50 w 492"/>
                  <a:gd name="T35" fmla="*/ 71 h 1142"/>
                  <a:gd name="T36" fmla="*/ 50 w 492"/>
                  <a:gd name="T37" fmla="*/ 71 h 114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92"/>
                  <a:gd name="T58" fmla="*/ 0 h 1142"/>
                  <a:gd name="T59" fmla="*/ 492 w 492"/>
                  <a:gd name="T60" fmla="*/ 1142 h 114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92" h="1142">
                    <a:moveTo>
                      <a:pt x="50" y="71"/>
                    </a:moveTo>
                    <a:lnTo>
                      <a:pt x="8" y="260"/>
                    </a:lnTo>
                    <a:lnTo>
                      <a:pt x="0" y="475"/>
                    </a:lnTo>
                    <a:lnTo>
                      <a:pt x="3" y="669"/>
                    </a:lnTo>
                    <a:lnTo>
                      <a:pt x="14" y="814"/>
                    </a:lnTo>
                    <a:lnTo>
                      <a:pt x="39" y="975"/>
                    </a:lnTo>
                    <a:lnTo>
                      <a:pt x="63" y="1073"/>
                    </a:lnTo>
                    <a:lnTo>
                      <a:pt x="243" y="1120"/>
                    </a:lnTo>
                    <a:lnTo>
                      <a:pt x="492" y="1142"/>
                    </a:lnTo>
                    <a:lnTo>
                      <a:pt x="276" y="1017"/>
                    </a:lnTo>
                    <a:lnTo>
                      <a:pt x="197" y="844"/>
                    </a:lnTo>
                    <a:lnTo>
                      <a:pt x="181" y="478"/>
                    </a:lnTo>
                    <a:lnTo>
                      <a:pt x="216" y="299"/>
                    </a:lnTo>
                    <a:lnTo>
                      <a:pt x="265" y="150"/>
                    </a:lnTo>
                    <a:lnTo>
                      <a:pt x="334" y="49"/>
                    </a:lnTo>
                    <a:lnTo>
                      <a:pt x="473" y="0"/>
                    </a:lnTo>
                    <a:lnTo>
                      <a:pt x="243" y="8"/>
                    </a:lnTo>
                    <a:lnTo>
                      <a:pt x="50" y="71"/>
                    </a:lnTo>
                    <a:close/>
                  </a:path>
                </a:pathLst>
              </a:custGeom>
              <a:solidFill>
                <a:srgbClr val="FFFFFF"/>
              </a:solidFill>
              <a:ln w="9525">
                <a:noFill/>
                <a:round/>
                <a:headEnd/>
                <a:tailEnd/>
              </a:ln>
            </p:spPr>
            <p:txBody>
              <a:bodyPr/>
              <a:lstStyle/>
              <a:p>
                <a:endParaRPr lang="en-US"/>
              </a:p>
            </p:txBody>
          </p:sp>
          <p:sp>
            <p:nvSpPr>
              <p:cNvPr id="21894" name="Freeform 33"/>
              <p:cNvSpPr>
                <a:spLocks/>
              </p:cNvSpPr>
              <p:nvPr/>
            </p:nvSpPr>
            <p:spPr bwMode="auto">
              <a:xfrm>
                <a:off x="1589" y="3112"/>
                <a:ext cx="185" cy="187"/>
              </a:xfrm>
              <a:custGeom>
                <a:avLst/>
                <a:gdLst>
                  <a:gd name="T0" fmla="*/ 0 w 555"/>
                  <a:gd name="T1" fmla="*/ 528 h 561"/>
                  <a:gd name="T2" fmla="*/ 157 w 555"/>
                  <a:gd name="T3" fmla="*/ 519 h 561"/>
                  <a:gd name="T4" fmla="*/ 249 w 555"/>
                  <a:gd name="T5" fmla="*/ 467 h 561"/>
                  <a:gd name="T6" fmla="*/ 344 w 555"/>
                  <a:gd name="T7" fmla="*/ 405 h 561"/>
                  <a:gd name="T8" fmla="*/ 419 w 555"/>
                  <a:gd name="T9" fmla="*/ 322 h 561"/>
                  <a:gd name="T10" fmla="*/ 474 w 555"/>
                  <a:gd name="T11" fmla="*/ 224 h 561"/>
                  <a:gd name="T12" fmla="*/ 533 w 555"/>
                  <a:gd name="T13" fmla="*/ 102 h 561"/>
                  <a:gd name="T14" fmla="*/ 550 w 555"/>
                  <a:gd name="T15" fmla="*/ 0 h 561"/>
                  <a:gd name="T16" fmla="*/ 553 w 555"/>
                  <a:gd name="T17" fmla="*/ 62 h 561"/>
                  <a:gd name="T18" fmla="*/ 554 w 555"/>
                  <a:gd name="T19" fmla="*/ 107 h 561"/>
                  <a:gd name="T20" fmla="*/ 555 w 555"/>
                  <a:gd name="T21" fmla="*/ 134 h 561"/>
                  <a:gd name="T22" fmla="*/ 553 w 555"/>
                  <a:gd name="T23" fmla="*/ 157 h 561"/>
                  <a:gd name="T24" fmla="*/ 553 w 555"/>
                  <a:gd name="T25" fmla="*/ 165 h 561"/>
                  <a:gd name="T26" fmla="*/ 553 w 555"/>
                  <a:gd name="T27" fmla="*/ 168 h 561"/>
                  <a:gd name="T28" fmla="*/ 551 w 555"/>
                  <a:gd name="T29" fmla="*/ 171 h 561"/>
                  <a:gd name="T30" fmla="*/ 551 w 555"/>
                  <a:gd name="T31" fmla="*/ 172 h 561"/>
                  <a:gd name="T32" fmla="*/ 551 w 555"/>
                  <a:gd name="T33" fmla="*/ 173 h 561"/>
                  <a:gd name="T34" fmla="*/ 551 w 555"/>
                  <a:gd name="T35" fmla="*/ 176 h 561"/>
                  <a:gd name="T36" fmla="*/ 550 w 555"/>
                  <a:gd name="T37" fmla="*/ 187 h 561"/>
                  <a:gd name="T38" fmla="*/ 550 w 555"/>
                  <a:gd name="T39" fmla="*/ 193 h 561"/>
                  <a:gd name="T40" fmla="*/ 550 w 555"/>
                  <a:gd name="T41" fmla="*/ 196 h 561"/>
                  <a:gd name="T42" fmla="*/ 548 w 555"/>
                  <a:gd name="T43" fmla="*/ 198 h 561"/>
                  <a:gd name="T44" fmla="*/ 541 w 555"/>
                  <a:gd name="T45" fmla="*/ 263 h 561"/>
                  <a:gd name="T46" fmla="*/ 524 w 555"/>
                  <a:gd name="T47" fmla="*/ 394 h 561"/>
                  <a:gd name="T48" fmla="*/ 490 w 555"/>
                  <a:gd name="T49" fmla="*/ 484 h 561"/>
                  <a:gd name="T50" fmla="*/ 413 w 555"/>
                  <a:gd name="T51" fmla="*/ 544 h 561"/>
                  <a:gd name="T52" fmla="*/ 324 w 555"/>
                  <a:gd name="T53" fmla="*/ 558 h 561"/>
                  <a:gd name="T54" fmla="*/ 202 w 555"/>
                  <a:gd name="T55" fmla="*/ 561 h 561"/>
                  <a:gd name="T56" fmla="*/ 0 w 555"/>
                  <a:gd name="T57" fmla="*/ 528 h 561"/>
                  <a:gd name="T58" fmla="*/ 0 w 555"/>
                  <a:gd name="T59" fmla="*/ 528 h 561"/>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555"/>
                  <a:gd name="T91" fmla="*/ 0 h 561"/>
                  <a:gd name="T92" fmla="*/ 555 w 555"/>
                  <a:gd name="T93" fmla="*/ 561 h 561"/>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555" h="561">
                    <a:moveTo>
                      <a:pt x="0" y="528"/>
                    </a:moveTo>
                    <a:lnTo>
                      <a:pt x="157" y="519"/>
                    </a:lnTo>
                    <a:lnTo>
                      <a:pt x="249" y="467"/>
                    </a:lnTo>
                    <a:lnTo>
                      <a:pt x="344" y="405"/>
                    </a:lnTo>
                    <a:lnTo>
                      <a:pt x="419" y="322"/>
                    </a:lnTo>
                    <a:lnTo>
                      <a:pt x="474" y="224"/>
                    </a:lnTo>
                    <a:lnTo>
                      <a:pt x="533" y="102"/>
                    </a:lnTo>
                    <a:lnTo>
                      <a:pt x="550" y="0"/>
                    </a:lnTo>
                    <a:lnTo>
                      <a:pt x="553" y="62"/>
                    </a:lnTo>
                    <a:lnTo>
                      <a:pt x="554" y="107"/>
                    </a:lnTo>
                    <a:lnTo>
                      <a:pt x="555" y="134"/>
                    </a:lnTo>
                    <a:lnTo>
                      <a:pt x="553" y="157"/>
                    </a:lnTo>
                    <a:lnTo>
                      <a:pt x="553" y="165"/>
                    </a:lnTo>
                    <a:lnTo>
                      <a:pt x="553" y="168"/>
                    </a:lnTo>
                    <a:lnTo>
                      <a:pt x="551" y="171"/>
                    </a:lnTo>
                    <a:lnTo>
                      <a:pt x="551" y="172"/>
                    </a:lnTo>
                    <a:lnTo>
                      <a:pt x="551" y="173"/>
                    </a:lnTo>
                    <a:lnTo>
                      <a:pt x="551" y="176"/>
                    </a:lnTo>
                    <a:lnTo>
                      <a:pt x="550" y="187"/>
                    </a:lnTo>
                    <a:lnTo>
                      <a:pt x="550" y="193"/>
                    </a:lnTo>
                    <a:lnTo>
                      <a:pt x="550" y="196"/>
                    </a:lnTo>
                    <a:lnTo>
                      <a:pt x="548" y="198"/>
                    </a:lnTo>
                    <a:lnTo>
                      <a:pt x="541" y="263"/>
                    </a:lnTo>
                    <a:lnTo>
                      <a:pt x="524" y="394"/>
                    </a:lnTo>
                    <a:lnTo>
                      <a:pt x="490" y="484"/>
                    </a:lnTo>
                    <a:lnTo>
                      <a:pt x="413" y="544"/>
                    </a:lnTo>
                    <a:lnTo>
                      <a:pt x="324" y="558"/>
                    </a:lnTo>
                    <a:lnTo>
                      <a:pt x="202" y="561"/>
                    </a:lnTo>
                    <a:lnTo>
                      <a:pt x="0" y="528"/>
                    </a:lnTo>
                    <a:close/>
                  </a:path>
                </a:pathLst>
              </a:custGeom>
              <a:solidFill>
                <a:srgbClr val="CCECFF"/>
              </a:solidFill>
              <a:ln w="9525">
                <a:noFill/>
                <a:round/>
                <a:headEnd/>
                <a:tailEnd/>
              </a:ln>
            </p:spPr>
            <p:txBody>
              <a:bodyPr/>
              <a:lstStyle/>
              <a:p>
                <a:endParaRPr lang="en-US"/>
              </a:p>
            </p:txBody>
          </p:sp>
        </p:grpSp>
        <p:grpSp>
          <p:nvGrpSpPr>
            <p:cNvPr id="21520" name="Group 34"/>
            <p:cNvGrpSpPr>
              <a:grpSpLocks/>
            </p:cNvGrpSpPr>
            <p:nvPr/>
          </p:nvGrpSpPr>
          <p:grpSpPr bwMode="auto">
            <a:xfrm>
              <a:off x="2001" y="2809"/>
              <a:ext cx="440" cy="330"/>
              <a:chOff x="240" y="2403"/>
              <a:chExt cx="477" cy="330"/>
            </a:xfrm>
          </p:grpSpPr>
          <p:sp>
            <p:nvSpPr>
              <p:cNvPr id="21789" name="Freeform 35"/>
              <p:cNvSpPr>
                <a:spLocks/>
              </p:cNvSpPr>
              <p:nvPr/>
            </p:nvSpPr>
            <p:spPr bwMode="auto">
              <a:xfrm>
                <a:off x="243" y="2409"/>
                <a:ext cx="470" cy="322"/>
              </a:xfrm>
              <a:custGeom>
                <a:avLst/>
                <a:gdLst>
                  <a:gd name="T0" fmla="*/ 0 w 3288"/>
                  <a:gd name="T1" fmla="*/ 1989 h 2250"/>
                  <a:gd name="T2" fmla="*/ 9 w 3288"/>
                  <a:gd name="T3" fmla="*/ 1419 h 2250"/>
                  <a:gd name="T4" fmla="*/ 29 w 3288"/>
                  <a:gd name="T5" fmla="*/ 1336 h 2250"/>
                  <a:gd name="T6" fmla="*/ 101 w 3288"/>
                  <a:gd name="T7" fmla="*/ 1287 h 2250"/>
                  <a:gd name="T8" fmla="*/ 270 w 3288"/>
                  <a:gd name="T9" fmla="*/ 1253 h 2250"/>
                  <a:gd name="T10" fmla="*/ 347 w 3288"/>
                  <a:gd name="T11" fmla="*/ 1315 h 2250"/>
                  <a:gd name="T12" fmla="*/ 472 w 3288"/>
                  <a:gd name="T13" fmla="*/ 1728 h 2250"/>
                  <a:gd name="T14" fmla="*/ 668 w 3288"/>
                  <a:gd name="T15" fmla="*/ 1729 h 2250"/>
                  <a:gd name="T16" fmla="*/ 765 w 3288"/>
                  <a:gd name="T17" fmla="*/ 1714 h 2250"/>
                  <a:gd name="T18" fmla="*/ 780 w 3288"/>
                  <a:gd name="T19" fmla="*/ 1584 h 2250"/>
                  <a:gd name="T20" fmla="*/ 567 w 3288"/>
                  <a:gd name="T21" fmla="*/ 1561 h 2250"/>
                  <a:gd name="T22" fmla="*/ 434 w 3288"/>
                  <a:gd name="T23" fmla="*/ 166 h 2250"/>
                  <a:gd name="T24" fmla="*/ 470 w 3288"/>
                  <a:gd name="T25" fmla="*/ 96 h 2250"/>
                  <a:gd name="T26" fmla="*/ 709 w 3288"/>
                  <a:gd name="T27" fmla="*/ 30 h 2250"/>
                  <a:gd name="T28" fmla="*/ 1656 w 3288"/>
                  <a:gd name="T29" fmla="*/ 0 h 2250"/>
                  <a:gd name="T30" fmla="*/ 1811 w 3288"/>
                  <a:gd name="T31" fmla="*/ 22 h 2250"/>
                  <a:gd name="T32" fmla="*/ 1994 w 3288"/>
                  <a:gd name="T33" fmla="*/ 68 h 2250"/>
                  <a:gd name="T34" fmla="*/ 2032 w 3288"/>
                  <a:gd name="T35" fmla="*/ 91 h 2250"/>
                  <a:gd name="T36" fmla="*/ 2046 w 3288"/>
                  <a:gd name="T37" fmla="*/ 141 h 2250"/>
                  <a:gd name="T38" fmla="*/ 2031 w 3288"/>
                  <a:gd name="T39" fmla="*/ 404 h 2250"/>
                  <a:gd name="T40" fmla="*/ 2309 w 3288"/>
                  <a:gd name="T41" fmla="*/ 248 h 2250"/>
                  <a:gd name="T42" fmla="*/ 2441 w 3288"/>
                  <a:gd name="T43" fmla="*/ 190 h 2250"/>
                  <a:gd name="T44" fmla="*/ 2825 w 3288"/>
                  <a:gd name="T45" fmla="*/ 240 h 2250"/>
                  <a:gd name="T46" fmla="*/ 2881 w 3288"/>
                  <a:gd name="T47" fmla="*/ 255 h 2250"/>
                  <a:gd name="T48" fmla="*/ 2911 w 3288"/>
                  <a:gd name="T49" fmla="*/ 305 h 2250"/>
                  <a:gd name="T50" fmla="*/ 2914 w 3288"/>
                  <a:gd name="T51" fmla="*/ 567 h 2250"/>
                  <a:gd name="T52" fmla="*/ 2938 w 3288"/>
                  <a:gd name="T53" fmla="*/ 1166 h 2250"/>
                  <a:gd name="T54" fmla="*/ 2931 w 3288"/>
                  <a:gd name="T55" fmla="*/ 1390 h 2250"/>
                  <a:gd name="T56" fmla="*/ 3060 w 3288"/>
                  <a:gd name="T57" fmla="*/ 1298 h 2250"/>
                  <a:gd name="T58" fmla="*/ 3251 w 3288"/>
                  <a:gd name="T59" fmla="*/ 1379 h 2250"/>
                  <a:gd name="T60" fmla="*/ 3288 w 3288"/>
                  <a:gd name="T61" fmla="*/ 1442 h 2250"/>
                  <a:gd name="T62" fmla="*/ 3279 w 3288"/>
                  <a:gd name="T63" fmla="*/ 1993 h 2250"/>
                  <a:gd name="T64" fmla="*/ 3159 w 3288"/>
                  <a:gd name="T65" fmla="*/ 2018 h 2250"/>
                  <a:gd name="T66" fmla="*/ 3002 w 3288"/>
                  <a:gd name="T67" fmla="*/ 2050 h 2250"/>
                  <a:gd name="T68" fmla="*/ 2900 w 3288"/>
                  <a:gd name="T69" fmla="*/ 2004 h 2250"/>
                  <a:gd name="T70" fmla="*/ 2888 w 3288"/>
                  <a:gd name="T71" fmla="*/ 2109 h 2250"/>
                  <a:gd name="T72" fmla="*/ 2750 w 3288"/>
                  <a:gd name="T73" fmla="*/ 2221 h 2250"/>
                  <a:gd name="T74" fmla="*/ 2545 w 3288"/>
                  <a:gd name="T75" fmla="*/ 2250 h 2250"/>
                  <a:gd name="T76" fmla="*/ 2402 w 3288"/>
                  <a:gd name="T77" fmla="*/ 2174 h 2250"/>
                  <a:gd name="T78" fmla="*/ 2387 w 3288"/>
                  <a:gd name="T79" fmla="*/ 2045 h 2250"/>
                  <a:gd name="T80" fmla="*/ 2333 w 3288"/>
                  <a:gd name="T81" fmla="*/ 1954 h 2250"/>
                  <a:gd name="T82" fmla="*/ 2344 w 3288"/>
                  <a:gd name="T83" fmla="*/ 1870 h 2250"/>
                  <a:gd name="T84" fmla="*/ 2145 w 3288"/>
                  <a:gd name="T85" fmla="*/ 1836 h 2250"/>
                  <a:gd name="T86" fmla="*/ 2050 w 3288"/>
                  <a:gd name="T87" fmla="*/ 1799 h 2250"/>
                  <a:gd name="T88" fmla="*/ 2145 w 3288"/>
                  <a:gd name="T89" fmla="*/ 2125 h 2250"/>
                  <a:gd name="T90" fmla="*/ 1964 w 3288"/>
                  <a:gd name="T91" fmla="*/ 2186 h 2250"/>
                  <a:gd name="T92" fmla="*/ 919 w 3288"/>
                  <a:gd name="T93" fmla="*/ 2167 h 2250"/>
                  <a:gd name="T94" fmla="*/ 383 w 3288"/>
                  <a:gd name="T95" fmla="*/ 2133 h 2250"/>
                  <a:gd name="T96" fmla="*/ 299 w 3288"/>
                  <a:gd name="T97" fmla="*/ 2106 h 2250"/>
                  <a:gd name="T98" fmla="*/ 266 w 3288"/>
                  <a:gd name="T99" fmla="*/ 2031 h 2250"/>
                  <a:gd name="T100" fmla="*/ 29 w 3288"/>
                  <a:gd name="T101" fmla="*/ 2015 h 2250"/>
                  <a:gd name="T102" fmla="*/ 0 w 3288"/>
                  <a:gd name="T103" fmla="*/ 1989 h 2250"/>
                  <a:gd name="T104" fmla="*/ 0 w 3288"/>
                  <a:gd name="T105" fmla="*/ 1989 h 225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288"/>
                  <a:gd name="T160" fmla="*/ 0 h 2250"/>
                  <a:gd name="T161" fmla="*/ 3288 w 3288"/>
                  <a:gd name="T162" fmla="*/ 2250 h 225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288" h="2250">
                    <a:moveTo>
                      <a:pt x="0" y="1989"/>
                    </a:moveTo>
                    <a:lnTo>
                      <a:pt x="9" y="1419"/>
                    </a:lnTo>
                    <a:lnTo>
                      <a:pt x="29" y="1336"/>
                    </a:lnTo>
                    <a:lnTo>
                      <a:pt x="101" y="1287"/>
                    </a:lnTo>
                    <a:lnTo>
                      <a:pt x="270" y="1253"/>
                    </a:lnTo>
                    <a:lnTo>
                      <a:pt x="347" y="1315"/>
                    </a:lnTo>
                    <a:lnTo>
                      <a:pt x="472" y="1728"/>
                    </a:lnTo>
                    <a:lnTo>
                      <a:pt x="668" y="1729"/>
                    </a:lnTo>
                    <a:lnTo>
                      <a:pt x="765" y="1714"/>
                    </a:lnTo>
                    <a:lnTo>
                      <a:pt x="780" y="1584"/>
                    </a:lnTo>
                    <a:lnTo>
                      <a:pt x="567" y="1561"/>
                    </a:lnTo>
                    <a:lnTo>
                      <a:pt x="434" y="166"/>
                    </a:lnTo>
                    <a:lnTo>
                      <a:pt x="470" y="96"/>
                    </a:lnTo>
                    <a:lnTo>
                      <a:pt x="709" y="30"/>
                    </a:lnTo>
                    <a:lnTo>
                      <a:pt x="1656" y="0"/>
                    </a:lnTo>
                    <a:lnTo>
                      <a:pt x="1811" y="22"/>
                    </a:lnTo>
                    <a:lnTo>
                      <a:pt x="1994" y="68"/>
                    </a:lnTo>
                    <a:lnTo>
                      <a:pt x="2032" y="91"/>
                    </a:lnTo>
                    <a:lnTo>
                      <a:pt x="2046" y="141"/>
                    </a:lnTo>
                    <a:lnTo>
                      <a:pt x="2031" y="404"/>
                    </a:lnTo>
                    <a:lnTo>
                      <a:pt x="2309" y="248"/>
                    </a:lnTo>
                    <a:lnTo>
                      <a:pt x="2441" y="190"/>
                    </a:lnTo>
                    <a:lnTo>
                      <a:pt x="2825" y="240"/>
                    </a:lnTo>
                    <a:lnTo>
                      <a:pt x="2881" y="255"/>
                    </a:lnTo>
                    <a:lnTo>
                      <a:pt x="2911" y="305"/>
                    </a:lnTo>
                    <a:lnTo>
                      <a:pt x="2914" y="567"/>
                    </a:lnTo>
                    <a:lnTo>
                      <a:pt x="2938" y="1166"/>
                    </a:lnTo>
                    <a:lnTo>
                      <a:pt x="2931" y="1390"/>
                    </a:lnTo>
                    <a:lnTo>
                      <a:pt x="3060" y="1298"/>
                    </a:lnTo>
                    <a:lnTo>
                      <a:pt x="3251" y="1379"/>
                    </a:lnTo>
                    <a:lnTo>
                      <a:pt x="3288" y="1442"/>
                    </a:lnTo>
                    <a:lnTo>
                      <a:pt x="3279" y="1993"/>
                    </a:lnTo>
                    <a:lnTo>
                      <a:pt x="3159" y="2018"/>
                    </a:lnTo>
                    <a:lnTo>
                      <a:pt x="3002" y="2050"/>
                    </a:lnTo>
                    <a:lnTo>
                      <a:pt x="2900" y="2004"/>
                    </a:lnTo>
                    <a:lnTo>
                      <a:pt x="2888" y="2109"/>
                    </a:lnTo>
                    <a:lnTo>
                      <a:pt x="2750" y="2221"/>
                    </a:lnTo>
                    <a:lnTo>
                      <a:pt x="2545" y="2250"/>
                    </a:lnTo>
                    <a:lnTo>
                      <a:pt x="2402" y="2174"/>
                    </a:lnTo>
                    <a:lnTo>
                      <a:pt x="2387" y="2045"/>
                    </a:lnTo>
                    <a:lnTo>
                      <a:pt x="2333" y="1954"/>
                    </a:lnTo>
                    <a:lnTo>
                      <a:pt x="2344" y="1870"/>
                    </a:lnTo>
                    <a:lnTo>
                      <a:pt x="2145" y="1836"/>
                    </a:lnTo>
                    <a:lnTo>
                      <a:pt x="2050" y="1799"/>
                    </a:lnTo>
                    <a:lnTo>
                      <a:pt x="2145" y="2125"/>
                    </a:lnTo>
                    <a:lnTo>
                      <a:pt x="1964" y="2186"/>
                    </a:lnTo>
                    <a:lnTo>
                      <a:pt x="919" y="2167"/>
                    </a:lnTo>
                    <a:lnTo>
                      <a:pt x="383" y="2133"/>
                    </a:lnTo>
                    <a:lnTo>
                      <a:pt x="299" y="2106"/>
                    </a:lnTo>
                    <a:lnTo>
                      <a:pt x="266" y="2031"/>
                    </a:lnTo>
                    <a:lnTo>
                      <a:pt x="29" y="2015"/>
                    </a:lnTo>
                    <a:lnTo>
                      <a:pt x="0" y="1989"/>
                    </a:lnTo>
                    <a:close/>
                  </a:path>
                </a:pathLst>
              </a:custGeom>
              <a:solidFill>
                <a:srgbClr val="FFFFFF"/>
              </a:solidFill>
              <a:ln w="9525">
                <a:noFill/>
                <a:round/>
                <a:headEnd/>
                <a:tailEnd/>
              </a:ln>
            </p:spPr>
            <p:txBody>
              <a:bodyPr/>
              <a:lstStyle/>
              <a:p>
                <a:endParaRPr lang="en-US"/>
              </a:p>
            </p:txBody>
          </p:sp>
          <p:sp>
            <p:nvSpPr>
              <p:cNvPr id="21790" name="Freeform 36"/>
              <p:cNvSpPr>
                <a:spLocks/>
              </p:cNvSpPr>
              <p:nvPr/>
            </p:nvSpPr>
            <p:spPr bwMode="auto">
              <a:xfrm>
                <a:off x="242" y="2598"/>
                <a:ext cx="47" cy="97"/>
              </a:xfrm>
              <a:custGeom>
                <a:avLst/>
                <a:gdLst>
                  <a:gd name="T0" fmla="*/ 32 w 332"/>
                  <a:gd name="T1" fmla="*/ 62 h 681"/>
                  <a:gd name="T2" fmla="*/ 78 w 332"/>
                  <a:gd name="T3" fmla="*/ 33 h 681"/>
                  <a:gd name="T4" fmla="*/ 222 w 332"/>
                  <a:gd name="T5" fmla="*/ 0 h 681"/>
                  <a:gd name="T6" fmla="*/ 275 w 332"/>
                  <a:gd name="T7" fmla="*/ 18 h 681"/>
                  <a:gd name="T8" fmla="*/ 332 w 332"/>
                  <a:gd name="T9" fmla="*/ 432 h 681"/>
                  <a:gd name="T10" fmla="*/ 310 w 332"/>
                  <a:gd name="T11" fmla="*/ 500 h 681"/>
                  <a:gd name="T12" fmla="*/ 253 w 332"/>
                  <a:gd name="T13" fmla="*/ 557 h 681"/>
                  <a:gd name="T14" fmla="*/ 229 w 332"/>
                  <a:gd name="T15" fmla="*/ 483 h 681"/>
                  <a:gd name="T16" fmla="*/ 161 w 332"/>
                  <a:gd name="T17" fmla="*/ 511 h 681"/>
                  <a:gd name="T18" fmla="*/ 164 w 332"/>
                  <a:gd name="T19" fmla="*/ 565 h 681"/>
                  <a:gd name="T20" fmla="*/ 222 w 332"/>
                  <a:gd name="T21" fmla="*/ 623 h 681"/>
                  <a:gd name="T22" fmla="*/ 199 w 332"/>
                  <a:gd name="T23" fmla="*/ 681 h 681"/>
                  <a:gd name="T24" fmla="*/ 8 w 332"/>
                  <a:gd name="T25" fmla="*/ 670 h 681"/>
                  <a:gd name="T26" fmla="*/ 0 w 332"/>
                  <a:gd name="T27" fmla="*/ 435 h 681"/>
                  <a:gd name="T28" fmla="*/ 13 w 332"/>
                  <a:gd name="T29" fmla="*/ 279 h 681"/>
                  <a:gd name="T30" fmla="*/ 25 w 332"/>
                  <a:gd name="T31" fmla="*/ 135 h 681"/>
                  <a:gd name="T32" fmla="*/ 32 w 332"/>
                  <a:gd name="T33" fmla="*/ 62 h 681"/>
                  <a:gd name="T34" fmla="*/ 32 w 332"/>
                  <a:gd name="T35" fmla="*/ 62 h 68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32"/>
                  <a:gd name="T55" fmla="*/ 0 h 681"/>
                  <a:gd name="T56" fmla="*/ 332 w 332"/>
                  <a:gd name="T57" fmla="*/ 681 h 68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32" h="681">
                    <a:moveTo>
                      <a:pt x="32" y="62"/>
                    </a:moveTo>
                    <a:lnTo>
                      <a:pt x="78" y="33"/>
                    </a:lnTo>
                    <a:lnTo>
                      <a:pt x="222" y="0"/>
                    </a:lnTo>
                    <a:lnTo>
                      <a:pt x="275" y="18"/>
                    </a:lnTo>
                    <a:lnTo>
                      <a:pt x="332" y="432"/>
                    </a:lnTo>
                    <a:lnTo>
                      <a:pt x="310" y="500"/>
                    </a:lnTo>
                    <a:lnTo>
                      <a:pt x="253" y="557"/>
                    </a:lnTo>
                    <a:lnTo>
                      <a:pt x="229" y="483"/>
                    </a:lnTo>
                    <a:lnTo>
                      <a:pt x="161" y="511"/>
                    </a:lnTo>
                    <a:lnTo>
                      <a:pt x="164" y="565"/>
                    </a:lnTo>
                    <a:lnTo>
                      <a:pt x="222" y="623"/>
                    </a:lnTo>
                    <a:lnTo>
                      <a:pt x="199" y="681"/>
                    </a:lnTo>
                    <a:lnTo>
                      <a:pt x="8" y="670"/>
                    </a:lnTo>
                    <a:lnTo>
                      <a:pt x="0" y="435"/>
                    </a:lnTo>
                    <a:lnTo>
                      <a:pt x="13" y="279"/>
                    </a:lnTo>
                    <a:lnTo>
                      <a:pt x="25" y="135"/>
                    </a:lnTo>
                    <a:lnTo>
                      <a:pt x="32" y="62"/>
                    </a:lnTo>
                    <a:close/>
                  </a:path>
                </a:pathLst>
              </a:custGeom>
              <a:solidFill>
                <a:srgbClr val="FFE5E5"/>
              </a:solidFill>
              <a:ln w="9525">
                <a:noFill/>
                <a:round/>
                <a:headEnd/>
                <a:tailEnd/>
              </a:ln>
            </p:spPr>
            <p:txBody>
              <a:bodyPr/>
              <a:lstStyle/>
              <a:p>
                <a:endParaRPr lang="en-US"/>
              </a:p>
            </p:txBody>
          </p:sp>
          <p:sp>
            <p:nvSpPr>
              <p:cNvPr id="21791" name="Freeform 37"/>
              <p:cNvSpPr>
                <a:spLocks/>
              </p:cNvSpPr>
              <p:nvPr/>
            </p:nvSpPr>
            <p:spPr bwMode="auto">
              <a:xfrm>
                <a:off x="280" y="2665"/>
                <a:ext cx="270" cy="57"/>
              </a:xfrm>
              <a:custGeom>
                <a:avLst/>
                <a:gdLst>
                  <a:gd name="T0" fmla="*/ 75 w 1889"/>
                  <a:gd name="T1" fmla="*/ 32 h 401"/>
                  <a:gd name="T2" fmla="*/ 204 w 1889"/>
                  <a:gd name="T3" fmla="*/ 18 h 401"/>
                  <a:gd name="T4" fmla="*/ 603 w 1889"/>
                  <a:gd name="T5" fmla="*/ 0 h 401"/>
                  <a:gd name="T6" fmla="*/ 1036 w 1889"/>
                  <a:gd name="T7" fmla="*/ 14 h 401"/>
                  <a:gd name="T8" fmla="*/ 1448 w 1889"/>
                  <a:gd name="T9" fmla="*/ 26 h 401"/>
                  <a:gd name="T10" fmla="*/ 1550 w 1889"/>
                  <a:gd name="T11" fmla="*/ 40 h 401"/>
                  <a:gd name="T12" fmla="*/ 1664 w 1889"/>
                  <a:gd name="T13" fmla="*/ 32 h 401"/>
                  <a:gd name="T14" fmla="*/ 1739 w 1889"/>
                  <a:gd name="T15" fmla="*/ 61 h 401"/>
                  <a:gd name="T16" fmla="*/ 1818 w 1889"/>
                  <a:gd name="T17" fmla="*/ 214 h 401"/>
                  <a:gd name="T18" fmla="*/ 1889 w 1889"/>
                  <a:gd name="T19" fmla="*/ 335 h 401"/>
                  <a:gd name="T20" fmla="*/ 1833 w 1889"/>
                  <a:gd name="T21" fmla="*/ 401 h 401"/>
                  <a:gd name="T22" fmla="*/ 925 w 1889"/>
                  <a:gd name="T23" fmla="*/ 387 h 401"/>
                  <a:gd name="T24" fmla="*/ 108 w 1889"/>
                  <a:gd name="T25" fmla="*/ 335 h 401"/>
                  <a:gd name="T26" fmla="*/ 0 w 1889"/>
                  <a:gd name="T27" fmla="*/ 269 h 401"/>
                  <a:gd name="T28" fmla="*/ 75 w 1889"/>
                  <a:gd name="T29" fmla="*/ 32 h 401"/>
                  <a:gd name="T30" fmla="*/ 75 w 1889"/>
                  <a:gd name="T31" fmla="*/ 32 h 40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889"/>
                  <a:gd name="T49" fmla="*/ 0 h 401"/>
                  <a:gd name="T50" fmla="*/ 1889 w 1889"/>
                  <a:gd name="T51" fmla="*/ 401 h 40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889" h="401">
                    <a:moveTo>
                      <a:pt x="75" y="32"/>
                    </a:moveTo>
                    <a:lnTo>
                      <a:pt x="204" y="18"/>
                    </a:lnTo>
                    <a:lnTo>
                      <a:pt x="603" y="0"/>
                    </a:lnTo>
                    <a:lnTo>
                      <a:pt x="1036" y="14"/>
                    </a:lnTo>
                    <a:lnTo>
                      <a:pt x="1448" y="26"/>
                    </a:lnTo>
                    <a:lnTo>
                      <a:pt x="1550" y="40"/>
                    </a:lnTo>
                    <a:lnTo>
                      <a:pt x="1664" y="32"/>
                    </a:lnTo>
                    <a:lnTo>
                      <a:pt x="1739" y="61"/>
                    </a:lnTo>
                    <a:lnTo>
                      <a:pt x="1818" y="214"/>
                    </a:lnTo>
                    <a:lnTo>
                      <a:pt x="1889" y="335"/>
                    </a:lnTo>
                    <a:lnTo>
                      <a:pt x="1833" y="401"/>
                    </a:lnTo>
                    <a:lnTo>
                      <a:pt x="925" y="387"/>
                    </a:lnTo>
                    <a:lnTo>
                      <a:pt x="108" y="335"/>
                    </a:lnTo>
                    <a:lnTo>
                      <a:pt x="0" y="269"/>
                    </a:lnTo>
                    <a:lnTo>
                      <a:pt x="75" y="32"/>
                    </a:lnTo>
                    <a:close/>
                  </a:path>
                </a:pathLst>
              </a:custGeom>
              <a:solidFill>
                <a:srgbClr val="FFE5E5"/>
              </a:solidFill>
              <a:ln w="9525">
                <a:noFill/>
                <a:round/>
                <a:headEnd/>
                <a:tailEnd/>
              </a:ln>
            </p:spPr>
            <p:txBody>
              <a:bodyPr/>
              <a:lstStyle/>
              <a:p>
                <a:endParaRPr lang="en-US"/>
              </a:p>
            </p:txBody>
          </p:sp>
          <p:sp>
            <p:nvSpPr>
              <p:cNvPr id="21792" name="Freeform 38"/>
              <p:cNvSpPr>
                <a:spLocks/>
              </p:cNvSpPr>
              <p:nvPr/>
            </p:nvSpPr>
            <p:spPr bwMode="auto">
              <a:xfrm>
                <a:off x="309" y="2418"/>
                <a:ext cx="399" cy="313"/>
              </a:xfrm>
              <a:custGeom>
                <a:avLst/>
                <a:gdLst>
                  <a:gd name="T0" fmla="*/ 108 w 2787"/>
                  <a:gd name="T1" fmla="*/ 1290 h 2191"/>
                  <a:gd name="T2" fmla="*/ 64 w 2787"/>
                  <a:gd name="T3" fmla="*/ 851 h 2191"/>
                  <a:gd name="T4" fmla="*/ 19 w 2787"/>
                  <a:gd name="T5" fmla="*/ 417 h 2191"/>
                  <a:gd name="T6" fmla="*/ 7 w 2787"/>
                  <a:gd name="T7" fmla="*/ 103 h 2191"/>
                  <a:gd name="T8" fmla="*/ 338 w 2787"/>
                  <a:gd name="T9" fmla="*/ 25 h 2191"/>
                  <a:gd name="T10" fmla="*/ 1145 w 2787"/>
                  <a:gd name="T11" fmla="*/ 11 h 2191"/>
                  <a:gd name="T12" fmla="*/ 1514 w 2787"/>
                  <a:gd name="T13" fmla="*/ 101 h 2191"/>
                  <a:gd name="T14" fmla="*/ 1478 w 2787"/>
                  <a:gd name="T15" fmla="*/ 999 h 2191"/>
                  <a:gd name="T16" fmla="*/ 1817 w 2787"/>
                  <a:gd name="T17" fmla="*/ 204 h 2191"/>
                  <a:gd name="T18" fmla="*/ 2031 w 2787"/>
                  <a:gd name="T19" fmla="*/ 192 h 2191"/>
                  <a:gd name="T20" fmla="*/ 2350 w 2787"/>
                  <a:gd name="T21" fmla="*/ 236 h 2191"/>
                  <a:gd name="T22" fmla="*/ 2414 w 2787"/>
                  <a:gd name="T23" fmla="*/ 630 h 2191"/>
                  <a:gd name="T24" fmla="*/ 2356 w 2787"/>
                  <a:gd name="T25" fmla="*/ 1586 h 2191"/>
                  <a:gd name="T26" fmla="*/ 2464 w 2787"/>
                  <a:gd name="T27" fmla="*/ 1293 h 2191"/>
                  <a:gd name="T28" fmla="*/ 2699 w 2787"/>
                  <a:gd name="T29" fmla="*/ 1358 h 2191"/>
                  <a:gd name="T30" fmla="*/ 2771 w 2787"/>
                  <a:gd name="T31" fmla="*/ 1775 h 2191"/>
                  <a:gd name="T32" fmla="*/ 2661 w 2787"/>
                  <a:gd name="T33" fmla="*/ 1760 h 2191"/>
                  <a:gd name="T34" fmla="*/ 2767 w 2787"/>
                  <a:gd name="T35" fmla="*/ 1847 h 2191"/>
                  <a:gd name="T36" fmla="*/ 2563 w 2787"/>
                  <a:gd name="T37" fmla="*/ 2006 h 2191"/>
                  <a:gd name="T38" fmla="*/ 2313 w 2787"/>
                  <a:gd name="T39" fmla="*/ 1789 h 2191"/>
                  <a:gd name="T40" fmla="*/ 2012 w 2787"/>
                  <a:gd name="T41" fmla="*/ 1751 h 2191"/>
                  <a:gd name="T42" fmla="*/ 2106 w 2787"/>
                  <a:gd name="T43" fmla="*/ 1862 h 2191"/>
                  <a:gd name="T44" fmla="*/ 2130 w 2787"/>
                  <a:gd name="T45" fmla="*/ 2001 h 2191"/>
                  <a:gd name="T46" fmla="*/ 2321 w 2787"/>
                  <a:gd name="T47" fmla="*/ 1985 h 2191"/>
                  <a:gd name="T48" fmla="*/ 2313 w 2787"/>
                  <a:gd name="T49" fmla="*/ 2130 h 2191"/>
                  <a:gd name="T50" fmla="*/ 1938 w 2787"/>
                  <a:gd name="T51" fmla="*/ 2115 h 2191"/>
                  <a:gd name="T52" fmla="*/ 1882 w 2787"/>
                  <a:gd name="T53" fmla="*/ 1871 h 2191"/>
                  <a:gd name="T54" fmla="*/ 1722 w 2787"/>
                  <a:gd name="T55" fmla="*/ 1805 h 2191"/>
                  <a:gd name="T56" fmla="*/ 1549 w 2787"/>
                  <a:gd name="T57" fmla="*/ 1698 h 2191"/>
                  <a:gd name="T58" fmla="*/ 1310 w 2787"/>
                  <a:gd name="T59" fmla="*/ 1496 h 2191"/>
                  <a:gd name="T60" fmla="*/ 695 w 2787"/>
                  <a:gd name="T61" fmla="*/ 1554 h 2191"/>
                  <a:gd name="T62" fmla="*/ 128 w 2787"/>
                  <a:gd name="T63" fmla="*/ 1501 h 219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787"/>
                  <a:gd name="T97" fmla="*/ 0 h 2191"/>
                  <a:gd name="T98" fmla="*/ 2787 w 2787"/>
                  <a:gd name="T99" fmla="*/ 2191 h 219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787" h="2191">
                    <a:moveTo>
                      <a:pt x="128" y="1501"/>
                    </a:moveTo>
                    <a:lnTo>
                      <a:pt x="108" y="1290"/>
                    </a:lnTo>
                    <a:lnTo>
                      <a:pt x="88" y="1083"/>
                    </a:lnTo>
                    <a:lnTo>
                      <a:pt x="64" y="851"/>
                    </a:lnTo>
                    <a:lnTo>
                      <a:pt x="40" y="619"/>
                    </a:lnTo>
                    <a:lnTo>
                      <a:pt x="19" y="417"/>
                    </a:lnTo>
                    <a:lnTo>
                      <a:pt x="0" y="221"/>
                    </a:lnTo>
                    <a:lnTo>
                      <a:pt x="7" y="103"/>
                    </a:lnTo>
                    <a:lnTo>
                      <a:pt x="157" y="54"/>
                    </a:lnTo>
                    <a:lnTo>
                      <a:pt x="338" y="25"/>
                    </a:lnTo>
                    <a:lnTo>
                      <a:pt x="742" y="0"/>
                    </a:lnTo>
                    <a:lnTo>
                      <a:pt x="1145" y="11"/>
                    </a:lnTo>
                    <a:lnTo>
                      <a:pt x="1417" y="69"/>
                    </a:lnTo>
                    <a:lnTo>
                      <a:pt x="1514" y="101"/>
                    </a:lnTo>
                    <a:lnTo>
                      <a:pt x="1528" y="153"/>
                    </a:lnTo>
                    <a:lnTo>
                      <a:pt x="1478" y="999"/>
                    </a:lnTo>
                    <a:lnTo>
                      <a:pt x="1581" y="308"/>
                    </a:lnTo>
                    <a:lnTo>
                      <a:pt x="1817" y="204"/>
                    </a:lnTo>
                    <a:lnTo>
                      <a:pt x="1903" y="166"/>
                    </a:lnTo>
                    <a:lnTo>
                      <a:pt x="2031" y="192"/>
                    </a:lnTo>
                    <a:lnTo>
                      <a:pt x="2185" y="213"/>
                    </a:lnTo>
                    <a:lnTo>
                      <a:pt x="2350" y="236"/>
                    </a:lnTo>
                    <a:lnTo>
                      <a:pt x="2395" y="261"/>
                    </a:lnTo>
                    <a:lnTo>
                      <a:pt x="2414" y="630"/>
                    </a:lnTo>
                    <a:lnTo>
                      <a:pt x="2392" y="1210"/>
                    </a:lnTo>
                    <a:lnTo>
                      <a:pt x="2356" y="1586"/>
                    </a:lnTo>
                    <a:lnTo>
                      <a:pt x="2428" y="1734"/>
                    </a:lnTo>
                    <a:lnTo>
                      <a:pt x="2464" y="1293"/>
                    </a:lnTo>
                    <a:lnTo>
                      <a:pt x="2596" y="1239"/>
                    </a:lnTo>
                    <a:lnTo>
                      <a:pt x="2699" y="1358"/>
                    </a:lnTo>
                    <a:lnTo>
                      <a:pt x="2774" y="1419"/>
                    </a:lnTo>
                    <a:lnTo>
                      <a:pt x="2771" y="1775"/>
                    </a:lnTo>
                    <a:lnTo>
                      <a:pt x="2728" y="1749"/>
                    </a:lnTo>
                    <a:lnTo>
                      <a:pt x="2661" y="1760"/>
                    </a:lnTo>
                    <a:lnTo>
                      <a:pt x="2661" y="1839"/>
                    </a:lnTo>
                    <a:lnTo>
                      <a:pt x="2767" y="1847"/>
                    </a:lnTo>
                    <a:lnTo>
                      <a:pt x="2787" y="1969"/>
                    </a:lnTo>
                    <a:lnTo>
                      <a:pt x="2563" y="2006"/>
                    </a:lnTo>
                    <a:lnTo>
                      <a:pt x="2439" y="1968"/>
                    </a:lnTo>
                    <a:lnTo>
                      <a:pt x="2313" y="1789"/>
                    </a:lnTo>
                    <a:lnTo>
                      <a:pt x="2177" y="1740"/>
                    </a:lnTo>
                    <a:lnTo>
                      <a:pt x="2012" y="1751"/>
                    </a:lnTo>
                    <a:lnTo>
                      <a:pt x="1978" y="1782"/>
                    </a:lnTo>
                    <a:lnTo>
                      <a:pt x="2106" y="1862"/>
                    </a:lnTo>
                    <a:lnTo>
                      <a:pt x="2156" y="1930"/>
                    </a:lnTo>
                    <a:lnTo>
                      <a:pt x="2130" y="2001"/>
                    </a:lnTo>
                    <a:lnTo>
                      <a:pt x="2257" y="2032"/>
                    </a:lnTo>
                    <a:lnTo>
                      <a:pt x="2321" y="1985"/>
                    </a:lnTo>
                    <a:lnTo>
                      <a:pt x="2424" y="2050"/>
                    </a:lnTo>
                    <a:lnTo>
                      <a:pt x="2313" y="2130"/>
                    </a:lnTo>
                    <a:lnTo>
                      <a:pt x="2081" y="2191"/>
                    </a:lnTo>
                    <a:lnTo>
                      <a:pt x="1938" y="2115"/>
                    </a:lnTo>
                    <a:lnTo>
                      <a:pt x="1923" y="1986"/>
                    </a:lnTo>
                    <a:lnTo>
                      <a:pt x="1882" y="1871"/>
                    </a:lnTo>
                    <a:lnTo>
                      <a:pt x="1894" y="1828"/>
                    </a:lnTo>
                    <a:lnTo>
                      <a:pt x="1722" y="1805"/>
                    </a:lnTo>
                    <a:lnTo>
                      <a:pt x="1621" y="1795"/>
                    </a:lnTo>
                    <a:lnTo>
                      <a:pt x="1549" y="1698"/>
                    </a:lnTo>
                    <a:lnTo>
                      <a:pt x="1344" y="1713"/>
                    </a:lnTo>
                    <a:lnTo>
                      <a:pt x="1310" y="1496"/>
                    </a:lnTo>
                    <a:lnTo>
                      <a:pt x="1176" y="1510"/>
                    </a:lnTo>
                    <a:lnTo>
                      <a:pt x="695" y="1554"/>
                    </a:lnTo>
                    <a:lnTo>
                      <a:pt x="342" y="1539"/>
                    </a:lnTo>
                    <a:lnTo>
                      <a:pt x="128" y="1501"/>
                    </a:lnTo>
                    <a:close/>
                  </a:path>
                </a:pathLst>
              </a:custGeom>
              <a:solidFill>
                <a:srgbClr val="FFE5E5"/>
              </a:solidFill>
              <a:ln w="9525">
                <a:noFill/>
                <a:round/>
                <a:headEnd/>
                <a:tailEnd/>
              </a:ln>
            </p:spPr>
            <p:txBody>
              <a:bodyPr/>
              <a:lstStyle/>
              <a:p>
                <a:endParaRPr lang="en-US"/>
              </a:p>
            </p:txBody>
          </p:sp>
          <p:sp>
            <p:nvSpPr>
              <p:cNvPr id="21793" name="Freeform 39"/>
              <p:cNvSpPr>
                <a:spLocks/>
              </p:cNvSpPr>
              <p:nvPr/>
            </p:nvSpPr>
            <p:spPr bwMode="auto">
              <a:xfrm>
                <a:off x="336" y="2446"/>
                <a:ext cx="165" cy="138"/>
              </a:xfrm>
              <a:custGeom>
                <a:avLst/>
                <a:gdLst>
                  <a:gd name="T0" fmla="*/ 74 w 1155"/>
                  <a:gd name="T1" fmla="*/ 28 h 963"/>
                  <a:gd name="T2" fmla="*/ 0 w 1155"/>
                  <a:gd name="T3" fmla="*/ 123 h 963"/>
                  <a:gd name="T4" fmla="*/ 5 w 1155"/>
                  <a:gd name="T5" fmla="*/ 315 h 963"/>
                  <a:gd name="T6" fmla="*/ 33 w 1155"/>
                  <a:gd name="T7" fmla="*/ 543 h 963"/>
                  <a:gd name="T8" fmla="*/ 80 w 1155"/>
                  <a:gd name="T9" fmla="*/ 816 h 963"/>
                  <a:gd name="T10" fmla="*/ 158 w 1155"/>
                  <a:gd name="T11" fmla="*/ 908 h 963"/>
                  <a:gd name="T12" fmla="*/ 315 w 1155"/>
                  <a:gd name="T13" fmla="*/ 952 h 963"/>
                  <a:gd name="T14" fmla="*/ 580 w 1155"/>
                  <a:gd name="T15" fmla="*/ 963 h 963"/>
                  <a:gd name="T16" fmla="*/ 879 w 1155"/>
                  <a:gd name="T17" fmla="*/ 959 h 963"/>
                  <a:gd name="T18" fmla="*/ 1030 w 1155"/>
                  <a:gd name="T19" fmla="*/ 941 h 963"/>
                  <a:gd name="T20" fmla="*/ 1106 w 1155"/>
                  <a:gd name="T21" fmla="*/ 900 h 963"/>
                  <a:gd name="T22" fmla="*/ 1155 w 1155"/>
                  <a:gd name="T23" fmla="*/ 203 h 963"/>
                  <a:gd name="T24" fmla="*/ 1118 w 1155"/>
                  <a:gd name="T25" fmla="*/ 68 h 963"/>
                  <a:gd name="T26" fmla="*/ 836 w 1155"/>
                  <a:gd name="T27" fmla="*/ 7 h 963"/>
                  <a:gd name="T28" fmla="*/ 319 w 1155"/>
                  <a:gd name="T29" fmla="*/ 0 h 963"/>
                  <a:gd name="T30" fmla="*/ 74 w 1155"/>
                  <a:gd name="T31" fmla="*/ 28 h 963"/>
                  <a:gd name="T32" fmla="*/ 74 w 1155"/>
                  <a:gd name="T33" fmla="*/ 28 h 96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55"/>
                  <a:gd name="T52" fmla="*/ 0 h 963"/>
                  <a:gd name="T53" fmla="*/ 1155 w 1155"/>
                  <a:gd name="T54" fmla="*/ 963 h 96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55" h="963">
                    <a:moveTo>
                      <a:pt x="74" y="28"/>
                    </a:moveTo>
                    <a:lnTo>
                      <a:pt x="0" y="123"/>
                    </a:lnTo>
                    <a:lnTo>
                      <a:pt x="5" y="315"/>
                    </a:lnTo>
                    <a:lnTo>
                      <a:pt x="33" y="543"/>
                    </a:lnTo>
                    <a:lnTo>
                      <a:pt x="80" y="816"/>
                    </a:lnTo>
                    <a:lnTo>
                      <a:pt x="158" y="908"/>
                    </a:lnTo>
                    <a:lnTo>
                      <a:pt x="315" y="952"/>
                    </a:lnTo>
                    <a:lnTo>
                      <a:pt x="580" y="963"/>
                    </a:lnTo>
                    <a:lnTo>
                      <a:pt x="879" y="959"/>
                    </a:lnTo>
                    <a:lnTo>
                      <a:pt x="1030" y="941"/>
                    </a:lnTo>
                    <a:lnTo>
                      <a:pt x="1106" y="900"/>
                    </a:lnTo>
                    <a:lnTo>
                      <a:pt x="1155" y="203"/>
                    </a:lnTo>
                    <a:lnTo>
                      <a:pt x="1118" y="68"/>
                    </a:lnTo>
                    <a:lnTo>
                      <a:pt x="836" y="7"/>
                    </a:lnTo>
                    <a:lnTo>
                      <a:pt x="319" y="0"/>
                    </a:lnTo>
                    <a:lnTo>
                      <a:pt x="74" y="28"/>
                    </a:lnTo>
                    <a:close/>
                  </a:path>
                </a:pathLst>
              </a:custGeom>
              <a:solidFill>
                <a:srgbClr val="99CCFF"/>
              </a:solidFill>
              <a:ln w="9525">
                <a:noFill/>
                <a:round/>
                <a:headEnd/>
                <a:tailEnd/>
              </a:ln>
            </p:spPr>
            <p:txBody>
              <a:bodyPr/>
              <a:lstStyle/>
              <a:p>
                <a:endParaRPr lang="en-US"/>
              </a:p>
            </p:txBody>
          </p:sp>
          <p:sp>
            <p:nvSpPr>
              <p:cNvPr id="21794" name="Freeform 40"/>
              <p:cNvSpPr>
                <a:spLocks/>
              </p:cNvSpPr>
              <p:nvPr/>
            </p:nvSpPr>
            <p:spPr bwMode="auto">
              <a:xfrm>
                <a:off x="251" y="2613"/>
                <a:ext cx="28" cy="13"/>
              </a:xfrm>
              <a:custGeom>
                <a:avLst/>
                <a:gdLst>
                  <a:gd name="T0" fmla="*/ 15 w 201"/>
                  <a:gd name="T1" fmla="*/ 14 h 87"/>
                  <a:gd name="T2" fmla="*/ 64 w 201"/>
                  <a:gd name="T3" fmla="*/ 2 h 87"/>
                  <a:gd name="T4" fmla="*/ 113 w 201"/>
                  <a:gd name="T5" fmla="*/ 0 h 87"/>
                  <a:gd name="T6" fmla="*/ 156 w 201"/>
                  <a:gd name="T7" fmla="*/ 11 h 87"/>
                  <a:gd name="T8" fmla="*/ 195 w 201"/>
                  <a:gd name="T9" fmla="*/ 42 h 87"/>
                  <a:gd name="T10" fmla="*/ 201 w 201"/>
                  <a:gd name="T11" fmla="*/ 63 h 87"/>
                  <a:gd name="T12" fmla="*/ 193 w 201"/>
                  <a:gd name="T13" fmla="*/ 80 h 87"/>
                  <a:gd name="T14" fmla="*/ 174 w 201"/>
                  <a:gd name="T15" fmla="*/ 87 h 87"/>
                  <a:gd name="T16" fmla="*/ 155 w 201"/>
                  <a:gd name="T17" fmla="*/ 77 h 87"/>
                  <a:gd name="T18" fmla="*/ 127 w 201"/>
                  <a:gd name="T19" fmla="*/ 55 h 87"/>
                  <a:gd name="T20" fmla="*/ 95 w 201"/>
                  <a:gd name="T21" fmla="*/ 45 h 87"/>
                  <a:gd name="T22" fmla="*/ 25 w 201"/>
                  <a:gd name="T23" fmla="*/ 53 h 87"/>
                  <a:gd name="T24" fmla="*/ 9 w 201"/>
                  <a:gd name="T25" fmla="*/ 50 h 87"/>
                  <a:gd name="T26" fmla="*/ 0 w 201"/>
                  <a:gd name="T27" fmla="*/ 38 h 87"/>
                  <a:gd name="T28" fmla="*/ 1 w 201"/>
                  <a:gd name="T29" fmla="*/ 24 h 87"/>
                  <a:gd name="T30" fmla="*/ 15 w 201"/>
                  <a:gd name="T31" fmla="*/ 14 h 87"/>
                  <a:gd name="T32" fmla="*/ 15 w 201"/>
                  <a:gd name="T33" fmla="*/ 14 h 8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1"/>
                  <a:gd name="T52" fmla="*/ 0 h 87"/>
                  <a:gd name="T53" fmla="*/ 201 w 201"/>
                  <a:gd name="T54" fmla="*/ 87 h 8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01" h="87">
                    <a:moveTo>
                      <a:pt x="15" y="14"/>
                    </a:moveTo>
                    <a:lnTo>
                      <a:pt x="64" y="2"/>
                    </a:lnTo>
                    <a:lnTo>
                      <a:pt x="113" y="0"/>
                    </a:lnTo>
                    <a:lnTo>
                      <a:pt x="156" y="11"/>
                    </a:lnTo>
                    <a:lnTo>
                      <a:pt x="195" y="42"/>
                    </a:lnTo>
                    <a:lnTo>
                      <a:pt x="201" y="63"/>
                    </a:lnTo>
                    <a:lnTo>
                      <a:pt x="193" y="80"/>
                    </a:lnTo>
                    <a:lnTo>
                      <a:pt x="174" y="87"/>
                    </a:lnTo>
                    <a:lnTo>
                      <a:pt x="155" y="77"/>
                    </a:lnTo>
                    <a:lnTo>
                      <a:pt x="127" y="55"/>
                    </a:lnTo>
                    <a:lnTo>
                      <a:pt x="95" y="45"/>
                    </a:lnTo>
                    <a:lnTo>
                      <a:pt x="25" y="53"/>
                    </a:lnTo>
                    <a:lnTo>
                      <a:pt x="9" y="50"/>
                    </a:lnTo>
                    <a:lnTo>
                      <a:pt x="0" y="38"/>
                    </a:lnTo>
                    <a:lnTo>
                      <a:pt x="1" y="24"/>
                    </a:lnTo>
                    <a:lnTo>
                      <a:pt x="15" y="14"/>
                    </a:lnTo>
                    <a:close/>
                  </a:path>
                </a:pathLst>
              </a:custGeom>
              <a:solidFill>
                <a:srgbClr val="A38C8C"/>
              </a:solidFill>
              <a:ln w="9525">
                <a:noFill/>
                <a:round/>
                <a:headEnd/>
                <a:tailEnd/>
              </a:ln>
            </p:spPr>
            <p:txBody>
              <a:bodyPr/>
              <a:lstStyle/>
              <a:p>
                <a:endParaRPr lang="en-US"/>
              </a:p>
            </p:txBody>
          </p:sp>
          <p:sp>
            <p:nvSpPr>
              <p:cNvPr id="21795" name="Freeform 41"/>
              <p:cNvSpPr>
                <a:spLocks/>
              </p:cNvSpPr>
              <p:nvPr/>
            </p:nvSpPr>
            <p:spPr bwMode="auto">
              <a:xfrm>
                <a:off x="252" y="2630"/>
                <a:ext cx="26" cy="11"/>
              </a:xfrm>
              <a:custGeom>
                <a:avLst/>
                <a:gdLst>
                  <a:gd name="T0" fmla="*/ 14 w 178"/>
                  <a:gd name="T1" fmla="*/ 14 h 78"/>
                  <a:gd name="T2" fmla="*/ 58 w 178"/>
                  <a:gd name="T3" fmla="*/ 4 h 78"/>
                  <a:gd name="T4" fmla="*/ 103 w 178"/>
                  <a:gd name="T5" fmla="*/ 0 h 78"/>
                  <a:gd name="T6" fmla="*/ 174 w 178"/>
                  <a:gd name="T7" fmla="*/ 44 h 78"/>
                  <a:gd name="T8" fmla="*/ 178 w 178"/>
                  <a:gd name="T9" fmla="*/ 70 h 78"/>
                  <a:gd name="T10" fmla="*/ 166 w 178"/>
                  <a:gd name="T11" fmla="*/ 78 h 78"/>
                  <a:gd name="T12" fmla="*/ 152 w 178"/>
                  <a:gd name="T13" fmla="*/ 73 h 78"/>
                  <a:gd name="T14" fmla="*/ 124 w 178"/>
                  <a:gd name="T15" fmla="*/ 56 h 78"/>
                  <a:gd name="T16" fmla="*/ 94 w 178"/>
                  <a:gd name="T17" fmla="*/ 43 h 78"/>
                  <a:gd name="T18" fmla="*/ 22 w 178"/>
                  <a:gd name="T19" fmla="*/ 51 h 78"/>
                  <a:gd name="T20" fmla="*/ 8 w 178"/>
                  <a:gd name="T21" fmla="*/ 49 h 78"/>
                  <a:gd name="T22" fmla="*/ 0 w 178"/>
                  <a:gd name="T23" fmla="*/ 37 h 78"/>
                  <a:gd name="T24" fmla="*/ 1 w 178"/>
                  <a:gd name="T25" fmla="*/ 23 h 78"/>
                  <a:gd name="T26" fmla="*/ 14 w 178"/>
                  <a:gd name="T27" fmla="*/ 14 h 78"/>
                  <a:gd name="T28" fmla="*/ 14 w 178"/>
                  <a:gd name="T29" fmla="*/ 14 h 7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8"/>
                  <a:gd name="T46" fmla="*/ 0 h 78"/>
                  <a:gd name="T47" fmla="*/ 178 w 178"/>
                  <a:gd name="T48" fmla="*/ 78 h 7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8" h="78">
                    <a:moveTo>
                      <a:pt x="14" y="14"/>
                    </a:moveTo>
                    <a:lnTo>
                      <a:pt x="58" y="4"/>
                    </a:lnTo>
                    <a:lnTo>
                      <a:pt x="103" y="0"/>
                    </a:lnTo>
                    <a:lnTo>
                      <a:pt x="174" y="44"/>
                    </a:lnTo>
                    <a:lnTo>
                      <a:pt x="178" y="70"/>
                    </a:lnTo>
                    <a:lnTo>
                      <a:pt x="166" y="78"/>
                    </a:lnTo>
                    <a:lnTo>
                      <a:pt x="152" y="73"/>
                    </a:lnTo>
                    <a:lnTo>
                      <a:pt x="124" y="56"/>
                    </a:lnTo>
                    <a:lnTo>
                      <a:pt x="94" y="43"/>
                    </a:lnTo>
                    <a:lnTo>
                      <a:pt x="22" y="51"/>
                    </a:lnTo>
                    <a:lnTo>
                      <a:pt x="8" y="49"/>
                    </a:lnTo>
                    <a:lnTo>
                      <a:pt x="0" y="37"/>
                    </a:lnTo>
                    <a:lnTo>
                      <a:pt x="1" y="23"/>
                    </a:lnTo>
                    <a:lnTo>
                      <a:pt x="14" y="14"/>
                    </a:lnTo>
                    <a:close/>
                  </a:path>
                </a:pathLst>
              </a:custGeom>
              <a:solidFill>
                <a:srgbClr val="A38C8C"/>
              </a:solidFill>
              <a:ln w="9525">
                <a:noFill/>
                <a:round/>
                <a:headEnd/>
                <a:tailEnd/>
              </a:ln>
            </p:spPr>
            <p:txBody>
              <a:bodyPr/>
              <a:lstStyle/>
              <a:p>
                <a:endParaRPr lang="en-US"/>
              </a:p>
            </p:txBody>
          </p:sp>
          <p:sp>
            <p:nvSpPr>
              <p:cNvPr id="21796" name="Freeform 42"/>
              <p:cNvSpPr>
                <a:spLocks/>
              </p:cNvSpPr>
              <p:nvPr/>
            </p:nvSpPr>
            <p:spPr bwMode="auto">
              <a:xfrm>
                <a:off x="253" y="2645"/>
                <a:ext cx="29" cy="12"/>
              </a:xfrm>
              <a:custGeom>
                <a:avLst/>
                <a:gdLst>
                  <a:gd name="T0" fmla="*/ 17 w 200"/>
                  <a:gd name="T1" fmla="*/ 7 h 83"/>
                  <a:gd name="T2" fmla="*/ 91 w 200"/>
                  <a:gd name="T3" fmla="*/ 0 h 83"/>
                  <a:gd name="T4" fmla="*/ 145 w 200"/>
                  <a:gd name="T5" fmla="*/ 18 h 83"/>
                  <a:gd name="T6" fmla="*/ 191 w 200"/>
                  <a:gd name="T7" fmla="*/ 49 h 83"/>
                  <a:gd name="T8" fmla="*/ 200 w 200"/>
                  <a:gd name="T9" fmla="*/ 62 h 83"/>
                  <a:gd name="T10" fmla="*/ 195 w 200"/>
                  <a:gd name="T11" fmla="*/ 75 h 83"/>
                  <a:gd name="T12" fmla="*/ 184 w 200"/>
                  <a:gd name="T13" fmla="*/ 83 h 83"/>
                  <a:gd name="T14" fmla="*/ 170 w 200"/>
                  <a:gd name="T15" fmla="*/ 80 h 83"/>
                  <a:gd name="T16" fmla="*/ 150 w 200"/>
                  <a:gd name="T17" fmla="*/ 67 h 83"/>
                  <a:gd name="T18" fmla="*/ 130 w 200"/>
                  <a:gd name="T19" fmla="*/ 62 h 83"/>
                  <a:gd name="T20" fmla="*/ 86 w 200"/>
                  <a:gd name="T21" fmla="*/ 54 h 83"/>
                  <a:gd name="T22" fmla="*/ 22 w 200"/>
                  <a:gd name="T23" fmla="*/ 47 h 83"/>
                  <a:gd name="T24" fmla="*/ 0 w 200"/>
                  <a:gd name="T25" fmla="*/ 29 h 83"/>
                  <a:gd name="T26" fmla="*/ 3 w 200"/>
                  <a:gd name="T27" fmla="*/ 15 h 83"/>
                  <a:gd name="T28" fmla="*/ 17 w 200"/>
                  <a:gd name="T29" fmla="*/ 7 h 83"/>
                  <a:gd name="T30" fmla="*/ 17 w 200"/>
                  <a:gd name="T31" fmla="*/ 7 h 8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00"/>
                  <a:gd name="T49" fmla="*/ 0 h 83"/>
                  <a:gd name="T50" fmla="*/ 200 w 200"/>
                  <a:gd name="T51" fmla="*/ 83 h 8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00" h="83">
                    <a:moveTo>
                      <a:pt x="17" y="7"/>
                    </a:moveTo>
                    <a:lnTo>
                      <a:pt x="91" y="0"/>
                    </a:lnTo>
                    <a:lnTo>
                      <a:pt x="145" y="18"/>
                    </a:lnTo>
                    <a:lnTo>
                      <a:pt x="191" y="49"/>
                    </a:lnTo>
                    <a:lnTo>
                      <a:pt x="200" y="62"/>
                    </a:lnTo>
                    <a:lnTo>
                      <a:pt x="195" y="75"/>
                    </a:lnTo>
                    <a:lnTo>
                      <a:pt x="184" y="83"/>
                    </a:lnTo>
                    <a:lnTo>
                      <a:pt x="170" y="80"/>
                    </a:lnTo>
                    <a:lnTo>
                      <a:pt x="150" y="67"/>
                    </a:lnTo>
                    <a:lnTo>
                      <a:pt x="130" y="62"/>
                    </a:lnTo>
                    <a:lnTo>
                      <a:pt x="86" y="54"/>
                    </a:lnTo>
                    <a:lnTo>
                      <a:pt x="22" y="47"/>
                    </a:lnTo>
                    <a:lnTo>
                      <a:pt x="0" y="29"/>
                    </a:lnTo>
                    <a:lnTo>
                      <a:pt x="3" y="15"/>
                    </a:lnTo>
                    <a:lnTo>
                      <a:pt x="17" y="7"/>
                    </a:lnTo>
                    <a:close/>
                  </a:path>
                </a:pathLst>
              </a:custGeom>
              <a:solidFill>
                <a:srgbClr val="A38C8C"/>
              </a:solidFill>
              <a:ln w="9525">
                <a:noFill/>
                <a:round/>
                <a:headEnd/>
                <a:tailEnd/>
              </a:ln>
            </p:spPr>
            <p:txBody>
              <a:bodyPr/>
              <a:lstStyle/>
              <a:p>
                <a:endParaRPr lang="en-US"/>
              </a:p>
            </p:txBody>
          </p:sp>
          <p:sp>
            <p:nvSpPr>
              <p:cNvPr id="21797" name="Freeform 43"/>
              <p:cNvSpPr>
                <a:spLocks/>
              </p:cNvSpPr>
              <p:nvPr/>
            </p:nvSpPr>
            <p:spPr bwMode="auto">
              <a:xfrm>
                <a:off x="684" y="2622"/>
                <a:ext cx="17" cy="9"/>
              </a:xfrm>
              <a:custGeom>
                <a:avLst/>
                <a:gdLst>
                  <a:gd name="T0" fmla="*/ 19 w 119"/>
                  <a:gd name="T1" fmla="*/ 1 h 65"/>
                  <a:gd name="T2" fmla="*/ 60 w 119"/>
                  <a:gd name="T3" fmla="*/ 0 h 65"/>
                  <a:gd name="T4" fmla="*/ 114 w 119"/>
                  <a:gd name="T5" fmla="*/ 31 h 65"/>
                  <a:gd name="T6" fmla="*/ 119 w 119"/>
                  <a:gd name="T7" fmla="*/ 57 h 65"/>
                  <a:gd name="T8" fmla="*/ 108 w 119"/>
                  <a:gd name="T9" fmla="*/ 65 h 65"/>
                  <a:gd name="T10" fmla="*/ 94 w 119"/>
                  <a:gd name="T11" fmla="*/ 62 h 65"/>
                  <a:gd name="T12" fmla="*/ 51 w 119"/>
                  <a:gd name="T13" fmla="*/ 41 h 65"/>
                  <a:gd name="T14" fmla="*/ 19 w 119"/>
                  <a:gd name="T15" fmla="*/ 39 h 65"/>
                  <a:gd name="T16" fmla="*/ 0 w 119"/>
                  <a:gd name="T17" fmla="*/ 20 h 65"/>
                  <a:gd name="T18" fmla="*/ 4 w 119"/>
                  <a:gd name="T19" fmla="*/ 7 h 65"/>
                  <a:gd name="T20" fmla="*/ 19 w 119"/>
                  <a:gd name="T21" fmla="*/ 1 h 65"/>
                  <a:gd name="T22" fmla="*/ 19 w 119"/>
                  <a:gd name="T23" fmla="*/ 1 h 6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9"/>
                  <a:gd name="T37" fmla="*/ 0 h 65"/>
                  <a:gd name="T38" fmla="*/ 119 w 119"/>
                  <a:gd name="T39" fmla="*/ 65 h 6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9" h="65">
                    <a:moveTo>
                      <a:pt x="19" y="1"/>
                    </a:moveTo>
                    <a:lnTo>
                      <a:pt x="60" y="0"/>
                    </a:lnTo>
                    <a:lnTo>
                      <a:pt x="114" y="31"/>
                    </a:lnTo>
                    <a:lnTo>
                      <a:pt x="119" y="57"/>
                    </a:lnTo>
                    <a:lnTo>
                      <a:pt x="108" y="65"/>
                    </a:lnTo>
                    <a:lnTo>
                      <a:pt x="94" y="62"/>
                    </a:lnTo>
                    <a:lnTo>
                      <a:pt x="51" y="41"/>
                    </a:lnTo>
                    <a:lnTo>
                      <a:pt x="19" y="39"/>
                    </a:lnTo>
                    <a:lnTo>
                      <a:pt x="0" y="20"/>
                    </a:lnTo>
                    <a:lnTo>
                      <a:pt x="4" y="7"/>
                    </a:lnTo>
                    <a:lnTo>
                      <a:pt x="19" y="1"/>
                    </a:lnTo>
                    <a:close/>
                  </a:path>
                </a:pathLst>
              </a:custGeom>
              <a:solidFill>
                <a:srgbClr val="A38C8C"/>
              </a:solidFill>
              <a:ln w="9525">
                <a:noFill/>
                <a:round/>
                <a:headEnd/>
                <a:tailEnd/>
              </a:ln>
            </p:spPr>
            <p:txBody>
              <a:bodyPr/>
              <a:lstStyle/>
              <a:p>
                <a:endParaRPr lang="en-US"/>
              </a:p>
            </p:txBody>
          </p:sp>
          <p:sp>
            <p:nvSpPr>
              <p:cNvPr id="21798" name="Freeform 44"/>
              <p:cNvSpPr>
                <a:spLocks/>
              </p:cNvSpPr>
              <p:nvPr/>
            </p:nvSpPr>
            <p:spPr bwMode="auto">
              <a:xfrm>
                <a:off x="685" y="2634"/>
                <a:ext cx="18" cy="14"/>
              </a:xfrm>
              <a:custGeom>
                <a:avLst/>
                <a:gdLst>
                  <a:gd name="T0" fmla="*/ 21 w 129"/>
                  <a:gd name="T1" fmla="*/ 0 h 98"/>
                  <a:gd name="T2" fmla="*/ 79 w 129"/>
                  <a:gd name="T3" fmla="*/ 15 h 98"/>
                  <a:gd name="T4" fmla="*/ 129 w 129"/>
                  <a:gd name="T5" fmla="*/ 65 h 98"/>
                  <a:gd name="T6" fmla="*/ 129 w 129"/>
                  <a:gd name="T7" fmla="*/ 91 h 98"/>
                  <a:gd name="T8" fmla="*/ 116 w 129"/>
                  <a:gd name="T9" fmla="*/ 98 h 98"/>
                  <a:gd name="T10" fmla="*/ 102 w 129"/>
                  <a:gd name="T11" fmla="*/ 92 h 98"/>
                  <a:gd name="T12" fmla="*/ 56 w 129"/>
                  <a:gd name="T13" fmla="*/ 55 h 98"/>
                  <a:gd name="T14" fmla="*/ 16 w 129"/>
                  <a:gd name="T15" fmla="*/ 39 h 98"/>
                  <a:gd name="T16" fmla="*/ 3 w 129"/>
                  <a:gd name="T17" fmla="*/ 30 h 98"/>
                  <a:gd name="T18" fmla="*/ 0 w 129"/>
                  <a:gd name="T19" fmla="*/ 16 h 98"/>
                  <a:gd name="T20" fmla="*/ 7 w 129"/>
                  <a:gd name="T21" fmla="*/ 5 h 98"/>
                  <a:gd name="T22" fmla="*/ 21 w 129"/>
                  <a:gd name="T23" fmla="*/ 0 h 98"/>
                  <a:gd name="T24" fmla="*/ 21 w 129"/>
                  <a:gd name="T25" fmla="*/ 0 h 9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9"/>
                  <a:gd name="T40" fmla="*/ 0 h 98"/>
                  <a:gd name="T41" fmla="*/ 129 w 129"/>
                  <a:gd name="T42" fmla="*/ 98 h 9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9" h="98">
                    <a:moveTo>
                      <a:pt x="21" y="0"/>
                    </a:moveTo>
                    <a:lnTo>
                      <a:pt x="79" y="15"/>
                    </a:lnTo>
                    <a:lnTo>
                      <a:pt x="129" y="65"/>
                    </a:lnTo>
                    <a:lnTo>
                      <a:pt x="129" y="91"/>
                    </a:lnTo>
                    <a:lnTo>
                      <a:pt x="116" y="98"/>
                    </a:lnTo>
                    <a:lnTo>
                      <a:pt x="102" y="92"/>
                    </a:lnTo>
                    <a:lnTo>
                      <a:pt x="56" y="55"/>
                    </a:lnTo>
                    <a:lnTo>
                      <a:pt x="16" y="39"/>
                    </a:lnTo>
                    <a:lnTo>
                      <a:pt x="3" y="30"/>
                    </a:lnTo>
                    <a:lnTo>
                      <a:pt x="0" y="16"/>
                    </a:lnTo>
                    <a:lnTo>
                      <a:pt x="7" y="5"/>
                    </a:lnTo>
                    <a:lnTo>
                      <a:pt x="21" y="0"/>
                    </a:lnTo>
                    <a:close/>
                  </a:path>
                </a:pathLst>
              </a:custGeom>
              <a:solidFill>
                <a:srgbClr val="A38C8C"/>
              </a:solidFill>
              <a:ln w="9525">
                <a:noFill/>
                <a:round/>
                <a:headEnd/>
                <a:tailEnd/>
              </a:ln>
            </p:spPr>
            <p:txBody>
              <a:bodyPr/>
              <a:lstStyle/>
              <a:p>
                <a:endParaRPr lang="en-US"/>
              </a:p>
            </p:txBody>
          </p:sp>
          <p:sp>
            <p:nvSpPr>
              <p:cNvPr id="21799" name="Freeform 45"/>
              <p:cNvSpPr>
                <a:spLocks/>
              </p:cNvSpPr>
              <p:nvPr/>
            </p:nvSpPr>
            <p:spPr bwMode="auto">
              <a:xfrm>
                <a:off x="683" y="2654"/>
                <a:ext cx="18" cy="8"/>
              </a:xfrm>
              <a:custGeom>
                <a:avLst/>
                <a:gdLst>
                  <a:gd name="T0" fmla="*/ 18 w 124"/>
                  <a:gd name="T1" fmla="*/ 12 h 61"/>
                  <a:gd name="T2" fmla="*/ 51 w 124"/>
                  <a:gd name="T3" fmla="*/ 0 h 61"/>
                  <a:gd name="T4" fmla="*/ 83 w 124"/>
                  <a:gd name="T5" fmla="*/ 9 h 61"/>
                  <a:gd name="T6" fmla="*/ 114 w 124"/>
                  <a:gd name="T7" fmla="*/ 25 h 61"/>
                  <a:gd name="T8" fmla="*/ 124 w 124"/>
                  <a:gd name="T9" fmla="*/ 50 h 61"/>
                  <a:gd name="T10" fmla="*/ 115 w 124"/>
                  <a:gd name="T11" fmla="*/ 61 h 61"/>
                  <a:gd name="T12" fmla="*/ 100 w 124"/>
                  <a:gd name="T13" fmla="*/ 61 h 61"/>
                  <a:gd name="T14" fmla="*/ 55 w 124"/>
                  <a:gd name="T15" fmla="*/ 54 h 61"/>
                  <a:gd name="T16" fmla="*/ 26 w 124"/>
                  <a:gd name="T17" fmla="*/ 55 h 61"/>
                  <a:gd name="T18" fmla="*/ 8 w 124"/>
                  <a:gd name="T19" fmla="*/ 50 h 61"/>
                  <a:gd name="T20" fmla="*/ 0 w 124"/>
                  <a:gd name="T21" fmla="*/ 36 h 61"/>
                  <a:gd name="T22" fmla="*/ 4 w 124"/>
                  <a:gd name="T23" fmla="*/ 22 h 61"/>
                  <a:gd name="T24" fmla="*/ 18 w 124"/>
                  <a:gd name="T25" fmla="*/ 12 h 61"/>
                  <a:gd name="T26" fmla="*/ 18 w 124"/>
                  <a:gd name="T27" fmla="*/ 12 h 6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24"/>
                  <a:gd name="T43" fmla="*/ 0 h 61"/>
                  <a:gd name="T44" fmla="*/ 124 w 124"/>
                  <a:gd name="T45" fmla="*/ 61 h 6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24" h="61">
                    <a:moveTo>
                      <a:pt x="18" y="12"/>
                    </a:moveTo>
                    <a:lnTo>
                      <a:pt x="51" y="0"/>
                    </a:lnTo>
                    <a:lnTo>
                      <a:pt x="83" y="9"/>
                    </a:lnTo>
                    <a:lnTo>
                      <a:pt x="114" y="25"/>
                    </a:lnTo>
                    <a:lnTo>
                      <a:pt x="124" y="50"/>
                    </a:lnTo>
                    <a:lnTo>
                      <a:pt x="115" y="61"/>
                    </a:lnTo>
                    <a:lnTo>
                      <a:pt x="100" y="61"/>
                    </a:lnTo>
                    <a:lnTo>
                      <a:pt x="55" y="54"/>
                    </a:lnTo>
                    <a:lnTo>
                      <a:pt x="26" y="55"/>
                    </a:lnTo>
                    <a:lnTo>
                      <a:pt x="8" y="50"/>
                    </a:lnTo>
                    <a:lnTo>
                      <a:pt x="0" y="36"/>
                    </a:lnTo>
                    <a:lnTo>
                      <a:pt x="4" y="22"/>
                    </a:lnTo>
                    <a:lnTo>
                      <a:pt x="18" y="12"/>
                    </a:lnTo>
                    <a:close/>
                  </a:path>
                </a:pathLst>
              </a:custGeom>
              <a:solidFill>
                <a:srgbClr val="A38C8C"/>
              </a:solidFill>
              <a:ln w="9525">
                <a:noFill/>
                <a:round/>
                <a:headEnd/>
                <a:tailEnd/>
              </a:ln>
            </p:spPr>
            <p:txBody>
              <a:bodyPr/>
              <a:lstStyle/>
              <a:p>
                <a:endParaRPr lang="en-US"/>
              </a:p>
            </p:txBody>
          </p:sp>
          <p:sp>
            <p:nvSpPr>
              <p:cNvPr id="21800" name="Freeform 46"/>
              <p:cNvSpPr>
                <a:spLocks/>
              </p:cNvSpPr>
              <p:nvPr/>
            </p:nvSpPr>
            <p:spPr bwMode="auto">
              <a:xfrm>
                <a:off x="351" y="2635"/>
                <a:ext cx="136" cy="25"/>
              </a:xfrm>
              <a:custGeom>
                <a:avLst/>
                <a:gdLst>
                  <a:gd name="T0" fmla="*/ 38 w 956"/>
                  <a:gd name="T1" fmla="*/ 43 h 175"/>
                  <a:gd name="T2" fmla="*/ 115 w 956"/>
                  <a:gd name="T3" fmla="*/ 35 h 175"/>
                  <a:gd name="T4" fmla="*/ 193 w 956"/>
                  <a:gd name="T5" fmla="*/ 34 h 175"/>
                  <a:gd name="T6" fmla="*/ 392 w 956"/>
                  <a:gd name="T7" fmla="*/ 12 h 175"/>
                  <a:gd name="T8" fmla="*/ 591 w 956"/>
                  <a:gd name="T9" fmla="*/ 0 h 175"/>
                  <a:gd name="T10" fmla="*/ 809 w 956"/>
                  <a:gd name="T11" fmla="*/ 5 h 175"/>
                  <a:gd name="T12" fmla="*/ 829 w 956"/>
                  <a:gd name="T13" fmla="*/ 41 h 175"/>
                  <a:gd name="T14" fmla="*/ 843 w 956"/>
                  <a:gd name="T15" fmla="*/ 88 h 175"/>
                  <a:gd name="T16" fmla="*/ 858 w 956"/>
                  <a:gd name="T17" fmla="*/ 103 h 175"/>
                  <a:gd name="T18" fmla="*/ 881 w 956"/>
                  <a:gd name="T19" fmla="*/ 117 h 175"/>
                  <a:gd name="T20" fmla="*/ 906 w 956"/>
                  <a:gd name="T21" fmla="*/ 133 h 175"/>
                  <a:gd name="T22" fmla="*/ 929 w 956"/>
                  <a:gd name="T23" fmla="*/ 146 h 175"/>
                  <a:gd name="T24" fmla="*/ 956 w 956"/>
                  <a:gd name="T25" fmla="*/ 169 h 175"/>
                  <a:gd name="T26" fmla="*/ 929 w 956"/>
                  <a:gd name="T27" fmla="*/ 175 h 175"/>
                  <a:gd name="T28" fmla="*/ 740 w 956"/>
                  <a:gd name="T29" fmla="*/ 163 h 175"/>
                  <a:gd name="T30" fmla="*/ 580 w 956"/>
                  <a:gd name="T31" fmla="*/ 162 h 175"/>
                  <a:gd name="T32" fmla="*/ 387 w 956"/>
                  <a:gd name="T33" fmla="*/ 147 h 175"/>
                  <a:gd name="T34" fmla="*/ 297 w 956"/>
                  <a:gd name="T35" fmla="*/ 140 h 175"/>
                  <a:gd name="T36" fmla="*/ 195 w 956"/>
                  <a:gd name="T37" fmla="*/ 142 h 175"/>
                  <a:gd name="T38" fmla="*/ 113 w 956"/>
                  <a:gd name="T39" fmla="*/ 136 h 175"/>
                  <a:gd name="T40" fmla="*/ 32 w 956"/>
                  <a:gd name="T41" fmla="*/ 136 h 175"/>
                  <a:gd name="T42" fmla="*/ 7 w 956"/>
                  <a:gd name="T43" fmla="*/ 128 h 175"/>
                  <a:gd name="T44" fmla="*/ 0 w 956"/>
                  <a:gd name="T45" fmla="*/ 98 h 175"/>
                  <a:gd name="T46" fmla="*/ 10 w 956"/>
                  <a:gd name="T47" fmla="*/ 64 h 175"/>
                  <a:gd name="T48" fmla="*/ 22 w 956"/>
                  <a:gd name="T49" fmla="*/ 51 h 175"/>
                  <a:gd name="T50" fmla="*/ 38 w 956"/>
                  <a:gd name="T51" fmla="*/ 43 h 175"/>
                  <a:gd name="T52" fmla="*/ 38 w 956"/>
                  <a:gd name="T53" fmla="*/ 43 h 17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956"/>
                  <a:gd name="T82" fmla="*/ 0 h 175"/>
                  <a:gd name="T83" fmla="*/ 956 w 956"/>
                  <a:gd name="T84" fmla="*/ 175 h 17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956" h="175">
                    <a:moveTo>
                      <a:pt x="38" y="43"/>
                    </a:moveTo>
                    <a:lnTo>
                      <a:pt x="115" y="35"/>
                    </a:lnTo>
                    <a:lnTo>
                      <a:pt x="193" y="34"/>
                    </a:lnTo>
                    <a:lnTo>
                      <a:pt x="392" y="12"/>
                    </a:lnTo>
                    <a:lnTo>
                      <a:pt x="591" y="0"/>
                    </a:lnTo>
                    <a:lnTo>
                      <a:pt x="809" y="5"/>
                    </a:lnTo>
                    <a:lnTo>
                      <a:pt x="829" y="41"/>
                    </a:lnTo>
                    <a:lnTo>
                      <a:pt x="843" y="88"/>
                    </a:lnTo>
                    <a:lnTo>
                      <a:pt x="858" y="103"/>
                    </a:lnTo>
                    <a:lnTo>
                      <a:pt x="881" y="117"/>
                    </a:lnTo>
                    <a:lnTo>
                      <a:pt x="906" y="133"/>
                    </a:lnTo>
                    <a:lnTo>
                      <a:pt x="929" y="146"/>
                    </a:lnTo>
                    <a:lnTo>
                      <a:pt x="956" y="169"/>
                    </a:lnTo>
                    <a:lnTo>
                      <a:pt x="929" y="175"/>
                    </a:lnTo>
                    <a:lnTo>
                      <a:pt x="740" y="163"/>
                    </a:lnTo>
                    <a:lnTo>
                      <a:pt x="580" y="162"/>
                    </a:lnTo>
                    <a:lnTo>
                      <a:pt x="387" y="147"/>
                    </a:lnTo>
                    <a:lnTo>
                      <a:pt x="297" y="140"/>
                    </a:lnTo>
                    <a:lnTo>
                      <a:pt x="195" y="142"/>
                    </a:lnTo>
                    <a:lnTo>
                      <a:pt x="113" y="136"/>
                    </a:lnTo>
                    <a:lnTo>
                      <a:pt x="32" y="136"/>
                    </a:lnTo>
                    <a:lnTo>
                      <a:pt x="7" y="128"/>
                    </a:lnTo>
                    <a:lnTo>
                      <a:pt x="0" y="98"/>
                    </a:lnTo>
                    <a:lnTo>
                      <a:pt x="10" y="64"/>
                    </a:lnTo>
                    <a:lnTo>
                      <a:pt x="22" y="51"/>
                    </a:lnTo>
                    <a:lnTo>
                      <a:pt x="38" y="43"/>
                    </a:lnTo>
                    <a:close/>
                  </a:path>
                </a:pathLst>
              </a:custGeom>
              <a:solidFill>
                <a:srgbClr val="A38C8C"/>
              </a:solidFill>
              <a:ln w="9525">
                <a:noFill/>
                <a:round/>
                <a:headEnd/>
                <a:tailEnd/>
              </a:ln>
            </p:spPr>
            <p:txBody>
              <a:bodyPr/>
              <a:lstStyle/>
              <a:p>
                <a:endParaRPr lang="en-US"/>
              </a:p>
            </p:txBody>
          </p:sp>
          <p:sp>
            <p:nvSpPr>
              <p:cNvPr id="21801" name="Freeform 47"/>
              <p:cNvSpPr>
                <a:spLocks/>
              </p:cNvSpPr>
              <p:nvPr/>
            </p:nvSpPr>
            <p:spPr bwMode="auto">
              <a:xfrm>
                <a:off x="341" y="2593"/>
                <a:ext cx="21" cy="19"/>
              </a:xfrm>
              <a:custGeom>
                <a:avLst/>
                <a:gdLst>
                  <a:gd name="T0" fmla="*/ 22 w 148"/>
                  <a:gd name="T1" fmla="*/ 75 h 137"/>
                  <a:gd name="T2" fmla="*/ 0 w 148"/>
                  <a:gd name="T3" fmla="*/ 50 h 137"/>
                  <a:gd name="T4" fmla="*/ 2 w 148"/>
                  <a:gd name="T5" fmla="*/ 20 h 137"/>
                  <a:gd name="T6" fmla="*/ 23 w 148"/>
                  <a:gd name="T7" fmla="*/ 0 h 137"/>
                  <a:gd name="T8" fmla="*/ 55 w 148"/>
                  <a:gd name="T9" fmla="*/ 1 h 137"/>
                  <a:gd name="T10" fmla="*/ 124 w 148"/>
                  <a:gd name="T11" fmla="*/ 32 h 137"/>
                  <a:gd name="T12" fmla="*/ 148 w 148"/>
                  <a:gd name="T13" fmla="*/ 69 h 137"/>
                  <a:gd name="T14" fmla="*/ 145 w 148"/>
                  <a:gd name="T15" fmla="*/ 110 h 137"/>
                  <a:gd name="T16" fmla="*/ 135 w 148"/>
                  <a:gd name="T17" fmla="*/ 127 h 137"/>
                  <a:gd name="T18" fmla="*/ 121 w 148"/>
                  <a:gd name="T19" fmla="*/ 137 h 137"/>
                  <a:gd name="T20" fmla="*/ 86 w 148"/>
                  <a:gd name="T21" fmla="*/ 132 h 137"/>
                  <a:gd name="T22" fmla="*/ 54 w 148"/>
                  <a:gd name="T23" fmla="*/ 102 h 137"/>
                  <a:gd name="T24" fmla="*/ 22 w 148"/>
                  <a:gd name="T25" fmla="*/ 75 h 137"/>
                  <a:gd name="T26" fmla="*/ 22 w 148"/>
                  <a:gd name="T27" fmla="*/ 75 h 13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48"/>
                  <a:gd name="T43" fmla="*/ 0 h 137"/>
                  <a:gd name="T44" fmla="*/ 148 w 148"/>
                  <a:gd name="T45" fmla="*/ 137 h 13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48" h="137">
                    <a:moveTo>
                      <a:pt x="22" y="75"/>
                    </a:moveTo>
                    <a:lnTo>
                      <a:pt x="0" y="50"/>
                    </a:lnTo>
                    <a:lnTo>
                      <a:pt x="2" y="20"/>
                    </a:lnTo>
                    <a:lnTo>
                      <a:pt x="23" y="0"/>
                    </a:lnTo>
                    <a:lnTo>
                      <a:pt x="55" y="1"/>
                    </a:lnTo>
                    <a:lnTo>
                      <a:pt x="124" y="32"/>
                    </a:lnTo>
                    <a:lnTo>
                      <a:pt x="148" y="69"/>
                    </a:lnTo>
                    <a:lnTo>
                      <a:pt x="145" y="110"/>
                    </a:lnTo>
                    <a:lnTo>
                      <a:pt x="135" y="127"/>
                    </a:lnTo>
                    <a:lnTo>
                      <a:pt x="121" y="137"/>
                    </a:lnTo>
                    <a:lnTo>
                      <a:pt x="86" y="132"/>
                    </a:lnTo>
                    <a:lnTo>
                      <a:pt x="54" y="102"/>
                    </a:lnTo>
                    <a:lnTo>
                      <a:pt x="22" y="75"/>
                    </a:lnTo>
                    <a:close/>
                  </a:path>
                </a:pathLst>
              </a:custGeom>
              <a:solidFill>
                <a:srgbClr val="FF0000"/>
              </a:solidFill>
              <a:ln w="9525">
                <a:noFill/>
                <a:round/>
                <a:headEnd/>
                <a:tailEnd/>
              </a:ln>
            </p:spPr>
            <p:txBody>
              <a:bodyPr/>
              <a:lstStyle/>
              <a:p>
                <a:endParaRPr lang="en-US"/>
              </a:p>
            </p:txBody>
          </p:sp>
          <p:sp>
            <p:nvSpPr>
              <p:cNvPr id="21802" name="Freeform 48"/>
              <p:cNvSpPr>
                <a:spLocks/>
              </p:cNvSpPr>
              <p:nvPr/>
            </p:nvSpPr>
            <p:spPr bwMode="auto">
              <a:xfrm>
                <a:off x="497" y="2449"/>
                <a:ext cx="77" cy="227"/>
              </a:xfrm>
              <a:custGeom>
                <a:avLst/>
                <a:gdLst>
                  <a:gd name="T0" fmla="*/ 532 w 534"/>
                  <a:gd name="T1" fmla="*/ 59 h 1590"/>
                  <a:gd name="T2" fmla="*/ 518 w 534"/>
                  <a:gd name="T3" fmla="*/ 136 h 1590"/>
                  <a:gd name="T4" fmla="*/ 486 w 534"/>
                  <a:gd name="T5" fmla="*/ 190 h 1590"/>
                  <a:gd name="T6" fmla="*/ 420 w 534"/>
                  <a:gd name="T7" fmla="*/ 294 h 1590"/>
                  <a:gd name="T8" fmla="*/ 521 w 534"/>
                  <a:gd name="T9" fmla="*/ 315 h 1590"/>
                  <a:gd name="T10" fmla="*/ 528 w 534"/>
                  <a:gd name="T11" fmla="*/ 375 h 1590"/>
                  <a:gd name="T12" fmla="*/ 496 w 534"/>
                  <a:gd name="T13" fmla="*/ 431 h 1590"/>
                  <a:gd name="T14" fmla="*/ 451 w 534"/>
                  <a:gd name="T15" fmla="*/ 485 h 1590"/>
                  <a:gd name="T16" fmla="*/ 469 w 534"/>
                  <a:gd name="T17" fmla="*/ 534 h 1590"/>
                  <a:gd name="T18" fmla="*/ 496 w 534"/>
                  <a:gd name="T19" fmla="*/ 583 h 1590"/>
                  <a:gd name="T20" fmla="*/ 471 w 534"/>
                  <a:gd name="T21" fmla="*/ 647 h 1590"/>
                  <a:gd name="T22" fmla="*/ 418 w 534"/>
                  <a:gd name="T23" fmla="*/ 742 h 1590"/>
                  <a:gd name="T24" fmla="*/ 471 w 534"/>
                  <a:gd name="T25" fmla="*/ 770 h 1590"/>
                  <a:gd name="T26" fmla="*/ 471 w 534"/>
                  <a:gd name="T27" fmla="*/ 827 h 1590"/>
                  <a:gd name="T28" fmla="*/ 444 w 534"/>
                  <a:gd name="T29" fmla="*/ 892 h 1590"/>
                  <a:gd name="T30" fmla="*/ 460 w 534"/>
                  <a:gd name="T31" fmla="*/ 955 h 1590"/>
                  <a:gd name="T32" fmla="*/ 491 w 534"/>
                  <a:gd name="T33" fmla="*/ 1004 h 1590"/>
                  <a:gd name="T34" fmla="*/ 469 w 534"/>
                  <a:gd name="T35" fmla="*/ 1069 h 1590"/>
                  <a:gd name="T36" fmla="*/ 425 w 534"/>
                  <a:gd name="T37" fmla="*/ 1141 h 1590"/>
                  <a:gd name="T38" fmla="*/ 430 w 534"/>
                  <a:gd name="T39" fmla="*/ 1176 h 1590"/>
                  <a:gd name="T40" fmla="*/ 469 w 534"/>
                  <a:gd name="T41" fmla="*/ 1240 h 1590"/>
                  <a:gd name="T42" fmla="*/ 443 w 534"/>
                  <a:gd name="T43" fmla="*/ 1287 h 1590"/>
                  <a:gd name="T44" fmla="*/ 408 w 534"/>
                  <a:gd name="T45" fmla="*/ 1327 h 1590"/>
                  <a:gd name="T46" fmla="*/ 475 w 534"/>
                  <a:gd name="T47" fmla="*/ 1421 h 1590"/>
                  <a:gd name="T48" fmla="*/ 489 w 534"/>
                  <a:gd name="T49" fmla="*/ 1568 h 1590"/>
                  <a:gd name="T50" fmla="*/ 404 w 534"/>
                  <a:gd name="T51" fmla="*/ 1590 h 1590"/>
                  <a:gd name="T52" fmla="*/ 289 w 534"/>
                  <a:gd name="T53" fmla="*/ 1527 h 1590"/>
                  <a:gd name="T54" fmla="*/ 244 w 534"/>
                  <a:gd name="T55" fmla="*/ 1493 h 1590"/>
                  <a:gd name="T56" fmla="*/ 53 w 534"/>
                  <a:gd name="T57" fmla="*/ 1493 h 1590"/>
                  <a:gd name="T58" fmla="*/ 9 w 534"/>
                  <a:gd name="T59" fmla="*/ 1481 h 1590"/>
                  <a:gd name="T60" fmla="*/ 14 w 534"/>
                  <a:gd name="T61" fmla="*/ 1377 h 1590"/>
                  <a:gd name="T62" fmla="*/ 39 w 534"/>
                  <a:gd name="T63" fmla="*/ 1334 h 1590"/>
                  <a:gd name="T64" fmla="*/ 107 w 534"/>
                  <a:gd name="T65" fmla="*/ 1173 h 1590"/>
                  <a:gd name="T66" fmla="*/ 111 w 534"/>
                  <a:gd name="T67" fmla="*/ 998 h 1590"/>
                  <a:gd name="T68" fmla="*/ 136 w 534"/>
                  <a:gd name="T69" fmla="*/ 882 h 1590"/>
                  <a:gd name="T70" fmla="*/ 178 w 534"/>
                  <a:gd name="T71" fmla="*/ 699 h 1590"/>
                  <a:gd name="T72" fmla="*/ 206 w 534"/>
                  <a:gd name="T73" fmla="*/ 591 h 1590"/>
                  <a:gd name="T74" fmla="*/ 239 w 534"/>
                  <a:gd name="T75" fmla="*/ 510 h 1590"/>
                  <a:gd name="T76" fmla="*/ 278 w 534"/>
                  <a:gd name="T77" fmla="*/ 466 h 1590"/>
                  <a:gd name="T78" fmla="*/ 348 w 534"/>
                  <a:gd name="T79" fmla="*/ 414 h 1590"/>
                  <a:gd name="T80" fmla="*/ 281 w 534"/>
                  <a:gd name="T81" fmla="*/ 394 h 1590"/>
                  <a:gd name="T82" fmla="*/ 274 w 534"/>
                  <a:gd name="T83" fmla="*/ 322 h 1590"/>
                  <a:gd name="T84" fmla="*/ 308 w 534"/>
                  <a:gd name="T85" fmla="*/ 266 h 1590"/>
                  <a:gd name="T86" fmla="*/ 298 w 534"/>
                  <a:gd name="T87" fmla="*/ 259 h 1590"/>
                  <a:gd name="T88" fmla="*/ 234 w 534"/>
                  <a:gd name="T89" fmla="*/ 231 h 1590"/>
                  <a:gd name="T90" fmla="*/ 233 w 534"/>
                  <a:gd name="T91" fmla="*/ 152 h 1590"/>
                  <a:gd name="T92" fmla="*/ 282 w 534"/>
                  <a:gd name="T93" fmla="*/ 106 h 1590"/>
                  <a:gd name="T94" fmla="*/ 346 w 534"/>
                  <a:gd name="T95" fmla="*/ 61 h 1590"/>
                  <a:gd name="T96" fmla="*/ 416 w 534"/>
                  <a:gd name="T97" fmla="*/ 27 h 1590"/>
                  <a:gd name="T98" fmla="*/ 529 w 534"/>
                  <a:gd name="T99" fmla="*/ 0 h 159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34"/>
                  <a:gd name="T151" fmla="*/ 0 h 1590"/>
                  <a:gd name="T152" fmla="*/ 534 w 534"/>
                  <a:gd name="T153" fmla="*/ 1590 h 159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34" h="1590">
                    <a:moveTo>
                      <a:pt x="529" y="0"/>
                    </a:moveTo>
                    <a:lnTo>
                      <a:pt x="532" y="59"/>
                    </a:lnTo>
                    <a:lnTo>
                      <a:pt x="528" y="102"/>
                    </a:lnTo>
                    <a:lnTo>
                      <a:pt x="518" y="136"/>
                    </a:lnTo>
                    <a:lnTo>
                      <a:pt x="504" y="164"/>
                    </a:lnTo>
                    <a:lnTo>
                      <a:pt x="486" y="190"/>
                    </a:lnTo>
                    <a:lnTo>
                      <a:pt x="465" y="218"/>
                    </a:lnTo>
                    <a:lnTo>
                      <a:pt x="420" y="294"/>
                    </a:lnTo>
                    <a:lnTo>
                      <a:pt x="484" y="298"/>
                    </a:lnTo>
                    <a:lnTo>
                      <a:pt x="521" y="315"/>
                    </a:lnTo>
                    <a:lnTo>
                      <a:pt x="534" y="342"/>
                    </a:lnTo>
                    <a:lnTo>
                      <a:pt x="528" y="375"/>
                    </a:lnTo>
                    <a:lnTo>
                      <a:pt x="508" y="412"/>
                    </a:lnTo>
                    <a:lnTo>
                      <a:pt x="496" y="431"/>
                    </a:lnTo>
                    <a:lnTo>
                      <a:pt x="481" y="450"/>
                    </a:lnTo>
                    <a:lnTo>
                      <a:pt x="451" y="485"/>
                    </a:lnTo>
                    <a:lnTo>
                      <a:pt x="421" y="518"/>
                    </a:lnTo>
                    <a:lnTo>
                      <a:pt x="469" y="534"/>
                    </a:lnTo>
                    <a:lnTo>
                      <a:pt x="492" y="556"/>
                    </a:lnTo>
                    <a:lnTo>
                      <a:pt x="496" y="583"/>
                    </a:lnTo>
                    <a:lnTo>
                      <a:pt x="487" y="614"/>
                    </a:lnTo>
                    <a:lnTo>
                      <a:pt x="471" y="647"/>
                    </a:lnTo>
                    <a:lnTo>
                      <a:pt x="450" y="680"/>
                    </a:lnTo>
                    <a:lnTo>
                      <a:pt x="418" y="742"/>
                    </a:lnTo>
                    <a:lnTo>
                      <a:pt x="452" y="751"/>
                    </a:lnTo>
                    <a:lnTo>
                      <a:pt x="471" y="770"/>
                    </a:lnTo>
                    <a:lnTo>
                      <a:pt x="475" y="796"/>
                    </a:lnTo>
                    <a:lnTo>
                      <a:pt x="471" y="827"/>
                    </a:lnTo>
                    <a:lnTo>
                      <a:pt x="460" y="860"/>
                    </a:lnTo>
                    <a:lnTo>
                      <a:pt x="444" y="892"/>
                    </a:lnTo>
                    <a:lnTo>
                      <a:pt x="414" y="940"/>
                    </a:lnTo>
                    <a:lnTo>
                      <a:pt x="460" y="955"/>
                    </a:lnTo>
                    <a:lnTo>
                      <a:pt x="484" y="977"/>
                    </a:lnTo>
                    <a:lnTo>
                      <a:pt x="491" y="1004"/>
                    </a:lnTo>
                    <a:lnTo>
                      <a:pt x="484" y="1034"/>
                    </a:lnTo>
                    <a:lnTo>
                      <a:pt x="469" y="1069"/>
                    </a:lnTo>
                    <a:lnTo>
                      <a:pt x="448" y="1105"/>
                    </a:lnTo>
                    <a:lnTo>
                      <a:pt x="425" y="1141"/>
                    </a:lnTo>
                    <a:lnTo>
                      <a:pt x="407" y="1176"/>
                    </a:lnTo>
                    <a:lnTo>
                      <a:pt x="430" y="1176"/>
                    </a:lnTo>
                    <a:lnTo>
                      <a:pt x="448" y="1193"/>
                    </a:lnTo>
                    <a:lnTo>
                      <a:pt x="469" y="1240"/>
                    </a:lnTo>
                    <a:lnTo>
                      <a:pt x="458" y="1265"/>
                    </a:lnTo>
                    <a:lnTo>
                      <a:pt x="443" y="1287"/>
                    </a:lnTo>
                    <a:lnTo>
                      <a:pt x="427" y="1309"/>
                    </a:lnTo>
                    <a:lnTo>
                      <a:pt x="408" y="1327"/>
                    </a:lnTo>
                    <a:lnTo>
                      <a:pt x="445" y="1361"/>
                    </a:lnTo>
                    <a:lnTo>
                      <a:pt x="475" y="1421"/>
                    </a:lnTo>
                    <a:lnTo>
                      <a:pt x="497" y="1539"/>
                    </a:lnTo>
                    <a:lnTo>
                      <a:pt x="489" y="1568"/>
                    </a:lnTo>
                    <a:lnTo>
                      <a:pt x="467" y="1585"/>
                    </a:lnTo>
                    <a:lnTo>
                      <a:pt x="404" y="1590"/>
                    </a:lnTo>
                    <a:lnTo>
                      <a:pt x="336" y="1566"/>
                    </a:lnTo>
                    <a:lnTo>
                      <a:pt x="289" y="1527"/>
                    </a:lnTo>
                    <a:lnTo>
                      <a:pt x="271" y="1507"/>
                    </a:lnTo>
                    <a:lnTo>
                      <a:pt x="244" y="1493"/>
                    </a:lnTo>
                    <a:lnTo>
                      <a:pt x="179" y="1482"/>
                    </a:lnTo>
                    <a:lnTo>
                      <a:pt x="53" y="1493"/>
                    </a:lnTo>
                    <a:lnTo>
                      <a:pt x="26" y="1493"/>
                    </a:lnTo>
                    <a:lnTo>
                      <a:pt x="9" y="1481"/>
                    </a:lnTo>
                    <a:lnTo>
                      <a:pt x="0" y="1434"/>
                    </a:lnTo>
                    <a:lnTo>
                      <a:pt x="14" y="1377"/>
                    </a:lnTo>
                    <a:lnTo>
                      <a:pt x="26" y="1352"/>
                    </a:lnTo>
                    <a:lnTo>
                      <a:pt x="39" y="1334"/>
                    </a:lnTo>
                    <a:lnTo>
                      <a:pt x="149" y="1215"/>
                    </a:lnTo>
                    <a:lnTo>
                      <a:pt x="107" y="1173"/>
                    </a:lnTo>
                    <a:lnTo>
                      <a:pt x="98" y="1098"/>
                    </a:lnTo>
                    <a:lnTo>
                      <a:pt x="111" y="998"/>
                    </a:lnTo>
                    <a:lnTo>
                      <a:pt x="124" y="942"/>
                    </a:lnTo>
                    <a:lnTo>
                      <a:pt x="136" y="882"/>
                    </a:lnTo>
                    <a:lnTo>
                      <a:pt x="163" y="759"/>
                    </a:lnTo>
                    <a:lnTo>
                      <a:pt x="178" y="699"/>
                    </a:lnTo>
                    <a:lnTo>
                      <a:pt x="192" y="642"/>
                    </a:lnTo>
                    <a:lnTo>
                      <a:pt x="206" y="591"/>
                    </a:lnTo>
                    <a:lnTo>
                      <a:pt x="222" y="546"/>
                    </a:lnTo>
                    <a:lnTo>
                      <a:pt x="239" y="510"/>
                    </a:lnTo>
                    <a:lnTo>
                      <a:pt x="256" y="485"/>
                    </a:lnTo>
                    <a:lnTo>
                      <a:pt x="278" y="466"/>
                    </a:lnTo>
                    <a:lnTo>
                      <a:pt x="302" y="448"/>
                    </a:lnTo>
                    <a:lnTo>
                      <a:pt x="348" y="414"/>
                    </a:lnTo>
                    <a:lnTo>
                      <a:pt x="307" y="408"/>
                    </a:lnTo>
                    <a:lnTo>
                      <a:pt x="281" y="394"/>
                    </a:lnTo>
                    <a:lnTo>
                      <a:pt x="266" y="350"/>
                    </a:lnTo>
                    <a:lnTo>
                      <a:pt x="274" y="322"/>
                    </a:lnTo>
                    <a:lnTo>
                      <a:pt x="289" y="294"/>
                    </a:lnTo>
                    <a:lnTo>
                      <a:pt x="308" y="266"/>
                    </a:lnTo>
                    <a:lnTo>
                      <a:pt x="330" y="241"/>
                    </a:lnTo>
                    <a:lnTo>
                      <a:pt x="298" y="259"/>
                    </a:lnTo>
                    <a:lnTo>
                      <a:pt x="272" y="261"/>
                    </a:lnTo>
                    <a:lnTo>
                      <a:pt x="234" y="231"/>
                    </a:lnTo>
                    <a:lnTo>
                      <a:pt x="225" y="179"/>
                    </a:lnTo>
                    <a:lnTo>
                      <a:pt x="233" y="152"/>
                    </a:lnTo>
                    <a:lnTo>
                      <a:pt x="251" y="130"/>
                    </a:lnTo>
                    <a:lnTo>
                      <a:pt x="282" y="106"/>
                    </a:lnTo>
                    <a:lnTo>
                      <a:pt x="313" y="82"/>
                    </a:lnTo>
                    <a:lnTo>
                      <a:pt x="346" y="61"/>
                    </a:lnTo>
                    <a:lnTo>
                      <a:pt x="380" y="43"/>
                    </a:lnTo>
                    <a:lnTo>
                      <a:pt x="416" y="27"/>
                    </a:lnTo>
                    <a:lnTo>
                      <a:pt x="453" y="14"/>
                    </a:lnTo>
                    <a:lnTo>
                      <a:pt x="529" y="0"/>
                    </a:lnTo>
                    <a:close/>
                  </a:path>
                </a:pathLst>
              </a:custGeom>
              <a:solidFill>
                <a:srgbClr val="A38C8C"/>
              </a:solidFill>
              <a:ln w="9525">
                <a:noFill/>
                <a:round/>
                <a:headEnd/>
                <a:tailEnd/>
              </a:ln>
            </p:spPr>
            <p:txBody>
              <a:bodyPr/>
              <a:lstStyle/>
              <a:p>
                <a:endParaRPr lang="en-US"/>
              </a:p>
            </p:txBody>
          </p:sp>
          <p:sp>
            <p:nvSpPr>
              <p:cNvPr id="21803" name="Freeform 49"/>
              <p:cNvSpPr>
                <a:spLocks/>
              </p:cNvSpPr>
              <p:nvPr/>
            </p:nvSpPr>
            <p:spPr bwMode="auto">
              <a:xfrm>
                <a:off x="333" y="2424"/>
                <a:ext cx="188" cy="155"/>
              </a:xfrm>
              <a:custGeom>
                <a:avLst/>
                <a:gdLst>
                  <a:gd name="T0" fmla="*/ 0 w 1318"/>
                  <a:gd name="T1" fmla="*/ 262 h 1087"/>
                  <a:gd name="T2" fmla="*/ 14 w 1318"/>
                  <a:gd name="T3" fmla="*/ 212 h 1087"/>
                  <a:gd name="T4" fmla="*/ 31 w 1318"/>
                  <a:gd name="T5" fmla="*/ 167 h 1087"/>
                  <a:gd name="T6" fmla="*/ 50 w 1318"/>
                  <a:gd name="T7" fmla="*/ 129 h 1087"/>
                  <a:gd name="T8" fmla="*/ 72 w 1318"/>
                  <a:gd name="T9" fmla="*/ 98 h 1087"/>
                  <a:gd name="T10" fmla="*/ 100 w 1318"/>
                  <a:gd name="T11" fmla="*/ 73 h 1087"/>
                  <a:gd name="T12" fmla="*/ 134 w 1318"/>
                  <a:gd name="T13" fmla="*/ 55 h 1087"/>
                  <a:gd name="T14" fmla="*/ 175 w 1318"/>
                  <a:gd name="T15" fmla="*/ 45 h 1087"/>
                  <a:gd name="T16" fmla="*/ 225 w 1318"/>
                  <a:gd name="T17" fmla="*/ 40 h 1087"/>
                  <a:gd name="T18" fmla="*/ 340 w 1318"/>
                  <a:gd name="T19" fmla="*/ 20 h 1087"/>
                  <a:gd name="T20" fmla="*/ 455 w 1318"/>
                  <a:gd name="T21" fmla="*/ 6 h 1087"/>
                  <a:gd name="T22" fmla="*/ 732 w 1318"/>
                  <a:gd name="T23" fmla="*/ 0 h 1087"/>
                  <a:gd name="T24" fmla="*/ 1005 w 1318"/>
                  <a:gd name="T25" fmla="*/ 42 h 1087"/>
                  <a:gd name="T26" fmla="*/ 1096 w 1318"/>
                  <a:gd name="T27" fmla="*/ 55 h 1087"/>
                  <a:gd name="T28" fmla="*/ 1175 w 1318"/>
                  <a:gd name="T29" fmla="*/ 82 h 1087"/>
                  <a:gd name="T30" fmla="*/ 1209 w 1318"/>
                  <a:gd name="T31" fmla="*/ 102 h 1087"/>
                  <a:gd name="T32" fmla="*/ 1241 w 1318"/>
                  <a:gd name="T33" fmla="*/ 127 h 1087"/>
                  <a:gd name="T34" fmla="*/ 1270 w 1318"/>
                  <a:gd name="T35" fmla="*/ 158 h 1087"/>
                  <a:gd name="T36" fmla="*/ 1296 w 1318"/>
                  <a:gd name="T37" fmla="*/ 196 h 1087"/>
                  <a:gd name="T38" fmla="*/ 1318 w 1318"/>
                  <a:gd name="T39" fmla="*/ 270 h 1087"/>
                  <a:gd name="T40" fmla="*/ 1314 w 1318"/>
                  <a:gd name="T41" fmla="*/ 352 h 1087"/>
                  <a:gd name="T42" fmla="*/ 1297 w 1318"/>
                  <a:gd name="T43" fmla="*/ 482 h 1087"/>
                  <a:gd name="T44" fmla="*/ 1278 w 1318"/>
                  <a:gd name="T45" fmla="*/ 612 h 1087"/>
                  <a:gd name="T46" fmla="*/ 1261 w 1318"/>
                  <a:gd name="T47" fmla="*/ 705 h 1087"/>
                  <a:gd name="T48" fmla="*/ 1240 w 1318"/>
                  <a:gd name="T49" fmla="*/ 798 h 1087"/>
                  <a:gd name="T50" fmla="*/ 1218 w 1318"/>
                  <a:gd name="T51" fmla="*/ 896 h 1087"/>
                  <a:gd name="T52" fmla="*/ 1202 w 1318"/>
                  <a:gd name="T53" fmla="*/ 930 h 1087"/>
                  <a:gd name="T54" fmla="*/ 1174 w 1318"/>
                  <a:gd name="T55" fmla="*/ 990 h 1087"/>
                  <a:gd name="T56" fmla="*/ 1159 w 1318"/>
                  <a:gd name="T57" fmla="*/ 1016 h 1087"/>
                  <a:gd name="T58" fmla="*/ 1140 w 1318"/>
                  <a:gd name="T59" fmla="*/ 1039 h 1087"/>
                  <a:gd name="T60" fmla="*/ 1119 w 1318"/>
                  <a:gd name="T61" fmla="*/ 1061 h 1087"/>
                  <a:gd name="T62" fmla="*/ 1099 w 1318"/>
                  <a:gd name="T63" fmla="*/ 1076 h 1087"/>
                  <a:gd name="T64" fmla="*/ 1072 w 1318"/>
                  <a:gd name="T65" fmla="*/ 1087 h 1087"/>
                  <a:gd name="T66" fmla="*/ 1074 w 1318"/>
                  <a:gd name="T67" fmla="*/ 1057 h 1087"/>
                  <a:gd name="T68" fmla="*/ 1096 w 1318"/>
                  <a:gd name="T69" fmla="*/ 987 h 1087"/>
                  <a:gd name="T70" fmla="*/ 1103 w 1318"/>
                  <a:gd name="T71" fmla="*/ 919 h 1087"/>
                  <a:gd name="T72" fmla="*/ 1112 w 1318"/>
                  <a:gd name="T73" fmla="*/ 774 h 1087"/>
                  <a:gd name="T74" fmla="*/ 1133 w 1318"/>
                  <a:gd name="T75" fmla="*/ 686 h 1087"/>
                  <a:gd name="T76" fmla="*/ 1151 w 1318"/>
                  <a:gd name="T77" fmla="*/ 596 h 1087"/>
                  <a:gd name="T78" fmla="*/ 1172 w 1318"/>
                  <a:gd name="T79" fmla="*/ 468 h 1087"/>
                  <a:gd name="T80" fmla="*/ 1192 w 1318"/>
                  <a:gd name="T81" fmla="*/ 341 h 1087"/>
                  <a:gd name="T82" fmla="*/ 1191 w 1318"/>
                  <a:gd name="T83" fmla="*/ 260 h 1087"/>
                  <a:gd name="T84" fmla="*/ 1172 w 1318"/>
                  <a:gd name="T85" fmla="*/ 234 h 1087"/>
                  <a:gd name="T86" fmla="*/ 1153 w 1318"/>
                  <a:gd name="T87" fmla="*/ 215 h 1087"/>
                  <a:gd name="T88" fmla="*/ 1129 w 1318"/>
                  <a:gd name="T89" fmla="*/ 201 h 1087"/>
                  <a:gd name="T90" fmla="*/ 1104 w 1318"/>
                  <a:gd name="T91" fmla="*/ 189 h 1087"/>
                  <a:gd name="T92" fmla="*/ 1047 w 1318"/>
                  <a:gd name="T93" fmla="*/ 176 h 1087"/>
                  <a:gd name="T94" fmla="*/ 984 w 1318"/>
                  <a:gd name="T95" fmla="*/ 169 h 1087"/>
                  <a:gd name="T96" fmla="*/ 914 w 1318"/>
                  <a:gd name="T97" fmla="*/ 154 h 1087"/>
                  <a:gd name="T98" fmla="*/ 848 w 1318"/>
                  <a:gd name="T99" fmla="*/ 142 h 1087"/>
                  <a:gd name="T100" fmla="*/ 726 w 1318"/>
                  <a:gd name="T101" fmla="*/ 130 h 1087"/>
                  <a:gd name="T102" fmla="*/ 462 w 1318"/>
                  <a:gd name="T103" fmla="*/ 136 h 1087"/>
                  <a:gd name="T104" fmla="*/ 293 w 1318"/>
                  <a:gd name="T105" fmla="*/ 145 h 1087"/>
                  <a:gd name="T106" fmla="*/ 220 w 1318"/>
                  <a:gd name="T107" fmla="*/ 152 h 1087"/>
                  <a:gd name="T108" fmla="*/ 154 w 1318"/>
                  <a:gd name="T109" fmla="*/ 177 h 1087"/>
                  <a:gd name="T110" fmla="*/ 102 w 1318"/>
                  <a:gd name="T111" fmla="*/ 220 h 1087"/>
                  <a:gd name="T112" fmla="*/ 70 w 1318"/>
                  <a:gd name="T113" fmla="*/ 282 h 1087"/>
                  <a:gd name="T114" fmla="*/ 63 w 1318"/>
                  <a:gd name="T115" fmla="*/ 297 h 1087"/>
                  <a:gd name="T116" fmla="*/ 52 w 1318"/>
                  <a:gd name="T117" fmla="*/ 306 h 1087"/>
                  <a:gd name="T118" fmla="*/ 26 w 1318"/>
                  <a:gd name="T119" fmla="*/ 308 h 1087"/>
                  <a:gd name="T120" fmla="*/ 3 w 1318"/>
                  <a:gd name="T121" fmla="*/ 292 h 1087"/>
                  <a:gd name="T122" fmla="*/ 0 w 1318"/>
                  <a:gd name="T123" fmla="*/ 262 h 1087"/>
                  <a:gd name="T124" fmla="*/ 0 w 1318"/>
                  <a:gd name="T125" fmla="*/ 262 h 108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318"/>
                  <a:gd name="T190" fmla="*/ 0 h 1087"/>
                  <a:gd name="T191" fmla="*/ 1318 w 1318"/>
                  <a:gd name="T192" fmla="*/ 1087 h 108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318" h="1087">
                    <a:moveTo>
                      <a:pt x="0" y="262"/>
                    </a:moveTo>
                    <a:lnTo>
                      <a:pt x="14" y="212"/>
                    </a:lnTo>
                    <a:lnTo>
                      <a:pt x="31" y="167"/>
                    </a:lnTo>
                    <a:lnTo>
                      <a:pt x="50" y="129"/>
                    </a:lnTo>
                    <a:lnTo>
                      <a:pt x="72" y="98"/>
                    </a:lnTo>
                    <a:lnTo>
                      <a:pt x="100" y="73"/>
                    </a:lnTo>
                    <a:lnTo>
                      <a:pt x="134" y="55"/>
                    </a:lnTo>
                    <a:lnTo>
                      <a:pt x="175" y="45"/>
                    </a:lnTo>
                    <a:lnTo>
                      <a:pt x="225" y="40"/>
                    </a:lnTo>
                    <a:lnTo>
                      <a:pt x="340" y="20"/>
                    </a:lnTo>
                    <a:lnTo>
                      <a:pt x="455" y="6"/>
                    </a:lnTo>
                    <a:lnTo>
                      <a:pt x="732" y="0"/>
                    </a:lnTo>
                    <a:lnTo>
                      <a:pt x="1005" y="42"/>
                    </a:lnTo>
                    <a:lnTo>
                      <a:pt x="1096" y="55"/>
                    </a:lnTo>
                    <a:lnTo>
                      <a:pt x="1175" y="82"/>
                    </a:lnTo>
                    <a:lnTo>
                      <a:pt x="1209" y="102"/>
                    </a:lnTo>
                    <a:lnTo>
                      <a:pt x="1241" y="127"/>
                    </a:lnTo>
                    <a:lnTo>
                      <a:pt x="1270" y="158"/>
                    </a:lnTo>
                    <a:lnTo>
                      <a:pt x="1296" y="196"/>
                    </a:lnTo>
                    <a:lnTo>
                      <a:pt x="1318" y="270"/>
                    </a:lnTo>
                    <a:lnTo>
                      <a:pt x="1314" y="352"/>
                    </a:lnTo>
                    <a:lnTo>
                      <a:pt x="1297" y="482"/>
                    </a:lnTo>
                    <a:lnTo>
                      <a:pt x="1278" y="612"/>
                    </a:lnTo>
                    <a:lnTo>
                      <a:pt x="1261" y="705"/>
                    </a:lnTo>
                    <a:lnTo>
                      <a:pt x="1240" y="798"/>
                    </a:lnTo>
                    <a:lnTo>
                      <a:pt x="1218" y="896"/>
                    </a:lnTo>
                    <a:lnTo>
                      <a:pt x="1202" y="930"/>
                    </a:lnTo>
                    <a:lnTo>
                      <a:pt x="1174" y="990"/>
                    </a:lnTo>
                    <a:lnTo>
                      <a:pt x="1159" y="1016"/>
                    </a:lnTo>
                    <a:lnTo>
                      <a:pt x="1140" y="1039"/>
                    </a:lnTo>
                    <a:lnTo>
                      <a:pt x="1119" y="1061"/>
                    </a:lnTo>
                    <a:lnTo>
                      <a:pt x="1099" y="1076"/>
                    </a:lnTo>
                    <a:lnTo>
                      <a:pt x="1072" y="1087"/>
                    </a:lnTo>
                    <a:lnTo>
                      <a:pt x="1074" y="1057"/>
                    </a:lnTo>
                    <a:lnTo>
                      <a:pt x="1096" y="987"/>
                    </a:lnTo>
                    <a:lnTo>
                      <a:pt x="1103" y="919"/>
                    </a:lnTo>
                    <a:lnTo>
                      <a:pt x="1112" y="774"/>
                    </a:lnTo>
                    <a:lnTo>
                      <a:pt x="1133" y="686"/>
                    </a:lnTo>
                    <a:lnTo>
                      <a:pt x="1151" y="596"/>
                    </a:lnTo>
                    <a:lnTo>
                      <a:pt x="1172" y="468"/>
                    </a:lnTo>
                    <a:lnTo>
                      <a:pt x="1192" y="341"/>
                    </a:lnTo>
                    <a:lnTo>
                      <a:pt x="1191" y="260"/>
                    </a:lnTo>
                    <a:lnTo>
                      <a:pt x="1172" y="234"/>
                    </a:lnTo>
                    <a:lnTo>
                      <a:pt x="1153" y="215"/>
                    </a:lnTo>
                    <a:lnTo>
                      <a:pt x="1129" y="201"/>
                    </a:lnTo>
                    <a:lnTo>
                      <a:pt x="1104" y="189"/>
                    </a:lnTo>
                    <a:lnTo>
                      <a:pt x="1047" y="176"/>
                    </a:lnTo>
                    <a:lnTo>
                      <a:pt x="984" y="169"/>
                    </a:lnTo>
                    <a:lnTo>
                      <a:pt x="914" y="154"/>
                    </a:lnTo>
                    <a:lnTo>
                      <a:pt x="848" y="142"/>
                    </a:lnTo>
                    <a:lnTo>
                      <a:pt x="726" y="130"/>
                    </a:lnTo>
                    <a:lnTo>
                      <a:pt x="462" y="136"/>
                    </a:lnTo>
                    <a:lnTo>
                      <a:pt x="293" y="145"/>
                    </a:lnTo>
                    <a:lnTo>
                      <a:pt x="220" y="152"/>
                    </a:lnTo>
                    <a:lnTo>
                      <a:pt x="154" y="177"/>
                    </a:lnTo>
                    <a:lnTo>
                      <a:pt x="102" y="220"/>
                    </a:lnTo>
                    <a:lnTo>
                      <a:pt x="70" y="282"/>
                    </a:lnTo>
                    <a:lnTo>
                      <a:pt x="63" y="297"/>
                    </a:lnTo>
                    <a:lnTo>
                      <a:pt x="52" y="306"/>
                    </a:lnTo>
                    <a:lnTo>
                      <a:pt x="26" y="308"/>
                    </a:lnTo>
                    <a:lnTo>
                      <a:pt x="3" y="292"/>
                    </a:lnTo>
                    <a:lnTo>
                      <a:pt x="0" y="262"/>
                    </a:lnTo>
                    <a:close/>
                  </a:path>
                </a:pathLst>
              </a:custGeom>
              <a:solidFill>
                <a:srgbClr val="A38C8C"/>
              </a:solidFill>
              <a:ln w="9525">
                <a:noFill/>
                <a:round/>
                <a:headEnd/>
                <a:tailEnd/>
              </a:ln>
            </p:spPr>
            <p:txBody>
              <a:bodyPr/>
              <a:lstStyle/>
              <a:p>
                <a:endParaRPr lang="en-US"/>
              </a:p>
            </p:txBody>
          </p:sp>
          <p:sp>
            <p:nvSpPr>
              <p:cNvPr id="21804" name="Freeform 50"/>
              <p:cNvSpPr>
                <a:spLocks/>
              </p:cNvSpPr>
              <p:nvPr/>
            </p:nvSpPr>
            <p:spPr bwMode="auto">
              <a:xfrm>
                <a:off x="573" y="2672"/>
                <a:ext cx="30" cy="48"/>
              </a:xfrm>
              <a:custGeom>
                <a:avLst/>
                <a:gdLst>
                  <a:gd name="T0" fmla="*/ 82 w 209"/>
                  <a:gd name="T1" fmla="*/ 47 h 332"/>
                  <a:gd name="T2" fmla="*/ 85 w 209"/>
                  <a:gd name="T3" fmla="*/ 56 h 332"/>
                  <a:gd name="T4" fmla="*/ 209 w 209"/>
                  <a:gd name="T5" fmla="*/ 152 h 332"/>
                  <a:gd name="T6" fmla="*/ 205 w 209"/>
                  <a:gd name="T7" fmla="*/ 185 h 332"/>
                  <a:gd name="T8" fmla="*/ 189 w 209"/>
                  <a:gd name="T9" fmla="*/ 216 h 332"/>
                  <a:gd name="T10" fmla="*/ 170 w 209"/>
                  <a:gd name="T11" fmla="*/ 243 h 332"/>
                  <a:gd name="T12" fmla="*/ 141 w 209"/>
                  <a:gd name="T13" fmla="*/ 304 h 332"/>
                  <a:gd name="T14" fmla="*/ 136 w 209"/>
                  <a:gd name="T15" fmla="*/ 318 h 332"/>
                  <a:gd name="T16" fmla="*/ 125 w 209"/>
                  <a:gd name="T17" fmla="*/ 328 h 332"/>
                  <a:gd name="T18" fmla="*/ 99 w 209"/>
                  <a:gd name="T19" fmla="*/ 332 h 332"/>
                  <a:gd name="T20" fmla="*/ 76 w 209"/>
                  <a:gd name="T21" fmla="*/ 317 h 332"/>
                  <a:gd name="T22" fmla="*/ 70 w 209"/>
                  <a:gd name="T23" fmla="*/ 288 h 332"/>
                  <a:gd name="T24" fmla="*/ 87 w 209"/>
                  <a:gd name="T25" fmla="*/ 164 h 332"/>
                  <a:gd name="T26" fmla="*/ 60 w 209"/>
                  <a:gd name="T27" fmla="*/ 158 h 332"/>
                  <a:gd name="T28" fmla="*/ 27 w 209"/>
                  <a:gd name="T29" fmla="*/ 151 h 332"/>
                  <a:gd name="T30" fmla="*/ 6 w 209"/>
                  <a:gd name="T31" fmla="*/ 128 h 332"/>
                  <a:gd name="T32" fmla="*/ 0 w 209"/>
                  <a:gd name="T33" fmla="*/ 95 h 332"/>
                  <a:gd name="T34" fmla="*/ 3 w 209"/>
                  <a:gd name="T35" fmla="*/ 58 h 332"/>
                  <a:gd name="T36" fmla="*/ 14 w 209"/>
                  <a:gd name="T37" fmla="*/ 23 h 332"/>
                  <a:gd name="T38" fmla="*/ 33 w 209"/>
                  <a:gd name="T39" fmla="*/ 0 h 332"/>
                  <a:gd name="T40" fmla="*/ 60 w 209"/>
                  <a:gd name="T41" fmla="*/ 0 h 332"/>
                  <a:gd name="T42" fmla="*/ 80 w 209"/>
                  <a:gd name="T43" fmla="*/ 17 h 332"/>
                  <a:gd name="T44" fmla="*/ 82 w 209"/>
                  <a:gd name="T45" fmla="*/ 47 h 332"/>
                  <a:gd name="T46" fmla="*/ 82 w 209"/>
                  <a:gd name="T47" fmla="*/ 47 h 33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09"/>
                  <a:gd name="T73" fmla="*/ 0 h 332"/>
                  <a:gd name="T74" fmla="*/ 209 w 209"/>
                  <a:gd name="T75" fmla="*/ 332 h 33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09" h="332">
                    <a:moveTo>
                      <a:pt x="82" y="47"/>
                    </a:moveTo>
                    <a:lnTo>
                      <a:pt x="85" y="56"/>
                    </a:lnTo>
                    <a:lnTo>
                      <a:pt x="209" y="152"/>
                    </a:lnTo>
                    <a:lnTo>
                      <a:pt x="205" y="185"/>
                    </a:lnTo>
                    <a:lnTo>
                      <a:pt x="189" y="216"/>
                    </a:lnTo>
                    <a:lnTo>
                      <a:pt x="170" y="243"/>
                    </a:lnTo>
                    <a:lnTo>
                      <a:pt x="141" y="304"/>
                    </a:lnTo>
                    <a:lnTo>
                      <a:pt x="136" y="318"/>
                    </a:lnTo>
                    <a:lnTo>
                      <a:pt x="125" y="328"/>
                    </a:lnTo>
                    <a:lnTo>
                      <a:pt x="99" y="332"/>
                    </a:lnTo>
                    <a:lnTo>
                      <a:pt x="76" y="317"/>
                    </a:lnTo>
                    <a:lnTo>
                      <a:pt x="70" y="288"/>
                    </a:lnTo>
                    <a:lnTo>
                      <a:pt x="87" y="164"/>
                    </a:lnTo>
                    <a:lnTo>
                      <a:pt x="60" y="158"/>
                    </a:lnTo>
                    <a:lnTo>
                      <a:pt x="27" y="151"/>
                    </a:lnTo>
                    <a:lnTo>
                      <a:pt x="6" y="128"/>
                    </a:lnTo>
                    <a:lnTo>
                      <a:pt x="0" y="95"/>
                    </a:lnTo>
                    <a:lnTo>
                      <a:pt x="3" y="58"/>
                    </a:lnTo>
                    <a:lnTo>
                      <a:pt x="14" y="23"/>
                    </a:lnTo>
                    <a:lnTo>
                      <a:pt x="33" y="0"/>
                    </a:lnTo>
                    <a:lnTo>
                      <a:pt x="60" y="0"/>
                    </a:lnTo>
                    <a:lnTo>
                      <a:pt x="80" y="17"/>
                    </a:lnTo>
                    <a:lnTo>
                      <a:pt x="82" y="47"/>
                    </a:lnTo>
                    <a:close/>
                  </a:path>
                </a:pathLst>
              </a:custGeom>
              <a:solidFill>
                <a:srgbClr val="A38C8C"/>
              </a:solidFill>
              <a:ln w="9525">
                <a:noFill/>
                <a:round/>
                <a:headEnd/>
                <a:tailEnd/>
              </a:ln>
            </p:spPr>
            <p:txBody>
              <a:bodyPr/>
              <a:lstStyle/>
              <a:p>
                <a:endParaRPr lang="en-US"/>
              </a:p>
            </p:txBody>
          </p:sp>
          <p:sp>
            <p:nvSpPr>
              <p:cNvPr id="21805" name="Freeform 51"/>
              <p:cNvSpPr>
                <a:spLocks/>
              </p:cNvSpPr>
              <p:nvPr/>
            </p:nvSpPr>
            <p:spPr bwMode="auto">
              <a:xfrm>
                <a:off x="589" y="2706"/>
                <a:ext cx="57" cy="26"/>
              </a:xfrm>
              <a:custGeom>
                <a:avLst/>
                <a:gdLst>
                  <a:gd name="T0" fmla="*/ 70 w 403"/>
                  <a:gd name="T1" fmla="*/ 20 h 178"/>
                  <a:gd name="T2" fmla="*/ 81 w 403"/>
                  <a:gd name="T3" fmla="*/ 37 h 178"/>
                  <a:gd name="T4" fmla="*/ 94 w 403"/>
                  <a:gd name="T5" fmla="*/ 45 h 178"/>
                  <a:gd name="T6" fmla="*/ 127 w 403"/>
                  <a:gd name="T7" fmla="*/ 50 h 178"/>
                  <a:gd name="T8" fmla="*/ 207 w 403"/>
                  <a:gd name="T9" fmla="*/ 57 h 178"/>
                  <a:gd name="T10" fmla="*/ 282 w 403"/>
                  <a:gd name="T11" fmla="*/ 73 h 178"/>
                  <a:gd name="T12" fmla="*/ 355 w 403"/>
                  <a:gd name="T13" fmla="*/ 63 h 178"/>
                  <a:gd name="T14" fmla="*/ 385 w 403"/>
                  <a:gd name="T15" fmla="*/ 65 h 178"/>
                  <a:gd name="T16" fmla="*/ 403 w 403"/>
                  <a:gd name="T17" fmla="*/ 86 h 178"/>
                  <a:gd name="T18" fmla="*/ 402 w 403"/>
                  <a:gd name="T19" fmla="*/ 113 h 178"/>
                  <a:gd name="T20" fmla="*/ 379 w 403"/>
                  <a:gd name="T21" fmla="*/ 133 h 178"/>
                  <a:gd name="T22" fmla="*/ 325 w 403"/>
                  <a:gd name="T23" fmla="*/ 153 h 178"/>
                  <a:gd name="T24" fmla="*/ 274 w 403"/>
                  <a:gd name="T25" fmla="*/ 170 h 178"/>
                  <a:gd name="T26" fmla="*/ 222 w 403"/>
                  <a:gd name="T27" fmla="*/ 178 h 178"/>
                  <a:gd name="T28" fmla="*/ 166 w 403"/>
                  <a:gd name="T29" fmla="*/ 170 h 178"/>
                  <a:gd name="T30" fmla="*/ 116 w 403"/>
                  <a:gd name="T31" fmla="*/ 147 h 178"/>
                  <a:gd name="T32" fmla="*/ 70 w 403"/>
                  <a:gd name="T33" fmla="*/ 125 h 178"/>
                  <a:gd name="T34" fmla="*/ 31 w 403"/>
                  <a:gd name="T35" fmla="*/ 94 h 178"/>
                  <a:gd name="T36" fmla="*/ 2 w 403"/>
                  <a:gd name="T37" fmla="*/ 49 h 178"/>
                  <a:gd name="T38" fmla="*/ 0 w 403"/>
                  <a:gd name="T39" fmla="*/ 32 h 178"/>
                  <a:gd name="T40" fmla="*/ 3 w 403"/>
                  <a:gd name="T41" fmla="*/ 19 h 178"/>
                  <a:gd name="T42" fmla="*/ 22 w 403"/>
                  <a:gd name="T43" fmla="*/ 1 h 178"/>
                  <a:gd name="T44" fmla="*/ 49 w 403"/>
                  <a:gd name="T45" fmla="*/ 0 h 178"/>
                  <a:gd name="T46" fmla="*/ 70 w 403"/>
                  <a:gd name="T47" fmla="*/ 20 h 178"/>
                  <a:gd name="T48" fmla="*/ 70 w 403"/>
                  <a:gd name="T49" fmla="*/ 20 h 17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03"/>
                  <a:gd name="T76" fmla="*/ 0 h 178"/>
                  <a:gd name="T77" fmla="*/ 403 w 403"/>
                  <a:gd name="T78" fmla="*/ 178 h 17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03" h="178">
                    <a:moveTo>
                      <a:pt x="70" y="20"/>
                    </a:moveTo>
                    <a:lnTo>
                      <a:pt x="81" y="37"/>
                    </a:lnTo>
                    <a:lnTo>
                      <a:pt x="94" y="45"/>
                    </a:lnTo>
                    <a:lnTo>
                      <a:pt x="127" y="50"/>
                    </a:lnTo>
                    <a:lnTo>
                      <a:pt x="207" y="57"/>
                    </a:lnTo>
                    <a:lnTo>
                      <a:pt x="282" y="73"/>
                    </a:lnTo>
                    <a:lnTo>
                      <a:pt x="355" y="63"/>
                    </a:lnTo>
                    <a:lnTo>
                      <a:pt x="385" y="65"/>
                    </a:lnTo>
                    <a:lnTo>
                      <a:pt x="403" y="86"/>
                    </a:lnTo>
                    <a:lnTo>
                      <a:pt x="402" y="113"/>
                    </a:lnTo>
                    <a:lnTo>
                      <a:pt x="379" y="133"/>
                    </a:lnTo>
                    <a:lnTo>
                      <a:pt x="325" y="153"/>
                    </a:lnTo>
                    <a:lnTo>
                      <a:pt x="274" y="170"/>
                    </a:lnTo>
                    <a:lnTo>
                      <a:pt x="222" y="178"/>
                    </a:lnTo>
                    <a:lnTo>
                      <a:pt x="166" y="170"/>
                    </a:lnTo>
                    <a:lnTo>
                      <a:pt x="116" y="147"/>
                    </a:lnTo>
                    <a:lnTo>
                      <a:pt x="70" y="125"/>
                    </a:lnTo>
                    <a:lnTo>
                      <a:pt x="31" y="94"/>
                    </a:lnTo>
                    <a:lnTo>
                      <a:pt x="2" y="49"/>
                    </a:lnTo>
                    <a:lnTo>
                      <a:pt x="0" y="32"/>
                    </a:lnTo>
                    <a:lnTo>
                      <a:pt x="3" y="19"/>
                    </a:lnTo>
                    <a:lnTo>
                      <a:pt x="22" y="1"/>
                    </a:lnTo>
                    <a:lnTo>
                      <a:pt x="49" y="0"/>
                    </a:lnTo>
                    <a:lnTo>
                      <a:pt x="70" y="20"/>
                    </a:lnTo>
                    <a:close/>
                  </a:path>
                </a:pathLst>
              </a:custGeom>
              <a:solidFill>
                <a:srgbClr val="A38C8C"/>
              </a:solidFill>
              <a:ln w="9525">
                <a:noFill/>
                <a:round/>
                <a:headEnd/>
                <a:tailEnd/>
              </a:ln>
            </p:spPr>
            <p:txBody>
              <a:bodyPr/>
              <a:lstStyle/>
              <a:p>
                <a:endParaRPr lang="en-US"/>
              </a:p>
            </p:txBody>
          </p:sp>
          <p:sp>
            <p:nvSpPr>
              <p:cNvPr id="21806" name="Freeform 52"/>
              <p:cNvSpPr>
                <a:spLocks/>
              </p:cNvSpPr>
              <p:nvPr/>
            </p:nvSpPr>
            <p:spPr bwMode="auto">
              <a:xfrm>
                <a:off x="651" y="2607"/>
                <a:ext cx="24" cy="92"/>
              </a:xfrm>
              <a:custGeom>
                <a:avLst/>
                <a:gdLst>
                  <a:gd name="T0" fmla="*/ 166 w 166"/>
                  <a:gd name="T1" fmla="*/ 46 h 645"/>
                  <a:gd name="T2" fmla="*/ 148 w 166"/>
                  <a:gd name="T3" fmla="*/ 228 h 645"/>
                  <a:gd name="T4" fmla="*/ 147 w 166"/>
                  <a:gd name="T5" fmla="*/ 409 h 645"/>
                  <a:gd name="T6" fmla="*/ 141 w 166"/>
                  <a:gd name="T7" fmla="*/ 599 h 645"/>
                  <a:gd name="T8" fmla="*/ 137 w 166"/>
                  <a:gd name="T9" fmla="*/ 630 h 645"/>
                  <a:gd name="T10" fmla="*/ 117 w 166"/>
                  <a:gd name="T11" fmla="*/ 645 h 645"/>
                  <a:gd name="T12" fmla="*/ 92 w 166"/>
                  <a:gd name="T13" fmla="*/ 643 h 645"/>
                  <a:gd name="T14" fmla="*/ 72 w 166"/>
                  <a:gd name="T15" fmla="*/ 620 h 645"/>
                  <a:gd name="T16" fmla="*/ 55 w 166"/>
                  <a:gd name="T17" fmla="*/ 591 h 645"/>
                  <a:gd name="T18" fmla="*/ 33 w 166"/>
                  <a:gd name="T19" fmla="*/ 564 h 645"/>
                  <a:gd name="T20" fmla="*/ 3 w 166"/>
                  <a:gd name="T21" fmla="*/ 505 h 645"/>
                  <a:gd name="T22" fmla="*/ 0 w 166"/>
                  <a:gd name="T23" fmla="*/ 446 h 645"/>
                  <a:gd name="T24" fmla="*/ 3 w 166"/>
                  <a:gd name="T25" fmla="*/ 384 h 645"/>
                  <a:gd name="T26" fmla="*/ 12 w 166"/>
                  <a:gd name="T27" fmla="*/ 323 h 645"/>
                  <a:gd name="T28" fmla="*/ 24 w 166"/>
                  <a:gd name="T29" fmla="*/ 261 h 645"/>
                  <a:gd name="T30" fmla="*/ 40 w 166"/>
                  <a:gd name="T31" fmla="*/ 201 h 645"/>
                  <a:gd name="T32" fmla="*/ 57 w 166"/>
                  <a:gd name="T33" fmla="*/ 140 h 645"/>
                  <a:gd name="T34" fmla="*/ 76 w 166"/>
                  <a:gd name="T35" fmla="*/ 82 h 645"/>
                  <a:gd name="T36" fmla="*/ 96 w 166"/>
                  <a:gd name="T37" fmla="*/ 26 h 645"/>
                  <a:gd name="T38" fmla="*/ 115 w 166"/>
                  <a:gd name="T39" fmla="*/ 3 h 645"/>
                  <a:gd name="T40" fmla="*/ 141 w 166"/>
                  <a:gd name="T41" fmla="*/ 0 h 645"/>
                  <a:gd name="T42" fmla="*/ 161 w 166"/>
                  <a:gd name="T43" fmla="*/ 16 h 645"/>
                  <a:gd name="T44" fmla="*/ 166 w 166"/>
                  <a:gd name="T45" fmla="*/ 46 h 645"/>
                  <a:gd name="T46" fmla="*/ 166 w 166"/>
                  <a:gd name="T47" fmla="*/ 46 h 64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66"/>
                  <a:gd name="T73" fmla="*/ 0 h 645"/>
                  <a:gd name="T74" fmla="*/ 166 w 166"/>
                  <a:gd name="T75" fmla="*/ 645 h 64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66" h="645">
                    <a:moveTo>
                      <a:pt x="166" y="46"/>
                    </a:moveTo>
                    <a:lnTo>
                      <a:pt x="148" y="228"/>
                    </a:lnTo>
                    <a:lnTo>
                      <a:pt x="147" y="409"/>
                    </a:lnTo>
                    <a:lnTo>
                      <a:pt x="141" y="599"/>
                    </a:lnTo>
                    <a:lnTo>
                      <a:pt x="137" y="630"/>
                    </a:lnTo>
                    <a:lnTo>
                      <a:pt x="117" y="645"/>
                    </a:lnTo>
                    <a:lnTo>
                      <a:pt x="92" y="643"/>
                    </a:lnTo>
                    <a:lnTo>
                      <a:pt x="72" y="620"/>
                    </a:lnTo>
                    <a:lnTo>
                      <a:pt x="55" y="591"/>
                    </a:lnTo>
                    <a:lnTo>
                      <a:pt x="33" y="564"/>
                    </a:lnTo>
                    <a:lnTo>
                      <a:pt x="3" y="505"/>
                    </a:lnTo>
                    <a:lnTo>
                      <a:pt x="0" y="446"/>
                    </a:lnTo>
                    <a:lnTo>
                      <a:pt x="3" y="384"/>
                    </a:lnTo>
                    <a:lnTo>
                      <a:pt x="12" y="323"/>
                    </a:lnTo>
                    <a:lnTo>
                      <a:pt x="24" y="261"/>
                    </a:lnTo>
                    <a:lnTo>
                      <a:pt x="40" y="201"/>
                    </a:lnTo>
                    <a:lnTo>
                      <a:pt x="57" y="140"/>
                    </a:lnTo>
                    <a:lnTo>
                      <a:pt x="76" y="82"/>
                    </a:lnTo>
                    <a:lnTo>
                      <a:pt x="96" y="26"/>
                    </a:lnTo>
                    <a:lnTo>
                      <a:pt x="115" y="3"/>
                    </a:lnTo>
                    <a:lnTo>
                      <a:pt x="141" y="0"/>
                    </a:lnTo>
                    <a:lnTo>
                      <a:pt x="161" y="16"/>
                    </a:lnTo>
                    <a:lnTo>
                      <a:pt x="166" y="46"/>
                    </a:lnTo>
                    <a:close/>
                  </a:path>
                </a:pathLst>
              </a:custGeom>
              <a:solidFill>
                <a:srgbClr val="A38C8C"/>
              </a:solidFill>
              <a:ln w="9525">
                <a:noFill/>
                <a:round/>
                <a:headEnd/>
                <a:tailEnd/>
              </a:ln>
            </p:spPr>
            <p:txBody>
              <a:bodyPr/>
              <a:lstStyle/>
              <a:p>
                <a:endParaRPr lang="en-US"/>
              </a:p>
            </p:txBody>
          </p:sp>
          <p:sp>
            <p:nvSpPr>
              <p:cNvPr id="21807" name="Freeform 53"/>
              <p:cNvSpPr>
                <a:spLocks/>
              </p:cNvSpPr>
              <p:nvPr/>
            </p:nvSpPr>
            <p:spPr bwMode="auto">
              <a:xfrm>
                <a:off x="290" y="2600"/>
                <a:ext cx="27" cy="61"/>
              </a:xfrm>
              <a:custGeom>
                <a:avLst/>
                <a:gdLst>
                  <a:gd name="T0" fmla="*/ 109 w 191"/>
                  <a:gd name="T1" fmla="*/ 53 h 428"/>
                  <a:gd name="T2" fmla="*/ 122 w 191"/>
                  <a:gd name="T3" fmla="*/ 133 h 428"/>
                  <a:gd name="T4" fmla="*/ 144 w 191"/>
                  <a:gd name="T5" fmla="*/ 203 h 428"/>
                  <a:gd name="T6" fmla="*/ 169 w 191"/>
                  <a:gd name="T7" fmla="*/ 272 h 428"/>
                  <a:gd name="T8" fmla="*/ 191 w 191"/>
                  <a:gd name="T9" fmla="*/ 353 h 428"/>
                  <a:gd name="T10" fmla="*/ 190 w 191"/>
                  <a:gd name="T11" fmla="*/ 381 h 428"/>
                  <a:gd name="T12" fmla="*/ 175 w 191"/>
                  <a:gd name="T13" fmla="*/ 403 h 428"/>
                  <a:gd name="T14" fmla="*/ 152 w 191"/>
                  <a:gd name="T15" fmla="*/ 419 h 428"/>
                  <a:gd name="T16" fmla="*/ 123 w 191"/>
                  <a:gd name="T17" fmla="*/ 428 h 428"/>
                  <a:gd name="T18" fmla="*/ 65 w 191"/>
                  <a:gd name="T19" fmla="*/ 422 h 428"/>
                  <a:gd name="T20" fmla="*/ 31 w 191"/>
                  <a:gd name="T21" fmla="*/ 381 h 428"/>
                  <a:gd name="T22" fmla="*/ 8 w 191"/>
                  <a:gd name="T23" fmla="*/ 203 h 428"/>
                  <a:gd name="T24" fmla="*/ 0 w 191"/>
                  <a:gd name="T25" fmla="*/ 24 h 428"/>
                  <a:gd name="T26" fmla="*/ 3 w 191"/>
                  <a:gd name="T27" fmla="*/ 9 h 428"/>
                  <a:gd name="T28" fmla="*/ 15 w 191"/>
                  <a:gd name="T29" fmla="*/ 0 h 428"/>
                  <a:gd name="T30" fmla="*/ 52 w 191"/>
                  <a:gd name="T31" fmla="*/ 1 h 428"/>
                  <a:gd name="T32" fmla="*/ 90 w 191"/>
                  <a:gd name="T33" fmla="*/ 20 h 428"/>
                  <a:gd name="T34" fmla="*/ 109 w 191"/>
                  <a:gd name="T35" fmla="*/ 53 h 428"/>
                  <a:gd name="T36" fmla="*/ 109 w 191"/>
                  <a:gd name="T37" fmla="*/ 53 h 42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91"/>
                  <a:gd name="T58" fmla="*/ 0 h 428"/>
                  <a:gd name="T59" fmla="*/ 191 w 191"/>
                  <a:gd name="T60" fmla="*/ 428 h 42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91" h="428">
                    <a:moveTo>
                      <a:pt x="109" y="53"/>
                    </a:moveTo>
                    <a:lnTo>
                      <a:pt x="122" y="133"/>
                    </a:lnTo>
                    <a:lnTo>
                      <a:pt x="144" y="203"/>
                    </a:lnTo>
                    <a:lnTo>
                      <a:pt x="169" y="272"/>
                    </a:lnTo>
                    <a:lnTo>
                      <a:pt x="191" y="353"/>
                    </a:lnTo>
                    <a:lnTo>
                      <a:pt x="190" y="381"/>
                    </a:lnTo>
                    <a:lnTo>
                      <a:pt x="175" y="403"/>
                    </a:lnTo>
                    <a:lnTo>
                      <a:pt x="152" y="419"/>
                    </a:lnTo>
                    <a:lnTo>
                      <a:pt x="123" y="428"/>
                    </a:lnTo>
                    <a:lnTo>
                      <a:pt x="65" y="422"/>
                    </a:lnTo>
                    <a:lnTo>
                      <a:pt x="31" y="381"/>
                    </a:lnTo>
                    <a:lnTo>
                      <a:pt x="8" y="203"/>
                    </a:lnTo>
                    <a:lnTo>
                      <a:pt x="0" y="24"/>
                    </a:lnTo>
                    <a:lnTo>
                      <a:pt x="3" y="9"/>
                    </a:lnTo>
                    <a:lnTo>
                      <a:pt x="15" y="0"/>
                    </a:lnTo>
                    <a:lnTo>
                      <a:pt x="52" y="1"/>
                    </a:lnTo>
                    <a:lnTo>
                      <a:pt x="90" y="20"/>
                    </a:lnTo>
                    <a:lnTo>
                      <a:pt x="109" y="53"/>
                    </a:lnTo>
                    <a:close/>
                  </a:path>
                </a:pathLst>
              </a:custGeom>
              <a:solidFill>
                <a:srgbClr val="A38C8C"/>
              </a:solidFill>
              <a:ln w="9525">
                <a:noFill/>
                <a:round/>
                <a:headEnd/>
                <a:tailEnd/>
              </a:ln>
            </p:spPr>
            <p:txBody>
              <a:bodyPr/>
              <a:lstStyle/>
              <a:p>
                <a:endParaRPr lang="en-US"/>
              </a:p>
            </p:txBody>
          </p:sp>
          <p:sp>
            <p:nvSpPr>
              <p:cNvPr id="21808" name="Freeform 54"/>
              <p:cNvSpPr>
                <a:spLocks/>
              </p:cNvSpPr>
              <p:nvPr/>
            </p:nvSpPr>
            <p:spPr bwMode="auto">
              <a:xfrm>
                <a:off x="281" y="2696"/>
                <a:ext cx="259" cy="29"/>
              </a:xfrm>
              <a:custGeom>
                <a:avLst/>
                <a:gdLst>
                  <a:gd name="T0" fmla="*/ 29 w 1812"/>
                  <a:gd name="T1" fmla="*/ 66 h 203"/>
                  <a:gd name="T2" fmla="*/ 63 w 1812"/>
                  <a:gd name="T3" fmla="*/ 34 h 203"/>
                  <a:gd name="T4" fmla="*/ 83 w 1812"/>
                  <a:gd name="T5" fmla="*/ 22 h 203"/>
                  <a:gd name="T6" fmla="*/ 106 w 1812"/>
                  <a:gd name="T7" fmla="*/ 14 h 203"/>
                  <a:gd name="T8" fmla="*/ 172 w 1812"/>
                  <a:gd name="T9" fmla="*/ 4 h 203"/>
                  <a:gd name="T10" fmla="*/ 273 w 1812"/>
                  <a:gd name="T11" fmla="*/ 0 h 203"/>
                  <a:gd name="T12" fmla="*/ 363 w 1812"/>
                  <a:gd name="T13" fmla="*/ 13 h 203"/>
                  <a:gd name="T14" fmla="*/ 480 w 1812"/>
                  <a:gd name="T15" fmla="*/ 30 h 203"/>
                  <a:gd name="T16" fmla="*/ 597 w 1812"/>
                  <a:gd name="T17" fmla="*/ 47 h 203"/>
                  <a:gd name="T18" fmla="*/ 686 w 1812"/>
                  <a:gd name="T19" fmla="*/ 57 h 203"/>
                  <a:gd name="T20" fmla="*/ 892 w 1812"/>
                  <a:gd name="T21" fmla="*/ 71 h 203"/>
                  <a:gd name="T22" fmla="*/ 1073 w 1812"/>
                  <a:gd name="T23" fmla="*/ 76 h 203"/>
                  <a:gd name="T24" fmla="*/ 1459 w 1812"/>
                  <a:gd name="T25" fmla="*/ 65 h 203"/>
                  <a:gd name="T26" fmla="*/ 1607 w 1812"/>
                  <a:gd name="T27" fmla="*/ 66 h 203"/>
                  <a:gd name="T28" fmla="*/ 1755 w 1812"/>
                  <a:gd name="T29" fmla="*/ 72 h 203"/>
                  <a:gd name="T30" fmla="*/ 1798 w 1812"/>
                  <a:gd name="T31" fmla="*/ 86 h 203"/>
                  <a:gd name="T32" fmla="*/ 1812 w 1812"/>
                  <a:gd name="T33" fmla="*/ 118 h 203"/>
                  <a:gd name="T34" fmla="*/ 1808 w 1812"/>
                  <a:gd name="T35" fmla="*/ 135 h 203"/>
                  <a:gd name="T36" fmla="*/ 1796 w 1812"/>
                  <a:gd name="T37" fmla="*/ 149 h 203"/>
                  <a:gd name="T38" fmla="*/ 1777 w 1812"/>
                  <a:gd name="T39" fmla="*/ 160 h 203"/>
                  <a:gd name="T40" fmla="*/ 1750 w 1812"/>
                  <a:gd name="T41" fmla="*/ 164 h 203"/>
                  <a:gd name="T42" fmla="*/ 1609 w 1812"/>
                  <a:gd name="T43" fmla="*/ 175 h 203"/>
                  <a:gd name="T44" fmla="*/ 1466 w 1812"/>
                  <a:gd name="T45" fmla="*/ 190 h 203"/>
                  <a:gd name="T46" fmla="*/ 1257 w 1812"/>
                  <a:gd name="T47" fmla="*/ 200 h 203"/>
                  <a:gd name="T48" fmla="*/ 1072 w 1812"/>
                  <a:gd name="T49" fmla="*/ 203 h 203"/>
                  <a:gd name="T50" fmla="*/ 679 w 1812"/>
                  <a:gd name="T51" fmla="*/ 186 h 203"/>
                  <a:gd name="T52" fmla="*/ 445 w 1812"/>
                  <a:gd name="T53" fmla="*/ 168 h 203"/>
                  <a:gd name="T54" fmla="*/ 237 w 1812"/>
                  <a:gd name="T55" fmla="*/ 155 h 203"/>
                  <a:gd name="T56" fmla="*/ 141 w 1812"/>
                  <a:gd name="T57" fmla="*/ 145 h 203"/>
                  <a:gd name="T58" fmla="*/ 29 w 1812"/>
                  <a:gd name="T59" fmla="*/ 140 h 203"/>
                  <a:gd name="T60" fmla="*/ 5 w 1812"/>
                  <a:gd name="T61" fmla="*/ 135 h 203"/>
                  <a:gd name="T62" fmla="*/ 0 w 1812"/>
                  <a:gd name="T63" fmla="*/ 118 h 203"/>
                  <a:gd name="T64" fmla="*/ 10 w 1812"/>
                  <a:gd name="T65" fmla="*/ 94 h 203"/>
                  <a:gd name="T66" fmla="*/ 29 w 1812"/>
                  <a:gd name="T67" fmla="*/ 66 h 203"/>
                  <a:gd name="T68" fmla="*/ 29 w 1812"/>
                  <a:gd name="T69" fmla="*/ 66 h 20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812"/>
                  <a:gd name="T106" fmla="*/ 0 h 203"/>
                  <a:gd name="T107" fmla="*/ 1812 w 1812"/>
                  <a:gd name="T108" fmla="*/ 203 h 20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812" h="203">
                    <a:moveTo>
                      <a:pt x="29" y="66"/>
                    </a:moveTo>
                    <a:lnTo>
                      <a:pt x="63" y="34"/>
                    </a:lnTo>
                    <a:lnTo>
                      <a:pt x="83" y="22"/>
                    </a:lnTo>
                    <a:lnTo>
                      <a:pt x="106" y="14"/>
                    </a:lnTo>
                    <a:lnTo>
                      <a:pt x="172" y="4"/>
                    </a:lnTo>
                    <a:lnTo>
                      <a:pt x="273" y="0"/>
                    </a:lnTo>
                    <a:lnTo>
                      <a:pt x="363" y="13"/>
                    </a:lnTo>
                    <a:lnTo>
                      <a:pt x="480" y="30"/>
                    </a:lnTo>
                    <a:lnTo>
                      <a:pt x="597" y="47"/>
                    </a:lnTo>
                    <a:lnTo>
                      <a:pt x="686" y="57"/>
                    </a:lnTo>
                    <a:lnTo>
                      <a:pt x="892" y="71"/>
                    </a:lnTo>
                    <a:lnTo>
                      <a:pt x="1073" y="76"/>
                    </a:lnTo>
                    <a:lnTo>
                      <a:pt x="1459" y="65"/>
                    </a:lnTo>
                    <a:lnTo>
                      <a:pt x="1607" y="66"/>
                    </a:lnTo>
                    <a:lnTo>
                      <a:pt x="1755" y="72"/>
                    </a:lnTo>
                    <a:lnTo>
                      <a:pt x="1798" y="86"/>
                    </a:lnTo>
                    <a:lnTo>
                      <a:pt x="1812" y="118"/>
                    </a:lnTo>
                    <a:lnTo>
                      <a:pt x="1808" y="135"/>
                    </a:lnTo>
                    <a:lnTo>
                      <a:pt x="1796" y="149"/>
                    </a:lnTo>
                    <a:lnTo>
                      <a:pt x="1777" y="160"/>
                    </a:lnTo>
                    <a:lnTo>
                      <a:pt x="1750" y="164"/>
                    </a:lnTo>
                    <a:lnTo>
                      <a:pt x="1609" y="175"/>
                    </a:lnTo>
                    <a:lnTo>
                      <a:pt x="1466" y="190"/>
                    </a:lnTo>
                    <a:lnTo>
                      <a:pt x="1257" y="200"/>
                    </a:lnTo>
                    <a:lnTo>
                      <a:pt x="1072" y="203"/>
                    </a:lnTo>
                    <a:lnTo>
                      <a:pt x="679" y="186"/>
                    </a:lnTo>
                    <a:lnTo>
                      <a:pt x="445" y="168"/>
                    </a:lnTo>
                    <a:lnTo>
                      <a:pt x="237" y="155"/>
                    </a:lnTo>
                    <a:lnTo>
                      <a:pt x="141" y="145"/>
                    </a:lnTo>
                    <a:lnTo>
                      <a:pt x="29" y="140"/>
                    </a:lnTo>
                    <a:lnTo>
                      <a:pt x="5" y="135"/>
                    </a:lnTo>
                    <a:lnTo>
                      <a:pt x="0" y="118"/>
                    </a:lnTo>
                    <a:lnTo>
                      <a:pt x="10" y="94"/>
                    </a:lnTo>
                    <a:lnTo>
                      <a:pt x="29" y="66"/>
                    </a:lnTo>
                    <a:close/>
                  </a:path>
                </a:pathLst>
              </a:custGeom>
              <a:solidFill>
                <a:srgbClr val="A38C8C"/>
              </a:solidFill>
              <a:ln w="9525">
                <a:noFill/>
                <a:round/>
                <a:headEnd/>
                <a:tailEnd/>
              </a:ln>
            </p:spPr>
            <p:txBody>
              <a:bodyPr/>
              <a:lstStyle/>
              <a:p>
                <a:endParaRPr lang="en-US"/>
              </a:p>
            </p:txBody>
          </p:sp>
          <p:sp>
            <p:nvSpPr>
              <p:cNvPr id="21809" name="Freeform 55"/>
              <p:cNvSpPr>
                <a:spLocks/>
              </p:cNvSpPr>
              <p:nvPr/>
            </p:nvSpPr>
            <p:spPr bwMode="auto">
              <a:xfrm>
                <a:off x="256" y="2677"/>
                <a:ext cx="31" cy="24"/>
              </a:xfrm>
              <a:custGeom>
                <a:avLst/>
                <a:gdLst>
                  <a:gd name="T0" fmla="*/ 153 w 217"/>
                  <a:gd name="T1" fmla="*/ 20 h 171"/>
                  <a:gd name="T2" fmla="*/ 134 w 217"/>
                  <a:gd name="T3" fmla="*/ 32 h 171"/>
                  <a:gd name="T4" fmla="*/ 108 w 217"/>
                  <a:gd name="T5" fmla="*/ 28 h 171"/>
                  <a:gd name="T6" fmla="*/ 78 w 217"/>
                  <a:gd name="T7" fmla="*/ 18 h 171"/>
                  <a:gd name="T8" fmla="*/ 47 w 217"/>
                  <a:gd name="T9" fmla="*/ 17 h 171"/>
                  <a:gd name="T10" fmla="*/ 12 w 217"/>
                  <a:gd name="T11" fmla="*/ 40 h 171"/>
                  <a:gd name="T12" fmla="*/ 0 w 217"/>
                  <a:gd name="T13" fmla="*/ 80 h 171"/>
                  <a:gd name="T14" fmla="*/ 6 w 217"/>
                  <a:gd name="T15" fmla="*/ 116 h 171"/>
                  <a:gd name="T16" fmla="*/ 22 w 217"/>
                  <a:gd name="T17" fmla="*/ 148 h 171"/>
                  <a:gd name="T18" fmla="*/ 48 w 217"/>
                  <a:gd name="T19" fmla="*/ 168 h 171"/>
                  <a:gd name="T20" fmla="*/ 82 w 217"/>
                  <a:gd name="T21" fmla="*/ 171 h 171"/>
                  <a:gd name="T22" fmla="*/ 128 w 217"/>
                  <a:gd name="T23" fmla="*/ 153 h 171"/>
                  <a:gd name="T24" fmla="*/ 161 w 217"/>
                  <a:gd name="T25" fmla="*/ 124 h 171"/>
                  <a:gd name="T26" fmla="*/ 187 w 217"/>
                  <a:gd name="T27" fmla="*/ 86 h 171"/>
                  <a:gd name="T28" fmla="*/ 213 w 217"/>
                  <a:gd name="T29" fmla="*/ 42 h 171"/>
                  <a:gd name="T30" fmla="*/ 217 w 217"/>
                  <a:gd name="T31" fmla="*/ 15 h 171"/>
                  <a:gd name="T32" fmla="*/ 202 w 217"/>
                  <a:gd name="T33" fmla="*/ 0 h 171"/>
                  <a:gd name="T34" fmla="*/ 176 w 217"/>
                  <a:gd name="T35" fmla="*/ 0 h 171"/>
                  <a:gd name="T36" fmla="*/ 153 w 217"/>
                  <a:gd name="T37" fmla="*/ 20 h 171"/>
                  <a:gd name="T38" fmla="*/ 153 w 217"/>
                  <a:gd name="T39" fmla="*/ 20 h 17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17"/>
                  <a:gd name="T61" fmla="*/ 0 h 171"/>
                  <a:gd name="T62" fmla="*/ 217 w 217"/>
                  <a:gd name="T63" fmla="*/ 171 h 17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17" h="171">
                    <a:moveTo>
                      <a:pt x="153" y="20"/>
                    </a:moveTo>
                    <a:lnTo>
                      <a:pt x="134" y="32"/>
                    </a:lnTo>
                    <a:lnTo>
                      <a:pt x="108" y="28"/>
                    </a:lnTo>
                    <a:lnTo>
                      <a:pt x="78" y="18"/>
                    </a:lnTo>
                    <a:lnTo>
                      <a:pt x="47" y="17"/>
                    </a:lnTo>
                    <a:lnTo>
                      <a:pt x="12" y="40"/>
                    </a:lnTo>
                    <a:lnTo>
                      <a:pt x="0" y="80"/>
                    </a:lnTo>
                    <a:lnTo>
                      <a:pt x="6" y="116"/>
                    </a:lnTo>
                    <a:lnTo>
                      <a:pt x="22" y="148"/>
                    </a:lnTo>
                    <a:lnTo>
                      <a:pt x="48" y="168"/>
                    </a:lnTo>
                    <a:lnTo>
                      <a:pt x="82" y="171"/>
                    </a:lnTo>
                    <a:lnTo>
                      <a:pt x="128" y="153"/>
                    </a:lnTo>
                    <a:lnTo>
                      <a:pt x="161" y="124"/>
                    </a:lnTo>
                    <a:lnTo>
                      <a:pt x="187" y="86"/>
                    </a:lnTo>
                    <a:lnTo>
                      <a:pt x="213" y="42"/>
                    </a:lnTo>
                    <a:lnTo>
                      <a:pt x="217" y="15"/>
                    </a:lnTo>
                    <a:lnTo>
                      <a:pt x="202" y="0"/>
                    </a:lnTo>
                    <a:lnTo>
                      <a:pt x="176" y="0"/>
                    </a:lnTo>
                    <a:lnTo>
                      <a:pt x="153" y="20"/>
                    </a:lnTo>
                    <a:close/>
                  </a:path>
                </a:pathLst>
              </a:custGeom>
              <a:solidFill>
                <a:srgbClr val="A38C8C"/>
              </a:solidFill>
              <a:ln w="9525">
                <a:noFill/>
                <a:round/>
                <a:headEnd/>
                <a:tailEnd/>
              </a:ln>
            </p:spPr>
            <p:txBody>
              <a:bodyPr/>
              <a:lstStyle/>
              <a:p>
                <a:endParaRPr lang="en-US"/>
              </a:p>
            </p:txBody>
          </p:sp>
          <p:sp>
            <p:nvSpPr>
              <p:cNvPr id="21810" name="Freeform 56"/>
              <p:cNvSpPr>
                <a:spLocks/>
              </p:cNvSpPr>
              <p:nvPr/>
            </p:nvSpPr>
            <p:spPr bwMode="auto">
              <a:xfrm>
                <a:off x="678" y="2678"/>
                <a:ext cx="24" cy="20"/>
              </a:xfrm>
              <a:custGeom>
                <a:avLst/>
                <a:gdLst>
                  <a:gd name="T0" fmla="*/ 72 w 169"/>
                  <a:gd name="T1" fmla="*/ 40 h 140"/>
                  <a:gd name="T2" fmla="*/ 78 w 169"/>
                  <a:gd name="T3" fmla="*/ 52 h 140"/>
                  <a:gd name="T4" fmla="*/ 98 w 169"/>
                  <a:gd name="T5" fmla="*/ 51 h 140"/>
                  <a:gd name="T6" fmla="*/ 147 w 169"/>
                  <a:gd name="T7" fmla="*/ 32 h 140"/>
                  <a:gd name="T8" fmla="*/ 169 w 169"/>
                  <a:gd name="T9" fmla="*/ 37 h 140"/>
                  <a:gd name="T10" fmla="*/ 153 w 169"/>
                  <a:gd name="T11" fmla="*/ 68 h 140"/>
                  <a:gd name="T12" fmla="*/ 135 w 169"/>
                  <a:gd name="T13" fmla="*/ 88 h 140"/>
                  <a:gd name="T14" fmla="*/ 113 w 169"/>
                  <a:gd name="T15" fmla="*/ 107 h 140"/>
                  <a:gd name="T16" fmla="*/ 89 w 169"/>
                  <a:gd name="T17" fmla="*/ 124 h 140"/>
                  <a:gd name="T18" fmla="*/ 65 w 169"/>
                  <a:gd name="T19" fmla="*/ 135 h 140"/>
                  <a:gd name="T20" fmla="*/ 23 w 169"/>
                  <a:gd name="T21" fmla="*/ 140 h 140"/>
                  <a:gd name="T22" fmla="*/ 2 w 169"/>
                  <a:gd name="T23" fmla="*/ 123 h 140"/>
                  <a:gd name="T24" fmla="*/ 0 w 169"/>
                  <a:gd name="T25" fmla="*/ 33 h 140"/>
                  <a:gd name="T26" fmla="*/ 13 w 169"/>
                  <a:gd name="T27" fmla="*/ 6 h 140"/>
                  <a:gd name="T28" fmla="*/ 39 w 169"/>
                  <a:gd name="T29" fmla="*/ 0 h 140"/>
                  <a:gd name="T30" fmla="*/ 63 w 169"/>
                  <a:gd name="T31" fmla="*/ 11 h 140"/>
                  <a:gd name="T32" fmla="*/ 72 w 169"/>
                  <a:gd name="T33" fmla="*/ 40 h 140"/>
                  <a:gd name="T34" fmla="*/ 72 w 169"/>
                  <a:gd name="T35" fmla="*/ 40 h 14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69"/>
                  <a:gd name="T55" fmla="*/ 0 h 140"/>
                  <a:gd name="T56" fmla="*/ 169 w 169"/>
                  <a:gd name="T57" fmla="*/ 140 h 14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69" h="140">
                    <a:moveTo>
                      <a:pt x="72" y="40"/>
                    </a:moveTo>
                    <a:lnTo>
                      <a:pt x="78" y="52"/>
                    </a:lnTo>
                    <a:lnTo>
                      <a:pt x="98" y="51"/>
                    </a:lnTo>
                    <a:lnTo>
                      <a:pt x="147" y="32"/>
                    </a:lnTo>
                    <a:lnTo>
                      <a:pt x="169" y="37"/>
                    </a:lnTo>
                    <a:lnTo>
                      <a:pt x="153" y="68"/>
                    </a:lnTo>
                    <a:lnTo>
                      <a:pt x="135" y="88"/>
                    </a:lnTo>
                    <a:lnTo>
                      <a:pt x="113" y="107"/>
                    </a:lnTo>
                    <a:lnTo>
                      <a:pt x="89" y="124"/>
                    </a:lnTo>
                    <a:lnTo>
                      <a:pt x="65" y="135"/>
                    </a:lnTo>
                    <a:lnTo>
                      <a:pt x="23" y="140"/>
                    </a:lnTo>
                    <a:lnTo>
                      <a:pt x="2" y="123"/>
                    </a:lnTo>
                    <a:lnTo>
                      <a:pt x="0" y="33"/>
                    </a:lnTo>
                    <a:lnTo>
                      <a:pt x="13" y="6"/>
                    </a:lnTo>
                    <a:lnTo>
                      <a:pt x="39" y="0"/>
                    </a:lnTo>
                    <a:lnTo>
                      <a:pt x="63" y="11"/>
                    </a:lnTo>
                    <a:lnTo>
                      <a:pt x="72" y="40"/>
                    </a:lnTo>
                    <a:close/>
                  </a:path>
                </a:pathLst>
              </a:custGeom>
              <a:solidFill>
                <a:srgbClr val="A38C8C"/>
              </a:solidFill>
              <a:ln w="9525">
                <a:noFill/>
                <a:round/>
                <a:headEnd/>
                <a:tailEnd/>
              </a:ln>
            </p:spPr>
            <p:txBody>
              <a:bodyPr/>
              <a:lstStyle/>
              <a:p>
                <a:endParaRPr lang="en-US"/>
              </a:p>
            </p:txBody>
          </p:sp>
          <p:sp>
            <p:nvSpPr>
              <p:cNvPr id="21811" name="Freeform 57"/>
              <p:cNvSpPr>
                <a:spLocks/>
              </p:cNvSpPr>
              <p:nvPr/>
            </p:nvSpPr>
            <p:spPr bwMode="auto">
              <a:xfrm>
                <a:off x="606" y="2573"/>
                <a:ext cx="35" cy="57"/>
              </a:xfrm>
              <a:custGeom>
                <a:avLst/>
                <a:gdLst>
                  <a:gd name="T0" fmla="*/ 37 w 247"/>
                  <a:gd name="T1" fmla="*/ 23 h 399"/>
                  <a:gd name="T2" fmla="*/ 112 w 247"/>
                  <a:gd name="T3" fmla="*/ 11 h 399"/>
                  <a:gd name="T4" fmla="*/ 187 w 247"/>
                  <a:gd name="T5" fmla="*/ 0 h 399"/>
                  <a:gd name="T6" fmla="*/ 234 w 247"/>
                  <a:gd name="T7" fmla="*/ 16 h 399"/>
                  <a:gd name="T8" fmla="*/ 247 w 247"/>
                  <a:gd name="T9" fmla="*/ 64 h 399"/>
                  <a:gd name="T10" fmla="*/ 236 w 247"/>
                  <a:gd name="T11" fmla="*/ 352 h 399"/>
                  <a:gd name="T12" fmla="*/ 223 w 247"/>
                  <a:gd name="T13" fmla="*/ 377 h 399"/>
                  <a:gd name="T14" fmla="*/ 202 w 247"/>
                  <a:gd name="T15" fmla="*/ 393 h 399"/>
                  <a:gd name="T16" fmla="*/ 152 w 247"/>
                  <a:gd name="T17" fmla="*/ 399 h 399"/>
                  <a:gd name="T18" fmla="*/ 113 w 247"/>
                  <a:gd name="T19" fmla="*/ 373 h 399"/>
                  <a:gd name="T20" fmla="*/ 108 w 247"/>
                  <a:gd name="T21" fmla="*/ 322 h 399"/>
                  <a:gd name="T22" fmla="*/ 122 w 247"/>
                  <a:gd name="T23" fmla="*/ 214 h 399"/>
                  <a:gd name="T24" fmla="*/ 123 w 247"/>
                  <a:gd name="T25" fmla="*/ 111 h 399"/>
                  <a:gd name="T26" fmla="*/ 83 w 247"/>
                  <a:gd name="T27" fmla="*/ 102 h 399"/>
                  <a:gd name="T28" fmla="*/ 37 w 247"/>
                  <a:gd name="T29" fmla="*/ 96 h 399"/>
                  <a:gd name="T30" fmla="*/ 9 w 247"/>
                  <a:gd name="T31" fmla="*/ 85 h 399"/>
                  <a:gd name="T32" fmla="*/ 0 w 247"/>
                  <a:gd name="T33" fmla="*/ 60 h 399"/>
                  <a:gd name="T34" fmla="*/ 9 w 247"/>
                  <a:gd name="T35" fmla="*/ 35 h 399"/>
                  <a:gd name="T36" fmla="*/ 21 w 247"/>
                  <a:gd name="T37" fmla="*/ 26 h 399"/>
                  <a:gd name="T38" fmla="*/ 37 w 247"/>
                  <a:gd name="T39" fmla="*/ 23 h 399"/>
                  <a:gd name="T40" fmla="*/ 37 w 247"/>
                  <a:gd name="T41" fmla="*/ 23 h 39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47"/>
                  <a:gd name="T64" fmla="*/ 0 h 399"/>
                  <a:gd name="T65" fmla="*/ 247 w 247"/>
                  <a:gd name="T66" fmla="*/ 399 h 39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47" h="399">
                    <a:moveTo>
                      <a:pt x="37" y="23"/>
                    </a:moveTo>
                    <a:lnTo>
                      <a:pt x="112" y="11"/>
                    </a:lnTo>
                    <a:lnTo>
                      <a:pt x="187" y="0"/>
                    </a:lnTo>
                    <a:lnTo>
                      <a:pt x="234" y="16"/>
                    </a:lnTo>
                    <a:lnTo>
                      <a:pt x="247" y="64"/>
                    </a:lnTo>
                    <a:lnTo>
                      <a:pt x="236" y="352"/>
                    </a:lnTo>
                    <a:lnTo>
                      <a:pt x="223" y="377"/>
                    </a:lnTo>
                    <a:lnTo>
                      <a:pt x="202" y="393"/>
                    </a:lnTo>
                    <a:lnTo>
                      <a:pt x="152" y="399"/>
                    </a:lnTo>
                    <a:lnTo>
                      <a:pt x="113" y="373"/>
                    </a:lnTo>
                    <a:lnTo>
                      <a:pt x="108" y="322"/>
                    </a:lnTo>
                    <a:lnTo>
                      <a:pt x="122" y="214"/>
                    </a:lnTo>
                    <a:lnTo>
                      <a:pt x="123" y="111"/>
                    </a:lnTo>
                    <a:lnTo>
                      <a:pt x="83" y="102"/>
                    </a:lnTo>
                    <a:lnTo>
                      <a:pt x="37" y="96"/>
                    </a:lnTo>
                    <a:lnTo>
                      <a:pt x="9" y="85"/>
                    </a:lnTo>
                    <a:lnTo>
                      <a:pt x="0" y="60"/>
                    </a:lnTo>
                    <a:lnTo>
                      <a:pt x="9" y="35"/>
                    </a:lnTo>
                    <a:lnTo>
                      <a:pt x="21" y="26"/>
                    </a:lnTo>
                    <a:lnTo>
                      <a:pt x="37" y="23"/>
                    </a:lnTo>
                    <a:close/>
                  </a:path>
                </a:pathLst>
              </a:custGeom>
              <a:solidFill>
                <a:srgbClr val="A38C8C"/>
              </a:solidFill>
              <a:ln w="9525">
                <a:noFill/>
                <a:round/>
                <a:headEnd/>
                <a:tailEnd/>
              </a:ln>
            </p:spPr>
            <p:txBody>
              <a:bodyPr/>
              <a:lstStyle/>
              <a:p>
                <a:endParaRPr lang="en-US"/>
              </a:p>
            </p:txBody>
          </p:sp>
          <p:sp>
            <p:nvSpPr>
              <p:cNvPr id="21812" name="Freeform 58"/>
              <p:cNvSpPr>
                <a:spLocks/>
              </p:cNvSpPr>
              <p:nvPr/>
            </p:nvSpPr>
            <p:spPr bwMode="auto">
              <a:xfrm>
                <a:off x="581" y="2534"/>
                <a:ext cx="70" cy="19"/>
              </a:xfrm>
              <a:custGeom>
                <a:avLst/>
                <a:gdLst>
                  <a:gd name="T0" fmla="*/ 31 w 487"/>
                  <a:gd name="T1" fmla="*/ 26 h 133"/>
                  <a:gd name="T2" fmla="*/ 138 w 487"/>
                  <a:gd name="T3" fmla="*/ 11 h 133"/>
                  <a:gd name="T4" fmla="*/ 233 w 487"/>
                  <a:gd name="T5" fmla="*/ 0 h 133"/>
                  <a:gd name="T6" fmla="*/ 436 w 487"/>
                  <a:gd name="T7" fmla="*/ 10 h 133"/>
                  <a:gd name="T8" fmla="*/ 461 w 487"/>
                  <a:gd name="T9" fmla="*/ 20 h 133"/>
                  <a:gd name="T10" fmla="*/ 478 w 487"/>
                  <a:gd name="T11" fmla="*/ 37 h 133"/>
                  <a:gd name="T12" fmla="*/ 487 w 487"/>
                  <a:gd name="T13" fmla="*/ 81 h 133"/>
                  <a:gd name="T14" fmla="*/ 479 w 487"/>
                  <a:gd name="T15" fmla="*/ 104 h 133"/>
                  <a:gd name="T16" fmla="*/ 464 w 487"/>
                  <a:gd name="T17" fmla="*/ 121 h 133"/>
                  <a:gd name="T18" fmla="*/ 443 w 487"/>
                  <a:gd name="T19" fmla="*/ 132 h 133"/>
                  <a:gd name="T20" fmla="*/ 416 w 487"/>
                  <a:gd name="T21" fmla="*/ 133 h 133"/>
                  <a:gd name="T22" fmla="*/ 316 w 487"/>
                  <a:gd name="T23" fmla="*/ 115 h 133"/>
                  <a:gd name="T24" fmla="*/ 229 w 487"/>
                  <a:gd name="T25" fmla="*/ 99 h 133"/>
                  <a:gd name="T26" fmla="*/ 140 w 487"/>
                  <a:gd name="T27" fmla="*/ 93 h 133"/>
                  <a:gd name="T28" fmla="*/ 41 w 487"/>
                  <a:gd name="T29" fmla="*/ 99 h 133"/>
                  <a:gd name="T30" fmla="*/ 12 w 487"/>
                  <a:gd name="T31" fmla="*/ 93 h 133"/>
                  <a:gd name="T32" fmla="*/ 0 w 487"/>
                  <a:gd name="T33" fmla="*/ 68 h 133"/>
                  <a:gd name="T34" fmla="*/ 5 w 487"/>
                  <a:gd name="T35" fmla="*/ 42 h 133"/>
                  <a:gd name="T36" fmla="*/ 15 w 487"/>
                  <a:gd name="T37" fmla="*/ 32 h 133"/>
                  <a:gd name="T38" fmla="*/ 31 w 487"/>
                  <a:gd name="T39" fmla="*/ 26 h 133"/>
                  <a:gd name="T40" fmla="*/ 31 w 487"/>
                  <a:gd name="T41" fmla="*/ 26 h 13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87"/>
                  <a:gd name="T64" fmla="*/ 0 h 133"/>
                  <a:gd name="T65" fmla="*/ 487 w 487"/>
                  <a:gd name="T66" fmla="*/ 133 h 13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87" h="133">
                    <a:moveTo>
                      <a:pt x="31" y="26"/>
                    </a:moveTo>
                    <a:lnTo>
                      <a:pt x="138" y="11"/>
                    </a:lnTo>
                    <a:lnTo>
                      <a:pt x="233" y="0"/>
                    </a:lnTo>
                    <a:lnTo>
                      <a:pt x="436" y="10"/>
                    </a:lnTo>
                    <a:lnTo>
                      <a:pt x="461" y="20"/>
                    </a:lnTo>
                    <a:lnTo>
                      <a:pt x="478" y="37"/>
                    </a:lnTo>
                    <a:lnTo>
                      <a:pt x="487" y="81"/>
                    </a:lnTo>
                    <a:lnTo>
                      <a:pt x="479" y="104"/>
                    </a:lnTo>
                    <a:lnTo>
                      <a:pt x="464" y="121"/>
                    </a:lnTo>
                    <a:lnTo>
                      <a:pt x="443" y="132"/>
                    </a:lnTo>
                    <a:lnTo>
                      <a:pt x="416" y="133"/>
                    </a:lnTo>
                    <a:lnTo>
                      <a:pt x="316" y="115"/>
                    </a:lnTo>
                    <a:lnTo>
                      <a:pt x="229" y="99"/>
                    </a:lnTo>
                    <a:lnTo>
                      <a:pt x="140" y="93"/>
                    </a:lnTo>
                    <a:lnTo>
                      <a:pt x="41" y="99"/>
                    </a:lnTo>
                    <a:lnTo>
                      <a:pt x="12" y="93"/>
                    </a:lnTo>
                    <a:lnTo>
                      <a:pt x="0" y="68"/>
                    </a:lnTo>
                    <a:lnTo>
                      <a:pt x="5" y="42"/>
                    </a:lnTo>
                    <a:lnTo>
                      <a:pt x="15" y="32"/>
                    </a:lnTo>
                    <a:lnTo>
                      <a:pt x="31" y="26"/>
                    </a:lnTo>
                    <a:close/>
                  </a:path>
                </a:pathLst>
              </a:custGeom>
              <a:solidFill>
                <a:srgbClr val="A38C8C"/>
              </a:solidFill>
              <a:ln w="9525">
                <a:noFill/>
                <a:round/>
                <a:headEnd/>
                <a:tailEnd/>
              </a:ln>
            </p:spPr>
            <p:txBody>
              <a:bodyPr/>
              <a:lstStyle/>
              <a:p>
                <a:endParaRPr lang="en-US"/>
              </a:p>
            </p:txBody>
          </p:sp>
          <p:sp>
            <p:nvSpPr>
              <p:cNvPr id="21813" name="Freeform 59"/>
              <p:cNvSpPr>
                <a:spLocks/>
              </p:cNvSpPr>
              <p:nvPr/>
            </p:nvSpPr>
            <p:spPr bwMode="auto">
              <a:xfrm>
                <a:off x="594" y="2457"/>
                <a:ext cx="54" cy="39"/>
              </a:xfrm>
              <a:custGeom>
                <a:avLst/>
                <a:gdLst>
                  <a:gd name="T0" fmla="*/ 46 w 378"/>
                  <a:gd name="T1" fmla="*/ 0 h 273"/>
                  <a:gd name="T2" fmla="*/ 119 w 378"/>
                  <a:gd name="T3" fmla="*/ 18 h 273"/>
                  <a:gd name="T4" fmla="*/ 184 w 378"/>
                  <a:gd name="T5" fmla="*/ 23 h 273"/>
                  <a:gd name="T6" fmla="*/ 327 w 378"/>
                  <a:gd name="T7" fmla="*/ 21 h 273"/>
                  <a:gd name="T8" fmla="*/ 364 w 378"/>
                  <a:gd name="T9" fmla="*/ 34 h 273"/>
                  <a:gd name="T10" fmla="*/ 378 w 378"/>
                  <a:gd name="T11" fmla="*/ 72 h 273"/>
                  <a:gd name="T12" fmla="*/ 376 w 378"/>
                  <a:gd name="T13" fmla="*/ 242 h 273"/>
                  <a:gd name="T14" fmla="*/ 372 w 378"/>
                  <a:gd name="T15" fmla="*/ 264 h 273"/>
                  <a:gd name="T16" fmla="*/ 360 w 378"/>
                  <a:gd name="T17" fmla="*/ 273 h 273"/>
                  <a:gd name="T18" fmla="*/ 322 w 378"/>
                  <a:gd name="T19" fmla="*/ 259 h 273"/>
                  <a:gd name="T20" fmla="*/ 286 w 378"/>
                  <a:gd name="T21" fmla="*/ 218 h 273"/>
                  <a:gd name="T22" fmla="*/ 269 w 378"/>
                  <a:gd name="T23" fmla="*/ 162 h 273"/>
                  <a:gd name="T24" fmla="*/ 271 w 378"/>
                  <a:gd name="T25" fmla="*/ 123 h 273"/>
                  <a:gd name="T26" fmla="*/ 150 w 378"/>
                  <a:gd name="T27" fmla="*/ 106 h 273"/>
                  <a:gd name="T28" fmla="*/ 90 w 378"/>
                  <a:gd name="T29" fmla="*/ 90 h 273"/>
                  <a:gd name="T30" fmla="*/ 24 w 378"/>
                  <a:gd name="T31" fmla="*/ 69 h 273"/>
                  <a:gd name="T32" fmla="*/ 2 w 378"/>
                  <a:gd name="T33" fmla="*/ 50 h 273"/>
                  <a:gd name="T34" fmla="*/ 0 w 378"/>
                  <a:gd name="T35" fmla="*/ 23 h 273"/>
                  <a:gd name="T36" fmla="*/ 17 w 378"/>
                  <a:gd name="T37" fmla="*/ 2 h 273"/>
                  <a:gd name="T38" fmla="*/ 46 w 378"/>
                  <a:gd name="T39" fmla="*/ 0 h 273"/>
                  <a:gd name="T40" fmla="*/ 46 w 378"/>
                  <a:gd name="T41" fmla="*/ 0 h 27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78"/>
                  <a:gd name="T64" fmla="*/ 0 h 273"/>
                  <a:gd name="T65" fmla="*/ 378 w 378"/>
                  <a:gd name="T66" fmla="*/ 273 h 27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78" h="273">
                    <a:moveTo>
                      <a:pt x="46" y="0"/>
                    </a:moveTo>
                    <a:lnTo>
                      <a:pt x="119" y="18"/>
                    </a:lnTo>
                    <a:lnTo>
                      <a:pt x="184" y="23"/>
                    </a:lnTo>
                    <a:lnTo>
                      <a:pt x="327" y="21"/>
                    </a:lnTo>
                    <a:lnTo>
                      <a:pt x="364" y="34"/>
                    </a:lnTo>
                    <a:lnTo>
                      <a:pt x="378" y="72"/>
                    </a:lnTo>
                    <a:lnTo>
                      <a:pt x="376" y="242"/>
                    </a:lnTo>
                    <a:lnTo>
                      <a:pt x="372" y="264"/>
                    </a:lnTo>
                    <a:lnTo>
                      <a:pt x="360" y="273"/>
                    </a:lnTo>
                    <a:lnTo>
                      <a:pt x="322" y="259"/>
                    </a:lnTo>
                    <a:lnTo>
                      <a:pt x="286" y="218"/>
                    </a:lnTo>
                    <a:lnTo>
                      <a:pt x="269" y="162"/>
                    </a:lnTo>
                    <a:lnTo>
                      <a:pt x="271" y="123"/>
                    </a:lnTo>
                    <a:lnTo>
                      <a:pt x="150" y="106"/>
                    </a:lnTo>
                    <a:lnTo>
                      <a:pt x="90" y="90"/>
                    </a:lnTo>
                    <a:lnTo>
                      <a:pt x="24" y="69"/>
                    </a:lnTo>
                    <a:lnTo>
                      <a:pt x="2" y="50"/>
                    </a:lnTo>
                    <a:lnTo>
                      <a:pt x="0" y="23"/>
                    </a:lnTo>
                    <a:lnTo>
                      <a:pt x="17" y="2"/>
                    </a:lnTo>
                    <a:lnTo>
                      <a:pt x="46" y="0"/>
                    </a:lnTo>
                    <a:close/>
                  </a:path>
                </a:pathLst>
              </a:custGeom>
              <a:solidFill>
                <a:srgbClr val="A38C8C"/>
              </a:solidFill>
              <a:ln w="9525">
                <a:noFill/>
                <a:round/>
                <a:headEnd/>
                <a:tailEnd/>
              </a:ln>
            </p:spPr>
            <p:txBody>
              <a:bodyPr/>
              <a:lstStyle/>
              <a:p>
                <a:endParaRPr lang="en-US"/>
              </a:p>
            </p:txBody>
          </p:sp>
          <p:sp>
            <p:nvSpPr>
              <p:cNvPr id="21814" name="Freeform 60"/>
              <p:cNvSpPr>
                <a:spLocks/>
              </p:cNvSpPr>
              <p:nvPr/>
            </p:nvSpPr>
            <p:spPr bwMode="auto">
              <a:xfrm>
                <a:off x="592" y="2506"/>
                <a:ext cx="59" cy="16"/>
              </a:xfrm>
              <a:custGeom>
                <a:avLst/>
                <a:gdLst>
                  <a:gd name="T0" fmla="*/ 39 w 413"/>
                  <a:gd name="T1" fmla="*/ 1 h 112"/>
                  <a:gd name="T2" fmla="*/ 198 w 413"/>
                  <a:gd name="T3" fmla="*/ 4 h 112"/>
                  <a:gd name="T4" fmla="*/ 357 w 413"/>
                  <a:gd name="T5" fmla="*/ 0 h 112"/>
                  <a:gd name="T6" fmla="*/ 399 w 413"/>
                  <a:gd name="T7" fmla="*/ 18 h 112"/>
                  <a:gd name="T8" fmla="*/ 413 w 413"/>
                  <a:gd name="T9" fmla="*/ 56 h 112"/>
                  <a:gd name="T10" fmla="*/ 409 w 413"/>
                  <a:gd name="T11" fmla="*/ 76 h 112"/>
                  <a:gd name="T12" fmla="*/ 399 w 413"/>
                  <a:gd name="T13" fmla="*/ 94 h 112"/>
                  <a:gd name="T14" fmla="*/ 382 w 413"/>
                  <a:gd name="T15" fmla="*/ 108 h 112"/>
                  <a:gd name="T16" fmla="*/ 357 w 413"/>
                  <a:gd name="T17" fmla="*/ 112 h 112"/>
                  <a:gd name="T18" fmla="*/ 196 w 413"/>
                  <a:gd name="T19" fmla="*/ 97 h 112"/>
                  <a:gd name="T20" fmla="*/ 120 w 413"/>
                  <a:gd name="T21" fmla="*/ 84 h 112"/>
                  <a:gd name="T22" fmla="*/ 33 w 413"/>
                  <a:gd name="T23" fmla="*/ 74 h 112"/>
                  <a:gd name="T24" fmla="*/ 8 w 413"/>
                  <a:gd name="T25" fmla="*/ 61 h 112"/>
                  <a:gd name="T26" fmla="*/ 0 w 413"/>
                  <a:gd name="T27" fmla="*/ 35 h 112"/>
                  <a:gd name="T28" fmla="*/ 11 w 413"/>
                  <a:gd name="T29" fmla="*/ 10 h 112"/>
                  <a:gd name="T30" fmla="*/ 39 w 413"/>
                  <a:gd name="T31" fmla="*/ 1 h 112"/>
                  <a:gd name="T32" fmla="*/ 39 w 413"/>
                  <a:gd name="T33" fmla="*/ 1 h 1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13"/>
                  <a:gd name="T52" fmla="*/ 0 h 112"/>
                  <a:gd name="T53" fmla="*/ 413 w 413"/>
                  <a:gd name="T54" fmla="*/ 112 h 1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13" h="112">
                    <a:moveTo>
                      <a:pt x="39" y="1"/>
                    </a:moveTo>
                    <a:lnTo>
                      <a:pt x="198" y="4"/>
                    </a:lnTo>
                    <a:lnTo>
                      <a:pt x="357" y="0"/>
                    </a:lnTo>
                    <a:lnTo>
                      <a:pt x="399" y="18"/>
                    </a:lnTo>
                    <a:lnTo>
                      <a:pt x="413" y="56"/>
                    </a:lnTo>
                    <a:lnTo>
                      <a:pt x="409" y="76"/>
                    </a:lnTo>
                    <a:lnTo>
                      <a:pt x="399" y="94"/>
                    </a:lnTo>
                    <a:lnTo>
                      <a:pt x="382" y="108"/>
                    </a:lnTo>
                    <a:lnTo>
                      <a:pt x="357" y="112"/>
                    </a:lnTo>
                    <a:lnTo>
                      <a:pt x="196" y="97"/>
                    </a:lnTo>
                    <a:lnTo>
                      <a:pt x="120" y="84"/>
                    </a:lnTo>
                    <a:lnTo>
                      <a:pt x="33" y="74"/>
                    </a:lnTo>
                    <a:lnTo>
                      <a:pt x="8" y="61"/>
                    </a:lnTo>
                    <a:lnTo>
                      <a:pt x="0" y="35"/>
                    </a:lnTo>
                    <a:lnTo>
                      <a:pt x="11" y="10"/>
                    </a:lnTo>
                    <a:lnTo>
                      <a:pt x="39" y="1"/>
                    </a:lnTo>
                    <a:close/>
                  </a:path>
                </a:pathLst>
              </a:custGeom>
              <a:solidFill>
                <a:srgbClr val="A38C8C"/>
              </a:solidFill>
              <a:ln w="9525">
                <a:noFill/>
                <a:round/>
                <a:headEnd/>
                <a:tailEnd/>
              </a:ln>
            </p:spPr>
            <p:txBody>
              <a:bodyPr/>
              <a:lstStyle/>
              <a:p>
                <a:endParaRPr lang="en-US"/>
              </a:p>
            </p:txBody>
          </p:sp>
          <p:sp>
            <p:nvSpPr>
              <p:cNvPr id="21815" name="Freeform 61"/>
              <p:cNvSpPr>
                <a:spLocks/>
              </p:cNvSpPr>
              <p:nvPr/>
            </p:nvSpPr>
            <p:spPr bwMode="auto">
              <a:xfrm>
                <a:off x="482" y="2591"/>
                <a:ext cx="15" cy="20"/>
              </a:xfrm>
              <a:custGeom>
                <a:avLst/>
                <a:gdLst>
                  <a:gd name="T0" fmla="*/ 12 w 110"/>
                  <a:gd name="T1" fmla="*/ 63 h 138"/>
                  <a:gd name="T2" fmla="*/ 0 w 110"/>
                  <a:gd name="T3" fmla="*/ 24 h 138"/>
                  <a:gd name="T4" fmla="*/ 6 w 110"/>
                  <a:gd name="T5" fmla="*/ 10 h 138"/>
                  <a:gd name="T6" fmla="*/ 18 w 110"/>
                  <a:gd name="T7" fmla="*/ 1 h 138"/>
                  <a:gd name="T8" fmla="*/ 53 w 110"/>
                  <a:gd name="T9" fmla="*/ 0 h 138"/>
                  <a:gd name="T10" fmla="*/ 91 w 110"/>
                  <a:gd name="T11" fmla="*/ 28 h 138"/>
                  <a:gd name="T12" fmla="*/ 106 w 110"/>
                  <a:gd name="T13" fmla="*/ 75 h 138"/>
                  <a:gd name="T14" fmla="*/ 110 w 110"/>
                  <a:gd name="T15" fmla="*/ 109 h 138"/>
                  <a:gd name="T16" fmla="*/ 102 w 110"/>
                  <a:gd name="T17" fmla="*/ 123 h 138"/>
                  <a:gd name="T18" fmla="*/ 90 w 110"/>
                  <a:gd name="T19" fmla="*/ 133 h 138"/>
                  <a:gd name="T20" fmla="*/ 59 w 110"/>
                  <a:gd name="T21" fmla="*/ 138 h 138"/>
                  <a:gd name="T22" fmla="*/ 32 w 110"/>
                  <a:gd name="T23" fmla="*/ 116 h 138"/>
                  <a:gd name="T24" fmla="*/ 12 w 110"/>
                  <a:gd name="T25" fmla="*/ 63 h 138"/>
                  <a:gd name="T26" fmla="*/ 12 w 110"/>
                  <a:gd name="T27" fmla="*/ 63 h 13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10"/>
                  <a:gd name="T43" fmla="*/ 0 h 138"/>
                  <a:gd name="T44" fmla="*/ 110 w 110"/>
                  <a:gd name="T45" fmla="*/ 138 h 13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10" h="138">
                    <a:moveTo>
                      <a:pt x="12" y="63"/>
                    </a:moveTo>
                    <a:lnTo>
                      <a:pt x="0" y="24"/>
                    </a:lnTo>
                    <a:lnTo>
                      <a:pt x="6" y="10"/>
                    </a:lnTo>
                    <a:lnTo>
                      <a:pt x="18" y="1"/>
                    </a:lnTo>
                    <a:lnTo>
                      <a:pt x="53" y="0"/>
                    </a:lnTo>
                    <a:lnTo>
                      <a:pt x="91" y="28"/>
                    </a:lnTo>
                    <a:lnTo>
                      <a:pt x="106" y="75"/>
                    </a:lnTo>
                    <a:lnTo>
                      <a:pt x="110" y="109"/>
                    </a:lnTo>
                    <a:lnTo>
                      <a:pt x="102" y="123"/>
                    </a:lnTo>
                    <a:lnTo>
                      <a:pt x="90" y="133"/>
                    </a:lnTo>
                    <a:lnTo>
                      <a:pt x="59" y="138"/>
                    </a:lnTo>
                    <a:lnTo>
                      <a:pt x="32" y="116"/>
                    </a:lnTo>
                    <a:lnTo>
                      <a:pt x="12" y="63"/>
                    </a:lnTo>
                    <a:close/>
                  </a:path>
                </a:pathLst>
              </a:custGeom>
              <a:solidFill>
                <a:srgbClr val="A38C8C"/>
              </a:solidFill>
              <a:ln w="9525">
                <a:noFill/>
                <a:round/>
                <a:headEnd/>
                <a:tailEnd/>
              </a:ln>
            </p:spPr>
            <p:txBody>
              <a:bodyPr/>
              <a:lstStyle/>
              <a:p>
                <a:endParaRPr lang="en-US"/>
              </a:p>
            </p:txBody>
          </p:sp>
          <p:sp>
            <p:nvSpPr>
              <p:cNvPr id="21816" name="Freeform 62"/>
              <p:cNvSpPr>
                <a:spLocks/>
              </p:cNvSpPr>
              <p:nvPr/>
            </p:nvSpPr>
            <p:spPr bwMode="auto">
              <a:xfrm>
                <a:off x="458" y="2598"/>
                <a:ext cx="17" cy="19"/>
              </a:xfrm>
              <a:custGeom>
                <a:avLst/>
                <a:gdLst>
                  <a:gd name="T0" fmla="*/ 8 w 121"/>
                  <a:gd name="T1" fmla="*/ 69 h 132"/>
                  <a:gd name="T2" fmla="*/ 0 w 121"/>
                  <a:gd name="T3" fmla="*/ 38 h 132"/>
                  <a:gd name="T4" fmla="*/ 7 w 121"/>
                  <a:gd name="T5" fmla="*/ 23 h 132"/>
                  <a:gd name="T6" fmla="*/ 18 w 121"/>
                  <a:gd name="T7" fmla="*/ 11 h 132"/>
                  <a:gd name="T8" fmla="*/ 48 w 121"/>
                  <a:gd name="T9" fmla="*/ 0 h 132"/>
                  <a:gd name="T10" fmla="*/ 79 w 121"/>
                  <a:gd name="T11" fmla="*/ 15 h 132"/>
                  <a:gd name="T12" fmla="*/ 110 w 121"/>
                  <a:gd name="T13" fmla="*/ 50 h 132"/>
                  <a:gd name="T14" fmla="*/ 121 w 121"/>
                  <a:gd name="T15" fmla="*/ 86 h 132"/>
                  <a:gd name="T16" fmla="*/ 111 w 121"/>
                  <a:gd name="T17" fmla="*/ 117 h 132"/>
                  <a:gd name="T18" fmla="*/ 100 w 121"/>
                  <a:gd name="T19" fmla="*/ 127 h 132"/>
                  <a:gd name="T20" fmla="*/ 86 w 121"/>
                  <a:gd name="T21" fmla="*/ 132 h 132"/>
                  <a:gd name="T22" fmla="*/ 60 w 121"/>
                  <a:gd name="T23" fmla="*/ 116 h 132"/>
                  <a:gd name="T24" fmla="*/ 34 w 121"/>
                  <a:gd name="T25" fmla="*/ 93 h 132"/>
                  <a:gd name="T26" fmla="*/ 8 w 121"/>
                  <a:gd name="T27" fmla="*/ 69 h 132"/>
                  <a:gd name="T28" fmla="*/ 8 w 121"/>
                  <a:gd name="T29" fmla="*/ 69 h 13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1"/>
                  <a:gd name="T46" fmla="*/ 0 h 132"/>
                  <a:gd name="T47" fmla="*/ 121 w 121"/>
                  <a:gd name="T48" fmla="*/ 132 h 13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1" h="132">
                    <a:moveTo>
                      <a:pt x="8" y="69"/>
                    </a:moveTo>
                    <a:lnTo>
                      <a:pt x="0" y="38"/>
                    </a:lnTo>
                    <a:lnTo>
                      <a:pt x="7" y="23"/>
                    </a:lnTo>
                    <a:lnTo>
                      <a:pt x="18" y="11"/>
                    </a:lnTo>
                    <a:lnTo>
                      <a:pt x="48" y="0"/>
                    </a:lnTo>
                    <a:lnTo>
                      <a:pt x="79" y="15"/>
                    </a:lnTo>
                    <a:lnTo>
                      <a:pt x="110" y="50"/>
                    </a:lnTo>
                    <a:lnTo>
                      <a:pt x="121" y="86"/>
                    </a:lnTo>
                    <a:lnTo>
                      <a:pt x="111" y="117"/>
                    </a:lnTo>
                    <a:lnTo>
                      <a:pt x="100" y="127"/>
                    </a:lnTo>
                    <a:lnTo>
                      <a:pt x="86" y="132"/>
                    </a:lnTo>
                    <a:lnTo>
                      <a:pt x="60" y="116"/>
                    </a:lnTo>
                    <a:lnTo>
                      <a:pt x="34" y="93"/>
                    </a:lnTo>
                    <a:lnTo>
                      <a:pt x="8" y="69"/>
                    </a:lnTo>
                    <a:close/>
                  </a:path>
                </a:pathLst>
              </a:custGeom>
              <a:solidFill>
                <a:srgbClr val="A38C8C"/>
              </a:solidFill>
              <a:ln w="9525">
                <a:noFill/>
                <a:round/>
                <a:headEnd/>
                <a:tailEnd/>
              </a:ln>
            </p:spPr>
            <p:txBody>
              <a:bodyPr/>
              <a:lstStyle/>
              <a:p>
                <a:endParaRPr lang="en-US"/>
              </a:p>
            </p:txBody>
          </p:sp>
          <p:sp>
            <p:nvSpPr>
              <p:cNvPr id="21817" name="Freeform 63"/>
              <p:cNvSpPr>
                <a:spLocks/>
              </p:cNvSpPr>
              <p:nvPr/>
            </p:nvSpPr>
            <p:spPr bwMode="auto">
              <a:xfrm>
                <a:off x="432" y="2599"/>
                <a:ext cx="20" cy="21"/>
              </a:xfrm>
              <a:custGeom>
                <a:avLst/>
                <a:gdLst>
                  <a:gd name="T0" fmla="*/ 16 w 139"/>
                  <a:gd name="T1" fmla="*/ 67 h 144"/>
                  <a:gd name="T2" fmla="*/ 0 w 139"/>
                  <a:gd name="T3" fmla="*/ 43 h 144"/>
                  <a:gd name="T4" fmla="*/ 7 w 139"/>
                  <a:gd name="T5" fmla="*/ 17 h 144"/>
                  <a:gd name="T6" fmla="*/ 15 w 139"/>
                  <a:gd name="T7" fmla="*/ 7 h 144"/>
                  <a:gd name="T8" fmla="*/ 28 w 139"/>
                  <a:gd name="T9" fmla="*/ 0 h 144"/>
                  <a:gd name="T10" fmla="*/ 56 w 139"/>
                  <a:gd name="T11" fmla="*/ 6 h 144"/>
                  <a:gd name="T12" fmla="*/ 123 w 139"/>
                  <a:gd name="T13" fmla="*/ 50 h 144"/>
                  <a:gd name="T14" fmla="*/ 139 w 139"/>
                  <a:gd name="T15" fmla="*/ 88 h 144"/>
                  <a:gd name="T16" fmla="*/ 130 w 139"/>
                  <a:gd name="T17" fmla="*/ 125 h 144"/>
                  <a:gd name="T18" fmla="*/ 105 w 139"/>
                  <a:gd name="T19" fmla="*/ 144 h 144"/>
                  <a:gd name="T20" fmla="*/ 74 w 139"/>
                  <a:gd name="T21" fmla="*/ 131 h 144"/>
                  <a:gd name="T22" fmla="*/ 45 w 139"/>
                  <a:gd name="T23" fmla="*/ 98 h 144"/>
                  <a:gd name="T24" fmla="*/ 16 w 139"/>
                  <a:gd name="T25" fmla="*/ 67 h 144"/>
                  <a:gd name="T26" fmla="*/ 16 w 139"/>
                  <a:gd name="T27" fmla="*/ 67 h 14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39"/>
                  <a:gd name="T43" fmla="*/ 0 h 144"/>
                  <a:gd name="T44" fmla="*/ 139 w 139"/>
                  <a:gd name="T45" fmla="*/ 144 h 14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39" h="144">
                    <a:moveTo>
                      <a:pt x="16" y="67"/>
                    </a:moveTo>
                    <a:lnTo>
                      <a:pt x="0" y="43"/>
                    </a:lnTo>
                    <a:lnTo>
                      <a:pt x="7" y="17"/>
                    </a:lnTo>
                    <a:lnTo>
                      <a:pt x="15" y="7"/>
                    </a:lnTo>
                    <a:lnTo>
                      <a:pt x="28" y="0"/>
                    </a:lnTo>
                    <a:lnTo>
                      <a:pt x="56" y="6"/>
                    </a:lnTo>
                    <a:lnTo>
                      <a:pt x="123" y="50"/>
                    </a:lnTo>
                    <a:lnTo>
                      <a:pt x="139" y="88"/>
                    </a:lnTo>
                    <a:lnTo>
                      <a:pt x="130" y="125"/>
                    </a:lnTo>
                    <a:lnTo>
                      <a:pt x="105" y="144"/>
                    </a:lnTo>
                    <a:lnTo>
                      <a:pt x="74" y="131"/>
                    </a:lnTo>
                    <a:lnTo>
                      <a:pt x="45" y="98"/>
                    </a:lnTo>
                    <a:lnTo>
                      <a:pt x="16" y="67"/>
                    </a:lnTo>
                    <a:close/>
                  </a:path>
                </a:pathLst>
              </a:custGeom>
              <a:solidFill>
                <a:srgbClr val="A38C8C"/>
              </a:solidFill>
              <a:ln w="9525">
                <a:noFill/>
                <a:round/>
                <a:headEnd/>
                <a:tailEnd/>
              </a:ln>
            </p:spPr>
            <p:txBody>
              <a:bodyPr/>
              <a:lstStyle/>
              <a:p>
                <a:endParaRPr lang="en-US"/>
              </a:p>
            </p:txBody>
          </p:sp>
          <p:sp>
            <p:nvSpPr>
              <p:cNvPr id="21818" name="Freeform 64"/>
              <p:cNvSpPr>
                <a:spLocks/>
              </p:cNvSpPr>
              <p:nvPr/>
            </p:nvSpPr>
            <p:spPr bwMode="auto">
              <a:xfrm>
                <a:off x="403" y="2597"/>
                <a:ext cx="21" cy="20"/>
              </a:xfrm>
              <a:custGeom>
                <a:avLst/>
                <a:gdLst>
                  <a:gd name="T0" fmla="*/ 23 w 149"/>
                  <a:gd name="T1" fmla="*/ 75 h 138"/>
                  <a:gd name="T2" fmla="*/ 0 w 149"/>
                  <a:gd name="T3" fmla="*/ 50 h 138"/>
                  <a:gd name="T4" fmla="*/ 4 w 149"/>
                  <a:gd name="T5" fmla="*/ 21 h 138"/>
                  <a:gd name="T6" fmla="*/ 24 w 149"/>
                  <a:gd name="T7" fmla="*/ 0 h 138"/>
                  <a:gd name="T8" fmla="*/ 57 w 149"/>
                  <a:gd name="T9" fmla="*/ 1 h 138"/>
                  <a:gd name="T10" fmla="*/ 125 w 149"/>
                  <a:gd name="T11" fmla="*/ 34 h 138"/>
                  <a:gd name="T12" fmla="*/ 149 w 149"/>
                  <a:gd name="T13" fmla="*/ 71 h 138"/>
                  <a:gd name="T14" fmla="*/ 145 w 149"/>
                  <a:gd name="T15" fmla="*/ 112 h 138"/>
                  <a:gd name="T16" fmla="*/ 136 w 149"/>
                  <a:gd name="T17" fmla="*/ 128 h 138"/>
                  <a:gd name="T18" fmla="*/ 123 w 149"/>
                  <a:gd name="T19" fmla="*/ 138 h 138"/>
                  <a:gd name="T20" fmla="*/ 88 w 149"/>
                  <a:gd name="T21" fmla="*/ 132 h 138"/>
                  <a:gd name="T22" fmla="*/ 56 w 149"/>
                  <a:gd name="T23" fmla="*/ 102 h 138"/>
                  <a:gd name="T24" fmla="*/ 23 w 149"/>
                  <a:gd name="T25" fmla="*/ 75 h 138"/>
                  <a:gd name="T26" fmla="*/ 23 w 149"/>
                  <a:gd name="T27" fmla="*/ 75 h 13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49"/>
                  <a:gd name="T43" fmla="*/ 0 h 138"/>
                  <a:gd name="T44" fmla="*/ 149 w 149"/>
                  <a:gd name="T45" fmla="*/ 138 h 13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49" h="138">
                    <a:moveTo>
                      <a:pt x="23" y="75"/>
                    </a:moveTo>
                    <a:lnTo>
                      <a:pt x="0" y="50"/>
                    </a:lnTo>
                    <a:lnTo>
                      <a:pt x="4" y="21"/>
                    </a:lnTo>
                    <a:lnTo>
                      <a:pt x="24" y="0"/>
                    </a:lnTo>
                    <a:lnTo>
                      <a:pt x="57" y="1"/>
                    </a:lnTo>
                    <a:lnTo>
                      <a:pt x="125" y="34"/>
                    </a:lnTo>
                    <a:lnTo>
                      <a:pt x="149" y="71"/>
                    </a:lnTo>
                    <a:lnTo>
                      <a:pt x="145" y="112"/>
                    </a:lnTo>
                    <a:lnTo>
                      <a:pt x="136" y="128"/>
                    </a:lnTo>
                    <a:lnTo>
                      <a:pt x="123" y="138"/>
                    </a:lnTo>
                    <a:lnTo>
                      <a:pt x="88" y="132"/>
                    </a:lnTo>
                    <a:lnTo>
                      <a:pt x="56" y="102"/>
                    </a:lnTo>
                    <a:lnTo>
                      <a:pt x="23" y="75"/>
                    </a:lnTo>
                    <a:close/>
                  </a:path>
                </a:pathLst>
              </a:custGeom>
              <a:solidFill>
                <a:srgbClr val="A38C8C"/>
              </a:solidFill>
              <a:ln w="9525">
                <a:noFill/>
                <a:round/>
                <a:headEnd/>
                <a:tailEnd/>
              </a:ln>
            </p:spPr>
            <p:txBody>
              <a:bodyPr/>
              <a:lstStyle/>
              <a:p>
                <a:endParaRPr lang="en-US"/>
              </a:p>
            </p:txBody>
          </p:sp>
          <p:sp>
            <p:nvSpPr>
              <p:cNvPr id="21819" name="Freeform 65"/>
              <p:cNvSpPr>
                <a:spLocks/>
              </p:cNvSpPr>
              <p:nvPr/>
            </p:nvSpPr>
            <p:spPr bwMode="auto">
              <a:xfrm>
                <a:off x="306" y="2438"/>
                <a:ext cx="34" cy="199"/>
              </a:xfrm>
              <a:custGeom>
                <a:avLst/>
                <a:gdLst>
                  <a:gd name="T0" fmla="*/ 75 w 236"/>
                  <a:gd name="T1" fmla="*/ 32 h 1396"/>
                  <a:gd name="T2" fmla="*/ 95 w 236"/>
                  <a:gd name="T3" fmla="*/ 123 h 1396"/>
                  <a:gd name="T4" fmla="*/ 116 w 236"/>
                  <a:gd name="T5" fmla="*/ 201 h 1396"/>
                  <a:gd name="T6" fmla="*/ 143 w 236"/>
                  <a:gd name="T7" fmla="*/ 371 h 1396"/>
                  <a:gd name="T8" fmla="*/ 146 w 236"/>
                  <a:gd name="T9" fmla="*/ 439 h 1396"/>
                  <a:gd name="T10" fmla="*/ 142 w 236"/>
                  <a:gd name="T11" fmla="*/ 500 h 1396"/>
                  <a:gd name="T12" fmla="*/ 141 w 236"/>
                  <a:gd name="T13" fmla="*/ 562 h 1396"/>
                  <a:gd name="T14" fmla="*/ 143 w 236"/>
                  <a:gd name="T15" fmla="*/ 630 h 1396"/>
                  <a:gd name="T16" fmla="*/ 165 w 236"/>
                  <a:gd name="T17" fmla="*/ 815 h 1396"/>
                  <a:gd name="T18" fmla="*/ 190 w 236"/>
                  <a:gd name="T19" fmla="*/ 976 h 1396"/>
                  <a:gd name="T20" fmla="*/ 214 w 236"/>
                  <a:gd name="T21" fmla="*/ 1136 h 1396"/>
                  <a:gd name="T22" fmla="*/ 236 w 236"/>
                  <a:gd name="T23" fmla="*/ 1321 h 1396"/>
                  <a:gd name="T24" fmla="*/ 233 w 236"/>
                  <a:gd name="T25" fmla="*/ 1351 h 1396"/>
                  <a:gd name="T26" fmla="*/ 221 w 236"/>
                  <a:gd name="T27" fmla="*/ 1375 h 1396"/>
                  <a:gd name="T28" fmla="*/ 200 w 236"/>
                  <a:gd name="T29" fmla="*/ 1389 h 1396"/>
                  <a:gd name="T30" fmla="*/ 175 w 236"/>
                  <a:gd name="T31" fmla="*/ 1396 h 1396"/>
                  <a:gd name="T32" fmla="*/ 127 w 236"/>
                  <a:gd name="T33" fmla="*/ 1384 h 1396"/>
                  <a:gd name="T34" fmla="*/ 101 w 236"/>
                  <a:gd name="T35" fmla="*/ 1334 h 1396"/>
                  <a:gd name="T36" fmla="*/ 80 w 236"/>
                  <a:gd name="T37" fmla="*/ 1150 h 1396"/>
                  <a:gd name="T38" fmla="*/ 58 w 236"/>
                  <a:gd name="T39" fmla="*/ 988 h 1396"/>
                  <a:gd name="T40" fmla="*/ 37 w 236"/>
                  <a:gd name="T41" fmla="*/ 826 h 1396"/>
                  <a:gd name="T42" fmla="*/ 16 w 236"/>
                  <a:gd name="T43" fmla="*/ 642 h 1396"/>
                  <a:gd name="T44" fmla="*/ 17 w 236"/>
                  <a:gd name="T45" fmla="*/ 572 h 1396"/>
                  <a:gd name="T46" fmla="*/ 26 w 236"/>
                  <a:gd name="T47" fmla="*/ 509 h 1396"/>
                  <a:gd name="T48" fmla="*/ 38 w 236"/>
                  <a:gd name="T49" fmla="*/ 377 h 1396"/>
                  <a:gd name="T50" fmla="*/ 25 w 236"/>
                  <a:gd name="T51" fmla="*/ 211 h 1396"/>
                  <a:gd name="T52" fmla="*/ 15 w 236"/>
                  <a:gd name="T53" fmla="*/ 134 h 1396"/>
                  <a:gd name="T54" fmla="*/ 0 w 236"/>
                  <a:gd name="T55" fmla="*/ 44 h 1396"/>
                  <a:gd name="T56" fmla="*/ 6 w 236"/>
                  <a:gd name="T57" fmla="*/ 14 h 1396"/>
                  <a:gd name="T58" fmla="*/ 17 w 236"/>
                  <a:gd name="T59" fmla="*/ 5 h 1396"/>
                  <a:gd name="T60" fmla="*/ 30 w 236"/>
                  <a:gd name="T61" fmla="*/ 0 h 1396"/>
                  <a:gd name="T62" fmla="*/ 58 w 236"/>
                  <a:gd name="T63" fmla="*/ 5 h 1396"/>
                  <a:gd name="T64" fmla="*/ 75 w 236"/>
                  <a:gd name="T65" fmla="*/ 32 h 1396"/>
                  <a:gd name="T66" fmla="*/ 75 w 236"/>
                  <a:gd name="T67" fmla="*/ 32 h 139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36"/>
                  <a:gd name="T103" fmla="*/ 0 h 1396"/>
                  <a:gd name="T104" fmla="*/ 236 w 236"/>
                  <a:gd name="T105" fmla="*/ 1396 h 139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36" h="1396">
                    <a:moveTo>
                      <a:pt x="75" y="32"/>
                    </a:moveTo>
                    <a:lnTo>
                      <a:pt x="95" y="123"/>
                    </a:lnTo>
                    <a:lnTo>
                      <a:pt x="116" y="201"/>
                    </a:lnTo>
                    <a:lnTo>
                      <a:pt x="143" y="371"/>
                    </a:lnTo>
                    <a:lnTo>
                      <a:pt x="146" y="439"/>
                    </a:lnTo>
                    <a:lnTo>
                      <a:pt x="142" y="500"/>
                    </a:lnTo>
                    <a:lnTo>
                      <a:pt x="141" y="562"/>
                    </a:lnTo>
                    <a:lnTo>
                      <a:pt x="143" y="630"/>
                    </a:lnTo>
                    <a:lnTo>
                      <a:pt x="165" y="815"/>
                    </a:lnTo>
                    <a:lnTo>
                      <a:pt x="190" y="976"/>
                    </a:lnTo>
                    <a:lnTo>
                      <a:pt x="214" y="1136"/>
                    </a:lnTo>
                    <a:lnTo>
                      <a:pt x="236" y="1321"/>
                    </a:lnTo>
                    <a:lnTo>
                      <a:pt x="233" y="1351"/>
                    </a:lnTo>
                    <a:lnTo>
                      <a:pt x="221" y="1375"/>
                    </a:lnTo>
                    <a:lnTo>
                      <a:pt x="200" y="1389"/>
                    </a:lnTo>
                    <a:lnTo>
                      <a:pt x="175" y="1396"/>
                    </a:lnTo>
                    <a:lnTo>
                      <a:pt x="127" y="1384"/>
                    </a:lnTo>
                    <a:lnTo>
                      <a:pt x="101" y="1334"/>
                    </a:lnTo>
                    <a:lnTo>
                      <a:pt x="80" y="1150"/>
                    </a:lnTo>
                    <a:lnTo>
                      <a:pt x="58" y="988"/>
                    </a:lnTo>
                    <a:lnTo>
                      <a:pt x="37" y="826"/>
                    </a:lnTo>
                    <a:lnTo>
                      <a:pt x="16" y="642"/>
                    </a:lnTo>
                    <a:lnTo>
                      <a:pt x="17" y="572"/>
                    </a:lnTo>
                    <a:lnTo>
                      <a:pt x="26" y="509"/>
                    </a:lnTo>
                    <a:lnTo>
                      <a:pt x="38" y="377"/>
                    </a:lnTo>
                    <a:lnTo>
                      <a:pt x="25" y="211"/>
                    </a:lnTo>
                    <a:lnTo>
                      <a:pt x="15" y="134"/>
                    </a:lnTo>
                    <a:lnTo>
                      <a:pt x="0" y="44"/>
                    </a:lnTo>
                    <a:lnTo>
                      <a:pt x="6" y="14"/>
                    </a:lnTo>
                    <a:lnTo>
                      <a:pt x="17" y="5"/>
                    </a:lnTo>
                    <a:lnTo>
                      <a:pt x="30" y="0"/>
                    </a:lnTo>
                    <a:lnTo>
                      <a:pt x="58" y="5"/>
                    </a:lnTo>
                    <a:lnTo>
                      <a:pt x="75" y="32"/>
                    </a:lnTo>
                    <a:close/>
                  </a:path>
                </a:pathLst>
              </a:custGeom>
              <a:solidFill>
                <a:srgbClr val="A38C8C"/>
              </a:solidFill>
              <a:ln w="9525">
                <a:noFill/>
                <a:round/>
                <a:headEnd/>
                <a:tailEnd/>
              </a:ln>
            </p:spPr>
            <p:txBody>
              <a:bodyPr/>
              <a:lstStyle/>
              <a:p>
                <a:endParaRPr lang="en-US"/>
              </a:p>
            </p:txBody>
          </p:sp>
          <p:sp>
            <p:nvSpPr>
              <p:cNvPr id="21820" name="Freeform 66"/>
              <p:cNvSpPr>
                <a:spLocks/>
              </p:cNvSpPr>
              <p:nvPr/>
            </p:nvSpPr>
            <p:spPr bwMode="auto">
              <a:xfrm>
                <a:off x="330" y="2621"/>
                <a:ext cx="162" cy="23"/>
              </a:xfrm>
              <a:custGeom>
                <a:avLst/>
                <a:gdLst>
                  <a:gd name="T0" fmla="*/ 69 w 1138"/>
                  <a:gd name="T1" fmla="*/ 0 h 159"/>
                  <a:gd name="T2" fmla="*/ 249 w 1138"/>
                  <a:gd name="T3" fmla="*/ 9 h 159"/>
                  <a:gd name="T4" fmla="*/ 393 w 1138"/>
                  <a:gd name="T5" fmla="*/ 25 h 159"/>
                  <a:gd name="T6" fmla="*/ 537 w 1138"/>
                  <a:gd name="T7" fmla="*/ 36 h 159"/>
                  <a:gd name="T8" fmla="*/ 717 w 1138"/>
                  <a:gd name="T9" fmla="*/ 27 h 159"/>
                  <a:gd name="T10" fmla="*/ 878 w 1138"/>
                  <a:gd name="T11" fmla="*/ 25 h 159"/>
                  <a:gd name="T12" fmla="*/ 1040 w 1138"/>
                  <a:gd name="T13" fmla="*/ 21 h 159"/>
                  <a:gd name="T14" fmla="*/ 1089 w 1138"/>
                  <a:gd name="T15" fmla="*/ 17 h 159"/>
                  <a:gd name="T16" fmla="*/ 1122 w 1138"/>
                  <a:gd name="T17" fmla="*/ 23 h 159"/>
                  <a:gd name="T18" fmla="*/ 1138 w 1138"/>
                  <a:gd name="T19" fmla="*/ 50 h 159"/>
                  <a:gd name="T20" fmla="*/ 1134 w 1138"/>
                  <a:gd name="T21" fmla="*/ 82 h 159"/>
                  <a:gd name="T22" fmla="*/ 1123 w 1138"/>
                  <a:gd name="T23" fmla="*/ 94 h 159"/>
                  <a:gd name="T24" fmla="*/ 1105 w 1138"/>
                  <a:gd name="T25" fmla="*/ 102 h 159"/>
                  <a:gd name="T26" fmla="*/ 1055 w 1138"/>
                  <a:gd name="T27" fmla="*/ 118 h 159"/>
                  <a:gd name="T28" fmla="*/ 794 w 1138"/>
                  <a:gd name="T29" fmla="*/ 147 h 159"/>
                  <a:gd name="T30" fmla="*/ 601 w 1138"/>
                  <a:gd name="T31" fmla="*/ 159 h 159"/>
                  <a:gd name="T32" fmla="*/ 432 w 1138"/>
                  <a:gd name="T33" fmla="*/ 155 h 159"/>
                  <a:gd name="T34" fmla="*/ 261 w 1138"/>
                  <a:gd name="T35" fmla="*/ 143 h 159"/>
                  <a:gd name="T36" fmla="*/ 69 w 1138"/>
                  <a:gd name="T37" fmla="*/ 138 h 159"/>
                  <a:gd name="T38" fmla="*/ 39 w 1138"/>
                  <a:gd name="T39" fmla="*/ 132 h 159"/>
                  <a:gd name="T40" fmla="*/ 18 w 1138"/>
                  <a:gd name="T41" fmla="*/ 116 h 159"/>
                  <a:gd name="T42" fmla="*/ 0 w 1138"/>
                  <a:gd name="T43" fmla="*/ 69 h 159"/>
                  <a:gd name="T44" fmla="*/ 5 w 1138"/>
                  <a:gd name="T45" fmla="*/ 44 h 159"/>
                  <a:gd name="T46" fmla="*/ 18 w 1138"/>
                  <a:gd name="T47" fmla="*/ 22 h 159"/>
                  <a:gd name="T48" fmla="*/ 39 w 1138"/>
                  <a:gd name="T49" fmla="*/ 7 h 159"/>
                  <a:gd name="T50" fmla="*/ 69 w 1138"/>
                  <a:gd name="T51" fmla="*/ 0 h 159"/>
                  <a:gd name="T52" fmla="*/ 69 w 1138"/>
                  <a:gd name="T53" fmla="*/ 0 h 15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138"/>
                  <a:gd name="T82" fmla="*/ 0 h 159"/>
                  <a:gd name="T83" fmla="*/ 1138 w 1138"/>
                  <a:gd name="T84" fmla="*/ 159 h 159"/>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138" h="159">
                    <a:moveTo>
                      <a:pt x="69" y="0"/>
                    </a:moveTo>
                    <a:lnTo>
                      <a:pt x="249" y="9"/>
                    </a:lnTo>
                    <a:lnTo>
                      <a:pt x="393" y="25"/>
                    </a:lnTo>
                    <a:lnTo>
                      <a:pt x="537" y="36"/>
                    </a:lnTo>
                    <a:lnTo>
                      <a:pt x="717" y="27"/>
                    </a:lnTo>
                    <a:lnTo>
                      <a:pt x="878" y="25"/>
                    </a:lnTo>
                    <a:lnTo>
                      <a:pt x="1040" y="21"/>
                    </a:lnTo>
                    <a:lnTo>
                      <a:pt x="1089" y="17"/>
                    </a:lnTo>
                    <a:lnTo>
                      <a:pt x="1122" y="23"/>
                    </a:lnTo>
                    <a:lnTo>
                      <a:pt x="1138" y="50"/>
                    </a:lnTo>
                    <a:lnTo>
                      <a:pt x="1134" y="82"/>
                    </a:lnTo>
                    <a:lnTo>
                      <a:pt x="1123" y="94"/>
                    </a:lnTo>
                    <a:lnTo>
                      <a:pt x="1105" y="102"/>
                    </a:lnTo>
                    <a:lnTo>
                      <a:pt x="1055" y="118"/>
                    </a:lnTo>
                    <a:lnTo>
                      <a:pt x="794" y="147"/>
                    </a:lnTo>
                    <a:lnTo>
                      <a:pt x="601" y="159"/>
                    </a:lnTo>
                    <a:lnTo>
                      <a:pt x="432" y="155"/>
                    </a:lnTo>
                    <a:lnTo>
                      <a:pt x="261" y="143"/>
                    </a:lnTo>
                    <a:lnTo>
                      <a:pt x="69" y="138"/>
                    </a:lnTo>
                    <a:lnTo>
                      <a:pt x="39" y="132"/>
                    </a:lnTo>
                    <a:lnTo>
                      <a:pt x="18" y="116"/>
                    </a:lnTo>
                    <a:lnTo>
                      <a:pt x="0" y="69"/>
                    </a:lnTo>
                    <a:lnTo>
                      <a:pt x="5" y="44"/>
                    </a:lnTo>
                    <a:lnTo>
                      <a:pt x="18" y="22"/>
                    </a:lnTo>
                    <a:lnTo>
                      <a:pt x="39" y="7"/>
                    </a:lnTo>
                    <a:lnTo>
                      <a:pt x="69" y="0"/>
                    </a:lnTo>
                    <a:close/>
                  </a:path>
                </a:pathLst>
              </a:custGeom>
              <a:solidFill>
                <a:srgbClr val="A38C8C"/>
              </a:solidFill>
              <a:ln w="9525">
                <a:noFill/>
                <a:round/>
                <a:headEnd/>
                <a:tailEnd/>
              </a:ln>
            </p:spPr>
            <p:txBody>
              <a:bodyPr/>
              <a:lstStyle/>
              <a:p>
                <a:endParaRPr lang="en-US"/>
              </a:p>
            </p:txBody>
          </p:sp>
          <p:sp>
            <p:nvSpPr>
              <p:cNvPr id="21821" name="Freeform 67"/>
              <p:cNvSpPr>
                <a:spLocks/>
              </p:cNvSpPr>
              <p:nvPr/>
            </p:nvSpPr>
            <p:spPr bwMode="auto">
              <a:xfrm>
                <a:off x="278" y="2660"/>
                <a:ext cx="14" cy="54"/>
              </a:xfrm>
              <a:custGeom>
                <a:avLst/>
                <a:gdLst>
                  <a:gd name="T0" fmla="*/ 100 w 100"/>
                  <a:gd name="T1" fmla="*/ 21 h 378"/>
                  <a:gd name="T2" fmla="*/ 71 w 100"/>
                  <a:gd name="T3" fmla="*/ 270 h 378"/>
                  <a:gd name="T4" fmla="*/ 57 w 100"/>
                  <a:gd name="T5" fmla="*/ 353 h 378"/>
                  <a:gd name="T6" fmla="*/ 46 w 100"/>
                  <a:gd name="T7" fmla="*/ 373 h 378"/>
                  <a:gd name="T8" fmla="*/ 26 w 100"/>
                  <a:gd name="T9" fmla="*/ 378 h 378"/>
                  <a:gd name="T10" fmla="*/ 7 w 100"/>
                  <a:gd name="T11" fmla="*/ 368 h 378"/>
                  <a:gd name="T12" fmla="*/ 0 w 100"/>
                  <a:gd name="T13" fmla="*/ 347 h 378"/>
                  <a:gd name="T14" fmla="*/ 6 w 100"/>
                  <a:gd name="T15" fmla="*/ 265 h 378"/>
                  <a:gd name="T16" fmla="*/ 14 w 100"/>
                  <a:gd name="T17" fmla="*/ 198 h 378"/>
                  <a:gd name="T18" fmla="*/ 29 w 100"/>
                  <a:gd name="T19" fmla="*/ 140 h 378"/>
                  <a:gd name="T20" fmla="*/ 63 w 100"/>
                  <a:gd name="T21" fmla="*/ 16 h 378"/>
                  <a:gd name="T22" fmla="*/ 71 w 100"/>
                  <a:gd name="T23" fmla="*/ 2 h 378"/>
                  <a:gd name="T24" fmla="*/ 84 w 100"/>
                  <a:gd name="T25" fmla="*/ 0 h 378"/>
                  <a:gd name="T26" fmla="*/ 100 w 100"/>
                  <a:gd name="T27" fmla="*/ 21 h 378"/>
                  <a:gd name="T28" fmla="*/ 100 w 100"/>
                  <a:gd name="T29" fmla="*/ 21 h 37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0"/>
                  <a:gd name="T46" fmla="*/ 0 h 378"/>
                  <a:gd name="T47" fmla="*/ 100 w 100"/>
                  <a:gd name="T48" fmla="*/ 378 h 37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0" h="378">
                    <a:moveTo>
                      <a:pt x="100" y="21"/>
                    </a:moveTo>
                    <a:lnTo>
                      <a:pt x="71" y="270"/>
                    </a:lnTo>
                    <a:lnTo>
                      <a:pt x="57" y="353"/>
                    </a:lnTo>
                    <a:lnTo>
                      <a:pt x="46" y="373"/>
                    </a:lnTo>
                    <a:lnTo>
                      <a:pt x="26" y="378"/>
                    </a:lnTo>
                    <a:lnTo>
                      <a:pt x="7" y="368"/>
                    </a:lnTo>
                    <a:lnTo>
                      <a:pt x="0" y="347"/>
                    </a:lnTo>
                    <a:lnTo>
                      <a:pt x="6" y="265"/>
                    </a:lnTo>
                    <a:lnTo>
                      <a:pt x="14" y="198"/>
                    </a:lnTo>
                    <a:lnTo>
                      <a:pt x="29" y="140"/>
                    </a:lnTo>
                    <a:lnTo>
                      <a:pt x="63" y="16"/>
                    </a:lnTo>
                    <a:lnTo>
                      <a:pt x="71" y="2"/>
                    </a:lnTo>
                    <a:lnTo>
                      <a:pt x="84" y="0"/>
                    </a:lnTo>
                    <a:lnTo>
                      <a:pt x="100" y="21"/>
                    </a:lnTo>
                    <a:close/>
                  </a:path>
                </a:pathLst>
              </a:custGeom>
              <a:solidFill>
                <a:srgbClr val="000000"/>
              </a:solidFill>
              <a:ln w="9525">
                <a:noFill/>
                <a:round/>
                <a:headEnd/>
                <a:tailEnd/>
              </a:ln>
            </p:spPr>
            <p:txBody>
              <a:bodyPr/>
              <a:lstStyle/>
              <a:p>
                <a:endParaRPr lang="en-US"/>
              </a:p>
            </p:txBody>
          </p:sp>
          <p:sp>
            <p:nvSpPr>
              <p:cNvPr id="21822" name="Freeform 68"/>
              <p:cNvSpPr>
                <a:spLocks/>
              </p:cNvSpPr>
              <p:nvPr/>
            </p:nvSpPr>
            <p:spPr bwMode="auto">
              <a:xfrm>
                <a:off x="303" y="2653"/>
                <a:ext cx="252" cy="65"/>
              </a:xfrm>
              <a:custGeom>
                <a:avLst/>
                <a:gdLst>
                  <a:gd name="T0" fmla="*/ 17 w 1763"/>
                  <a:gd name="T1" fmla="*/ 22 h 449"/>
                  <a:gd name="T2" fmla="*/ 152 w 1763"/>
                  <a:gd name="T3" fmla="*/ 8 h 449"/>
                  <a:gd name="T4" fmla="*/ 287 w 1763"/>
                  <a:gd name="T5" fmla="*/ 0 h 449"/>
                  <a:gd name="T6" fmla="*/ 700 w 1763"/>
                  <a:gd name="T7" fmla="*/ 14 h 449"/>
                  <a:gd name="T8" fmla="*/ 893 w 1763"/>
                  <a:gd name="T9" fmla="*/ 22 h 449"/>
                  <a:gd name="T10" fmla="*/ 1113 w 1763"/>
                  <a:gd name="T11" fmla="*/ 27 h 449"/>
                  <a:gd name="T12" fmla="*/ 1342 w 1763"/>
                  <a:gd name="T13" fmla="*/ 26 h 449"/>
                  <a:gd name="T14" fmla="*/ 1572 w 1763"/>
                  <a:gd name="T15" fmla="*/ 40 h 449"/>
                  <a:gd name="T16" fmla="*/ 1625 w 1763"/>
                  <a:gd name="T17" fmla="*/ 58 h 449"/>
                  <a:gd name="T18" fmla="*/ 1664 w 1763"/>
                  <a:gd name="T19" fmla="*/ 95 h 449"/>
                  <a:gd name="T20" fmla="*/ 1692 w 1763"/>
                  <a:gd name="T21" fmla="*/ 146 h 449"/>
                  <a:gd name="T22" fmla="*/ 1717 w 1763"/>
                  <a:gd name="T23" fmla="*/ 203 h 449"/>
                  <a:gd name="T24" fmla="*/ 1751 w 1763"/>
                  <a:gd name="T25" fmla="*/ 307 h 449"/>
                  <a:gd name="T26" fmla="*/ 1763 w 1763"/>
                  <a:gd name="T27" fmla="*/ 416 h 449"/>
                  <a:gd name="T28" fmla="*/ 1753 w 1763"/>
                  <a:gd name="T29" fmla="*/ 440 h 449"/>
                  <a:gd name="T30" fmla="*/ 1730 w 1763"/>
                  <a:gd name="T31" fmla="*/ 449 h 449"/>
                  <a:gd name="T32" fmla="*/ 1708 w 1763"/>
                  <a:gd name="T33" fmla="*/ 440 h 449"/>
                  <a:gd name="T34" fmla="*/ 1697 w 1763"/>
                  <a:gd name="T35" fmla="*/ 416 h 449"/>
                  <a:gd name="T36" fmla="*/ 1688 w 1763"/>
                  <a:gd name="T37" fmla="*/ 318 h 449"/>
                  <a:gd name="T38" fmla="*/ 1676 w 1763"/>
                  <a:gd name="T39" fmla="*/ 274 h 449"/>
                  <a:gd name="T40" fmla="*/ 1658 w 1763"/>
                  <a:gd name="T41" fmla="*/ 226 h 449"/>
                  <a:gd name="T42" fmla="*/ 1628 w 1763"/>
                  <a:gd name="T43" fmla="*/ 134 h 449"/>
                  <a:gd name="T44" fmla="*/ 1618 w 1763"/>
                  <a:gd name="T45" fmla="*/ 117 h 449"/>
                  <a:gd name="T46" fmla="*/ 1605 w 1763"/>
                  <a:gd name="T47" fmla="*/ 101 h 449"/>
                  <a:gd name="T48" fmla="*/ 1588 w 1763"/>
                  <a:gd name="T49" fmla="*/ 90 h 449"/>
                  <a:gd name="T50" fmla="*/ 1566 w 1763"/>
                  <a:gd name="T51" fmla="*/ 84 h 449"/>
                  <a:gd name="T52" fmla="*/ 1340 w 1763"/>
                  <a:gd name="T53" fmla="*/ 67 h 449"/>
                  <a:gd name="T54" fmla="*/ 1113 w 1763"/>
                  <a:gd name="T55" fmla="*/ 65 h 449"/>
                  <a:gd name="T56" fmla="*/ 700 w 1763"/>
                  <a:gd name="T57" fmla="*/ 52 h 449"/>
                  <a:gd name="T58" fmla="*/ 507 w 1763"/>
                  <a:gd name="T59" fmla="*/ 43 h 449"/>
                  <a:gd name="T60" fmla="*/ 287 w 1763"/>
                  <a:gd name="T61" fmla="*/ 38 h 449"/>
                  <a:gd name="T62" fmla="*/ 20 w 1763"/>
                  <a:gd name="T63" fmla="*/ 59 h 449"/>
                  <a:gd name="T64" fmla="*/ 0 w 1763"/>
                  <a:gd name="T65" fmla="*/ 43 h 449"/>
                  <a:gd name="T66" fmla="*/ 4 w 1763"/>
                  <a:gd name="T67" fmla="*/ 29 h 449"/>
                  <a:gd name="T68" fmla="*/ 17 w 1763"/>
                  <a:gd name="T69" fmla="*/ 22 h 449"/>
                  <a:gd name="T70" fmla="*/ 17 w 1763"/>
                  <a:gd name="T71" fmla="*/ 22 h 44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763"/>
                  <a:gd name="T109" fmla="*/ 0 h 449"/>
                  <a:gd name="T110" fmla="*/ 1763 w 1763"/>
                  <a:gd name="T111" fmla="*/ 449 h 449"/>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763" h="449">
                    <a:moveTo>
                      <a:pt x="17" y="22"/>
                    </a:moveTo>
                    <a:lnTo>
                      <a:pt x="152" y="8"/>
                    </a:lnTo>
                    <a:lnTo>
                      <a:pt x="287" y="0"/>
                    </a:lnTo>
                    <a:lnTo>
                      <a:pt x="700" y="14"/>
                    </a:lnTo>
                    <a:lnTo>
                      <a:pt x="893" y="22"/>
                    </a:lnTo>
                    <a:lnTo>
                      <a:pt x="1113" y="27"/>
                    </a:lnTo>
                    <a:lnTo>
                      <a:pt x="1342" y="26"/>
                    </a:lnTo>
                    <a:lnTo>
                      <a:pt x="1572" y="40"/>
                    </a:lnTo>
                    <a:lnTo>
                      <a:pt x="1625" y="58"/>
                    </a:lnTo>
                    <a:lnTo>
                      <a:pt x="1664" y="95"/>
                    </a:lnTo>
                    <a:lnTo>
                      <a:pt x="1692" y="146"/>
                    </a:lnTo>
                    <a:lnTo>
                      <a:pt x="1717" y="203"/>
                    </a:lnTo>
                    <a:lnTo>
                      <a:pt x="1751" y="307"/>
                    </a:lnTo>
                    <a:lnTo>
                      <a:pt x="1763" y="416"/>
                    </a:lnTo>
                    <a:lnTo>
                      <a:pt x="1753" y="440"/>
                    </a:lnTo>
                    <a:lnTo>
                      <a:pt x="1730" y="449"/>
                    </a:lnTo>
                    <a:lnTo>
                      <a:pt x="1708" y="440"/>
                    </a:lnTo>
                    <a:lnTo>
                      <a:pt x="1697" y="416"/>
                    </a:lnTo>
                    <a:lnTo>
                      <a:pt x="1688" y="318"/>
                    </a:lnTo>
                    <a:lnTo>
                      <a:pt x="1676" y="274"/>
                    </a:lnTo>
                    <a:lnTo>
                      <a:pt x="1658" y="226"/>
                    </a:lnTo>
                    <a:lnTo>
                      <a:pt x="1628" y="134"/>
                    </a:lnTo>
                    <a:lnTo>
                      <a:pt x="1618" y="117"/>
                    </a:lnTo>
                    <a:lnTo>
                      <a:pt x="1605" y="101"/>
                    </a:lnTo>
                    <a:lnTo>
                      <a:pt x="1588" y="90"/>
                    </a:lnTo>
                    <a:lnTo>
                      <a:pt x="1566" y="84"/>
                    </a:lnTo>
                    <a:lnTo>
                      <a:pt x="1340" y="67"/>
                    </a:lnTo>
                    <a:lnTo>
                      <a:pt x="1113" y="65"/>
                    </a:lnTo>
                    <a:lnTo>
                      <a:pt x="700" y="52"/>
                    </a:lnTo>
                    <a:lnTo>
                      <a:pt x="507" y="43"/>
                    </a:lnTo>
                    <a:lnTo>
                      <a:pt x="287" y="38"/>
                    </a:lnTo>
                    <a:lnTo>
                      <a:pt x="20" y="59"/>
                    </a:lnTo>
                    <a:lnTo>
                      <a:pt x="0" y="43"/>
                    </a:lnTo>
                    <a:lnTo>
                      <a:pt x="4" y="29"/>
                    </a:lnTo>
                    <a:lnTo>
                      <a:pt x="17" y="22"/>
                    </a:lnTo>
                    <a:close/>
                  </a:path>
                </a:pathLst>
              </a:custGeom>
              <a:solidFill>
                <a:srgbClr val="000000"/>
              </a:solidFill>
              <a:ln w="9525">
                <a:noFill/>
                <a:round/>
                <a:headEnd/>
                <a:tailEnd/>
              </a:ln>
            </p:spPr>
            <p:txBody>
              <a:bodyPr/>
              <a:lstStyle/>
              <a:p>
                <a:endParaRPr lang="en-US"/>
              </a:p>
            </p:txBody>
          </p:sp>
          <p:sp>
            <p:nvSpPr>
              <p:cNvPr id="21823" name="Freeform 69"/>
              <p:cNvSpPr>
                <a:spLocks/>
              </p:cNvSpPr>
              <p:nvPr/>
            </p:nvSpPr>
            <p:spPr bwMode="auto">
              <a:xfrm>
                <a:off x="292" y="2712"/>
                <a:ext cx="254" cy="16"/>
              </a:xfrm>
              <a:custGeom>
                <a:avLst/>
                <a:gdLst>
                  <a:gd name="T0" fmla="*/ 19 w 1773"/>
                  <a:gd name="T1" fmla="*/ 6 h 111"/>
                  <a:gd name="T2" fmla="*/ 146 w 1773"/>
                  <a:gd name="T3" fmla="*/ 0 h 111"/>
                  <a:gd name="T4" fmla="*/ 274 w 1773"/>
                  <a:gd name="T5" fmla="*/ 9 h 111"/>
                  <a:gd name="T6" fmla="*/ 464 w 1773"/>
                  <a:gd name="T7" fmla="*/ 16 h 111"/>
                  <a:gd name="T8" fmla="*/ 652 w 1773"/>
                  <a:gd name="T9" fmla="*/ 31 h 111"/>
                  <a:gd name="T10" fmla="*/ 861 w 1773"/>
                  <a:gd name="T11" fmla="*/ 44 h 111"/>
                  <a:gd name="T12" fmla="*/ 1044 w 1773"/>
                  <a:gd name="T13" fmla="*/ 46 h 111"/>
                  <a:gd name="T14" fmla="*/ 1439 w 1773"/>
                  <a:gd name="T15" fmla="*/ 40 h 111"/>
                  <a:gd name="T16" fmla="*/ 1541 w 1773"/>
                  <a:gd name="T17" fmla="*/ 34 h 111"/>
                  <a:gd name="T18" fmla="*/ 1641 w 1773"/>
                  <a:gd name="T19" fmla="*/ 18 h 111"/>
                  <a:gd name="T20" fmla="*/ 1733 w 1773"/>
                  <a:gd name="T21" fmla="*/ 3 h 111"/>
                  <a:gd name="T22" fmla="*/ 1760 w 1773"/>
                  <a:gd name="T23" fmla="*/ 9 h 111"/>
                  <a:gd name="T24" fmla="*/ 1773 w 1773"/>
                  <a:gd name="T25" fmla="*/ 31 h 111"/>
                  <a:gd name="T26" fmla="*/ 1769 w 1773"/>
                  <a:gd name="T27" fmla="*/ 57 h 111"/>
                  <a:gd name="T28" fmla="*/ 1759 w 1773"/>
                  <a:gd name="T29" fmla="*/ 66 h 111"/>
                  <a:gd name="T30" fmla="*/ 1744 w 1773"/>
                  <a:gd name="T31" fmla="*/ 72 h 111"/>
                  <a:gd name="T32" fmla="*/ 1654 w 1773"/>
                  <a:gd name="T33" fmla="*/ 90 h 111"/>
                  <a:gd name="T34" fmla="*/ 1546 w 1773"/>
                  <a:gd name="T35" fmla="*/ 105 h 111"/>
                  <a:gd name="T36" fmla="*/ 1439 w 1773"/>
                  <a:gd name="T37" fmla="*/ 111 h 111"/>
                  <a:gd name="T38" fmla="*/ 1042 w 1773"/>
                  <a:gd name="T39" fmla="*/ 110 h 111"/>
                  <a:gd name="T40" fmla="*/ 647 w 1773"/>
                  <a:gd name="T41" fmla="*/ 87 h 111"/>
                  <a:gd name="T42" fmla="*/ 446 w 1773"/>
                  <a:gd name="T43" fmla="*/ 73 h 111"/>
                  <a:gd name="T44" fmla="*/ 244 w 1773"/>
                  <a:gd name="T45" fmla="*/ 66 h 111"/>
                  <a:gd name="T46" fmla="*/ 134 w 1773"/>
                  <a:gd name="T47" fmla="*/ 51 h 111"/>
                  <a:gd name="T48" fmla="*/ 25 w 1773"/>
                  <a:gd name="T49" fmla="*/ 49 h 111"/>
                  <a:gd name="T50" fmla="*/ 8 w 1773"/>
                  <a:gd name="T51" fmla="*/ 45 h 111"/>
                  <a:gd name="T52" fmla="*/ 0 w 1773"/>
                  <a:gd name="T53" fmla="*/ 30 h 111"/>
                  <a:gd name="T54" fmla="*/ 4 w 1773"/>
                  <a:gd name="T55" fmla="*/ 15 h 111"/>
                  <a:gd name="T56" fmla="*/ 19 w 1773"/>
                  <a:gd name="T57" fmla="*/ 6 h 111"/>
                  <a:gd name="T58" fmla="*/ 19 w 1773"/>
                  <a:gd name="T59" fmla="*/ 6 h 111"/>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773"/>
                  <a:gd name="T91" fmla="*/ 0 h 111"/>
                  <a:gd name="T92" fmla="*/ 1773 w 1773"/>
                  <a:gd name="T93" fmla="*/ 111 h 111"/>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773" h="111">
                    <a:moveTo>
                      <a:pt x="19" y="6"/>
                    </a:moveTo>
                    <a:lnTo>
                      <a:pt x="146" y="0"/>
                    </a:lnTo>
                    <a:lnTo>
                      <a:pt x="274" y="9"/>
                    </a:lnTo>
                    <a:lnTo>
                      <a:pt x="464" y="16"/>
                    </a:lnTo>
                    <a:lnTo>
                      <a:pt x="652" y="31"/>
                    </a:lnTo>
                    <a:lnTo>
                      <a:pt x="861" y="44"/>
                    </a:lnTo>
                    <a:lnTo>
                      <a:pt x="1044" y="46"/>
                    </a:lnTo>
                    <a:lnTo>
                      <a:pt x="1439" y="40"/>
                    </a:lnTo>
                    <a:lnTo>
                      <a:pt x="1541" y="34"/>
                    </a:lnTo>
                    <a:lnTo>
                      <a:pt x="1641" y="18"/>
                    </a:lnTo>
                    <a:lnTo>
                      <a:pt x="1733" y="3"/>
                    </a:lnTo>
                    <a:lnTo>
                      <a:pt x="1760" y="9"/>
                    </a:lnTo>
                    <a:lnTo>
                      <a:pt x="1773" y="31"/>
                    </a:lnTo>
                    <a:lnTo>
                      <a:pt x="1769" y="57"/>
                    </a:lnTo>
                    <a:lnTo>
                      <a:pt x="1759" y="66"/>
                    </a:lnTo>
                    <a:lnTo>
                      <a:pt x="1744" y="72"/>
                    </a:lnTo>
                    <a:lnTo>
                      <a:pt x="1654" y="90"/>
                    </a:lnTo>
                    <a:lnTo>
                      <a:pt x="1546" y="105"/>
                    </a:lnTo>
                    <a:lnTo>
                      <a:pt x="1439" y="111"/>
                    </a:lnTo>
                    <a:lnTo>
                      <a:pt x="1042" y="110"/>
                    </a:lnTo>
                    <a:lnTo>
                      <a:pt x="647" y="87"/>
                    </a:lnTo>
                    <a:lnTo>
                      <a:pt x="446" y="73"/>
                    </a:lnTo>
                    <a:lnTo>
                      <a:pt x="244" y="66"/>
                    </a:lnTo>
                    <a:lnTo>
                      <a:pt x="134" y="51"/>
                    </a:lnTo>
                    <a:lnTo>
                      <a:pt x="25" y="49"/>
                    </a:lnTo>
                    <a:lnTo>
                      <a:pt x="8" y="45"/>
                    </a:lnTo>
                    <a:lnTo>
                      <a:pt x="0" y="30"/>
                    </a:lnTo>
                    <a:lnTo>
                      <a:pt x="4" y="15"/>
                    </a:lnTo>
                    <a:lnTo>
                      <a:pt x="19" y="6"/>
                    </a:lnTo>
                    <a:close/>
                  </a:path>
                </a:pathLst>
              </a:custGeom>
              <a:solidFill>
                <a:srgbClr val="000000"/>
              </a:solidFill>
              <a:ln w="9525">
                <a:noFill/>
                <a:round/>
                <a:headEnd/>
                <a:tailEnd/>
              </a:ln>
            </p:spPr>
            <p:txBody>
              <a:bodyPr/>
              <a:lstStyle/>
              <a:p>
                <a:endParaRPr lang="en-US"/>
              </a:p>
            </p:txBody>
          </p:sp>
          <p:sp>
            <p:nvSpPr>
              <p:cNvPr id="21824" name="Freeform 70"/>
              <p:cNvSpPr>
                <a:spLocks/>
              </p:cNvSpPr>
              <p:nvPr/>
            </p:nvSpPr>
            <p:spPr bwMode="auto">
              <a:xfrm>
                <a:off x="293" y="2692"/>
                <a:ext cx="216" cy="21"/>
              </a:xfrm>
              <a:custGeom>
                <a:avLst/>
                <a:gdLst>
                  <a:gd name="T0" fmla="*/ 14 w 1513"/>
                  <a:gd name="T1" fmla="*/ 32 h 152"/>
                  <a:gd name="T2" fmla="*/ 81 w 1513"/>
                  <a:gd name="T3" fmla="*/ 17 h 152"/>
                  <a:gd name="T4" fmla="*/ 143 w 1513"/>
                  <a:gd name="T5" fmla="*/ 6 h 152"/>
                  <a:gd name="T6" fmla="*/ 261 w 1513"/>
                  <a:gd name="T7" fmla="*/ 0 h 152"/>
                  <a:gd name="T8" fmla="*/ 512 w 1513"/>
                  <a:gd name="T9" fmla="*/ 28 h 152"/>
                  <a:gd name="T10" fmla="*/ 689 w 1513"/>
                  <a:gd name="T11" fmla="*/ 46 h 152"/>
                  <a:gd name="T12" fmla="*/ 864 w 1513"/>
                  <a:gd name="T13" fmla="*/ 60 h 152"/>
                  <a:gd name="T14" fmla="*/ 1031 w 1513"/>
                  <a:gd name="T15" fmla="*/ 82 h 152"/>
                  <a:gd name="T16" fmla="*/ 1178 w 1513"/>
                  <a:gd name="T17" fmla="*/ 92 h 152"/>
                  <a:gd name="T18" fmla="*/ 1494 w 1513"/>
                  <a:gd name="T19" fmla="*/ 96 h 152"/>
                  <a:gd name="T20" fmla="*/ 1513 w 1513"/>
                  <a:gd name="T21" fmla="*/ 115 h 152"/>
                  <a:gd name="T22" fmla="*/ 1508 w 1513"/>
                  <a:gd name="T23" fmla="*/ 127 h 152"/>
                  <a:gd name="T24" fmla="*/ 1494 w 1513"/>
                  <a:gd name="T25" fmla="*/ 134 h 152"/>
                  <a:gd name="T26" fmla="*/ 1175 w 1513"/>
                  <a:gd name="T27" fmla="*/ 149 h 152"/>
                  <a:gd name="T28" fmla="*/ 1026 w 1513"/>
                  <a:gd name="T29" fmla="*/ 152 h 152"/>
                  <a:gd name="T30" fmla="*/ 857 w 1513"/>
                  <a:gd name="T31" fmla="*/ 136 h 152"/>
                  <a:gd name="T32" fmla="*/ 502 w 1513"/>
                  <a:gd name="T33" fmla="*/ 104 h 152"/>
                  <a:gd name="T34" fmla="*/ 373 w 1513"/>
                  <a:gd name="T35" fmla="*/ 78 h 152"/>
                  <a:gd name="T36" fmla="*/ 316 w 1513"/>
                  <a:gd name="T37" fmla="*/ 66 h 152"/>
                  <a:gd name="T38" fmla="*/ 259 w 1513"/>
                  <a:gd name="T39" fmla="*/ 57 h 152"/>
                  <a:gd name="T40" fmla="*/ 148 w 1513"/>
                  <a:gd name="T41" fmla="*/ 50 h 152"/>
                  <a:gd name="T42" fmla="*/ 23 w 1513"/>
                  <a:gd name="T43" fmla="*/ 68 h 152"/>
                  <a:gd name="T44" fmla="*/ 7 w 1513"/>
                  <a:gd name="T45" fmla="*/ 66 h 152"/>
                  <a:gd name="T46" fmla="*/ 0 w 1513"/>
                  <a:gd name="T47" fmla="*/ 55 h 152"/>
                  <a:gd name="T48" fmla="*/ 2 w 1513"/>
                  <a:gd name="T49" fmla="*/ 41 h 152"/>
                  <a:gd name="T50" fmla="*/ 14 w 1513"/>
                  <a:gd name="T51" fmla="*/ 32 h 152"/>
                  <a:gd name="T52" fmla="*/ 14 w 1513"/>
                  <a:gd name="T53" fmla="*/ 32 h 15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513"/>
                  <a:gd name="T82" fmla="*/ 0 h 152"/>
                  <a:gd name="T83" fmla="*/ 1513 w 1513"/>
                  <a:gd name="T84" fmla="*/ 152 h 152"/>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513" h="152">
                    <a:moveTo>
                      <a:pt x="14" y="32"/>
                    </a:moveTo>
                    <a:lnTo>
                      <a:pt x="81" y="17"/>
                    </a:lnTo>
                    <a:lnTo>
                      <a:pt x="143" y="6"/>
                    </a:lnTo>
                    <a:lnTo>
                      <a:pt x="261" y="0"/>
                    </a:lnTo>
                    <a:lnTo>
                      <a:pt x="512" y="28"/>
                    </a:lnTo>
                    <a:lnTo>
                      <a:pt x="689" y="46"/>
                    </a:lnTo>
                    <a:lnTo>
                      <a:pt x="864" y="60"/>
                    </a:lnTo>
                    <a:lnTo>
                      <a:pt x="1031" y="82"/>
                    </a:lnTo>
                    <a:lnTo>
                      <a:pt x="1178" y="92"/>
                    </a:lnTo>
                    <a:lnTo>
                      <a:pt x="1494" y="96"/>
                    </a:lnTo>
                    <a:lnTo>
                      <a:pt x="1513" y="115"/>
                    </a:lnTo>
                    <a:lnTo>
                      <a:pt x="1508" y="127"/>
                    </a:lnTo>
                    <a:lnTo>
                      <a:pt x="1494" y="134"/>
                    </a:lnTo>
                    <a:lnTo>
                      <a:pt x="1175" y="149"/>
                    </a:lnTo>
                    <a:lnTo>
                      <a:pt x="1026" y="152"/>
                    </a:lnTo>
                    <a:lnTo>
                      <a:pt x="857" y="136"/>
                    </a:lnTo>
                    <a:lnTo>
                      <a:pt x="502" y="104"/>
                    </a:lnTo>
                    <a:lnTo>
                      <a:pt x="373" y="78"/>
                    </a:lnTo>
                    <a:lnTo>
                      <a:pt x="316" y="66"/>
                    </a:lnTo>
                    <a:lnTo>
                      <a:pt x="259" y="57"/>
                    </a:lnTo>
                    <a:lnTo>
                      <a:pt x="148" y="50"/>
                    </a:lnTo>
                    <a:lnTo>
                      <a:pt x="23" y="68"/>
                    </a:lnTo>
                    <a:lnTo>
                      <a:pt x="7" y="66"/>
                    </a:lnTo>
                    <a:lnTo>
                      <a:pt x="0" y="55"/>
                    </a:lnTo>
                    <a:lnTo>
                      <a:pt x="2" y="41"/>
                    </a:lnTo>
                    <a:lnTo>
                      <a:pt x="14" y="32"/>
                    </a:lnTo>
                    <a:close/>
                  </a:path>
                </a:pathLst>
              </a:custGeom>
              <a:solidFill>
                <a:srgbClr val="000000"/>
              </a:solidFill>
              <a:ln w="9525">
                <a:noFill/>
                <a:round/>
                <a:headEnd/>
                <a:tailEnd/>
              </a:ln>
            </p:spPr>
            <p:txBody>
              <a:bodyPr/>
              <a:lstStyle/>
              <a:p>
                <a:endParaRPr lang="en-US"/>
              </a:p>
            </p:txBody>
          </p:sp>
          <p:sp>
            <p:nvSpPr>
              <p:cNvPr id="21825" name="Freeform 71"/>
              <p:cNvSpPr>
                <a:spLocks/>
              </p:cNvSpPr>
              <p:nvPr/>
            </p:nvSpPr>
            <p:spPr bwMode="auto">
              <a:xfrm>
                <a:off x="315" y="2681"/>
                <a:ext cx="166" cy="13"/>
              </a:xfrm>
              <a:custGeom>
                <a:avLst/>
                <a:gdLst>
                  <a:gd name="T0" fmla="*/ 19 w 1165"/>
                  <a:gd name="T1" fmla="*/ 0 h 95"/>
                  <a:gd name="T2" fmla="*/ 256 w 1165"/>
                  <a:gd name="T3" fmla="*/ 1 h 95"/>
                  <a:gd name="T4" fmla="*/ 529 w 1165"/>
                  <a:gd name="T5" fmla="*/ 18 h 95"/>
                  <a:gd name="T6" fmla="*/ 657 w 1165"/>
                  <a:gd name="T7" fmla="*/ 29 h 95"/>
                  <a:gd name="T8" fmla="*/ 803 w 1165"/>
                  <a:gd name="T9" fmla="*/ 33 h 95"/>
                  <a:gd name="T10" fmla="*/ 1147 w 1165"/>
                  <a:gd name="T11" fmla="*/ 37 h 95"/>
                  <a:gd name="T12" fmla="*/ 1165 w 1165"/>
                  <a:gd name="T13" fmla="*/ 57 h 95"/>
                  <a:gd name="T14" fmla="*/ 1159 w 1165"/>
                  <a:gd name="T15" fmla="*/ 69 h 95"/>
                  <a:gd name="T16" fmla="*/ 1145 w 1165"/>
                  <a:gd name="T17" fmla="*/ 75 h 95"/>
                  <a:gd name="T18" fmla="*/ 968 w 1165"/>
                  <a:gd name="T19" fmla="*/ 81 h 95"/>
                  <a:gd name="T20" fmla="*/ 884 w 1165"/>
                  <a:gd name="T21" fmla="*/ 90 h 95"/>
                  <a:gd name="T22" fmla="*/ 792 w 1165"/>
                  <a:gd name="T23" fmla="*/ 95 h 95"/>
                  <a:gd name="T24" fmla="*/ 647 w 1165"/>
                  <a:gd name="T25" fmla="*/ 87 h 95"/>
                  <a:gd name="T26" fmla="*/ 523 w 1165"/>
                  <a:gd name="T27" fmla="*/ 70 h 95"/>
                  <a:gd name="T28" fmla="*/ 399 w 1165"/>
                  <a:gd name="T29" fmla="*/ 53 h 95"/>
                  <a:gd name="T30" fmla="*/ 255 w 1165"/>
                  <a:gd name="T31" fmla="*/ 44 h 95"/>
                  <a:gd name="T32" fmla="*/ 19 w 1165"/>
                  <a:gd name="T33" fmla="*/ 37 h 95"/>
                  <a:gd name="T34" fmla="*/ 0 w 1165"/>
                  <a:gd name="T35" fmla="*/ 19 h 95"/>
                  <a:gd name="T36" fmla="*/ 6 w 1165"/>
                  <a:gd name="T37" fmla="*/ 5 h 95"/>
                  <a:gd name="T38" fmla="*/ 19 w 1165"/>
                  <a:gd name="T39" fmla="*/ 0 h 95"/>
                  <a:gd name="T40" fmla="*/ 19 w 1165"/>
                  <a:gd name="T41" fmla="*/ 0 h 9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165"/>
                  <a:gd name="T64" fmla="*/ 0 h 95"/>
                  <a:gd name="T65" fmla="*/ 1165 w 1165"/>
                  <a:gd name="T66" fmla="*/ 95 h 9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165" h="95">
                    <a:moveTo>
                      <a:pt x="19" y="0"/>
                    </a:moveTo>
                    <a:lnTo>
                      <a:pt x="256" y="1"/>
                    </a:lnTo>
                    <a:lnTo>
                      <a:pt x="529" y="18"/>
                    </a:lnTo>
                    <a:lnTo>
                      <a:pt x="657" y="29"/>
                    </a:lnTo>
                    <a:lnTo>
                      <a:pt x="803" y="33"/>
                    </a:lnTo>
                    <a:lnTo>
                      <a:pt x="1147" y="37"/>
                    </a:lnTo>
                    <a:lnTo>
                      <a:pt x="1165" y="57"/>
                    </a:lnTo>
                    <a:lnTo>
                      <a:pt x="1159" y="69"/>
                    </a:lnTo>
                    <a:lnTo>
                      <a:pt x="1145" y="75"/>
                    </a:lnTo>
                    <a:lnTo>
                      <a:pt x="968" y="81"/>
                    </a:lnTo>
                    <a:lnTo>
                      <a:pt x="884" y="90"/>
                    </a:lnTo>
                    <a:lnTo>
                      <a:pt x="792" y="95"/>
                    </a:lnTo>
                    <a:lnTo>
                      <a:pt x="647" y="87"/>
                    </a:lnTo>
                    <a:lnTo>
                      <a:pt x="523" y="70"/>
                    </a:lnTo>
                    <a:lnTo>
                      <a:pt x="399" y="53"/>
                    </a:lnTo>
                    <a:lnTo>
                      <a:pt x="255" y="44"/>
                    </a:lnTo>
                    <a:lnTo>
                      <a:pt x="19" y="37"/>
                    </a:lnTo>
                    <a:lnTo>
                      <a:pt x="0" y="19"/>
                    </a:lnTo>
                    <a:lnTo>
                      <a:pt x="6" y="5"/>
                    </a:lnTo>
                    <a:lnTo>
                      <a:pt x="19" y="0"/>
                    </a:lnTo>
                    <a:close/>
                  </a:path>
                </a:pathLst>
              </a:custGeom>
              <a:solidFill>
                <a:srgbClr val="000000"/>
              </a:solidFill>
              <a:ln w="9525">
                <a:noFill/>
                <a:round/>
                <a:headEnd/>
                <a:tailEnd/>
              </a:ln>
            </p:spPr>
            <p:txBody>
              <a:bodyPr/>
              <a:lstStyle/>
              <a:p>
                <a:endParaRPr lang="en-US"/>
              </a:p>
            </p:txBody>
          </p:sp>
          <p:sp>
            <p:nvSpPr>
              <p:cNvPr id="21826" name="Freeform 72"/>
              <p:cNvSpPr>
                <a:spLocks/>
              </p:cNvSpPr>
              <p:nvPr/>
            </p:nvSpPr>
            <p:spPr bwMode="auto">
              <a:xfrm>
                <a:off x="317" y="2663"/>
                <a:ext cx="151" cy="16"/>
              </a:xfrm>
              <a:custGeom>
                <a:avLst/>
                <a:gdLst>
                  <a:gd name="T0" fmla="*/ 16 w 1058"/>
                  <a:gd name="T1" fmla="*/ 16 h 114"/>
                  <a:gd name="T2" fmla="*/ 122 w 1058"/>
                  <a:gd name="T3" fmla="*/ 2 h 114"/>
                  <a:gd name="T4" fmla="*/ 215 w 1058"/>
                  <a:gd name="T5" fmla="*/ 0 h 114"/>
                  <a:gd name="T6" fmla="*/ 414 w 1058"/>
                  <a:gd name="T7" fmla="*/ 20 h 114"/>
                  <a:gd name="T8" fmla="*/ 558 w 1058"/>
                  <a:gd name="T9" fmla="*/ 43 h 114"/>
                  <a:gd name="T10" fmla="*/ 625 w 1058"/>
                  <a:gd name="T11" fmla="*/ 55 h 114"/>
                  <a:gd name="T12" fmla="*/ 702 w 1058"/>
                  <a:gd name="T13" fmla="*/ 64 h 114"/>
                  <a:gd name="T14" fmla="*/ 1038 w 1058"/>
                  <a:gd name="T15" fmla="*/ 54 h 114"/>
                  <a:gd name="T16" fmla="*/ 1058 w 1058"/>
                  <a:gd name="T17" fmla="*/ 72 h 114"/>
                  <a:gd name="T18" fmla="*/ 1053 w 1058"/>
                  <a:gd name="T19" fmla="*/ 85 h 114"/>
                  <a:gd name="T20" fmla="*/ 1040 w 1058"/>
                  <a:gd name="T21" fmla="*/ 92 h 114"/>
                  <a:gd name="T22" fmla="*/ 870 w 1058"/>
                  <a:gd name="T23" fmla="*/ 104 h 114"/>
                  <a:gd name="T24" fmla="*/ 699 w 1058"/>
                  <a:gd name="T25" fmla="*/ 114 h 114"/>
                  <a:gd name="T26" fmla="*/ 553 w 1058"/>
                  <a:gd name="T27" fmla="*/ 93 h 114"/>
                  <a:gd name="T28" fmla="*/ 486 w 1058"/>
                  <a:gd name="T29" fmla="*/ 81 h 114"/>
                  <a:gd name="T30" fmla="*/ 409 w 1058"/>
                  <a:gd name="T31" fmla="*/ 70 h 114"/>
                  <a:gd name="T32" fmla="*/ 306 w 1058"/>
                  <a:gd name="T33" fmla="*/ 55 h 114"/>
                  <a:gd name="T34" fmla="*/ 215 w 1058"/>
                  <a:gd name="T35" fmla="*/ 44 h 114"/>
                  <a:gd name="T36" fmla="*/ 23 w 1058"/>
                  <a:gd name="T37" fmla="*/ 53 h 114"/>
                  <a:gd name="T38" fmla="*/ 7 w 1058"/>
                  <a:gd name="T39" fmla="*/ 51 h 114"/>
                  <a:gd name="T40" fmla="*/ 0 w 1058"/>
                  <a:gd name="T41" fmla="*/ 38 h 114"/>
                  <a:gd name="T42" fmla="*/ 4 w 1058"/>
                  <a:gd name="T43" fmla="*/ 25 h 114"/>
                  <a:gd name="T44" fmla="*/ 16 w 1058"/>
                  <a:gd name="T45" fmla="*/ 16 h 114"/>
                  <a:gd name="T46" fmla="*/ 16 w 1058"/>
                  <a:gd name="T47" fmla="*/ 16 h 11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058"/>
                  <a:gd name="T73" fmla="*/ 0 h 114"/>
                  <a:gd name="T74" fmla="*/ 1058 w 1058"/>
                  <a:gd name="T75" fmla="*/ 114 h 11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058" h="114">
                    <a:moveTo>
                      <a:pt x="16" y="16"/>
                    </a:moveTo>
                    <a:lnTo>
                      <a:pt x="122" y="2"/>
                    </a:lnTo>
                    <a:lnTo>
                      <a:pt x="215" y="0"/>
                    </a:lnTo>
                    <a:lnTo>
                      <a:pt x="414" y="20"/>
                    </a:lnTo>
                    <a:lnTo>
                      <a:pt x="558" y="43"/>
                    </a:lnTo>
                    <a:lnTo>
                      <a:pt x="625" y="55"/>
                    </a:lnTo>
                    <a:lnTo>
                      <a:pt x="702" y="64"/>
                    </a:lnTo>
                    <a:lnTo>
                      <a:pt x="1038" y="54"/>
                    </a:lnTo>
                    <a:lnTo>
                      <a:pt x="1058" y="72"/>
                    </a:lnTo>
                    <a:lnTo>
                      <a:pt x="1053" y="85"/>
                    </a:lnTo>
                    <a:lnTo>
                      <a:pt x="1040" y="92"/>
                    </a:lnTo>
                    <a:lnTo>
                      <a:pt x="870" y="104"/>
                    </a:lnTo>
                    <a:lnTo>
                      <a:pt x="699" y="114"/>
                    </a:lnTo>
                    <a:lnTo>
                      <a:pt x="553" y="93"/>
                    </a:lnTo>
                    <a:lnTo>
                      <a:pt x="486" y="81"/>
                    </a:lnTo>
                    <a:lnTo>
                      <a:pt x="409" y="70"/>
                    </a:lnTo>
                    <a:lnTo>
                      <a:pt x="306" y="55"/>
                    </a:lnTo>
                    <a:lnTo>
                      <a:pt x="215" y="44"/>
                    </a:lnTo>
                    <a:lnTo>
                      <a:pt x="23" y="53"/>
                    </a:lnTo>
                    <a:lnTo>
                      <a:pt x="7" y="51"/>
                    </a:lnTo>
                    <a:lnTo>
                      <a:pt x="0" y="38"/>
                    </a:lnTo>
                    <a:lnTo>
                      <a:pt x="4" y="25"/>
                    </a:lnTo>
                    <a:lnTo>
                      <a:pt x="16" y="16"/>
                    </a:lnTo>
                    <a:close/>
                  </a:path>
                </a:pathLst>
              </a:custGeom>
              <a:solidFill>
                <a:srgbClr val="000000"/>
              </a:solidFill>
              <a:ln w="9525">
                <a:noFill/>
                <a:round/>
                <a:headEnd/>
                <a:tailEnd/>
              </a:ln>
            </p:spPr>
            <p:txBody>
              <a:bodyPr/>
              <a:lstStyle/>
              <a:p>
                <a:endParaRPr lang="en-US"/>
              </a:p>
            </p:txBody>
          </p:sp>
          <p:sp>
            <p:nvSpPr>
              <p:cNvPr id="21827" name="Freeform 73"/>
              <p:cNvSpPr>
                <a:spLocks/>
              </p:cNvSpPr>
              <p:nvPr/>
            </p:nvSpPr>
            <p:spPr bwMode="auto">
              <a:xfrm>
                <a:off x="484" y="2671"/>
                <a:ext cx="22" cy="25"/>
              </a:xfrm>
              <a:custGeom>
                <a:avLst/>
                <a:gdLst>
                  <a:gd name="T0" fmla="*/ 46 w 150"/>
                  <a:gd name="T1" fmla="*/ 7 h 173"/>
                  <a:gd name="T2" fmla="*/ 114 w 150"/>
                  <a:gd name="T3" fmla="*/ 89 h 173"/>
                  <a:gd name="T4" fmla="*/ 147 w 150"/>
                  <a:gd name="T5" fmla="*/ 139 h 173"/>
                  <a:gd name="T6" fmla="*/ 150 w 150"/>
                  <a:gd name="T7" fmla="*/ 165 h 173"/>
                  <a:gd name="T8" fmla="*/ 138 w 150"/>
                  <a:gd name="T9" fmla="*/ 173 h 173"/>
                  <a:gd name="T10" fmla="*/ 124 w 150"/>
                  <a:gd name="T11" fmla="*/ 168 h 173"/>
                  <a:gd name="T12" fmla="*/ 59 w 150"/>
                  <a:gd name="T13" fmla="*/ 131 h 173"/>
                  <a:gd name="T14" fmla="*/ 38 w 150"/>
                  <a:gd name="T15" fmla="*/ 89 h 173"/>
                  <a:gd name="T16" fmla="*/ 26 w 150"/>
                  <a:gd name="T17" fmla="*/ 69 h 173"/>
                  <a:gd name="T18" fmla="*/ 10 w 150"/>
                  <a:gd name="T19" fmla="*/ 51 h 173"/>
                  <a:gd name="T20" fmla="*/ 0 w 150"/>
                  <a:gd name="T21" fmla="*/ 31 h 173"/>
                  <a:gd name="T22" fmla="*/ 6 w 150"/>
                  <a:gd name="T23" fmla="*/ 12 h 173"/>
                  <a:gd name="T24" fmla="*/ 24 w 150"/>
                  <a:gd name="T25" fmla="*/ 0 h 173"/>
                  <a:gd name="T26" fmla="*/ 46 w 150"/>
                  <a:gd name="T27" fmla="*/ 7 h 173"/>
                  <a:gd name="T28" fmla="*/ 46 w 150"/>
                  <a:gd name="T29" fmla="*/ 7 h 17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50"/>
                  <a:gd name="T46" fmla="*/ 0 h 173"/>
                  <a:gd name="T47" fmla="*/ 150 w 150"/>
                  <a:gd name="T48" fmla="*/ 173 h 17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50" h="173">
                    <a:moveTo>
                      <a:pt x="46" y="7"/>
                    </a:moveTo>
                    <a:lnTo>
                      <a:pt x="114" y="89"/>
                    </a:lnTo>
                    <a:lnTo>
                      <a:pt x="147" y="139"/>
                    </a:lnTo>
                    <a:lnTo>
                      <a:pt x="150" y="165"/>
                    </a:lnTo>
                    <a:lnTo>
                      <a:pt x="138" y="173"/>
                    </a:lnTo>
                    <a:lnTo>
                      <a:pt x="124" y="168"/>
                    </a:lnTo>
                    <a:lnTo>
                      <a:pt x="59" y="131"/>
                    </a:lnTo>
                    <a:lnTo>
                      <a:pt x="38" y="89"/>
                    </a:lnTo>
                    <a:lnTo>
                      <a:pt x="26" y="69"/>
                    </a:lnTo>
                    <a:lnTo>
                      <a:pt x="10" y="51"/>
                    </a:lnTo>
                    <a:lnTo>
                      <a:pt x="0" y="31"/>
                    </a:lnTo>
                    <a:lnTo>
                      <a:pt x="6" y="12"/>
                    </a:lnTo>
                    <a:lnTo>
                      <a:pt x="24" y="0"/>
                    </a:lnTo>
                    <a:lnTo>
                      <a:pt x="46" y="7"/>
                    </a:lnTo>
                    <a:close/>
                  </a:path>
                </a:pathLst>
              </a:custGeom>
              <a:solidFill>
                <a:srgbClr val="000000"/>
              </a:solidFill>
              <a:ln w="9525">
                <a:noFill/>
                <a:round/>
                <a:headEnd/>
                <a:tailEnd/>
              </a:ln>
            </p:spPr>
            <p:txBody>
              <a:bodyPr/>
              <a:lstStyle/>
              <a:p>
                <a:endParaRPr lang="en-US"/>
              </a:p>
            </p:txBody>
          </p:sp>
          <p:sp>
            <p:nvSpPr>
              <p:cNvPr id="21828" name="Freeform 74"/>
              <p:cNvSpPr>
                <a:spLocks/>
              </p:cNvSpPr>
              <p:nvPr/>
            </p:nvSpPr>
            <p:spPr bwMode="auto">
              <a:xfrm>
                <a:off x="507" y="2672"/>
                <a:ext cx="24" cy="29"/>
              </a:xfrm>
              <a:custGeom>
                <a:avLst/>
                <a:gdLst>
                  <a:gd name="T0" fmla="*/ 52 w 169"/>
                  <a:gd name="T1" fmla="*/ 15 h 200"/>
                  <a:gd name="T2" fmla="*/ 67 w 169"/>
                  <a:gd name="T3" fmla="*/ 40 h 200"/>
                  <a:gd name="T4" fmla="*/ 85 w 169"/>
                  <a:gd name="T5" fmla="*/ 59 h 200"/>
                  <a:gd name="T6" fmla="*/ 123 w 169"/>
                  <a:gd name="T7" fmla="*/ 102 h 200"/>
                  <a:gd name="T8" fmla="*/ 162 w 169"/>
                  <a:gd name="T9" fmla="*/ 168 h 200"/>
                  <a:gd name="T10" fmla="*/ 169 w 169"/>
                  <a:gd name="T11" fmla="*/ 181 h 200"/>
                  <a:gd name="T12" fmla="*/ 162 w 169"/>
                  <a:gd name="T13" fmla="*/ 194 h 200"/>
                  <a:gd name="T14" fmla="*/ 150 w 169"/>
                  <a:gd name="T15" fmla="*/ 200 h 200"/>
                  <a:gd name="T16" fmla="*/ 137 w 169"/>
                  <a:gd name="T17" fmla="*/ 194 h 200"/>
                  <a:gd name="T18" fmla="*/ 69 w 169"/>
                  <a:gd name="T19" fmla="*/ 150 h 200"/>
                  <a:gd name="T20" fmla="*/ 2 w 169"/>
                  <a:gd name="T21" fmla="*/ 43 h 200"/>
                  <a:gd name="T22" fmla="*/ 0 w 169"/>
                  <a:gd name="T23" fmla="*/ 20 h 200"/>
                  <a:gd name="T24" fmla="*/ 13 w 169"/>
                  <a:gd name="T25" fmla="*/ 3 h 200"/>
                  <a:gd name="T26" fmla="*/ 33 w 169"/>
                  <a:gd name="T27" fmla="*/ 0 h 200"/>
                  <a:gd name="T28" fmla="*/ 52 w 169"/>
                  <a:gd name="T29" fmla="*/ 15 h 200"/>
                  <a:gd name="T30" fmla="*/ 52 w 169"/>
                  <a:gd name="T31" fmla="*/ 15 h 20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69"/>
                  <a:gd name="T49" fmla="*/ 0 h 200"/>
                  <a:gd name="T50" fmla="*/ 169 w 169"/>
                  <a:gd name="T51" fmla="*/ 200 h 20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69" h="200">
                    <a:moveTo>
                      <a:pt x="52" y="15"/>
                    </a:moveTo>
                    <a:lnTo>
                      <a:pt x="67" y="40"/>
                    </a:lnTo>
                    <a:lnTo>
                      <a:pt x="85" y="59"/>
                    </a:lnTo>
                    <a:lnTo>
                      <a:pt x="123" y="102"/>
                    </a:lnTo>
                    <a:lnTo>
                      <a:pt x="162" y="168"/>
                    </a:lnTo>
                    <a:lnTo>
                      <a:pt x="169" y="181"/>
                    </a:lnTo>
                    <a:lnTo>
                      <a:pt x="162" y="194"/>
                    </a:lnTo>
                    <a:lnTo>
                      <a:pt x="150" y="200"/>
                    </a:lnTo>
                    <a:lnTo>
                      <a:pt x="137" y="194"/>
                    </a:lnTo>
                    <a:lnTo>
                      <a:pt x="69" y="150"/>
                    </a:lnTo>
                    <a:lnTo>
                      <a:pt x="2" y="43"/>
                    </a:lnTo>
                    <a:lnTo>
                      <a:pt x="0" y="20"/>
                    </a:lnTo>
                    <a:lnTo>
                      <a:pt x="13" y="3"/>
                    </a:lnTo>
                    <a:lnTo>
                      <a:pt x="33" y="0"/>
                    </a:lnTo>
                    <a:lnTo>
                      <a:pt x="52" y="15"/>
                    </a:lnTo>
                    <a:close/>
                  </a:path>
                </a:pathLst>
              </a:custGeom>
              <a:solidFill>
                <a:srgbClr val="000000"/>
              </a:solidFill>
              <a:ln w="9525">
                <a:noFill/>
                <a:round/>
                <a:headEnd/>
                <a:tailEnd/>
              </a:ln>
            </p:spPr>
            <p:txBody>
              <a:bodyPr/>
              <a:lstStyle/>
              <a:p>
                <a:endParaRPr lang="en-US"/>
              </a:p>
            </p:txBody>
          </p:sp>
          <p:sp>
            <p:nvSpPr>
              <p:cNvPr id="21829" name="Freeform 75"/>
              <p:cNvSpPr>
                <a:spLocks/>
              </p:cNvSpPr>
              <p:nvPr/>
            </p:nvSpPr>
            <p:spPr bwMode="auto">
              <a:xfrm>
                <a:off x="538" y="2668"/>
                <a:ext cx="25" cy="9"/>
              </a:xfrm>
              <a:custGeom>
                <a:avLst/>
                <a:gdLst>
                  <a:gd name="T0" fmla="*/ 23 w 180"/>
                  <a:gd name="T1" fmla="*/ 0 h 67"/>
                  <a:gd name="T2" fmla="*/ 79 w 180"/>
                  <a:gd name="T3" fmla="*/ 0 h 67"/>
                  <a:gd name="T4" fmla="*/ 168 w 180"/>
                  <a:gd name="T5" fmla="*/ 31 h 67"/>
                  <a:gd name="T6" fmla="*/ 180 w 180"/>
                  <a:gd name="T7" fmla="*/ 55 h 67"/>
                  <a:gd name="T8" fmla="*/ 171 w 180"/>
                  <a:gd name="T9" fmla="*/ 66 h 67"/>
                  <a:gd name="T10" fmla="*/ 157 w 180"/>
                  <a:gd name="T11" fmla="*/ 67 h 67"/>
                  <a:gd name="T12" fmla="*/ 73 w 180"/>
                  <a:gd name="T13" fmla="*/ 46 h 67"/>
                  <a:gd name="T14" fmla="*/ 23 w 180"/>
                  <a:gd name="T15" fmla="*/ 47 h 67"/>
                  <a:gd name="T16" fmla="*/ 5 w 180"/>
                  <a:gd name="T17" fmla="*/ 39 h 67"/>
                  <a:gd name="T18" fmla="*/ 0 w 180"/>
                  <a:gd name="T19" fmla="*/ 23 h 67"/>
                  <a:gd name="T20" fmla="*/ 5 w 180"/>
                  <a:gd name="T21" fmla="*/ 6 h 67"/>
                  <a:gd name="T22" fmla="*/ 23 w 180"/>
                  <a:gd name="T23" fmla="*/ 0 h 67"/>
                  <a:gd name="T24" fmla="*/ 23 w 180"/>
                  <a:gd name="T25" fmla="*/ 0 h 6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80"/>
                  <a:gd name="T40" fmla="*/ 0 h 67"/>
                  <a:gd name="T41" fmla="*/ 180 w 180"/>
                  <a:gd name="T42" fmla="*/ 67 h 6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80" h="67">
                    <a:moveTo>
                      <a:pt x="23" y="0"/>
                    </a:moveTo>
                    <a:lnTo>
                      <a:pt x="79" y="0"/>
                    </a:lnTo>
                    <a:lnTo>
                      <a:pt x="168" y="31"/>
                    </a:lnTo>
                    <a:lnTo>
                      <a:pt x="180" y="55"/>
                    </a:lnTo>
                    <a:lnTo>
                      <a:pt x="171" y="66"/>
                    </a:lnTo>
                    <a:lnTo>
                      <a:pt x="157" y="67"/>
                    </a:lnTo>
                    <a:lnTo>
                      <a:pt x="73" y="46"/>
                    </a:lnTo>
                    <a:lnTo>
                      <a:pt x="23" y="47"/>
                    </a:lnTo>
                    <a:lnTo>
                      <a:pt x="5" y="39"/>
                    </a:lnTo>
                    <a:lnTo>
                      <a:pt x="0" y="23"/>
                    </a:lnTo>
                    <a:lnTo>
                      <a:pt x="5" y="6"/>
                    </a:lnTo>
                    <a:lnTo>
                      <a:pt x="23" y="0"/>
                    </a:lnTo>
                    <a:close/>
                  </a:path>
                </a:pathLst>
              </a:custGeom>
              <a:solidFill>
                <a:srgbClr val="000000"/>
              </a:solidFill>
              <a:ln w="9525">
                <a:noFill/>
                <a:round/>
                <a:headEnd/>
                <a:tailEnd/>
              </a:ln>
            </p:spPr>
            <p:txBody>
              <a:bodyPr/>
              <a:lstStyle/>
              <a:p>
                <a:endParaRPr lang="en-US"/>
              </a:p>
            </p:txBody>
          </p:sp>
          <p:sp>
            <p:nvSpPr>
              <p:cNvPr id="21830" name="Freeform 76"/>
              <p:cNvSpPr>
                <a:spLocks/>
              </p:cNvSpPr>
              <p:nvPr/>
            </p:nvSpPr>
            <p:spPr bwMode="auto">
              <a:xfrm>
                <a:off x="564" y="2441"/>
                <a:ext cx="12" cy="232"/>
              </a:xfrm>
              <a:custGeom>
                <a:avLst/>
                <a:gdLst>
                  <a:gd name="T0" fmla="*/ 17 w 89"/>
                  <a:gd name="T1" fmla="*/ 1600 h 1624"/>
                  <a:gd name="T2" fmla="*/ 6 w 89"/>
                  <a:gd name="T3" fmla="*/ 1334 h 1624"/>
                  <a:gd name="T4" fmla="*/ 0 w 89"/>
                  <a:gd name="T5" fmla="*/ 1069 h 1624"/>
                  <a:gd name="T6" fmla="*/ 26 w 89"/>
                  <a:gd name="T7" fmla="*/ 707 h 1624"/>
                  <a:gd name="T8" fmla="*/ 27 w 89"/>
                  <a:gd name="T9" fmla="*/ 538 h 1624"/>
                  <a:gd name="T10" fmla="*/ 17 w 89"/>
                  <a:gd name="T11" fmla="*/ 348 h 1624"/>
                  <a:gd name="T12" fmla="*/ 13 w 89"/>
                  <a:gd name="T13" fmla="*/ 226 h 1624"/>
                  <a:gd name="T14" fmla="*/ 19 w 89"/>
                  <a:gd name="T15" fmla="*/ 105 h 1624"/>
                  <a:gd name="T16" fmla="*/ 30 w 89"/>
                  <a:gd name="T17" fmla="*/ 55 h 1624"/>
                  <a:gd name="T18" fmla="*/ 55 w 89"/>
                  <a:gd name="T19" fmla="*/ 11 h 1624"/>
                  <a:gd name="T20" fmla="*/ 66 w 89"/>
                  <a:gd name="T21" fmla="*/ 0 h 1624"/>
                  <a:gd name="T22" fmla="*/ 80 w 89"/>
                  <a:gd name="T23" fmla="*/ 2 h 1624"/>
                  <a:gd name="T24" fmla="*/ 89 w 89"/>
                  <a:gd name="T25" fmla="*/ 27 h 1624"/>
                  <a:gd name="T26" fmla="*/ 80 w 89"/>
                  <a:gd name="T27" fmla="*/ 65 h 1624"/>
                  <a:gd name="T28" fmla="*/ 81 w 89"/>
                  <a:gd name="T29" fmla="*/ 107 h 1624"/>
                  <a:gd name="T30" fmla="*/ 73 w 89"/>
                  <a:gd name="T31" fmla="*/ 343 h 1624"/>
                  <a:gd name="T32" fmla="*/ 80 w 89"/>
                  <a:gd name="T33" fmla="*/ 536 h 1624"/>
                  <a:gd name="T34" fmla="*/ 73 w 89"/>
                  <a:gd name="T35" fmla="*/ 705 h 1624"/>
                  <a:gd name="T36" fmla="*/ 56 w 89"/>
                  <a:gd name="T37" fmla="*/ 875 h 1624"/>
                  <a:gd name="T38" fmla="*/ 37 w 89"/>
                  <a:gd name="T39" fmla="*/ 1069 h 1624"/>
                  <a:gd name="T40" fmla="*/ 73 w 89"/>
                  <a:gd name="T41" fmla="*/ 1593 h 1624"/>
                  <a:gd name="T42" fmla="*/ 66 w 89"/>
                  <a:gd name="T43" fmla="*/ 1616 h 1624"/>
                  <a:gd name="T44" fmla="*/ 49 w 89"/>
                  <a:gd name="T45" fmla="*/ 1624 h 1624"/>
                  <a:gd name="T46" fmla="*/ 17 w 89"/>
                  <a:gd name="T47" fmla="*/ 1600 h 1624"/>
                  <a:gd name="T48" fmla="*/ 17 w 89"/>
                  <a:gd name="T49" fmla="*/ 1600 h 162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9"/>
                  <a:gd name="T76" fmla="*/ 0 h 1624"/>
                  <a:gd name="T77" fmla="*/ 89 w 89"/>
                  <a:gd name="T78" fmla="*/ 1624 h 162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9" h="1624">
                    <a:moveTo>
                      <a:pt x="17" y="1600"/>
                    </a:moveTo>
                    <a:lnTo>
                      <a:pt x="6" y="1334"/>
                    </a:lnTo>
                    <a:lnTo>
                      <a:pt x="0" y="1069"/>
                    </a:lnTo>
                    <a:lnTo>
                      <a:pt x="26" y="707"/>
                    </a:lnTo>
                    <a:lnTo>
                      <a:pt x="27" y="538"/>
                    </a:lnTo>
                    <a:lnTo>
                      <a:pt x="17" y="348"/>
                    </a:lnTo>
                    <a:lnTo>
                      <a:pt x="13" y="226"/>
                    </a:lnTo>
                    <a:lnTo>
                      <a:pt x="19" y="105"/>
                    </a:lnTo>
                    <a:lnTo>
                      <a:pt x="30" y="55"/>
                    </a:lnTo>
                    <a:lnTo>
                      <a:pt x="55" y="11"/>
                    </a:lnTo>
                    <a:lnTo>
                      <a:pt x="66" y="0"/>
                    </a:lnTo>
                    <a:lnTo>
                      <a:pt x="80" y="2"/>
                    </a:lnTo>
                    <a:lnTo>
                      <a:pt x="89" y="27"/>
                    </a:lnTo>
                    <a:lnTo>
                      <a:pt x="80" y="65"/>
                    </a:lnTo>
                    <a:lnTo>
                      <a:pt x="81" y="107"/>
                    </a:lnTo>
                    <a:lnTo>
                      <a:pt x="73" y="343"/>
                    </a:lnTo>
                    <a:lnTo>
                      <a:pt x="80" y="536"/>
                    </a:lnTo>
                    <a:lnTo>
                      <a:pt x="73" y="705"/>
                    </a:lnTo>
                    <a:lnTo>
                      <a:pt x="56" y="875"/>
                    </a:lnTo>
                    <a:lnTo>
                      <a:pt x="37" y="1069"/>
                    </a:lnTo>
                    <a:lnTo>
                      <a:pt x="73" y="1593"/>
                    </a:lnTo>
                    <a:lnTo>
                      <a:pt x="66" y="1616"/>
                    </a:lnTo>
                    <a:lnTo>
                      <a:pt x="49" y="1624"/>
                    </a:lnTo>
                    <a:lnTo>
                      <a:pt x="17" y="1600"/>
                    </a:lnTo>
                    <a:close/>
                  </a:path>
                </a:pathLst>
              </a:custGeom>
              <a:solidFill>
                <a:srgbClr val="000000"/>
              </a:solidFill>
              <a:ln w="9525">
                <a:noFill/>
                <a:round/>
                <a:headEnd/>
                <a:tailEnd/>
              </a:ln>
            </p:spPr>
            <p:txBody>
              <a:bodyPr/>
              <a:lstStyle/>
              <a:p>
                <a:endParaRPr lang="en-US"/>
              </a:p>
            </p:txBody>
          </p:sp>
          <p:sp>
            <p:nvSpPr>
              <p:cNvPr id="21831" name="Freeform 77"/>
              <p:cNvSpPr>
                <a:spLocks/>
              </p:cNvSpPr>
              <p:nvPr/>
            </p:nvSpPr>
            <p:spPr bwMode="auto">
              <a:xfrm>
                <a:off x="572" y="2435"/>
                <a:ext cx="79" cy="13"/>
              </a:xfrm>
              <a:custGeom>
                <a:avLst/>
                <a:gdLst>
                  <a:gd name="T0" fmla="*/ 10 w 553"/>
                  <a:gd name="T1" fmla="*/ 36 h 90"/>
                  <a:gd name="T2" fmla="*/ 61 w 553"/>
                  <a:gd name="T3" fmla="*/ 17 h 90"/>
                  <a:gd name="T4" fmla="*/ 108 w 553"/>
                  <a:gd name="T5" fmla="*/ 6 h 90"/>
                  <a:gd name="T6" fmla="*/ 199 w 553"/>
                  <a:gd name="T7" fmla="*/ 0 h 90"/>
                  <a:gd name="T8" fmla="*/ 396 w 553"/>
                  <a:gd name="T9" fmla="*/ 28 h 90"/>
                  <a:gd name="T10" fmla="*/ 481 w 553"/>
                  <a:gd name="T11" fmla="*/ 30 h 90"/>
                  <a:gd name="T12" fmla="*/ 531 w 553"/>
                  <a:gd name="T13" fmla="*/ 38 h 90"/>
                  <a:gd name="T14" fmla="*/ 549 w 553"/>
                  <a:gd name="T15" fmla="*/ 49 h 90"/>
                  <a:gd name="T16" fmla="*/ 553 w 553"/>
                  <a:gd name="T17" fmla="*/ 69 h 90"/>
                  <a:gd name="T18" fmla="*/ 544 w 553"/>
                  <a:gd name="T19" fmla="*/ 86 h 90"/>
                  <a:gd name="T20" fmla="*/ 523 w 553"/>
                  <a:gd name="T21" fmla="*/ 90 h 90"/>
                  <a:gd name="T22" fmla="*/ 476 w 553"/>
                  <a:gd name="T23" fmla="*/ 79 h 90"/>
                  <a:gd name="T24" fmla="*/ 391 w 553"/>
                  <a:gd name="T25" fmla="*/ 81 h 90"/>
                  <a:gd name="T26" fmla="*/ 293 w 553"/>
                  <a:gd name="T27" fmla="*/ 61 h 90"/>
                  <a:gd name="T28" fmla="*/ 204 w 553"/>
                  <a:gd name="T29" fmla="*/ 45 h 90"/>
                  <a:gd name="T30" fmla="*/ 117 w 553"/>
                  <a:gd name="T31" fmla="*/ 45 h 90"/>
                  <a:gd name="T32" fmla="*/ 25 w 553"/>
                  <a:gd name="T33" fmla="*/ 71 h 90"/>
                  <a:gd name="T34" fmla="*/ 10 w 553"/>
                  <a:gd name="T35" fmla="*/ 71 h 90"/>
                  <a:gd name="T36" fmla="*/ 1 w 553"/>
                  <a:gd name="T37" fmla="*/ 61 h 90"/>
                  <a:gd name="T38" fmla="*/ 0 w 553"/>
                  <a:gd name="T39" fmla="*/ 48 h 90"/>
                  <a:gd name="T40" fmla="*/ 10 w 553"/>
                  <a:gd name="T41" fmla="*/ 36 h 90"/>
                  <a:gd name="T42" fmla="*/ 10 w 553"/>
                  <a:gd name="T43" fmla="*/ 36 h 9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553"/>
                  <a:gd name="T67" fmla="*/ 0 h 90"/>
                  <a:gd name="T68" fmla="*/ 553 w 553"/>
                  <a:gd name="T69" fmla="*/ 90 h 9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553" h="90">
                    <a:moveTo>
                      <a:pt x="10" y="36"/>
                    </a:moveTo>
                    <a:lnTo>
                      <a:pt x="61" y="17"/>
                    </a:lnTo>
                    <a:lnTo>
                      <a:pt x="108" y="6"/>
                    </a:lnTo>
                    <a:lnTo>
                      <a:pt x="199" y="0"/>
                    </a:lnTo>
                    <a:lnTo>
                      <a:pt x="396" y="28"/>
                    </a:lnTo>
                    <a:lnTo>
                      <a:pt x="481" y="30"/>
                    </a:lnTo>
                    <a:lnTo>
                      <a:pt x="531" y="38"/>
                    </a:lnTo>
                    <a:lnTo>
                      <a:pt x="549" y="49"/>
                    </a:lnTo>
                    <a:lnTo>
                      <a:pt x="553" y="69"/>
                    </a:lnTo>
                    <a:lnTo>
                      <a:pt x="544" y="86"/>
                    </a:lnTo>
                    <a:lnTo>
                      <a:pt x="523" y="90"/>
                    </a:lnTo>
                    <a:lnTo>
                      <a:pt x="476" y="79"/>
                    </a:lnTo>
                    <a:lnTo>
                      <a:pt x="391" y="81"/>
                    </a:lnTo>
                    <a:lnTo>
                      <a:pt x="293" y="61"/>
                    </a:lnTo>
                    <a:lnTo>
                      <a:pt x="204" y="45"/>
                    </a:lnTo>
                    <a:lnTo>
                      <a:pt x="117" y="45"/>
                    </a:lnTo>
                    <a:lnTo>
                      <a:pt x="25" y="71"/>
                    </a:lnTo>
                    <a:lnTo>
                      <a:pt x="10" y="71"/>
                    </a:lnTo>
                    <a:lnTo>
                      <a:pt x="1" y="61"/>
                    </a:lnTo>
                    <a:lnTo>
                      <a:pt x="0" y="48"/>
                    </a:lnTo>
                    <a:lnTo>
                      <a:pt x="10" y="36"/>
                    </a:lnTo>
                    <a:close/>
                  </a:path>
                </a:pathLst>
              </a:custGeom>
              <a:solidFill>
                <a:srgbClr val="000000"/>
              </a:solidFill>
              <a:ln w="9525">
                <a:noFill/>
                <a:round/>
                <a:headEnd/>
                <a:tailEnd/>
              </a:ln>
            </p:spPr>
            <p:txBody>
              <a:bodyPr/>
              <a:lstStyle/>
              <a:p>
                <a:endParaRPr lang="en-US"/>
              </a:p>
            </p:txBody>
          </p:sp>
          <p:sp>
            <p:nvSpPr>
              <p:cNvPr id="21832" name="Freeform 78"/>
              <p:cNvSpPr>
                <a:spLocks/>
              </p:cNvSpPr>
              <p:nvPr/>
            </p:nvSpPr>
            <p:spPr bwMode="auto">
              <a:xfrm>
                <a:off x="647" y="2450"/>
                <a:ext cx="18" cy="229"/>
              </a:xfrm>
              <a:custGeom>
                <a:avLst/>
                <a:gdLst>
                  <a:gd name="T0" fmla="*/ 102 w 128"/>
                  <a:gd name="T1" fmla="*/ 21 h 1605"/>
                  <a:gd name="T2" fmla="*/ 97 w 128"/>
                  <a:gd name="T3" fmla="*/ 184 h 1605"/>
                  <a:gd name="T4" fmla="*/ 107 w 128"/>
                  <a:gd name="T5" fmla="*/ 349 h 1605"/>
                  <a:gd name="T6" fmla="*/ 128 w 128"/>
                  <a:gd name="T7" fmla="*/ 772 h 1605"/>
                  <a:gd name="T8" fmla="*/ 125 w 128"/>
                  <a:gd name="T9" fmla="*/ 970 h 1605"/>
                  <a:gd name="T10" fmla="*/ 113 w 128"/>
                  <a:gd name="T11" fmla="*/ 1197 h 1605"/>
                  <a:gd name="T12" fmla="*/ 104 w 128"/>
                  <a:gd name="T13" fmla="*/ 1296 h 1605"/>
                  <a:gd name="T14" fmla="*/ 93 w 128"/>
                  <a:gd name="T15" fmla="*/ 1384 h 1605"/>
                  <a:gd name="T16" fmla="*/ 72 w 128"/>
                  <a:gd name="T17" fmla="*/ 1572 h 1605"/>
                  <a:gd name="T18" fmla="*/ 59 w 128"/>
                  <a:gd name="T19" fmla="*/ 1599 h 1605"/>
                  <a:gd name="T20" fmla="*/ 33 w 128"/>
                  <a:gd name="T21" fmla="*/ 1605 h 1605"/>
                  <a:gd name="T22" fmla="*/ 9 w 128"/>
                  <a:gd name="T23" fmla="*/ 1594 h 1605"/>
                  <a:gd name="T24" fmla="*/ 0 w 128"/>
                  <a:gd name="T25" fmla="*/ 1566 h 1605"/>
                  <a:gd name="T26" fmla="*/ 10 w 128"/>
                  <a:gd name="T27" fmla="*/ 1467 h 1605"/>
                  <a:gd name="T28" fmla="*/ 22 w 128"/>
                  <a:gd name="T29" fmla="*/ 1379 h 1605"/>
                  <a:gd name="T30" fmla="*/ 44 w 128"/>
                  <a:gd name="T31" fmla="*/ 1191 h 1605"/>
                  <a:gd name="T32" fmla="*/ 61 w 128"/>
                  <a:gd name="T33" fmla="*/ 968 h 1605"/>
                  <a:gd name="T34" fmla="*/ 75 w 128"/>
                  <a:gd name="T35" fmla="*/ 772 h 1605"/>
                  <a:gd name="T36" fmla="*/ 80 w 128"/>
                  <a:gd name="T37" fmla="*/ 575 h 1605"/>
                  <a:gd name="T38" fmla="*/ 70 w 128"/>
                  <a:gd name="T39" fmla="*/ 352 h 1605"/>
                  <a:gd name="T40" fmla="*/ 65 w 128"/>
                  <a:gd name="T41" fmla="*/ 17 h 1605"/>
                  <a:gd name="T42" fmla="*/ 72 w 128"/>
                  <a:gd name="T43" fmla="*/ 4 h 1605"/>
                  <a:gd name="T44" fmla="*/ 85 w 128"/>
                  <a:gd name="T45" fmla="*/ 0 h 1605"/>
                  <a:gd name="T46" fmla="*/ 102 w 128"/>
                  <a:gd name="T47" fmla="*/ 21 h 1605"/>
                  <a:gd name="T48" fmla="*/ 102 w 128"/>
                  <a:gd name="T49" fmla="*/ 21 h 160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28"/>
                  <a:gd name="T76" fmla="*/ 0 h 1605"/>
                  <a:gd name="T77" fmla="*/ 128 w 128"/>
                  <a:gd name="T78" fmla="*/ 1605 h 160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28" h="1605">
                    <a:moveTo>
                      <a:pt x="102" y="21"/>
                    </a:moveTo>
                    <a:lnTo>
                      <a:pt x="97" y="184"/>
                    </a:lnTo>
                    <a:lnTo>
                      <a:pt x="107" y="349"/>
                    </a:lnTo>
                    <a:lnTo>
                      <a:pt x="128" y="772"/>
                    </a:lnTo>
                    <a:lnTo>
                      <a:pt x="125" y="970"/>
                    </a:lnTo>
                    <a:lnTo>
                      <a:pt x="113" y="1197"/>
                    </a:lnTo>
                    <a:lnTo>
                      <a:pt x="104" y="1296"/>
                    </a:lnTo>
                    <a:lnTo>
                      <a:pt x="93" y="1384"/>
                    </a:lnTo>
                    <a:lnTo>
                      <a:pt x="72" y="1572"/>
                    </a:lnTo>
                    <a:lnTo>
                      <a:pt x="59" y="1599"/>
                    </a:lnTo>
                    <a:lnTo>
                      <a:pt x="33" y="1605"/>
                    </a:lnTo>
                    <a:lnTo>
                      <a:pt x="9" y="1594"/>
                    </a:lnTo>
                    <a:lnTo>
                      <a:pt x="0" y="1566"/>
                    </a:lnTo>
                    <a:lnTo>
                      <a:pt x="10" y="1467"/>
                    </a:lnTo>
                    <a:lnTo>
                      <a:pt x="22" y="1379"/>
                    </a:lnTo>
                    <a:lnTo>
                      <a:pt x="44" y="1191"/>
                    </a:lnTo>
                    <a:lnTo>
                      <a:pt x="61" y="968"/>
                    </a:lnTo>
                    <a:lnTo>
                      <a:pt x="75" y="772"/>
                    </a:lnTo>
                    <a:lnTo>
                      <a:pt x="80" y="575"/>
                    </a:lnTo>
                    <a:lnTo>
                      <a:pt x="70" y="352"/>
                    </a:lnTo>
                    <a:lnTo>
                      <a:pt x="65" y="17"/>
                    </a:lnTo>
                    <a:lnTo>
                      <a:pt x="72" y="4"/>
                    </a:lnTo>
                    <a:lnTo>
                      <a:pt x="85" y="0"/>
                    </a:lnTo>
                    <a:lnTo>
                      <a:pt x="102" y="21"/>
                    </a:lnTo>
                    <a:close/>
                  </a:path>
                </a:pathLst>
              </a:custGeom>
              <a:solidFill>
                <a:srgbClr val="000000"/>
              </a:solidFill>
              <a:ln w="9525">
                <a:noFill/>
                <a:round/>
                <a:headEnd/>
                <a:tailEnd/>
              </a:ln>
            </p:spPr>
            <p:txBody>
              <a:bodyPr/>
              <a:lstStyle/>
              <a:p>
                <a:endParaRPr lang="en-US"/>
              </a:p>
            </p:txBody>
          </p:sp>
          <p:sp>
            <p:nvSpPr>
              <p:cNvPr id="21833" name="Freeform 79"/>
              <p:cNvSpPr>
                <a:spLocks/>
              </p:cNvSpPr>
              <p:nvPr/>
            </p:nvSpPr>
            <p:spPr bwMode="auto">
              <a:xfrm>
                <a:off x="530" y="2444"/>
                <a:ext cx="43" cy="25"/>
              </a:xfrm>
              <a:custGeom>
                <a:avLst/>
                <a:gdLst>
                  <a:gd name="T0" fmla="*/ 14 w 301"/>
                  <a:gd name="T1" fmla="*/ 115 h 179"/>
                  <a:gd name="T2" fmla="*/ 47 w 301"/>
                  <a:gd name="T3" fmla="*/ 94 h 179"/>
                  <a:gd name="T4" fmla="*/ 79 w 301"/>
                  <a:gd name="T5" fmla="*/ 78 h 179"/>
                  <a:gd name="T6" fmla="*/ 141 w 301"/>
                  <a:gd name="T7" fmla="*/ 56 h 179"/>
                  <a:gd name="T8" fmla="*/ 272 w 301"/>
                  <a:gd name="T9" fmla="*/ 2 h 179"/>
                  <a:gd name="T10" fmla="*/ 287 w 301"/>
                  <a:gd name="T11" fmla="*/ 0 h 179"/>
                  <a:gd name="T12" fmla="*/ 297 w 301"/>
                  <a:gd name="T13" fmla="*/ 9 h 179"/>
                  <a:gd name="T14" fmla="*/ 301 w 301"/>
                  <a:gd name="T15" fmla="*/ 22 h 179"/>
                  <a:gd name="T16" fmla="*/ 292 w 301"/>
                  <a:gd name="T17" fmla="*/ 35 h 179"/>
                  <a:gd name="T18" fmla="*/ 259 w 301"/>
                  <a:gd name="T19" fmla="*/ 55 h 179"/>
                  <a:gd name="T20" fmla="*/ 229 w 301"/>
                  <a:gd name="T21" fmla="*/ 70 h 179"/>
                  <a:gd name="T22" fmla="*/ 200 w 301"/>
                  <a:gd name="T23" fmla="*/ 86 h 179"/>
                  <a:gd name="T24" fmla="*/ 172 w 301"/>
                  <a:gd name="T25" fmla="*/ 101 h 179"/>
                  <a:gd name="T26" fmla="*/ 145 w 301"/>
                  <a:gd name="T27" fmla="*/ 115 h 179"/>
                  <a:gd name="T28" fmla="*/ 116 w 301"/>
                  <a:gd name="T29" fmla="*/ 131 h 179"/>
                  <a:gd name="T30" fmla="*/ 87 w 301"/>
                  <a:gd name="T31" fmla="*/ 150 h 179"/>
                  <a:gd name="T32" fmla="*/ 56 w 301"/>
                  <a:gd name="T33" fmla="*/ 172 h 179"/>
                  <a:gd name="T34" fmla="*/ 28 w 301"/>
                  <a:gd name="T35" fmla="*/ 179 h 179"/>
                  <a:gd name="T36" fmla="*/ 7 w 301"/>
                  <a:gd name="T37" fmla="*/ 165 h 179"/>
                  <a:gd name="T38" fmla="*/ 0 w 301"/>
                  <a:gd name="T39" fmla="*/ 140 h 179"/>
                  <a:gd name="T40" fmla="*/ 14 w 301"/>
                  <a:gd name="T41" fmla="*/ 115 h 179"/>
                  <a:gd name="T42" fmla="*/ 14 w 301"/>
                  <a:gd name="T43" fmla="*/ 115 h 17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01"/>
                  <a:gd name="T67" fmla="*/ 0 h 179"/>
                  <a:gd name="T68" fmla="*/ 301 w 301"/>
                  <a:gd name="T69" fmla="*/ 179 h 17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01" h="179">
                    <a:moveTo>
                      <a:pt x="14" y="115"/>
                    </a:moveTo>
                    <a:lnTo>
                      <a:pt x="47" y="94"/>
                    </a:lnTo>
                    <a:lnTo>
                      <a:pt x="79" y="78"/>
                    </a:lnTo>
                    <a:lnTo>
                      <a:pt x="141" y="56"/>
                    </a:lnTo>
                    <a:lnTo>
                      <a:pt x="272" y="2"/>
                    </a:lnTo>
                    <a:lnTo>
                      <a:pt x="287" y="0"/>
                    </a:lnTo>
                    <a:lnTo>
                      <a:pt x="297" y="9"/>
                    </a:lnTo>
                    <a:lnTo>
                      <a:pt x="301" y="22"/>
                    </a:lnTo>
                    <a:lnTo>
                      <a:pt x="292" y="35"/>
                    </a:lnTo>
                    <a:lnTo>
                      <a:pt x="259" y="55"/>
                    </a:lnTo>
                    <a:lnTo>
                      <a:pt x="229" y="70"/>
                    </a:lnTo>
                    <a:lnTo>
                      <a:pt x="200" y="86"/>
                    </a:lnTo>
                    <a:lnTo>
                      <a:pt x="172" y="101"/>
                    </a:lnTo>
                    <a:lnTo>
                      <a:pt x="145" y="115"/>
                    </a:lnTo>
                    <a:lnTo>
                      <a:pt x="116" y="131"/>
                    </a:lnTo>
                    <a:lnTo>
                      <a:pt x="87" y="150"/>
                    </a:lnTo>
                    <a:lnTo>
                      <a:pt x="56" y="172"/>
                    </a:lnTo>
                    <a:lnTo>
                      <a:pt x="28" y="179"/>
                    </a:lnTo>
                    <a:lnTo>
                      <a:pt x="7" y="165"/>
                    </a:lnTo>
                    <a:lnTo>
                      <a:pt x="0" y="140"/>
                    </a:lnTo>
                    <a:lnTo>
                      <a:pt x="14" y="115"/>
                    </a:lnTo>
                    <a:close/>
                  </a:path>
                </a:pathLst>
              </a:custGeom>
              <a:solidFill>
                <a:srgbClr val="000000"/>
              </a:solidFill>
              <a:ln w="9525">
                <a:noFill/>
                <a:round/>
                <a:headEnd/>
                <a:tailEnd/>
              </a:ln>
            </p:spPr>
            <p:txBody>
              <a:bodyPr/>
              <a:lstStyle/>
              <a:p>
                <a:endParaRPr lang="en-US"/>
              </a:p>
            </p:txBody>
          </p:sp>
          <p:sp>
            <p:nvSpPr>
              <p:cNvPr id="21834" name="Freeform 80"/>
              <p:cNvSpPr>
                <a:spLocks/>
              </p:cNvSpPr>
              <p:nvPr/>
            </p:nvSpPr>
            <p:spPr bwMode="auto">
              <a:xfrm>
                <a:off x="495" y="2636"/>
                <a:ext cx="7" cy="27"/>
              </a:xfrm>
              <a:custGeom>
                <a:avLst/>
                <a:gdLst>
                  <a:gd name="T0" fmla="*/ 54 w 54"/>
                  <a:gd name="T1" fmla="*/ 21 h 184"/>
                  <a:gd name="T2" fmla="*/ 53 w 54"/>
                  <a:gd name="T3" fmla="*/ 66 h 184"/>
                  <a:gd name="T4" fmla="*/ 54 w 54"/>
                  <a:gd name="T5" fmla="*/ 112 h 184"/>
                  <a:gd name="T6" fmla="*/ 53 w 54"/>
                  <a:gd name="T7" fmla="*/ 171 h 184"/>
                  <a:gd name="T8" fmla="*/ 49 w 54"/>
                  <a:gd name="T9" fmla="*/ 183 h 184"/>
                  <a:gd name="T10" fmla="*/ 36 w 54"/>
                  <a:gd name="T11" fmla="*/ 184 h 184"/>
                  <a:gd name="T12" fmla="*/ 16 w 54"/>
                  <a:gd name="T13" fmla="*/ 159 h 184"/>
                  <a:gd name="T14" fmla="*/ 4 w 54"/>
                  <a:gd name="T15" fmla="*/ 117 h 184"/>
                  <a:gd name="T16" fmla="*/ 0 w 54"/>
                  <a:gd name="T17" fmla="*/ 28 h 184"/>
                  <a:gd name="T18" fmla="*/ 10 w 54"/>
                  <a:gd name="T19" fmla="*/ 9 h 184"/>
                  <a:gd name="T20" fmla="*/ 29 w 54"/>
                  <a:gd name="T21" fmla="*/ 0 h 184"/>
                  <a:gd name="T22" fmla="*/ 47 w 54"/>
                  <a:gd name="T23" fmla="*/ 4 h 184"/>
                  <a:gd name="T24" fmla="*/ 54 w 54"/>
                  <a:gd name="T25" fmla="*/ 21 h 184"/>
                  <a:gd name="T26" fmla="*/ 54 w 54"/>
                  <a:gd name="T27" fmla="*/ 21 h 18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4"/>
                  <a:gd name="T43" fmla="*/ 0 h 184"/>
                  <a:gd name="T44" fmla="*/ 54 w 54"/>
                  <a:gd name="T45" fmla="*/ 184 h 18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4" h="184">
                    <a:moveTo>
                      <a:pt x="54" y="21"/>
                    </a:moveTo>
                    <a:lnTo>
                      <a:pt x="53" y="66"/>
                    </a:lnTo>
                    <a:lnTo>
                      <a:pt x="54" y="112"/>
                    </a:lnTo>
                    <a:lnTo>
                      <a:pt x="53" y="171"/>
                    </a:lnTo>
                    <a:lnTo>
                      <a:pt x="49" y="183"/>
                    </a:lnTo>
                    <a:lnTo>
                      <a:pt x="36" y="184"/>
                    </a:lnTo>
                    <a:lnTo>
                      <a:pt x="16" y="159"/>
                    </a:lnTo>
                    <a:lnTo>
                      <a:pt x="4" y="117"/>
                    </a:lnTo>
                    <a:lnTo>
                      <a:pt x="0" y="28"/>
                    </a:lnTo>
                    <a:lnTo>
                      <a:pt x="10" y="9"/>
                    </a:lnTo>
                    <a:lnTo>
                      <a:pt x="29" y="0"/>
                    </a:lnTo>
                    <a:lnTo>
                      <a:pt x="47" y="4"/>
                    </a:lnTo>
                    <a:lnTo>
                      <a:pt x="54" y="21"/>
                    </a:lnTo>
                    <a:close/>
                  </a:path>
                </a:pathLst>
              </a:custGeom>
              <a:solidFill>
                <a:srgbClr val="000000"/>
              </a:solidFill>
              <a:ln w="9525">
                <a:noFill/>
                <a:round/>
                <a:headEnd/>
                <a:tailEnd/>
              </a:ln>
            </p:spPr>
            <p:txBody>
              <a:bodyPr/>
              <a:lstStyle/>
              <a:p>
                <a:endParaRPr lang="en-US"/>
              </a:p>
            </p:txBody>
          </p:sp>
          <p:sp>
            <p:nvSpPr>
              <p:cNvPr id="21835" name="Freeform 81"/>
              <p:cNvSpPr>
                <a:spLocks/>
              </p:cNvSpPr>
              <p:nvPr/>
            </p:nvSpPr>
            <p:spPr bwMode="auto">
              <a:xfrm>
                <a:off x="598" y="2453"/>
                <a:ext cx="51" cy="35"/>
              </a:xfrm>
              <a:custGeom>
                <a:avLst/>
                <a:gdLst>
                  <a:gd name="T0" fmla="*/ 323 w 359"/>
                  <a:gd name="T1" fmla="*/ 230 h 241"/>
                  <a:gd name="T2" fmla="*/ 310 w 359"/>
                  <a:gd name="T3" fmla="*/ 153 h 241"/>
                  <a:gd name="T4" fmla="*/ 313 w 359"/>
                  <a:gd name="T5" fmla="*/ 76 h 241"/>
                  <a:gd name="T6" fmla="*/ 137 w 359"/>
                  <a:gd name="T7" fmla="*/ 71 h 241"/>
                  <a:gd name="T8" fmla="*/ 78 w 359"/>
                  <a:gd name="T9" fmla="*/ 51 h 241"/>
                  <a:gd name="T10" fmla="*/ 19 w 359"/>
                  <a:gd name="T11" fmla="*/ 40 h 241"/>
                  <a:gd name="T12" fmla="*/ 0 w 359"/>
                  <a:gd name="T13" fmla="*/ 22 h 241"/>
                  <a:gd name="T14" fmla="*/ 5 w 359"/>
                  <a:gd name="T15" fmla="*/ 9 h 241"/>
                  <a:gd name="T16" fmla="*/ 19 w 359"/>
                  <a:gd name="T17" fmla="*/ 3 h 241"/>
                  <a:gd name="T18" fmla="*/ 84 w 359"/>
                  <a:gd name="T19" fmla="*/ 0 h 241"/>
                  <a:gd name="T20" fmla="*/ 148 w 359"/>
                  <a:gd name="T21" fmla="*/ 6 h 241"/>
                  <a:gd name="T22" fmla="*/ 242 w 359"/>
                  <a:gd name="T23" fmla="*/ 22 h 241"/>
                  <a:gd name="T24" fmla="*/ 336 w 359"/>
                  <a:gd name="T25" fmla="*/ 32 h 241"/>
                  <a:gd name="T26" fmla="*/ 357 w 359"/>
                  <a:gd name="T27" fmla="*/ 55 h 241"/>
                  <a:gd name="T28" fmla="*/ 359 w 359"/>
                  <a:gd name="T29" fmla="*/ 216 h 241"/>
                  <a:gd name="T30" fmla="*/ 357 w 359"/>
                  <a:gd name="T31" fmla="*/ 232 h 241"/>
                  <a:gd name="T32" fmla="*/ 347 w 359"/>
                  <a:gd name="T33" fmla="*/ 241 h 241"/>
                  <a:gd name="T34" fmla="*/ 323 w 359"/>
                  <a:gd name="T35" fmla="*/ 230 h 241"/>
                  <a:gd name="T36" fmla="*/ 323 w 359"/>
                  <a:gd name="T37" fmla="*/ 230 h 24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59"/>
                  <a:gd name="T58" fmla="*/ 0 h 241"/>
                  <a:gd name="T59" fmla="*/ 359 w 359"/>
                  <a:gd name="T60" fmla="*/ 241 h 24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59" h="241">
                    <a:moveTo>
                      <a:pt x="323" y="230"/>
                    </a:moveTo>
                    <a:lnTo>
                      <a:pt x="310" y="153"/>
                    </a:lnTo>
                    <a:lnTo>
                      <a:pt x="313" y="76"/>
                    </a:lnTo>
                    <a:lnTo>
                      <a:pt x="137" y="71"/>
                    </a:lnTo>
                    <a:lnTo>
                      <a:pt x="78" y="51"/>
                    </a:lnTo>
                    <a:lnTo>
                      <a:pt x="19" y="40"/>
                    </a:lnTo>
                    <a:lnTo>
                      <a:pt x="0" y="22"/>
                    </a:lnTo>
                    <a:lnTo>
                      <a:pt x="5" y="9"/>
                    </a:lnTo>
                    <a:lnTo>
                      <a:pt x="19" y="3"/>
                    </a:lnTo>
                    <a:lnTo>
                      <a:pt x="84" y="0"/>
                    </a:lnTo>
                    <a:lnTo>
                      <a:pt x="148" y="6"/>
                    </a:lnTo>
                    <a:lnTo>
                      <a:pt x="242" y="22"/>
                    </a:lnTo>
                    <a:lnTo>
                      <a:pt x="336" y="32"/>
                    </a:lnTo>
                    <a:lnTo>
                      <a:pt x="357" y="55"/>
                    </a:lnTo>
                    <a:lnTo>
                      <a:pt x="359" y="216"/>
                    </a:lnTo>
                    <a:lnTo>
                      <a:pt x="357" y="232"/>
                    </a:lnTo>
                    <a:lnTo>
                      <a:pt x="347" y="241"/>
                    </a:lnTo>
                    <a:lnTo>
                      <a:pt x="323" y="230"/>
                    </a:lnTo>
                    <a:close/>
                  </a:path>
                </a:pathLst>
              </a:custGeom>
              <a:solidFill>
                <a:srgbClr val="000000"/>
              </a:solidFill>
              <a:ln w="9525">
                <a:noFill/>
                <a:round/>
                <a:headEnd/>
                <a:tailEnd/>
              </a:ln>
            </p:spPr>
            <p:txBody>
              <a:bodyPr/>
              <a:lstStyle/>
              <a:p>
                <a:endParaRPr lang="en-US"/>
              </a:p>
            </p:txBody>
          </p:sp>
          <p:sp>
            <p:nvSpPr>
              <p:cNvPr id="21836" name="Freeform 82"/>
              <p:cNvSpPr>
                <a:spLocks/>
              </p:cNvSpPr>
              <p:nvPr/>
            </p:nvSpPr>
            <p:spPr bwMode="auto">
              <a:xfrm>
                <a:off x="604" y="2500"/>
                <a:ext cx="45" cy="10"/>
              </a:xfrm>
              <a:custGeom>
                <a:avLst/>
                <a:gdLst>
                  <a:gd name="T0" fmla="*/ 299 w 317"/>
                  <a:gd name="T1" fmla="*/ 65 h 67"/>
                  <a:gd name="T2" fmla="*/ 182 w 317"/>
                  <a:gd name="T3" fmla="*/ 67 h 67"/>
                  <a:gd name="T4" fmla="*/ 63 w 317"/>
                  <a:gd name="T5" fmla="*/ 55 h 67"/>
                  <a:gd name="T6" fmla="*/ 22 w 317"/>
                  <a:gd name="T7" fmla="*/ 50 h 67"/>
                  <a:gd name="T8" fmla="*/ 5 w 317"/>
                  <a:gd name="T9" fmla="*/ 41 h 67"/>
                  <a:gd name="T10" fmla="*/ 0 w 317"/>
                  <a:gd name="T11" fmla="*/ 23 h 67"/>
                  <a:gd name="T12" fmla="*/ 7 w 317"/>
                  <a:gd name="T13" fmla="*/ 6 h 67"/>
                  <a:gd name="T14" fmla="*/ 27 w 317"/>
                  <a:gd name="T15" fmla="*/ 0 h 67"/>
                  <a:gd name="T16" fmla="*/ 71 w 317"/>
                  <a:gd name="T17" fmla="*/ 6 h 67"/>
                  <a:gd name="T18" fmla="*/ 184 w 317"/>
                  <a:gd name="T19" fmla="*/ 24 h 67"/>
                  <a:gd name="T20" fmla="*/ 297 w 317"/>
                  <a:gd name="T21" fmla="*/ 28 h 67"/>
                  <a:gd name="T22" fmla="*/ 317 w 317"/>
                  <a:gd name="T23" fmla="*/ 46 h 67"/>
                  <a:gd name="T24" fmla="*/ 312 w 317"/>
                  <a:gd name="T25" fmla="*/ 58 h 67"/>
                  <a:gd name="T26" fmla="*/ 299 w 317"/>
                  <a:gd name="T27" fmla="*/ 65 h 67"/>
                  <a:gd name="T28" fmla="*/ 299 w 317"/>
                  <a:gd name="T29" fmla="*/ 65 h 6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17"/>
                  <a:gd name="T46" fmla="*/ 0 h 67"/>
                  <a:gd name="T47" fmla="*/ 317 w 317"/>
                  <a:gd name="T48" fmla="*/ 67 h 6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17" h="67">
                    <a:moveTo>
                      <a:pt x="299" y="65"/>
                    </a:moveTo>
                    <a:lnTo>
                      <a:pt x="182" y="67"/>
                    </a:lnTo>
                    <a:lnTo>
                      <a:pt x="63" y="55"/>
                    </a:lnTo>
                    <a:lnTo>
                      <a:pt x="22" y="50"/>
                    </a:lnTo>
                    <a:lnTo>
                      <a:pt x="5" y="41"/>
                    </a:lnTo>
                    <a:lnTo>
                      <a:pt x="0" y="23"/>
                    </a:lnTo>
                    <a:lnTo>
                      <a:pt x="7" y="6"/>
                    </a:lnTo>
                    <a:lnTo>
                      <a:pt x="27" y="0"/>
                    </a:lnTo>
                    <a:lnTo>
                      <a:pt x="71" y="6"/>
                    </a:lnTo>
                    <a:lnTo>
                      <a:pt x="184" y="24"/>
                    </a:lnTo>
                    <a:lnTo>
                      <a:pt x="297" y="28"/>
                    </a:lnTo>
                    <a:lnTo>
                      <a:pt x="317" y="46"/>
                    </a:lnTo>
                    <a:lnTo>
                      <a:pt x="312" y="58"/>
                    </a:lnTo>
                    <a:lnTo>
                      <a:pt x="299" y="65"/>
                    </a:lnTo>
                    <a:close/>
                  </a:path>
                </a:pathLst>
              </a:custGeom>
              <a:solidFill>
                <a:srgbClr val="000000"/>
              </a:solidFill>
              <a:ln w="9525">
                <a:noFill/>
                <a:round/>
                <a:headEnd/>
                <a:tailEnd/>
              </a:ln>
            </p:spPr>
            <p:txBody>
              <a:bodyPr/>
              <a:lstStyle/>
              <a:p>
                <a:endParaRPr lang="en-US"/>
              </a:p>
            </p:txBody>
          </p:sp>
          <p:sp>
            <p:nvSpPr>
              <p:cNvPr id="21837" name="Freeform 83"/>
              <p:cNvSpPr>
                <a:spLocks/>
              </p:cNvSpPr>
              <p:nvPr/>
            </p:nvSpPr>
            <p:spPr bwMode="auto">
              <a:xfrm>
                <a:off x="583" y="2532"/>
                <a:ext cx="67" cy="11"/>
              </a:xfrm>
              <a:custGeom>
                <a:avLst/>
                <a:gdLst>
                  <a:gd name="T0" fmla="*/ 448 w 471"/>
                  <a:gd name="T1" fmla="*/ 75 h 79"/>
                  <a:gd name="T2" fmla="*/ 352 w 471"/>
                  <a:gd name="T3" fmla="*/ 79 h 79"/>
                  <a:gd name="T4" fmla="*/ 257 w 471"/>
                  <a:gd name="T5" fmla="*/ 71 h 79"/>
                  <a:gd name="T6" fmla="*/ 152 w 471"/>
                  <a:gd name="T7" fmla="*/ 59 h 79"/>
                  <a:gd name="T8" fmla="*/ 29 w 471"/>
                  <a:gd name="T9" fmla="*/ 57 h 79"/>
                  <a:gd name="T10" fmla="*/ 8 w 471"/>
                  <a:gd name="T11" fmla="*/ 48 h 79"/>
                  <a:gd name="T12" fmla="*/ 0 w 471"/>
                  <a:gd name="T13" fmla="*/ 28 h 79"/>
                  <a:gd name="T14" fmla="*/ 8 w 471"/>
                  <a:gd name="T15" fmla="*/ 9 h 79"/>
                  <a:gd name="T16" fmla="*/ 29 w 471"/>
                  <a:gd name="T17" fmla="*/ 0 h 79"/>
                  <a:gd name="T18" fmla="*/ 153 w 471"/>
                  <a:gd name="T19" fmla="*/ 9 h 79"/>
                  <a:gd name="T20" fmla="*/ 262 w 471"/>
                  <a:gd name="T21" fmla="*/ 18 h 79"/>
                  <a:gd name="T22" fmla="*/ 354 w 471"/>
                  <a:gd name="T23" fmla="*/ 27 h 79"/>
                  <a:gd name="T24" fmla="*/ 446 w 471"/>
                  <a:gd name="T25" fmla="*/ 24 h 79"/>
                  <a:gd name="T26" fmla="*/ 465 w 471"/>
                  <a:gd name="T27" fmla="*/ 31 h 79"/>
                  <a:gd name="T28" fmla="*/ 471 w 471"/>
                  <a:gd name="T29" fmla="*/ 49 h 79"/>
                  <a:gd name="T30" fmla="*/ 467 w 471"/>
                  <a:gd name="T31" fmla="*/ 66 h 79"/>
                  <a:gd name="T32" fmla="*/ 448 w 471"/>
                  <a:gd name="T33" fmla="*/ 75 h 79"/>
                  <a:gd name="T34" fmla="*/ 448 w 471"/>
                  <a:gd name="T35" fmla="*/ 75 h 7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71"/>
                  <a:gd name="T55" fmla="*/ 0 h 79"/>
                  <a:gd name="T56" fmla="*/ 471 w 471"/>
                  <a:gd name="T57" fmla="*/ 79 h 7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71" h="79">
                    <a:moveTo>
                      <a:pt x="448" y="75"/>
                    </a:moveTo>
                    <a:lnTo>
                      <a:pt x="352" y="79"/>
                    </a:lnTo>
                    <a:lnTo>
                      <a:pt x="257" y="71"/>
                    </a:lnTo>
                    <a:lnTo>
                      <a:pt x="152" y="59"/>
                    </a:lnTo>
                    <a:lnTo>
                      <a:pt x="29" y="57"/>
                    </a:lnTo>
                    <a:lnTo>
                      <a:pt x="8" y="48"/>
                    </a:lnTo>
                    <a:lnTo>
                      <a:pt x="0" y="28"/>
                    </a:lnTo>
                    <a:lnTo>
                      <a:pt x="8" y="9"/>
                    </a:lnTo>
                    <a:lnTo>
                      <a:pt x="29" y="0"/>
                    </a:lnTo>
                    <a:lnTo>
                      <a:pt x="153" y="9"/>
                    </a:lnTo>
                    <a:lnTo>
                      <a:pt x="262" y="18"/>
                    </a:lnTo>
                    <a:lnTo>
                      <a:pt x="354" y="27"/>
                    </a:lnTo>
                    <a:lnTo>
                      <a:pt x="446" y="24"/>
                    </a:lnTo>
                    <a:lnTo>
                      <a:pt x="465" y="31"/>
                    </a:lnTo>
                    <a:lnTo>
                      <a:pt x="471" y="49"/>
                    </a:lnTo>
                    <a:lnTo>
                      <a:pt x="467" y="66"/>
                    </a:lnTo>
                    <a:lnTo>
                      <a:pt x="448" y="75"/>
                    </a:lnTo>
                    <a:close/>
                  </a:path>
                </a:pathLst>
              </a:custGeom>
              <a:solidFill>
                <a:srgbClr val="000000"/>
              </a:solidFill>
              <a:ln w="9525">
                <a:noFill/>
                <a:round/>
                <a:headEnd/>
                <a:tailEnd/>
              </a:ln>
            </p:spPr>
            <p:txBody>
              <a:bodyPr/>
              <a:lstStyle/>
              <a:p>
                <a:endParaRPr lang="en-US"/>
              </a:p>
            </p:txBody>
          </p:sp>
          <p:sp>
            <p:nvSpPr>
              <p:cNvPr id="21838" name="Freeform 84"/>
              <p:cNvSpPr>
                <a:spLocks/>
              </p:cNvSpPr>
              <p:nvPr/>
            </p:nvSpPr>
            <p:spPr bwMode="auto">
              <a:xfrm>
                <a:off x="614" y="2572"/>
                <a:ext cx="34" cy="52"/>
              </a:xfrm>
              <a:custGeom>
                <a:avLst/>
                <a:gdLst>
                  <a:gd name="T0" fmla="*/ 28 w 239"/>
                  <a:gd name="T1" fmla="*/ 7 h 364"/>
                  <a:gd name="T2" fmla="*/ 205 w 239"/>
                  <a:gd name="T3" fmla="*/ 0 h 364"/>
                  <a:gd name="T4" fmla="*/ 239 w 239"/>
                  <a:gd name="T5" fmla="*/ 14 h 364"/>
                  <a:gd name="T6" fmla="*/ 236 w 239"/>
                  <a:gd name="T7" fmla="*/ 51 h 364"/>
                  <a:gd name="T8" fmla="*/ 211 w 239"/>
                  <a:gd name="T9" fmla="*/ 121 h 364"/>
                  <a:gd name="T10" fmla="*/ 204 w 239"/>
                  <a:gd name="T11" fmla="*/ 187 h 364"/>
                  <a:gd name="T12" fmla="*/ 204 w 239"/>
                  <a:gd name="T13" fmla="*/ 255 h 364"/>
                  <a:gd name="T14" fmla="*/ 202 w 239"/>
                  <a:gd name="T15" fmla="*/ 331 h 364"/>
                  <a:gd name="T16" fmla="*/ 189 w 239"/>
                  <a:gd name="T17" fmla="*/ 356 h 364"/>
                  <a:gd name="T18" fmla="*/ 165 w 239"/>
                  <a:gd name="T19" fmla="*/ 364 h 364"/>
                  <a:gd name="T20" fmla="*/ 142 w 239"/>
                  <a:gd name="T21" fmla="*/ 354 h 364"/>
                  <a:gd name="T22" fmla="*/ 133 w 239"/>
                  <a:gd name="T23" fmla="*/ 326 h 364"/>
                  <a:gd name="T24" fmla="*/ 154 w 239"/>
                  <a:gd name="T25" fmla="*/ 69 h 364"/>
                  <a:gd name="T26" fmla="*/ 28 w 239"/>
                  <a:gd name="T27" fmla="*/ 64 h 364"/>
                  <a:gd name="T28" fmla="*/ 7 w 239"/>
                  <a:gd name="T29" fmla="*/ 55 h 364"/>
                  <a:gd name="T30" fmla="*/ 0 w 239"/>
                  <a:gd name="T31" fmla="*/ 36 h 364"/>
                  <a:gd name="T32" fmla="*/ 7 w 239"/>
                  <a:gd name="T33" fmla="*/ 16 h 364"/>
                  <a:gd name="T34" fmla="*/ 28 w 239"/>
                  <a:gd name="T35" fmla="*/ 7 h 364"/>
                  <a:gd name="T36" fmla="*/ 28 w 239"/>
                  <a:gd name="T37" fmla="*/ 7 h 36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39"/>
                  <a:gd name="T58" fmla="*/ 0 h 364"/>
                  <a:gd name="T59" fmla="*/ 239 w 239"/>
                  <a:gd name="T60" fmla="*/ 364 h 36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39" h="364">
                    <a:moveTo>
                      <a:pt x="28" y="7"/>
                    </a:moveTo>
                    <a:lnTo>
                      <a:pt x="205" y="0"/>
                    </a:lnTo>
                    <a:lnTo>
                      <a:pt x="239" y="14"/>
                    </a:lnTo>
                    <a:lnTo>
                      <a:pt x="236" y="51"/>
                    </a:lnTo>
                    <a:lnTo>
                      <a:pt x="211" y="121"/>
                    </a:lnTo>
                    <a:lnTo>
                      <a:pt x="204" y="187"/>
                    </a:lnTo>
                    <a:lnTo>
                      <a:pt x="204" y="255"/>
                    </a:lnTo>
                    <a:lnTo>
                      <a:pt x="202" y="331"/>
                    </a:lnTo>
                    <a:lnTo>
                      <a:pt x="189" y="356"/>
                    </a:lnTo>
                    <a:lnTo>
                      <a:pt x="165" y="364"/>
                    </a:lnTo>
                    <a:lnTo>
                      <a:pt x="142" y="354"/>
                    </a:lnTo>
                    <a:lnTo>
                      <a:pt x="133" y="326"/>
                    </a:lnTo>
                    <a:lnTo>
                      <a:pt x="154" y="69"/>
                    </a:lnTo>
                    <a:lnTo>
                      <a:pt x="28" y="64"/>
                    </a:lnTo>
                    <a:lnTo>
                      <a:pt x="7" y="55"/>
                    </a:lnTo>
                    <a:lnTo>
                      <a:pt x="0" y="36"/>
                    </a:lnTo>
                    <a:lnTo>
                      <a:pt x="7" y="16"/>
                    </a:lnTo>
                    <a:lnTo>
                      <a:pt x="28" y="7"/>
                    </a:lnTo>
                    <a:close/>
                  </a:path>
                </a:pathLst>
              </a:custGeom>
              <a:solidFill>
                <a:srgbClr val="000000"/>
              </a:solidFill>
              <a:ln w="9525">
                <a:noFill/>
                <a:round/>
                <a:headEnd/>
                <a:tailEnd/>
              </a:ln>
            </p:spPr>
            <p:txBody>
              <a:bodyPr/>
              <a:lstStyle/>
              <a:p>
                <a:endParaRPr lang="en-US"/>
              </a:p>
            </p:txBody>
          </p:sp>
          <p:sp>
            <p:nvSpPr>
              <p:cNvPr id="21839" name="Freeform 85"/>
              <p:cNvSpPr>
                <a:spLocks/>
              </p:cNvSpPr>
              <p:nvPr/>
            </p:nvSpPr>
            <p:spPr bwMode="auto">
              <a:xfrm>
                <a:off x="240" y="2694"/>
                <a:ext cx="45" cy="10"/>
              </a:xfrm>
              <a:custGeom>
                <a:avLst/>
                <a:gdLst>
                  <a:gd name="T0" fmla="*/ 17 w 311"/>
                  <a:gd name="T1" fmla="*/ 38 h 70"/>
                  <a:gd name="T2" fmla="*/ 277 w 311"/>
                  <a:gd name="T3" fmla="*/ 70 h 70"/>
                  <a:gd name="T4" fmla="*/ 300 w 311"/>
                  <a:gd name="T5" fmla="*/ 64 h 70"/>
                  <a:gd name="T6" fmla="*/ 311 w 311"/>
                  <a:gd name="T7" fmla="*/ 44 h 70"/>
                  <a:gd name="T8" fmla="*/ 305 w 311"/>
                  <a:gd name="T9" fmla="*/ 23 h 70"/>
                  <a:gd name="T10" fmla="*/ 285 w 311"/>
                  <a:gd name="T11" fmla="*/ 10 h 70"/>
                  <a:gd name="T12" fmla="*/ 153 w 311"/>
                  <a:gd name="T13" fmla="*/ 6 h 70"/>
                  <a:gd name="T14" fmla="*/ 21 w 311"/>
                  <a:gd name="T15" fmla="*/ 0 h 70"/>
                  <a:gd name="T16" fmla="*/ 0 w 311"/>
                  <a:gd name="T17" fmla="*/ 17 h 70"/>
                  <a:gd name="T18" fmla="*/ 3 w 311"/>
                  <a:gd name="T19" fmla="*/ 30 h 70"/>
                  <a:gd name="T20" fmla="*/ 17 w 311"/>
                  <a:gd name="T21" fmla="*/ 38 h 70"/>
                  <a:gd name="T22" fmla="*/ 17 w 311"/>
                  <a:gd name="T23" fmla="*/ 38 h 7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11"/>
                  <a:gd name="T37" fmla="*/ 0 h 70"/>
                  <a:gd name="T38" fmla="*/ 311 w 311"/>
                  <a:gd name="T39" fmla="*/ 70 h 7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11" h="70">
                    <a:moveTo>
                      <a:pt x="17" y="38"/>
                    </a:moveTo>
                    <a:lnTo>
                      <a:pt x="277" y="70"/>
                    </a:lnTo>
                    <a:lnTo>
                      <a:pt x="300" y="64"/>
                    </a:lnTo>
                    <a:lnTo>
                      <a:pt x="311" y="44"/>
                    </a:lnTo>
                    <a:lnTo>
                      <a:pt x="305" y="23"/>
                    </a:lnTo>
                    <a:lnTo>
                      <a:pt x="285" y="10"/>
                    </a:lnTo>
                    <a:lnTo>
                      <a:pt x="153" y="6"/>
                    </a:lnTo>
                    <a:lnTo>
                      <a:pt x="21" y="0"/>
                    </a:lnTo>
                    <a:lnTo>
                      <a:pt x="0" y="17"/>
                    </a:lnTo>
                    <a:lnTo>
                      <a:pt x="3" y="30"/>
                    </a:lnTo>
                    <a:lnTo>
                      <a:pt x="17" y="38"/>
                    </a:lnTo>
                    <a:close/>
                  </a:path>
                </a:pathLst>
              </a:custGeom>
              <a:solidFill>
                <a:srgbClr val="000000"/>
              </a:solidFill>
              <a:ln w="9525">
                <a:noFill/>
                <a:round/>
                <a:headEnd/>
                <a:tailEnd/>
              </a:ln>
            </p:spPr>
            <p:txBody>
              <a:bodyPr/>
              <a:lstStyle/>
              <a:p>
                <a:endParaRPr lang="en-US"/>
              </a:p>
            </p:txBody>
          </p:sp>
          <p:sp>
            <p:nvSpPr>
              <p:cNvPr id="21840" name="Freeform 86"/>
              <p:cNvSpPr>
                <a:spLocks/>
              </p:cNvSpPr>
              <p:nvPr/>
            </p:nvSpPr>
            <p:spPr bwMode="auto">
              <a:xfrm>
                <a:off x="287" y="2595"/>
                <a:ext cx="11" cy="66"/>
              </a:xfrm>
              <a:custGeom>
                <a:avLst/>
                <a:gdLst>
                  <a:gd name="T0" fmla="*/ 37 w 75"/>
                  <a:gd name="T1" fmla="*/ 19 h 465"/>
                  <a:gd name="T2" fmla="*/ 46 w 75"/>
                  <a:gd name="T3" fmla="*/ 115 h 465"/>
                  <a:gd name="T4" fmla="*/ 64 w 75"/>
                  <a:gd name="T5" fmla="*/ 199 h 465"/>
                  <a:gd name="T6" fmla="*/ 75 w 75"/>
                  <a:gd name="T7" fmla="*/ 380 h 465"/>
                  <a:gd name="T8" fmla="*/ 73 w 75"/>
                  <a:gd name="T9" fmla="*/ 442 h 465"/>
                  <a:gd name="T10" fmla="*/ 66 w 75"/>
                  <a:gd name="T11" fmla="*/ 459 h 465"/>
                  <a:gd name="T12" fmla="*/ 51 w 75"/>
                  <a:gd name="T13" fmla="*/ 465 h 465"/>
                  <a:gd name="T14" fmla="*/ 30 w 75"/>
                  <a:gd name="T15" fmla="*/ 442 h 465"/>
                  <a:gd name="T16" fmla="*/ 26 w 75"/>
                  <a:gd name="T17" fmla="*/ 375 h 465"/>
                  <a:gd name="T18" fmla="*/ 31 w 75"/>
                  <a:gd name="T19" fmla="*/ 281 h 465"/>
                  <a:gd name="T20" fmla="*/ 21 w 75"/>
                  <a:gd name="T21" fmla="*/ 197 h 465"/>
                  <a:gd name="T22" fmla="*/ 0 w 75"/>
                  <a:gd name="T23" fmla="*/ 19 h 465"/>
                  <a:gd name="T24" fmla="*/ 6 w 75"/>
                  <a:gd name="T25" fmla="*/ 4 h 465"/>
                  <a:gd name="T26" fmla="*/ 19 w 75"/>
                  <a:gd name="T27" fmla="*/ 0 h 465"/>
                  <a:gd name="T28" fmla="*/ 37 w 75"/>
                  <a:gd name="T29" fmla="*/ 19 h 465"/>
                  <a:gd name="T30" fmla="*/ 37 w 75"/>
                  <a:gd name="T31" fmla="*/ 19 h 46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75"/>
                  <a:gd name="T49" fmla="*/ 0 h 465"/>
                  <a:gd name="T50" fmla="*/ 75 w 75"/>
                  <a:gd name="T51" fmla="*/ 465 h 46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75" h="465">
                    <a:moveTo>
                      <a:pt x="37" y="19"/>
                    </a:moveTo>
                    <a:lnTo>
                      <a:pt x="46" y="115"/>
                    </a:lnTo>
                    <a:lnTo>
                      <a:pt x="64" y="199"/>
                    </a:lnTo>
                    <a:lnTo>
                      <a:pt x="75" y="380"/>
                    </a:lnTo>
                    <a:lnTo>
                      <a:pt x="73" y="442"/>
                    </a:lnTo>
                    <a:lnTo>
                      <a:pt x="66" y="459"/>
                    </a:lnTo>
                    <a:lnTo>
                      <a:pt x="51" y="465"/>
                    </a:lnTo>
                    <a:lnTo>
                      <a:pt x="30" y="442"/>
                    </a:lnTo>
                    <a:lnTo>
                      <a:pt x="26" y="375"/>
                    </a:lnTo>
                    <a:lnTo>
                      <a:pt x="31" y="281"/>
                    </a:lnTo>
                    <a:lnTo>
                      <a:pt x="21" y="197"/>
                    </a:lnTo>
                    <a:lnTo>
                      <a:pt x="0" y="19"/>
                    </a:lnTo>
                    <a:lnTo>
                      <a:pt x="6" y="4"/>
                    </a:lnTo>
                    <a:lnTo>
                      <a:pt x="19" y="0"/>
                    </a:lnTo>
                    <a:lnTo>
                      <a:pt x="37" y="19"/>
                    </a:lnTo>
                    <a:close/>
                  </a:path>
                </a:pathLst>
              </a:custGeom>
              <a:solidFill>
                <a:srgbClr val="000000"/>
              </a:solidFill>
              <a:ln w="9525">
                <a:noFill/>
                <a:round/>
                <a:headEnd/>
                <a:tailEnd/>
              </a:ln>
            </p:spPr>
            <p:txBody>
              <a:bodyPr/>
              <a:lstStyle/>
              <a:p>
                <a:endParaRPr lang="en-US"/>
              </a:p>
            </p:txBody>
          </p:sp>
          <p:sp>
            <p:nvSpPr>
              <p:cNvPr id="21841" name="Freeform 87"/>
              <p:cNvSpPr>
                <a:spLocks/>
              </p:cNvSpPr>
              <p:nvPr/>
            </p:nvSpPr>
            <p:spPr bwMode="auto">
              <a:xfrm>
                <a:off x="290" y="2595"/>
                <a:ext cx="30" cy="63"/>
              </a:xfrm>
              <a:custGeom>
                <a:avLst/>
                <a:gdLst>
                  <a:gd name="T0" fmla="*/ 26 w 207"/>
                  <a:gd name="T1" fmla="*/ 4 h 447"/>
                  <a:gd name="T2" fmla="*/ 69 w 207"/>
                  <a:gd name="T3" fmla="*/ 42 h 447"/>
                  <a:gd name="T4" fmla="*/ 106 w 207"/>
                  <a:gd name="T5" fmla="*/ 78 h 447"/>
                  <a:gd name="T6" fmla="*/ 161 w 207"/>
                  <a:gd name="T7" fmla="*/ 168 h 447"/>
                  <a:gd name="T8" fmla="*/ 173 w 207"/>
                  <a:gd name="T9" fmla="*/ 253 h 447"/>
                  <a:gd name="T10" fmla="*/ 196 w 207"/>
                  <a:gd name="T11" fmla="*/ 365 h 447"/>
                  <a:gd name="T12" fmla="*/ 202 w 207"/>
                  <a:gd name="T13" fmla="*/ 402 h 447"/>
                  <a:gd name="T14" fmla="*/ 207 w 207"/>
                  <a:gd name="T15" fmla="*/ 438 h 447"/>
                  <a:gd name="T16" fmla="*/ 196 w 207"/>
                  <a:gd name="T17" fmla="*/ 447 h 447"/>
                  <a:gd name="T18" fmla="*/ 173 w 207"/>
                  <a:gd name="T19" fmla="*/ 441 h 447"/>
                  <a:gd name="T20" fmla="*/ 145 w 207"/>
                  <a:gd name="T21" fmla="*/ 408 h 447"/>
                  <a:gd name="T22" fmla="*/ 142 w 207"/>
                  <a:gd name="T23" fmla="*/ 368 h 447"/>
                  <a:gd name="T24" fmla="*/ 121 w 207"/>
                  <a:gd name="T25" fmla="*/ 262 h 447"/>
                  <a:gd name="T26" fmla="*/ 113 w 207"/>
                  <a:gd name="T27" fmla="*/ 179 h 447"/>
                  <a:gd name="T28" fmla="*/ 94 w 207"/>
                  <a:gd name="T29" fmla="*/ 133 h 447"/>
                  <a:gd name="T30" fmla="*/ 68 w 207"/>
                  <a:gd name="T31" fmla="*/ 98 h 447"/>
                  <a:gd name="T32" fmla="*/ 39 w 207"/>
                  <a:gd name="T33" fmla="*/ 66 h 447"/>
                  <a:gd name="T34" fmla="*/ 1 w 207"/>
                  <a:gd name="T35" fmla="*/ 34 h 447"/>
                  <a:gd name="T36" fmla="*/ 0 w 207"/>
                  <a:gd name="T37" fmla="*/ 7 h 447"/>
                  <a:gd name="T38" fmla="*/ 12 w 207"/>
                  <a:gd name="T39" fmla="*/ 0 h 447"/>
                  <a:gd name="T40" fmla="*/ 26 w 207"/>
                  <a:gd name="T41" fmla="*/ 4 h 447"/>
                  <a:gd name="T42" fmla="*/ 26 w 207"/>
                  <a:gd name="T43" fmla="*/ 4 h 44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07"/>
                  <a:gd name="T67" fmla="*/ 0 h 447"/>
                  <a:gd name="T68" fmla="*/ 207 w 207"/>
                  <a:gd name="T69" fmla="*/ 447 h 44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07" h="447">
                    <a:moveTo>
                      <a:pt x="26" y="4"/>
                    </a:moveTo>
                    <a:lnTo>
                      <a:pt x="69" y="42"/>
                    </a:lnTo>
                    <a:lnTo>
                      <a:pt x="106" y="78"/>
                    </a:lnTo>
                    <a:lnTo>
                      <a:pt x="161" y="168"/>
                    </a:lnTo>
                    <a:lnTo>
                      <a:pt x="173" y="253"/>
                    </a:lnTo>
                    <a:lnTo>
                      <a:pt x="196" y="365"/>
                    </a:lnTo>
                    <a:lnTo>
                      <a:pt x="202" y="402"/>
                    </a:lnTo>
                    <a:lnTo>
                      <a:pt x="207" y="438"/>
                    </a:lnTo>
                    <a:lnTo>
                      <a:pt x="196" y="447"/>
                    </a:lnTo>
                    <a:lnTo>
                      <a:pt x="173" y="441"/>
                    </a:lnTo>
                    <a:lnTo>
                      <a:pt x="145" y="408"/>
                    </a:lnTo>
                    <a:lnTo>
                      <a:pt x="142" y="368"/>
                    </a:lnTo>
                    <a:lnTo>
                      <a:pt x="121" y="262"/>
                    </a:lnTo>
                    <a:lnTo>
                      <a:pt x="113" y="179"/>
                    </a:lnTo>
                    <a:lnTo>
                      <a:pt x="94" y="133"/>
                    </a:lnTo>
                    <a:lnTo>
                      <a:pt x="68" y="98"/>
                    </a:lnTo>
                    <a:lnTo>
                      <a:pt x="39" y="66"/>
                    </a:lnTo>
                    <a:lnTo>
                      <a:pt x="1" y="34"/>
                    </a:lnTo>
                    <a:lnTo>
                      <a:pt x="0" y="7"/>
                    </a:lnTo>
                    <a:lnTo>
                      <a:pt x="12" y="0"/>
                    </a:lnTo>
                    <a:lnTo>
                      <a:pt x="26" y="4"/>
                    </a:lnTo>
                    <a:close/>
                  </a:path>
                </a:pathLst>
              </a:custGeom>
              <a:solidFill>
                <a:srgbClr val="000000"/>
              </a:solidFill>
              <a:ln w="9525">
                <a:noFill/>
                <a:round/>
                <a:headEnd/>
                <a:tailEnd/>
              </a:ln>
            </p:spPr>
            <p:txBody>
              <a:bodyPr/>
              <a:lstStyle/>
              <a:p>
                <a:endParaRPr lang="en-US"/>
              </a:p>
            </p:txBody>
          </p:sp>
          <p:sp>
            <p:nvSpPr>
              <p:cNvPr id="21842" name="Freeform 88"/>
              <p:cNvSpPr>
                <a:spLocks/>
              </p:cNvSpPr>
              <p:nvPr/>
            </p:nvSpPr>
            <p:spPr bwMode="auto">
              <a:xfrm>
                <a:off x="253" y="2610"/>
                <a:ext cx="29" cy="12"/>
              </a:xfrm>
              <a:custGeom>
                <a:avLst/>
                <a:gdLst>
                  <a:gd name="T0" fmla="*/ 14 w 201"/>
                  <a:gd name="T1" fmla="*/ 13 h 87"/>
                  <a:gd name="T2" fmla="*/ 64 w 201"/>
                  <a:gd name="T3" fmla="*/ 1 h 87"/>
                  <a:gd name="T4" fmla="*/ 111 w 201"/>
                  <a:gd name="T5" fmla="*/ 0 h 87"/>
                  <a:gd name="T6" fmla="*/ 156 w 201"/>
                  <a:gd name="T7" fmla="*/ 12 h 87"/>
                  <a:gd name="T8" fmla="*/ 194 w 201"/>
                  <a:gd name="T9" fmla="*/ 42 h 87"/>
                  <a:gd name="T10" fmla="*/ 201 w 201"/>
                  <a:gd name="T11" fmla="*/ 62 h 87"/>
                  <a:gd name="T12" fmla="*/ 192 w 201"/>
                  <a:gd name="T13" fmla="*/ 80 h 87"/>
                  <a:gd name="T14" fmla="*/ 173 w 201"/>
                  <a:gd name="T15" fmla="*/ 87 h 87"/>
                  <a:gd name="T16" fmla="*/ 154 w 201"/>
                  <a:gd name="T17" fmla="*/ 76 h 87"/>
                  <a:gd name="T18" fmla="*/ 127 w 201"/>
                  <a:gd name="T19" fmla="*/ 54 h 87"/>
                  <a:gd name="T20" fmla="*/ 95 w 201"/>
                  <a:gd name="T21" fmla="*/ 45 h 87"/>
                  <a:gd name="T22" fmla="*/ 24 w 201"/>
                  <a:gd name="T23" fmla="*/ 52 h 87"/>
                  <a:gd name="T24" fmla="*/ 7 w 201"/>
                  <a:gd name="T25" fmla="*/ 51 h 87"/>
                  <a:gd name="T26" fmla="*/ 0 w 201"/>
                  <a:gd name="T27" fmla="*/ 38 h 87"/>
                  <a:gd name="T28" fmla="*/ 1 w 201"/>
                  <a:gd name="T29" fmla="*/ 23 h 87"/>
                  <a:gd name="T30" fmla="*/ 14 w 201"/>
                  <a:gd name="T31" fmla="*/ 13 h 87"/>
                  <a:gd name="T32" fmla="*/ 14 w 201"/>
                  <a:gd name="T33" fmla="*/ 13 h 8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1"/>
                  <a:gd name="T52" fmla="*/ 0 h 87"/>
                  <a:gd name="T53" fmla="*/ 201 w 201"/>
                  <a:gd name="T54" fmla="*/ 87 h 8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01" h="87">
                    <a:moveTo>
                      <a:pt x="14" y="13"/>
                    </a:moveTo>
                    <a:lnTo>
                      <a:pt x="64" y="1"/>
                    </a:lnTo>
                    <a:lnTo>
                      <a:pt x="111" y="0"/>
                    </a:lnTo>
                    <a:lnTo>
                      <a:pt x="156" y="12"/>
                    </a:lnTo>
                    <a:lnTo>
                      <a:pt x="194" y="42"/>
                    </a:lnTo>
                    <a:lnTo>
                      <a:pt x="201" y="62"/>
                    </a:lnTo>
                    <a:lnTo>
                      <a:pt x="192" y="80"/>
                    </a:lnTo>
                    <a:lnTo>
                      <a:pt x="173" y="87"/>
                    </a:lnTo>
                    <a:lnTo>
                      <a:pt x="154" y="76"/>
                    </a:lnTo>
                    <a:lnTo>
                      <a:pt x="127" y="54"/>
                    </a:lnTo>
                    <a:lnTo>
                      <a:pt x="95" y="45"/>
                    </a:lnTo>
                    <a:lnTo>
                      <a:pt x="24" y="52"/>
                    </a:lnTo>
                    <a:lnTo>
                      <a:pt x="7" y="51"/>
                    </a:lnTo>
                    <a:lnTo>
                      <a:pt x="0" y="38"/>
                    </a:lnTo>
                    <a:lnTo>
                      <a:pt x="1" y="23"/>
                    </a:lnTo>
                    <a:lnTo>
                      <a:pt x="14" y="13"/>
                    </a:lnTo>
                    <a:close/>
                  </a:path>
                </a:pathLst>
              </a:custGeom>
              <a:solidFill>
                <a:srgbClr val="000000"/>
              </a:solidFill>
              <a:ln w="9525">
                <a:noFill/>
                <a:round/>
                <a:headEnd/>
                <a:tailEnd/>
              </a:ln>
            </p:spPr>
            <p:txBody>
              <a:bodyPr/>
              <a:lstStyle/>
              <a:p>
                <a:endParaRPr lang="en-US"/>
              </a:p>
            </p:txBody>
          </p:sp>
          <p:sp>
            <p:nvSpPr>
              <p:cNvPr id="21843" name="Freeform 89"/>
              <p:cNvSpPr>
                <a:spLocks/>
              </p:cNvSpPr>
              <p:nvPr/>
            </p:nvSpPr>
            <p:spPr bwMode="auto">
              <a:xfrm>
                <a:off x="255" y="2626"/>
                <a:ext cx="25" cy="11"/>
              </a:xfrm>
              <a:custGeom>
                <a:avLst/>
                <a:gdLst>
                  <a:gd name="T0" fmla="*/ 13 w 177"/>
                  <a:gd name="T1" fmla="*/ 13 h 76"/>
                  <a:gd name="T2" fmla="*/ 57 w 177"/>
                  <a:gd name="T3" fmla="*/ 3 h 76"/>
                  <a:gd name="T4" fmla="*/ 102 w 177"/>
                  <a:gd name="T5" fmla="*/ 0 h 76"/>
                  <a:gd name="T6" fmla="*/ 173 w 177"/>
                  <a:gd name="T7" fmla="*/ 42 h 76"/>
                  <a:gd name="T8" fmla="*/ 177 w 177"/>
                  <a:gd name="T9" fmla="*/ 69 h 76"/>
                  <a:gd name="T10" fmla="*/ 166 w 177"/>
                  <a:gd name="T11" fmla="*/ 76 h 76"/>
                  <a:gd name="T12" fmla="*/ 151 w 177"/>
                  <a:gd name="T13" fmla="*/ 72 h 76"/>
                  <a:gd name="T14" fmla="*/ 124 w 177"/>
                  <a:gd name="T15" fmla="*/ 55 h 76"/>
                  <a:gd name="T16" fmla="*/ 94 w 177"/>
                  <a:gd name="T17" fmla="*/ 41 h 76"/>
                  <a:gd name="T18" fmla="*/ 22 w 177"/>
                  <a:gd name="T19" fmla="*/ 49 h 76"/>
                  <a:gd name="T20" fmla="*/ 7 w 177"/>
                  <a:gd name="T21" fmla="*/ 47 h 76"/>
                  <a:gd name="T22" fmla="*/ 0 w 177"/>
                  <a:gd name="T23" fmla="*/ 36 h 76"/>
                  <a:gd name="T24" fmla="*/ 1 w 177"/>
                  <a:gd name="T25" fmla="*/ 22 h 76"/>
                  <a:gd name="T26" fmla="*/ 13 w 177"/>
                  <a:gd name="T27" fmla="*/ 13 h 76"/>
                  <a:gd name="T28" fmla="*/ 13 w 177"/>
                  <a:gd name="T29" fmla="*/ 13 h 7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7"/>
                  <a:gd name="T46" fmla="*/ 0 h 76"/>
                  <a:gd name="T47" fmla="*/ 177 w 177"/>
                  <a:gd name="T48" fmla="*/ 76 h 7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7" h="76">
                    <a:moveTo>
                      <a:pt x="13" y="13"/>
                    </a:moveTo>
                    <a:lnTo>
                      <a:pt x="57" y="3"/>
                    </a:lnTo>
                    <a:lnTo>
                      <a:pt x="102" y="0"/>
                    </a:lnTo>
                    <a:lnTo>
                      <a:pt x="173" y="42"/>
                    </a:lnTo>
                    <a:lnTo>
                      <a:pt x="177" y="69"/>
                    </a:lnTo>
                    <a:lnTo>
                      <a:pt x="166" y="76"/>
                    </a:lnTo>
                    <a:lnTo>
                      <a:pt x="151" y="72"/>
                    </a:lnTo>
                    <a:lnTo>
                      <a:pt x="124" y="55"/>
                    </a:lnTo>
                    <a:lnTo>
                      <a:pt x="94" y="41"/>
                    </a:lnTo>
                    <a:lnTo>
                      <a:pt x="22" y="49"/>
                    </a:lnTo>
                    <a:lnTo>
                      <a:pt x="7" y="47"/>
                    </a:lnTo>
                    <a:lnTo>
                      <a:pt x="0" y="36"/>
                    </a:lnTo>
                    <a:lnTo>
                      <a:pt x="1" y="22"/>
                    </a:lnTo>
                    <a:lnTo>
                      <a:pt x="13" y="13"/>
                    </a:lnTo>
                    <a:close/>
                  </a:path>
                </a:pathLst>
              </a:custGeom>
              <a:solidFill>
                <a:srgbClr val="000000"/>
              </a:solidFill>
              <a:ln w="9525">
                <a:noFill/>
                <a:round/>
                <a:headEnd/>
                <a:tailEnd/>
              </a:ln>
            </p:spPr>
            <p:txBody>
              <a:bodyPr/>
              <a:lstStyle/>
              <a:p>
                <a:endParaRPr lang="en-US"/>
              </a:p>
            </p:txBody>
          </p:sp>
          <p:sp>
            <p:nvSpPr>
              <p:cNvPr id="21844" name="Freeform 90"/>
              <p:cNvSpPr>
                <a:spLocks/>
              </p:cNvSpPr>
              <p:nvPr/>
            </p:nvSpPr>
            <p:spPr bwMode="auto">
              <a:xfrm>
                <a:off x="255" y="2642"/>
                <a:ext cx="28" cy="12"/>
              </a:xfrm>
              <a:custGeom>
                <a:avLst/>
                <a:gdLst>
                  <a:gd name="T0" fmla="*/ 18 w 199"/>
                  <a:gd name="T1" fmla="*/ 7 h 84"/>
                  <a:gd name="T2" fmla="*/ 92 w 199"/>
                  <a:gd name="T3" fmla="*/ 0 h 84"/>
                  <a:gd name="T4" fmla="*/ 145 w 199"/>
                  <a:gd name="T5" fmla="*/ 19 h 84"/>
                  <a:gd name="T6" fmla="*/ 191 w 199"/>
                  <a:gd name="T7" fmla="*/ 49 h 84"/>
                  <a:gd name="T8" fmla="*/ 199 w 199"/>
                  <a:gd name="T9" fmla="*/ 63 h 84"/>
                  <a:gd name="T10" fmla="*/ 196 w 199"/>
                  <a:gd name="T11" fmla="*/ 76 h 84"/>
                  <a:gd name="T12" fmla="*/ 185 w 199"/>
                  <a:gd name="T13" fmla="*/ 84 h 84"/>
                  <a:gd name="T14" fmla="*/ 169 w 199"/>
                  <a:gd name="T15" fmla="*/ 81 h 84"/>
                  <a:gd name="T16" fmla="*/ 149 w 199"/>
                  <a:gd name="T17" fmla="*/ 69 h 84"/>
                  <a:gd name="T18" fmla="*/ 131 w 199"/>
                  <a:gd name="T19" fmla="*/ 62 h 84"/>
                  <a:gd name="T20" fmla="*/ 86 w 199"/>
                  <a:gd name="T21" fmla="*/ 54 h 84"/>
                  <a:gd name="T22" fmla="*/ 22 w 199"/>
                  <a:gd name="T23" fmla="*/ 47 h 84"/>
                  <a:gd name="T24" fmla="*/ 0 w 199"/>
                  <a:gd name="T25" fmla="*/ 29 h 84"/>
                  <a:gd name="T26" fmla="*/ 3 w 199"/>
                  <a:gd name="T27" fmla="*/ 15 h 84"/>
                  <a:gd name="T28" fmla="*/ 18 w 199"/>
                  <a:gd name="T29" fmla="*/ 7 h 84"/>
                  <a:gd name="T30" fmla="*/ 18 w 199"/>
                  <a:gd name="T31" fmla="*/ 7 h 8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99"/>
                  <a:gd name="T49" fmla="*/ 0 h 84"/>
                  <a:gd name="T50" fmla="*/ 199 w 199"/>
                  <a:gd name="T51" fmla="*/ 84 h 8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99" h="84">
                    <a:moveTo>
                      <a:pt x="18" y="7"/>
                    </a:moveTo>
                    <a:lnTo>
                      <a:pt x="92" y="0"/>
                    </a:lnTo>
                    <a:lnTo>
                      <a:pt x="145" y="19"/>
                    </a:lnTo>
                    <a:lnTo>
                      <a:pt x="191" y="49"/>
                    </a:lnTo>
                    <a:lnTo>
                      <a:pt x="199" y="63"/>
                    </a:lnTo>
                    <a:lnTo>
                      <a:pt x="196" y="76"/>
                    </a:lnTo>
                    <a:lnTo>
                      <a:pt x="185" y="84"/>
                    </a:lnTo>
                    <a:lnTo>
                      <a:pt x="169" y="81"/>
                    </a:lnTo>
                    <a:lnTo>
                      <a:pt x="149" y="69"/>
                    </a:lnTo>
                    <a:lnTo>
                      <a:pt x="131" y="62"/>
                    </a:lnTo>
                    <a:lnTo>
                      <a:pt x="86" y="54"/>
                    </a:lnTo>
                    <a:lnTo>
                      <a:pt x="22" y="47"/>
                    </a:lnTo>
                    <a:lnTo>
                      <a:pt x="0" y="29"/>
                    </a:lnTo>
                    <a:lnTo>
                      <a:pt x="3" y="15"/>
                    </a:lnTo>
                    <a:lnTo>
                      <a:pt x="18" y="7"/>
                    </a:lnTo>
                    <a:close/>
                  </a:path>
                </a:pathLst>
              </a:custGeom>
              <a:solidFill>
                <a:srgbClr val="000000"/>
              </a:solidFill>
              <a:ln w="9525">
                <a:noFill/>
                <a:round/>
                <a:headEnd/>
                <a:tailEnd/>
              </a:ln>
            </p:spPr>
            <p:txBody>
              <a:bodyPr/>
              <a:lstStyle/>
              <a:p>
                <a:endParaRPr lang="en-US"/>
              </a:p>
            </p:txBody>
          </p:sp>
          <p:sp>
            <p:nvSpPr>
              <p:cNvPr id="21845" name="Freeform 91"/>
              <p:cNvSpPr>
                <a:spLocks/>
              </p:cNvSpPr>
              <p:nvPr/>
            </p:nvSpPr>
            <p:spPr bwMode="auto">
              <a:xfrm>
                <a:off x="262" y="2667"/>
                <a:ext cx="23" cy="18"/>
              </a:xfrm>
              <a:custGeom>
                <a:avLst/>
                <a:gdLst>
                  <a:gd name="T0" fmla="*/ 88 w 162"/>
                  <a:gd name="T1" fmla="*/ 0 h 129"/>
                  <a:gd name="T2" fmla="*/ 53 w 162"/>
                  <a:gd name="T3" fmla="*/ 4 h 129"/>
                  <a:gd name="T4" fmla="*/ 21 w 162"/>
                  <a:gd name="T5" fmla="*/ 21 h 129"/>
                  <a:gd name="T6" fmla="*/ 1 w 162"/>
                  <a:gd name="T7" fmla="*/ 49 h 129"/>
                  <a:gd name="T8" fmla="*/ 0 w 162"/>
                  <a:gd name="T9" fmla="*/ 81 h 129"/>
                  <a:gd name="T10" fmla="*/ 22 w 162"/>
                  <a:gd name="T11" fmla="*/ 108 h 129"/>
                  <a:gd name="T12" fmla="*/ 52 w 162"/>
                  <a:gd name="T13" fmla="*/ 129 h 129"/>
                  <a:gd name="T14" fmla="*/ 110 w 162"/>
                  <a:gd name="T15" fmla="*/ 114 h 129"/>
                  <a:gd name="T16" fmla="*/ 161 w 162"/>
                  <a:gd name="T17" fmla="*/ 82 h 129"/>
                  <a:gd name="T18" fmla="*/ 162 w 162"/>
                  <a:gd name="T19" fmla="*/ 55 h 129"/>
                  <a:gd name="T20" fmla="*/ 151 w 162"/>
                  <a:gd name="T21" fmla="*/ 48 h 129"/>
                  <a:gd name="T22" fmla="*/ 137 w 162"/>
                  <a:gd name="T23" fmla="*/ 53 h 129"/>
                  <a:gd name="T24" fmla="*/ 119 w 162"/>
                  <a:gd name="T25" fmla="*/ 66 h 129"/>
                  <a:gd name="T26" fmla="*/ 104 w 162"/>
                  <a:gd name="T27" fmla="*/ 74 h 129"/>
                  <a:gd name="T28" fmla="*/ 65 w 162"/>
                  <a:gd name="T29" fmla="*/ 81 h 129"/>
                  <a:gd name="T30" fmla="*/ 41 w 162"/>
                  <a:gd name="T31" fmla="*/ 65 h 129"/>
                  <a:gd name="T32" fmla="*/ 42 w 162"/>
                  <a:gd name="T33" fmla="*/ 53 h 129"/>
                  <a:gd name="T34" fmla="*/ 52 w 162"/>
                  <a:gd name="T35" fmla="*/ 43 h 129"/>
                  <a:gd name="T36" fmla="*/ 82 w 162"/>
                  <a:gd name="T37" fmla="*/ 37 h 129"/>
                  <a:gd name="T38" fmla="*/ 96 w 162"/>
                  <a:gd name="T39" fmla="*/ 34 h 129"/>
                  <a:gd name="T40" fmla="*/ 103 w 162"/>
                  <a:gd name="T41" fmla="*/ 23 h 129"/>
                  <a:gd name="T42" fmla="*/ 100 w 162"/>
                  <a:gd name="T43" fmla="*/ 8 h 129"/>
                  <a:gd name="T44" fmla="*/ 88 w 162"/>
                  <a:gd name="T45" fmla="*/ 0 h 129"/>
                  <a:gd name="T46" fmla="*/ 88 w 162"/>
                  <a:gd name="T47" fmla="*/ 0 h 12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62"/>
                  <a:gd name="T73" fmla="*/ 0 h 129"/>
                  <a:gd name="T74" fmla="*/ 162 w 162"/>
                  <a:gd name="T75" fmla="*/ 129 h 12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62" h="129">
                    <a:moveTo>
                      <a:pt x="88" y="0"/>
                    </a:moveTo>
                    <a:lnTo>
                      <a:pt x="53" y="4"/>
                    </a:lnTo>
                    <a:lnTo>
                      <a:pt x="21" y="21"/>
                    </a:lnTo>
                    <a:lnTo>
                      <a:pt x="1" y="49"/>
                    </a:lnTo>
                    <a:lnTo>
                      <a:pt x="0" y="81"/>
                    </a:lnTo>
                    <a:lnTo>
                      <a:pt x="22" y="108"/>
                    </a:lnTo>
                    <a:lnTo>
                      <a:pt x="52" y="129"/>
                    </a:lnTo>
                    <a:lnTo>
                      <a:pt x="110" y="114"/>
                    </a:lnTo>
                    <a:lnTo>
                      <a:pt x="161" y="82"/>
                    </a:lnTo>
                    <a:lnTo>
                      <a:pt x="162" y="55"/>
                    </a:lnTo>
                    <a:lnTo>
                      <a:pt x="151" y="48"/>
                    </a:lnTo>
                    <a:lnTo>
                      <a:pt x="137" y="53"/>
                    </a:lnTo>
                    <a:lnTo>
                      <a:pt x="119" y="66"/>
                    </a:lnTo>
                    <a:lnTo>
                      <a:pt x="104" y="74"/>
                    </a:lnTo>
                    <a:lnTo>
                      <a:pt x="65" y="81"/>
                    </a:lnTo>
                    <a:lnTo>
                      <a:pt x="41" y="65"/>
                    </a:lnTo>
                    <a:lnTo>
                      <a:pt x="42" y="53"/>
                    </a:lnTo>
                    <a:lnTo>
                      <a:pt x="52" y="43"/>
                    </a:lnTo>
                    <a:lnTo>
                      <a:pt x="82" y="37"/>
                    </a:lnTo>
                    <a:lnTo>
                      <a:pt x="96" y="34"/>
                    </a:lnTo>
                    <a:lnTo>
                      <a:pt x="103" y="23"/>
                    </a:lnTo>
                    <a:lnTo>
                      <a:pt x="100" y="8"/>
                    </a:lnTo>
                    <a:lnTo>
                      <a:pt x="88" y="0"/>
                    </a:lnTo>
                    <a:close/>
                  </a:path>
                </a:pathLst>
              </a:custGeom>
              <a:solidFill>
                <a:srgbClr val="000000"/>
              </a:solidFill>
              <a:ln w="9525">
                <a:noFill/>
                <a:round/>
                <a:headEnd/>
                <a:tailEnd/>
              </a:ln>
            </p:spPr>
            <p:txBody>
              <a:bodyPr/>
              <a:lstStyle/>
              <a:p>
                <a:endParaRPr lang="en-US"/>
              </a:p>
            </p:txBody>
          </p:sp>
          <p:sp>
            <p:nvSpPr>
              <p:cNvPr id="21846" name="Freeform 92"/>
              <p:cNvSpPr>
                <a:spLocks/>
              </p:cNvSpPr>
              <p:nvPr/>
            </p:nvSpPr>
            <p:spPr bwMode="auto">
              <a:xfrm>
                <a:off x="658" y="2594"/>
                <a:ext cx="21" cy="14"/>
              </a:xfrm>
              <a:custGeom>
                <a:avLst/>
                <a:gdLst>
                  <a:gd name="T0" fmla="*/ 6 w 147"/>
                  <a:gd name="T1" fmla="*/ 68 h 102"/>
                  <a:gd name="T2" fmla="*/ 36 w 147"/>
                  <a:gd name="T3" fmla="*/ 50 h 102"/>
                  <a:gd name="T4" fmla="*/ 63 w 147"/>
                  <a:gd name="T5" fmla="*/ 34 h 102"/>
                  <a:gd name="T6" fmla="*/ 89 w 147"/>
                  <a:gd name="T7" fmla="*/ 19 h 102"/>
                  <a:gd name="T8" fmla="*/ 119 w 147"/>
                  <a:gd name="T9" fmla="*/ 1 h 102"/>
                  <a:gd name="T10" fmla="*/ 134 w 147"/>
                  <a:gd name="T11" fmla="*/ 0 h 102"/>
                  <a:gd name="T12" fmla="*/ 144 w 147"/>
                  <a:gd name="T13" fmla="*/ 9 h 102"/>
                  <a:gd name="T14" fmla="*/ 147 w 147"/>
                  <a:gd name="T15" fmla="*/ 23 h 102"/>
                  <a:gd name="T16" fmla="*/ 138 w 147"/>
                  <a:gd name="T17" fmla="*/ 35 h 102"/>
                  <a:gd name="T18" fmla="*/ 108 w 147"/>
                  <a:gd name="T19" fmla="*/ 52 h 102"/>
                  <a:gd name="T20" fmla="*/ 81 w 147"/>
                  <a:gd name="T21" fmla="*/ 66 h 102"/>
                  <a:gd name="T22" fmla="*/ 55 w 147"/>
                  <a:gd name="T23" fmla="*/ 82 h 102"/>
                  <a:gd name="T24" fmla="*/ 25 w 147"/>
                  <a:gd name="T25" fmla="*/ 100 h 102"/>
                  <a:gd name="T26" fmla="*/ 11 w 147"/>
                  <a:gd name="T27" fmla="*/ 102 h 102"/>
                  <a:gd name="T28" fmla="*/ 0 w 147"/>
                  <a:gd name="T29" fmla="*/ 93 h 102"/>
                  <a:gd name="T30" fmla="*/ 6 w 147"/>
                  <a:gd name="T31" fmla="*/ 68 h 102"/>
                  <a:gd name="T32" fmla="*/ 6 w 147"/>
                  <a:gd name="T33" fmla="*/ 68 h 10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47"/>
                  <a:gd name="T52" fmla="*/ 0 h 102"/>
                  <a:gd name="T53" fmla="*/ 147 w 147"/>
                  <a:gd name="T54" fmla="*/ 102 h 10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47" h="102">
                    <a:moveTo>
                      <a:pt x="6" y="68"/>
                    </a:moveTo>
                    <a:lnTo>
                      <a:pt x="36" y="50"/>
                    </a:lnTo>
                    <a:lnTo>
                      <a:pt x="63" y="34"/>
                    </a:lnTo>
                    <a:lnTo>
                      <a:pt x="89" y="19"/>
                    </a:lnTo>
                    <a:lnTo>
                      <a:pt x="119" y="1"/>
                    </a:lnTo>
                    <a:lnTo>
                      <a:pt x="134" y="0"/>
                    </a:lnTo>
                    <a:lnTo>
                      <a:pt x="144" y="9"/>
                    </a:lnTo>
                    <a:lnTo>
                      <a:pt x="147" y="23"/>
                    </a:lnTo>
                    <a:lnTo>
                      <a:pt x="138" y="35"/>
                    </a:lnTo>
                    <a:lnTo>
                      <a:pt x="108" y="52"/>
                    </a:lnTo>
                    <a:lnTo>
                      <a:pt x="81" y="66"/>
                    </a:lnTo>
                    <a:lnTo>
                      <a:pt x="55" y="82"/>
                    </a:lnTo>
                    <a:lnTo>
                      <a:pt x="25" y="100"/>
                    </a:lnTo>
                    <a:lnTo>
                      <a:pt x="11" y="102"/>
                    </a:lnTo>
                    <a:lnTo>
                      <a:pt x="0" y="93"/>
                    </a:lnTo>
                    <a:lnTo>
                      <a:pt x="6" y="68"/>
                    </a:lnTo>
                    <a:close/>
                  </a:path>
                </a:pathLst>
              </a:custGeom>
              <a:solidFill>
                <a:srgbClr val="000000"/>
              </a:solidFill>
              <a:ln w="9525">
                <a:noFill/>
                <a:round/>
                <a:headEnd/>
                <a:tailEnd/>
              </a:ln>
            </p:spPr>
            <p:txBody>
              <a:bodyPr/>
              <a:lstStyle/>
              <a:p>
                <a:endParaRPr lang="en-US"/>
              </a:p>
            </p:txBody>
          </p:sp>
          <p:sp>
            <p:nvSpPr>
              <p:cNvPr id="21847" name="Freeform 93"/>
              <p:cNvSpPr>
                <a:spLocks/>
              </p:cNvSpPr>
              <p:nvPr/>
            </p:nvSpPr>
            <p:spPr bwMode="auto">
              <a:xfrm>
                <a:off x="681" y="2595"/>
                <a:ext cx="33" cy="18"/>
              </a:xfrm>
              <a:custGeom>
                <a:avLst/>
                <a:gdLst>
                  <a:gd name="T0" fmla="*/ 20 w 228"/>
                  <a:gd name="T1" fmla="*/ 0 h 127"/>
                  <a:gd name="T2" fmla="*/ 118 w 228"/>
                  <a:gd name="T3" fmla="*/ 27 h 127"/>
                  <a:gd name="T4" fmla="*/ 162 w 228"/>
                  <a:gd name="T5" fmla="*/ 50 h 127"/>
                  <a:gd name="T6" fmla="*/ 186 w 228"/>
                  <a:gd name="T7" fmla="*/ 61 h 127"/>
                  <a:gd name="T8" fmla="*/ 211 w 228"/>
                  <a:gd name="T9" fmla="*/ 73 h 127"/>
                  <a:gd name="T10" fmla="*/ 228 w 228"/>
                  <a:gd name="T11" fmla="*/ 90 h 127"/>
                  <a:gd name="T12" fmla="*/ 225 w 228"/>
                  <a:gd name="T13" fmla="*/ 111 h 127"/>
                  <a:gd name="T14" fmla="*/ 211 w 228"/>
                  <a:gd name="T15" fmla="*/ 127 h 127"/>
                  <a:gd name="T16" fmla="*/ 189 w 228"/>
                  <a:gd name="T17" fmla="*/ 126 h 127"/>
                  <a:gd name="T18" fmla="*/ 144 w 228"/>
                  <a:gd name="T19" fmla="*/ 100 h 127"/>
                  <a:gd name="T20" fmla="*/ 124 w 228"/>
                  <a:gd name="T21" fmla="*/ 87 h 127"/>
                  <a:gd name="T22" fmla="*/ 105 w 228"/>
                  <a:gd name="T23" fmla="*/ 72 h 127"/>
                  <a:gd name="T24" fmla="*/ 86 w 228"/>
                  <a:gd name="T25" fmla="*/ 60 h 127"/>
                  <a:gd name="T26" fmla="*/ 65 w 228"/>
                  <a:gd name="T27" fmla="*/ 50 h 127"/>
                  <a:gd name="T28" fmla="*/ 16 w 228"/>
                  <a:gd name="T29" fmla="*/ 37 h 127"/>
                  <a:gd name="T30" fmla="*/ 0 w 228"/>
                  <a:gd name="T31" fmla="*/ 17 h 127"/>
                  <a:gd name="T32" fmla="*/ 5 w 228"/>
                  <a:gd name="T33" fmla="*/ 5 h 127"/>
                  <a:gd name="T34" fmla="*/ 20 w 228"/>
                  <a:gd name="T35" fmla="*/ 0 h 127"/>
                  <a:gd name="T36" fmla="*/ 20 w 228"/>
                  <a:gd name="T37" fmla="*/ 0 h 12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28"/>
                  <a:gd name="T58" fmla="*/ 0 h 127"/>
                  <a:gd name="T59" fmla="*/ 228 w 228"/>
                  <a:gd name="T60" fmla="*/ 127 h 12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28" h="127">
                    <a:moveTo>
                      <a:pt x="20" y="0"/>
                    </a:moveTo>
                    <a:lnTo>
                      <a:pt x="118" y="27"/>
                    </a:lnTo>
                    <a:lnTo>
                      <a:pt x="162" y="50"/>
                    </a:lnTo>
                    <a:lnTo>
                      <a:pt x="186" y="61"/>
                    </a:lnTo>
                    <a:lnTo>
                      <a:pt x="211" y="73"/>
                    </a:lnTo>
                    <a:lnTo>
                      <a:pt x="228" y="90"/>
                    </a:lnTo>
                    <a:lnTo>
                      <a:pt x="225" y="111"/>
                    </a:lnTo>
                    <a:lnTo>
                      <a:pt x="211" y="127"/>
                    </a:lnTo>
                    <a:lnTo>
                      <a:pt x="189" y="126"/>
                    </a:lnTo>
                    <a:lnTo>
                      <a:pt x="144" y="100"/>
                    </a:lnTo>
                    <a:lnTo>
                      <a:pt x="124" y="87"/>
                    </a:lnTo>
                    <a:lnTo>
                      <a:pt x="105" y="72"/>
                    </a:lnTo>
                    <a:lnTo>
                      <a:pt x="86" y="60"/>
                    </a:lnTo>
                    <a:lnTo>
                      <a:pt x="65" y="50"/>
                    </a:lnTo>
                    <a:lnTo>
                      <a:pt x="16" y="37"/>
                    </a:lnTo>
                    <a:lnTo>
                      <a:pt x="0" y="17"/>
                    </a:lnTo>
                    <a:lnTo>
                      <a:pt x="5" y="5"/>
                    </a:lnTo>
                    <a:lnTo>
                      <a:pt x="20" y="0"/>
                    </a:lnTo>
                    <a:close/>
                  </a:path>
                </a:pathLst>
              </a:custGeom>
              <a:solidFill>
                <a:srgbClr val="000000"/>
              </a:solidFill>
              <a:ln w="9525">
                <a:noFill/>
                <a:round/>
                <a:headEnd/>
                <a:tailEnd/>
              </a:ln>
            </p:spPr>
            <p:txBody>
              <a:bodyPr/>
              <a:lstStyle/>
              <a:p>
                <a:endParaRPr lang="en-US"/>
              </a:p>
            </p:txBody>
          </p:sp>
          <p:sp>
            <p:nvSpPr>
              <p:cNvPr id="21848" name="Freeform 94"/>
              <p:cNvSpPr>
                <a:spLocks/>
              </p:cNvSpPr>
              <p:nvPr/>
            </p:nvSpPr>
            <p:spPr bwMode="auto">
              <a:xfrm>
                <a:off x="708" y="2608"/>
                <a:ext cx="9" cy="90"/>
              </a:xfrm>
              <a:custGeom>
                <a:avLst/>
                <a:gdLst>
                  <a:gd name="T0" fmla="*/ 50 w 60"/>
                  <a:gd name="T1" fmla="*/ 24 h 636"/>
                  <a:gd name="T2" fmla="*/ 44 w 60"/>
                  <a:gd name="T3" fmla="*/ 56 h 636"/>
                  <a:gd name="T4" fmla="*/ 54 w 60"/>
                  <a:gd name="T5" fmla="*/ 301 h 636"/>
                  <a:gd name="T6" fmla="*/ 60 w 60"/>
                  <a:gd name="T7" fmla="*/ 611 h 636"/>
                  <a:gd name="T8" fmla="*/ 47 w 60"/>
                  <a:gd name="T9" fmla="*/ 631 h 636"/>
                  <a:gd name="T10" fmla="*/ 26 w 60"/>
                  <a:gd name="T11" fmla="*/ 636 h 636"/>
                  <a:gd name="T12" fmla="*/ 7 w 60"/>
                  <a:gd name="T13" fmla="*/ 626 h 636"/>
                  <a:gd name="T14" fmla="*/ 1 w 60"/>
                  <a:gd name="T15" fmla="*/ 602 h 636"/>
                  <a:gd name="T16" fmla="*/ 16 w 60"/>
                  <a:gd name="T17" fmla="*/ 452 h 636"/>
                  <a:gd name="T18" fmla="*/ 17 w 60"/>
                  <a:gd name="T19" fmla="*/ 301 h 636"/>
                  <a:gd name="T20" fmla="*/ 7 w 60"/>
                  <a:gd name="T21" fmla="*/ 58 h 636"/>
                  <a:gd name="T22" fmla="*/ 0 w 60"/>
                  <a:gd name="T23" fmla="*/ 24 h 636"/>
                  <a:gd name="T24" fmla="*/ 7 w 60"/>
                  <a:gd name="T25" fmla="*/ 6 h 636"/>
                  <a:gd name="T26" fmla="*/ 26 w 60"/>
                  <a:gd name="T27" fmla="*/ 0 h 636"/>
                  <a:gd name="T28" fmla="*/ 50 w 60"/>
                  <a:gd name="T29" fmla="*/ 24 h 636"/>
                  <a:gd name="T30" fmla="*/ 50 w 60"/>
                  <a:gd name="T31" fmla="*/ 24 h 6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0"/>
                  <a:gd name="T49" fmla="*/ 0 h 636"/>
                  <a:gd name="T50" fmla="*/ 60 w 60"/>
                  <a:gd name="T51" fmla="*/ 636 h 6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0" h="636">
                    <a:moveTo>
                      <a:pt x="50" y="24"/>
                    </a:moveTo>
                    <a:lnTo>
                      <a:pt x="44" y="56"/>
                    </a:lnTo>
                    <a:lnTo>
                      <a:pt x="54" y="301"/>
                    </a:lnTo>
                    <a:lnTo>
                      <a:pt x="60" y="611"/>
                    </a:lnTo>
                    <a:lnTo>
                      <a:pt x="47" y="631"/>
                    </a:lnTo>
                    <a:lnTo>
                      <a:pt x="26" y="636"/>
                    </a:lnTo>
                    <a:lnTo>
                      <a:pt x="7" y="626"/>
                    </a:lnTo>
                    <a:lnTo>
                      <a:pt x="1" y="602"/>
                    </a:lnTo>
                    <a:lnTo>
                      <a:pt x="16" y="452"/>
                    </a:lnTo>
                    <a:lnTo>
                      <a:pt x="17" y="301"/>
                    </a:lnTo>
                    <a:lnTo>
                      <a:pt x="7" y="58"/>
                    </a:lnTo>
                    <a:lnTo>
                      <a:pt x="0" y="24"/>
                    </a:lnTo>
                    <a:lnTo>
                      <a:pt x="7" y="6"/>
                    </a:lnTo>
                    <a:lnTo>
                      <a:pt x="26" y="0"/>
                    </a:lnTo>
                    <a:lnTo>
                      <a:pt x="50" y="24"/>
                    </a:lnTo>
                    <a:close/>
                  </a:path>
                </a:pathLst>
              </a:custGeom>
              <a:solidFill>
                <a:srgbClr val="000000"/>
              </a:solidFill>
              <a:ln w="9525">
                <a:noFill/>
                <a:round/>
                <a:headEnd/>
                <a:tailEnd/>
              </a:ln>
            </p:spPr>
            <p:txBody>
              <a:bodyPr/>
              <a:lstStyle/>
              <a:p>
                <a:endParaRPr lang="en-US"/>
              </a:p>
            </p:txBody>
          </p:sp>
          <p:sp>
            <p:nvSpPr>
              <p:cNvPr id="21849" name="Freeform 95"/>
              <p:cNvSpPr>
                <a:spLocks/>
              </p:cNvSpPr>
              <p:nvPr/>
            </p:nvSpPr>
            <p:spPr bwMode="auto">
              <a:xfrm>
                <a:off x="667" y="2613"/>
                <a:ext cx="14" cy="81"/>
              </a:xfrm>
              <a:custGeom>
                <a:avLst/>
                <a:gdLst>
                  <a:gd name="T0" fmla="*/ 102 w 102"/>
                  <a:gd name="T1" fmla="*/ 33 h 564"/>
                  <a:gd name="T2" fmla="*/ 78 w 102"/>
                  <a:gd name="T3" fmla="*/ 131 h 564"/>
                  <a:gd name="T4" fmla="*/ 62 w 102"/>
                  <a:gd name="T5" fmla="*/ 536 h 564"/>
                  <a:gd name="T6" fmla="*/ 50 w 102"/>
                  <a:gd name="T7" fmla="*/ 559 h 564"/>
                  <a:gd name="T8" fmla="*/ 28 w 102"/>
                  <a:gd name="T9" fmla="*/ 564 h 564"/>
                  <a:gd name="T10" fmla="*/ 8 w 102"/>
                  <a:gd name="T11" fmla="*/ 554 h 564"/>
                  <a:gd name="T12" fmla="*/ 0 w 102"/>
                  <a:gd name="T13" fmla="*/ 530 h 564"/>
                  <a:gd name="T14" fmla="*/ 40 w 102"/>
                  <a:gd name="T15" fmla="*/ 130 h 564"/>
                  <a:gd name="T16" fmla="*/ 47 w 102"/>
                  <a:gd name="T17" fmla="*/ 22 h 564"/>
                  <a:gd name="T18" fmla="*/ 60 w 102"/>
                  <a:gd name="T19" fmla="*/ 3 h 564"/>
                  <a:gd name="T20" fmla="*/ 80 w 102"/>
                  <a:gd name="T21" fmla="*/ 0 h 564"/>
                  <a:gd name="T22" fmla="*/ 98 w 102"/>
                  <a:gd name="T23" fmla="*/ 11 h 564"/>
                  <a:gd name="T24" fmla="*/ 102 w 102"/>
                  <a:gd name="T25" fmla="*/ 33 h 564"/>
                  <a:gd name="T26" fmla="*/ 102 w 102"/>
                  <a:gd name="T27" fmla="*/ 33 h 56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02"/>
                  <a:gd name="T43" fmla="*/ 0 h 564"/>
                  <a:gd name="T44" fmla="*/ 102 w 102"/>
                  <a:gd name="T45" fmla="*/ 564 h 56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02" h="564">
                    <a:moveTo>
                      <a:pt x="102" y="33"/>
                    </a:moveTo>
                    <a:lnTo>
                      <a:pt x="78" y="131"/>
                    </a:lnTo>
                    <a:lnTo>
                      <a:pt x="62" y="536"/>
                    </a:lnTo>
                    <a:lnTo>
                      <a:pt x="50" y="559"/>
                    </a:lnTo>
                    <a:lnTo>
                      <a:pt x="28" y="564"/>
                    </a:lnTo>
                    <a:lnTo>
                      <a:pt x="8" y="554"/>
                    </a:lnTo>
                    <a:lnTo>
                      <a:pt x="0" y="530"/>
                    </a:lnTo>
                    <a:lnTo>
                      <a:pt x="40" y="130"/>
                    </a:lnTo>
                    <a:lnTo>
                      <a:pt x="47" y="22"/>
                    </a:lnTo>
                    <a:lnTo>
                      <a:pt x="60" y="3"/>
                    </a:lnTo>
                    <a:lnTo>
                      <a:pt x="80" y="0"/>
                    </a:lnTo>
                    <a:lnTo>
                      <a:pt x="98" y="11"/>
                    </a:lnTo>
                    <a:lnTo>
                      <a:pt x="102" y="33"/>
                    </a:lnTo>
                    <a:close/>
                  </a:path>
                </a:pathLst>
              </a:custGeom>
              <a:solidFill>
                <a:srgbClr val="000000"/>
              </a:solidFill>
              <a:ln w="9525">
                <a:noFill/>
                <a:round/>
                <a:headEnd/>
                <a:tailEnd/>
              </a:ln>
            </p:spPr>
            <p:txBody>
              <a:bodyPr/>
              <a:lstStyle/>
              <a:p>
                <a:endParaRPr lang="en-US"/>
              </a:p>
            </p:txBody>
          </p:sp>
          <p:sp>
            <p:nvSpPr>
              <p:cNvPr id="21850" name="Freeform 96"/>
              <p:cNvSpPr>
                <a:spLocks/>
              </p:cNvSpPr>
              <p:nvPr/>
            </p:nvSpPr>
            <p:spPr bwMode="auto">
              <a:xfrm>
                <a:off x="656" y="2691"/>
                <a:ext cx="48" cy="15"/>
              </a:xfrm>
              <a:custGeom>
                <a:avLst/>
                <a:gdLst>
                  <a:gd name="T0" fmla="*/ 42 w 337"/>
                  <a:gd name="T1" fmla="*/ 1 h 106"/>
                  <a:gd name="T2" fmla="*/ 84 w 337"/>
                  <a:gd name="T3" fmla="*/ 31 h 106"/>
                  <a:gd name="T4" fmla="*/ 103 w 337"/>
                  <a:gd name="T5" fmla="*/ 43 h 106"/>
                  <a:gd name="T6" fmla="*/ 127 w 337"/>
                  <a:gd name="T7" fmla="*/ 48 h 106"/>
                  <a:gd name="T8" fmla="*/ 215 w 337"/>
                  <a:gd name="T9" fmla="*/ 36 h 106"/>
                  <a:gd name="T10" fmla="*/ 255 w 337"/>
                  <a:gd name="T11" fmla="*/ 23 h 106"/>
                  <a:gd name="T12" fmla="*/ 302 w 337"/>
                  <a:gd name="T13" fmla="*/ 9 h 106"/>
                  <a:gd name="T14" fmla="*/ 325 w 337"/>
                  <a:gd name="T15" fmla="*/ 14 h 106"/>
                  <a:gd name="T16" fmla="*/ 337 w 337"/>
                  <a:gd name="T17" fmla="*/ 32 h 106"/>
                  <a:gd name="T18" fmla="*/ 335 w 337"/>
                  <a:gd name="T19" fmla="*/ 53 h 106"/>
                  <a:gd name="T20" fmla="*/ 327 w 337"/>
                  <a:gd name="T21" fmla="*/ 62 h 106"/>
                  <a:gd name="T22" fmla="*/ 315 w 337"/>
                  <a:gd name="T23" fmla="*/ 67 h 106"/>
                  <a:gd name="T24" fmla="*/ 265 w 337"/>
                  <a:gd name="T25" fmla="*/ 82 h 106"/>
                  <a:gd name="T26" fmla="*/ 221 w 337"/>
                  <a:gd name="T27" fmla="*/ 95 h 106"/>
                  <a:gd name="T28" fmla="*/ 176 w 337"/>
                  <a:gd name="T29" fmla="*/ 103 h 106"/>
                  <a:gd name="T30" fmla="*/ 125 w 337"/>
                  <a:gd name="T31" fmla="*/ 106 h 106"/>
                  <a:gd name="T32" fmla="*/ 68 w 337"/>
                  <a:gd name="T33" fmla="*/ 88 h 106"/>
                  <a:gd name="T34" fmla="*/ 44 w 337"/>
                  <a:gd name="T35" fmla="*/ 72 h 106"/>
                  <a:gd name="T36" fmla="*/ 16 w 337"/>
                  <a:gd name="T37" fmla="*/ 56 h 106"/>
                  <a:gd name="T38" fmla="*/ 0 w 337"/>
                  <a:gd name="T39" fmla="*/ 37 h 106"/>
                  <a:gd name="T40" fmla="*/ 2 w 337"/>
                  <a:gd name="T41" fmla="*/ 16 h 106"/>
                  <a:gd name="T42" fmla="*/ 17 w 337"/>
                  <a:gd name="T43" fmla="*/ 0 h 106"/>
                  <a:gd name="T44" fmla="*/ 42 w 337"/>
                  <a:gd name="T45" fmla="*/ 1 h 106"/>
                  <a:gd name="T46" fmla="*/ 42 w 337"/>
                  <a:gd name="T47" fmla="*/ 1 h 10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37"/>
                  <a:gd name="T73" fmla="*/ 0 h 106"/>
                  <a:gd name="T74" fmla="*/ 337 w 337"/>
                  <a:gd name="T75" fmla="*/ 106 h 10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37" h="106">
                    <a:moveTo>
                      <a:pt x="42" y="1"/>
                    </a:moveTo>
                    <a:lnTo>
                      <a:pt x="84" y="31"/>
                    </a:lnTo>
                    <a:lnTo>
                      <a:pt x="103" y="43"/>
                    </a:lnTo>
                    <a:lnTo>
                      <a:pt x="127" y="48"/>
                    </a:lnTo>
                    <a:lnTo>
                      <a:pt x="215" y="36"/>
                    </a:lnTo>
                    <a:lnTo>
                      <a:pt x="255" y="23"/>
                    </a:lnTo>
                    <a:lnTo>
                      <a:pt x="302" y="9"/>
                    </a:lnTo>
                    <a:lnTo>
                      <a:pt x="325" y="14"/>
                    </a:lnTo>
                    <a:lnTo>
                      <a:pt x="337" y="32"/>
                    </a:lnTo>
                    <a:lnTo>
                      <a:pt x="335" y="53"/>
                    </a:lnTo>
                    <a:lnTo>
                      <a:pt x="327" y="62"/>
                    </a:lnTo>
                    <a:lnTo>
                      <a:pt x="315" y="67"/>
                    </a:lnTo>
                    <a:lnTo>
                      <a:pt x="265" y="82"/>
                    </a:lnTo>
                    <a:lnTo>
                      <a:pt x="221" y="95"/>
                    </a:lnTo>
                    <a:lnTo>
                      <a:pt x="176" y="103"/>
                    </a:lnTo>
                    <a:lnTo>
                      <a:pt x="125" y="106"/>
                    </a:lnTo>
                    <a:lnTo>
                      <a:pt x="68" y="88"/>
                    </a:lnTo>
                    <a:lnTo>
                      <a:pt x="44" y="72"/>
                    </a:lnTo>
                    <a:lnTo>
                      <a:pt x="16" y="56"/>
                    </a:lnTo>
                    <a:lnTo>
                      <a:pt x="0" y="37"/>
                    </a:lnTo>
                    <a:lnTo>
                      <a:pt x="2" y="16"/>
                    </a:lnTo>
                    <a:lnTo>
                      <a:pt x="17" y="0"/>
                    </a:lnTo>
                    <a:lnTo>
                      <a:pt x="42" y="1"/>
                    </a:lnTo>
                    <a:close/>
                  </a:path>
                </a:pathLst>
              </a:custGeom>
              <a:solidFill>
                <a:srgbClr val="000000"/>
              </a:solidFill>
              <a:ln w="9525">
                <a:noFill/>
                <a:round/>
                <a:headEnd/>
                <a:tailEnd/>
              </a:ln>
            </p:spPr>
            <p:txBody>
              <a:bodyPr/>
              <a:lstStyle/>
              <a:p>
                <a:endParaRPr lang="en-US"/>
              </a:p>
            </p:txBody>
          </p:sp>
          <p:sp>
            <p:nvSpPr>
              <p:cNvPr id="21851" name="Freeform 97"/>
              <p:cNvSpPr>
                <a:spLocks/>
              </p:cNvSpPr>
              <p:nvPr/>
            </p:nvSpPr>
            <p:spPr bwMode="auto">
              <a:xfrm>
                <a:off x="686" y="2618"/>
                <a:ext cx="17" cy="10"/>
              </a:xfrm>
              <a:custGeom>
                <a:avLst/>
                <a:gdLst>
                  <a:gd name="T0" fmla="*/ 18 w 120"/>
                  <a:gd name="T1" fmla="*/ 2 h 66"/>
                  <a:gd name="T2" fmla="*/ 60 w 120"/>
                  <a:gd name="T3" fmla="*/ 0 h 66"/>
                  <a:gd name="T4" fmla="*/ 114 w 120"/>
                  <a:gd name="T5" fmla="*/ 31 h 66"/>
                  <a:gd name="T6" fmla="*/ 120 w 120"/>
                  <a:gd name="T7" fmla="*/ 57 h 66"/>
                  <a:gd name="T8" fmla="*/ 109 w 120"/>
                  <a:gd name="T9" fmla="*/ 66 h 66"/>
                  <a:gd name="T10" fmla="*/ 94 w 120"/>
                  <a:gd name="T11" fmla="*/ 62 h 66"/>
                  <a:gd name="T12" fmla="*/ 51 w 120"/>
                  <a:gd name="T13" fmla="*/ 42 h 66"/>
                  <a:gd name="T14" fmla="*/ 18 w 120"/>
                  <a:gd name="T15" fmla="*/ 40 h 66"/>
                  <a:gd name="T16" fmla="*/ 0 w 120"/>
                  <a:gd name="T17" fmla="*/ 21 h 66"/>
                  <a:gd name="T18" fmla="*/ 5 w 120"/>
                  <a:gd name="T19" fmla="*/ 8 h 66"/>
                  <a:gd name="T20" fmla="*/ 18 w 120"/>
                  <a:gd name="T21" fmla="*/ 2 h 66"/>
                  <a:gd name="T22" fmla="*/ 18 w 120"/>
                  <a:gd name="T23" fmla="*/ 2 h 6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0"/>
                  <a:gd name="T37" fmla="*/ 0 h 66"/>
                  <a:gd name="T38" fmla="*/ 120 w 120"/>
                  <a:gd name="T39" fmla="*/ 66 h 6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0" h="66">
                    <a:moveTo>
                      <a:pt x="18" y="2"/>
                    </a:moveTo>
                    <a:lnTo>
                      <a:pt x="60" y="0"/>
                    </a:lnTo>
                    <a:lnTo>
                      <a:pt x="114" y="31"/>
                    </a:lnTo>
                    <a:lnTo>
                      <a:pt x="120" y="57"/>
                    </a:lnTo>
                    <a:lnTo>
                      <a:pt x="109" y="66"/>
                    </a:lnTo>
                    <a:lnTo>
                      <a:pt x="94" y="62"/>
                    </a:lnTo>
                    <a:lnTo>
                      <a:pt x="51" y="42"/>
                    </a:lnTo>
                    <a:lnTo>
                      <a:pt x="18" y="40"/>
                    </a:lnTo>
                    <a:lnTo>
                      <a:pt x="0" y="21"/>
                    </a:lnTo>
                    <a:lnTo>
                      <a:pt x="5" y="8"/>
                    </a:lnTo>
                    <a:lnTo>
                      <a:pt x="18" y="2"/>
                    </a:lnTo>
                    <a:close/>
                  </a:path>
                </a:pathLst>
              </a:custGeom>
              <a:solidFill>
                <a:srgbClr val="000000"/>
              </a:solidFill>
              <a:ln w="9525">
                <a:noFill/>
                <a:round/>
                <a:headEnd/>
                <a:tailEnd/>
              </a:ln>
            </p:spPr>
            <p:txBody>
              <a:bodyPr/>
              <a:lstStyle/>
              <a:p>
                <a:endParaRPr lang="en-US"/>
              </a:p>
            </p:txBody>
          </p:sp>
          <p:sp>
            <p:nvSpPr>
              <p:cNvPr id="21852" name="Freeform 98"/>
              <p:cNvSpPr>
                <a:spLocks/>
              </p:cNvSpPr>
              <p:nvPr/>
            </p:nvSpPr>
            <p:spPr bwMode="auto">
              <a:xfrm>
                <a:off x="687" y="2630"/>
                <a:ext cx="18" cy="14"/>
              </a:xfrm>
              <a:custGeom>
                <a:avLst/>
                <a:gdLst>
                  <a:gd name="T0" fmla="*/ 21 w 128"/>
                  <a:gd name="T1" fmla="*/ 0 h 96"/>
                  <a:gd name="T2" fmla="*/ 77 w 128"/>
                  <a:gd name="T3" fmla="*/ 13 h 96"/>
                  <a:gd name="T4" fmla="*/ 128 w 128"/>
                  <a:gd name="T5" fmla="*/ 64 h 96"/>
                  <a:gd name="T6" fmla="*/ 128 w 128"/>
                  <a:gd name="T7" fmla="*/ 90 h 96"/>
                  <a:gd name="T8" fmla="*/ 116 w 128"/>
                  <a:gd name="T9" fmla="*/ 96 h 96"/>
                  <a:gd name="T10" fmla="*/ 101 w 128"/>
                  <a:gd name="T11" fmla="*/ 90 h 96"/>
                  <a:gd name="T12" fmla="*/ 55 w 128"/>
                  <a:gd name="T13" fmla="*/ 55 h 96"/>
                  <a:gd name="T14" fmla="*/ 15 w 128"/>
                  <a:gd name="T15" fmla="*/ 37 h 96"/>
                  <a:gd name="T16" fmla="*/ 2 w 128"/>
                  <a:gd name="T17" fmla="*/ 29 h 96"/>
                  <a:gd name="T18" fmla="*/ 0 w 128"/>
                  <a:gd name="T19" fmla="*/ 15 h 96"/>
                  <a:gd name="T20" fmla="*/ 6 w 128"/>
                  <a:gd name="T21" fmla="*/ 3 h 96"/>
                  <a:gd name="T22" fmla="*/ 21 w 128"/>
                  <a:gd name="T23" fmla="*/ 0 h 96"/>
                  <a:gd name="T24" fmla="*/ 21 w 128"/>
                  <a:gd name="T25" fmla="*/ 0 h 9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8"/>
                  <a:gd name="T40" fmla="*/ 0 h 96"/>
                  <a:gd name="T41" fmla="*/ 128 w 128"/>
                  <a:gd name="T42" fmla="*/ 96 h 9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8" h="96">
                    <a:moveTo>
                      <a:pt x="21" y="0"/>
                    </a:moveTo>
                    <a:lnTo>
                      <a:pt x="77" y="13"/>
                    </a:lnTo>
                    <a:lnTo>
                      <a:pt x="128" y="64"/>
                    </a:lnTo>
                    <a:lnTo>
                      <a:pt x="128" y="90"/>
                    </a:lnTo>
                    <a:lnTo>
                      <a:pt x="116" y="96"/>
                    </a:lnTo>
                    <a:lnTo>
                      <a:pt x="101" y="90"/>
                    </a:lnTo>
                    <a:lnTo>
                      <a:pt x="55" y="55"/>
                    </a:lnTo>
                    <a:lnTo>
                      <a:pt x="15" y="37"/>
                    </a:lnTo>
                    <a:lnTo>
                      <a:pt x="2" y="29"/>
                    </a:lnTo>
                    <a:lnTo>
                      <a:pt x="0" y="15"/>
                    </a:lnTo>
                    <a:lnTo>
                      <a:pt x="6" y="3"/>
                    </a:lnTo>
                    <a:lnTo>
                      <a:pt x="21" y="0"/>
                    </a:lnTo>
                    <a:close/>
                  </a:path>
                </a:pathLst>
              </a:custGeom>
              <a:solidFill>
                <a:srgbClr val="000000"/>
              </a:solidFill>
              <a:ln w="9525">
                <a:noFill/>
                <a:round/>
                <a:headEnd/>
                <a:tailEnd/>
              </a:ln>
            </p:spPr>
            <p:txBody>
              <a:bodyPr/>
              <a:lstStyle/>
              <a:p>
                <a:endParaRPr lang="en-US"/>
              </a:p>
            </p:txBody>
          </p:sp>
          <p:sp>
            <p:nvSpPr>
              <p:cNvPr id="21853" name="Freeform 99"/>
              <p:cNvSpPr>
                <a:spLocks/>
              </p:cNvSpPr>
              <p:nvPr/>
            </p:nvSpPr>
            <p:spPr bwMode="auto">
              <a:xfrm>
                <a:off x="685" y="2650"/>
                <a:ext cx="18" cy="9"/>
              </a:xfrm>
              <a:custGeom>
                <a:avLst/>
                <a:gdLst>
                  <a:gd name="T0" fmla="*/ 17 w 123"/>
                  <a:gd name="T1" fmla="*/ 10 h 59"/>
                  <a:gd name="T2" fmla="*/ 50 w 123"/>
                  <a:gd name="T3" fmla="*/ 0 h 59"/>
                  <a:gd name="T4" fmla="*/ 83 w 123"/>
                  <a:gd name="T5" fmla="*/ 9 h 59"/>
                  <a:gd name="T6" fmla="*/ 113 w 123"/>
                  <a:gd name="T7" fmla="*/ 24 h 59"/>
                  <a:gd name="T8" fmla="*/ 123 w 123"/>
                  <a:gd name="T9" fmla="*/ 49 h 59"/>
                  <a:gd name="T10" fmla="*/ 115 w 123"/>
                  <a:gd name="T11" fmla="*/ 59 h 59"/>
                  <a:gd name="T12" fmla="*/ 99 w 123"/>
                  <a:gd name="T13" fmla="*/ 59 h 59"/>
                  <a:gd name="T14" fmla="*/ 55 w 123"/>
                  <a:gd name="T15" fmla="*/ 53 h 59"/>
                  <a:gd name="T16" fmla="*/ 24 w 123"/>
                  <a:gd name="T17" fmla="*/ 53 h 59"/>
                  <a:gd name="T18" fmla="*/ 7 w 123"/>
                  <a:gd name="T19" fmla="*/ 48 h 59"/>
                  <a:gd name="T20" fmla="*/ 0 w 123"/>
                  <a:gd name="T21" fmla="*/ 35 h 59"/>
                  <a:gd name="T22" fmla="*/ 3 w 123"/>
                  <a:gd name="T23" fmla="*/ 21 h 59"/>
                  <a:gd name="T24" fmla="*/ 17 w 123"/>
                  <a:gd name="T25" fmla="*/ 10 h 59"/>
                  <a:gd name="T26" fmla="*/ 17 w 123"/>
                  <a:gd name="T27" fmla="*/ 10 h 5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23"/>
                  <a:gd name="T43" fmla="*/ 0 h 59"/>
                  <a:gd name="T44" fmla="*/ 123 w 123"/>
                  <a:gd name="T45" fmla="*/ 59 h 5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23" h="59">
                    <a:moveTo>
                      <a:pt x="17" y="10"/>
                    </a:moveTo>
                    <a:lnTo>
                      <a:pt x="50" y="0"/>
                    </a:lnTo>
                    <a:lnTo>
                      <a:pt x="83" y="9"/>
                    </a:lnTo>
                    <a:lnTo>
                      <a:pt x="113" y="24"/>
                    </a:lnTo>
                    <a:lnTo>
                      <a:pt x="123" y="49"/>
                    </a:lnTo>
                    <a:lnTo>
                      <a:pt x="115" y="59"/>
                    </a:lnTo>
                    <a:lnTo>
                      <a:pt x="99" y="59"/>
                    </a:lnTo>
                    <a:lnTo>
                      <a:pt x="55" y="53"/>
                    </a:lnTo>
                    <a:lnTo>
                      <a:pt x="24" y="53"/>
                    </a:lnTo>
                    <a:lnTo>
                      <a:pt x="7" y="48"/>
                    </a:lnTo>
                    <a:lnTo>
                      <a:pt x="0" y="35"/>
                    </a:lnTo>
                    <a:lnTo>
                      <a:pt x="3" y="21"/>
                    </a:lnTo>
                    <a:lnTo>
                      <a:pt x="17" y="10"/>
                    </a:lnTo>
                    <a:close/>
                  </a:path>
                </a:pathLst>
              </a:custGeom>
              <a:solidFill>
                <a:srgbClr val="000000"/>
              </a:solidFill>
              <a:ln w="9525">
                <a:noFill/>
                <a:round/>
                <a:headEnd/>
                <a:tailEnd/>
              </a:ln>
            </p:spPr>
            <p:txBody>
              <a:bodyPr/>
              <a:lstStyle/>
              <a:p>
                <a:endParaRPr lang="en-US"/>
              </a:p>
            </p:txBody>
          </p:sp>
          <p:sp>
            <p:nvSpPr>
              <p:cNvPr id="21854" name="Freeform 100"/>
              <p:cNvSpPr>
                <a:spLocks/>
              </p:cNvSpPr>
              <p:nvPr/>
            </p:nvSpPr>
            <p:spPr bwMode="auto">
              <a:xfrm>
                <a:off x="683" y="2666"/>
                <a:ext cx="19" cy="22"/>
              </a:xfrm>
              <a:custGeom>
                <a:avLst/>
                <a:gdLst>
                  <a:gd name="T0" fmla="*/ 125 w 136"/>
                  <a:gd name="T1" fmla="*/ 137 h 153"/>
                  <a:gd name="T2" fmla="*/ 72 w 136"/>
                  <a:gd name="T3" fmla="*/ 153 h 153"/>
                  <a:gd name="T4" fmla="*/ 25 w 136"/>
                  <a:gd name="T5" fmla="*/ 140 h 153"/>
                  <a:gd name="T6" fmla="*/ 1 w 136"/>
                  <a:gd name="T7" fmla="*/ 93 h 153"/>
                  <a:gd name="T8" fmla="*/ 0 w 136"/>
                  <a:gd name="T9" fmla="*/ 36 h 153"/>
                  <a:gd name="T10" fmla="*/ 9 w 136"/>
                  <a:gd name="T11" fmla="*/ 15 h 153"/>
                  <a:gd name="T12" fmla="*/ 26 w 136"/>
                  <a:gd name="T13" fmla="*/ 0 h 153"/>
                  <a:gd name="T14" fmla="*/ 46 w 136"/>
                  <a:gd name="T15" fmla="*/ 1 h 153"/>
                  <a:gd name="T16" fmla="*/ 61 w 136"/>
                  <a:gd name="T17" fmla="*/ 14 h 153"/>
                  <a:gd name="T18" fmla="*/ 61 w 136"/>
                  <a:gd name="T19" fmla="*/ 38 h 153"/>
                  <a:gd name="T20" fmla="*/ 56 w 136"/>
                  <a:gd name="T21" fmla="*/ 50 h 153"/>
                  <a:gd name="T22" fmla="*/ 64 w 136"/>
                  <a:gd name="T23" fmla="*/ 98 h 153"/>
                  <a:gd name="T24" fmla="*/ 86 w 136"/>
                  <a:gd name="T25" fmla="*/ 107 h 153"/>
                  <a:gd name="T26" fmla="*/ 113 w 136"/>
                  <a:gd name="T27" fmla="*/ 102 h 153"/>
                  <a:gd name="T28" fmla="*/ 128 w 136"/>
                  <a:gd name="T29" fmla="*/ 103 h 153"/>
                  <a:gd name="T30" fmla="*/ 136 w 136"/>
                  <a:gd name="T31" fmla="*/ 114 h 153"/>
                  <a:gd name="T32" fmla="*/ 136 w 136"/>
                  <a:gd name="T33" fmla="*/ 127 h 153"/>
                  <a:gd name="T34" fmla="*/ 125 w 136"/>
                  <a:gd name="T35" fmla="*/ 137 h 153"/>
                  <a:gd name="T36" fmla="*/ 125 w 136"/>
                  <a:gd name="T37" fmla="*/ 137 h 15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36"/>
                  <a:gd name="T58" fmla="*/ 0 h 153"/>
                  <a:gd name="T59" fmla="*/ 136 w 136"/>
                  <a:gd name="T60" fmla="*/ 153 h 15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36" h="153">
                    <a:moveTo>
                      <a:pt x="125" y="137"/>
                    </a:moveTo>
                    <a:lnTo>
                      <a:pt x="72" y="153"/>
                    </a:lnTo>
                    <a:lnTo>
                      <a:pt x="25" y="140"/>
                    </a:lnTo>
                    <a:lnTo>
                      <a:pt x="1" y="93"/>
                    </a:lnTo>
                    <a:lnTo>
                      <a:pt x="0" y="36"/>
                    </a:lnTo>
                    <a:lnTo>
                      <a:pt x="9" y="15"/>
                    </a:lnTo>
                    <a:lnTo>
                      <a:pt x="26" y="0"/>
                    </a:lnTo>
                    <a:lnTo>
                      <a:pt x="46" y="1"/>
                    </a:lnTo>
                    <a:lnTo>
                      <a:pt x="61" y="14"/>
                    </a:lnTo>
                    <a:lnTo>
                      <a:pt x="61" y="38"/>
                    </a:lnTo>
                    <a:lnTo>
                      <a:pt x="56" y="50"/>
                    </a:lnTo>
                    <a:lnTo>
                      <a:pt x="64" y="98"/>
                    </a:lnTo>
                    <a:lnTo>
                      <a:pt x="86" y="107"/>
                    </a:lnTo>
                    <a:lnTo>
                      <a:pt x="113" y="102"/>
                    </a:lnTo>
                    <a:lnTo>
                      <a:pt x="128" y="103"/>
                    </a:lnTo>
                    <a:lnTo>
                      <a:pt x="136" y="114"/>
                    </a:lnTo>
                    <a:lnTo>
                      <a:pt x="136" y="127"/>
                    </a:lnTo>
                    <a:lnTo>
                      <a:pt x="125" y="137"/>
                    </a:lnTo>
                    <a:close/>
                  </a:path>
                </a:pathLst>
              </a:custGeom>
              <a:solidFill>
                <a:srgbClr val="000000"/>
              </a:solidFill>
              <a:ln w="9525">
                <a:noFill/>
                <a:round/>
                <a:headEnd/>
                <a:tailEnd/>
              </a:ln>
            </p:spPr>
            <p:txBody>
              <a:bodyPr/>
              <a:lstStyle/>
              <a:p>
                <a:endParaRPr lang="en-US"/>
              </a:p>
            </p:txBody>
          </p:sp>
          <p:sp>
            <p:nvSpPr>
              <p:cNvPr id="21855" name="Freeform 101"/>
              <p:cNvSpPr>
                <a:spLocks/>
              </p:cNvSpPr>
              <p:nvPr/>
            </p:nvSpPr>
            <p:spPr bwMode="auto">
              <a:xfrm>
                <a:off x="309" y="2403"/>
                <a:ext cx="225" cy="25"/>
              </a:xfrm>
              <a:custGeom>
                <a:avLst/>
                <a:gdLst>
                  <a:gd name="T0" fmla="*/ 11 w 1579"/>
                  <a:gd name="T1" fmla="*/ 140 h 175"/>
                  <a:gd name="T2" fmla="*/ 66 w 1579"/>
                  <a:gd name="T3" fmla="*/ 117 h 175"/>
                  <a:gd name="T4" fmla="*/ 118 w 1579"/>
                  <a:gd name="T5" fmla="*/ 97 h 175"/>
                  <a:gd name="T6" fmla="*/ 168 w 1579"/>
                  <a:gd name="T7" fmla="*/ 80 h 175"/>
                  <a:gd name="T8" fmla="*/ 216 w 1579"/>
                  <a:gd name="T9" fmla="*/ 66 h 175"/>
                  <a:gd name="T10" fmla="*/ 316 w 1579"/>
                  <a:gd name="T11" fmla="*/ 47 h 175"/>
                  <a:gd name="T12" fmla="*/ 431 w 1579"/>
                  <a:gd name="T13" fmla="*/ 35 h 175"/>
                  <a:gd name="T14" fmla="*/ 598 w 1579"/>
                  <a:gd name="T15" fmla="*/ 21 h 175"/>
                  <a:gd name="T16" fmla="*/ 744 w 1579"/>
                  <a:gd name="T17" fmla="*/ 7 h 175"/>
                  <a:gd name="T18" fmla="*/ 890 w 1579"/>
                  <a:gd name="T19" fmla="*/ 0 h 175"/>
                  <a:gd name="T20" fmla="*/ 1056 w 1579"/>
                  <a:gd name="T21" fmla="*/ 5 h 175"/>
                  <a:gd name="T22" fmla="*/ 1180 w 1579"/>
                  <a:gd name="T23" fmla="*/ 0 h 175"/>
                  <a:gd name="T24" fmla="*/ 1238 w 1579"/>
                  <a:gd name="T25" fmla="*/ 6 h 175"/>
                  <a:gd name="T26" fmla="*/ 1355 w 1579"/>
                  <a:gd name="T27" fmla="*/ 30 h 175"/>
                  <a:gd name="T28" fmla="*/ 1398 w 1579"/>
                  <a:gd name="T29" fmla="*/ 37 h 175"/>
                  <a:gd name="T30" fmla="*/ 1491 w 1579"/>
                  <a:gd name="T31" fmla="*/ 61 h 175"/>
                  <a:gd name="T32" fmla="*/ 1555 w 1579"/>
                  <a:gd name="T33" fmla="*/ 81 h 175"/>
                  <a:gd name="T34" fmla="*/ 1576 w 1579"/>
                  <a:gd name="T35" fmla="*/ 97 h 175"/>
                  <a:gd name="T36" fmla="*/ 1579 w 1579"/>
                  <a:gd name="T37" fmla="*/ 121 h 175"/>
                  <a:gd name="T38" fmla="*/ 1566 w 1579"/>
                  <a:gd name="T39" fmla="*/ 142 h 175"/>
                  <a:gd name="T40" fmla="*/ 1540 w 1579"/>
                  <a:gd name="T41" fmla="*/ 146 h 175"/>
                  <a:gd name="T42" fmla="*/ 1473 w 1579"/>
                  <a:gd name="T43" fmla="*/ 129 h 175"/>
                  <a:gd name="T44" fmla="*/ 1383 w 1579"/>
                  <a:gd name="T45" fmla="*/ 106 h 175"/>
                  <a:gd name="T46" fmla="*/ 1339 w 1579"/>
                  <a:gd name="T47" fmla="*/ 94 h 175"/>
                  <a:gd name="T48" fmla="*/ 1230 w 1579"/>
                  <a:gd name="T49" fmla="*/ 72 h 175"/>
                  <a:gd name="T50" fmla="*/ 1179 w 1579"/>
                  <a:gd name="T51" fmla="*/ 70 h 175"/>
                  <a:gd name="T52" fmla="*/ 1056 w 1579"/>
                  <a:gd name="T53" fmla="*/ 74 h 175"/>
                  <a:gd name="T54" fmla="*/ 747 w 1579"/>
                  <a:gd name="T55" fmla="*/ 74 h 175"/>
                  <a:gd name="T56" fmla="*/ 437 w 1579"/>
                  <a:gd name="T57" fmla="*/ 99 h 175"/>
                  <a:gd name="T58" fmla="*/ 227 w 1579"/>
                  <a:gd name="T59" fmla="*/ 117 h 175"/>
                  <a:gd name="T60" fmla="*/ 131 w 1579"/>
                  <a:gd name="T61" fmla="*/ 136 h 175"/>
                  <a:gd name="T62" fmla="*/ 80 w 1579"/>
                  <a:gd name="T63" fmla="*/ 153 h 175"/>
                  <a:gd name="T64" fmla="*/ 26 w 1579"/>
                  <a:gd name="T65" fmla="*/ 175 h 175"/>
                  <a:gd name="T66" fmla="*/ 11 w 1579"/>
                  <a:gd name="T67" fmla="*/ 175 h 175"/>
                  <a:gd name="T68" fmla="*/ 1 w 1579"/>
                  <a:gd name="T69" fmla="*/ 165 h 175"/>
                  <a:gd name="T70" fmla="*/ 0 w 1579"/>
                  <a:gd name="T71" fmla="*/ 152 h 175"/>
                  <a:gd name="T72" fmla="*/ 11 w 1579"/>
                  <a:gd name="T73" fmla="*/ 140 h 175"/>
                  <a:gd name="T74" fmla="*/ 11 w 1579"/>
                  <a:gd name="T75" fmla="*/ 140 h 17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579"/>
                  <a:gd name="T115" fmla="*/ 0 h 175"/>
                  <a:gd name="T116" fmla="*/ 1579 w 1579"/>
                  <a:gd name="T117" fmla="*/ 175 h 17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579" h="175">
                    <a:moveTo>
                      <a:pt x="11" y="140"/>
                    </a:moveTo>
                    <a:lnTo>
                      <a:pt x="66" y="117"/>
                    </a:lnTo>
                    <a:lnTo>
                      <a:pt x="118" y="97"/>
                    </a:lnTo>
                    <a:lnTo>
                      <a:pt x="168" y="80"/>
                    </a:lnTo>
                    <a:lnTo>
                      <a:pt x="216" y="66"/>
                    </a:lnTo>
                    <a:lnTo>
                      <a:pt x="316" y="47"/>
                    </a:lnTo>
                    <a:lnTo>
                      <a:pt x="431" y="35"/>
                    </a:lnTo>
                    <a:lnTo>
                      <a:pt x="598" y="21"/>
                    </a:lnTo>
                    <a:lnTo>
                      <a:pt x="744" y="7"/>
                    </a:lnTo>
                    <a:lnTo>
                      <a:pt x="890" y="0"/>
                    </a:lnTo>
                    <a:lnTo>
                      <a:pt x="1056" y="5"/>
                    </a:lnTo>
                    <a:lnTo>
                      <a:pt x="1180" y="0"/>
                    </a:lnTo>
                    <a:lnTo>
                      <a:pt x="1238" y="6"/>
                    </a:lnTo>
                    <a:lnTo>
                      <a:pt x="1355" y="30"/>
                    </a:lnTo>
                    <a:lnTo>
                      <a:pt x="1398" y="37"/>
                    </a:lnTo>
                    <a:lnTo>
                      <a:pt x="1491" y="61"/>
                    </a:lnTo>
                    <a:lnTo>
                      <a:pt x="1555" y="81"/>
                    </a:lnTo>
                    <a:lnTo>
                      <a:pt x="1576" y="97"/>
                    </a:lnTo>
                    <a:lnTo>
                      <a:pt x="1579" y="121"/>
                    </a:lnTo>
                    <a:lnTo>
                      <a:pt x="1566" y="142"/>
                    </a:lnTo>
                    <a:lnTo>
                      <a:pt x="1540" y="146"/>
                    </a:lnTo>
                    <a:lnTo>
                      <a:pt x="1473" y="129"/>
                    </a:lnTo>
                    <a:lnTo>
                      <a:pt x="1383" y="106"/>
                    </a:lnTo>
                    <a:lnTo>
                      <a:pt x="1339" y="94"/>
                    </a:lnTo>
                    <a:lnTo>
                      <a:pt x="1230" y="72"/>
                    </a:lnTo>
                    <a:lnTo>
                      <a:pt x="1179" y="70"/>
                    </a:lnTo>
                    <a:lnTo>
                      <a:pt x="1056" y="74"/>
                    </a:lnTo>
                    <a:lnTo>
                      <a:pt x="747" y="74"/>
                    </a:lnTo>
                    <a:lnTo>
                      <a:pt x="437" y="99"/>
                    </a:lnTo>
                    <a:lnTo>
                      <a:pt x="227" y="117"/>
                    </a:lnTo>
                    <a:lnTo>
                      <a:pt x="131" y="136"/>
                    </a:lnTo>
                    <a:lnTo>
                      <a:pt x="80" y="153"/>
                    </a:lnTo>
                    <a:lnTo>
                      <a:pt x="26" y="175"/>
                    </a:lnTo>
                    <a:lnTo>
                      <a:pt x="11" y="175"/>
                    </a:lnTo>
                    <a:lnTo>
                      <a:pt x="1" y="165"/>
                    </a:lnTo>
                    <a:lnTo>
                      <a:pt x="0" y="152"/>
                    </a:lnTo>
                    <a:lnTo>
                      <a:pt x="11" y="140"/>
                    </a:lnTo>
                    <a:close/>
                  </a:path>
                </a:pathLst>
              </a:custGeom>
              <a:solidFill>
                <a:srgbClr val="000000"/>
              </a:solidFill>
              <a:ln w="9525">
                <a:noFill/>
                <a:round/>
                <a:headEnd/>
                <a:tailEnd/>
              </a:ln>
            </p:spPr>
            <p:txBody>
              <a:bodyPr/>
              <a:lstStyle/>
              <a:p>
                <a:endParaRPr lang="en-US"/>
              </a:p>
            </p:txBody>
          </p:sp>
          <p:sp>
            <p:nvSpPr>
              <p:cNvPr id="21856" name="Freeform 102"/>
              <p:cNvSpPr>
                <a:spLocks/>
              </p:cNvSpPr>
              <p:nvPr/>
            </p:nvSpPr>
            <p:spPr bwMode="auto">
              <a:xfrm>
                <a:off x="305" y="2430"/>
                <a:ext cx="24" cy="209"/>
              </a:xfrm>
              <a:custGeom>
                <a:avLst/>
                <a:gdLst>
                  <a:gd name="T0" fmla="*/ 37 w 166"/>
                  <a:gd name="T1" fmla="*/ 17 h 1459"/>
                  <a:gd name="T2" fmla="*/ 51 w 166"/>
                  <a:gd name="T3" fmla="*/ 330 h 1459"/>
                  <a:gd name="T4" fmla="*/ 54 w 166"/>
                  <a:gd name="T5" fmla="*/ 476 h 1459"/>
                  <a:gd name="T6" fmla="*/ 68 w 166"/>
                  <a:gd name="T7" fmla="*/ 641 h 1459"/>
                  <a:gd name="T8" fmla="*/ 75 w 166"/>
                  <a:gd name="T9" fmla="*/ 762 h 1459"/>
                  <a:gd name="T10" fmla="*/ 86 w 166"/>
                  <a:gd name="T11" fmla="*/ 869 h 1459"/>
                  <a:gd name="T12" fmla="*/ 100 w 166"/>
                  <a:gd name="T13" fmla="*/ 974 h 1459"/>
                  <a:gd name="T14" fmla="*/ 117 w 166"/>
                  <a:gd name="T15" fmla="*/ 1095 h 1459"/>
                  <a:gd name="T16" fmla="*/ 128 w 166"/>
                  <a:gd name="T17" fmla="*/ 1211 h 1459"/>
                  <a:gd name="T18" fmla="*/ 136 w 166"/>
                  <a:gd name="T19" fmla="*/ 1265 h 1459"/>
                  <a:gd name="T20" fmla="*/ 152 w 166"/>
                  <a:gd name="T21" fmla="*/ 1325 h 1459"/>
                  <a:gd name="T22" fmla="*/ 166 w 166"/>
                  <a:gd name="T23" fmla="*/ 1424 h 1459"/>
                  <a:gd name="T24" fmla="*/ 160 w 166"/>
                  <a:gd name="T25" fmla="*/ 1449 h 1459"/>
                  <a:gd name="T26" fmla="*/ 141 w 166"/>
                  <a:gd name="T27" fmla="*/ 1459 h 1459"/>
                  <a:gd name="T28" fmla="*/ 120 w 166"/>
                  <a:gd name="T29" fmla="*/ 1456 h 1459"/>
                  <a:gd name="T30" fmla="*/ 107 w 166"/>
                  <a:gd name="T31" fmla="*/ 1434 h 1459"/>
                  <a:gd name="T32" fmla="*/ 93 w 166"/>
                  <a:gd name="T33" fmla="*/ 1339 h 1459"/>
                  <a:gd name="T34" fmla="*/ 68 w 166"/>
                  <a:gd name="T35" fmla="*/ 1223 h 1459"/>
                  <a:gd name="T36" fmla="*/ 58 w 166"/>
                  <a:gd name="T37" fmla="*/ 1103 h 1459"/>
                  <a:gd name="T38" fmla="*/ 33 w 166"/>
                  <a:gd name="T39" fmla="*/ 874 h 1459"/>
                  <a:gd name="T40" fmla="*/ 22 w 166"/>
                  <a:gd name="T41" fmla="*/ 645 h 1459"/>
                  <a:gd name="T42" fmla="*/ 9 w 166"/>
                  <a:gd name="T43" fmla="*/ 333 h 1459"/>
                  <a:gd name="T44" fmla="*/ 0 w 166"/>
                  <a:gd name="T45" fmla="*/ 21 h 1459"/>
                  <a:gd name="T46" fmla="*/ 4 w 166"/>
                  <a:gd name="T47" fmla="*/ 6 h 1459"/>
                  <a:gd name="T48" fmla="*/ 16 w 166"/>
                  <a:gd name="T49" fmla="*/ 0 h 1459"/>
                  <a:gd name="T50" fmla="*/ 37 w 166"/>
                  <a:gd name="T51" fmla="*/ 17 h 1459"/>
                  <a:gd name="T52" fmla="*/ 37 w 166"/>
                  <a:gd name="T53" fmla="*/ 17 h 145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66"/>
                  <a:gd name="T82" fmla="*/ 0 h 1459"/>
                  <a:gd name="T83" fmla="*/ 166 w 166"/>
                  <a:gd name="T84" fmla="*/ 1459 h 1459"/>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66" h="1459">
                    <a:moveTo>
                      <a:pt x="37" y="17"/>
                    </a:moveTo>
                    <a:lnTo>
                      <a:pt x="51" y="330"/>
                    </a:lnTo>
                    <a:lnTo>
                      <a:pt x="54" y="476"/>
                    </a:lnTo>
                    <a:lnTo>
                      <a:pt x="68" y="641"/>
                    </a:lnTo>
                    <a:lnTo>
                      <a:pt x="75" y="762"/>
                    </a:lnTo>
                    <a:lnTo>
                      <a:pt x="86" y="869"/>
                    </a:lnTo>
                    <a:lnTo>
                      <a:pt x="100" y="974"/>
                    </a:lnTo>
                    <a:lnTo>
                      <a:pt x="117" y="1095"/>
                    </a:lnTo>
                    <a:lnTo>
                      <a:pt x="128" y="1211"/>
                    </a:lnTo>
                    <a:lnTo>
                      <a:pt x="136" y="1265"/>
                    </a:lnTo>
                    <a:lnTo>
                      <a:pt x="152" y="1325"/>
                    </a:lnTo>
                    <a:lnTo>
                      <a:pt x="166" y="1424"/>
                    </a:lnTo>
                    <a:lnTo>
                      <a:pt x="160" y="1449"/>
                    </a:lnTo>
                    <a:lnTo>
                      <a:pt x="141" y="1459"/>
                    </a:lnTo>
                    <a:lnTo>
                      <a:pt x="120" y="1456"/>
                    </a:lnTo>
                    <a:lnTo>
                      <a:pt x="107" y="1434"/>
                    </a:lnTo>
                    <a:lnTo>
                      <a:pt x="93" y="1339"/>
                    </a:lnTo>
                    <a:lnTo>
                      <a:pt x="68" y="1223"/>
                    </a:lnTo>
                    <a:lnTo>
                      <a:pt x="58" y="1103"/>
                    </a:lnTo>
                    <a:lnTo>
                      <a:pt x="33" y="874"/>
                    </a:lnTo>
                    <a:lnTo>
                      <a:pt x="22" y="645"/>
                    </a:lnTo>
                    <a:lnTo>
                      <a:pt x="9" y="333"/>
                    </a:lnTo>
                    <a:lnTo>
                      <a:pt x="0" y="21"/>
                    </a:lnTo>
                    <a:lnTo>
                      <a:pt x="4" y="6"/>
                    </a:lnTo>
                    <a:lnTo>
                      <a:pt x="16" y="0"/>
                    </a:lnTo>
                    <a:lnTo>
                      <a:pt x="37" y="17"/>
                    </a:lnTo>
                    <a:close/>
                  </a:path>
                </a:pathLst>
              </a:custGeom>
              <a:solidFill>
                <a:srgbClr val="000000"/>
              </a:solidFill>
              <a:ln w="9525">
                <a:noFill/>
                <a:round/>
                <a:headEnd/>
                <a:tailEnd/>
              </a:ln>
            </p:spPr>
            <p:txBody>
              <a:bodyPr/>
              <a:lstStyle/>
              <a:p>
                <a:endParaRPr lang="en-US"/>
              </a:p>
            </p:txBody>
          </p:sp>
          <p:sp>
            <p:nvSpPr>
              <p:cNvPr id="21857" name="Freeform 103"/>
              <p:cNvSpPr>
                <a:spLocks/>
              </p:cNvSpPr>
              <p:nvPr/>
            </p:nvSpPr>
            <p:spPr bwMode="auto">
              <a:xfrm>
                <a:off x="323" y="2632"/>
                <a:ext cx="173" cy="12"/>
              </a:xfrm>
              <a:custGeom>
                <a:avLst/>
                <a:gdLst>
                  <a:gd name="T0" fmla="*/ 36 w 1215"/>
                  <a:gd name="T1" fmla="*/ 2 h 83"/>
                  <a:gd name="T2" fmla="*/ 178 w 1215"/>
                  <a:gd name="T3" fmla="*/ 15 h 83"/>
                  <a:gd name="T4" fmla="*/ 341 w 1215"/>
                  <a:gd name="T5" fmla="*/ 26 h 83"/>
                  <a:gd name="T6" fmla="*/ 455 w 1215"/>
                  <a:gd name="T7" fmla="*/ 31 h 83"/>
                  <a:gd name="T8" fmla="*/ 556 w 1215"/>
                  <a:gd name="T9" fmla="*/ 27 h 83"/>
                  <a:gd name="T10" fmla="*/ 657 w 1215"/>
                  <a:gd name="T11" fmla="*/ 16 h 83"/>
                  <a:gd name="T12" fmla="*/ 772 w 1215"/>
                  <a:gd name="T13" fmla="*/ 8 h 83"/>
                  <a:gd name="T14" fmla="*/ 912 w 1215"/>
                  <a:gd name="T15" fmla="*/ 9 h 83"/>
                  <a:gd name="T16" fmla="*/ 1194 w 1215"/>
                  <a:gd name="T17" fmla="*/ 0 h 83"/>
                  <a:gd name="T18" fmla="*/ 1215 w 1215"/>
                  <a:gd name="T19" fmla="*/ 16 h 83"/>
                  <a:gd name="T20" fmla="*/ 1211 w 1215"/>
                  <a:gd name="T21" fmla="*/ 29 h 83"/>
                  <a:gd name="T22" fmla="*/ 1198 w 1215"/>
                  <a:gd name="T23" fmla="*/ 37 h 83"/>
                  <a:gd name="T24" fmla="*/ 1056 w 1215"/>
                  <a:gd name="T25" fmla="*/ 56 h 83"/>
                  <a:gd name="T26" fmla="*/ 913 w 1215"/>
                  <a:gd name="T27" fmla="*/ 69 h 83"/>
                  <a:gd name="T28" fmla="*/ 774 w 1215"/>
                  <a:gd name="T29" fmla="*/ 68 h 83"/>
                  <a:gd name="T30" fmla="*/ 542 w 1215"/>
                  <a:gd name="T31" fmla="*/ 83 h 83"/>
                  <a:gd name="T32" fmla="*/ 312 w 1215"/>
                  <a:gd name="T33" fmla="*/ 78 h 83"/>
                  <a:gd name="T34" fmla="*/ 153 w 1215"/>
                  <a:gd name="T35" fmla="*/ 69 h 83"/>
                  <a:gd name="T36" fmla="*/ 10 w 1215"/>
                  <a:gd name="T37" fmla="*/ 46 h 83"/>
                  <a:gd name="T38" fmla="*/ 0 w 1215"/>
                  <a:gd name="T39" fmla="*/ 35 h 83"/>
                  <a:gd name="T40" fmla="*/ 5 w 1215"/>
                  <a:gd name="T41" fmla="*/ 21 h 83"/>
                  <a:gd name="T42" fmla="*/ 18 w 1215"/>
                  <a:gd name="T43" fmla="*/ 9 h 83"/>
                  <a:gd name="T44" fmla="*/ 36 w 1215"/>
                  <a:gd name="T45" fmla="*/ 2 h 83"/>
                  <a:gd name="T46" fmla="*/ 36 w 1215"/>
                  <a:gd name="T47" fmla="*/ 2 h 8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215"/>
                  <a:gd name="T73" fmla="*/ 0 h 83"/>
                  <a:gd name="T74" fmla="*/ 1215 w 1215"/>
                  <a:gd name="T75" fmla="*/ 83 h 8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215" h="83">
                    <a:moveTo>
                      <a:pt x="36" y="2"/>
                    </a:moveTo>
                    <a:lnTo>
                      <a:pt x="178" y="15"/>
                    </a:lnTo>
                    <a:lnTo>
                      <a:pt x="341" y="26"/>
                    </a:lnTo>
                    <a:lnTo>
                      <a:pt x="455" y="31"/>
                    </a:lnTo>
                    <a:lnTo>
                      <a:pt x="556" y="27"/>
                    </a:lnTo>
                    <a:lnTo>
                      <a:pt x="657" y="16"/>
                    </a:lnTo>
                    <a:lnTo>
                      <a:pt x="772" y="8"/>
                    </a:lnTo>
                    <a:lnTo>
                      <a:pt x="912" y="9"/>
                    </a:lnTo>
                    <a:lnTo>
                      <a:pt x="1194" y="0"/>
                    </a:lnTo>
                    <a:lnTo>
                      <a:pt x="1215" y="16"/>
                    </a:lnTo>
                    <a:lnTo>
                      <a:pt x="1211" y="29"/>
                    </a:lnTo>
                    <a:lnTo>
                      <a:pt x="1198" y="37"/>
                    </a:lnTo>
                    <a:lnTo>
                      <a:pt x="1056" y="56"/>
                    </a:lnTo>
                    <a:lnTo>
                      <a:pt x="913" y="69"/>
                    </a:lnTo>
                    <a:lnTo>
                      <a:pt x="774" y="68"/>
                    </a:lnTo>
                    <a:lnTo>
                      <a:pt x="542" y="83"/>
                    </a:lnTo>
                    <a:lnTo>
                      <a:pt x="312" y="78"/>
                    </a:lnTo>
                    <a:lnTo>
                      <a:pt x="153" y="69"/>
                    </a:lnTo>
                    <a:lnTo>
                      <a:pt x="10" y="46"/>
                    </a:lnTo>
                    <a:lnTo>
                      <a:pt x="0" y="35"/>
                    </a:lnTo>
                    <a:lnTo>
                      <a:pt x="5" y="21"/>
                    </a:lnTo>
                    <a:lnTo>
                      <a:pt x="18" y="9"/>
                    </a:lnTo>
                    <a:lnTo>
                      <a:pt x="36" y="2"/>
                    </a:lnTo>
                    <a:close/>
                  </a:path>
                </a:pathLst>
              </a:custGeom>
              <a:solidFill>
                <a:srgbClr val="000000"/>
              </a:solidFill>
              <a:ln w="9525">
                <a:noFill/>
                <a:round/>
                <a:headEnd/>
                <a:tailEnd/>
              </a:ln>
            </p:spPr>
            <p:txBody>
              <a:bodyPr/>
              <a:lstStyle/>
              <a:p>
                <a:endParaRPr lang="en-US"/>
              </a:p>
            </p:txBody>
          </p:sp>
          <p:sp>
            <p:nvSpPr>
              <p:cNvPr id="21858" name="Freeform 104"/>
              <p:cNvSpPr>
                <a:spLocks/>
              </p:cNvSpPr>
              <p:nvPr/>
            </p:nvSpPr>
            <p:spPr bwMode="auto">
              <a:xfrm>
                <a:off x="336" y="2439"/>
                <a:ext cx="170" cy="139"/>
              </a:xfrm>
              <a:custGeom>
                <a:avLst/>
                <a:gdLst>
                  <a:gd name="T0" fmla="*/ 0 w 1189"/>
                  <a:gd name="T1" fmla="*/ 175 h 974"/>
                  <a:gd name="T2" fmla="*/ 14 w 1189"/>
                  <a:gd name="T3" fmla="*/ 151 h 974"/>
                  <a:gd name="T4" fmla="*/ 28 w 1189"/>
                  <a:gd name="T5" fmla="*/ 131 h 974"/>
                  <a:gd name="T6" fmla="*/ 61 w 1189"/>
                  <a:gd name="T7" fmla="*/ 97 h 974"/>
                  <a:gd name="T8" fmla="*/ 79 w 1189"/>
                  <a:gd name="T9" fmla="*/ 82 h 974"/>
                  <a:gd name="T10" fmla="*/ 99 w 1189"/>
                  <a:gd name="T11" fmla="*/ 69 h 974"/>
                  <a:gd name="T12" fmla="*/ 120 w 1189"/>
                  <a:gd name="T13" fmla="*/ 56 h 974"/>
                  <a:gd name="T14" fmla="*/ 144 w 1189"/>
                  <a:gd name="T15" fmla="*/ 44 h 974"/>
                  <a:gd name="T16" fmla="*/ 244 w 1189"/>
                  <a:gd name="T17" fmla="*/ 27 h 974"/>
                  <a:gd name="T18" fmla="*/ 404 w 1189"/>
                  <a:gd name="T19" fmla="*/ 9 h 974"/>
                  <a:gd name="T20" fmla="*/ 545 w 1189"/>
                  <a:gd name="T21" fmla="*/ 0 h 974"/>
                  <a:gd name="T22" fmla="*/ 849 w 1189"/>
                  <a:gd name="T23" fmla="*/ 11 h 974"/>
                  <a:gd name="T24" fmla="*/ 1069 w 1189"/>
                  <a:gd name="T25" fmla="*/ 52 h 974"/>
                  <a:gd name="T26" fmla="*/ 1149 w 1189"/>
                  <a:gd name="T27" fmla="*/ 104 h 974"/>
                  <a:gd name="T28" fmla="*/ 1175 w 1189"/>
                  <a:gd name="T29" fmla="*/ 144 h 974"/>
                  <a:gd name="T30" fmla="*/ 1187 w 1189"/>
                  <a:gd name="T31" fmla="*/ 194 h 974"/>
                  <a:gd name="T32" fmla="*/ 1189 w 1189"/>
                  <a:gd name="T33" fmla="*/ 311 h 974"/>
                  <a:gd name="T34" fmla="*/ 1180 w 1189"/>
                  <a:gd name="T35" fmla="*/ 414 h 974"/>
                  <a:gd name="T36" fmla="*/ 1152 w 1189"/>
                  <a:gd name="T37" fmla="*/ 632 h 974"/>
                  <a:gd name="T38" fmla="*/ 1135 w 1189"/>
                  <a:gd name="T39" fmla="*/ 792 h 974"/>
                  <a:gd name="T40" fmla="*/ 1124 w 1189"/>
                  <a:gd name="T41" fmla="*/ 868 h 974"/>
                  <a:gd name="T42" fmla="*/ 1106 w 1189"/>
                  <a:gd name="T43" fmla="*/ 952 h 974"/>
                  <a:gd name="T44" fmla="*/ 1093 w 1189"/>
                  <a:gd name="T45" fmla="*/ 971 h 974"/>
                  <a:gd name="T46" fmla="*/ 1072 w 1189"/>
                  <a:gd name="T47" fmla="*/ 974 h 974"/>
                  <a:gd name="T48" fmla="*/ 1051 w 1189"/>
                  <a:gd name="T49" fmla="*/ 939 h 974"/>
                  <a:gd name="T50" fmla="*/ 1079 w 1189"/>
                  <a:gd name="T51" fmla="*/ 783 h 974"/>
                  <a:gd name="T52" fmla="*/ 1092 w 1189"/>
                  <a:gd name="T53" fmla="*/ 626 h 974"/>
                  <a:gd name="T54" fmla="*/ 1107 w 1189"/>
                  <a:gd name="T55" fmla="*/ 414 h 974"/>
                  <a:gd name="T56" fmla="*/ 1102 w 1189"/>
                  <a:gd name="T57" fmla="*/ 202 h 974"/>
                  <a:gd name="T58" fmla="*/ 1092 w 1189"/>
                  <a:gd name="T59" fmla="*/ 166 h 974"/>
                  <a:gd name="T60" fmla="*/ 1072 w 1189"/>
                  <a:gd name="T61" fmla="*/ 140 h 974"/>
                  <a:gd name="T62" fmla="*/ 1043 w 1189"/>
                  <a:gd name="T63" fmla="*/ 125 h 974"/>
                  <a:gd name="T64" fmla="*/ 1008 w 1189"/>
                  <a:gd name="T65" fmla="*/ 113 h 974"/>
                  <a:gd name="T66" fmla="*/ 840 w 1189"/>
                  <a:gd name="T67" fmla="*/ 101 h 974"/>
                  <a:gd name="T68" fmla="*/ 685 w 1189"/>
                  <a:gd name="T69" fmla="*/ 90 h 974"/>
                  <a:gd name="T70" fmla="*/ 547 w 1189"/>
                  <a:gd name="T71" fmla="*/ 90 h 974"/>
                  <a:gd name="T72" fmla="*/ 252 w 1189"/>
                  <a:gd name="T73" fmla="*/ 117 h 974"/>
                  <a:gd name="T74" fmla="*/ 172 w 1189"/>
                  <a:gd name="T75" fmla="*/ 129 h 974"/>
                  <a:gd name="T76" fmla="*/ 93 w 1189"/>
                  <a:gd name="T77" fmla="*/ 150 h 974"/>
                  <a:gd name="T78" fmla="*/ 59 w 1189"/>
                  <a:gd name="T79" fmla="*/ 164 h 974"/>
                  <a:gd name="T80" fmla="*/ 32 w 1189"/>
                  <a:gd name="T81" fmla="*/ 193 h 974"/>
                  <a:gd name="T82" fmla="*/ 20 w 1189"/>
                  <a:gd name="T83" fmla="*/ 202 h 974"/>
                  <a:gd name="T84" fmla="*/ 7 w 1189"/>
                  <a:gd name="T85" fmla="*/ 201 h 974"/>
                  <a:gd name="T86" fmla="*/ 0 w 1189"/>
                  <a:gd name="T87" fmla="*/ 175 h 974"/>
                  <a:gd name="T88" fmla="*/ 0 w 1189"/>
                  <a:gd name="T89" fmla="*/ 175 h 97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189"/>
                  <a:gd name="T136" fmla="*/ 0 h 974"/>
                  <a:gd name="T137" fmla="*/ 1189 w 1189"/>
                  <a:gd name="T138" fmla="*/ 974 h 97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189" h="974">
                    <a:moveTo>
                      <a:pt x="0" y="175"/>
                    </a:moveTo>
                    <a:lnTo>
                      <a:pt x="14" y="151"/>
                    </a:lnTo>
                    <a:lnTo>
                      <a:pt x="28" y="131"/>
                    </a:lnTo>
                    <a:lnTo>
                      <a:pt x="61" y="97"/>
                    </a:lnTo>
                    <a:lnTo>
                      <a:pt x="79" y="82"/>
                    </a:lnTo>
                    <a:lnTo>
                      <a:pt x="99" y="69"/>
                    </a:lnTo>
                    <a:lnTo>
                      <a:pt x="120" y="56"/>
                    </a:lnTo>
                    <a:lnTo>
                      <a:pt x="144" y="44"/>
                    </a:lnTo>
                    <a:lnTo>
                      <a:pt x="244" y="27"/>
                    </a:lnTo>
                    <a:lnTo>
                      <a:pt x="404" y="9"/>
                    </a:lnTo>
                    <a:lnTo>
                      <a:pt x="545" y="0"/>
                    </a:lnTo>
                    <a:lnTo>
                      <a:pt x="849" y="11"/>
                    </a:lnTo>
                    <a:lnTo>
                      <a:pt x="1069" y="52"/>
                    </a:lnTo>
                    <a:lnTo>
                      <a:pt x="1149" y="104"/>
                    </a:lnTo>
                    <a:lnTo>
                      <a:pt x="1175" y="144"/>
                    </a:lnTo>
                    <a:lnTo>
                      <a:pt x="1187" y="194"/>
                    </a:lnTo>
                    <a:lnTo>
                      <a:pt x="1189" y="311"/>
                    </a:lnTo>
                    <a:lnTo>
                      <a:pt x="1180" y="414"/>
                    </a:lnTo>
                    <a:lnTo>
                      <a:pt x="1152" y="632"/>
                    </a:lnTo>
                    <a:lnTo>
                      <a:pt x="1135" y="792"/>
                    </a:lnTo>
                    <a:lnTo>
                      <a:pt x="1124" y="868"/>
                    </a:lnTo>
                    <a:lnTo>
                      <a:pt x="1106" y="952"/>
                    </a:lnTo>
                    <a:lnTo>
                      <a:pt x="1093" y="971"/>
                    </a:lnTo>
                    <a:lnTo>
                      <a:pt x="1072" y="974"/>
                    </a:lnTo>
                    <a:lnTo>
                      <a:pt x="1051" y="939"/>
                    </a:lnTo>
                    <a:lnTo>
                      <a:pt x="1079" y="783"/>
                    </a:lnTo>
                    <a:lnTo>
                      <a:pt x="1092" y="626"/>
                    </a:lnTo>
                    <a:lnTo>
                      <a:pt x="1107" y="414"/>
                    </a:lnTo>
                    <a:lnTo>
                      <a:pt x="1102" y="202"/>
                    </a:lnTo>
                    <a:lnTo>
                      <a:pt x="1092" y="166"/>
                    </a:lnTo>
                    <a:lnTo>
                      <a:pt x="1072" y="140"/>
                    </a:lnTo>
                    <a:lnTo>
                      <a:pt x="1043" y="125"/>
                    </a:lnTo>
                    <a:lnTo>
                      <a:pt x="1008" y="113"/>
                    </a:lnTo>
                    <a:lnTo>
                      <a:pt x="840" y="101"/>
                    </a:lnTo>
                    <a:lnTo>
                      <a:pt x="685" y="90"/>
                    </a:lnTo>
                    <a:lnTo>
                      <a:pt x="547" y="90"/>
                    </a:lnTo>
                    <a:lnTo>
                      <a:pt x="252" y="117"/>
                    </a:lnTo>
                    <a:lnTo>
                      <a:pt x="172" y="129"/>
                    </a:lnTo>
                    <a:lnTo>
                      <a:pt x="93" y="150"/>
                    </a:lnTo>
                    <a:lnTo>
                      <a:pt x="59" y="164"/>
                    </a:lnTo>
                    <a:lnTo>
                      <a:pt x="32" y="193"/>
                    </a:lnTo>
                    <a:lnTo>
                      <a:pt x="20" y="202"/>
                    </a:lnTo>
                    <a:lnTo>
                      <a:pt x="7" y="201"/>
                    </a:lnTo>
                    <a:lnTo>
                      <a:pt x="0" y="175"/>
                    </a:lnTo>
                    <a:close/>
                  </a:path>
                </a:pathLst>
              </a:custGeom>
              <a:solidFill>
                <a:srgbClr val="000000"/>
              </a:solidFill>
              <a:ln w="9525">
                <a:noFill/>
                <a:round/>
                <a:headEnd/>
                <a:tailEnd/>
              </a:ln>
            </p:spPr>
            <p:txBody>
              <a:bodyPr/>
              <a:lstStyle/>
              <a:p>
                <a:endParaRPr lang="en-US"/>
              </a:p>
            </p:txBody>
          </p:sp>
          <p:sp>
            <p:nvSpPr>
              <p:cNvPr id="21859" name="Freeform 105"/>
              <p:cNvSpPr>
                <a:spLocks/>
              </p:cNvSpPr>
              <p:nvPr/>
            </p:nvSpPr>
            <p:spPr bwMode="auto">
              <a:xfrm>
                <a:off x="336" y="2505"/>
                <a:ext cx="104" cy="82"/>
              </a:xfrm>
              <a:custGeom>
                <a:avLst/>
                <a:gdLst>
                  <a:gd name="T0" fmla="*/ 38 w 726"/>
                  <a:gd name="T1" fmla="*/ 18 h 571"/>
                  <a:gd name="T2" fmla="*/ 56 w 726"/>
                  <a:gd name="T3" fmla="*/ 177 h 571"/>
                  <a:gd name="T4" fmla="*/ 70 w 726"/>
                  <a:gd name="T5" fmla="*/ 251 h 571"/>
                  <a:gd name="T6" fmla="*/ 91 w 726"/>
                  <a:gd name="T7" fmla="*/ 332 h 571"/>
                  <a:gd name="T8" fmla="*/ 109 w 726"/>
                  <a:gd name="T9" fmla="*/ 405 h 571"/>
                  <a:gd name="T10" fmla="*/ 122 w 726"/>
                  <a:gd name="T11" fmla="*/ 435 h 571"/>
                  <a:gd name="T12" fmla="*/ 148 w 726"/>
                  <a:gd name="T13" fmla="*/ 462 h 571"/>
                  <a:gd name="T14" fmla="*/ 176 w 726"/>
                  <a:gd name="T15" fmla="*/ 480 h 571"/>
                  <a:gd name="T16" fmla="*/ 204 w 726"/>
                  <a:gd name="T17" fmla="*/ 494 h 571"/>
                  <a:gd name="T18" fmla="*/ 260 w 726"/>
                  <a:gd name="T19" fmla="*/ 506 h 571"/>
                  <a:gd name="T20" fmla="*/ 388 w 726"/>
                  <a:gd name="T21" fmla="*/ 509 h 571"/>
                  <a:gd name="T22" fmla="*/ 493 w 726"/>
                  <a:gd name="T23" fmla="*/ 510 h 571"/>
                  <a:gd name="T24" fmla="*/ 600 w 726"/>
                  <a:gd name="T25" fmla="*/ 516 h 571"/>
                  <a:gd name="T26" fmla="*/ 707 w 726"/>
                  <a:gd name="T27" fmla="*/ 519 h 571"/>
                  <a:gd name="T28" fmla="*/ 726 w 726"/>
                  <a:gd name="T29" fmla="*/ 538 h 571"/>
                  <a:gd name="T30" fmla="*/ 723 w 726"/>
                  <a:gd name="T31" fmla="*/ 551 h 571"/>
                  <a:gd name="T32" fmla="*/ 708 w 726"/>
                  <a:gd name="T33" fmla="*/ 557 h 571"/>
                  <a:gd name="T34" fmla="*/ 494 w 726"/>
                  <a:gd name="T35" fmla="*/ 571 h 571"/>
                  <a:gd name="T36" fmla="*/ 384 w 726"/>
                  <a:gd name="T37" fmla="*/ 570 h 571"/>
                  <a:gd name="T38" fmla="*/ 247 w 726"/>
                  <a:gd name="T39" fmla="*/ 553 h 571"/>
                  <a:gd name="T40" fmla="*/ 186 w 726"/>
                  <a:gd name="T41" fmla="*/ 531 h 571"/>
                  <a:gd name="T42" fmla="*/ 156 w 726"/>
                  <a:gd name="T43" fmla="*/ 514 h 571"/>
                  <a:gd name="T44" fmla="*/ 125 w 726"/>
                  <a:gd name="T45" fmla="*/ 493 h 571"/>
                  <a:gd name="T46" fmla="*/ 96 w 726"/>
                  <a:gd name="T47" fmla="*/ 461 h 571"/>
                  <a:gd name="T48" fmla="*/ 78 w 726"/>
                  <a:gd name="T49" fmla="*/ 426 h 571"/>
                  <a:gd name="T50" fmla="*/ 55 w 726"/>
                  <a:gd name="T51" fmla="*/ 344 h 571"/>
                  <a:gd name="T52" fmla="*/ 19 w 726"/>
                  <a:gd name="T53" fmla="*/ 183 h 571"/>
                  <a:gd name="T54" fmla="*/ 0 w 726"/>
                  <a:gd name="T55" fmla="*/ 21 h 571"/>
                  <a:gd name="T56" fmla="*/ 5 w 726"/>
                  <a:gd name="T57" fmla="*/ 6 h 571"/>
                  <a:gd name="T58" fmla="*/ 17 w 726"/>
                  <a:gd name="T59" fmla="*/ 0 h 571"/>
                  <a:gd name="T60" fmla="*/ 38 w 726"/>
                  <a:gd name="T61" fmla="*/ 18 h 571"/>
                  <a:gd name="T62" fmla="*/ 38 w 726"/>
                  <a:gd name="T63" fmla="*/ 18 h 57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26"/>
                  <a:gd name="T97" fmla="*/ 0 h 571"/>
                  <a:gd name="T98" fmla="*/ 726 w 726"/>
                  <a:gd name="T99" fmla="*/ 571 h 57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26" h="571">
                    <a:moveTo>
                      <a:pt x="38" y="18"/>
                    </a:moveTo>
                    <a:lnTo>
                      <a:pt x="56" y="177"/>
                    </a:lnTo>
                    <a:lnTo>
                      <a:pt x="70" y="251"/>
                    </a:lnTo>
                    <a:lnTo>
                      <a:pt x="91" y="332"/>
                    </a:lnTo>
                    <a:lnTo>
                      <a:pt x="109" y="405"/>
                    </a:lnTo>
                    <a:lnTo>
                      <a:pt x="122" y="435"/>
                    </a:lnTo>
                    <a:lnTo>
                      <a:pt x="148" y="462"/>
                    </a:lnTo>
                    <a:lnTo>
                      <a:pt x="176" y="480"/>
                    </a:lnTo>
                    <a:lnTo>
                      <a:pt x="204" y="494"/>
                    </a:lnTo>
                    <a:lnTo>
                      <a:pt x="260" y="506"/>
                    </a:lnTo>
                    <a:lnTo>
                      <a:pt x="388" y="509"/>
                    </a:lnTo>
                    <a:lnTo>
                      <a:pt x="493" y="510"/>
                    </a:lnTo>
                    <a:lnTo>
                      <a:pt x="600" y="516"/>
                    </a:lnTo>
                    <a:lnTo>
                      <a:pt x="707" y="519"/>
                    </a:lnTo>
                    <a:lnTo>
                      <a:pt x="726" y="538"/>
                    </a:lnTo>
                    <a:lnTo>
                      <a:pt x="723" y="551"/>
                    </a:lnTo>
                    <a:lnTo>
                      <a:pt x="708" y="557"/>
                    </a:lnTo>
                    <a:lnTo>
                      <a:pt x="494" y="571"/>
                    </a:lnTo>
                    <a:lnTo>
                      <a:pt x="384" y="570"/>
                    </a:lnTo>
                    <a:lnTo>
                      <a:pt x="247" y="553"/>
                    </a:lnTo>
                    <a:lnTo>
                      <a:pt x="186" y="531"/>
                    </a:lnTo>
                    <a:lnTo>
                      <a:pt x="156" y="514"/>
                    </a:lnTo>
                    <a:lnTo>
                      <a:pt x="125" y="493"/>
                    </a:lnTo>
                    <a:lnTo>
                      <a:pt x="96" y="461"/>
                    </a:lnTo>
                    <a:lnTo>
                      <a:pt x="78" y="426"/>
                    </a:lnTo>
                    <a:lnTo>
                      <a:pt x="55" y="344"/>
                    </a:lnTo>
                    <a:lnTo>
                      <a:pt x="19" y="183"/>
                    </a:lnTo>
                    <a:lnTo>
                      <a:pt x="0" y="21"/>
                    </a:lnTo>
                    <a:lnTo>
                      <a:pt x="5" y="6"/>
                    </a:lnTo>
                    <a:lnTo>
                      <a:pt x="17" y="0"/>
                    </a:lnTo>
                    <a:lnTo>
                      <a:pt x="38" y="18"/>
                    </a:lnTo>
                    <a:close/>
                  </a:path>
                </a:pathLst>
              </a:custGeom>
              <a:solidFill>
                <a:srgbClr val="000000"/>
              </a:solidFill>
              <a:ln w="9525">
                <a:noFill/>
                <a:round/>
                <a:headEnd/>
                <a:tailEnd/>
              </a:ln>
            </p:spPr>
            <p:txBody>
              <a:bodyPr/>
              <a:lstStyle/>
              <a:p>
                <a:endParaRPr lang="en-US"/>
              </a:p>
            </p:txBody>
          </p:sp>
          <p:sp>
            <p:nvSpPr>
              <p:cNvPr id="21860" name="Freeform 106"/>
              <p:cNvSpPr>
                <a:spLocks/>
              </p:cNvSpPr>
              <p:nvPr/>
            </p:nvSpPr>
            <p:spPr bwMode="auto">
              <a:xfrm>
                <a:off x="484" y="2590"/>
                <a:ext cx="16" cy="21"/>
              </a:xfrm>
              <a:custGeom>
                <a:avLst/>
                <a:gdLst>
                  <a:gd name="T0" fmla="*/ 99 w 109"/>
                  <a:gd name="T1" fmla="*/ 125 h 144"/>
                  <a:gd name="T2" fmla="*/ 94 w 109"/>
                  <a:gd name="T3" fmla="*/ 140 h 144"/>
                  <a:gd name="T4" fmla="*/ 80 w 109"/>
                  <a:gd name="T5" fmla="*/ 144 h 144"/>
                  <a:gd name="T6" fmla="*/ 62 w 109"/>
                  <a:gd name="T7" fmla="*/ 126 h 144"/>
                  <a:gd name="T8" fmla="*/ 61 w 109"/>
                  <a:gd name="T9" fmla="*/ 58 h 144"/>
                  <a:gd name="T10" fmla="*/ 19 w 109"/>
                  <a:gd name="T11" fmla="*/ 47 h 144"/>
                  <a:gd name="T12" fmla="*/ 3 w 109"/>
                  <a:gd name="T13" fmla="*/ 35 h 144"/>
                  <a:gd name="T14" fmla="*/ 0 w 109"/>
                  <a:gd name="T15" fmla="*/ 19 h 144"/>
                  <a:gd name="T16" fmla="*/ 9 w 109"/>
                  <a:gd name="T17" fmla="*/ 4 h 144"/>
                  <a:gd name="T18" fmla="*/ 27 w 109"/>
                  <a:gd name="T19" fmla="*/ 0 h 144"/>
                  <a:gd name="T20" fmla="*/ 85 w 109"/>
                  <a:gd name="T21" fmla="*/ 5 h 144"/>
                  <a:gd name="T22" fmla="*/ 107 w 109"/>
                  <a:gd name="T23" fmla="*/ 21 h 144"/>
                  <a:gd name="T24" fmla="*/ 109 w 109"/>
                  <a:gd name="T25" fmla="*/ 71 h 144"/>
                  <a:gd name="T26" fmla="*/ 99 w 109"/>
                  <a:gd name="T27" fmla="*/ 125 h 144"/>
                  <a:gd name="T28" fmla="*/ 99 w 109"/>
                  <a:gd name="T29" fmla="*/ 125 h 14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9"/>
                  <a:gd name="T46" fmla="*/ 0 h 144"/>
                  <a:gd name="T47" fmla="*/ 109 w 109"/>
                  <a:gd name="T48" fmla="*/ 144 h 14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9" h="144">
                    <a:moveTo>
                      <a:pt x="99" y="125"/>
                    </a:moveTo>
                    <a:lnTo>
                      <a:pt x="94" y="140"/>
                    </a:lnTo>
                    <a:lnTo>
                      <a:pt x="80" y="144"/>
                    </a:lnTo>
                    <a:lnTo>
                      <a:pt x="62" y="126"/>
                    </a:lnTo>
                    <a:lnTo>
                      <a:pt x="61" y="58"/>
                    </a:lnTo>
                    <a:lnTo>
                      <a:pt x="19" y="47"/>
                    </a:lnTo>
                    <a:lnTo>
                      <a:pt x="3" y="35"/>
                    </a:lnTo>
                    <a:lnTo>
                      <a:pt x="0" y="19"/>
                    </a:lnTo>
                    <a:lnTo>
                      <a:pt x="9" y="4"/>
                    </a:lnTo>
                    <a:lnTo>
                      <a:pt x="27" y="0"/>
                    </a:lnTo>
                    <a:lnTo>
                      <a:pt x="85" y="5"/>
                    </a:lnTo>
                    <a:lnTo>
                      <a:pt x="107" y="21"/>
                    </a:lnTo>
                    <a:lnTo>
                      <a:pt x="109" y="71"/>
                    </a:lnTo>
                    <a:lnTo>
                      <a:pt x="99" y="125"/>
                    </a:lnTo>
                    <a:close/>
                  </a:path>
                </a:pathLst>
              </a:custGeom>
              <a:solidFill>
                <a:srgbClr val="000000"/>
              </a:solidFill>
              <a:ln w="9525">
                <a:noFill/>
                <a:round/>
                <a:headEnd/>
                <a:tailEnd/>
              </a:ln>
            </p:spPr>
            <p:txBody>
              <a:bodyPr/>
              <a:lstStyle/>
              <a:p>
                <a:endParaRPr lang="en-US"/>
              </a:p>
            </p:txBody>
          </p:sp>
          <p:sp>
            <p:nvSpPr>
              <p:cNvPr id="21861" name="Freeform 107"/>
              <p:cNvSpPr>
                <a:spLocks/>
              </p:cNvSpPr>
              <p:nvPr/>
            </p:nvSpPr>
            <p:spPr bwMode="auto">
              <a:xfrm>
                <a:off x="458" y="2597"/>
                <a:ext cx="19" cy="22"/>
              </a:xfrm>
              <a:custGeom>
                <a:avLst/>
                <a:gdLst>
                  <a:gd name="T0" fmla="*/ 127 w 134"/>
                  <a:gd name="T1" fmla="*/ 134 h 152"/>
                  <a:gd name="T2" fmla="*/ 120 w 134"/>
                  <a:gd name="T3" fmla="*/ 148 h 152"/>
                  <a:gd name="T4" fmla="*/ 107 w 134"/>
                  <a:gd name="T5" fmla="*/ 152 h 152"/>
                  <a:gd name="T6" fmla="*/ 89 w 134"/>
                  <a:gd name="T7" fmla="*/ 132 h 152"/>
                  <a:gd name="T8" fmla="*/ 94 w 134"/>
                  <a:gd name="T9" fmla="*/ 50 h 152"/>
                  <a:gd name="T10" fmla="*/ 17 w 134"/>
                  <a:gd name="T11" fmla="*/ 37 h 152"/>
                  <a:gd name="T12" fmla="*/ 4 w 134"/>
                  <a:gd name="T13" fmla="*/ 29 h 152"/>
                  <a:gd name="T14" fmla="*/ 0 w 134"/>
                  <a:gd name="T15" fmla="*/ 16 h 152"/>
                  <a:gd name="T16" fmla="*/ 7 w 134"/>
                  <a:gd name="T17" fmla="*/ 3 h 152"/>
                  <a:gd name="T18" fmla="*/ 21 w 134"/>
                  <a:gd name="T19" fmla="*/ 0 h 152"/>
                  <a:gd name="T20" fmla="*/ 114 w 134"/>
                  <a:gd name="T21" fmla="*/ 8 h 152"/>
                  <a:gd name="T22" fmla="*/ 131 w 134"/>
                  <a:gd name="T23" fmla="*/ 36 h 152"/>
                  <a:gd name="T24" fmla="*/ 134 w 134"/>
                  <a:gd name="T25" fmla="*/ 66 h 152"/>
                  <a:gd name="T26" fmla="*/ 127 w 134"/>
                  <a:gd name="T27" fmla="*/ 134 h 152"/>
                  <a:gd name="T28" fmla="*/ 127 w 134"/>
                  <a:gd name="T29" fmla="*/ 134 h 15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34"/>
                  <a:gd name="T46" fmla="*/ 0 h 152"/>
                  <a:gd name="T47" fmla="*/ 134 w 134"/>
                  <a:gd name="T48" fmla="*/ 152 h 15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34" h="152">
                    <a:moveTo>
                      <a:pt x="127" y="134"/>
                    </a:moveTo>
                    <a:lnTo>
                      <a:pt x="120" y="148"/>
                    </a:lnTo>
                    <a:lnTo>
                      <a:pt x="107" y="152"/>
                    </a:lnTo>
                    <a:lnTo>
                      <a:pt x="89" y="132"/>
                    </a:lnTo>
                    <a:lnTo>
                      <a:pt x="94" y="50"/>
                    </a:lnTo>
                    <a:lnTo>
                      <a:pt x="17" y="37"/>
                    </a:lnTo>
                    <a:lnTo>
                      <a:pt x="4" y="29"/>
                    </a:lnTo>
                    <a:lnTo>
                      <a:pt x="0" y="16"/>
                    </a:lnTo>
                    <a:lnTo>
                      <a:pt x="7" y="3"/>
                    </a:lnTo>
                    <a:lnTo>
                      <a:pt x="21" y="0"/>
                    </a:lnTo>
                    <a:lnTo>
                      <a:pt x="114" y="8"/>
                    </a:lnTo>
                    <a:lnTo>
                      <a:pt x="131" y="36"/>
                    </a:lnTo>
                    <a:lnTo>
                      <a:pt x="134" y="66"/>
                    </a:lnTo>
                    <a:lnTo>
                      <a:pt x="127" y="134"/>
                    </a:lnTo>
                    <a:close/>
                  </a:path>
                </a:pathLst>
              </a:custGeom>
              <a:solidFill>
                <a:srgbClr val="000000"/>
              </a:solidFill>
              <a:ln w="9525">
                <a:noFill/>
                <a:round/>
                <a:headEnd/>
                <a:tailEnd/>
              </a:ln>
            </p:spPr>
            <p:txBody>
              <a:bodyPr/>
              <a:lstStyle/>
              <a:p>
                <a:endParaRPr lang="en-US"/>
              </a:p>
            </p:txBody>
          </p:sp>
          <p:sp>
            <p:nvSpPr>
              <p:cNvPr id="21862" name="Freeform 108"/>
              <p:cNvSpPr>
                <a:spLocks/>
              </p:cNvSpPr>
              <p:nvPr/>
            </p:nvSpPr>
            <p:spPr bwMode="auto">
              <a:xfrm>
                <a:off x="435" y="2596"/>
                <a:ext cx="20" cy="23"/>
              </a:xfrm>
              <a:custGeom>
                <a:avLst/>
                <a:gdLst>
                  <a:gd name="T0" fmla="*/ 114 w 137"/>
                  <a:gd name="T1" fmla="*/ 143 h 157"/>
                  <a:gd name="T2" fmla="*/ 105 w 137"/>
                  <a:gd name="T3" fmla="*/ 155 h 157"/>
                  <a:gd name="T4" fmla="*/ 92 w 137"/>
                  <a:gd name="T5" fmla="*/ 157 h 157"/>
                  <a:gd name="T6" fmla="*/ 77 w 137"/>
                  <a:gd name="T7" fmla="*/ 135 h 157"/>
                  <a:gd name="T8" fmla="*/ 86 w 137"/>
                  <a:gd name="T9" fmla="*/ 59 h 157"/>
                  <a:gd name="T10" fmla="*/ 15 w 137"/>
                  <a:gd name="T11" fmla="*/ 37 h 157"/>
                  <a:gd name="T12" fmla="*/ 2 w 137"/>
                  <a:gd name="T13" fmla="*/ 28 h 157"/>
                  <a:gd name="T14" fmla="*/ 0 w 137"/>
                  <a:gd name="T15" fmla="*/ 15 h 157"/>
                  <a:gd name="T16" fmla="*/ 8 w 137"/>
                  <a:gd name="T17" fmla="*/ 4 h 157"/>
                  <a:gd name="T18" fmla="*/ 22 w 137"/>
                  <a:gd name="T19" fmla="*/ 0 h 157"/>
                  <a:gd name="T20" fmla="*/ 115 w 137"/>
                  <a:gd name="T21" fmla="*/ 9 h 157"/>
                  <a:gd name="T22" fmla="*/ 137 w 137"/>
                  <a:gd name="T23" fmla="*/ 33 h 157"/>
                  <a:gd name="T24" fmla="*/ 130 w 137"/>
                  <a:gd name="T25" fmla="*/ 88 h 157"/>
                  <a:gd name="T26" fmla="*/ 114 w 137"/>
                  <a:gd name="T27" fmla="*/ 143 h 157"/>
                  <a:gd name="T28" fmla="*/ 114 w 137"/>
                  <a:gd name="T29" fmla="*/ 143 h 15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37"/>
                  <a:gd name="T46" fmla="*/ 0 h 157"/>
                  <a:gd name="T47" fmla="*/ 137 w 137"/>
                  <a:gd name="T48" fmla="*/ 157 h 15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37" h="157">
                    <a:moveTo>
                      <a:pt x="114" y="143"/>
                    </a:moveTo>
                    <a:lnTo>
                      <a:pt x="105" y="155"/>
                    </a:lnTo>
                    <a:lnTo>
                      <a:pt x="92" y="157"/>
                    </a:lnTo>
                    <a:lnTo>
                      <a:pt x="77" y="135"/>
                    </a:lnTo>
                    <a:lnTo>
                      <a:pt x="86" y="59"/>
                    </a:lnTo>
                    <a:lnTo>
                      <a:pt x="15" y="37"/>
                    </a:lnTo>
                    <a:lnTo>
                      <a:pt x="2" y="28"/>
                    </a:lnTo>
                    <a:lnTo>
                      <a:pt x="0" y="15"/>
                    </a:lnTo>
                    <a:lnTo>
                      <a:pt x="8" y="4"/>
                    </a:lnTo>
                    <a:lnTo>
                      <a:pt x="22" y="0"/>
                    </a:lnTo>
                    <a:lnTo>
                      <a:pt x="115" y="9"/>
                    </a:lnTo>
                    <a:lnTo>
                      <a:pt x="137" y="33"/>
                    </a:lnTo>
                    <a:lnTo>
                      <a:pt x="130" y="88"/>
                    </a:lnTo>
                    <a:lnTo>
                      <a:pt x="114" y="143"/>
                    </a:lnTo>
                    <a:close/>
                  </a:path>
                </a:pathLst>
              </a:custGeom>
              <a:solidFill>
                <a:srgbClr val="000000"/>
              </a:solidFill>
              <a:ln w="9525">
                <a:noFill/>
                <a:round/>
                <a:headEnd/>
                <a:tailEnd/>
              </a:ln>
            </p:spPr>
            <p:txBody>
              <a:bodyPr/>
              <a:lstStyle/>
              <a:p>
                <a:endParaRPr lang="en-US"/>
              </a:p>
            </p:txBody>
          </p:sp>
          <p:sp>
            <p:nvSpPr>
              <p:cNvPr id="21863" name="Freeform 109"/>
              <p:cNvSpPr>
                <a:spLocks/>
              </p:cNvSpPr>
              <p:nvPr/>
            </p:nvSpPr>
            <p:spPr bwMode="auto">
              <a:xfrm>
                <a:off x="406" y="2596"/>
                <a:ext cx="22" cy="21"/>
              </a:xfrm>
              <a:custGeom>
                <a:avLst/>
                <a:gdLst>
                  <a:gd name="T0" fmla="*/ 142 w 155"/>
                  <a:gd name="T1" fmla="*/ 127 h 147"/>
                  <a:gd name="T2" fmla="*/ 137 w 155"/>
                  <a:gd name="T3" fmla="*/ 142 h 147"/>
                  <a:gd name="T4" fmla="*/ 125 w 155"/>
                  <a:gd name="T5" fmla="*/ 147 h 147"/>
                  <a:gd name="T6" fmla="*/ 105 w 155"/>
                  <a:gd name="T7" fmla="*/ 131 h 147"/>
                  <a:gd name="T8" fmla="*/ 95 w 155"/>
                  <a:gd name="T9" fmla="*/ 57 h 147"/>
                  <a:gd name="T10" fmla="*/ 58 w 155"/>
                  <a:gd name="T11" fmla="*/ 47 h 147"/>
                  <a:gd name="T12" fmla="*/ 16 w 155"/>
                  <a:gd name="T13" fmla="*/ 37 h 147"/>
                  <a:gd name="T14" fmla="*/ 2 w 155"/>
                  <a:gd name="T15" fmla="*/ 29 h 147"/>
                  <a:gd name="T16" fmla="*/ 0 w 155"/>
                  <a:gd name="T17" fmla="*/ 15 h 147"/>
                  <a:gd name="T18" fmla="*/ 6 w 155"/>
                  <a:gd name="T19" fmla="*/ 3 h 147"/>
                  <a:gd name="T20" fmla="*/ 21 w 155"/>
                  <a:gd name="T21" fmla="*/ 0 h 147"/>
                  <a:gd name="T22" fmla="*/ 127 w 155"/>
                  <a:gd name="T23" fmla="*/ 1 h 147"/>
                  <a:gd name="T24" fmla="*/ 149 w 155"/>
                  <a:gd name="T25" fmla="*/ 11 h 147"/>
                  <a:gd name="T26" fmla="*/ 155 w 155"/>
                  <a:gd name="T27" fmla="*/ 33 h 147"/>
                  <a:gd name="T28" fmla="*/ 142 w 155"/>
                  <a:gd name="T29" fmla="*/ 127 h 147"/>
                  <a:gd name="T30" fmla="*/ 142 w 155"/>
                  <a:gd name="T31" fmla="*/ 127 h 14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55"/>
                  <a:gd name="T49" fmla="*/ 0 h 147"/>
                  <a:gd name="T50" fmla="*/ 155 w 155"/>
                  <a:gd name="T51" fmla="*/ 147 h 14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55" h="147">
                    <a:moveTo>
                      <a:pt x="142" y="127"/>
                    </a:moveTo>
                    <a:lnTo>
                      <a:pt x="137" y="142"/>
                    </a:lnTo>
                    <a:lnTo>
                      <a:pt x="125" y="147"/>
                    </a:lnTo>
                    <a:lnTo>
                      <a:pt x="105" y="131"/>
                    </a:lnTo>
                    <a:lnTo>
                      <a:pt x="95" y="57"/>
                    </a:lnTo>
                    <a:lnTo>
                      <a:pt x="58" y="47"/>
                    </a:lnTo>
                    <a:lnTo>
                      <a:pt x="16" y="37"/>
                    </a:lnTo>
                    <a:lnTo>
                      <a:pt x="2" y="29"/>
                    </a:lnTo>
                    <a:lnTo>
                      <a:pt x="0" y="15"/>
                    </a:lnTo>
                    <a:lnTo>
                      <a:pt x="6" y="3"/>
                    </a:lnTo>
                    <a:lnTo>
                      <a:pt x="21" y="0"/>
                    </a:lnTo>
                    <a:lnTo>
                      <a:pt x="127" y="1"/>
                    </a:lnTo>
                    <a:lnTo>
                      <a:pt x="149" y="11"/>
                    </a:lnTo>
                    <a:lnTo>
                      <a:pt x="155" y="33"/>
                    </a:lnTo>
                    <a:lnTo>
                      <a:pt x="142" y="127"/>
                    </a:lnTo>
                    <a:close/>
                  </a:path>
                </a:pathLst>
              </a:custGeom>
              <a:solidFill>
                <a:srgbClr val="000000"/>
              </a:solidFill>
              <a:ln w="9525">
                <a:noFill/>
                <a:round/>
                <a:headEnd/>
                <a:tailEnd/>
              </a:ln>
            </p:spPr>
            <p:txBody>
              <a:bodyPr/>
              <a:lstStyle/>
              <a:p>
                <a:endParaRPr lang="en-US"/>
              </a:p>
            </p:txBody>
          </p:sp>
          <p:sp>
            <p:nvSpPr>
              <p:cNvPr id="21864" name="Freeform 110"/>
              <p:cNvSpPr>
                <a:spLocks/>
              </p:cNvSpPr>
              <p:nvPr/>
            </p:nvSpPr>
            <p:spPr bwMode="auto">
              <a:xfrm>
                <a:off x="342" y="2590"/>
                <a:ext cx="23" cy="22"/>
              </a:xfrm>
              <a:custGeom>
                <a:avLst/>
                <a:gdLst>
                  <a:gd name="T0" fmla="*/ 157 w 162"/>
                  <a:gd name="T1" fmla="*/ 125 h 151"/>
                  <a:gd name="T2" fmla="*/ 151 w 162"/>
                  <a:gd name="T3" fmla="*/ 144 h 151"/>
                  <a:gd name="T4" fmla="*/ 134 w 162"/>
                  <a:gd name="T5" fmla="*/ 151 h 151"/>
                  <a:gd name="T6" fmla="*/ 107 w 162"/>
                  <a:gd name="T7" fmla="*/ 126 h 151"/>
                  <a:gd name="T8" fmla="*/ 102 w 162"/>
                  <a:gd name="T9" fmla="*/ 73 h 151"/>
                  <a:gd name="T10" fmla="*/ 88 w 162"/>
                  <a:gd name="T11" fmla="*/ 63 h 151"/>
                  <a:gd name="T12" fmla="*/ 70 w 162"/>
                  <a:gd name="T13" fmla="*/ 60 h 151"/>
                  <a:gd name="T14" fmla="*/ 30 w 162"/>
                  <a:gd name="T15" fmla="*/ 63 h 151"/>
                  <a:gd name="T16" fmla="*/ 7 w 162"/>
                  <a:gd name="T17" fmla="*/ 51 h 151"/>
                  <a:gd name="T18" fmla="*/ 0 w 162"/>
                  <a:gd name="T19" fmla="*/ 29 h 151"/>
                  <a:gd name="T20" fmla="*/ 10 w 162"/>
                  <a:gd name="T21" fmla="*/ 8 h 151"/>
                  <a:gd name="T22" fmla="*/ 34 w 162"/>
                  <a:gd name="T23" fmla="*/ 0 h 151"/>
                  <a:gd name="T24" fmla="*/ 101 w 162"/>
                  <a:gd name="T25" fmla="*/ 4 h 151"/>
                  <a:gd name="T26" fmla="*/ 152 w 162"/>
                  <a:gd name="T27" fmla="*/ 36 h 151"/>
                  <a:gd name="T28" fmla="*/ 162 w 162"/>
                  <a:gd name="T29" fmla="*/ 77 h 151"/>
                  <a:gd name="T30" fmla="*/ 157 w 162"/>
                  <a:gd name="T31" fmla="*/ 125 h 151"/>
                  <a:gd name="T32" fmla="*/ 157 w 162"/>
                  <a:gd name="T33" fmla="*/ 125 h 15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62"/>
                  <a:gd name="T52" fmla="*/ 0 h 151"/>
                  <a:gd name="T53" fmla="*/ 162 w 162"/>
                  <a:gd name="T54" fmla="*/ 151 h 15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62" h="151">
                    <a:moveTo>
                      <a:pt x="157" y="125"/>
                    </a:moveTo>
                    <a:lnTo>
                      <a:pt x="151" y="144"/>
                    </a:lnTo>
                    <a:lnTo>
                      <a:pt x="134" y="151"/>
                    </a:lnTo>
                    <a:lnTo>
                      <a:pt x="107" y="126"/>
                    </a:lnTo>
                    <a:lnTo>
                      <a:pt x="102" y="73"/>
                    </a:lnTo>
                    <a:lnTo>
                      <a:pt x="88" y="63"/>
                    </a:lnTo>
                    <a:lnTo>
                      <a:pt x="70" y="60"/>
                    </a:lnTo>
                    <a:lnTo>
                      <a:pt x="30" y="63"/>
                    </a:lnTo>
                    <a:lnTo>
                      <a:pt x="7" y="51"/>
                    </a:lnTo>
                    <a:lnTo>
                      <a:pt x="0" y="29"/>
                    </a:lnTo>
                    <a:lnTo>
                      <a:pt x="10" y="8"/>
                    </a:lnTo>
                    <a:lnTo>
                      <a:pt x="34" y="0"/>
                    </a:lnTo>
                    <a:lnTo>
                      <a:pt x="101" y="4"/>
                    </a:lnTo>
                    <a:lnTo>
                      <a:pt x="152" y="36"/>
                    </a:lnTo>
                    <a:lnTo>
                      <a:pt x="162" y="77"/>
                    </a:lnTo>
                    <a:lnTo>
                      <a:pt x="157" y="125"/>
                    </a:lnTo>
                    <a:close/>
                  </a:path>
                </a:pathLst>
              </a:custGeom>
              <a:solidFill>
                <a:srgbClr val="000000"/>
              </a:solidFill>
              <a:ln w="9525">
                <a:noFill/>
                <a:round/>
                <a:headEnd/>
                <a:tailEnd/>
              </a:ln>
            </p:spPr>
            <p:txBody>
              <a:bodyPr/>
              <a:lstStyle/>
              <a:p>
                <a:endParaRPr lang="en-US"/>
              </a:p>
            </p:txBody>
          </p:sp>
          <p:sp>
            <p:nvSpPr>
              <p:cNvPr id="21865" name="Freeform 111"/>
              <p:cNvSpPr>
                <a:spLocks/>
              </p:cNvSpPr>
              <p:nvPr/>
            </p:nvSpPr>
            <p:spPr bwMode="auto">
              <a:xfrm>
                <a:off x="343" y="2637"/>
                <a:ext cx="13" cy="22"/>
              </a:xfrm>
              <a:custGeom>
                <a:avLst/>
                <a:gdLst>
                  <a:gd name="T0" fmla="*/ 83 w 88"/>
                  <a:gd name="T1" fmla="*/ 16 h 152"/>
                  <a:gd name="T2" fmla="*/ 88 w 88"/>
                  <a:gd name="T3" fmla="*/ 58 h 152"/>
                  <a:gd name="T4" fmla="*/ 83 w 88"/>
                  <a:gd name="T5" fmla="*/ 101 h 152"/>
                  <a:gd name="T6" fmla="*/ 56 w 88"/>
                  <a:gd name="T7" fmla="*/ 126 h 152"/>
                  <a:gd name="T8" fmla="*/ 26 w 88"/>
                  <a:gd name="T9" fmla="*/ 149 h 152"/>
                  <a:gd name="T10" fmla="*/ 11 w 88"/>
                  <a:gd name="T11" fmla="*/ 152 h 152"/>
                  <a:gd name="T12" fmla="*/ 0 w 88"/>
                  <a:gd name="T13" fmla="*/ 144 h 152"/>
                  <a:gd name="T14" fmla="*/ 5 w 88"/>
                  <a:gd name="T15" fmla="*/ 117 h 152"/>
                  <a:gd name="T16" fmla="*/ 41 w 88"/>
                  <a:gd name="T17" fmla="*/ 77 h 152"/>
                  <a:gd name="T18" fmla="*/ 46 w 88"/>
                  <a:gd name="T19" fmla="*/ 21 h 152"/>
                  <a:gd name="T20" fmla="*/ 50 w 88"/>
                  <a:gd name="T21" fmla="*/ 5 h 152"/>
                  <a:gd name="T22" fmla="*/ 62 w 88"/>
                  <a:gd name="T23" fmla="*/ 0 h 152"/>
                  <a:gd name="T24" fmla="*/ 83 w 88"/>
                  <a:gd name="T25" fmla="*/ 16 h 152"/>
                  <a:gd name="T26" fmla="*/ 83 w 88"/>
                  <a:gd name="T27" fmla="*/ 16 h 15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8"/>
                  <a:gd name="T43" fmla="*/ 0 h 152"/>
                  <a:gd name="T44" fmla="*/ 88 w 88"/>
                  <a:gd name="T45" fmla="*/ 152 h 15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8" h="152">
                    <a:moveTo>
                      <a:pt x="83" y="16"/>
                    </a:moveTo>
                    <a:lnTo>
                      <a:pt x="88" y="58"/>
                    </a:lnTo>
                    <a:lnTo>
                      <a:pt x="83" y="101"/>
                    </a:lnTo>
                    <a:lnTo>
                      <a:pt x="56" y="126"/>
                    </a:lnTo>
                    <a:lnTo>
                      <a:pt x="26" y="149"/>
                    </a:lnTo>
                    <a:lnTo>
                      <a:pt x="11" y="152"/>
                    </a:lnTo>
                    <a:lnTo>
                      <a:pt x="0" y="144"/>
                    </a:lnTo>
                    <a:lnTo>
                      <a:pt x="5" y="117"/>
                    </a:lnTo>
                    <a:lnTo>
                      <a:pt x="41" y="77"/>
                    </a:lnTo>
                    <a:lnTo>
                      <a:pt x="46" y="21"/>
                    </a:lnTo>
                    <a:lnTo>
                      <a:pt x="50" y="5"/>
                    </a:lnTo>
                    <a:lnTo>
                      <a:pt x="62" y="0"/>
                    </a:lnTo>
                    <a:lnTo>
                      <a:pt x="83" y="16"/>
                    </a:lnTo>
                    <a:close/>
                  </a:path>
                </a:pathLst>
              </a:custGeom>
              <a:solidFill>
                <a:srgbClr val="000000"/>
              </a:solidFill>
              <a:ln w="9525">
                <a:noFill/>
                <a:round/>
                <a:headEnd/>
                <a:tailEnd/>
              </a:ln>
            </p:spPr>
            <p:txBody>
              <a:bodyPr/>
              <a:lstStyle/>
              <a:p>
                <a:endParaRPr lang="en-US"/>
              </a:p>
            </p:txBody>
          </p:sp>
          <p:sp>
            <p:nvSpPr>
              <p:cNvPr id="21866" name="Freeform 112"/>
              <p:cNvSpPr>
                <a:spLocks/>
              </p:cNvSpPr>
              <p:nvPr/>
            </p:nvSpPr>
            <p:spPr bwMode="auto">
              <a:xfrm>
                <a:off x="464" y="2634"/>
                <a:ext cx="28" cy="26"/>
              </a:xfrm>
              <a:custGeom>
                <a:avLst/>
                <a:gdLst>
                  <a:gd name="T0" fmla="*/ 66 w 195"/>
                  <a:gd name="T1" fmla="*/ 30 h 186"/>
                  <a:gd name="T2" fmla="*/ 73 w 195"/>
                  <a:gd name="T3" fmla="*/ 100 h 186"/>
                  <a:gd name="T4" fmla="*/ 100 w 195"/>
                  <a:gd name="T5" fmla="*/ 118 h 186"/>
                  <a:gd name="T6" fmla="*/ 131 w 195"/>
                  <a:gd name="T7" fmla="*/ 136 h 186"/>
                  <a:gd name="T8" fmla="*/ 162 w 195"/>
                  <a:gd name="T9" fmla="*/ 152 h 186"/>
                  <a:gd name="T10" fmla="*/ 192 w 195"/>
                  <a:gd name="T11" fmla="*/ 165 h 186"/>
                  <a:gd name="T12" fmla="*/ 195 w 195"/>
                  <a:gd name="T13" fmla="*/ 174 h 186"/>
                  <a:gd name="T14" fmla="*/ 180 w 195"/>
                  <a:gd name="T15" fmla="*/ 183 h 186"/>
                  <a:gd name="T16" fmla="*/ 134 w 195"/>
                  <a:gd name="T17" fmla="*/ 186 h 186"/>
                  <a:gd name="T18" fmla="*/ 35 w 195"/>
                  <a:gd name="T19" fmla="*/ 125 h 186"/>
                  <a:gd name="T20" fmla="*/ 17 w 195"/>
                  <a:gd name="T21" fmla="*/ 75 h 186"/>
                  <a:gd name="T22" fmla="*/ 0 w 195"/>
                  <a:gd name="T23" fmla="*/ 25 h 186"/>
                  <a:gd name="T24" fmla="*/ 4 w 195"/>
                  <a:gd name="T25" fmla="*/ 6 h 186"/>
                  <a:gd name="T26" fmla="*/ 24 w 195"/>
                  <a:gd name="T27" fmla="*/ 0 h 186"/>
                  <a:gd name="T28" fmla="*/ 48 w 195"/>
                  <a:gd name="T29" fmla="*/ 8 h 186"/>
                  <a:gd name="T30" fmla="*/ 66 w 195"/>
                  <a:gd name="T31" fmla="*/ 30 h 186"/>
                  <a:gd name="T32" fmla="*/ 66 w 195"/>
                  <a:gd name="T33" fmla="*/ 30 h 18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5"/>
                  <a:gd name="T52" fmla="*/ 0 h 186"/>
                  <a:gd name="T53" fmla="*/ 195 w 195"/>
                  <a:gd name="T54" fmla="*/ 186 h 18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5" h="186">
                    <a:moveTo>
                      <a:pt x="66" y="30"/>
                    </a:moveTo>
                    <a:lnTo>
                      <a:pt x="73" y="100"/>
                    </a:lnTo>
                    <a:lnTo>
                      <a:pt x="100" y="118"/>
                    </a:lnTo>
                    <a:lnTo>
                      <a:pt x="131" y="136"/>
                    </a:lnTo>
                    <a:lnTo>
                      <a:pt x="162" y="152"/>
                    </a:lnTo>
                    <a:lnTo>
                      <a:pt x="192" y="165"/>
                    </a:lnTo>
                    <a:lnTo>
                      <a:pt x="195" y="174"/>
                    </a:lnTo>
                    <a:lnTo>
                      <a:pt x="180" y="183"/>
                    </a:lnTo>
                    <a:lnTo>
                      <a:pt x="134" y="186"/>
                    </a:lnTo>
                    <a:lnTo>
                      <a:pt x="35" y="125"/>
                    </a:lnTo>
                    <a:lnTo>
                      <a:pt x="17" y="75"/>
                    </a:lnTo>
                    <a:lnTo>
                      <a:pt x="0" y="25"/>
                    </a:lnTo>
                    <a:lnTo>
                      <a:pt x="4" y="6"/>
                    </a:lnTo>
                    <a:lnTo>
                      <a:pt x="24" y="0"/>
                    </a:lnTo>
                    <a:lnTo>
                      <a:pt x="48" y="8"/>
                    </a:lnTo>
                    <a:lnTo>
                      <a:pt x="66" y="30"/>
                    </a:lnTo>
                    <a:close/>
                  </a:path>
                </a:pathLst>
              </a:custGeom>
              <a:solidFill>
                <a:srgbClr val="000000"/>
              </a:solidFill>
              <a:ln w="9525">
                <a:noFill/>
                <a:round/>
                <a:headEnd/>
                <a:tailEnd/>
              </a:ln>
            </p:spPr>
            <p:txBody>
              <a:bodyPr/>
              <a:lstStyle/>
              <a:p>
                <a:endParaRPr lang="en-US"/>
              </a:p>
            </p:txBody>
          </p:sp>
          <p:sp>
            <p:nvSpPr>
              <p:cNvPr id="21867" name="Freeform 113"/>
              <p:cNvSpPr>
                <a:spLocks/>
              </p:cNvSpPr>
              <p:nvPr/>
            </p:nvSpPr>
            <p:spPr bwMode="auto">
              <a:xfrm>
                <a:off x="500" y="2416"/>
                <a:ext cx="38" cy="218"/>
              </a:xfrm>
              <a:custGeom>
                <a:avLst/>
                <a:gdLst>
                  <a:gd name="T0" fmla="*/ 251 w 263"/>
                  <a:gd name="T1" fmla="*/ 13 h 1524"/>
                  <a:gd name="T2" fmla="*/ 263 w 263"/>
                  <a:gd name="T3" fmla="*/ 144 h 1524"/>
                  <a:gd name="T4" fmla="*/ 258 w 263"/>
                  <a:gd name="T5" fmla="*/ 312 h 1524"/>
                  <a:gd name="T6" fmla="*/ 247 w 263"/>
                  <a:gd name="T7" fmla="*/ 472 h 1524"/>
                  <a:gd name="T8" fmla="*/ 239 w 263"/>
                  <a:gd name="T9" fmla="*/ 576 h 1524"/>
                  <a:gd name="T10" fmla="*/ 225 w 263"/>
                  <a:gd name="T11" fmla="*/ 692 h 1524"/>
                  <a:gd name="T12" fmla="*/ 209 w 263"/>
                  <a:gd name="T13" fmla="*/ 795 h 1524"/>
                  <a:gd name="T14" fmla="*/ 178 w 263"/>
                  <a:gd name="T15" fmla="*/ 1015 h 1524"/>
                  <a:gd name="T16" fmla="*/ 164 w 263"/>
                  <a:gd name="T17" fmla="*/ 1133 h 1524"/>
                  <a:gd name="T18" fmla="*/ 153 w 263"/>
                  <a:gd name="T19" fmla="*/ 1188 h 1524"/>
                  <a:gd name="T20" fmla="*/ 140 w 263"/>
                  <a:gd name="T21" fmla="*/ 1250 h 1524"/>
                  <a:gd name="T22" fmla="*/ 120 w 263"/>
                  <a:gd name="T23" fmla="*/ 1324 h 1524"/>
                  <a:gd name="T24" fmla="*/ 97 w 263"/>
                  <a:gd name="T25" fmla="*/ 1388 h 1524"/>
                  <a:gd name="T26" fmla="*/ 84 w 263"/>
                  <a:gd name="T27" fmla="*/ 1418 h 1524"/>
                  <a:gd name="T28" fmla="*/ 68 w 263"/>
                  <a:gd name="T29" fmla="*/ 1448 h 1524"/>
                  <a:gd name="T30" fmla="*/ 52 w 263"/>
                  <a:gd name="T31" fmla="*/ 1481 h 1524"/>
                  <a:gd name="T32" fmla="*/ 32 w 263"/>
                  <a:gd name="T33" fmla="*/ 1515 h 1524"/>
                  <a:gd name="T34" fmla="*/ 20 w 263"/>
                  <a:gd name="T35" fmla="*/ 1524 h 1524"/>
                  <a:gd name="T36" fmla="*/ 6 w 263"/>
                  <a:gd name="T37" fmla="*/ 1522 h 1524"/>
                  <a:gd name="T38" fmla="*/ 0 w 263"/>
                  <a:gd name="T39" fmla="*/ 1496 h 1524"/>
                  <a:gd name="T40" fmla="*/ 28 w 263"/>
                  <a:gd name="T41" fmla="*/ 1431 h 1524"/>
                  <a:gd name="T42" fmla="*/ 44 w 263"/>
                  <a:gd name="T43" fmla="*/ 1369 h 1524"/>
                  <a:gd name="T44" fmla="*/ 66 w 263"/>
                  <a:gd name="T45" fmla="*/ 1232 h 1524"/>
                  <a:gd name="T46" fmla="*/ 109 w 263"/>
                  <a:gd name="T47" fmla="*/ 1008 h 1524"/>
                  <a:gd name="T48" fmla="*/ 125 w 263"/>
                  <a:gd name="T49" fmla="*/ 892 h 1524"/>
                  <a:gd name="T50" fmla="*/ 145 w 263"/>
                  <a:gd name="T51" fmla="*/ 790 h 1524"/>
                  <a:gd name="T52" fmla="*/ 179 w 263"/>
                  <a:gd name="T53" fmla="*/ 571 h 1524"/>
                  <a:gd name="T54" fmla="*/ 192 w 263"/>
                  <a:gd name="T55" fmla="*/ 468 h 1524"/>
                  <a:gd name="T56" fmla="*/ 211 w 263"/>
                  <a:gd name="T57" fmla="*/ 312 h 1524"/>
                  <a:gd name="T58" fmla="*/ 223 w 263"/>
                  <a:gd name="T59" fmla="*/ 150 h 1524"/>
                  <a:gd name="T60" fmla="*/ 214 w 263"/>
                  <a:gd name="T61" fmla="*/ 22 h 1524"/>
                  <a:gd name="T62" fmla="*/ 216 w 263"/>
                  <a:gd name="T63" fmla="*/ 7 h 1524"/>
                  <a:gd name="T64" fmla="*/ 228 w 263"/>
                  <a:gd name="T65" fmla="*/ 0 h 1524"/>
                  <a:gd name="T66" fmla="*/ 251 w 263"/>
                  <a:gd name="T67" fmla="*/ 13 h 1524"/>
                  <a:gd name="T68" fmla="*/ 251 w 263"/>
                  <a:gd name="T69" fmla="*/ 13 h 152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63"/>
                  <a:gd name="T106" fmla="*/ 0 h 1524"/>
                  <a:gd name="T107" fmla="*/ 263 w 263"/>
                  <a:gd name="T108" fmla="*/ 1524 h 152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63" h="1524">
                    <a:moveTo>
                      <a:pt x="251" y="13"/>
                    </a:moveTo>
                    <a:lnTo>
                      <a:pt x="263" y="144"/>
                    </a:lnTo>
                    <a:lnTo>
                      <a:pt x="258" y="312"/>
                    </a:lnTo>
                    <a:lnTo>
                      <a:pt x="247" y="472"/>
                    </a:lnTo>
                    <a:lnTo>
                      <a:pt x="239" y="576"/>
                    </a:lnTo>
                    <a:lnTo>
                      <a:pt x="225" y="692"/>
                    </a:lnTo>
                    <a:lnTo>
                      <a:pt x="209" y="795"/>
                    </a:lnTo>
                    <a:lnTo>
                      <a:pt x="178" y="1015"/>
                    </a:lnTo>
                    <a:lnTo>
                      <a:pt x="164" y="1133"/>
                    </a:lnTo>
                    <a:lnTo>
                      <a:pt x="153" y="1188"/>
                    </a:lnTo>
                    <a:lnTo>
                      <a:pt x="140" y="1250"/>
                    </a:lnTo>
                    <a:lnTo>
                      <a:pt x="120" y="1324"/>
                    </a:lnTo>
                    <a:lnTo>
                      <a:pt x="97" y="1388"/>
                    </a:lnTo>
                    <a:lnTo>
                      <a:pt x="84" y="1418"/>
                    </a:lnTo>
                    <a:lnTo>
                      <a:pt x="68" y="1448"/>
                    </a:lnTo>
                    <a:lnTo>
                      <a:pt x="52" y="1481"/>
                    </a:lnTo>
                    <a:lnTo>
                      <a:pt x="32" y="1515"/>
                    </a:lnTo>
                    <a:lnTo>
                      <a:pt x="20" y="1524"/>
                    </a:lnTo>
                    <a:lnTo>
                      <a:pt x="6" y="1522"/>
                    </a:lnTo>
                    <a:lnTo>
                      <a:pt x="0" y="1496"/>
                    </a:lnTo>
                    <a:lnTo>
                      <a:pt x="28" y="1431"/>
                    </a:lnTo>
                    <a:lnTo>
                      <a:pt x="44" y="1369"/>
                    </a:lnTo>
                    <a:lnTo>
                      <a:pt x="66" y="1232"/>
                    </a:lnTo>
                    <a:lnTo>
                      <a:pt x="109" y="1008"/>
                    </a:lnTo>
                    <a:lnTo>
                      <a:pt x="125" y="892"/>
                    </a:lnTo>
                    <a:lnTo>
                      <a:pt x="145" y="790"/>
                    </a:lnTo>
                    <a:lnTo>
                      <a:pt x="179" y="571"/>
                    </a:lnTo>
                    <a:lnTo>
                      <a:pt x="192" y="468"/>
                    </a:lnTo>
                    <a:lnTo>
                      <a:pt x="211" y="312"/>
                    </a:lnTo>
                    <a:lnTo>
                      <a:pt x="223" y="150"/>
                    </a:lnTo>
                    <a:lnTo>
                      <a:pt x="214" y="22"/>
                    </a:lnTo>
                    <a:lnTo>
                      <a:pt x="216" y="7"/>
                    </a:lnTo>
                    <a:lnTo>
                      <a:pt x="228" y="0"/>
                    </a:lnTo>
                    <a:lnTo>
                      <a:pt x="251" y="13"/>
                    </a:lnTo>
                    <a:close/>
                  </a:path>
                </a:pathLst>
              </a:custGeom>
              <a:solidFill>
                <a:srgbClr val="000000"/>
              </a:solidFill>
              <a:ln w="9525">
                <a:noFill/>
                <a:round/>
                <a:headEnd/>
                <a:tailEnd/>
              </a:ln>
            </p:spPr>
            <p:txBody>
              <a:bodyPr/>
              <a:lstStyle/>
              <a:p>
                <a:endParaRPr lang="en-US"/>
              </a:p>
            </p:txBody>
          </p:sp>
          <p:sp>
            <p:nvSpPr>
              <p:cNvPr id="21868" name="Freeform 114"/>
              <p:cNvSpPr>
                <a:spLocks/>
              </p:cNvSpPr>
              <p:nvPr/>
            </p:nvSpPr>
            <p:spPr bwMode="auto">
              <a:xfrm>
                <a:off x="240" y="2588"/>
                <a:ext cx="45" cy="102"/>
              </a:xfrm>
              <a:custGeom>
                <a:avLst/>
                <a:gdLst>
                  <a:gd name="T0" fmla="*/ 302 w 315"/>
                  <a:gd name="T1" fmla="*/ 36 h 713"/>
                  <a:gd name="T2" fmla="*/ 181 w 315"/>
                  <a:gd name="T3" fmla="*/ 52 h 713"/>
                  <a:gd name="T4" fmla="*/ 126 w 315"/>
                  <a:gd name="T5" fmla="*/ 63 h 713"/>
                  <a:gd name="T6" fmla="*/ 72 w 315"/>
                  <a:gd name="T7" fmla="*/ 92 h 713"/>
                  <a:gd name="T8" fmla="*/ 53 w 315"/>
                  <a:gd name="T9" fmla="*/ 121 h 713"/>
                  <a:gd name="T10" fmla="*/ 51 w 315"/>
                  <a:gd name="T11" fmla="*/ 138 h 713"/>
                  <a:gd name="T12" fmla="*/ 52 w 315"/>
                  <a:gd name="T13" fmla="*/ 156 h 713"/>
                  <a:gd name="T14" fmla="*/ 63 w 315"/>
                  <a:gd name="T15" fmla="*/ 237 h 713"/>
                  <a:gd name="T16" fmla="*/ 49 w 315"/>
                  <a:gd name="T17" fmla="*/ 687 h 713"/>
                  <a:gd name="T18" fmla="*/ 41 w 315"/>
                  <a:gd name="T19" fmla="*/ 706 h 713"/>
                  <a:gd name="T20" fmla="*/ 24 w 315"/>
                  <a:gd name="T21" fmla="*/ 713 h 713"/>
                  <a:gd name="T22" fmla="*/ 0 w 315"/>
                  <a:gd name="T23" fmla="*/ 687 h 713"/>
                  <a:gd name="T24" fmla="*/ 9 w 315"/>
                  <a:gd name="T25" fmla="*/ 461 h 713"/>
                  <a:gd name="T26" fmla="*/ 27 w 315"/>
                  <a:gd name="T27" fmla="*/ 234 h 713"/>
                  <a:gd name="T28" fmla="*/ 20 w 315"/>
                  <a:gd name="T29" fmla="*/ 138 h 713"/>
                  <a:gd name="T30" fmla="*/ 24 w 315"/>
                  <a:gd name="T31" fmla="*/ 97 h 713"/>
                  <a:gd name="T32" fmla="*/ 34 w 315"/>
                  <a:gd name="T33" fmla="*/ 79 h 713"/>
                  <a:gd name="T34" fmla="*/ 50 w 315"/>
                  <a:gd name="T35" fmla="*/ 62 h 713"/>
                  <a:gd name="T36" fmla="*/ 79 w 315"/>
                  <a:gd name="T37" fmla="*/ 44 h 713"/>
                  <a:gd name="T38" fmla="*/ 107 w 315"/>
                  <a:gd name="T39" fmla="*/ 31 h 713"/>
                  <a:gd name="T40" fmla="*/ 165 w 315"/>
                  <a:gd name="T41" fmla="*/ 18 h 713"/>
                  <a:gd name="T42" fmla="*/ 292 w 315"/>
                  <a:gd name="T43" fmla="*/ 0 h 713"/>
                  <a:gd name="T44" fmla="*/ 307 w 315"/>
                  <a:gd name="T45" fmla="*/ 3 h 713"/>
                  <a:gd name="T46" fmla="*/ 315 w 315"/>
                  <a:gd name="T47" fmla="*/ 14 h 713"/>
                  <a:gd name="T48" fmla="*/ 314 w 315"/>
                  <a:gd name="T49" fmla="*/ 27 h 713"/>
                  <a:gd name="T50" fmla="*/ 302 w 315"/>
                  <a:gd name="T51" fmla="*/ 36 h 713"/>
                  <a:gd name="T52" fmla="*/ 302 w 315"/>
                  <a:gd name="T53" fmla="*/ 36 h 71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15"/>
                  <a:gd name="T82" fmla="*/ 0 h 713"/>
                  <a:gd name="T83" fmla="*/ 315 w 315"/>
                  <a:gd name="T84" fmla="*/ 713 h 713"/>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15" h="713">
                    <a:moveTo>
                      <a:pt x="302" y="36"/>
                    </a:moveTo>
                    <a:lnTo>
                      <a:pt x="181" y="52"/>
                    </a:lnTo>
                    <a:lnTo>
                      <a:pt x="126" y="63"/>
                    </a:lnTo>
                    <a:lnTo>
                      <a:pt x="72" y="92"/>
                    </a:lnTo>
                    <a:lnTo>
                      <a:pt x="53" y="121"/>
                    </a:lnTo>
                    <a:lnTo>
                      <a:pt x="51" y="138"/>
                    </a:lnTo>
                    <a:lnTo>
                      <a:pt x="52" y="156"/>
                    </a:lnTo>
                    <a:lnTo>
                      <a:pt x="63" y="237"/>
                    </a:lnTo>
                    <a:lnTo>
                      <a:pt x="49" y="687"/>
                    </a:lnTo>
                    <a:lnTo>
                      <a:pt x="41" y="706"/>
                    </a:lnTo>
                    <a:lnTo>
                      <a:pt x="24" y="713"/>
                    </a:lnTo>
                    <a:lnTo>
                      <a:pt x="0" y="687"/>
                    </a:lnTo>
                    <a:lnTo>
                      <a:pt x="9" y="461"/>
                    </a:lnTo>
                    <a:lnTo>
                      <a:pt x="27" y="234"/>
                    </a:lnTo>
                    <a:lnTo>
                      <a:pt x="20" y="138"/>
                    </a:lnTo>
                    <a:lnTo>
                      <a:pt x="24" y="97"/>
                    </a:lnTo>
                    <a:lnTo>
                      <a:pt x="34" y="79"/>
                    </a:lnTo>
                    <a:lnTo>
                      <a:pt x="50" y="62"/>
                    </a:lnTo>
                    <a:lnTo>
                      <a:pt x="79" y="44"/>
                    </a:lnTo>
                    <a:lnTo>
                      <a:pt x="107" y="31"/>
                    </a:lnTo>
                    <a:lnTo>
                      <a:pt x="165" y="18"/>
                    </a:lnTo>
                    <a:lnTo>
                      <a:pt x="292" y="0"/>
                    </a:lnTo>
                    <a:lnTo>
                      <a:pt x="307" y="3"/>
                    </a:lnTo>
                    <a:lnTo>
                      <a:pt x="315" y="14"/>
                    </a:lnTo>
                    <a:lnTo>
                      <a:pt x="314" y="27"/>
                    </a:lnTo>
                    <a:lnTo>
                      <a:pt x="302" y="36"/>
                    </a:lnTo>
                    <a:close/>
                  </a:path>
                </a:pathLst>
              </a:custGeom>
              <a:solidFill>
                <a:srgbClr val="000000"/>
              </a:solidFill>
              <a:ln w="9525">
                <a:noFill/>
                <a:round/>
                <a:headEnd/>
                <a:tailEnd/>
              </a:ln>
            </p:spPr>
            <p:txBody>
              <a:bodyPr/>
              <a:lstStyle/>
              <a:p>
                <a:endParaRPr lang="en-US"/>
              </a:p>
            </p:txBody>
          </p:sp>
          <p:sp>
            <p:nvSpPr>
              <p:cNvPr id="21869" name="Freeform 115"/>
              <p:cNvSpPr>
                <a:spLocks/>
              </p:cNvSpPr>
              <p:nvPr/>
            </p:nvSpPr>
            <p:spPr bwMode="auto">
              <a:xfrm>
                <a:off x="548" y="2674"/>
                <a:ext cx="32" cy="36"/>
              </a:xfrm>
              <a:custGeom>
                <a:avLst/>
                <a:gdLst>
                  <a:gd name="T0" fmla="*/ 190 w 224"/>
                  <a:gd name="T1" fmla="*/ 1 h 248"/>
                  <a:gd name="T2" fmla="*/ 210 w 224"/>
                  <a:gd name="T3" fmla="*/ 0 h 248"/>
                  <a:gd name="T4" fmla="*/ 223 w 224"/>
                  <a:gd name="T5" fmla="*/ 13 h 248"/>
                  <a:gd name="T6" fmla="*/ 224 w 224"/>
                  <a:gd name="T7" fmla="*/ 31 h 248"/>
                  <a:gd name="T8" fmla="*/ 211 w 224"/>
                  <a:gd name="T9" fmla="*/ 47 h 248"/>
                  <a:gd name="T10" fmla="*/ 153 w 224"/>
                  <a:gd name="T11" fmla="*/ 80 h 248"/>
                  <a:gd name="T12" fmla="*/ 151 w 224"/>
                  <a:gd name="T13" fmla="*/ 108 h 248"/>
                  <a:gd name="T14" fmla="*/ 158 w 224"/>
                  <a:gd name="T15" fmla="*/ 140 h 248"/>
                  <a:gd name="T16" fmla="*/ 144 w 224"/>
                  <a:gd name="T17" fmla="*/ 171 h 248"/>
                  <a:gd name="T18" fmla="*/ 118 w 224"/>
                  <a:gd name="T19" fmla="*/ 196 h 248"/>
                  <a:gd name="T20" fmla="*/ 104 w 224"/>
                  <a:gd name="T21" fmla="*/ 205 h 248"/>
                  <a:gd name="T22" fmla="*/ 83 w 224"/>
                  <a:gd name="T23" fmla="*/ 215 h 248"/>
                  <a:gd name="T24" fmla="*/ 47 w 224"/>
                  <a:gd name="T25" fmla="*/ 235 h 248"/>
                  <a:gd name="T26" fmla="*/ 20 w 224"/>
                  <a:gd name="T27" fmla="*/ 248 h 248"/>
                  <a:gd name="T28" fmla="*/ 2 w 224"/>
                  <a:gd name="T29" fmla="*/ 240 h 248"/>
                  <a:gd name="T30" fmla="*/ 0 w 224"/>
                  <a:gd name="T31" fmla="*/ 218 h 248"/>
                  <a:gd name="T32" fmla="*/ 5 w 224"/>
                  <a:gd name="T33" fmla="*/ 205 h 248"/>
                  <a:gd name="T34" fmla="*/ 18 w 224"/>
                  <a:gd name="T35" fmla="*/ 190 h 248"/>
                  <a:gd name="T36" fmla="*/ 35 w 224"/>
                  <a:gd name="T37" fmla="*/ 175 h 248"/>
                  <a:gd name="T38" fmla="*/ 61 w 224"/>
                  <a:gd name="T39" fmla="*/ 157 h 248"/>
                  <a:gd name="T40" fmla="*/ 93 w 224"/>
                  <a:gd name="T41" fmla="*/ 132 h 248"/>
                  <a:gd name="T42" fmla="*/ 109 w 224"/>
                  <a:gd name="T43" fmla="*/ 48 h 248"/>
                  <a:gd name="T44" fmla="*/ 146 w 224"/>
                  <a:gd name="T45" fmla="*/ 19 h 248"/>
                  <a:gd name="T46" fmla="*/ 190 w 224"/>
                  <a:gd name="T47" fmla="*/ 1 h 248"/>
                  <a:gd name="T48" fmla="*/ 190 w 224"/>
                  <a:gd name="T49" fmla="*/ 1 h 24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24"/>
                  <a:gd name="T76" fmla="*/ 0 h 248"/>
                  <a:gd name="T77" fmla="*/ 224 w 224"/>
                  <a:gd name="T78" fmla="*/ 248 h 24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24" h="248">
                    <a:moveTo>
                      <a:pt x="190" y="1"/>
                    </a:moveTo>
                    <a:lnTo>
                      <a:pt x="210" y="0"/>
                    </a:lnTo>
                    <a:lnTo>
                      <a:pt x="223" y="13"/>
                    </a:lnTo>
                    <a:lnTo>
                      <a:pt x="224" y="31"/>
                    </a:lnTo>
                    <a:lnTo>
                      <a:pt x="211" y="47"/>
                    </a:lnTo>
                    <a:lnTo>
                      <a:pt x="153" y="80"/>
                    </a:lnTo>
                    <a:lnTo>
                      <a:pt x="151" y="108"/>
                    </a:lnTo>
                    <a:lnTo>
                      <a:pt x="158" y="140"/>
                    </a:lnTo>
                    <a:lnTo>
                      <a:pt x="144" y="171"/>
                    </a:lnTo>
                    <a:lnTo>
                      <a:pt x="118" y="196"/>
                    </a:lnTo>
                    <a:lnTo>
                      <a:pt x="104" y="205"/>
                    </a:lnTo>
                    <a:lnTo>
                      <a:pt x="83" y="215"/>
                    </a:lnTo>
                    <a:lnTo>
                      <a:pt x="47" y="235"/>
                    </a:lnTo>
                    <a:lnTo>
                      <a:pt x="20" y="248"/>
                    </a:lnTo>
                    <a:lnTo>
                      <a:pt x="2" y="240"/>
                    </a:lnTo>
                    <a:lnTo>
                      <a:pt x="0" y="218"/>
                    </a:lnTo>
                    <a:lnTo>
                      <a:pt x="5" y="205"/>
                    </a:lnTo>
                    <a:lnTo>
                      <a:pt x="18" y="190"/>
                    </a:lnTo>
                    <a:lnTo>
                      <a:pt x="35" y="175"/>
                    </a:lnTo>
                    <a:lnTo>
                      <a:pt x="61" y="157"/>
                    </a:lnTo>
                    <a:lnTo>
                      <a:pt x="93" y="132"/>
                    </a:lnTo>
                    <a:lnTo>
                      <a:pt x="109" y="48"/>
                    </a:lnTo>
                    <a:lnTo>
                      <a:pt x="146" y="19"/>
                    </a:lnTo>
                    <a:lnTo>
                      <a:pt x="190" y="1"/>
                    </a:lnTo>
                    <a:close/>
                  </a:path>
                </a:pathLst>
              </a:custGeom>
              <a:solidFill>
                <a:srgbClr val="000000"/>
              </a:solidFill>
              <a:ln w="9525">
                <a:noFill/>
                <a:round/>
                <a:headEnd/>
                <a:tailEnd/>
              </a:ln>
            </p:spPr>
            <p:txBody>
              <a:bodyPr/>
              <a:lstStyle/>
              <a:p>
                <a:endParaRPr lang="en-US"/>
              </a:p>
            </p:txBody>
          </p:sp>
          <p:sp>
            <p:nvSpPr>
              <p:cNvPr id="21870" name="Freeform 116"/>
              <p:cNvSpPr>
                <a:spLocks/>
              </p:cNvSpPr>
              <p:nvPr/>
            </p:nvSpPr>
            <p:spPr bwMode="auto">
              <a:xfrm>
                <a:off x="573" y="2662"/>
                <a:ext cx="89" cy="71"/>
              </a:xfrm>
              <a:custGeom>
                <a:avLst/>
                <a:gdLst>
                  <a:gd name="T0" fmla="*/ 125 w 624"/>
                  <a:gd name="T1" fmla="*/ 50 h 493"/>
                  <a:gd name="T2" fmla="*/ 47 w 624"/>
                  <a:gd name="T3" fmla="*/ 116 h 493"/>
                  <a:gd name="T4" fmla="*/ 52 w 624"/>
                  <a:gd name="T5" fmla="*/ 176 h 493"/>
                  <a:gd name="T6" fmla="*/ 105 w 624"/>
                  <a:gd name="T7" fmla="*/ 272 h 493"/>
                  <a:gd name="T8" fmla="*/ 101 w 624"/>
                  <a:gd name="T9" fmla="*/ 356 h 493"/>
                  <a:gd name="T10" fmla="*/ 111 w 624"/>
                  <a:gd name="T11" fmla="*/ 377 h 493"/>
                  <a:gd name="T12" fmla="*/ 144 w 624"/>
                  <a:gd name="T13" fmla="*/ 400 h 493"/>
                  <a:gd name="T14" fmla="*/ 317 w 624"/>
                  <a:gd name="T15" fmla="*/ 428 h 493"/>
                  <a:gd name="T16" fmla="*/ 447 w 624"/>
                  <a:gd name="T17" fmla="*/ 399 h 493"/>
                  <a:gd name="T18" fmla="*/ 530 w 624"/>
                  <a:gd name="T19" fmla="*/ 330 h 493"/>
                  <a:gd name="T20" fmla="*/ 534 w 624"/>
                  <a:gd name="T21" fmla="*/ 208 h 493"/>
                  <a:gd name="T22" fmla="*/ 506 w 624"/>
                  <a:gd name="T23" fmla="*/ 164 h 493"/>
                  <a:gd name="T24" fmla="*/ 466 w 624"/>
                  <a:gd name="T25" fmla="*/ 123 h 493"/>
                  <a:gd name="T26" fmla="*/ 420 w 624"/>
                  <a:gd name="T27" fmla="*/ 93 h 493"/>
                  <a:gd name="T28" fmla="*/ 347 w 624"/>
                  <a:gd name="T29" fmla="*/ 49 h 493"/>
                  <a:gd name="T30" fmla="*/ 266 w 624"/>
                  <a:gd name="T31" fmla="*/ 37 h 493"/>
                  <a:gd name="T32" fmla="*/ 253 w 624"/>
                  <a:gd name="T33" fmla="*/ 13 h 493"/>
                  <a:gd name="T34" fmla="*/ 363 w 624"/>
                  <a:gd name="T35" fmla="*/ 0 h 493"/>
                  <a:gd name="T36" fmla="*/ 569 w 624"/>
                  <a:gd name="T37" fmla="*/ 119 h 493"/>
                  <a:gd name="T38" fmla="*/ 617 w 624"/>
                  <a:gd name="T39" fmla="*/ 316 h 493"/>
                  <a:gd name="T40" fmla="*/ 578 w 624"/>
                  <a:gd name="T41" fmla="*/ 392 h 493"/>
                  <a:gd name="T42" fmla="*/ 535 w 624"/>
                  <a:gd name="T43" fmla="*/ 431 h 493"/>
                  <a:gd name="T44" fmla="*/ 471 w 624"/>
                  <a:gd name="T45" fmla="*/ 467 h 493"/>
                  <a:gd name="T46" fmla="*/ 318 w 624"/>
                  <a:gd name="T47" fmla="*/ 493 h 493"/>
                  <a:gd name="T48" fmla="*/ 129 w 624"/>
                  <a:gd name="T49" fmla="*/ 450 h 493"/>
                  <a:gd name="T50" fmla="*/ 80 w 624"/>
                  <a:gd name="T51" fmla="*/ 425 h 493"/>
                  <a:gd name="T52" fmla="*/ 48 w 624"/>
                  <a:gd name="T53" fmla="*/ 373 h 493"/>
                  <a:gd name="T54" fmla="*/ 53 w 624"/>
                  <a:gd name="T55" fmla="*/ 244 h 493"/>
                  <a:gd name="T56" fmla="*/ 0 w 624"/>
                  <a:gd name="T57" fmla="*/ 162 h 493"/>
                  <a:gd name="T58" fmla="*/ 23 w 624"/>
                  <a:gd name="T59" fmla="*/ 86 h 493"/>
                  <a:gd name="T60" fmla="*/ 70 w 624"/>
                  <a:gd name="T61" fmla="*/ 51 h 493"/>
                  <a:gd name="T62" fmla="*/ 112 w 624"/>
                  <a:gd name="T63" fmla="*/ 23 h 493"/>
                  <a:gd name="T64" fmla="*/ 178 w 624"/>
                  <a:gd name="T65" fmla="*/ 22 h 493"/>
                  <a:gd name="T66" fmla="*/ 165 w 624"/>
                  <a:gd name="T67" fmla="*/ 39 h 49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624"/>
                  <a:gd name="T103" fmla="*/ 0 h 493"/>
                  <a:gd name="T104" fmla="*/ 624 w 624"/>
                  <a:gd name="T105" fmla="*/ 493 h 49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624" h="493">
                    <a:moveTo>
                      <a:pt x="165" y="39"/>
                    </a:moveTo>
                    <a:lnTo>
                      <a:pt x="125" y="50"/>
                    </a:lnTo>
                    <a:lnTo>
                      <a:pt x="89" y="74"/>
                    </a:lnTo>
                    <a:lnTo>
                      <a:pt x="47" y="116"/>
                    </a:lnTo>
                    <a:lnTo>
                      <a:pt x="40" y="148"/>
                    </a:lnTo>
                    <a:lnTo>
                      <a:pt x="52" y="176"/>
                    </a:lnTo>
                    <a:lnTo>
                      <a:pt x="96" y="222"/>
                    </a:lnTo>
                    <a:lnTo>
                      <a:pt x="105" y="272"/>
                    </a:lnTo>
                    <a:lnTo>
                      <a:pt x="96" y="325"/>
                    </a:lnTo>
                    <a:lnTo>
                      <a:pt x="101" y="356"/>
                    </a:lnTo>
                    <a:lnTo>
                      <a:pt x="118" y="384"/>
                    </a:lnTo>
                    <a:lnTo>
                      <a:pt x="111" y="377"/>
                    </a:lnTo>
                    <a:lnTo>
                      <a:pt x="120" y="386"/>
                    </a:lnTo>
                    <a:lnTo>
                      <a:pt x="144" y="400"/>
                    </a:lnTo>
                    <a:lnTo>
                      <a:pt x="216" y="419"/>
                    </a:lnTo>
                    <a:lnTo>
                      <a:pt x="317" y="428"/>
                    </a:lnTo>
                    <a:lnTo>
                      <a:pt x="418" y="412"/>
                    </a:lnTo>
                    <a:lnTo>
                      <a:pt x="447" y="399"/>
                    </a:lnTo>
                    <a:lnTo>
                      <a:pt x="475" y="381"/>
                    </a:lnTo>
                    <a:lnTo>
                      <a:pt x="530" y="330"/>
                    </a:lnTo>
                    <a:lnTo>
                      <a:pt x="548" y="257"/>
                    </a:lnTo>
                    <a:lnTo>
                      <a:pt x="534" y="208"/>
                    </a:lnTo>
                    <a:lnTo>
                      <a:pt x="522" y="188"/>
                    </a:lnTo>
                    <a:lnTo>
                      <a:pt x="506" y="164"/>
                    </a:lnTo>
                    <a:lnTo>
                      <a:pt x="486" y="141"/>
                    </a:lnTo>
                    <a:lnTo>
                      <a:pt x="466" y="123"/>
                    </a:lnTo>
                    <a:lnTo>
                      <a:pt x="445" y="107"/>
                    </a:lnTo>
                    <a:lnTo>
                      <a:pt x="420" y="93"/>
                    </a:lnTo>
                    <a:lnTo>
                      <a:pt x="382" y="68"/>
                    </a:lnTo>
                    <a:lnTo>
                      <a:pt x="347" y="49"/>
                    </a:lnTo>
                    <a:lnTo>
                      <a:pt x="309" y="37"/>
                    </a:lnTo>
                    <a:lnTo>
                      <a:pt x="266" y="37"/>
                    </a:lnTo>
                    <a:lnTo>
                      <a:pt x="249" y="24"/>
                    </a:lnTo>
                    <a:lnTo>
                      <a:pt x="253" y="13"/>
                    </a:lnTo>
                    <a:lnTo>
                      <a:pt x="263" y="8"/>
                    </a:lnTo>
                    <a:lnTo>
                      <a:pt x="363" y="0"/>
                    </a:lnTo>
                    <a:lnTo>
                      <a:pt x="456" y="29"/>
                    </a:lnTo>
                    <a:lnTo>
                      <a:pt x="569" y="119"/>
                    </a:lnTo>
                    <a:lnTo>
                      <a:pt x="624" y="254"/>
                    </a:lnTo>
                    <a:lnTo>
                      <a:pt x="617" y="316"/>
                    </a:lnTo>
                    <a:lnTo>
                      <a:pt x="595" y="368"/>
                    </a:lnTo>
                    <a:lnTo>
                      <a:pt x="578" y="392"/>
                    </a:lnTo>
                    <a:lnTo>
                      <a:pt x="558" y="412"/>
                    </a:lnTo>
                    <a:lnTo>
                      <a:pt x="535" y="431"/>
                    </a:lnTo>
                    <a:lnTo>
                      <a:pt x="507" y="447"/>
                    </a:lnTo>
                    <a:lnTo>
                      <a:pt x="471" y="467"/>
                    </a:lnTo>
                    <a:lnTo>
                      <a:pt x="432" y="481"/>
                    </a:lnTo>
                    <a:lnTo>
                      <a:pt x="318" y="493"/>
                    </a:lnTo>
                    <a:lnTo>
                      <a:pt x="205" y="475"/>
                    </a:lnTo>
                    <a:lnTo>
                      <a:pt x="129" y="450"/>
                    </a:lnTo>
                    <a:lnTo>
                      <a:pt x="94" y="431"/>
                    </a:lnTo>
                    <a:lnTo>
                      <a:pt x="80" y="425"/>
                    </a:lnTo>
                    <a:lnTo>
                      <a:pt x="73" y="419"/>
                    </a:lnTo>
                    <a:lnTo>
                      <a:pt x="48" y="373"/>
                    </a:lnTo>
                    <a:lnTo>
                      <a:pt x="44" y="320"/>
                    </a:lnTo>
                    <a:lnTo>
                      <a:pt x="53" y="244"/>
                    </a:lnTo>
                    <a:lnTo>
                      <a:pt x="18" y="211"/>
                    </a:lnTo>
                    <a:lnTo>
                      <a:pt x="0" y="162"/>
                    </a:lnTo>
                    <a:lnTo>
                      <a:pt x="13" y="105"/>
                    </a:lnTo>
                    <a:lnTo>
                      <a:pt x="23" y="86"/>
                    </a:lnTo>
                    <a:lnTo>
                      <a:pt x="36" y="74"/>
                    </a:lnTo>
                    <a:lnTo>
                      <a:pt x="70" y="51"/>
                    </a:lnTo>
                    <a:lnTo>
                      <a:pt x="91" y="36"/>
                    </a:lnTo>
                    <a:lnTo>
                      <a:pt x="112" y="23"/>
                    </a:lnTo>
                    <a:lnTo>
                      <a:pt x="162" y="10"/>
                    </a:lnTo>
                    <a:lnTo>
                      <a:pt x="178" y="22"/>
                    </a:lnTo>
                    <a:lnTo>
                      <a:pt x="175" y="33"/>
                    </a:lnTo>
                    <a:lnTo>
                      <a:pt x="165" y="39"/>
                    </a:lnTo>
                    <a:close/>
                  </a:path>
                </a:pathLst>
              </a:custGeom>
              <a:solidFill>
                <a:srgbClr val="000000"/>
              </a:solidFill>
              <a:ln w="9525">
                <a:noFill/>
                <a:round/>
                <a:headEnd/>
                <a:tailEnd/>
              </a:ln>
            </p:spPr>
            <p:txBody>
              <a:bodyPr/>
              <a:lstStyle/>
              <a:p>
                <a:endParaRPr lang="en-US"/>
              </a:p>
            </p:txBody>
          </p:sp>
          <p:sp>
            <p:nvSpPr>
              <p:cNvPr id="21871" name="Freeform 117"/>
              <p:cNvSpPr>
                <a:spLocks/>
              </p:cNvSpPr>
              <p:nvPr/>
            </p:nvSpPr>
            <p:spPr bwMode="auto">
              <a:xfrm>
                <a:off x="595" y="2685"/>
                <a:ext cx="1" cy="1"/>
              </a:xfrm>
              <a:custGeom>
                <a:avLst/>
                <a:gdLst>
                  <a:gd name="T0" fmla="*/ 2 w 2"/>
                  <a:gd name="T1" fmla="*/ 0 h 2"/>
                  <a:gd name="T2" fmla="*/ 0 w 2"/>
                  <a:gd name="T3" fmla="*/ 2 h 2"/>
                  <a:gd name="T4" fmla="*/ 2 w 2"/>
                  <a:gd name="T5" fmla="*/ 0 h 2"/>
                  <a:gd name="T6" fmla="*/ 2 w 2"/>
                  <a:gd name="T7" fmla="*/ 0 h 2"/>
                  <a:gd name="T8" fmla="*/ 0 60000 65536"/>
                  <a:gd name="T9" fmla="*/ 0 60000 65536"/>
                  <a:gd name="T10" fmla="*/ 0 60000 65536"/>
                  <a:gd name="T11" fmla="*/ 0 60000 65536"/>
                  <a:gd name="T12" fmla="*/ 0 w 2"/>
                  <a:gd name="T13" fmla="*/ 0 h 2"/>
                  <a:gd name="T14" fmla="*/ 2 w 2"/>
                  <a:gd name="T15" fmla="*/ 2 h 2"/>
                </a:gdLst>
                <a:ahLst/>
                <a:cxnLst>
                  <a:cxn ang="T8">
                    <a:pos x="T0" y="T1"/>
                  </a:cxn>
                  <a:cxn ang="T9">
                    <a:pos x="T2" y="T3"/>
                  </a:cxn>
                  <a:cxn ang="T10">
                    <a:pos x="T4" y="T5"/>
                  </a:cxn>
                  <a:cxn ang="T11">
                    <a:pos x="T6" y="T7"/>
                  </a:cxn>
                </a:cxnLst>
                <a:rect l="T12" t="T13" r="T14" b="T15"/>
                <a:pathLst>
                  <a:path w="2" h="2">
                    <a:moveTo>
                      <a:pt x="2" y="0"/>
                    </a:moveTo>
                    <a:lnTo>
                      <a:pt x="0" y="2"/>
                    </a:lnTo>
                    <a:lnTo>
                      <a:pt x="2" y="0"/>
                    </a:lnTo>
                    <a:close/>
                  </a:path>
                </a:pathLst>
              </a:custGeom>
              <a:solidFill>
                <a:srgbClr val="000000"/>
              </a:solidFill>
              <a:ln w="9525">
                <a:noFill/>
                <a:round/>
                <a:headEnd/>
                <a:tailEnd/>
              </a:ln>
            </p:spPr>
            <p:txBody>
              <a:bodyPr/>
              <a:lstStyle/>
              <a:p>
                <a:endParaRPr lang="en-US"/>
              </a:p>
            </p:txBody>
          </p:sp>
          <p:sp>
            <p:nvSpPr>
              <p:cNvPr id="21872" name="Freeform 118"/>
              <p:cNvSpPr>
                <a:spLocks/>
              </p:cNvSpPr>
              <p:nvPr/>
            </p:nvSpPr>
            <p:spPr bwMode="auto">
              <a:xfrm>
                <a:off x="589" y="2668"/>
                <a:ext cx="48" cy="35"/>
              </a:xfrm>
              <a:custGeom>
                <a:avLst/>
                <a:gdLst>
                  <a:gd name="T0" fmla="*/ 314 w 333"/>
                  <a:gd name="T1" fmla="*/ 39 h 248"/>
                  <a:gd name="T2" fmla="*/ 246 w 333"/>
                  <a:gd name="T3" fmla="*/ 29 h 248"/>
                  <a:gd name="T4" fmla="*/ 175 w 333"/>
                  <a:gd name="T5" fmla="*/ 41 h 248"/>
                  <a:gd name="T6" fmla="*/ 119 w 333"/>
                  <a:gd name="T7" fmla="*/ 59 h 248"/>
                  <a:gd name="T8" fmla="*/ 69 w 333"/>
                  <a:gd name="T9" fmla="*/ 91 h 248"/>
                  <a:gd name="T10" fmla="*/ 48 w 333"/>
                  <a:gd name="T11" fmla="*/ 114 h 248"/>
                  <a:gd name="T12" fmla="*/ 84 w 333"/>
                  <a:gd name="T13" fmla="*/ 147 h 248"/>
                  <a:gd name="T14" fmla="*/ 100 w 333"/>
                  <a:gd name="T15" fmla="*/ 167 h 248"/>
                  <a:gd name="T16" fmla="*/ 119 w 333"/>
                  <a:gd name="T17" fmla="*/ 187 h 248"/>
                  <a:gd name="T18" fmla="*/ 136 w 333"/>
                  <a:gd name="T19" fmla="*/ 199 h 248"/>
                  <a:gd name="T20" fmla="*/ 155 w 333"/>
                  <a:gd name="T21" fmla="*/ 207 h 248"/>
                  <a:gd name="T22" fmla="*/ 196 w 333"/>
                  <a:gd name="T23" fmla="*/ 219 h 248"/>
                  <a:gd name="T24" fmla="*/ 206 w 333"/>
                  <a:gd name="T25" fmla="*/ 237 h 248"/>
                  <a:gd name="T26" fmla="*/ 200 w 333"/>
                  <a:gd name="T27" fmla="*/ 246 h 248"/>
                  <a:gd name="T28" fmla="*/ 188 w 333"/>
                  <a:gd name="T29" fmla="*/ 248 h 248"/>
                  <a:gd name="T30" fmla="*/ 101 w 333"/>
                  <a:gd name="T31" fmla="*/ 209 h 248"/>
                  <a:gd name="T32" fmla="*/ 62 w 333"/>
                  <a:gd name="T33" fmla="*/ 180 h 248"/>
                  <a:gd name="T34" fmla="*/ 43 w 333"/>
                  <a:gd name="T35" fmla="*/ 169 h 248"/>
                  <a:gd name="T36" fmla="*/ 18 w 333"/>
                  <a:gd name="T37" fmla="*/ 158 h 248"/>
                  <a:gd name="T38" fmla="*/ 8 w 333"/>
                  <a:gd name="T39" fmla="*/ 152 h 248"/>
                  <a:gd name="T40" fmla="*/ 0 w 333"/>
                  <a:gd name="T41" fmla="*/ 118 h 248"/>
                  <a:gd name="T42" fmla="*/ 6 w 333"/>
                  <a:gd name="T43" fmla="*/ 95 h 248"/>
                  <a:gd name="T44" fmla="*/ 46 w 333"/>
                  <a:gd name="T45" fmla="*/ 59 h 248"/>
                  <a:gd name="T46" fmla="*/ 75 w 333"/>
                  <a:gd name="T47" fmla="*/ 40 h 248"/>
                  <a:gd name="T48" fmla="*/ 104 w 333"/>
                  <a:gd name="T49" fmla="*/ 28 h 248"/>
                  <a:gd name="T50" fmla="*/ 169 w 333"/>
                  <a:gd name="T51" fmla="*/ 12 h 248"/>
                  <a:gd name="T52" fmla="*/ 249 w 333"/>
                  <a:gd name="T53" fmla="*/ 0 h 248"/>
                  <a:gd name="T54" fmla="*/ 324 w 333"/>
                  <a:gd name="T55" fmla="*/ 11 h 248"/>
                  <a:gd name="T56" fmla="*/ 333 w 333"/>
                  <a:gd name="T57" fmla="*/ 30 h 248"/>
                  <a:gd name="T58" fmla="*/ 327 w 333"/>
                  <a:gd name="T59" fmla="*/ 38 h 248"/>
                  <a:gd name="T60" fmla="*/ 314 w 333"/>
                  <a:gd name="T61" fmla="*/ 39 h 248"/>
                  <a:gd name="T62" fmla="*/ 314 w 333"/>
                  <a:gd name="T63" fmla="*/ 39 h 24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33"/>
                  <a:gd name="T97" fmla="*/ 0 h 248"/>
                  <a:gd name="T98" fmla="*/ 333 w 333"/>
                  <a:gd name="T99" fmla="*/ 248 h 24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33" h="248">
                    <a:moveTo>
                      <a:pt x="314" y="39"/>
                    </a:moveTo>
                    <a:lnTo>
                      <a:pt x="246" y="29"/>
                    </a:lnTo>
                    <a:lnTo>
                      <a:pt x="175" y="41"/>
                    </a:lnTo>
                    <a:lnTo>
                      <a:pt x="119" y="59"/>
                    </a:lnTo>
                    <a:lnTo>
                      <a:pt x="69" y="91"/>
                    </a:lnTo>
                    <a:lnTo>
                      <a:pt x="48" y="114"/>
                    </a:lnTo>
                    <a:lnTo>
                      <a:pt x="84" y="147"/>
                    </a:lnTo>
                    <a:lnTo>
                      <a:pt x="100" y="167"/>
                    </a:lnTo>
                    <a:lnTo>
                      <a:pt x="119" y="187"/>
                    </a:lnTo>
                    <a:lnTo>
                      <a:pt x="136" y="199"/>
                    </a:lnTo>
                    <a:lnTo>
                      <a:pt x="155" y="207"/>
                    </a:lnTo>
                    <a:lnTo>
                      <a:pt x="196" y="219"/>
                    </a:lnTo>
                    <a:lnTo>
                      <a:pt x="206" y="237"/>
                    </a:lnTo>
                    <a:lnTo>
                      <a:pt x="200" y="246"/>
                    </a:lnTo>
                    <a:lnTo>
                      <a:pt x="188" y="248"/>
                    </a:lnTo>
                    <a:lnTo>
                      <a:pt x="101" y="209"/>
                    </a:lnTo>
                    <a:lnTo>
                      <a:pt x="62" y="180"/>
                    </a:lnTo>
                    <a:lnTo>
                      <a:pt x="43" y="169"/>
                    </a:lnTo>
                    <a:lnTo>
                      <a:pt x="18" y="158"/>
                    </a:lnTo>
                    <a:lnTo>
                      <a:pt x="8" y="152"/>
                    </a:lnTo>
                    <a:lnTo>
                      <a:pt x="0" y="118"/>
                    </a:lnTo>
                    <a:lnTo>
                      <a:pt x="6" y="95"/>
                    </a:lnTo>
                    <a:lnTo>
                      <a:pt x="46" y="59"/>
                    </a:lnTo>
                    <a:lnTo>
                      <a:pt x="75" y="40"/>
                    </a:lnTo>
                    <a:lnTo>
                      <a:pt x="104" y="28"/>
                    </a:lnTo>
                    <a:lnTo>
                      <a:pt x="169" y="12"/>
                    </a:lnTo>
                    <a:lnTo>
                      <a:pt x="249" y="0"/>
                    </a:lnTo>
                    <a:lnTo>
                      <a:pt x="324" y="11"/>
                    </a:lnTo>
                    <a:lnTo>
                      <a:pt x="333" y="30"/>
                    </a:lnTo>
                    <a:lnTo>
                      <a:pt x="327" y="38"/>
                    </a:lnTo>
                    <a:lnTo>
                      <a:pt x="314" y="39"/>
                    </a:lnTo>
                    <a:close/>
                  </a:path>
                </a:pathLst>
              </a:custGeom>
              <a:solidFill>
                <a:srgbClr val="000000"/>
              </a:solidFill>
              <a:ln w="9525">
                <a:noFill/>
                <a:round/>
                <a:headEnd/>
                <a:tailEnd/>
              </a:ln>
            </p:spPr>
            <p:txBody>
              <a:bodyPr/>
              <a:lstStyle/>
              <a:p>
                <a:endParaRPr lang="en-US"/>
              </a:p>
            </p:txBody>
          </p:sp>
          <p:sp>
            <p:nvSpPr>
              <p:cNvPr id="21873" name="Freeform 119"/>
              <p:cNvSpPr>
                <a:spLocks/>
              </p:cNvSpPr>
              <p:nvPr/>
            </p:nvSpPr>
            <p:spPr bwMode="auto">
              <a:xfrm>
                <a:off x="353" y="2490"/>
                <a:ext cx="87" cy="74"/>
              </a:xfrm>
              <a:custGeom>
                <a:avLst/>
                <a:gdLst>
                  <a:gd name="T0" fmla="*/ 72 w 606"/>
                  <a:gd name="T1" fmla="*/ 30 h 522"/>
                  <a:gd name="T2" fmla="*/ 90 w 606"/>
                  <a:gd name="T3" fmla="*/ 106 h 522"/>
                  <a:gd name="T4" fmla="*/ 114 w 606"/>
                  <a:gd name="T5" fmla="*/ 202 h 522"/>
                  <a:gd name="T6" fmla="*/ 128 w 606"/>
                  <a:gd name="T7" fmla="*/ 249 h 522"/>
                  <a:gd name="T8" fmla="*/ 144 w 606"/>
                  <a:gd name="T9" fmla="*/ 292 h 522"/>
                  <a:gd name="T10" fmla="*/ 161 w 606"/>
                  <a:gd name="T11" fmla="*/ 326 h 522"/>
                  <a:gd name="T12" fmla="*/ 179 w 606"/>
                  <a:gd name="T13" fmla="*/ 349 h 522"/>
                  <a:gd name="T14" fmla="*/ 199 w 606"/>
                  <a:gd name="T15" fmla="*/ 361 h 522"/>
                  <a:gd name="T16" fmla="*/ 221 w 606"/>
                  <a:gd name="T17" fmla="*/ 368 h 522"/>
                  <a:gd name="T18" fmla="*/ 265 w 606"/>
                  <a:gd name="T19" fmla="*/ 370 h 522"/>
                  <a:gd name="T20" fmla="*/ 357 w 606"/>
                  <a:gd name="T21" fmla="*/ 369 h 522"/>
                  <a:gd name="T22" fmla="*/ 411 w 606"/>
                  <a:gd name="T23" fmla="*/ 385 h 522"/>
                  <a:gd name="T24" fmla="*/ 460 w 606"/>
                  <a:gd name="T25" fmla="*/ 405 h 522"/>
                  <a:gd name="T26" fmla="*/ 510 w 606"/>
                  <a:gd name="T27" fmla="*/ 423 h 522"/>
                  <a:gd name="T28" fmla="*/ 567 w 606"/>
                  <a:gd name="T29" fmla="*/ 432 h 522"/>
                  <a:gd name="T30" fmla="*/ 595 w 606"/>
                  <a:gd name="T31" fmla="*/ 443 h 522"/>
                  <a:gd name="T32" fmla="*/ 606 w 606"/>
                  <a:gd name="T33" fmla="*/ 466 h 522"/>
                  <a:gd name="T34" fmla="*/ 597 w 606"/>
                  <a:gd name="T35" fmla="*/ 491 h 522"/>
                  <a:gd name="T36" fmla="*/ 586 w 606"/>
                  <a:gd name="T37" fmla="*/ 500 h 522"/>
                  <a:gd name="T38" fmla="*/ 570 w 606"/>
                  <a:gd name="T39" fmla="*/ 506 h 522"/>
                  <a:gd name="T40" fmla="*/ 455 w 606"/>
                  <a:gd name="T41" fmla="*/ 519 h 522"/>
                  <a:gd name="T42" fmla="*/ 324 w 606"/>
                  <a:gd name="T43" fmla="*/ 522 h 522"/>
                  <a:gd name="T44" fmla="*/ 197 w 606"/>
                  <a:gd name="T45" fmla="*/ 506 h 522"/>
                  <a:gd name="T46" fmla="*/ 94 w 606"/>
                  <a:gd name="T47" fmla="*/ 456 h 522"/>
                  <a:gd name="T48" fmla="*/ 51 w 606"/>
                  <a:gd name="T49" fmla="*/ 380 h 522"/>
                  <a:gd name="T50" fmla="*/ 24 w 606"/>
                  <a:gd name="T51" fmla="*/ 265 h 522"/>
                  <a:gd name="T52" fmla="*/ 0 w 606"/>
                  <a:gd name="T53" fmla="*/ 44 h 522"/>
                  <a:gd name="T54" fmla="*/ 6 w 606"/>
                  <a:gd name="T55" fmla="*/ 14 h 522"/>
                  <a:gd name="T56" fmla="*/ 16 w 606"/>
                  <a:gd name="T57" fmla="*/ 5 h 522"/>
                  <a:gd name="T58" fmla="*/ 29 w 606"/>
                  <a:gd name="T59" fmla="*/ 0 h 522"/>
                  <a:gd name="T60" fmla="*/ 54 w 606"/>
                  <a:gd name="T61" fmla="*/ 5 h 522"/>
                  <a:gd name="T62" fmla="*/ 72 w 606"/>
                  <a:gd name="T63" fmla="*/ 30 h 522"/>
                  <a:gd name="T64" fmla="*/ 72 w 606"/>
                  <a:gd name="T65" fmla="*/ 30 h 52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06"/>
                  <a:gd name="T100" fmla="*/ 0 h 522"/>
                  <a:gd name="T101" fmla="*/ 606 w 606"/>
                  <a:gd name="T102" fmla="*/ 522 h 52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06" h="522">
                    <a:moveTo>
                      <a:pt x="72" y="30"/>
                    </a:moveTo>
                    <a:lnTo>
                      <a:pt x="90" y="106"/>
                    </a:lnTo>
                    <a:lnTo>
                      <a:pt x="114" y="202"/>
                    </a:lnTo>
                    <a:lnTo>
                      <a:pt x="128" y="249"/>
                    </a:lnTo>
                    <a:lnTo>
                      <a:pt x="144" y="292"/>
                    </a:lnTo>
                    <a:lnTo>
                      <a:pt x="161" y="326"/>
                    </a:lnTo>
                    <a:lnTo>
                      <a:pt x="179" y="349"/>
                    </a:lnTo>
                    <a:lnTo>
                      <a:pt x="199" y="361"/>
                    </a:lnTo>
                    <a:lnTo>
                      <a:pt x="221" y="368"/>
                    </a:lnTo>
                    <a:lnTo>
                      <a:pt x="265" y="370"/>
                    </a:lnTo>
                    <a:lnTo>
                      <a:pt x="357" y="369"/>
                    </a:lnTo>
                    <a:lnTo>
                      <a:pt x="411" y="385"/>
                    </a:lnTo>
                    <a:lnTo>
                      <a:pt x="460" y="405"/>
                    </a:lnTo>
                    <a:lnTo>
                      <a:pt x="510" y="423"/>
                    </a:lnTo>
                    <a:lnTo>
                      <a:pt x="567" y="432"/>
                    </a:lnTo>
                    <a:lnTo>
                      <a:pt x="595" y="443"/>
                    </a:lnTo>
                    <a:lnTo>
                      <a:pt x="606" y="466"/>
                    </a:lnTo>
                    <a:lnTo>
                      <a:pt x="597" y="491"/>
                    </a:lnTo>
                    <a:lnTo>
                      <a:pt x="586" y="500"/>
                    </a:lnTo>
                    <a:lnTo>
                      <a:pt x="570" y="506"/>
                    </a:lnTo>
                    <a:lnTo>
                      <a:pt x="455" y="519"/>
                    </a:lnTo>
                    <a:lnTo>
                      <a:pt x="324" y="522"/>
                    </a:lnTo>
                    <a:lnTo>
                      <a:pt x="197" y="506"/>
                    </a:lnTo>
                    <a:lnTo>
                      <a:pt x="94" y="456"/>
                    </a:lnTo>
                    <a:lnTo>
                      <a:pt x="51" y="380"/>
                    </a:lnTo>
                    <a:lnTo>
                      <a:pt x="24" y="265"/>
                    </a:lnTo>
                    <a:lnTo>
                      <a:pt x="0" y="44"/>
                    </a:lnTo>
                    <a:lnTo>
                      <a:pt x="6" y="14"/>
                    </a:lnTo>
                    <a:lnTo>
                      <a:pt x="16" y="5"/>
                    </a:lnTo>
                    <a:lnTo>
                      <a:pt x="29" y="0"/>
                    </a:lnTo>
                    <a:lnTo>
                      <a:pt x="54" y="5"/>
                    </a:lnTo>
                    <a:lnTo>
                      <a:pt x="72" y="30"/>
                    </a:lnTo>
                    <a:close/>
                  </a:path>
                </a:pathLst>
              </a:custGeom>
              <a:solidFill>
                <a:srgbClr val="CCECFF"/>
              </a:solidFill>
              <a:ln w="9525">
                <a:noFill/>
                <a:round/>
                <a:headEnd/>
                <a:tailEnd/>
              </a:ln>
            </p:spPr>
            <p:txBody>
              <a:bodyPr/>
              <a:lstStyle/>
              <a:p>
                <a:endParaRPr lang="en-US"/>
              </a:p>
            </p:txBody>
          </p:sp>
          <p:sp>
            <p:nvSpPr>
              <p:cNvPr id="21874" name="Freeform 120"/>
              <p:cNvSpPr>
                <a:spLocks/>
              </p:cNvSpPr>
              <p:nvPr/>
            </p:nvSpPr>
            <p:spPr bwMode="auto">
              <a:xfrm>
                <a:off x="407" y="2461"/>
                <a:ext cx="77" cy="66"/>
              </a:xfrm>
              <a:custGeom>
                <a:avLst/>
                <a:gdLst>
                  <a:gd name="T0" fmla="*/ 427 w 538"/>
                  <a:gd name="T1" fmla="*/ 438 h 457"/>
                  <a:gd name="T2" fmla="*/ 410 w 538"/>
                  <a:gd name="T3" fmla="*/ 202 h 457"/>
                  <a:gd name="T4" fmla="*/ 392 w 538"/>
                  <a:gd name="T5" fmla="*/ 187 h 457"/>
                  <a:gd name="T6" fmla="*/ 372 w 538"/>
                  <a:gd name="T7" fmla="*/ 177 h 457"/>
                  <a:gd name="T8" fmla="*/ 326 w 538"/>
                  <a:gd name="T9" fmla="*/ 170 h 457"/>
                  <a:gd name="T10" fmla="*/ 236 w 538"/>
                  <a:gd name="T11" fmla="*/ 160 h 457"/>
                  <a:gd name="T12" fmla="*/ 184 w 538"/>
                  <a:gd name="T13" fmla="*/ 139 h 457"/>
                  <a:gd name="T14" fmla="*/ 137 w 538"/>
                  <a:gd name="T15" fmla="*/ 114 h 457"/>
                  <a:gd name="T16" fmla="*/ 114 w 538"/>
                  <a:gd name="T17" fmla="*/ 101 h 457"/>
                  <a:gd name="T18" fmla="*/ 90 w 538"/>
                  <a:gd name="T19" fmla="*/ 90 h 457"/>
                  <a:gd name="T20" fmla="*/ 34 w 538"/>
                  <a:gd name="T21" fmla="*/ 74 h 457"/>
                  <a:gd name="T22" fmla="*/ 8 w 538"/>
                  <a:gd name="T23" fmla="*/ 59 h 457"/>
                  <a:gd name="T24" fmla="*/ 0 w 538"/>
                  <a:gd name="T25" fmla="*/ 35 h 457"/>
                  <a:gd name="T26" fmla="*/ 11 w 538"/>
                  <a:gd name="T27" fmla="*/ 11 h 457"/>
                  <a:gd name="T28" fmla="*/ 39 w 538"/>
                  <a:gd name="T29" fmla="*/ 0 h 457"/>
                  <a:gd name="T30" fmla="*/ 285 w 538"/>
                  <a:gd name="T31" fmla="*/ 11 h 457"/>
                  <a:gd name="T32" fmla="*/ 410 w 538"/>
                  <a:gd name="T33" fmla="*/ 44 h 457"/>
                  <a:gd name="T34" fmla="*/ 463 w 538"/>
                  <a:gd name="T35" fmla="*/ 71 h 457"/>
                  <a:gd name="T36" fmla="*/ 507 w 538"/>
                  <a:gd name="T37" fmla="*/ 105 h 457"/>
                  <a:gd name="T38" fmla="*/ 536 w 538"/>
                  <a:gd name="T39" fmla="*/ 164 h 457"/>
                  <a:gd name="T40" fmla="*/ 538 w 538"/>
                  <a:gd name="T41" fmla="*/ 234 h 457"/>
                  <a:gd name="T42" fmla="*/ 520 w 538"/>
                  <a:gd name="T43" fmla="*/ 386 h 457"/>
                  <a:gd name="T44" fmla="*/ 507 w 538"/>
                  <a:gd name="T45" fmla="*/ 422 h 457"/>
                  <a:gd name="T46" fmla="*/ 477 w 538"/>
                  <a:gd name="T47" fmla="*/ 449 h 457"/>
                  <a:gd name="T48" fmla="*/ 445 w 538"/>
                  <a:gd name="T49" fmla="*/ 457 h 457"/>
                  <a:gd name="T50" fmla="*/ 427 w 538"/>
                  <a:gd name="T51" fmla="*/ 438 h 457"/>
                  <a:gd name="T52" fmla="*/ 427 w 538"/>
                  <a:gd name="T53" fmla="*/ 438 h 45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38"/>
                  <a:gd name="T82" fmla="*/ 0 h 457"/>
                  <a:gd name="T83" fmla="*/ 538 w 538"/>
                  <a:gd name="T84" fmla="*/ 457 h 45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38" h="457">
                    <a:moveTo>
                      <a:pt x="427" y="438"/>
                    </a:moveTo>
                    <a:lnTo>
                      <a:pt x="410" y="202"/>
                    </a:lnTo>
                    <a:lnTo>
                      <a:pt x="392" y="187"/>
                    </a:lnTo>
                    <a:lnTo>
                      <a:pt x="372" y="177"/>
                    </a:lnTo>
                    <a:lnTo>
                      <a:pt x="326" y="170"/>
                    </a:lnTo>
                    <a:lnTo>
                      <a:pt x="236" y="160"/>
                    </a:lnTo>
                    <a:lnTo>
                      <a:pt x="184" y="139"/>
                    </a:lnTo>
                    <a:lnTo>
                      <a:pt x="137" y="114"/>
                    </a:lnTo>
                    <a:lnTo>
                      <a:pt x="114" y="101"/>
                    </a:lnTo>
                    <a:lnTo>
                      <a:pt x="90" y="90"/>
                    </a:lnTo>
                    <a:lnTo>
                      <a:pt x="34" y="74"/>
                    </a:lnTo>
                    <a:lnTo>
                      <a:pt x="8" y="59"/>
                    </a:lnTo>
                    <a:lnTo>
                      <a:pt x="0" y="35"/>
                    </a:lnTo>
                    <a:lnTo>
                      <a:pt x="11" y="11"/>
                    </a:lnTo>
                    <a:lnTo>
                      <a:pt x="39" y="0"/>
                    </a:lnTo>
                    <a:lnTo>
                      <a:pt x="285" y="11"/>
                    </a:lnTo>
                    <a:lnTo>
                      <a:pt x="410" y="44"/>
                    </a:lnTo>
                    <a:lnTo>
                      <a:pt x="463" y="71"/>
                    </a:lnTo>
                    <a:lnTo>
                      <a:pt x="507" y="105"/>
                    </a:lnTo>
                    <a:lnTo>
                      <a:pt x="536" y="164"/>
                    </a:lnTo>
                    <a:lnTo>
                      <a:pt x="538" y="234"/>
                    </a:lnTo>
                    <a:lnTo>
                      <a:pt x="520" y="386"/>
                    </a:lnTo>
                    <a:lnTo>
                      <a:pt x="507" y="422"/>
                    </a:lnTo>
                    <a:lnTo>
                      <a:pt x="477" y="449"/>
                    </a:lnTo>
                    <a:lnTo>
                      <a:pt x="445" y="457"/>
                    </a:lnTo>
                    <a:lnTo>
                      <a:pt x="427" y="438"/>
                    </a:lnTo>
                    <a:close/>
                  </a:path>
                </a:pathLst>
              </a:custGeom>
              <a:solidFill>
                <a:srgbClr val="66CCFF"/>
              </a:solidFill>
              <a:ln w="9525">
                <a:noFill/>
                <a:round/>
                <a:headEnd/>
                <a:tailEnd/>
              </a:ln>
            </p:spPr>
            <p:txBody>
              <a:bodyPr/>
              <a:lstStyle/>
              <a:p>
                <a:endParaRPr lang="en-US"/>
              </a:p>
            </p:txBody>
          </p:sp>
        </p:grpSp>
        <p:grpSp>
          <p:nvGrpSpPr>
            <p:cNvPr id="21521" name="Group 121"/>
            <p:cNvGrpSpPr>
              <a:grpSpLocks/>
            </p:cNvGrpSpPr>
            <p:nvPr/>
          </p:nvGrpSpPr>
          <p:grpSpPr bwMode="auto">
            <a:xfrm>
              <a:off x="2533" y="2809"/>
              <a:ext cx="440" cy="330"/>
              <a:chOff x="240" y="2403"/>
              <a:chExt cx="477" cy="330"/>
            </a:xfrm>
          </p:grpSpPr>
          <p:sp>
            <p:nvSpPr>
              <p:cNvPr id="21703" name="Freeform 122"/>
              <p:cNvSpPr>
                <a:spLocks/>
              </p:cNvSpPr>
              <p:nvPr/>
            </p:nvSpPr>
            <p:spPr bwMode="auto">
              <a:xfrm>
                <a:off x="243" y="2409"/>
                <a:ext cx="470" cy="322"/>
              </a:xfrm>
              <a:custGeom>
                <a:avLst/>
                <a:gdLst>
                  <a:gd name="T0" fmla="*/ 0 w 3288"/>
                  <a:gd name="T1" fmla="*/ 1989 h 2250"/>
                  <a:gd name="T2" fmla="*/ 9 w 3288"/>
                  <a:gd name="T3" fmla="*/ 1419 h 2250"/>
                  <a:gd name="T4" fmla="*/ 29 w 3288"/>
                  <a:gd name="T5" fmla="*/ 1336 h 2250"/>
                  <a:gd name="T6" fmla="*/ 101 w 3288"/>
                  <a:gd name="T7" fmla="*/ 1287 h 2250"/>
                  <a:gd name="T8" fmla="*/ 270 w 3288"/>
                  <a:gd name="T9" fmla="*/ 1253 h 2250"/>
                  <a:gd name="T10" fmla="*/ 347 w 3288"/>
                  <a:gd name="T11" fmla="*/ 1315 h 2250"/>
                  <a:gd name="T12" fmla="*/ 472 w 3288"/>
                  <a:gd name="T13" fmla="*/ 1728 h 2250"/>
                  <a:gd name="T14" fmla="*/ 668 w 3288"/>
                  <a:gd name="T15" fmla="*/ 1729 h 2250"/>
                  <a:gd name="T16" fmla="*/ 765 w 3288"/>
                  <a:gd name="T17" fmla="*/ 1714 h 2250"/>
                  <a:gd name="T18" fmla="*/ 780 w 3288"/>
                  <a:gd name="T19" fmla="*/ 1584 h 2250"/>
                  <a:gd name="T20" fmla="*/ 567 w 3288"/>
                  <a:gd name="T21" fmla="*/ 1561 h 2250"/>
                  <a:gd name="T22" fmla="*/ 434 w 3288"/>
                  <a:gd name="T23" fmla="*/ 166 h 2250"/>
                  <a:gd name="T24" fmla="*/ 470 w 3288"/>
                  <a:gd name="T25" fmla="*/ 96 h 2250"/>
                  <a:gd name="T26" fmla="*/ 709 w 3288"/>
                  <a:gd name="T27" fmla="*/ 30 h 2250"/>
                  <a:gd name="T28" fmla="*/ 1656 w 3288"/>
                  <a:gd name="T29" fmla="*/ 0 h 2250"/>
                  <a:gd name="T30" fmla="*/ 1811 w 3288"/>
                  <a:gd name="T31" fmla="*/ 22 h 2250"/>
                  <a:gd name="T32" fmla="*/ 1994 w 3288"/>
                  <a:gd name="T33" fmla="*/ 68 h 2250"/>
                  <a:gd name="T34" fmla="*/ 2032 w 3288"/>
                  <a:gd name="T35" fmla="*/ 91 h 2250"/>
                  <a:gd name="T36" fmla="*/ 2046 w 3288"/>
                  <a:gd name="T37" fmla="*/ 141 h 2250"/>
                  <a:gd name="T38" fmla="*/ 2031 w 3288"/>
                  <a:gd name="T39" fmla="*/ 404 h 2250"/>
                  <a:gd name="T40" fmla="*/ 2309 w 3288"/>
                  <a:gd name="T41" fmla="*/ 248 h 2250"/>
                  <a:gd name="T42" fmla="*/ 2441 w 3288"/>
                  <a:gd name="T43" fmla="*/ 190 h 2250"/>
                  <a:gd name="T44" fmla="*/ 2825 w 3288"/>
                  <a:gd name="T45" fmla="*/ 240 h 2250"/>
                  <a:gd name="T46" fmla="*/ 2881 w 3288"/>
                  <a:gd name="T47" fmla="*/ 255 h 2250"/>
                  <a:gd name="T48" fmla="*/ 2911 w 3288"/>
                  <a:gd name="T49" fmla="*/ 305 h 2250"/>
                  <a:gd name="T50" fmla="*/ 2914 w 3288"/>
                  <a:gd name="T51" fmla="*/ 567 h 2250"/>
                  <a:gd name="T52" fmla="*/ 2938 w 3288"/>
                  <a:gd name="T53" fmla="*/ 1166 h 2250"/>
                  <a:gd name="T54" fmla="*/ 2931 w 3288"/>
                  <a:gd name="T55" fmla="*/ 1390 h 2250"/>
                  <a:gd name="T56" fmla="*/ 3060 w 3288"/>
                  <a:gd name="T57" fmla="*/ 1298 h 2250"/>
                  <a:gd name="T58" fmla="*/ 3251 w 3288"/>
                  <a:gd name="T59" fmla="*/ 1379 h 2250"/>
                  <a:gd name="T60" fmla="*/ 3288 w 3288"/>
                  <a:gd name="T61" fmla="*/ 1442 h 2250"/>
                  <a:gd name="T62" fmla="*/ 3279 w 3288"/>
                  <a:gd name="T63" fmla="*/ 1993 h 2250"/>
                  <a:gd name="T64" fmla="*/ 3159 w 3288"/>
                  <a:gd name="T65" fmla="*/ 2018 h 2250"/>
                  <a:gd name="T66" fmla="*/ 3002 w 3288"/>
                  <a:gd name="T67" fmla="*/ 2050 h 2250"/>
                  <a:gd name="T68" fmla="*/ 2900 w 3288"/>
                  <a:gd name="T69" fmla="*/ 2004 h 2250"/>
                  <a:gd name="T70" fmla="*/ 2888 w 3288"/>
                  <a:gd name="T71" fmla="*/ 2109 h 2250"/>
                  <a:gd name="T72" fmla="*/ 2750 w 3288"/>
                  <a:gd name="T73" fmla="*/ 2221 h 2250"/>
                  <a:gd name="T74" fmla="*/ 2545 w 3288"/>
                  <a:gd name="T75" fmla="*/ 2250 h 2250"/>
                  <a:gd name="T76" fmla="*/ 2402 w 3288"/>
                  <a:gd name="T77" fmla="*/ 2174 h 2250"/>
                  <a:gd name="T78" fmla="*/ 2387 w 3288"/>
                  <a:gd name="T79" fmla="*/ 2045 h 2250"/>
                  <a:gd name="T80" fmla="*/ 2333 w 3288"/>
                  <a:gd name="T81" fmla="*/ 1954 h 2250"/>
                  <a:gd name="T82" fmla="*/ 2344 w 3288"/>
                  <a:gd name="T83" fmla="*/ 1870 h 2250"/>
                  <a:gd name="T84" fmla="*/ 2145 w 3288"/>
                  <a:gd name="T85" fmla="*/ 1836 h 2250"/>
                  <a:gd name="T86" fmla="*/ 2050 w 3288"/>
                  <a:gd name="T87" fmla="*/ 1799 h 2250"/>
                  <a:gd name="T88" fmla="*/ 2145 w 3288"/>
                  <a:gd name="T89" fmla="*/ 2125 h 2250"/>
                  <a:gd name="T90" fmla="*/ 1964 w 3288"/>
                  <a:gd name="T91" fmla="*/ 2186 h 2250"/>
                  <a:gd name="T92" fmla="*/ 919 w 3288"/>
                  <a:gd name="T93" fmla="*/ 2167 h 2250"/>
                  <a:gd name="T94" fmla="*/ 383 w 3288"/>
                  <a:gd name="T95" fmla="*/ 2133 h 2250"/>
                  <a:gd name="T96" fmla="*/ 299 w 3288"/>
                  <a:gd name="T97" fmla="*/ 2106 h 2250"/>
                  <a:gd name="T98" fmla="*/ 266 w 3288"/>
                  <a:gd name="T99" fmla="*/ 2031 h 2250"/>
                  <a:gd name="T100" fmla="*/ 29 w 3288"/>
                  <a:gd name="T101" fmla="*/ 2015 h 2250"/>
                  <a:gd name="T102" fmla="*/ 0 w 3288"/>
                  <a:gd name="T103" fmla="*/ 1989 h 2250"/>
                  <a:gd name="T104" fmla="*/ 0 w 3288"/>
                  <a:gd name="T105" fmla="*/ 1989 h 225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288"/>
                  <a:gd name="T160" fmla="*/ 0 h 2250"/>
                  <a:gd name="T161" fmla="*/ 3288 w 3288"/>
                  <a:gd name="T162" fmla="*/ 2250 h 225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288" h="2250">
                    <a:moveTo>
                      <a:pt x="0" y="1989"/>
                    </a:moveTo>
                    <a:lnTo>
                      <a:pt x="9" y="1419"/>
                    </a:lnTo>
                    <a:lnTo>
                      <a:pt x="29" y="1336"/>
                    </a:lnTo>
                    <a:lnTo>
                      <a:pt x="101" y="1287"/>
                    </a:lnTo>
                    <a:lnTo>
                      <a:pt x="270" y="1253"/>
                    </a:lnTo>
                    <a:lnTo>
                      <a:pt x="347" y="1315"/>
                    </a:lnTo>
                    <a:lnTo>
                      <a:pt x="472" y="1728"/>
                    </a:lnTo>
                    <a:lnTo>
                      <a:pt x="668" y="1729"/>
                    </a:lnTo>
                    <a:lnTo>
                      <a:pt x="765" y="1714"/>
                    </a:lnTo>
                    <a:lnTo>
                      <a:pt x="780" y="1584"/>
                    </a:lnTo>
                    <a:lnTo>
                      <a:pt x="567" y="1561"/>
                    </a:lnTo>
                    <a:lnTo>
                      <a:pt x="434" y="166"/>
                    </a:lnTo>
                    <a:lnTo>
                      <a:pt x="470" y="96"/>
                    </a:lnTo>
                    <a:lnTo>
                      <a:pt x="709" y="30"/>
                    </a:lnTo>
                    <a:lnTo>
                      <a:pt x="1656" y="0"/>
                    </a:lnTo>
                    <a:lnTo>
                      <a:pt x="1811" y="22"/>
                    </a:lnTo>
                    <a:lnTo>
                      <a:pt x="1994" y="68"/>
                    </a:lnTo>
                    <a:lnTo>
                      <a:pt x="2032" y="91"/>
                    </a:lnTo>
                    <a:lnTo>
                      <a:pt x="2046" y="141"/>
                    </a:lnTo>
                    <a:lnTo>
                      <a:pt x="2031" y="404"/>
                    </a:lnTo>
                    <a:lnTo>
                      <a:pt x="2309" y="248"/>
                    </a:lnTo>
                    <a:lnTo>
                      <a:pt x="2441" y="190"/>
                    </a:lnTo>
                    <a:lnTo>
                      <a:pt x="2825" y="240"/>
                    </a:lnTo>
                    <a:lnTo>
                      <a:pt x="2881" y="255"/>
                    </a:lnTo>
                    <a:lnTo>
                      <a:pt x="2911" y="305"/>
                    </a:lnTo>
                    <a:lnTo>
                      <a:pt x="2914" y="567"/>
                    </a:lnTo>
                    <a:lnTo>
                      <a:pt x="2938" y="1166"/>
                    </a:lnTo>
                    <a:lnTo>
                      <a:pt x="2931" y="1390"/>
                    </a:lnTo>
                    <a:lnTo>
                      <a:pt x="3060" y="1298"/>
                    </a:lnTo>
                    <a:lnTo>
                      <a:pt x="3251" y="1379"/>
                    </a:lnTo>
                    <a:lnTo>
                      <a:pt x="3288" y="1442"/>
                    </a:lnTo>
                    <a:lnTo>
                      <a:pt x="3279" y="1993"/>
                    </a:lnTo>
                    <a:lnTo>
                      <a:pt x="3159" y="2018"/>
                    </a:lnTo>
                    <a:lnTo>
                      <a:pt x="3002" y="2050"/>
                    </a:lnTo>
                    <a:lnTo>
                      <a:pt x="2900" y="2004"/>
                    </a:lnTo>
                    <a:lnTo>
                      <a:pt x="2888" y="2109"/>
                    </a:lnTo>
                    <a:lnTo>
                      <a:pt x="2750" y="2221"/>
                    </a:lnTo>
                    <a:lnTo>
                      <a:pt x="2545" y="2250"/>
                    </a:lnTo>
                    <a:lnTo>
                      <a:pt x="2402" y="2174"/>
                    </a:lnTo>
                    <a:lnTo>
                      <a:pt x="2387" y="2045"/>
                    </a:lnTo>
                    <a:lnTo>
                      <a:pt x="2333" y="1954"/>
                    </a:lnTo>
                    <a:lnTo>
                      <a:pt x="2344" y="1870"/>
                    </a:lnTo>
                    <a:lnTo>
                      <a:pt x="2145" y="1836"/>
                    </a:lnTo>
                    <a:lnTo>
                      <a:pt x="2050" y="1799"/>
                    </a:lnTo>
                    <a:lnTo>
                      <a:pt x="2145" y="2125"/>
                    </a:lnTo>
                    <a:lnTo>
                      <a:pt x="1964" y="2186"/>
                    </a:lnTo>
                    <a:lnTo>
                      <a:pt x="919" y="2167"/>
                    </a:lnTo>
                    <a:lnTo>
                      <a:pt x="383" y="2133"/>
                    </a:lnTo>
                    <a:lnTo>
                      <a:pt x="299" y="2106"/>
                    </a:lnTo>
                    <a:lnTo>
                      <a:pt x="266" y="2031"/>
                    </a:lnTo>
                    <a:lnTo>
                      <a:pt x="29" y="2015"/>
                    </a:lnTo>
                    <a:lnTo>
                      <a:pt x="0" y="1989"/>
                    </a:lnTo>
                    <a:close/>
                  </a:path>
                </a:pathLst>
              </a:custGeom>
              <a:solidFill>
                <a:srgbClr val="FFFFFF"/>
              </a:solidFill>
              <a:ln w="9525">
                <a:noFill/>
                <a:round/>
                <a:headEnd/>
                <a:tailEnd/>
              </a:ln>
            </p:spPr>
            <p:txBody>
              <a:bodyPr/>
              <a:lstStyle/>
              <a:p>
                <a:endParaRPr lang="en-US"/>
              </a:p>
            </p:txBody>
          </p:sp>
          <p:sp>
            <p:nvSpPr>
              <p:cNvPr id="21704" name="Freeform 123"/>
              <p:cNvSpPr>
                <a:spLocks/>
              </p:cNvSpPr>
              <p:nvPr/>
            </p:nvSpPr>
            <p:spPr bwMode="auto">
              <a:xfrm>
                <a:off x="242" y="2598"/>
                <a:ext cx="47" cy="97"/>
              </a:xfrm>
              <a:custGeom>
                <a:avLst/>
                <a:gdLst>
                  <a:gd name="T0" fmla="*/ 32 w 332"/>
                  <a:gd name="T1" fmla="*/ 62 h 681"/>
                  <a:gd name="T2" fmla="*/ 78 w 332"/>
                  <a:gd name="T3" fmla="*/ 33 h 681"/>
                  <a:gd name="T4" fmla="*/ 222 w 332"/>
                  <a:gd name="T5" fmla="*/ 0 h 681"/>
                  <a:gd name="T6" fmla="*/ 275 w 332"/>
                  <a:gd name="T7" fmla="*/ 18 h 681"/>
                  <a:gd name="T8" fmla="*/ 332 w 332"/>
                  <a:gd name="T9" fmla="*/ 432 h 681"/>
                  <a:gd name="T10" fmla="*/ 310 w 332"/>
                  <a:gd name="T11" fmla="*/ 500 h 681"/>
                  <a:gd name="T12" fmla="*/ 253 w 332"/>
                  <a:gd name="T13" fmla="*/ 557 h 681"/>
                  <a:gd name="T14" fmla="*/ 229 w 332"/>
                  <a:gd name="T15" fmla="*/ 483 h 681"/>
                  <a:gd name="T16" fmla="*/ 161 w 332"/>
                  <a:gd name="T17" fmla="*/ 511 h 681"/>
                  <a:gd name="T18" fmla="*/ 164 w 332"/>
                  <a:gd name="T19" fmla="*/ 565 h 681"/>
                  <a:gd name="T20" fmla="*/ 222 w 332"/>
                  <a:gd name="T21" fmla="*/ 623 h 681"/>
                  <a:gd name="T22" fmla="*/ 199 w 332"/>
                  <a:gd name="T23" fmla="*/ 681 h 681"/>
                  <a:gd name="T24" fmla="*/ 8 w 332"/>
                  <a:gd name="T25" fmla="*/ 670 h 681"/>
                  <a:gd name="T26" fmla="*/ 0 w 332"/>
                  <a:gd name="T27" fmla="*/ 435 h 681"/>
                  <a:gd name="T28" fmla="*/ 13 w 332"/>
                  <a:gd name="T29" fmla="*/ 279 h 681"/>
                  <a:gd name="T30" fmla="*/ 25 w 332"/>
                  <a:gd name="T31" fmla="*/ 135 h 681"/>
                  <a:gd name="T32" fmla="*/ 32 w 332"/>
                  <a:gd name="T33" fmla="*/ 62 h 681"/>
                  <a:gd name="T34" fmla="*/ 32 w 332"/>
                  <a:gd name="T35" fmla="*/ 62 h 68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32"/>
                  <a:gd name="T55" fmla="*/ 0 h 681"/>
                  <a:gd name="T56" fmla="*/ 332 w 332"/>
                  <a:gd name="T57" fmla="*/ 681 h 68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32" h="681">
                    <a:moveTo>
                      <a:pt x="32" y="62"/>
                    </a:moveTo>
                    <a:lnTo>
                      <a:pt x="78" y="33"/>
                    </a:lnTo>
                    <a:lnTo>
                      <a:pt x="222" y="0"/>
                    </a:lnTo>
                    <a:lnTo>
                      <a:pt x="275" y="18"/>
                    </a:lnTo>
                    <a:lnTo>
                      <a:pt x="332" y="432"/>
                    </a:lnTo>
                    <a:lnTo>
                      <a:pt x="310" y="500"/>
                    </a:lnTo>
                    <a:lnTo>
                      <a:pt x="253" y="557"/>
                    </a:lnTo>
                    <a:lnTo>
                      <a:pt x="229" y="483"/>
                    </a:lnTo>
                    <a:lnTo>
                      <a:pt x="161" y="511"/>
                    </a:lnTo>
                    <a:lnTo>
                      <a:pt x="164" y="565"/>
                    </a:lnTo>
                    <a:lnTo>
                      <a:pt x="222" y="623"/>
                    </a:lnTo>
                    <a:lnTo>
                      <a:pt x="199" y="681"/>
                    </a:lnTo>
                    <a:lnTo>
                      <a:pt x="8" y="670"/>
                    </a:lnTo>
                    <a:lnTo>
                      <a:pt x="0" y="435"/>
                    </a:lnTo>
                    <a:lnTo>
                      <a:pt x="13" y="279"/>
                    </a:lnTo>
                    <a:lnTo>
                      <a:pt x="25" y="135"/>
                    </a:lnTo>
                    <a:lnTo>
                      <a:pt x="32" y="62"/>
                    </a:lnTo>
                    <a:close/>
                  </a:path>
                </a:pathLst>
              </a:custGeom>
              <a:solidFill>
                <a:srgbClr val="FFE5E5"/>
              </a:solidFill>
              <a:ln w="9525">
                <a:noFill/>
                <a:round/>
                <a:headEnd/>
                <a:tailEnd/>
              </a:ln>
            </p:spPr>
            <p:txBody>
              <a:bodyPr/>
              <a:lstStyle/>
              <a:p>
                <a:endParaRPr lang="en-US"/>
              </a:p>
            </p:txBody>
          </p:sp>
          <p:sp>
            <p:nvSpPr>
              <p:cNvPr id="21705" name="Freeform 124"/>
              <p:cNvSpPr>
                <a:spLocks/>
              </p:cNvSpPr>
              <p:nvPr/>
            </p:nvSpPr>
            <p:spPr bwMode="auto">
              <a:xfrm>
                <a:off x="280" y="2665"/>
                <a:ext cx="270" cy="57"/>
              </a:xfrm>
              <a:custGeom>
                <a:avLst/>
                <a:gdLst>
                  <a:gd name="T0" fmla="*/ 75 w 1889"/>
                  <a:gd name="T1" fmla="*/ 32 h 401"/>
                  <a:gd name="T2" fmla="*/ 204 w 1889"/>
                  <a:gd name="T3" fmla="*/ 18 h 401"/>
                  <a:gd name="T4" fmla="*/ 603 w 1889"/>
                  <a:gd name="T5" fmla="*/ 0 h 401"/>
                  <a:gd name="T6" fmla="*/ 1036 w 1889"/>
                  <a:gd name="T7" fmla="*/ 14 h 401"/>
                  <a:gd name="T8" fmla="*/ 1448 w 1889"/>
                  <a:gd name="T9" fmla="*/ 26 h 401"/>
                  <a:gd name="T10" fmla="*/ 1550 w 1889"/>
                  <a:gd name="T11" fmla="*/ 40 h 401"/>
                  <a:gd name="T12" fmla="*/ 1664 w 1889"/>
                  <a:gd name="T13" fmla="*/ 32 h 401"/>
                  <a:gd name="T14" fmla="*/ 1739 w 1889"/>
                  <a:gd name="T15" fmla="*/ 61 h 401"/>
                  <a:gd name="T16" fmla="*/ 1818 w 1889"/>
                  <a:gd name="T17" fmla="*/ 214 h 401"/>
                  <a:gd name="T18" fmla="*/ 1889 w 1889"/>
                  <a:gd name="T19" fmla="*/ 335 h 401"/>
                  <a:gd name="T20" fmla="*/ 1833 w 1889"/>
                  <a:gd name="T21" fmla="*/ 401 h 401"/>
                  <a:gd name="T22" fmla="*/ 925 w 1889"/>
                  <a:gd name="T23" fmla="*/ 387 h 401"/>
                  <a:gd name="T24" fmla="*/ 108 w 1889"/>
                  <a:gd name="T25" fmla="*/ 335 h 401"/>
                  <a:gd name="T26" fmla="*/ 0 w 1889"/>
                  <a:gd name="T27" fmla="*/ 269 h 401"/>
                  <a:gd name="T28" fmla="*/ 75 w 1889"/>
                  <a:gd name="T29" fmla="*/ 32 h 401"/>
                  <a:gd name="T30" fmla="*/ 75 w 1889"/>
                  <a:gd name="T31" fmla="*/ 32 h 40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889"/>
                  <a:gd name="T49" fmla="*/ 0 h 401"/>
                  <a:gd name="T50" fmla="*/ 1889 w 1889"/>
                  <a:gd name="T51" fmla="*/ 401 h 40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889" h="401">
                    <a:moveTo>
                      <a:pt x="75" y="32"/>
                    </a:moveTo>
                    <a:lnTo>
                      <a:pt x="204" y="18"/>
                    </a:lnTo>
                    <a:lnTo>
                      <a:pt x="603" y="0"/>
                    </a:lnTo>
                    <a:lnTo>
                      <a:pt x="1036" y="14"/>
                    </a:lnTo>
                    <a:lnTo>
                      <a:pt x="1448" y="26"/>
                    </a:lnTo>
                    <a:lnTo>
                      <a:pt x="1550" y="40"/>
                    </a:lnTo>
                    <a:lnTo>
                      <a:pt x="1664" y="32"/>
                    </a:lnTo>
                    <a:lnTo>
                      <a:pt x="1739" y="61"/>
                    </a:lnTo>
                    <a:lnTo>
                      <a:pt x="1818" y="214"/>
                    </a:lnTo>
                    <a:lnTo>
                      <a:pt x="1889" y="335"/>
                    </a:lnTo>
                    <a:lnTo>
                      <a:pt x="1833" y="401"/>
                    </a:lnTo>
                    <a:lnTo>
                      <a:pt x="925" y="387"/>
                    </a:lnTo>
                    <a:lnTo>
                      <a:pt x="108" y="335"/>
                    </a:lnTo>
                    <a:lnTo>
                      <a:pt x="0" y="269"/>
                    </a:lnTo>
                    <a:lnTo>
                      <a:pt x="75" y="32"/>
                    </a:lnTo>
                    <a:close/>
                  </a:path>
                </a:pathLst>
              </a:custGeom>
              <a:solidFill>
                <a:srgbClr val="FFE5E5"/>
              </a:solidFill>
              <a:ln w="9525">
                <a:noFill/>
                <a:round/>
                <a:headEnd/>
                <a:tailEnd/>
              </a:ln>
            </p:spPr>
            <p:txBody>
              <a:bodyPr/>
              <a:lstStyle/>
              <a:p>
                <a:endParaRPr lang="en-US"/>
              </a:p>
            </p:txBody>
          </p:sp>
          <p:sp>
            <p:nvSpPr>
              <p:cNvPr id="21706" name="Freeform 125"/>
              <p:cNvSpPr>
                <a:spLocks/>
              </p:cNvSpPr>
              <p:nvPr/>
            </p:nvSpPr>
            <p:spPr bwMode="auto">
              <a:xfrm>
                <a:off x="309" y="2418"/>
                <a:ext cx="399" cy="313"/>
              </a:xfrm>
              <a:custGeom>
                <a:avLst/>
                <a:gdLst>
                  <a:gd name="T0" fmla="*/ 108 w 2787"/>
                  <a:gd name="T1" fmla="*/ 1290 h 2191"/>
                  <a:gd name="T2" fmla="*/ 64 w 2787"/>
                  <a:gd name="T3" fmla="*/ 851 h 2191"/>
                  <a:gd name="T4" fmla="*/ 19 w 2787"/>
                  <a:gd name="T5" fmla="*/ 417 h 2191"/>
                  <a:gd name="T6" fmla="*/ 7 w 2787"/>
                  <a:gd name="T7" fmla="*/ 103 h 2191"/>
                  <a:gd name="T8" fmla="*/ 338 w 2787"/>
                  <a:gd name="T9" fmla="*/ 25 h 2191"/>
                  <a:gd name="T10" fmla="*/ 1145 w 2787"/>
                  <a:gd name="T11" fmla="*/ 11 h 2191"/>
                  <a:gd name="T12" fmla="*/ 1514 w 2787"/>
                  <a:gd name="T13" fmla="*/ 101 h 2191"/>
                  <a:gd name="T14" fmla="*/ 1478 w 2787"/>
                  <a:gd name="T15" fmla="*/ 999 h 2191"/>
                  <a:gd name="T16" fmla="*/ 1817 w 2787"/>
                  <a:gd name="T17" fmla="*/ 204 h 2191"/>
                  <a:gd name="T18" fmla="*/ 2031 w 2787"/>
                  <a:gd name="T19" fmla="*/ 192 h 2191"/>
                  <a:gd name="T20" fmla="*/ 2350 w 2787"/>
                  <a:gd name="T21" fmla="*/ 236 h 2191"/>
                  <a:gd name="T22" fmla="*/ 2414 w 2787"/>
                  <a:gd name="T23" fmla="*/ 630 h 2191"/>
                  <a:gd name="T24" fmla="*/ 2356 w 2787"/>
                  <a:gd name="T25" fmla="*/ 1586 h 2191"/>
                  <a:gd name="T26" fmla="*/ 2464 w 2787"/>
                  <a:gd name="T27" fmla="*/ 1293 h 2191"/>
                  <a:gd name="T28" fmla="*/ 2699 w 2787"/>
                  <a:gd name="T29" fmla="*/ 1358 h 2191"/>
                  <a:gd name="T30" fmla="*/ 2771 w 2787"/>
                  <a:gd name="T31" fmla="*/ 1775 h 2191"/>
                  <a:gd name="T32" fmla="*/ 2661 w 2787"/>
                  <a:gd name="T33" fmla="*/ 1760 h 2191"/>
                  <a:gd name="T34" fmla="*/ 2767 w 2787"/>
                  <a:gd name="T35" fmla="*/ 1847 h 2191"/>
                  <a:gd name="T36" fmla="*/ 2563 w 2787"/>
                  <a:gd name="T37" fmla="*/ 2006 h 2191"/>
                  <a:gd name="T38" fmla="*/ 2313 w 2787"/>
                  <a:gd name="T39" fmla="*/ 1789 h 2191"/>
                  <a:gd name="T40" fmla="*/ 2012 w 2787"/>
                  <a:gd name="T41" fmla="*/ 1751 h 2191"/>
                  <a:gd name="T42" fmla="*/ 2106 w 2787"/>
                  <a:gd name="T43" fmla="*/ 1862 h 2191"/>
                  <a:gd name="T44" fmla="*/ 2130 w 2787"/>
                  <a:gd name="T45" fmla="*/ 2001 h 2191"/>
                  <a:gd name="T46" fmla="*/ 2321 w 2787"/>
                  <a:gd name="T47" fmla="*/ 1985 h 2191"/>
                  <a:gd name="T48" fmla="*/ 2313 w 2787"/>
                  <a:gd name="T49" fmla="*/ 2130 h 2191"/>
                  <a:gd name="T50" fmla="*/ 1938 w 2787"/>
                  <a:gd name="T51" fmla="*/ 2115 h 2191"/>
                  <a:gd name="T52" fmla="*/ 1882 w 2787"/>
                  <a:gd name="T53" fmla="*/ 1871 h 2191"/>
                  <a:gd name="T54" fmla="*/ 1722 w 2787"/>
                  <a:gd name="T55" fmla="*/ 1805 h 2191"/>
                  <a:gd name="T56" fmla="*/ 1549 w 2787"/>
                  <a:gd name="T57" fmla="*/ 1698 h 2191"/>
                  <a:gd name="T58" fmla="*/ 1310 w 2787"/>
                  <a:gd name="T59" fmla="*/ 1496 h 2191"/>
                  <a:gd name="T60" fmla="*/ 695 w 2787"/>
                  <a:gd name="T61" fmla="*/ 1554 h 2191"/>
                  <a:gd name="T62" fmla="*/ 128 w 2787"/>
                  <a:gd name="T63" fmla="*/ 1501 h 219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787"/>
                  <a:gd name="T97" fmla="*/ 0 h 2191"/>
                  <a:gd name="T98" fmla="*/ 2787 w 2787"/>
                  <a:gd name="T99" fmla="*/ 2191 h 219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787" h="2191">
                    <a:moveTo>
                      <a:pt x="128" y="1501"/>
                    </a:moveTo>
                    <a:lnTo>
                      <a:pt x="108" y="1290"/>
                    </a:lnTo>
                    <a:lnTo>
                      <a:pt x="88" y="1083"/>
                    </a:lnTo>
                    <a:lnTo>
                      <a:pt x="64" y="851"/>
                    </a:lnTo>
                    <a:lnTo>
                      <a:pt x="40" y="619"/>
                    </a:lnTo>
                    <a:lnTo>
                      <a:pt x="19" y="417"/>
                    </a:lnTo>
                    <a:lnTo>
                      <a:pt x="0" y="221"/>
                    </a:lnTo>
                    <a:lnTo>
                      <a:pt x="7" y="103"/>
                    </a:lnTo>
                    <a:lnTo>
                      <a:pt x="157" y="54"/>
                    </a:lnTo>
                    <a:lnTo>
                      <a:pt x="338" y="25"/>
                    </a:lnTo>
                    <a:lnTo>
                      <a:pt x="742" y="0"/>
                    </a:lnTo>
                    <a:lnTo>
                      <a:pt x="1145" y="11"/>
                    </a:lnTo>
                    <a:lnTo>
                      <a:pt x="1417" y="69"/>
                    </a:lnTo>
                    <a:lnTo>
                      <a:pt x="1514" y="101"/>
                    </a:lnTo>
                    <a:lnTo>
                      <a:pt x="1528" y="153"/>
                    </a:lnTo>
                    <a:lnTo>
                      <a:pt x="1478" y="999"/>
                    </a:lnTo>
                    <a:lnTo>
                      <a:pt x="1581" y="308"/>
                    </a:lnTo>
                    <a:lnTo>
                      <a:pt x="1817" y="204"/>
                    </a:lnTo>
                    <a:lnTo>
                      <a:pt x="1903" y="166"/>
                    </a:lnTo>
                    <a:lnTo>
                      <a:pt x="2031" y="192"/>
                    </a:lnTo>
                    <a:lnTo>
                      <a:pt x="2185" y="213"/>
                    </a:lnTo>
                    <a:lnTo>
                      <a:pt x="2350" y="236"/>
                    </a:lnTo>
                    <a:lnTo>
                      <a:pt x="2395" y="261"/>
                    </a:lnTo>
                    <a:lnTo>
                      <a:pt x="2414" y="630"/>
                    </a:lnTo>
                    <a:lnTo>
                      <a:pt x="2392" y="1210"/>
                    </a:lnTo>
                    <a:lnTo>
                      <a:pt x="2356" y="1586"/>
                    </a:lnTo>
                    <a:lnTo>
                      <a:pt x="2428" y="1734"/>
                    </a:lnTo>
                    <a:lnTo>
                      <a:pt x="2464" y="1293"/>
                    </a:lnTo>
                    <a:lnTo>
                      <a:pt x="2596" y="1239"/>
                    </a:lnTo>
                    <a:lnTo>
                      <a:pt x="2699" y="1358"/>
                    </a:lnTo>
                    <a:lnTo>
                      <a:pt x="2774" y="1419"/>
                    </a:lnTo>
                    <a:lnTo>
                      <a:pt x="2771" y="1775"/>
                    </a:lnTo>
                    <a:lnTo>
                      <a:pt x="2728" y="1749"/>
                    </a:lnTo>
                    <a:lnTo>
                      <a:pt x="2661" y="1760"/>
                    </a:lnTo>
                    <a:lnTo>
                      <a:pt x="2661" y="1839"/>
                    </a:lnTo>
                    <a:lnTo>
                      <a:pt x="2767" y="1847"/>
                    </a:lnTo>
                    <a:lnTo>
                      <a:pt x="2787" y="1969"/>
                    </a:lnTo>
                    <a:lnTo>
                      <a:pt x="2563" y="2006"/>
                    </a:lnTo>
                    <a:lnTo>
                      <a:pt x="2439" y="1968"/>
                    </a:lnTo>
                    <a:lnTo>
                      <a:pt x="2313" y="1789"/>
                    </a:lnTo>
                    <a:lnTo>
                      <a:pt x="2177" y="1740"/>
                    </a:lnTo>
                    <a:lnTo>
                      <a:pt x="2012" y="1751"/>
                    </a:lnTo>
                    <a:lnTo>
                      <a:pt x="1978" y="1782"/>
                    </a:lnTo>
                    <a:lnTo>
                      <a:pt x="2106" y="1862"/>
                    </a:lnTo>
                    <a:lnTo>
                      <a:pt x="2156" y="1930"/>
                    </a:lnTo>
                    <a:lnTo>
                      <a:pt x="2130" y="2001"/>
                    </a:lnTo>
                    <a:lnTo>
                      <a:pt x="2257" y="2032"/>
                    </a:lnTo>
                    <a:lnTo>
                      <a:pt x="2321" y="1985"/>
                    </a:lnTo>
                    <a:lnTo>
                      <a:pt x="2424" y="2050"/>
                    </a:lnTo>
                    <a:lnTo>
                      <a:pt x="2313" y="2130"/>
                    </a:lnTo>
                    <a:lnTo>
                      <a:pt x="2081" y="2191"/>
                    </a:lnTo>
                    <a:lnTo>
                      <a:pt x="1938" y="2115"/>
                    </a:lnTo>
                    <a:lnTo>
                      <a:pt x="1923" y="1986"/>
                    </a:lnTo>
                    <a:lnTo>
                      <a:pt x="1882" y="1871"/>
                    </a:lnTo>
                    <a:lnTo>
                      <a:pt x="1894" y="1828"/>
                    </a:lnTo>
                    <a:lnTo>
                      <a:pt x="1722" y="1805"/>
                    </a:lnTo>
                    <a:lnTo>
                      <a:pt x="1621" y="1795"/>
                    </a:lnTo>
                    <a:lnTo>
                      <a:pt x="1549" y="1698"/>
                    </a:lnTo>
                    <a:lnTo>
                      <a:pt x="1344" y="1713"/>
                    </a:lnTo>
                    <a:lnTo>
                      <a:pt x="1310" y="1496"/>
                    </a:lnTo>
                    <a:lnTo>
                      <a:pt x="1176" y="1510"/>
                    </a:lnTo>
                    <a:lnTo>
                      <a:pt x="695" y="1554"/>
                    </a:lnTo>
                    <a:lnTo>
                      <a:pt x="342" y="1539"/>
                    </a:lnTo>
                    <a:lnTo>
                      <a:pt x="128" y="1501"/>
                    </a:lnTo>
                    <a:close/>
                  </a:path>
                </a:pathLst>
              </a:custGeom>
              <a:solidFill>
                <a:srgbClr val="FFE5E5"/>
              </a:solidFill>
              <a:ln w="9525">
                <a:noFill/>
                <a:round/>
                <a:headEnd/>
                <a:tailEnd/>
              </a:ln>
            </p:spPr>
            <p:txBody>
              <a:bodyPr/>
              <a:lstStyle/>
              <a:p>
                <a:endParaRPr lang="en-US"/>
              </a:p>
            </p:txBody>
          </p:sp>
          <p:sp>
            <p:nvSpPr>
              <p:cNvPr id="21707" name="Freeform 126"/>
              <p:cNvSpPr>
                <a:spLocks/>
              </p:cNvSpPr>
              <p:nvPr/>
            </p:nvSpPr>
            <p:spPr bwMode="auto">
              <a:xfrm>
                <a:off x="336" y="2446"/>
                <a:ext cx="165" cy="138"/>
              </a:xfrm>
              <a:custGeom>
                <a:avLst/>
                <a:gdLst>
                  <a:gd name="T0" fmla="*/ 74 w 1155"/>
                  <a:gd name="T1" fmla="*/ 28 h 963"/>
                  <a:gd name="T2" fmla="*/ 0 w 1155"/>
                  <a:gd name="T3" fmla="*/ 123 h 963"/>
                  <a:gd name="T4" fmla="*/ 5 w 1155"/>
                  <a:gd name="T5" fmla="*/ 315 h 963"/>
                  <a:gd name="T6" fmla="*/ 33 w 1155"/>
                  <a:gd name="T7" fmla="*/ 543 h 963"/>
                  <a:gd name="T8" fmla="*/ 80 w 1155"/>
                  <a:gd name="T9" fmla="*/ 816 h 963"/>
                  <a:gd name="T10" fmla="*/ 158 w 1155"/>
                  <a:gd name="T11" fmla="*/ 908 h 963"/>
                  <a:gd name="T12" fmla="*/ 315 w 1155"/>
                  <a:gd name="T13" fmla="*/ 952 h 963"/>
                  <a:gd name="T14" fmla="*/ 580 w 1155"/>
                  <a:gd name="T15" fmla="*/ 963 h 963"/>
                  <a:gd name="T16" fmla="*/ 879 w 1155"/>
                  <a:gd name="T17" fmla="*/ 959 h 963"/>
                  <a:gd name="T18" fmla="*/ 1030 w 1155"/>
                  <a:gd name="T19" fmla="*/ 941 h 963"/>
                  <a:gd name="T20" fmla="*/ 1106 w 1155"/>
                  <a:gd name="T21" fmla="*/ 900 h 963"/>
                  <a:gd name="T22" fmla="*/ 1155 w 1155"/>
                  <a:gd name="T23" fmla="*/ 203 h 963"/>
                  <a:gd name="T24" fmla="*/ 1118 w 1155"/>
                  <a:gd name="T25" fmla="*/ 68 h 963"/>
                  <a:gd name="T26" fmla="*/ 836 w 1155"/>
                  <a:gd name="T27" fmla="*/ 7 h 963"/>
                  <a:gd name="T28" fmla="*/ 319 w 1155"/>
                  <a:gd name="T29" fmla="*/ 0 h 963"/>
                  <a:gd name="T30" fmla="*/ 74 w 1155"/>
                  <a:gd name="T31" fmla="*/ 28 h 963"/>
                  <a:gd name="T32" fmla="*/ 74 w 1155"/>
                  <a:gd name="T33" fmla="*/ 28 h 96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55"/>
                  <a:gd name="T52" fmla="*/ 0 h 963"/>
                  <a:gd name="T53" fmla="*/ 1155 w 1155"/>
                  <a:gd name="T54" fmla="*/ 963 h 96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55" h="963">
                    <a:moveTo>
                      <a:pt x="74" y="28"/>
                    </a:moveTo>
                    <a:lnTo>
                      <a:pt x="0" y="123"/>
                    </a:lnTo>
                    <a:lnTo>
                      <a:pt x="5" y="315"/>
                    </a:lnTo>
                    <a:lnTo>
                      <a:pt x="33" y="543"/>
                    </a:lnTo>
                    <a:lnTo>
                      <a:pt x="80" y="816"/>
                    </a:lnTo>
                    <a:lnTo>
                      <a:pt x="158" y="908"/>
                    </a:lnTo>
                    <a:lnTo>
                      <a:pt x="315" y="952"/>
                    </a:lnTo>
                    <a:lnTo>
                      <a:pt x="580" y="963"/>
                    </a:lnTo>
                    <a:lnTo>
                      <a:pt x="879" y="959"/>
                    </a:lnTo>
                    <a:lnTo>
                      <a:pt x="1030" y="941"/>
                    </a:lnTo>
                    <a:lnTo>
                      <a:pt x="1106" y="900"/>
                    </a:lnTo>
                    <a:lnTo>
                      <a:pt x="1155" y="203"/>
                    </a:lnTo>
                    <a:lnTo>
                      <a:pt x="1118" y="68"/>
                    </a:lnTo>
                    <a:lnTo>
                      <a:pt x="836" y="7"/>
                    </a:lnTo>
                    <a:lnTo>
                      <a:pt x="319" y="0"/>
                    </a:lnTo>
                    <a:lnTo>
                      <a:pt x="74" y="28"/>
                    </a:lnTo>
                    <a:close/>
                  </a:path>
                </a:pathLst>
              </a:custGeom>
              <a:solidFill>
                <a:srgbClr val="99CCFF"/>
              </a:solidFill>
              <a:ln w="9525">
                <a:noFill/>
                <a:round/>
                <a:headEnd/>
                <a:tailEnd/>
              </a:ln>
            </p:spPr>
            <p:txBody>
              <a:bodyPr/>
              <a:lstStyle/>
              <a:p>
                <a:endParaRPr lang="en-US"/>
              </a:p>
            </p:txBody>
          </p:sp>
          <p:sp>
            <p:nvSpPr>
              <p:cNvPr id="21708" name="Freeform 127"/>
              <p:cNvSpPr>
                <a:spLocks/>
              </p:cNvSpPr>
              <p:nvPr/>
            </p:nvSpPr>
            <p:spPr bwMode="auto">
              <a:xfrm>
                <a:off x="251" y="2613"/>
                <a:ext cx="28" cy="13"/>
              </a:xfrm>
              <a:custGeom>
                <a:avLst/>
                <a:gdLst>
                  <a:gd name="T0" fmla="*/ 15 w 201"/>
                  <a:gd name="T1" fmla="*/ 14 h 87"/>
                  <a:gd name="T2" fmla="*/ 64 w 201"/>
                  <a:gd name="T3" fmla="*/ 2 h 87"/>
                  <a:gd name="T4" fmla="*/ 113 w 201"/>
                  <a:gd name="T5" fmla="*/ 0 h 87"/>
                  <a:gd name="T6" fmla="*/ 156 w 201"/>
                  <a:gd name="T7" fmla="*/ 11 h 87"/>
                  <a:gd name="T8" fmla="*/ 195 w 201"/>
                  <a:gd name="T9" fmla="*/ 42 h 87"/>
                  <a:gd name="T10" fmla="*/ 201 w 201"/>
                  <a:gd name="T11" fmla="*/ 63 h 87"/>
                  <a:gd name="T12" fmla="*/ 193 w 201"/>
                  <a:gd name="T13" fmla="*/ 80 h 87"/>
                  <a:gd name="T14" fmla="*/ 174 w 201"/>
                  <a:gd name="T15" fmla="*/ 87 h 87"/>
                  <a:gd name="T16" fmla="*/ 155 w 201"/>
                  <a:gd name="T17" fmla="*/ 77 h 87"/>
                  <a:gd name="T18" fmla="*/ 127 w 201"/>
                  <a:gd name="T19" fmla="*/ 55 h 87"/>
                  <a:gd name="T20" fmla="*/ 95 w 201"/>
                  <a:gd name="T21" fmla="*/ 45 h 87"/>
                  <a:gd name="T22" fmla="*/ 25 w 201"/>
                  <a:gd name="T23" fmla="*/ 53 h 87"/>
                  <a:gd name="T24" fmla="*/ 9 w 201"/>
                  <a:gd name="T25" fmla="*/ 50 h 87"/>
                  <a:gd name="T26" fmla="*/ 0 w 201"/>
                  <a:gd name="T27" fmla="*/ 38 h 87"/>
                  <a:gd name="T28" fmla="*/ 1 w 201"/>
                  <a:gd name="T29" fmla="*/ 24 h 87"/>
                  <a:gd name="T30" fmla="*/ 15 w 201"/>
                  <a:gd name="T31" fmla="*/ 14 h 87"/>
                  <a:gd name="T32" fmla="*/ 15 w 201"/>
                  <a:gd name="T33" fmla="*/ 14 h 8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1"/>
                  <a:gd name="T52" fmla="*/ 0 h 87"/>
                  <a:gd name="T53" fmla="*/ 201 w 201"/>
                  <a:gd name="T54" fmla="*/ 87 h 8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01" h="87">
                    <a:moveTo>
                      <a:pt x="15" y="14"/>
                    </a:moveTo>
                    <a:lnTo>
                      <a:pt x="64" y="2"/>
                    </a:lnTo>
                    <a:lnTo>
                      <a:pt x="113" y="0"/>
                    </a:lnTo>
                    <a:lnTo>
                      <a:pt x="156" y="11"/>
                    </a:lnTo>
                    <a:lnTo>
                      <a:pt x="195" y="42"/>
                    </a:lnTo>
                    <a:lnTo>
                      <a:pt x="201" y="63"/>
                    </a:lnTo>
                    <a:lnTo>
                      <a:pt x="193" y="80"/>
                    </a:lnTo>
                    <a:lnTo>
                      <a:pt x="174" y="87"/>
                    </a:lnTo>
                    <a:lnTo>
                      <a:pt x="155" y="77"/>
                    </a:lnTo>
                    <a:lnTo>
                      <a:pt x="127" y="55"/>
                    </a:lnTo>
                    <a:lnTo>
                      <a:pt x="95" y="45"/>
                    </a:lnTo>
                    <a:lnTo>
                      <a:pt x="25" y="53"/>
                    </a:lnTo>
                    <a:lnTo>
                      <a:pt x="9" y="50"/>
                    </a:lnTo>
                    <a:lnTo>
                      <a:pt x="0" y="38"/>
                    </a:lnTo>
                    <a:lnTo>
                      <a:pt x="1" y="24"/>
                    </a:lnTo>
                    <a:lnTo>
                      <a:pt x="15" y="14"/>
                    </a:lnTo>
                    <a:close/>
                  </a:path>
                </a:pathLst>
              </a:custGeom>
              <a:solidFill>
                <a:srgbClr val="A38C8C"/>
              </a:solidFill>
              <a:ln w="9525">
                <a:noFill/>
                <a:round/>
                <a:headEnd/>
                <a:tailEnd/>
              </a:ln>
            </p:spPr>
            <p:txBody>
              <a:bodyPr/>
              <a:lstStyle/>
              <a:p>
                <a:endParaRPr lang="en-US"/>
              </a:p>
            </p:txBody>
          </p:sp>
          <p:sp>
            <p:nvSpPr>
              <p:cNvPr id="21709" name="Freeform 128"/>
              <p:cNvSpPr>
                <a:spLocks/>
              </p:cNvSpPr>
              <p:nvPr/>
            </p:nvSpPr>
            <p:spPr bwMode="auto">
              <a:xfrm>
                <a:off x="252" y="2630"/>
                <a:ext cx="26" cy="11"/>
              </a:xfrm>
              <a:custGeom>
                <a:avLst/>
                <a:gdLst>
                  <a:gd name="T0" fmla="*/ 14 w 178"/>
                  <a:gd name="T1" fmla="*/ 14 h 78"/>
                  <a:gd name="T2" fmla="*/ 58 w 178"/>
                  <a:gd name="T3" fmla="*/ 4 h 78"/>
                  <a:gd name="T4" fmla="*/ 103 w 178"/>
                  <a:gd name="T5" fmla="*/ 0 h 78"/>
                  <a:gd name="T6" fmla="*/ 174 w 178"/>
                  <a:gd name="T7" fmla="*/ 44 h 78"/>
                  <a:gd name="T8" fmla="*/ 178 w 178"/>
                  <a:gd name="T9" fmla="*/ 70 h 78"/>
                  <a:gd name="T10" fmla="*/ 166 w 178"/>
                  <a:gd name="T11" fmla="*/ 78 h 78"/>
                  <a:gd name="T12" fmla="*/ 152 w 178"/>
                  <a:gd name="T13" fmla="*/ 73 h 78"/>
                  <a:gd name="T14" fmla="*/ 124 w 178"/>
                  <a:gd name="T15" fmla="*/ 56 h 78"/>
                  <a:gd name="T16" fmla="*/ 94 w 178"/>
                  <a:gd name="T17" fmla="*/ 43 h 78"/>
                  <a:gd name="T18" fmla="*/ 22 w 178"/>
                  <a:gd name="T19" fmla="*/ 51 h 78"/>
                  <a:gd name="T20" fmla="*/ 8 w 178"/>
                  <a:gd name="T21" fmla="*/ 49 h 78"/>
                  <a:gd name="T22" fmla="*/ 0 w 178"/>
                  <a:gd name="T23" fmla="*/ 37 h 78"/>
                  <a:gd name="T24" fmla="*/ 1 w 178"/>
                  <a:gd name="T25" fmla="*/ 23 h 78"/>
                  <a:gd name="T26" fmla="*/ 14 w 178"/>
                  <a:gd name="T27" fmla="*/ 14 h 78"/>
                  <a:gd name="T28" fmla="*/ 14 w 178"/>
                  <a:gd name="T29" fmla="*/ 14 h 7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8"/>
                  <a:gd name="T46" fmla="*/ 0 h 78"/>
                  <a:gd name="T47" fmla="*/ 178 w 178"/>
                  <a:gd name="T48" fmla="*/ 78 h 7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8" h="78">
                    <a:moveTo>
                      <a:pt x="14" y="14"/>
                    </a:moveTo>
                    <a:lnTo>
                      <a:pt x="58" y="4"/>
                    </a:lnTo>
                    <a:lnTo>
                      <a:pt x="103" y="0"/>
                    </a:lnTo>
                    <a:lnTo>
                      <a:pt x="174" y="44"/>
                    </a:lnTo>
                    <a:lnTo>
                      <a:pt x="178" y="70"/>
                    </a:lnTo>
                    <a:lnTo>
                      <a:pt x="166" y="78"/>
                    </a:lnTo>
                    <a:lnTo>
                      <a:pt x="152" y="73"/>
                    </a:lnTo>
                    <a:lnTo>
                      <a:pt x="124" y="56"/>
                    </a:lnTo>
                    <a:lnTo>
                      <a:pt x="94" y="43"/>
                    </a:lnTo>
                    <a:lnTo>
                      <a:pt x="22" y="51"/>
                    </a:lnTo>
                    <a:lnTo>
                      <a:pt x="8" y="49"/>
                    </a:lnTo>
                    <a:lnTo>
                      <a:pt x="0" y="37"/>
                    </a:lnTo>
                    <a:lnTo>
                      <a:pt x="1" y="23"/>
                    </a:lnTo>
                    <a:lnTo>
                      <a:pt x="14" y="14"/>
                    </a:lnTo>
                    <a:close/>
                  </a:path>
                </a:pathLst>
              </a:custGeom>
              <a:solidFill>
                <a:srgbClr val="A38C8C"/>
              </a:solidFill>
              <a:ln w="9525">
                <a:noFill/>
                <a:round/>
                <a:headEnd/>
                <a:tailEnd/>
              </a:ln>
            </p:spPr>
            <p:txBody>
              <a:bodyPr/>
              <a:lstStyle/>
              <a:p>
                <a:endParaRPr lang="en-US"/>
              </a:p>
            </p:txBody>
          </p:sp>
          <p:sp>
            <p:nvSpPr>
              <p:cNvPr id="21710" name="Freeform 129"/>
              <p:cNvSpPr>
                <a:spLocks/>
              </p:cNvSpPr>
              <p:nvPr/>
            </p:nvSpPr>
            <p:spPr bwMode="auto">
              <a:xfrm>
                <a:off x="253" y="2645"/>
                <a:ext cx="29" cy="12"/>
              </a:xfrm>
              <a:custGeom>
                <a:avLst/>
                <a:gdLst>
                  <a:gd name="T0" fmla="*/ 17 w 200"/>
                  <a:gd name="T1" fmla="*/ 7 h 83"/>
                  <a:gd name="T2" fmla="*/ 91 w 200"/>
                  <a:gd name="T3" fmla="*/ 0 h 83"/>
                  <a:gd name="T4" fmla="*/ 145 w 200"/>
                  <a:gd name="T5" fmla="*/ 18 h 83"/>
                  <a:gd name="T6" fmla="*/ 191 w 200"/>
                  <a:gd name="T7" fmla="*/ 49 h 83"/>
                  <a:gd name="T8" fmla="*/ 200 w 200"/>
                  <a:gd name="T9" fmla="*/ 62 h 83"/>
                  <a:gd name="T10" fmla="*/ 195 w 200"/>
                  <a:gd name="T11" fmla="*/ 75 h 83"/>
                  <a:gd name="T12" fmla="*/ 184 w 200"/>
                  <a:gd name="T13" fmla="*/ 83 h 83"/>
                  <a:gd name="T14" fmla="*/ 170 w 200"/>
                  <a:gd name="T15" fmla="*/ 80 h 83"/>
                  <a:gd name="T16" fmla="*/ 150 w 200"/>
                  <a:gd name="T17" fmla="*/ 67 h 83"/>
                  <a:gd name="T18" fmla="*/ 130 w 200"/>
                  <a:gd name="T19" fmla="*/ 62 h 83"/>
                  <a:gd name="T20" fmla="*/ 86 w 200"/>
                  <a:gd name="T21" fmla="*/ 54 h 83"/>
                  <a:gd name="T22" fmla="*/ 22 w 200"/>
                  <a:gd name="T23" fmla="*/ 47 h 83"/>
                  <a:gd name="T24" fmla="*/ 0 w 200"/>
                  <a:gd name="T25" fmla="*/ 29 h 83"/>
                  <a:gd name="T26" fmla="*/ 3 w 200"/>
                  <a:gd name="T27" fmla="*/ 15 h 83"/>
                  <a:gd name="T28" fmla="*/ 17 w 200"/>
                  <a:gd name="T29" fmla="*/ 7 h 83"/>
                  <a:gd name="T30" fmla="*/ 17 w 200"/>
                  <a:gd name="T31" fmla="*/ 7 h 8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00"/>
                  <a:gd name="T49" fmla="*/ 0 h 83"/>
                  <a:gd name="T50" fmla="*/ 200 w 200"/>
                  <a:gd name="T51" fmla="*/ 83 h 8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00" h="83">
                    <a:moveTo>
                      <a:pt x="17" y="7"/>
                    </a:moveTo>
                    <a:lnTo>
                      <a:pt x="91" y="0"/>
                    </a:lnTo>
                    <a:lnTo>
                      <a:pt x="145" y="18"/>
                    </a:lnTo>
                    <a:lnTo>
                      <a:pt x="191" y="49"/>
                    </a:lnTo>
                    <a:lnTo>
                      <a:pt x="200" y="62"/>
                    </a:lnTo>
                    <a:lnTo>
                      <a:pt x="195" y="75"/>
                    </a:lnTo>
                    <a:lnTo>
                      <a:pt x="184" y="83"/>
                    </a:lnTo>
                    <a:lnTo>
                      <a:pt x="170" y="80"/>
                    </a:lnTo>
                    <a:lnTo>
                      <a:pt x="150" y="67"/>
                    </a:lnTo>
                    <a:lnTo>
                      <a:pt x="130" y="62"/>
                    </a:lnTo>
                    <a:lnTo>
                      <a:pt x="86" y="54"/>
                    </a:lnTo>
                    <a:lnTo>
                      <a:pt x="22" y="47"/>
                    </a:lnTo>
                    <a:lnTo>
                      <a:pt x="0" y="29"/>
                    </a:lnTo>
                    <a:lnTo>
                      <a:pt x="3" y="15"/>
                    </a:lnTo>
                    <a:lnTo>
                      <a:pt x="17" y="7"/>
                    </a:lnTo>
                    <a:close/>
                  </a:path>
                </a:pathLst>
              </a:custGeom>
              <a:solidFill>
                <a:srgbClr val="A38C8C"/>
              </a:solidFill>
              <a:ln w="9525">
                <a:noFill/>
                <a:round/>
                <a:headEnd/>
                <a:tailEnd/>
              </a:ln>
            </p:spPr>
            <p:txBody>
              <a:bodyPr/>
              <a:lstStyle/>
              <a:p>
                <a:endParaRPr lang="en-US"/>
              </a:p>
            </p:txBody>
          </p:sp>
          <p:sp>
            <p:nvSpPr>
              <p:cNvPr id="21711" name="Freeform 130"/>
              <p:cNvSpPr>
                <a:spLocks/>
              </p:cNvSpPr>
              <p:nvPr/>
            </p:nvSpPr>
            <p:spPr bwMode="auto">
              <a:xfrm>
                <a:off x="684" y="2622"/>
                <a:ext cx="17" cy="9"/>
              </a:xfrm>
              <a:custGeom>
                <a:avLst/>
                <a:gdLst>
                  <a:gd name="T0" fmla="*/ 19 w 119"/>
                  <a:gd name="T1" fmla="*/ 1 h 65"/>
                  <a:gd name="T2" fmla="*/ 60 w 119"/>
                  <a:gd name="T3" fmla="*/ 0 h 65"/>
                  <a:gd name="T4" fmla="*/ 114 w 119"/>
                  <a:gd name="T5" fmla="*/ 31 h 65"/>
                  <a:gd name="T6" fmla="*/ 119 w 119"/>
                  <a:gd name="T7" fmla="*/ 57 h 65"/>
                  <a:gd name="T8" fmla="*/ 108 w 119"/>
                  <a:gd name="T9" fmla="*/ 65 h 65"/>
                  <a:gd name="T10" fmla="*/ 94 w 119"/>
                  <a:gd name="T11" fmla="*/ 62 h 65"/>
                  <a:gd name="T12" fmla="*/ 51 w 119"/>
                  <a:gd name="T13" fmla="*/ 41 h 65"/>
                  <a:gd name="T14" fmla="*/ 19 w 119"/>
                  <a:gd name="T15" fmla="*/ 39 h 65"/>
                  <a:gd name="T16" fmla="*/ 0 w 119"/>
                  <a:gd name="T17" fmla="*/ 20 h 65"/>
                  <a:gd name="T18" fmla="*/ 4 w 119"/>
                  <a:gd name="T19" fmla="*/ 7 h 65"/>
                  <a:gd name="T20" fmla="*/ 19 w 119"/>
                  <a:gd name="T21" fmla="*/ 1 h 65"/>
                  <a:gd name="T22" fmla="*/ 19 w 119"/>
                  <a:gd name="T23" fmla="*/ 1 h 6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9"/>
                  <a:gd name="T37" fmla="*/ 0 h 65"/>
                  <a:gd name="T38" fmla="*/ 119 w 119"/>
                  <a:gd name="T39" fmla="*/ 65 h 6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9" h="65">
                    <a:moveTo>
                      <a:pt x="19" y="1"/>
                    </a:moveTo>
                    <a:lnTo>
                      <a:pt x="60" y="0"/>
                    </a:lnTo>
                    <a:lnTo>
                      <a:pt x="114" y="31"/>
                    </a:lnTo>
                    <a:lnTo>
                      <a:pt x="119" y="57"/>
                    </a:lnTo>
                    <a:lnTo>
                      <a:pt x="108" y="65"/>
                    </a:lnTo>
                    <a:lnTo>
                      <a:pt x="94" y="62"/>
                    </a:lnTo>
                    <a:lnTo>
                      <a:pt x="51" y="41"/>
                    </a:lnTo>
                    <a:lnTo>
                      <a:pt x="19" y="39"/>
                    </a:lnTo>
                    <a:lnTo>
                      <a:pt x="0" y="20"/>
                    </a:lnTo>
                    <a:lnTo>
                      <a:pt x="4" y="7"/>
                    </a:lnTo>
                    <a:lnTo>
                      <a:pt x="19" y="1"/>
                    </a:lnTo>
                    <a:close/>
                  </a:path>
                </a:pathLst>
              </a:custGeom>
              <a:solidFill>
                <a:srgbClr val="A38C8C"/>
              </a:solidFill>
              <a:ln w="9525">
                <a:noFill/>
                <a:round/>
                <a:headEnd/>
                <a:tailEnd/>
              </a:ln>
            </p:spPr>
            <p:txBody>
              <a:bodyPr/>
              <a:lstStyle/>
              <a:p>
                <a:endParaRPr lang="en-US"/>
              </a:p>
            </p:txBody>
          </p:sp>
          <p:sp>
            <p:nvSpPr>
              <p:cNvPr id="21712" name="Freeform 131"/>
              <p:cNvSpPr>
                <a:spLocks/>
              </p:cNvSpPr>
              <p:nvPr/>
            </p:nvSpPr>
            <p:spPr bwMode="auto">
              <a:xfrm>
                <a:off x="685" y="2634"/>
                <a:ext cx="18" cy="14"/>
              </a:xfrm>
              <a:custGeom>
                <a:avLst/>
                <a:gdLst>
                  <a:gd name="T0" fmla="*/ 21 w 129"/>
                  <a:gd name="T1" fmla="*/ 0 h 98"/>
                  <a:gd name="T2" fmla="*/ 79 w 129"/>
                  <a:gd name="T3" fmla="*/ 15 h 98"/>
                  <a:gd name="T4" fmla="*/ 129 w 129"/>
                  <a:gd name="T5" fmla="*/ 65 h 98"/>
                  <a:gd name="T6" fmla="*/ 129 w 129"/>
                  <a:gd name="T7" fmla="*/ 91 h 98"/>
                  <a:gd name="T8" fmla="*/ 116 w 129"/>
                  <a:gd name="T9" fmla="*/ 98 h 98"/>
                  <a:gd name="T10" fmla="*/ 102 w 129"/>
                  <a:gd name="T11" fmla="*/ 92 h 98"/>
                  <a:gd name="T12" fmla="*/ 56 w 129"/>
                  <a:gd name="T13" fmla="*/ 55 h 98"/>
                  <a:gd name="T14" fmla="*/ 16 w 129"/>
                  <a:gd name="T15" fmla="*/ 39 h 98"/>
                  <a:gd name="T16" fmla="*/ 3 w 129"/>
                  <a:gd name="T17" fmla="*/ 30 h 98"/>
                  <a:gd name="T18" fmla="*/ 0 w 129"/>
                  <a:gd name="T19" fmla="*/ 16 h 98"/>
                  <a:gd name="T20" fmla="*/ 7 w 129"/>
                  <a:gd name="T21" fmla="*/ 5 h 98"/>
                  <a:gd name="T22" fmla="*/ 21 w 129"/>
                  <a:gd name="T23" fmla="*/ 0 h 98"/>
                  <a:gd name="T24" fmla="*/ 21 w 129"/>
                  <a:gd name="T25" fmla="*/ 0 h 9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9"/>
                  <a:gd name="T40" fmla="*/ 0 h 98"/>
                  <a:gd name="T41" fmla="*/ 129 w 129"/>
                  <a:gd name="T42" fmla="*/ 98 h 9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9" h="98">
                    <a:moveTo>
                      <a:pt x="21" y="0"/>
                    </a:moveTo>
                    <a:lnTo>
                      <a:pt x="79" y="15"/>
                    </a:lnTo>
                    <a:lnTo>
                      <a:pt x="129" y="65"/>
                    </a:lnTo>
                    <a:lnTo>
                      <a:pt x="129" y="91"/>
                    </a:lnTo>
                    <a:lnTo>
                      <a:pt x="116" y="98"/>
                    </a:lnTo>
                    <a:lnTo>
                      <a:pt x="102" y="92"/>
                    </a:lnTo>
                    <a:lnTo>
                      <a:pt x="56" y="55"/>
                    </a:lnTo>
                    <a:lnTo>
                      <a:pt x="16" y="39"/>
                    </a:lnTo>
                    <a:lnTo>
                      <a:pt x="3" y="30"/>
                    </a:lnTo>
                    <a:lnTo>
                      <a:pt x="0" y="16"/>
                    </a:lnTo>
                    <a:lnTo>
                      <a:pt x="7" y="5"/>
                    </a:lnTo>
                    <a:lnTo>
                      <a:pt x="21" y="0"/>
                    </a:lnTo>
                    <a:close/>
                  </a:path>
                </a:pathLst>
              </a:custGeom>
              <a:solidFill>
                <a:srgbClr val="A38C8C"/>
              </a:solidFill>
              <a:ln w="9525">
                <a:noFill/>
                <a:round/>
                <a:headEnd/>
                <a:tailEnd/>
              </a:ln>
            </p:spPr>
            <p:txBody>
              <a:bodyPr/>
              <a:lstStyle/>
              <a:p>
                <a:endParaRPr lang="en-US"/>
              </a:p>
            </p:txBody>
          </p:sp>
          <p:sp>
            <p:nvSpPr>
              <p:cNvPr id="21713" name="Freeform 132"/>
              <p:cNvSpPr>
                <a:spLocks/>
              </p:cNvSpPr>
              <p:nvPr/>
            </p:nvSpPr>
            <p:spPr bwMode="auto">
              <a:xfrm>
                <a:off x="683" y="2654"/>
                <a:ext cx="18" cy="8"/>
              </a:xfrm>
              <a:custGeom>
                <a:avLst/>
                <a:gdLst>
                  <a:gd name="T0" fmla="*/ 18 w 124"/>
                  <a:gd name="T1" fmla="*/ 12 h 61"/>
                  <a:gd name="T2" fmla="*/ 51 w 124"/>
                  <a:gd name="T3" fmla="*/ 0 h 61"/>
                  <a:gd name="T4" fmla="*/ 83 w 124"/>
                  <a:gd name="T5" fmla="*/ 9 h 61"/>
                  <a:gd name="T6" fmla="*/ 114 w 124"/>
                  <a:gd name="T7" fmla="*/ 25 h 61"/>
                  <a:gd name="T8" fmla="*/ 124 w 124"/>
                  <a:gd name="T9" fmla="*/ 50 h 61"/>
                  <a:gd name="T10" fmla="*/ 115 w 124"/>
                  <a:gd name="T11" fmla="*/ 61 h 61"/>
                  <a:gd name="T12" fmla="*/ 100 w 124"/>
                  <a:gd name="T13" fmla="*/ 61 h 61"/>
                  <a:gd name="T14" fmla="*/ 55 w 124"/>
                  <a:gd name="T15" fmla="*/ 54 h 61"/>
                  <a:gd name="T16" fmla="*/ 26 w 124"/>
                  <a:gd name="T17" fmla="*/ 55 h 61"/>
                  <a:gd name="T18" fmla="*/ 8 w 124"/>
                  <a:gd name="T19" fmla="*/ 50 h 61"/>
                  <a:gd name="T20" fmla="*/ 0 w 124"/>
                  <a:gd name="T21" fmla="*/ 36 h 61"/>
                  <a:gd name="T22" fmla="*/ 4 w 124"/>
                  <a:gd name="T23" fmla="*/ 22 h 61"/>
                  <a:gd name="T24" fmla="*/ 18 w 124"/>
                  <a:gd name="T25" fmla="*/ 12 h 61"/>
                  <a:gd name="T26" fmla="*/ 18 w 124"/>
                  <a:gd name="T27" fmla="*/ 12 h 6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24"/>
                  <a:gd name="T43" fmla="*/ 0 h 61"/>
                  <a:gd name="T44" fmla="*/ 124 w 124"/>
                  <a:gd name="T45" fmla="*/ 61 h 6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24" h="61">
                    <a:moveTo>
                      <a:pt x="18" y="12"/>
                    </a:moveTo>
                    <a:lnTo>
                      <a:pt x="51" y="0"/>
                    </a:lnTo>
                    <a:lnTo>
                      <a:pt x="83" y="9"/>
                    </a:lnTo>
                    <a:lnTo>
                      <a:pt x="114" y="25"/>
                    </a:lnTo>
                    <a:lnTo>
                      <a:pt x="124" y="50"/>
                    </a:lnTo>
                    <a:lnTo>
                      <a:pt x="115" y="61"/>
                    </a:lnTo>
                    <a:lnTo>
                      <a:pt x="100" y="61"/>
                    </a:lnTo>
                    <a:lnTo>
                      <a:pt x="55" y="54"/>
                    </a:lnTo>
                    <a:lnTo>
                      <a:pt x="26" y="55"/>
                    </a:lnTo>
                    <a:lnTo>
                      <a:pt x="8" y="50"/>
                    </a:lnTo>
                    <a:lnTo>
                      <a:pt x="0" y="36"/>
                    </a:lnTo>
                    <a:lnTo>
                      <a:pt x="4" y="22"/>
                    </a:lnTo>
                    <a:lnTo>
                      <a:pt x="18" y="12"/>
                    </a:lnTo>
                    <a:close/>
                  </a:path>
                </a:pathLst>
              </a:custGeom>
              <a:solidFill>
                <a:srgbClr val="A38C8C"/>
              </a:solidFill>
              <a:ln w="9525">
                <a:noFill/>
                <a:round/>
                <a:headEnd/>
                <a:tailEnd/>
              </a:ln>
            </p:spPr>
            <p:txBody>
              <a:bodyPr/>
              <a:lstStyle/>
              <a:p>
                <a:endParaRPr lang="en-US"/>
              </a:p>
            </p:txBody>
          </p:sp>
          <p:sp>
            <p:nvSpPr>
              <p:cNvPr id="21714" name="Freeform 133"/>
              <p:cNvSpPr>
                <a:spLocks/>
              </p:cNvSpPr>
              <p:nvPr/>
            </p:nvSpPr>
            <p:spPr bwMode="auto">
              <a:xfrm>
                <a:off x="351" y="2635"/>
                <a:ext cx="136" cy="25"/>
              </a:xfrm>
              <a:custGeom>
                <a:avLst/>
                <a:gdLst>
                  <a:gd name="T0" fmla="*/ 38 w 956"/>
                  <a:gd name="T1" fmla="*/ 43 h 175"/>
                  <a:gd name="T2" fmla="*/ 115 w 956"/>
                  <a:gd name="T3" fmla="*/ 35 h 175"/>
                  <a:gd name="T4" fmla="*/ 193 w 956"/>
                  <a:gd name="T5" fmla="*/ 34 h 175"/>
                  <a:gd name="T6" fmla="*/ 392 w 956"/>
                  <a:gd name="T7" fmla="*/ 12 h 175"/>
                  <a:gd name="T8" fmla="*/ 591 w 956"/>
                  <a:gd name="T9" fmla="*/ 0 h 175"/>
                  <a:gd name="T10" fmla="*/ 809 w 956"/>
                  <a:gd name="T11" fmla="*/ 5 h 175"/>
                  <a:gd name="T12" fmla="*/ 829 w 956"/>
                  <a:gd name="T13" fmla="*/ 41 h 175"/>
                  <a:gd name="T14" fmla="*/ 843 w 956"/>
                  <a:gd name="T15" fmla="*/ 88 h 175"/>
                  <a:gd name="T16" fmla="*/ 858 w 956"/>
                  <a:gd name="T17" fmla="*/ 103 h 175"/>
                  <a:gd name="T18" fmla="*/ 881 w 956"/>
                  <a:gd name="T19" fmla="*/ 117 h 175"/>
                  <a:gd name="T20" fmla="*/ 906 w 956"/>
                  <a:gd name="T21" fmla="*/ 133 h 175"/>
                  <a:gd name="T22" fmla="*/ 929 w 956"/>
                  <a:gd name="T23" fmla="*/ 146 h 175"/>
                  <a:gd name="T24" fmla="*/ 956 w 956"/>
                  <a:gd name="T25" fmla="*/ 169 h 175"/>
                  <a:gd name="T26" fmla="*/ 929 w 956"/>
                  <a:gd name="T27" fmla="*/ 175 h 175"/>
                  <a:gd name="T28" fmla="*/ 740 w 956"/>
                  <a:gd name="T29" fmla="*/ 163 h 175"/>
                  <a:gd name="T30" fmla="*/ 580 w 956"/>
                  <a:gd name="T31" fmla="*/ 162 h 175"/>
                  <a:gd name="T32" fmla="*/ 387 w 956"/>
                  <a:gd name="T33" fmla="*/ 147 h 175"/>
                  <a:gd name="T34" fmla="*/ 297 w 956"/>
                  <a:gd name="T35" fmla="*/ 140 h 175"/>
                  <a:gd name="T36" fmla="*/ 195 w 956"/>
                  <a:gd name="T37" fmla="*/ 142 h 175"/>
                  <a:gd name="T38" fmla="*/ 113 w 956"/>
                  <a:gd name="T39" fmla="*/ 136 h 175"/>
                  <a:gd name="T40" fmla="*/ 32 w 956"/>
                  <a:gd name="T41" fmla="*/ 136 h 175"/>
                  <a:gd name="T42" fmla="*/ 7 w 956"/>
                  <a:gd name="T43" fmla="*/ 128 h 175"/>
                  <a:gd name="T44" fmla="*/ 0 w 956"/>
                  <a:gd name="T45" fmla="*/ 98 h 175"/>
                  <a:gd name="T46" fmla="*/ 10 w 956"/>
                  <a:gd name="T47" fmla="*/ 64 h 175"/>
                  <a:gd name="T48" fmla="*/ 22 w 956"/>
                  <a:gd name="T49" fmla="*/ 51 h 175"/>
                  <a:gd name="T50" fmla="*/ 38 w 956"/>
                  <a:gd name="T51" fmla="*/ 43 h 175"/>
                  <a:gd name="T52" fmla="*/ 38 w 956"/>
                  <a:gd name="T53" fmla="*/ 43 h 17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956"/>
                  <a:gd name="T82" fmla="*/ 0 h 175"/>
                  <a:gd name="T83" fmla="*/ 956 w 956"/>
                  <a:gd name="T84" fmla="*/ 175 h 17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956" h="175">
                    <a:moveTo>
                      <a:pt x="38" y="43"/>
                    </a:moveTo>
                    <a:lnTo>
                      <a:pt x="115" y="35"/>
                    </a:lnTo>
                    <a:lnTo>
                      <a:pt x="193" y="34"/>
                    </a:lnTo>
                    <a:lnTo>
                      <a:pt x="392" y="12"/>
                    </a:lnTo>
                    <a:lnTo>
                      <a:pt x="591" y="0"/>
                    </a:lnTo>
                    <a:lnTo>
                      <a:pt x="809" y="5"/>
                    </a:lnTo>
                    <a:lnTo>
                      <a:pt x="829" y="41"/>
                    </a:lnTo>
                    <a:lnTo>
                      <a:pt x="843" y="88"/>
                    </a:lnTo>
                    <a:lnTo>
                      <a:pt x="858" y="103"/>
                    </a:lnTo>
                    <a:lnTo>
                      <a:pt x="881" y="117"/>
                    </a:lnTo>
                    <a:lnTo>
                      <a:pt x="906" y="133"/>
                    </a:lnTo>
                    <a:lnTo>
                      <a:pt x="929" y="146"/>
                    </a:lnTo>
                    <a:lnTo>
                      <a:pt x="956" y="169"/>
                    </a:lnTo>
                    <a:lnTo>
                      <a:pt x="929" y="175"/>
                    </a:lnTo>
                    <a:lnTo>
                      <a:pt x="740" y="163"/>
                    </a:lnTo>
                    <a:lnTo>
                      <a:pt x="580" y="162"/>
                    </a:lnTo>
                    <a:lnTo>
                      <a:pt x="387" y="147"/>
                    </a:lnTo>
                    <a:lnTo>
                      <a:pt x="297" y="140"/>
                    </a:lnTo>
                    <a:lnTo>
                      <a:pt x="195" y="142"/>
                    </a:lnTo>
                    <a:lnTo>
                      <a:pt x="113" y="136"/>
                    </a:lnTo>
                    <a:lnTo>
                      <a:pt x="32" y="136"/>
                    </a:lnTo>
                    <a:lnTo>
                      <a:pt x="7" y="128"/>
                    </a:lnTo>
                    <a:lnTo>
                      <a:pt x="0" y="98"/>
                    </a:lnTo>
                    <a:lnTo>
                      <a:pt x="10" y="64"/>
                    </a:lnTo>
                    <a:lnTo>
                      <a:pt x="22" y="51"/>
                    </a:lnTo>
                    <a:lnTo>
                      <a:pt x="38" y="43"/>
                    </a:lnTo>
                    <a:close/>
                  </a:path>
                </a:pathLst>
              </a:custGeom>
              <a:solidFill>
                <a:srgbClr val="A38C8C"/>
              </a:solidFill>
              <a:ln w="9525">
                <a:noFill/>
                <a:round/>
                <a:headEnd/>
                <a:tailEnd/>
              </a:ln>
            </p:spPr>
            <p:txBody>
              <a:bodyPr/>
              <a:lstStyle/>
              <a:p>
                <a:endParaRPr lang="en-US"/>
              </a:p>
            </p:txBody>
          </p:sp>
          <p:sp>
            <p:nvSpPr>
              <p:cNvPr id="21715" name="Freeform 134"/>
              <p:cNvSpPr>
                <a:spLocks/>
              </p:cNvSpPr>
              <p:nvPr/>
            </p:nvSpPr>
            <p:spPr bwMode="auto">
              <a:xfrm>
                <a:off x="341" y="2593"/>
                <a:ext cx="21" cy="19"/>
              </a:xfrm>
              <a:custGeom>
                <a:avLst/>
                <a:gdLst>
                  <a:gd name="T0" fmla="*/ 22 w 148"/>
                  <a:gd name="T1" fmla="*/ 75 h 137"/>
                  <a:gd name="T2" fmla="*/ 0 w 148"/>
                  <a:gd name="T3" fmla="*/ 50 h 137"/>
                  <a:gd name="T4" fmla="*/ 2 w 148"/>
                  <a:gd name="T5" fmla="*/ 20 h 137"/>
                  <a:gd name="T6" fmla="*/ 23 w 148"/>
                  <a:gd name="T7" fmla="*/ 0 h 137"/>
                  <a:gd name="T8" fmla="*/ 55 w 148"/>
                  <a:gd name="T9" fmla="*/ 1 h 137"/>
                  <a:gd name="T10" fmla="*/ 124 w 148"/>
                  <a:gd name="T11" fmla="*/ 32 h 137"/>
                  <a:gd name="T12" fmla="*/ 148 w 148"/>
                  <a:gd name="T13" fmla="*/ 69 h 137"/>
                  <a:gd name="T14" fmla="*/ 145 w 148"/>
                  <a:gd name="T15" fmla="*/ 110 h 137"/>
                  <a:gd name="T16" fmla="*/ 135 w 148"/>
                  <a:gd name="T17" fmla="*/ 127 h 137"/>
                  <a:gd name="T18" fmla="*/ 121 w 148"/>
                  <a:gd name="T19" fmla="*/ 137 h 137"/>
                  <a:gd name="T20" fmla="*/ 86 w 148"/>
                  <a:gd name="T21" fmla="*/ 132 h 137"/>
                  <a:gd name="T22" fmla="*/ 54 w 148"/>
                  <a:gd name="T23" fmla="*/ 102 h 137"/>
                  <a:gd name="T24" fmla="*/ 22 w 148"/>
                  <a:gd name="T25" fmla="*/ 75 h 137"/>
                  <a:gd name="T26" fmla="*/ 22 w 148"/>
                  <a:gd name="T27" fmla="*/ 75 h 13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48"/>
                  <a:gd name="T43" fmla="*/ 0 h 137"/>
                  <a:gd name="T44" fmla="*/ 148 w 148"/>
                  <a:gd name="T45" fmla="*/ 137 h 13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48" h="137">
                    <a:moveTo>
                      <a:pt x="22" y="75"/>
                    </a:moveTo>
                    <a:lnTo>
                      <a:pt x="0" y="50"/>
                    </a:lnTo>
                    <a:lnTo>
                      <a:pt x="2" y="20"/>
                    </a:lnTo>
                    <a:lnTo>
                      <a:pt x="23" y="0"/>
                    </a:lnTo>
                    <a:lnTo>
                      <a:pt x="55" y="1"/>
                    </a:lnTo>
                    <a:lnTo>
                      <a:pt x="124" y="32"/>
                    </a:lnTo>
                    <a:lnTo>
                      <a:pt x="148" y="69"/>
                    </a:lnTo>
                    <a:lnTo>
                      <a:pt x="145" y="110"/>
                    </a:lnTo>
                    <a:lnTo>
                      <a:pt x="135" y="127"/>
                    </a:lnTo>
                    <a:lnTo>
                      <a:pt x="121" y="137"/>
                    </a:lnTo>
                    <a:lnTo>
                      <a:pt x="86" y="132"/>
                    </a:lnTo>
                    <a:lnTo>
                      <a:pt x="54" y="102"/>
                    </a:lnTo>
                    <a:lnTo>
                      <a:pt x="22" y="75"/>
                    </a:lnTo>
                    <a:close/>
                  </a:path>
                </a:pathLst>
              </a:custGeom>
              <a:solidFill>
                <a:srgbClr val="FF0000"/>
              </a:solidFill>
              <a:ln w="9525">
                <a:noFill/>
                <a:round/>
                <a:headEnd/>
                <a:tailEnd/>
              </a:ln>
            </p:spPr>
            <p:txBody>
              <a:bodyPr/>
              <a:lstStyle/>
              <a:p>
                <a:endParaRPr lang="en-US"/>
              </a:p>
            </p:txBody>
          </p:sp>
          <p:sp>
            <p:nvSpPr>
              <p:cNvPr id="21716" name="Freeform 135"/>
              <p:cNvSpPr>
                <a:spLocks/>
              </p:cNvSpPr>
              <p:nvPr/>
            </p:nvSpPr>
            <p:spPr bwMode="auto">
              <a:xfrm>
                <a:off x="497" y="2449"/>
                <a:ext cx="77" cy="227"/>
              </a:xfrm>
              <a:custGeom>
                <a:avLst/>
                <a:gdLst>
                  <a:gd name="T0" fmla="*/ 532 w 534"/>
                  <a:gd name="T1" fmla="*/ 59 h 1590"/>
                  <a:gd name="T2" fmla="*/ 518 w 534"/>
                  <a:gd name="T3" fmla="*/ 136 h 1590"/>
                  <a:gd name="T4" fmla="*/ 486 w 534"/>
                  <a:gd name="T5" fmla="*/ 190 h 1590"/>
                  <a:gd name="T6" fmla="*/ 420 w 534"/>
                  <a:gd name="T7" fmla="*/ 294 h 1590"/>
                  <a:gd name="T8" fmla="*/ 521 w 534"/>
                  <a:gd name="T9" fmla="*/ 315 h 1590"/>
                  <a:gd name="T10" fmla="*/ 528 w 534"/>
                  <a:gd name="T11" fmla="*/ 375 h 1590"/>
                  <a:gd name="T12" fmla="*/ 496 w 534"/>
                  <a:gd name="T13" fmla="*/ 431 h 1590"/>
                  <a:gd name="T14" fmla="*/ 451 w 534"/>
                  <a:gd name="T15" fmla="*/ 485 h 1590"/>
                  <a:gd name="T16" fmla="*/ 469 w 534"/>
                  <a:gd name="T17" fmla="*/ 534 h 1590"/>
                  <a:gd name="T18" fmla="*/ 496 w 534"/>
                  <a:gd name="T19" fmla="*/ 583 h 1590"/>
                  <a:gd name="T20" fmla="*/ 471 w 534"/>
                  <a:gd name="T21" fmla="*/ 647 h 1590"/>
                  <a:gd name="T22" fmla="*/ 418 w 534"/>
                  <a:gd name="T23" fmla="*/ 742 h 1590"/>
                  <a:gd name="T24" fmla="*/ 471 w 534"/>
                  <a:gd name="T25" fmla="*/ 770 h 1590"/>
                  <a:gd name="T26" fmla="*/ 471 w 534"/>
                  <a:gd name="T27" fmla="*/ 827 h 1590"/>
                  <a:gd name="T28" fmla="*/ 444 w 534"/>
                  <a:gd name="T29" fmla="*/ 892 h 1590"/>
                  <a:gd name="T30" fmla="*/ 460 w 534"/>
                  <a:gd name="T31" fmla="*/ 955 h 1590"/>
                  <a:gd name="T32" fmla="*/ 491 w 534"/>
                  <a:gd name="T33" fmla="*/ 1004 h 1590"/>
                  <a:gd name="T34" fmla="*/ 469 w 534"/>
                  <a:gd name="T35" fmla="*/ 1069 h 1590"/>
                  <a:gd name="T36" fmla="*/ 425 w 534"/>
                  <a:gd name="T37" fmla="*/ 1141 h 1590"/>
                  <a:gd name="T38" fmla="*/ 430 w 534"/>
                  <a:gd name="T39" fmla="*/ 1176 h 1590"/>
                  <a:gd name="T40" fmla="*/ 469 w 534"/>
                  <a:gd name="T41" fmla="*/ 1240 h 1590"/>
                  <a:gd name="T42" fmla="*/ 443 w 534"/>
                  <a:gd name="T43" fmla="*/ 1287 h 1590"/>
                  <a:gd name="T44" fmla="*/ 408 w 534"/>
                  <a:gd name="T45" fmla="*/ 1327 h 1590"/>
                  <a:gd name="T46" fmla="*/ 475 w 534"/>
                  <a:gd name="T47" fmla="*/ 1421 h 1590"/>
                  <a:gd name="T48" fmla="*/ 489 w 534"/>
                  <a:gd name="T49" fmla="*/ 1568 h 1590"/>
                  <a:gd name="T50" fmla="*/ 404 w 534"/>
                  <a:gd name="T51" fmla="*/ 1590 h 1590"/>
                  <a:gd name="T52" fmla="*/ 289 w 534"/>
                  <a:gd name="T53" fmla="*/ 1527 h 1590"/>
                  <a:gd name="T54" fmla="*/ 244 w 534"/>
                  <a:gd name="T55" fmla="*/ 1493 h 1590"/>
                  <a:gd name="T56" fmla="*/ 53 w 534"/>
                  <a:gd name="T57" fmla="*/ 1493 h 1590"/>
                  <a:gd name="T58" fmla="*/ 9 w 534"/>
                  <a:gd name="T59" fmla="*/ 1481 h 1590"/>
                  <a:gd name="T60" fmla="*/ 14 w 534"/>
                  <a:gd name="T61" fmla="*/ 1377 h 1590"/>
                  <a:gd name="T62" fmla="*/ 39 w 534"/>
                  <a:gd name="T63" fmla="*/ 1334 h 1590"/>
                  <a:gd name="T64" fmla="*/ 107 w 534"/>
                  <a:gd name="T65" fmla="*/ 1173 h 1590"/>
                  <a:gd name="T66" fmla="*/ 111 w 534"/>
                  <a:gd name="T67" fmla="*/ 998 h 1590"/>
                  <a:gd name="T68" fmla="*/ 136 w 534"/>
                  <a:gd name="T69" fmla="*/ 882 h 1590"/>
                  <a:gd name="T70" fmla="*/ 178 w 534"/>
                  <a:gd name="T71" fmla="*/ 699 h 1590"/>
                  <a:gd name="T72" fmla="*/ 206 w 534"/>
                  <a:gd name="T73" fmla="*/ 591 h 1590"/>
                  <a:gd name="T74" fmla="*/ 239 w 534"/>
                  <a:gd name="T75" fmla="*/ 510 h 1590"/>
                  <a:gd name="T76" fmla="*/ 278 w 534"/>
                  <a:gd name="T77" fmla="*/ 466 h 1590"/>
                  <a:gd name="T78" fmla="*/ 348 w 534"/>
                  <a:gd name="T79" fmla="*/ 414 h 1590"/>
                  <a:gd name="T80" fmla="*/ 281 w 534"/>
                  <a:gd name="T81" fmla="*/ 394 h 1590"/>
                  <a:gd name="T82" fmla="*/ 274 w 534"/>
                  <a:gd name="T83" fmla="*/ 322 h 1590"/>
                  <a:gd name="T84" fmla="*/ 308 w 534"/>
                  <a:gd name="T85" fmla="*/ 266 h 1590"/>
                  <a:gd name="T86" fmla="*/ 298 w 534"/>
                  <a:gd name="T87" fmla="*/ 259 h 1590"/>
                  <a:gd name="T88" fmla="*/ 234 w 534"/>
                  <a:gd name="T89" fmla="*/ 231 h 1590"/>
                  <a:gd name="T90" fmla="*/ 233 w 534"/>
                  <a:gd name="T91" fmla="*/ 152 h 1590"/>
                  <a:gd name="T92" fmla="*/ 282 w 534"/>
                  <a:gd name="T93" fmla="*/ 106 h 1590"/>
                  <a:gd name="T94" fmla="*/ 346 w 534"/>
                  <a:gd name="T95" fmla="*/ 61 h 1590"/>
                  <a:gd name="T96" fmla="*/ 416 w 534"/>
                  <a:gd name="T97" fmla="*/ 27 h 1590"/>
                  <a:gd name="T98" fmla="*/ 529 w 534"/>
                  <a:gd name="T99" fmla="*/ 0 h 159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34"/>
                  <a:gd name="T151" fmla="*/ 0 h 1590"/>
                  <a:gd name="T152" fmla="*/ 534 w 534"/>
                  <a:gd name="T153" fmla="*/ 1590 h 159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34" h="1590">
                    <a:moveTo>
                      <a:pt x="529" y="0"/>
                    </a:moveTo>
                    <a:lnTo>
                      <a:pt x="532" y="59"/>
                    </a:lnTo>
                    <a:lnTo>
                      <a:pt x="528" y="102"/>
                    </a:lnTo>
                    <a:lnTo>
                      <a:pt x="518" y="136"/>
                    </a:lnTo>
                    <a:lnTo>
                      <a:pt x="504" y="164"/>
                    </a:lnTo>
                    <a:lnTo>
                      <a:pt x="486" y="190"/>
                    </a:lnTo>
                    <a:lnTo>
                      <a:pt x="465" y="218"/>
                    </a:lnTo>
                    <a:lnTo>
                      <a:pt x="420" y="294"/>
                    </a:lnTo>
                    <a:lnTo>
                      <a:pt x="484" y="298"/>
                    </a:lnTo>
                    <a:lnTo>
                      <a:pt x="521" y="315"/>
                    </a:lnTo>
                    <a:lnTo>
                      <a:pt x="534" y="342"/>
                    </a:lnTo>
                    <a:lnTo>
                      <a:pt x="528" y="375"/>
                    </a:lnTo>
                    <a:lnTo>
                      <a:pt x="508" y="412"/>
                    </a:lnTo>
                    <a:lnTo>
                      <a:pt x="496" y="431"/>
                    </a:lnTo>
                    <a:lnTo>
                      <a:pt x="481" y="450"/>
                    </a:lnTo>
                    <a:lnTo>
                      <a:pt x="451" y="485"/>
                    </a:lnTo>
                    <a:lnTo>
                      <a:pt x="421" y="518"/>
                    </a:lnTo>
                    <a:lnTo>
                      <a:pt x="469" y="534"/>
                    </a:lnTo>
                    <a:lnTo>
                      <a:pt x="492" y="556"/>
                    </a:lnTo>
                    <a:lnTo>
                      <a:pt x="496" y="583"/>
                    </a:lnTo>
                    <a:lnTo>
                      <a:pt x="487" y="614"/>
                    </a:lnTo>
                    <a:lnTo>
                      <a:pt x="471" y="647"/>
                    </a:lnTo>
                    <a:lnTo>
                      <a:pt x="450" y="680"/>
                    </a:lnTo>
                    <a:lnTo>
                      <a:pt x="418" y="742"/>
                    </a:lnTo>
                    <a:lnTo>
                      <a:pt x="452" y="751"/>
                    </a:lnTo>
                    <a:lnTo>
                      <a:pt x="471" y="770"/>
                    </a:lnTo>
                    <a:lnTo>
                      <a:pt x="475" y="796"/>
                    </a:lnTo>
                    <a:lnTo>
                      <a:pt x="471" y="827"/>
                    </a:lnTo>
                    <a:lnTo>
                      <a:pt x="460" y="860"/>
                    </a:lnTo>
                    <a:lnTo>
                      <a:pt x="444" y="892"/>
                    </a:lnTo>
                    <a:lnTo>
                      <a:pt x="414" y="940"/>
                    </a:lnTo>
                    <a:lnTo>
                      <a:pt x="460" y="955"/>
                    </a:lnTo>
                    <a:lnTo>
                      <a:pt x="484" y="977"/>
                    </a:lnTo>
                    <a:lnTo>
                      <a:pt x="491" y="1004"/>
                    </a:lnTo>
                    <a:lnTo>
                      <a:pt x="484" y="1034"/>
                    </a:lnTo>
                    <a:lnTo>
                      <a:pt x="469" y="1069"/>
                    </a:lnTo>
                    <a:lnTo>
                      <a:pt x="448" y="1105"/>
                    </a:lnTo>
                    <a:lnTo>
                      <a:pt x="425" y="1141"/>
                    </a:lnTo>
                    <a:lnTo>
                      <a:pt x="407" y="1176"/>
                    </a:lnTo>
                    <a:lnTo>
                      <a:pt x="430" y="1176"/>
                    </a:lnTo>
                    <a:lnTo>
                      <a:pt x="448" y="1193"/>
                    </a:lnTo>
                    <a:lnTo>
                      <a:pt x="469" y="1240"/>
                    </a:lnTo>
                    <a:lnTo>
                      <a:pt x="458" y="1265"/>
                    </a:lnTo>
                    <a:lnTo>
                      <a:pt x="443" y="1287"/>
                    </a:lnTo>
                    <a:lnTo>
                      <a:pt x="427" y="1309"/>
                    </a:lnTo>
                    <a:lnTo>
                      <a:pt x="408" y="1327"/>
                    </a:lnTo>
                    <a:lnTo>
                      <a:pt x="445" y="1361"/>
                    </a:lnTo>
                    <a:lnTo>
                      <a:pt x="475" y="1421"/>
                    </a:lnTo>
                    <a:lnTo>
                      <a:pt x="497" y="1539"/>
                    </a:lnTo>
                    <a:lnTo>
                      <a:pt x="489" y="1568"/>
                    </a:lnTo>
                    <a:lnTo>
                      <a:pt x="467" y="1585"/>
                    </a:lnTo>
                    <a:lnTo>
                      <a:pt x="404" y="1590"/>
                    </a:lnTo>
                    <a:lnTo>
                      <a:pt x="336" y="1566"/>
                    </a:lnTo>
                    <a:lnTo>
                      <a:pt x="289" y="1527"/>
                    </a:lnTo>
                    <a:lnTo>
                      <a:pt x="271" y="1507"/>
                    </a:lnTo>
                    <a:lnTo>
                      <a:pt x="244" y="1493"/>
                    </a:lnTo>
                    <a:lnTo>
                      <a:pt x="179" y="1482"/>
                    </a:lnTo>
                    <a:lnTo>
                      <a:pt x="53" y="1493"/>
                    </a:lnTo>
                    <a:lnTo>
                      <a:pt x="26" y="1493"/>
                    </a:lnTo>
                    <a:lnTo>
                      <a:pt x="9" y="1481"/>
                    </a:lnTo>
                    <a:lnTo>
                      <a:pt x="0" y="1434"/>
                    </a:lnTo>
                    <a:lnTo>
                      <a:pt x="14" y="1377"/>
                    </a:lnTo>
                    <a:lnTo>
                      <a:pt x="26" y="1352"/>
                    </a:lnTo>
                    <a:lnTo>
                      <a:pt x="39" y="1334"/>
                    </a:lnTo>
                    <a:lnTo>
                      <a:pt x="149" y="1215"/>
                    </a:lnTo>
                    <a:lnTo>
                      <a:pt x="107" y="1173"/>
                    </a:lnTo>
                    <a:lnTo>
                      <a:pt x="98" y="1098"/>
                    </a:lnTo>
                    <a:lnTo>
                      <a:pt x="111" y="998"/>
                    </a:lnTo>
                    <a:lnTo>
                      <a:pt x="124" y="942"/>
                    </a:lnTo>
                    <a:lnTo>
                      <a:pt x="136" y="882"/>
                    </a:lnTo>
                    <a:lnTo>
                      <a:pt x="163" y="759"/>
                    </a:lnTo>
                    <a:lnTo>
                      <a:pt x="178" y="699"/>
                    </a:lnTo>
                    <a:lnTo>
                      <a:pt x="192" y="642"/>
                    </a:lnTo>
                    <a:lnTo>
                      <a:pt x="206" y="591"/>
                    </a:lnTo>
                    <a:lnTo>
                      <a:pt x="222" y="546"/>
                    </a:lnTo>
                    <a:lnTo>
                      <a:pt x="239" y="510"/>
                    </a:lnTo>
                    <a:lnTo>
                      <a:pt x="256" y="485"/>
                    </a:lnTo>
                    <a:lnTo>
                      <a:pt x="278" y="466"/>
                    </a:lnTo>
                    <a:lnTo>
                      <a:pt x="302" y="448"/>
                    </a:lnTo>
                    <a:lnTo>
                      <a:pt x="348" y="414"/>
                    </a:lnTo>
                    <a:lnTo>
                      <a:pt x="307" y="408"/>
                    </a:lnTo>
                    <a:lnTo>
                      <a:pt x="281" y="394"/>
                    </a:lnTo>
                    <a:lnTo>
                      <a:pt x="266" y="350"/>
                    </a:lnTo>
                    <a:lnTo>
                      <a:pt x="274" y="322"/>
                    </a:lnTo>
                    <a:lnTo>
                      <a:pt x="289" y="294"/>
                    </a:lnTo>
                    <a:lnTo>
                      <a:pt x="308" y="266"/>
                    </a:lnTo>
                    <a:lnTo>
                      <a:pt x="330" y="241"/>
                    </a:lnTo>
                    <a:lnTo>
                      <a:pt x="298" y="259"/>
                    </a:lnTo>
                    <a:lnTo>
                      <a:pt x="272" y="261"/>
                    </a:lnTo>
                    <a:lnTo>
                      <a:pt x="234" y="231"/>
                    </a:lnTo>
                    <a:lnTo>
                      <a:pt x="225" y="179"/>
                    </a:lnTo>
                    <a:lnTo>
                      <a:pt x="233" y="152"/>
                    </a:lnTo>
                    <a:lnTo>
                      <a:pt x="251" y="130"/>
                    </a:lnTo>
                    <a:lnTo>
                      <a:pt x="282" y="106"/>
                    </a:lnTo>
                    <a:lnTo>
                      <a:pt x="313" y="82"/>
                    </a:lnTo>
                    <a:lnTo>
                      <a:pt x="346" y="61"/>
                    </a:lnTo>
                    <a:lnTo>
                      <a:pt x="380" y="43"/>
                    </a:lnTo>
                    <a:lnTo>
                      <a:pt x="416" y="27"/>
                    </a:lnTo>
                    <a:lnTo>
                      <a:pt x="453" y="14"/>
                    </a:lnTo>
                    <a:lnTo>
                      <a:pt x="529" y="0"/>
                    </a:lnTo>
                    <a:close/>
                  </a:path>
                </a:pathLst>
              </a:custGeom>
              <a:solidFill>
                <a:srgbClr val="A38C8C"/>
              </a:solidFill>
              <a:ln w="9525">
                <a:noFill/>
                <a:round/>
                <a:headEnd/>
                <a:tailEnd/>
              </a:ln>
            </p:spPr>
            <p:txBody>
              <a:bodyPr/>
              <a:lstStyle/>
              <a:p>
                <a:endParaRPr lang="en-US"/>
              </a:p>
            </p:txBody>
          </p:sp>
          <p:sp>
            <p:nvSpPr>
              <p:cNvPr id="21717" name="Freeform 136"/>
              <p:cNvSpPr>
                <a:spLocks/>
              </p:cNvSpPr>
              <p:nvPr/>
            </p:nvSpPr>
            <p:spPr bwMode="auto">
              <a:xfrm>
                <a:off x="333" y="2424"/>
                <a:ext cx="188" cy="155"/>
              </a:xfrm>
              <a:custGeom>
                <a:avLst/>
                <a:gdLst>
                  <a:gd name="T0" fmla="*/ 0 w 1318"/>
                  <a:gd name="T1" fmla="*/ 262 h 1087"/>
                  <a:gd name="T2" fmla="*/ 14 w 1318"/>
                  <a:gd name="T3" fmla="*/ 212 h 1087"/>
                  <a:gd name="T4" fmla="*/ 31 w 1318"/>
                  <a:gd name="T5" fmla="*/ 167 h 1087"/>
                  <a:gd name="T6" fmla="*/ 50 w 1318"/>
                  <a:gd name="T7" fmla="*/ 129 h 1087"/>
                  <a:gd name="T8" fmla="*/ 72 w 1318"/>
                  <a:gd name="T9" fmla="*/ 98 h 1087"/>
                  <a:gd name="T10" fmla="*/ 100 w 1318"/>
                  <a:gd name="T11" fmla="*/ 73 h 1087"/>
                  <a:gd name="T12" fmla="*/ 134 w 1318"/>
                  <a:gd name="T13" fmla="*/ 55 h 1087"/>
                  <a:gd name="T14" fmla="*/ 175 w 1318"/>
                  <a:gd name="T15" fmla="*/ 45 h 1087"/>
                  <a:gd name="T16" fmla="*/ 225 w 1318"/>
                  <a:gd name="T17" fmla="*/ 40 h 1087"/>
                  <a:gd name="T18" fmla="*/ 340 w 1318"/>
                  <a:gd name="T19" fmla="*/ 20 h 1087"/>
                  <a:gd name="T20" fmla="*/ 455 w 1318"/>
                  <a:gd name="T21" fmla="*/ 6 h 1087"/>
                  <a:gd name="T22" fmla="*/ 732 w 1318"/>
                  <a:gd name="T23" fmla="*/ 0 h 1087"/>
                  <a:gd name="T24" fmla="*/ 1005 w 1318"/>
                  <a:gd name="T25" fmla="*/ 42 h 1087"/>
                  <a:gd name="T26" fmla="*/ 1096 w 1318"/>
                  <a:gd name="T27" fmla="*/ 55 h 1087"/>
                  <a:gd name="T28" fmla="*/ 1175 w 1318"/>
                  <a:gd name="T29" fmla="*/ 82 h 1087"/>
                  <a:gd name="T30" fmla="*/ 1209 w 1318"/>
                  <a:gd name="T31" fmla="*/ 102 h 1087"/>
                  <a:gd name="T32" fmla="*/ 1241 w 1318"/>
                  <a:gd name="T33" fmla="*/ 127 h 1087"/>
                  <a:gd name="T34" fmla="*/ 1270 w 1318"/>
                  <a:gd name="T35" fmla="*/ 158 h 1087"/>
                  <a:gd name="T36" fmla="*/ 1296 w 1318"/>
                  <a:gd name="T37" fmla="*/ 196 h 1087"/>
                  <a:gd name="T38" fmla="*/ 1318 w 1318"/>
                  <a:gd name="T39" fmla="*/ 270 h 1087"/>
                  <a:gd name="T40" fmla="*/ 1314 w 1318"/>
                  <a:gd name="T41" fmla="*/ 352 h 1087"/>
                  <a:gd name="T42" fmla="*/ 1297 w 1318"/>
                  <a:gd name="T43" fmla="*/ 482 h 1087"/>
                  <a:gd name="T44" fmla="*/ 1278 w 1318"/>
                  <a:gd name="T45" fmla="*/ 612 h 1087"/>
                  <a:gd name="T46" fmla="*/ 1261 w 1318"/>
                  <a:gd name="T47" fmla="*/ 705 h 1087"/>
                  <a:gd name="T48" fmla="*/ 1240 w 1318"/>
                  <a:gd name="T49" fmla="*/ 798 h 1087"/>
                  <a:gd name="T50" fmla="*/ 1218 w 1318"/>
                  <a:gd name="T51" fmla="*/ 896 h 1087"/>
                  <a:gd name="T52" fmla="*/ 1202 w 1318"/>
                  <a:gd name="T53" fmla="*/ 930 h 1087"/>
                  <a:gd name="T54" fmla="*/ 1174 w 1318"/>
                  <a:gd name="T55" fmla="*/ 990 h 1087"/>
                  <a:gd name="T56" fmla="*/ 1159 w 1318"/>
                  <a:gd name="T57" fmla="*/ 1016 h 1087"/>
                  <a:gd name="T58" fmla="*/ 1140 w 1318"/>
                  <a:gd name="T59" fmla="*/ 1039 h 1087"/>
                  <a:gd name="T60" fmla="*/ 1119 w 1318"/>
                  <a:gd name="T61" fmla="*/ 1061 h 1087"/>
                  <a:gd name="T62" fmla="*/ 1099 w 1318"/>
                  <a:gd name="T63" fmla="*/ 1076 h 1087"/>
                  <a:gd name="T64" fmla="*/ 1072 w 1318"/>
                  <a:gd name="T65" fmla="*/ 1087 h 1087"/>
                  <a:gd name="T66" fmla="*/ 1074 w 1318"/>
                  <a:gd name="T67" fmla="*/ 1057 h 1087"/>
                  <a:gd name="T68" fmla="*/ 1096 w 1318"/>
                  <a:gd name="T69" fmla="*/ 987 h 1087"/>
                  <a:gd name="T70" fmla="*/ 1103 w 1318"/>
                  <a:gd name="T71" fmla="*/ 919 h 1087"/>
                  <a:gd name="T72" fmla="*/ 1112 w 1318"/>
                  <a:gd name="T73" fmla="*/ 774 h 1087"/>
                  <a:gd name="T74" fmla="*/ 1133 w 1318"/>
                  <a:gd name="T75" fmla="*/ 686 h 1087"/>
                  <a:gd name="T76" fmla="*/ 1151 w 1318"/>
                  <a:gd name="T77" fmla="*/ 596 h 1087"/>
                  <a:gd name="T78" fmla="*/ 1172 w 1318"/>
                  <a:gd name="T79" fmla="*/ 468 h 1087"/>
                  <a:gd name="T80" fmla="*/ 1192 w 1318"/>
                  <a:gd name="T81" fmla="*/ 341 h 1087"/>
                  <a:gd name="T82" fmla="*/ 1191 w 1318"/>
                  <a:gd name="T83" fmla="*/ 260 h 1087"/>
                  <a:gd name="T84" fmla="*/ 1172 w 1318"/>
                  <a:gd name="T85" fmla="*/ 234 h 1087"/>
                  <a:gd name="T86" fmla="*/ 1153 w 1318"/>
                  <a:gd name="T87" fmla="*/ 215 h 1087"/>
                  <a:gd name="T88" fmla="*/ 1129 w 1318"/>
                  <a:gd name="T89" fmla="*/ 201 h 1087"/>
                  <a:gd name="T90" fmla="*/ 1104 w 1318"/>
                  <a:gd name="T91" fmla="*/ 189 h 1087"/>
                  <a:gd name="T92" fmla="*/ 1047 w 1318"/>
                  <a:gd name="T93" fmla="*/ 176 h 1087"/>
                  <a:gd name="T94" fmla="*/ 984 w 1318"/>
                  <a:gd name="T95" fmla="*/ 169 h 1087"/>
                  <a:gd name="T96" fmla="*/ 914 w 1318"/>
                  <a:gd name="T97" fmla="*/ 154 h 1087"/>
                  <a:gd name="T98" fmla="*/ 848 w 1318"/>
                  <a:gd name="T99" fmla="*/ 142 h 1087"/>
                  <a:gd name="T100" fmla="*/ 726 w 1318"/>
                  <a:gd name="T101" fmla="*/ 130 h 1087"/>
                  <a:gd name="T102" fmla="*/ 462 w 1318"/>
                  <a:gd name="T103" fmla="*/ 136 h 1087"/>
                  <a:gd name="T104" fmla="*/ 293 w 1318"/>
                  <a:gd name="T105" fmla="*/ 145 h 1087"/>
                  <a:gd name="T106" fmla="*/ 220 w 1318"/>
                  <a:gd name="T107" fmla="*/ 152 h 1087"/>
                  <a:gd name="T108" fmla="*/ 154 w 1318"/>
                  <a:gd name="T109" fmla="*/ 177 h 1087"/>
                  <a:gd name="T110" fmla="*/ 102 w 1318"/>
                  <a:gd name="T111" fmla="*/ 220 h 1087"/>
                  <a:gd name="T112" fmla="*/ 70 w 1318"/>
                  <a:gd name="T113" fmla="*/ 282 h 1087"/>
                  <a:gd name="T114" fmla="*/ 63 w 1318"/>
                  <a:gd name="T115" fmla="*/ 297 h 1087"/>
                  <a:gd name="T116" fmla="*/ 52 w 1318"/>
                  <a:gd name="T117" fmla="*/ 306 h 1087"/>
                  <a:gd name="T118" fmla="*/ 26 w 1318"/>
                  <a:gd name="T119" fmla="*/ 308 h 1087"/>
                  <a:gd name="T120" fmla="*/ 3 w 1318"/>
                  <a:gd name="T121" fmla="*/ 292 h 1087"/>
                  <a:gd name="T122" fmla="*/ 0 w 1318"/>
                  <a:gd name="T123" fmla="*/ 262 h 1087"/>
                  <a:gd name="T124" fmla="*/ 0 w 1318"/>
                  <a:gd name="T125" fmla="*/ 262 h 108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318"/>
                  <a:gd name="T190" fmla="*/ 0 h 1087"/>
                  <a:gd name="T191" fmla="*/ 1318 w 1318"/>
                  <a:gd name="T192" fmla="*/ 1087 h 108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318" h="1087">
                    <a:moveTo>
                      <a:pt x="0" y="262"/>
                    </a:moveTo>
                    <a:lnTo>
                      <a:pt x="14" y="212"/>
                    </a:lnTo>
                    <a:lnTo>
                      <a:pt x="31" y="167"/>
                    </a:lnTo>
                    <a:lnTo>
                      <a:pt x="50" y="129"/>
                    </a:lnTo>
                    <a:lnTo>
                      <a:pt x="72" y="98"/>
                    </a:lnTo>
                    <a:lnTo>
                      <a:pt x="100" y="73"/>
                    </a:lnTo>
                    <a:lnTo>
                      <a:pt x="134" y="55"/>
                    </a:lnTo>
                    <a:lnTo>
                      <a:pt x="175" y="45"/>
                    </a:lnTo>
                    <a:lnTo>
                      <a:pt x="225" y="40"/>
                    </a:lnTo>
                    <a:lnTo>
                      <a:pt x="340" y="20"/>
                    </a:lnTo>
                    <a:lnTo>
                      <a:pt x="455" y="6"/>
                    </a:lnTo>
                    <a:lnTo>
                      <a:pt x="732" y="0"/>
                    </a:lnTo>
                    <a:lnTo>
                      <a:pt x="1005" y="42"/>
                    </a:lnTo>
                    <a:lnTo>
                      <a:pt x="1096" y="55"/>
                    </a:lnTo>
                    <a:lnTo>
                      <a:pt x="1175" y="82"/>
                    </a:lnTo>
                    <a:lnTo>
                      <a:pt x="1209" y="102"/>
                    </a:lnTo>
                    <a:lnTo>
                      <a:pt x="1241" y="127"/>
                    </a:lnTo>
                    <a:lnTo>
                      <a:pt x="1270" y="158"/>
                    </a:lnTo>
                    <a:lnTo>
                      <a:pt x="1296" y="196"/>
                    </a:lnTo>
                    <a:lnTo>
                      <a:pt x="1318" y="270"/>
                    </a:lnTo>
                    <a:lnTo>
                      <a:pt x="1314" y="352"/>
                    </a:lnTo>
                    <a:lnTo>
                      <a:pt x="1297" y="482"/>
                    </a:lnTo>
                    <a:lnTo>
                      <a:pt x="1278" y="612"/>
                    </a:lnTo>
                    <a:lnTo>
                      <a:pt x="1261" y="705"/>
                    </a:lnTo>
                    <a:lnTo>
                      <a:pt x="1240" y="798"/>
                    </a:lnTo>
                    <a:lnTo>
                      <a:pt x="1218" y="896"/>
                    </a:lnTo>
                    <a:lnTo>
                      <a:pt x="1202" y="930"/>
                    </a:lnTo>
                    <a:lnTo>
                      <a:pt x="1174" y="990"/>
                    </a:lnTo>
                    <a:lnTo>
                      <a:pt x="1159" y="1016"/>
                    </a:lnTo>
                    <a:lnTo>
                      <a:pt x="1140" y="1039"/>
                    </a:lnTo>
                    <a:lnTo>
                      <a:pt x="1119" y="1061"/>
                    </a:lnTo>
                    <a:lnTo>
                      <a:pt x="1099" y="1076"/>
                    </a:lnTo>
                    <a:lnTo>
                      <a:pt x="1072" y="1087"/>
                    </a:lnTo>
                    <a:lnTo>
                      <a:pt x="1074" y="1057"/>
                    </a:lnTo>
                    <a:lnTo>
                      <a:pt x="1096" y="987"/>
                    </a:lnTo>
                    <a:lnTo>
                      <a:pt x="1103" y="919"/>
                    </a:lnTo>
                    <a:lnTo>
                      <a:pt x="1112" y="774"/>
                    </a:lnTo>
                    <a:lnTo>
                      <a:pt x="1133" y="686"/>
                    </a:lnTo>
                    <a:lnTo>
                      <a:pt x="1151" y="596"/>
                    </a:lnTo>
                    <a:lnTo>
                      <a:pt x="1172" y="468"/>
                    </a:lnTo>
                    <a:lnTo>
                      <a:pt x="1192" y="341"/>
                    </a:lnTo>
                    <a:lnTo>
                      <a:pt x="1191" y="260"/>
                    </a:lnTo>
                    <a:lnTo>
                      <a:pt x="1172" y="234"/>
                    </a:lnTo>
                    <a:lnTo>
                      <a:pt x="1153" y="215"/>
                    </a:lnTo>
                    <a:lnTo>
                      <a:pt x="1129" y="201"/>
                    </a:lnTo>
                    <a:lnTo>
                      <a:pt x="1104" y="189"/>
                    </a:lnTo>
                    <a:lnTo>
                      <a:pt x="1047" y="176"/>
                    </a:lnTo>
                    <a:lnTo>
                      <a:pt x="984" y="169"/>
                    </a:lnTo>
                    <a:lnTo>
                      <a:pt x="914" y="154"/>
                    </a:lnTo>
                    <a:lnTo>
                      <a:pt x="848" y="142"/>
                    </a:lnTo>
                    <a:lnTo>
                      <a:pt x="726" y="130"/>
                    </a:lnTo>
                    <a:lnTo>
                      <a:pt x="462" y="136"/>
                    </a:lnTo>
                    <a:lnTo>
                      <a:pt x="293" y="145"/>
                    </a:lnTo>
                    <a:lnTo>
                      <a:pt x="220" y="152"/>
                    </a:lnTo>
                    <a:lnTo>
                      <a:pt x="154" y="177"/>
                    </a:lnTo>
                    <a:lnTo>
                      <a:pt x="102" y="220"/>
                    </a:lnTo>
                    <a:lnTo>
                      <a:pt x="70" y="282"/>
                    </a:lnTo>
                    <a:lnTo>
                      <a:pt x="63" y="297"/>
                    </a:lnTo>
                    <a:lnTo>
                      <a:pt x="52" y="306"/>
                    </a:lnTo>
                    <a:lnTo>
                      <a:pt x="26" y="308"/>
                    </a:lnTo>
                    <a:lnTo>
                      <a:pt x="3" y="292"/>
                    </a:lnTo>
                    <a:lnTo>
                      <a:pt x="0" y="262"/>
                    </a:lnTo>
                    <a:close/>
                  </a:path>
                </a:pathLst>
              </a:custGeom>
              <a:solidFill>
                <a:srgbClr val="A38C8C"/>
              </a:solidFill>
              <a:ln w="9525">
                <a:noFill/>
                <a:round/>
                <a:headEnd/>
                <a:tailEnd/>
              </a:ln>
            </p:spPr>
            <p:txBody>
              <a:bodyPr/>
              <a:lstStyle/>
              <a:p>
                <a:endParaRPr lang="en-US"/>
              </a:p>
            </p:txBody>
          </p:sp>
          <p:sp>
            <p:nvSpPr>
              <p:cNvPr id="21718" name="Freeform 137"/>
              <p:cNvSpPr>
                <a:spLocks/>
              </p:cNvSpPr>
              <p:nvPr/>
            </p:nvSpPr>
            <p:spPr bwMode="auto">
              <a:xfrm>
                <a:off x="573" y="2672"/>
                <a:ext cx="30" cy="48"/>
              </a:xfrm>
              <a:custGeom>
                <a:avLst/>
                <a:gdLst>
                  <a:gd name="T0" fmla="*/ 82 w 209"/>
                  <a:gd name="T1" fmla="*/ 47 h 332"/>
                  <a:gd name="T2" fmla="*/ 85 w 209"/>
                  <a:gd name="T3" fmla="*/ 56 h 332"/>
                  <a:gd name="T4" fmla="*/ 209 w 209"/>
                  <a:gd name="T5" fmla="*/ 152 h 332"/>
                  <a:gd name="T6" fmla="*/ 205 w 209"/>
                  <a:gd name="T7" fmla="*/ 185 h 332"/>
                  <a:gd name="T8" fmla="*/ 189 w 209"/>
                  <a:gd name="T9" fmla="*/ 216 h 332"/>
                  <a:gd name="T10" fmla="*/ 170 w 209"/>
                  <a:gd name="T11" fmla="*/ 243 h 332"/>
                  <a:gd name="T12" fmla="*/ 141 w 209"/>
                  <a:gd name="T13" fmla="*/ 304 h 332"/>
                  <a:gd name="T14" fmla="*/ 136 w 209"/>
                  <a:gd name="T15" fmla="*/ 318 h 332"/>
                  <a:gd name="T16" fmla="*/ 125 w 209"/>
                  <a:gd name="T17" fmla="*/ 328 h 332"/>
                  <a:gd name="T18" fmla="*/ 99 w 209"/>
                  <a:gd name="T19" fmla="*/ 332 h 332"/>
                  <a:gd name="T20" fmla="*/ 76 w 209"/>
                  <a:gd name="T21" fmla="*/ 317 h 332"/>
                  <a:gd name="T22" fmla="*/ 70 w 209"/>
                  <a:gd name="T23" fmla="*/ 288 h 332"/>
                  <a:gd name="T24" fmla="*/ 87 w 209"/>
                  <a:gd name="T25" fmla="*/ 164 h 332"/>
                  <a:gd name="T26" fmla="*/ 60 w 209"/>
                  <a:gd name="T27" fmla="*/ 158 h 332"/>
                  <a:gd name="T28" fmla="*/ 27 w 209"/>
                  <a:gd name="T29" fmla="*/ 151 h 332"/>
                  <a:gd name="T30" fmla="*/ 6 w 209"/>
                  <a:gd name="T31" fmla="*/ 128 h 332"/>
                  <a:gd name="T32" fmla="*/ 0 w 209"/>
                  <a:gd name="T33" fmla="*/ 95 h 332"/>
                  <a:gd name="T34" fmla="*/ 3 w 209"/>
                  <a:gd name="T35" fmla="*/ 58 h 332"/>
                  <a:gd name="T36" fmla="*/ 14 w 209"/>
                  <a:gd name="T37" fmla="*/ 23 h 332"/>
                  <a:gd name="T38" fmla="*/ 33 w 209"/>
                  <a:gd name="T39" fmla="*/ 0 h 332"/>
                  <a:gd name="T40" fmla="*/ 60 w 209"/>
                  <a:gd name="T41" fmla="*/ 0 h 332"/>
                  <a:gd name="T42" fmla="*/ 80 w 209"/>
                  <a:gd name="T43" fmla="*/ 17 h 332"/>
                  <a:gd name="T44" fmla="*/ 82 w 209"/>
                  <a:gd name="T45" fmla="*/ 47 h 332"/>
                  <a:gd name="T46" fmla="*/ 82 w 209"/>
                  <a:gd name="T47" fmla="*/ 47 h 33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09"/>
                  <a:gd name="T73" fmla="*/ 0 h 332"/>
                  <a:gd name="T74" fmla="*/ 209 w 209"/>
                  <a:gd name="T75" fmla="*/ 332 h 33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09" h="332">
                    <a:moveTo>
                      <a:pt x="82" y="47"/>
                    </a:moveTo>
                    <a:lnTo>
                      <a:pt x="85" y="56"/>
                    </a:lnTo>
                    <a:lnTo>
                      <a:pt x="209" y="152"/>
                    </a:lnTo>
                    <a:lnTo>
                      <a:pt x="205" y="185"/>
                    </a:lnTo>
                    <a:lnTo>
                      <a:pt x="189" y="216"/>
                    </a:lnTo>
                    <a:lnTo>
                      <a:pt x="170" y="243"/>
                    </a:lnTo>
                    <a:lnTo>
                      <a:pt x="141" y="304"/>
                    </a:lnTo>
                    <a:lnTo>
                      <a:pt x="136" y="318"/>
                    </a:lnTo>
                    <a:lnTo>
                      <a:pt x="125" y="328"/>
                    </a:lnTo>
                    <a:lnTo>
                      <a:pt x="99" y="332"/>
                    </a:lnTo>
                    <a:lnTo>
                      <a:pt x="76" y="317"/>
                    </a:lnTo>
                    <a:lnTo>
                      <a:pt x="70" y="288"/>
                    </a:lnTo>
                    <a:lnTo>
                      <a:pt x="87" y="164"/>
                    </a:lnTo>
                    <a:lnTo>
                      <a:pt x="60" y="158"/>
                    </a:lnTo>
                    <a:lnTo>
                      <a:pt x="27" y="151"/>
                    </a:lnTo>
                    <a:lnTo>
                      <a:pt x="6" y="128"/>
                    </a:lnTo>
                    <a:lnTo>
                      <a:pt x="0" y="95"/>
                    </a:lnTo>
                    <a:lnTo>
                      <a:pt x="3" y="58"/>
                    </a:lnTo>
                    <a:lnTo>
                      <a:pt x="14" y="23"/>
                    </a:lnTo>
                    <a:lnTo>
                      <a:pt x="33" y="0"/>
                    </a:lnTo>
                    <a:lnTo>
                      <a:pt x="60" y="0"/>
                    </a:lnTo>
                    <a:lnTo>
                      <a:pt x="80" y="17"/>
                    </a:lnTo>
                    <a:lnTo>
                      <a:pt x="82" y="47"/>
                    </a:lnTo>
                    <a:close/>
                  </a:path>
                </a:pathLst>
              </a:custGeom>
              <a:solidFill>
                <a:srgbClr val="A38C8C"/>
              </a:solidFill>
              <a:ln w="9525">
                <a:noFill/>
                <a:round/>
                <a:headEnd/>
                <a:tailEnd/>
              </a:ln>
            </p:spPr>
            <p:txBody>
              <a:bodyPr/>
              <a:lstStyle/>
              <a:p>
                <a:endParaRPr lang="en-US"/>
              </a:p>
            </p:txBody>
          </p:sp>
          <p:sp>
            <p:nvSpPr>
              <p:cNvPr id="21719" name="Freeform 138"/>
              <p:cNvSpPr>
                <a:spLocks/>
              </p:cNvSpPr>
              <p:nvPr/>
            </p:nvSpPr>
            <p:spPr bwMode="auto">
              <a:xfrm>
                <a:off x="589" y="2706"/>
                <a:ext cx="57" cy="26"/>
              </a:xfrm>
              <a:custGeom>
                <a:avLst/>
                <a:gdLst>
                  <a:gd name="T0" fmla="*/ 70 w 403"/>
                  <a:gd name="T1" fmla="*/ 20 h 178"/>
                  <a:gd name="T2" fmla="*/ 81 w 403"/>
                  <a:gd name="T3" fmla="*/ 37 h 178"/>
                  <a:gd name="T4" fmla="*/ 94 w 403"/>
                  <a:gd name="T5" fmla="*/ 45 h 178"/>
                  <a:gd name="T6" fmla="*/ 127 w 403"/>
                  <a:gd name="T7" fmla="*/ 50 h 178"/>
                  <a:gd name="T8" fmla="*/ 207 w 403"/>
                  <a:gd name="T9" fmla="*/ 57 h 178"/>
                  <a:gd name="T10" fmla="*/ 282 w 403"/>
                  <a:gd name="T11" fmla="*/ 73 h 178"/>
                  <a:gd name="T12" fmla="*/ 355 w 403"/>
                  <a:gd name="T13" fmla="*/ 63 h 178"/>
                  <a:gd name="T14" fmla="*/ 385 w 403"/>
                  <a:gd name="T15" fmla="*/ 65 h 178"/>
                  <a:gd name="T16" fmla="*/ 403 w 403"/>
                  <a:gd name="T17" fmla="*/ 86 h 178"/>
                  <a:gd name="T18" fmla="*/ 402 w 403"/>
                  <a:gd name="T19" fmla="*/ 113 h 178"/>
                  <a:gd name="T20" fmla="*/ 379 w 403"/>
                  <a:gd name="T21" fmla="*/ 133 h 178"/>
                  <a:gd name="T22" fmla="*/ 325 w 403"/>
                  <a:gd name="T23" fmla="*/ 153 h 178"/>
                  <a:gd name="T24" fmla="*/ 274 w 403"/>
                  <a:gd name="T25" fmla="*/ 170 h 178"/>
                  <a:gd name="T26" fmla="*/ 222 w 403"/>
                  <a:gd name="T27" fmla="*/ 178 h 178"/>
                  <a:gd name="T28" fmla="*/ 166 w 403"/>
                  <a:gd name="T29" fmla="*/ 170 h 178"/>
                  <a:gd name="T30" fmla="*/ 116 w 403"/>
                  <a:gd name="T31" fmla="*/ 147 h 178"/>
                  <a:gd name="T32" fmla="*/ 70 w 403"/>
                  <a:gd name="T33" fmla="*/ 125 h 178"/>
                  <a:gd name="T34" fmla="*/ 31 w 403"/>
                  <a:gd name="T35" fmla="*/ 94 h 178"/>
                  <a:gd name="T36" fmla="*/ 2 w 403"/>
                  <a:gd name="T37" fmla="*/ 49 h 178"/>
                  <a:gd name="T38" fmla="*/ 0 w 403"/>
                  <a:gd name="T39" fmla="*/ 32 h 178"/>
                  <a:gd name="T40" fmla="*/ 3 w 403"/>
                  <a:gd name="T41" fmla="*/ 19 h 178"/>
                  <a:gd name="T42" fmla="*/ 22 w 403"/>
                  <a:gd name="T43" fmla="*/ 1 h 178"/>
                  <a:gd name="T44" fmla="*/ 49 w 403"/>
                  <a:gd name="T45" fmla="*/ 0 h 178"/>
                  <a:gd name="T46" fmla="*/ 70 w 403"/>
                  <a:gd name="T47" fmla="*/ 20 h 178"/>
                  <a:gd name="T48" fmla="*/ 70 w 403"/>
                  <a:gd name="T49" fmla="*/ 20 h 17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03"/>
                  <a:gd name="T76" fmla="*/ 0 h 178"/>
                  <a:gd name="T77" fmla="*/ 403 w 403"/>
                  <a:gd name="T78" fmla="*/ 178 h 17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03" h="178">
                    <a:moveTo>
                      <a:pt x="70" y="20"/>
                    </a:moveTo>
                    <a:lnTo>
                      <a:pt x="81" y="37"/>
                    </a:lnTo>
                    <a:lnTo>
                      <a:pt x="94" y="45"/>
                    </a:lnTo>
                    <a:lnTo>
                      <a:pt x="127" y="50"/>
                    </a:lnTo>
                    <a:lnTo>
                      <a:pt x="207" y="57"/>
                    </a:lnTo>
                    <a:lnTo>
                      <a:pt x="282" y="73"/>
                    </a:lnTo>
                    <a:lnTo>
                      <a:pt x="355" y="63"/>
                    </a:lnTo>
                    <a:lnTo>
                      <a:pt x="385" y="65"/>
                    </a:lnTo>
                    <a:lnTo>
                      <a:pt x="403" y="86"/>
                    </a:lnTo>
                    <a:lnTo>
                      <a:pt x="402" y="113"/>
                    </a:lnTo>
                    <a:lnTo>
                      <a:pt x="379" y="133"/>
                    </a:lnTo>
                    <a:lnTo>
                      <a:pt x="325" y="153"/>
                    </a:lnTo>
                    <a:lnTo>
                      <a:pt x="274" y="170"/>
                    </a:lnTo>
                    <a:lnTo>
                      <a:pt x="222" y="178"/>
                    </a:lnTo>
                    <a:lnTo>
                      <a:pt x="166" y="170"/>
                    </a:lnTo>
                    <a:lnTo>
                      <a:pt x="116" y="147"/>
                    </a:lnTo>
                    <a:lnTo>
                      <a:pt x="70" y="125"/>
                    </a:lnTo>
                    <a:lnTo>
                      <a:pt x="31" y="94"/>
                    </a:lnTo>
                    <a:lnTo>
                      <a:pt x="2" y="49"/>
                    </a:lnTo>
                    <a:lnTo>
                      <a:pt x="0" y="32"/>
                    </a:lnTo>
                    <a:lnTo>
                      <a:pt x="3" y="19"/>
                    </a:lnTo>
                    <a:lnTo>
                      <a:pt x="22" y="1"/>
                    </a:lnTo>
                    <a:lnTo>
                      <a:pt x="49" y="0"/>
                    </a:lnTo>
                    <a:lnTo>
                      <a:pt x="70" y="20"/>
                    </a:lnTo>
                    <a:close/>
                  </a:path>
                </a:pathLst>
              </a:custGeom>
              <a:solidFill>
                <a:srgbClr val="A38C8C"/>
              </a:solidFill>
              <a:ln w="9525">
                <a:noFill/>
                <a:round/>
                <a:headEnd/>
                <a:tailEnd/>
              </a:ln>
            </p:spPr>
            <p:txBody>
              <a:bodyPr/>
              <a:lstStyle/>
              <a:p>
                <a:endParaRPr lang="en-US"/>
              </a:p>
            </p:txBody>
          </p:sp>
          <p:sp>
            <p:nvSpPr>
              <p:cNvPr id="21720" name="Freeform 139"/>
              <p:cNvSpPr>
                <a:spLocks/>
              </p:cNvSpPr>
              <p:nvPr/>
            </p:nvSpPr>
            <p:spPr bwMode="auto">
              <a:xfrm>
                <a:off x="651" y="2607"/>
                <a:ext cx="24" cy="92"/>
              </a:xfrm>
              <a:custGeom>
                <a:avLst/>
                <a:gdLst>
                  <a:gd name="T0" fmla="*/ 166 w 166"/>
                  <a:gd name="T1" fmla="*/ 46 h 645"/>
                  <a:gd name="T2" fmla="*/ 148 w 166"/>
                  <a:gd name="T3" fmla="*/ 228 h 645"/>
                  <a:gd name="T4" fmla="*/ 147 w 166"/>
                  <a:gd name="T5" fmla="*/ 409 h 645"/>
                  <a:gd name="T6" fmla="*/ 141 w 166"/>
                  <a:gd name="T7" fmla="*/ 599 h 645"/>
                  <a:gd name="T8" fmla="*/ 137 w 166"/>
                  <a:gd name="T9" fmla="*/ 630 h 645"/>
                  <a:gd name="T10" fmla="*/ 117 w 166"/>
                  <a:gd name="T11" fmla="*/ 645 h 645"/>
                  <a:gd name="T12" fmla="*/ 92 w 166"/>
                  <a:gd name="T13" fmla="*/ 643 h 645"/>
                  <a:gd name="T14" fmla="*/ 72 w 166"/>
                  <a:gd name="T15" fmla="*/ 620 h 645"/>
                  <a:gd name="T16" fmla="*/ 55 w 166"/>
                  <a:gd name="T17" fmla="*/ 591 h 645"/>
                  <a:gd name="T18" fmla="*/ 33 w 166"/>
                  <a:gd name="T19" fmla="*/ 564 h 645"/>
                  <a:gd name="T20" fmla="*/ 3 w 166"/>
                  <a:gd name="T21" fmla="*/ 505 h 645"/>
                  <a:gd name="T22" fmla="*/ 0 w 166"/>
                  <a:gd name="T23" fmla="*/ 446 h 645"/>
                  <a:gd name="T24" fmla="*/ 3 w 166"/>
                  <a:gd name="T25" fmla="*/ 384 h 645"/>
                  <a:gd name="T26" fmla="*/ 12 w 166"/>
                  <a:gd name="T27" fmla="*/ 323 h 645"/>
                  <a:gd name="T28" fmla="*/ 24 w 166"/>
                  <a:gd name="T29" fmla="*/ 261 h 645"/>
                  <a:gd name="T30" fmla="*/ 40 w 166"/>
                  <a:gd name="T31" fmla="*/ 201 h 645"/>
                  <a:gd name="T32" fmla="*/ 57 w 166"/>
                  <a:gd name="T33" fmla="*/ 140 h 645"/>
                  <a:gd name="T34" fmla="*/ 76 w 166"/>
                  <a:gd name="T35" fmla="*/ 82 h 645"/>
                  <a:gd name="T36" fmla="*/ 96 w 166"/>
                  <a:gd name="T37" fmla="*/ 26 h 645"/>
                  <a:gd name="T38" fmla="*/ 115 w 166"/>
                  <a:gd name="T39" fmla="*/ 3 h 645"/>
                  <a:gd name="T40" fmla="*/ 141 w 166"/>
                  <a:gd name="T41" fmla="*/ 0 h 645"/>
                  <a:gd name="T42" fmla="*/ 161 w 166"/>
                  <a:gd name="T43" fmla="*/ 16 h 645"/>
                  <a:gd name="T44" fmla="*/ 166 w 166"/>
                  <a:gd name="T45" fmla="*/ 46 h 645"/>
                  <a:gd name="T46" fmla="*/ 166 w 166"/>
                  <a:gd name="T47" fmla="*/ 46 h 64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66"/>
                  <a:gd name="T73" fmla="*/ 0 h 645"/>
                  <a:gd name="T74" fmla="*/ 166 w 166"/>
                  <a:gd name="T75" fmla="*/ 645 h 64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66" h="645">
                    <a:moveTo>
                      <a:pt x="166" y="46"/>
                    </a:moveTo>
                    <a:lnTo>
                      <a:pt x="148" y="228"/>
                    </a:lnTo>
                    <a:lnTo>
                      <a:pt x="147" y="409"/>
                    </a:lnTo>
                    <a:lnTo>
                      <a:pt x="141" y="599"/>
                    </a:lnTo>
                    <a:lnTo>
                      <a:pt x="137" y="630"/>
                    </a:lnTo>
                    <a:lnTo>
                      <a:pt x="117" y="645"/>
                    </a:lnTo>
                    <a:lnTo>
                      <a:pt x="92" y="643"/>
                    </a:lnTo>
                    <a:lnTo>
                      <a:pt x="72" y="620"/>
                    </a:lnTo>
                    <a:lnTo>
                      <a:pt x="55" y="591"/>
                    </a:lnTo>
                    <a:lnTo>
                      <a:pt x="33" y="564"/>
                    </a:lnTo>
                    <a:lnTo>
                      <a:pt x="3" y="505"/>
                    </a:lnTo>
                    <a:lnTo>
                      <a:pt x="0" y="446"/>
                    </a:lnTo>
                    <a:lnTo>
                      <a:pt x="3" y="384"/>
                    </a:lnTo>
                    <a:lnTo>
                      <a:pt x="12" y="323"/>
                    </a:lnTo>
                    <a:lnTo>
                      <a:pt x="24" y="261"/>
                    </a:lnTo>
                    <a:lnTo>
                      <a:pt x="40" y="201"/>
                    </a:lnTo>
                    <a:lnTo>
                      <a:pt x="57" y="140"/>
                    </a:lnTo>
                    <a:lnTo>
                      <a:pt x="76" y="82"/>
                    </a:lnTo>
                    <a:lnTo>
                      <a:pt x="96" y="26"/>
                    </a:lnTo>
                    <a:lnTo>
                      <a:pt x="115" y="3"/>
                    </a:lnTo>
                    <a:lnTo>
                      <a:pt x="141" y="0"/>
                    </a:lnTo>
                    <a:lnTo>
                      <a:pt x="161" y="16"/>
                    </a:lnTo>
                    <a:lnTo>
                      <a:pt x="166" y="46"/>
                    </a:lnTo>
                    <a:close/>
                  </a:path>
                </a:pathLst>
              </a:custGeom>
              <a:solidFill>
                <a:srgbClr val="A38C8C"/>
              </a:solidFill>
              <a:ln w="9525">
                <a:noFill/>
                <a:round/>
                <a:headEnd/>
                <a:tailEnd/>
              </a:ln>
            </p:spPr>
            <p:txBody>
              <a:bodyPr/>
              <a:lstStyle/>
              <a:p>
                <a:endParaRPr lang="en-US"/>
              </a:p>
            </p:txBody>
          </p:sp>
          <p:sp>
            <p:nvSpPr>
              <p:cNvPr id="21721" name="Freeform 140"/>
              <p:cNvSpPr>
                <a:spLocks/>
              </p:cNvSpPr>
              <p:nvPr/>
            </p:nvSpPr>
            <p:spPr bwMode="auto">
              <a:xfrm>
                <a:off x="290" y="2600"/>
                <a:ext cx="27" cy="61"/>
              </a:xfrm>
              <a:custGeom>
                <a:avLst/>
                <a:gdLst>
                  <a:gd name="T0" fmla="*/ 109 w 191"/>
                  <a:gd name="T1" fmla="*/ 53 h 428"/>
                  <a:gd name="T2" fmla="*/ 122 w 191"/>
                  <a:gd name="T3" fmla="*/ 133 h 428"/>
                  <a:gd name="T4" fmla="*/ 144 w 191"/>
                  <a:gd name="T5" fmla="*/ 203 h 428"/>
                  <a:gd name="T6" fmla="*/ 169 w 191"/>
                  <a:gd name="T7" fmla="*/ 272 h 428"/>
                  <a:gd name="T8" fmla="*/ 191 w 191"/>
                  <a:gd name="T9" fmla="*/ 353 h 428"/>
                  <a:gd name="T10" fmla="*/ 190 w 191"/>
                  <a:gd name="T11" fmla="*/ 381 h 428"/>
                  <a:gd name="T12" fmla="*/ 175 w 191"/>
                  <a:gd name="T13" fmla="*/ 403 h 428"/>
                  <a:gd name="T14" fmla="*/ 152 w 191"/>
                  <a:gd name="T15" fmla="*/ 419 h 428"/>
                  <a:gd name="T16" fmla="*/ 123 w 191"/>
                  <a:gd name="T17" fmla="*/ 428 h 428"/>
                  <a:gd name="T18" fmla="*/ 65 w 191"/>
                  <a:gd name="T19" fmla="*/ 422 h 428"/>
                  <a:gd name="T20" fmla="*/ 31 w 191"/>
                  <a:gd name="T21" fmla="*/ 381 h 428"/>
                  <a:gd name="T22" fmla="*/ 8 w 191"/>
                  <a:gd name="T23" fmla="*/ 203 h 428"/>
                  <a:gd name="T24" fmla="*/ 0 w 191"/>
                  <a:gd name="T25" fmla="*/ 24 h 428"/>
                  <a:gd name="T26" fmla="*/ 3 w 191"/>
                  <a:gd name="T27" fmla="*/ 9 h 428"/>
                  <a:gd name="T28" fmla="*/ 15 w 191"/>
                  <a:gd name="T29" fmla="*/ 0 h 428"/>
                  <a:gd name="T30" fmla="*/ 52 w 191"/>
                  <a:gd name="T31" fmla="*/ 1 h 428"/>
                  <a:gd name="T32" fmla="*/ 90 w 191"/>
                  <a:gd name="T33" fmla="*/ 20 h 428"/>
                  <a:gd name="T34" fmla="*/ 109 w 191"/>
                  <a:gd name="T35" fmla="*/ 53 h 428"/>
                  <a:gd name="T36" fmla="*/ 109 w 191"/>
                  <a:gd name="T37" fmla="*/ 53 h 42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91"/>
                  <a:gd name="T58" fmla="*/ 0 h 428"/>
                  <a:gd name="T59" fmla="*/ 191 w 191"/>
                  <a:gd name="T60" fmla="*/ 428 h 42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91" h="428">
                    <a:moveTo>
                      <a:pt x="109" y="53"/>
                    </a:moveTo>
                    <a:lnTo>
                      <a:pt x="122" y="133"/>
                    </a:lnTo>
                    <a:lnTo>
                      <a:pt x="144" y="203"/>
                    </a:lnTo>
                    <a:lnTo>
                      <a:pt x="169" y="272"/>
                    </a:lnTo>
                    <a:lnTo>
                      <a:pt x="191" y="353"/>
                    </a:lnTo>
                    <a:lnTo>
                      <a:pt x="190" y="381"/>
                    </a:lnTo>
                    <a:lnTo>
                      <a:pt x="175" y="403"/>
                    </a:lnTo>
                    <a:lnTo>
                      <a:pt x="152" y="419"/>
                    </a:lnTo>
                    <a:lnTo>
                      <a:pt x="123" y="428"/>
                    </a:lnTo>
                    <a:lnTo>
                      <a:pt x="65" y="422"/>
                    </a:lnTo>
                    <a:lnTo>
                      <a:pt x="31" y="381"/>
                    </a:lnTo>
                    <a:lnTo>
                      <a:pt x="8" y="203"/>
                    </a:lnTo>
                    <a:lnTo>
                      <a:pt x="0" y="24"/>
                    </a:lnTo>
                    <a:lnTo>
                      <a:pt x="3" y="9"/>
                    </a:lnTo>
                    <a:lnTo>
                      <a:pt x="15" y="0"/>
                    </a:lnTo>
                    <a:lnTo>
                      <a:pt x="52" y="1"/>
                    </a:lnTo>
                    <a:lnTo>
                      <a:pt x="90" y="20"/>
                    </a:lnTo>
                    <a:lnTo>
                      <a:pt x="109" y="53"/>
                    </a:lnTo>
                    <a:close/>
                  </a:path>
                </a:pathLst>
              </a:custGeom>
              <a:solidFill>
                <a:srgbClr val="A38C8C"/>
              </a:solidFill>
              <a:ln w="9525">
                <a:noFill/>
                <a:round/>
                <a:headEnd/>
                <a:tailEnd/>
              </a:ln>
            </p:spPr>
            <p:txBody>
              <a:bodyPr/>
              <a:lstStyle/>
              <a:p>
                <a:endParaRPr lang="en-US"/>
              </a:p>
            </p:txBody>
          </p:sp>
          <p:sp>
            <p:nvSpPr>
              <p:cNvPr id="21722" name="Freeform 141"/>
              <p:cNvSpPr>
                <a:spLocks/>
              </p:cNvSpPr>
              <p:nvPr/>
            </p:nvSpPr>
            <p:spPr bwMode="auto">
              <a:xfrm>
                <a:off x="281" y="2696"/>
                <a:ext cx="259" cy="29"/>
              </a:xfrm>
              <a:custGeom>
                <a:avLst/>
                <a:gdLst>
                  <a:gd name="T0" fmla="*/ 29 w 1812"/>
                  <a:gd name="T1" fmla="*/ 66 h 203"/>
                  <a:gd name="T2" fmla="*/ 63 w 1812"/>
                  <a:gd name="T3" fmla="*/ 34 h 203"/>
                  <a:gd name="T4" fmla="*/ 83 w 1812"/>
                  <a:gd name="T5" fmla="*/ 22 h 203"/>
                  <a:gd name="T6" fmla="*/ 106 w 1812"/>
                  <a:gd name="T7" fmla="*/ 14 h 203"/>
                  <a:gd name="T8" fmla="*/ 172 w 1812"/>
                  <a:gd name="T9" fmla="*/ 4 h 203"/>
                  <a:gd name="T10" fmla="*/ 273 w 1812"/>
                  <a:gd name="T11" fmla="*/ 0 h 203"/>
                  <a:gd name="T12" fmla="*/ 363 w 1812"/>
                  <a:gd name="T13" fmla="*/ 13 h 203"/>
                  <a:gd name="T14" fmla="*/ 480 w 1812"/>
                  <a:gd name="T15" fmla="*/ 30 h 203"/>
                  <a:gd name="T16" fmla="*/ 597 w 1812"/>
                  <a:gd name="T17" fmla="*/ 47 h 203"/>
                  <a:gd name="T18" fmla="*/ 686 w 1812"/>
                  <a:gd name="T19" fmla="*/ 57 h 203"/>
                  <a:gd name="T20" fmla="*/ 892 w 1812"/>
                  <a:gd name="T21" fmla="*/ 71 h 203"/>
                  <a:gd name="T22" fmla="*/ 1073 w 1812"/>
                  <a:gd name="T23" fmla="*/ 76 h 203"/>
                  <a:gd name="T24" fmla="*/ 1459 w 1812"/>
                  <a:gd name="T25" fmla="*/ 65 h 203"/>
                  <a:gd name="T26" fmla="*/ 1607 w 1812"/>
                  <a:gd name="T27" fmla="*/ 66 h 203"/>
                  <a:gd name="T28" fmla="*/ 1755 w 1812"/>
                  <a:gd name="T29" fmla="*/ 72 h 203"/>
                  <a:gd name="T30" fmla="*/ 1798 w 1812"/>
                  <a:gd name="T31" fmla="*/ 86 h 203"/>
                  <a:gd name="T32" fmla="*/ 1812 w 1812"/>
                  <a:gd name="T33" fmla="*/ 118 h 203"/>
                  <a:gd name="T34" fmla="*/ 1808 w 1812"/>
                  <a:gd name="T35" fmla="*/ 135 h 203"/>
                  <a:gd name="T36" fmla="*/ 1796 w 1812"/>
                  <a:gd name="T37" fmla="*/ 149 h 203"/>
                  <a:gd name="T38" fmla="*/ 1777 w 1812"/>
                  <a:gd name="T39" fmla="*/ 160 h 203"/>
                  <a:gd name="T40" fmla="*/ 1750 w 1812"/>
                  <a:gd name="T41" fmla="*/ 164 h 203"/>
                  <a:gd name="T42" fmla="*/ 1609 w 1812"/>
                  <a:gd name="T43" fmla="*/ 175 h 203"/>
                  <a:gd name="T44" fmla="*/ 1466 w 1812"/>
                  <a:gd name="T45" fmla="*/ 190 h 203"/>
                  <a:gd name="T46" fmla="*/ 1257 w 1812"/>
                  <a:gd name="T47" fmla="*/ 200 h 203"/>
                  <a:gd name="T48" fmla="*/ 1072 w 1812"/>
                  <a:gd name="T49" fmla="*/ 203 h 203"/>
                  <a:gd name="T50" fmla="*/ 679 w 1812"/>
                  <a:gd name="T51" fmla="*/ 186 h 203"/>
                  <a:gd name="T52" fmla="*/ 445 w 1812"/>
                  <a:gd name="T53" fmla="*/ 168 h 203"/>
                  <a:gd name="T54" fmla="*/ 237 w 1812"/>
                  <a:gd name="T55" fmla="*/ 155 h 203"/>
                  <a:gd name="T56" fmla="*/ 141 w 1812"/>
                  <a:gd name="T57" fmla="*/ 145 h 203"/>
                  <a:gd name="T58" fmla="*/ 29 w 1812"/>
                  <a:gd name="T59" fmla="*/ 140 h 203"/>
                  <a:gd name="T60" fmla="*/ 5 w 1812"/>
                  <a:gd name="T61" fmla="*/ 135 h 203"/>
                  <a:gd name="T62" fmla="*/ 0 w 1812"/>
                  <a:gd name="T63" fmla="*/ 118 h 203"/>
                  <a:gd name="T64" fmla="*/ 10 w 1812"/>
                  <a:gd name="T65" fmla="*/ 94 h 203"/>
                  <a:gd name="T66" fmla="*/ 29 w 1812"/>
                  <a:gd name="T67" fmla="*/ 66 h 203"/>
                  <a:gd name="T68" fmla="*/ 29 w 1812"/>
                  <a:gd name="T69" fmla="*/ 66 h 20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812"/>
                  <a:gd name="T106" fmla="*/ 0 h 203"/>
                  <a:gd name="T107" fmla="*/ 1812 w 1812"/>
                  <a:gd name="T108" fmla="*/ 203 h 20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812" h="203">
                    <a:moveTo>
                      <a:pt x="29" y="66"/>
                    </a:moveTo>
                    <a:lnTo>
                      <a:pt x="63" y="34"/>
                    </a:lnTo>
                    <a:lnTo>
                      <a:pt x="83" y="22"/>
                    </a:lnTo>
                    <a:lnTo>
                      <a:pt x="106" y="14"/>
                    </a:lnTo>
                    <a:lnTo>
                      <a:pt x="172" y="4"/>
                    </a:lnTo>
                    <a:lnTo>
                      <a:pt x="273" y="0"/>
                    </a:lnTo>
                    <a:lnTo>
                      <a:pt x="363" y="13"/>
                    </a:lnTo>
                    <a:lnTo>
                      <a:pt x="480" y="30"/>
                    </a:lnTo>
                    <a:lnTo>
                      <a:pt x="597" y="47"/>
                    </a:lnTo>
                    <a:lnTo>
                      <a:pt x="686" y="57"/>
                    </a:lnTo>
                    <a:lnTo>
                      <a:pt x="892" y="71"/>
                    </a:lnTo>
                    <a:lnTo>
                      <a:pt x="1073" y="76"/>
                    </a:lnTo>
                    <a:lnTo>
                      <a:pt x="1459" y="65"/>
                    </a:lnTo>
                    <a:lnTo>
                      <a:pt x="1607" y="66"/>
                    </a:lnTo>
                    <a:lnTo>
                      <a:pt x="1755" y="72"/>
                    </a:lnTo>
                    <a:lnTo>
                      <a:pt x="1798" y="86"/>
                    </a:lnTo>
                    <a:lnTo>
                      <a:pt x="1812" y="118"/>
                    </a:lnTo>
                    <a:lnTo>
                      <a:pt x="1808" y="135"/>
                    </a:lnTo>
                    <a:lnTo>
                      <a:pt x="1796" y="149"/>
                    </a:lnTo>
                    <a:lnTo>
                      <a:pt x="1777" y="160"/>
                    </a:lnTo>
                    <a:lnTo>
                      <a:pt x="1750" y="164"/>
                    </a:lnTo>
                    <a:lnTo>
                      <a:pt x="1609" y="175"/>
                    </a:lnTo>
                    <a:lnTo>
                      <a:pt x="1466" y="190"/>
                    </a:lnTo>
                    <a:lnTo>
                      <a:pt x="1257" y="200"/>
                    </a:lnTo>
                    <a:lnTo>
                      <a:pt x="1072" y="203"/>
                    </a:lnTo>
                    <a:lnTo>
                      <a:pt x="679" y="186"/>
                    </a:lnTo>
                    <a:lnTo>
                      <a:pt x="445" y="168"/>
                    </a:lnTo>
                    <a:lnTo>
                      <a:pt x="237" y="155"/>
                    </a:lnTo>
                    <a:lnTo>
                      <a:pt x="141" y="145"/>
                    </a:lnTo>
                    <a:lnTo>
                      <a:pt x="29" y="140"/>
                    </a:lnTo>
                    <a:lnTo>
                      <a:pt x="5" y="135"/>
                    </a:lnTo>
                    <a:lnTo>
                      <a:pt x="0" y="118"/>
                    </a:lnTo>
                    <a:lnTo>
                      <a:pt x="10" y="94"/>
                    </a:lnTo>
                    <a:lnTo>
                      <a:pt x="29" y="66"/>
                    </a:lnTo>
                    <a:close/>
                  </a:path>
                </a:pathLst>
              </a:custGeom>
              <a:solidFill>
                <a:srgbClr val="A38C8C"/>
              </a:solidFill>
              <a:ln w="9525">
                <a:noFill/>
                <a:round/>
                <a:headEnd/>
                <a:tailEnd/>
              </a:ln>
            </p:spPr>
            <p:txBody>
              <a:bodyPr/>
              <a:lstStyle/>
              <a:p>
                <a:endParaRPr lang="en-US"/>
              </a:p>
            </p:txBody>
          </p:sp>
          <p:sp>
            <p:nvSpPr>
              <p:cNvPr id="21723" name="Freeform 142"/>
              <p:cNvSpPr>
                <a:spLocks/>
              </p:cNvSpPr>
              <p:nvPr/>
            </p:nvSpPr>
            <p:spPr bwMode="auto">
              <a:xfrm>
                <a:off x="256" y="2677"/>
                <a:ext cx="31" cy="24"/>
              </a:xfrm>
              <a:custGeom>
                <a:avLst/>
                <a:gdLst>
                  <a:gd name="T0" fmla="*/ 153 w 217"/>
                  <a:gd name="T1" fmla="*/ 20 h 171"/>
                  <a:gd name="T2" fmla="*/ 134 w 217"/>
                  <a:gd name="T3" fmla="*/ 32 h 171"/>
                  <a:gd name="T4" fmla="*/ 108 w 217"/>
                  <a:gd name="T5" fmla="*/ 28 h 171"/>
                  <a:gd name="T6" fmla="*/ 78 w 217"/>
                  <a:gd name="T7" fmla="*/ 18 h 171"/>
                  <a:gd name="T8" fmla="*/ 47 w 217"/>
                  <a:gd name="T9" fmla="*/ 17 h 171"/>
                  <a:gd name="T10" fmla="*/ 12 w 217"/>
                  <a:gd name="T11" fmla="*/ 40 h 171"/>
                  <a:gd name="T12" fmla="*/ 0 w 217"/>
                  <a:gd name="T13" fmla="*/ 80 h 171"/>
                  <a:gd name="T14" fmla="*/ 6 w 217"/>
                  <a:gd name="T15" fmla="*/ 116 h 171"/>
                  <a:gd name="T16" fmla="*/ 22 w 217"/>
                  <a:gd name="T17" fmla="*/ 148 h 171"/>
                  <a:gd name="T18" fmla="*/ 48 w 217"/>
                  <a:gd name="T19" fmla="*/ 168 h 171"/>
                  <a:gd name="T20" fmla="*/ 82 w 217"/>
                  <a:gd name="T21" fmla="*/ 171 h 171"/>
                  <a:gd name="T22" fmla="*/ 128 w 217"/>
                  <a:gd name="T23" fmla="*/ 153 h 171"/>
                  <a:gd name="T24" fmla="*/ 161 w 217"/>
                  <a:gd name="T25" fmla="*/ 124 h 171"/>
                  <a:gd name="T26" fmla="*/ 187 w 217"/>
                  <a:gd name="T27" fmla="*/ 86 h 171"/>
                  <a:gd name="T28" fmla="*/ 213 w 217"/>
                  <a:gd name="T29" fmla="*/ 42 h 171"/>
                  <a:gd name="T30" fmla="*/ 217 w 217"/>
                  <a:gd name="T31" fmla="*/ 15 h 171"/>
                  <a:gd name="T32" fmla="*/ 202 w 217"/>
                  <a:gd name="T33" fmla="*/ 0 h 171"/>
                  <a:gd name="T34" fmla="*/ 176 w 217"/>
                  <a:gd name="T35" fmla="*/ 0 h 171"/>
                  <a:gd name="T36" fmla="*/ 153 w 217"/>
                  <a:gd name="T37" fmla="*/ 20 h 171"/>
                  <a:gd name="T38" fmla="*/ 153 w 217"/>
                  <a:gd name="T39" fmla="*/ 20 h 17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17"/>
                  <a:gd name="T61" fmla="*/ 0 h 171"/>
                  <a:gd name="T62" fmla="*/ 217 w 217"/>
                  <a:gd name="T63" fmla="*/ 171 h 17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17" h="171">
                    <a:moveTo>
                      <a:pt x="153" y="20"/>
                    </a:moveTo>
                    <a:lnTo>
                      <a:pt x="134" y="32"/>
                    </a:lnTo>
                    <a:lnTo>
                      <a:pt x="108" y="28"/>
                    </a:lnTo>
                    <a:lnTo>
                      <a:pt x="78" y="18"/>
                    </a:lnTo>
                    <a:lnTo>
                      <a:pt x="47" y="17"/>
                    </a:lnTo>
                    <a:lnTo>
                      <a:pt x="12" y="40"/>
                    </a:lnTo>
                    <a:lnTo>
                      <a:pt x="0" y="80"/>
                    </a:lnTo>
                    <a:lnTo>
                      <a:pt x="6" y="116"/>
                    </a:lnTo>
                    <a:lnTo>
                      <a:pt x="22" y="148"/>
                    </a:lnTo>
                    <a:lnTo>
                      <a:pt x="48" y="168"/>
                    </a:lnTo>
                    <a:lnTo>
                      <a:pt x="82" y="171"/>
                    </a:lnTo>
                    <a:lnTo>
                      <a:pt x="128" y="153"/>
                    </a:lnTo>
                    <a:lnTo>
                      <a:pt x="161" y="124"/>
                    </a:lnTo>
                    <a:lnTo>
                      <a:pt x="187" y="86"/>
                    </a:lnTo>
                    <a:lnTo>
                      <a:pt x="213" y="42"/>
                    </a:lnTo>
                    <a:lnTo>
                      <a:pt x="217" y="15"/>
                    </a:lnTo>
                    <a:lnTo>
                      <a:pt x="202" y="0"/>
                    </a:lnTo>
                    <a:lnTo>
                      <a:pt x="176" y="0"/>
                    </a:lnTo>
                    <a:lnTo>
                      <a:pt x="153" y="20"/>
                    </a:lnTo>
                    <a:close/>
                  </a:path>
                </a:pathLst>
              </a:custGeom>
              <a:solidFill>
                <a:srgbClr val="A38C8C"/>
              </a:solidFill>
              <a:ln w="9525">
                <a:noFill/>
                <a:round/>
                <a:headEnd/>
                <a:tailEnd/>
              </a:ln>
            </p:spPr>
            <p:txBody>
              <a:bodyPr/>
              <a:lstStyle/>
              <a:p>
                <a:endParaRPr lang="en-US"/>
              </a:p>
            </p:txBody>
          </p:sp>
          <p:sp>
            <p:nvSpPr>
              <p:cNvPr id="21724" name="Freeform 143"/>
              <p:cNvSpPr>
                <a:spLocks/>
              </p:cNvSpPr>
              <p:nvPr/>
            </p:nvSpPr>
            <p:spPr bwMode="auto">
              <a:xfrm>
                <a:off x="678" y="2678"/>
                <a:ext cx="24" cy="20"/>
              </a:xfrm>
              <a:custGeom>
                <a:avLst/>
                <a:gdLst>
                  <a:gd name="T0" fmla="*/ 72 w 169"/>
                  <a:gd name="T1" fmla="*/ 40 h 140"/>
                  <a:gd name="T2" fmla="*/ 78 w 169"/>
                  <a:gd name="T3" fmla="*/ 52 h 140"/>
                  <a:gd name="T4" fmla="*/ 98 w 169"/>
                  <a:gd name="T5" fmla="*/ 51 h 140"/>
                  <a:gd name="T6" fmla="*/ 147 w 169"/>
                  <a:gd name="T7" fmla="*/ 32 h 140"/>
                  <a:gd name="T8" fmla="*/ 169 w 169"/>
                  <a:gd name="T9" fmla="*/ 37 h 140"/>
                  <a:gd name="T10" fmla="*/ 153 w 169"/>
                  <a:gd name="T11" fmla="*/ 68 h 140"/>
                  <a:gd name="T12" fmla="*/ 135 w 169"/>
                  <a:gd name="T13" fmla="*/ 88 h 140"/>
                  <a:gd name="T14" fmla="*/ 113 w 169"/>
                  <a:gd name="T15" fmla="*/ 107 h 140"/>
                  <a:gd name="T16" fmla="*/ 89 w 169"/>
                  <a:gd name="T17" fmla="*/ 124 h 140"/>
                  <a:gd name="T18" fmla="*/ 65 w 169"/>
                  <a:gd name="T19" fmla="*/ 135 h 140"/>
                  <a:gd name="T20" fmla="*/ 23 w 169"/>
                  <a:gd name="T21" fmla="*/ 140 h 140"/>
                  <a:gd name="T22" fmla="*/ 2 w 169"/>
                  <a:gd name="T23" fmla="*/ 123 h 140"/>
                  <a:gd name="T24" fmla="*/ 0 w 169"/>
                  <a:gd name="T25" fmla="*/ 33 h 140"/>
                  <a:gd name="T26" fmla="*/ 13 w 169"/>
                  <a:gd name="T27" fmla="*/ 6 h 140"/>
                  <a:gd name="T28" fmla="*/ 39 w 169"/>
                  <a:gd name="T29" fmla="*/ 0 h 140"/>
                  <a:gd name="T30" fmla="*/ 63 w 169"/>
                  <a:gd name="T31" fmla="*/ 11 h 140"/>
                  <a:gd name="T32" fmla="*/ 72 w 169"/>
                  <a:gd name="T33" fmla="*/ 40 h 140"/>
                  <a:gd name="T34" fmla="*/ 72 w 169"/>
                  <a:gd name="T35" fmla="*/ 40 h 14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69"/>
                  <a:gd name="T55" fmla="*/ 0 h 140"/>
                  <a:gd name="T56" fmla="*/ 169 w 169"/>
                  <a:gd name="T57" fmla="*/ 140 h 14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69" h="140">
                    <a:moveTo>
                      <a:pt x="72" y="40"/>
                    </a:moveTo>
                    <a:lnTo>
                      <a:pt x="78" y="52"/>
                    </a:lnTo>
                    <a:lnTo>
                      <a:pt x="98" y="51"/>
                    </a:lnTo>
                    <a:lnTo>
                      <a:pt x="147" y="32"/>
                    </a:lnTo>
                    <a:lnTo>
                      <a:pt x="169" y="37"/>
                    </a:lnTo>
                    <a:lnTo>
                      <a:pt x="153" y="68"/>
                    </a:lnTo>
                    <a:lnTo>
                      <a:pt x="135" y="88"/>
                    </a:lnTo>
                    <a:lnTo>
                      <a:pt x="113" y="107"/>
                    </a:lnTo>
                    <a:lnTo>
                      <a:pt x="89" y="124"/>
                    </a:lnTo>
                    <a:lnTo>
                      <a:pt x="65" y="135"/>
                    </a:lnTo>
                    <a:lnTo>
                      <a:pt x="23" y="140"/>
                    </a:lnTo>
                    <a:lnTo>
                      <a:pt x="2" y="123"/>
                    </a:lnTo>
                    <a:lnTo>
                      <a:pt x="0" y="33"/>
                    </a:lnTo>
                    <a:lnTo>
                      <a:pt x="13" y="6"/>
                    </a:lnTo>
                    <a:lnTo>
                      <a:pt x="39" y="0"/>
                    </a:lnTo>
                    <a:lnTo>
                      <a:pt x="63" y="11"/>
                    </a:lnTo>
                    <a:lnTo>
                      <a:pt x="72" y="40"/>
                    </a:lnTo>
                    <a:close/>
                  </a:path>
                </a:pathLst>
              </a:custGeom>
              <a:solidFill>
                <a:srgbClr val="A38C8C"/>
              </a:solidFill>
              <a:ln w="9525">
                <a:noFill/>
                <a:round/>
                <a:headEnd/>
                <a:tailEnd/>
              </a:ln>
            </p:spPr>
            <p:txBody>
              <a:bodyPr/>
              <a:lstStyle/>
              <a:p>
                <a:endParaRPr lang="en-US"/>
              </a:p>
            </p:txBody>
          </p:sp>
          <p:sp>
            <p:nvSpPr>
              <p:cNvPr id="21725" name="Freeform 144"/>
              <p:cNvSpPr>
                <a:spLocks/>
              </p:cNvSpPr>
              <p:nvPr/>
            </p:nvSpPr>
            <p:spPr bwMode="auto">
              <a:xfrm>
                <a:off x="606" y="2573"/>
                <a:ext cx="35" cy="57"/>
              </a:xfrm>
              <a:custGeom>
                <a:avLst/>
                <a:gdLst>
                  <a:gd name="T0" fmla="*/ 37 w 247"/>
                  <a:gd name="T1" fmla="*/ 23 h 399"/>
                  <a:gd name="T2" fmla="*/ 112 w 247"/>
                  <a:gd name="T3" fmla="*/ 11 h 399"/>
                  <a:gd name="T4" fmla="*/ 187 w 247"/>
                  <a:gd name="T5" fmla="*/ 0 h 399"/>
                  <a:gd name="T6" fmla="*/ 234 w 247"/>
                  <a:gd name="T7" fmla="*/ 16 h 399"/>
                  <a:gd name="T8" fmla="*/ 247 w 247"/>
                  <a:gd name="T9" fmla="*/ 64 h 399"/>
                  <a:gd name="T10" fmla="*/ 236 w 247"/>
                  <a:gd name="T11" fmla="*/ 352 h 399"/>
                  <a:gd name="T12" fmla="*/ 223 w 247"/>
                  <a:gd name="T13" fmla="*/ 377 h 399"/>
                  <a:gd name="T14" fmla="*/ 202 w 247"/>
                  <a:gd name="T15" fmla="*/ 393 h 399"/>
                  <a:gd name="T16" fmla="*/ 152 w 247"/>
                  <a:gd name="T17" fmla="*/ 399 h 399"/>
                  <a:gd name="T18" fmla="*/ 113 w 247"/>
                  <a:gd name="T19" fmla="*/ 373 h 399"/>
                  <a:gd name="T20" fmla="*/ 108 w 247"/>
                  <a:gd name="T21" fmla="*/ 322 h 399"/>
                  <a:gd name="T22" fmla="*/ 122 w 247"/>
                  <a:gd name="T23" fmla="*/ 214 h 399"/>
                  <a:gd name="T24" fmla="*/ 123 w 247"/>
                  <a:gd name="T25" fmla="*/ 111 h 399"/>
                  <a:gd name="T26" fmla="*/ 83 w 247"/>
                  <a:gd name="T27" fmla="*/ 102 h 399"/>
                  <a:gd name="T28" fmla="*/ 37 w 247"/>
                  <a:gd name="T29" fmla="*/ 96 h 399"/>
                  <a:gd name="T30" fmla="*/ 9 w 247"/>
                  <a:gd name="T31" fmla="*/ 85 h 399"/>
                  <a:gd name="T32" fmla="*/ 0 w 247"/>
                  <a:gd name="T33" fmla="*/ 60 h 399"/>
                  <a:gd name="T34" fmla="*/ 9 w 247"/>
                  <a:gd name="T35" fmla="*/ 35 h 399"/>
                  <a:gd name="T36" fmla="*/ 21 w 247"/>
                  <a:gd name="T37" fmla="*/ 26 h 399"/>
                  <a:gd name="T38" fmla="*/ 37 w 247"/>
                  <a:gd name="T39" fmla="*/ 23 h 399"/>
                  <a:gd name="T40" fmla="*/ 37 w 247"/>
                  <a:gd name="T41" fmla="*/ 23 h 39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47"/>
                  <a:gd name="T64" fmla="*/ 0 h 399"/>
                  <a:gd name="T65" fmla="*/ 247 w 247"/>
                  <a:gd name="T66" fmla="*/ 399 h 39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47" h="399">
                    <a:moveTo>
                      <a:pt x="37" y="23"/>
                    </a:moveTo>
                    <a:lnTo>
                      <a:pt x="112" y="11"/>
                    </a:lnTo>
                    <a:lnTo>
                      <a:pt x="187" y="0"/>
                    </a:lnTo>
                    <a:lnTo>
                      <a:pt x="234" y="16"/>
                    </a:lnTo>
                    <a:lnTo>
                      <a:pt x="247" y="64"/>
                    </a:lnTo>
                    <a:lnTo>
                      <a:pt x="236" y="352"/>
                    </a:lnTo>
                    <a:lnTo>
                      <a:pt x="223" y="377"/>
                    </a:lnTo>
                    <a:lnTo>
                      <a:pt x="202" y="393"/>
                    </a:lnTo>
                    <a:lnTo>
                      <a:pt x="152" y="399"/>
                    </a:lnTo>
                    <a:lnTo>
                      <a:pt x="113" y="373"/>
                    </a:lnTo>
                    <a:lnTo>
                      <a:pt x="108" y="322"/>
                    </a:lnTo>
                    <a:lnTo>
                      <a:pt x="122" y="214"/>
                    </a:lnTo>
                    <a:lnTo>
                      <a:pt x="123" y="111"/>
                    </a:lnTo>
                    <a:lnTo>
                      <a:pt x="83" y="102"/>
                    </a:lnTo>
                    <a:lnTo>
                      <a:pt x="37" y="96"/>
                    </a:lnTo>
                    <a:lnTo>
                      <a:pt x="9" y="85"/>
                    </a:lnTo>
                    <a:lnTo>
                      <a:pt x="0" y="60"/>
                    </a:lnTo>
                    <a:lnTo>
                      <a:pt x="9" y="35"/>
                    </a:lnTo>
                    <a:lnTo>
                      <a:pt x="21" y="26"/>
                    </a:lnTo>
                    <a:lnTo>
                      <a:pt x="37" y="23"/>
                    </a:lnTo>
                    <a:close/>
                  </a:path>
                </a:pathLst>
              </a:custGeom>
              <a:solidFill>
                <a:srgbClr val="A38C8C"/>
              </a:solidFill>
              <a:ln w="9525">
                <a:noFill/>
                <a:round/>
                <a:headEnd/>
                <a:tailEnd/>
              </a:ln>
            </p:spPr>
            <p:txBody>
              <a:bodyPr/>
              <a:lstStyle/>
              <a:p>
                <a:endParaRPr lang="en-US"/>
              </a:p>
            </p:txBody>
          </p:sp>
          <p:sp>
            <p:nvSpPr>
              <p:cNvPr id="21726" name="Freeform 145"/>
              <p:cNvSpPr>
                <a:spLocks/>
              </p:cNvSpPr>
              <p:nvPr/>
            </p:nvSpPr>
            <p:spPr bwMode="auto">
              <a:xfrm>
                <a:off x="581" y="2534"/>
                <a:ext cx="70" cy="19"/>
              </a:xfrm>
              <a:custGeom>
                <a:avLst/>
                <a:gdLst>
                  <a:gd name="T0" fmla="*/ 31 w 487"/>
                  <a:gd name="T1" fmla="*/ 26 h 133"/>
                  <a:gd name="T2" fmla="*/ 138 w 487"/>
                  <a:gd name="T3" fmla="*/ 11 h 133"/>
                  <a:gd name="T4" fmla="*/ 233 w 487"/>
                  <a:gd name="T5" fmla="*/ 0 h 133"/>
                  <a:gd name="T6" fmla="*/ 436 w 487"/>
                  <a:gd name="T7" fmla="*/ 10 h 133"/>
                  <a:gd name="T8" fmla="*/ 461 w 487"/>
                  <a:gd name="T9" fmla="*/ 20 h 133"/>
                  <a:gd name="T10" fmla="*/ 478 w 487"/>
                  <a:gd name="T11" fmla="*/ 37 h 133"/>
                  <a:gd name="T12" fmla="*/ 487 w 487"/>
                  <a:gd name="T13" fmla="*/ 81 h 133"/>
                  <a:gd name="T14" fmla="*/ 479 w 487"/>
                  <a:gd name="T15" fmla="*/ 104 h 133"/>
                  <a:gd name="T16" fmla="*/ 464 w 487"/>
                  <a:gd name="T17" fmla="*/ 121 h 133"/>
                  <a:gd name="T18" fmla="*/ 443 w 487"/>
                  <a:gd name="T19" fmla="*/ 132 h 133"/>
                  <a:gd name="T20" fmla="*/ 416 w 487"/>
                  <a:gd name="T21" fmla="*/ 133 h 133"/>
                  <a:gd name="T22" fmla="*/ 316 w 487"/>
                  <a:gd name="T23" fmla="*/ 115 h 133"/>
                  <a:gd name="T24" fmla="*/ 229 w 487"/>
                  <a:gd name="T25" fmla="*/ 99 h 133"/>
                  <a:gd name="T26" fmla="*/ 140 w 487"/>
                  <a:gd name="T27" fmla="*/ 93 h 133"/>
                  <a:gd name="T28" fmla="*/ 41 w 487"/>
                  <a:gd name="T29" fmla="*/ 99 h 133"/>
                  <a:gd name="T30" fmla="*/ 12 w 487"/>
                  <a:gd name="T31" fmla="*/ 93 h 133"/>
                  <a:gd name="T32" fmla="*/ 0 w 487"/>
                  <a:gd name="T33" fmla="*/ 68 h 133"/>
                  <a:gd name="T34" fmla="*/ 5 w 487"/>
                  <a:gd name="T35" fmla="*/ 42 h 133"/>
                  <a:gd name="T36" fmla="*/ 15 w 487"/>
                  <a:gd name="T37" fmla="*/ 32 h 133"/>
                  <a:gd name="T38" fmla="*/ 31 w 487"/>
                  <a:gd name="T39" fmla="*/ 26 h 133"/>
                  <a:gd name="T40" fmla="*/ 31 w 487"/>
                  <a:gd name="T41" fmla="*/ 26 h 13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87"/>
                  <a:gd name="T64" fmla="*/ 0 h 133"/>
                  <a:gd name="T65" fmla="*/ 487 w 487"/>
                  <a:gd name="T66" fmla="*/ 133 h 13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87" h="133">
                    <a:moveTo>
                      <a:pt x="31" y="26"/>
                    </a:moveTo>
                    <a:lnTo>
                      <a:pt x="138" y="11"/>
                    </a:lnTo>
                    <a:lnTo>
                      <a:pt x="233" y="0"/>
                    </a:lnTo>
                    <a:lnTo>
                      <a:pt x="436" y="10"/>
                    </a:lnTo>
                    <a:lnTo>
                      <a:pt x="461" y="20"/>
                    </a:lnTo>
                    <a:lnTo>
                      <a:pt x="478" y="37"/>
                    </a:lnTo>
                    <a:lnTo>
                      <a:pt x="487" y="81"/>
                    </a:lnTo>
                    <a:lnTo>
                      <a:pt x="479" y="104"/>
                    </a:lnTo>
                    <a:lnTo>
                      <a:pt x="464" y="121"/>
                    </a:lnTo>
                    <a:lnTo>
                      <a:pt x="443" y="132"/>
                    </a:lnTo>
                    <a:lnTo>
                      <a:pt x="416" y="133"/>
                    </a:lnTo>
                    <a:lnTo>
                      <a:pt x="316" y="115"/>
                    </a:lnTo>
                    <a:lnTo>
                      <a:pt x="229" y="99"/>
                    </a:lnTo>
                    <a:lnTo>
                      <a:pt x="140" y="93"/>
                    </a:lnTo>
                    <a:lnTo>
                      <a:pt x="41" y="99"/>
                    </a:lnTo>
                    <a:lnTo>
                      <a:pt x="12" y="93"/>
                    </a:lnTo>
                    <a:lnTo>
                      <a:pt x="0" y="68"/>
                    </a:lnTo>
                    <a:lnTo>
                      <a:pt x="5" y="42"/>
                    </a:lnTo>
                    <a:lnTo>
                      <a:pt x="15" y="32"/>
                    </a:lnTo>
                    <a:lnTo>
                      <a:pt x="31" y="26"/>
                    </a:lnTo>
                    <a:close/>
                  </a:path>
                </a:pathLst>
              </a:custGeom>
              <a:solidFill>
                <a:srgbClr val="A38C8C"/>
              </a:solidFill>
              <a:ln w="9525">
                <a:noFill/>
                <a:round/>
                <a:headEnd/>
                <a:tailEnd/>
              </a:ln>
            </p:spPr>
            <p:txBody>
              <a:bodyPr/>
              <a:lstStyle/>
              <a:p>
                <a:endParaRPr lang="en-US"/>
              </a:p>
            </p:txBody>
          </p:sp>
          <p:sp>
            <p:nvSpPr>
              <p:cNvPr id="21727" name="Freeform 146"/>
              <p:cNvSpPr>
                <a:spLocks/>
              </p:cNvSpPr>
              <p:nvPr/>
            </p:nvSpPr>
            <p:spPr bwMode="auto">
              <a:xfrm>
                <a:off x="594" y="2457"/>
                <a:ext cx="54" cy="39"/>
              </a:xfrm>
              <a:custGeom>
                <a:avLst/>
                <a:gdLst>
                  <a:gd name="T0" fmla="*/ 46 w 378"/>
                  <a:gd name="T1" fmla="*/ 0 h 273"/>
                  <a:gd name="T2" fmla="*/ 119 w 378"/>
                  <a:gd name="T3" fmla="*/ 18 h 273"/>
                  <a:gd name="T4" fmla="*/ 184 w 378"/>
                  <a:gd name="T5" fmla="*/ 23 h 273"/>
                  <a:gd name="T6" fmla="*/ 327 w 378"/>
                  <a:gd name="T7" fmla="*/ 21 h 273"/>
                  <a:gd name="T8" fmla="*/ 364 w 378"/>
                  <a:gd name="T9" fmla="*/ 34 h 273"/>
                  <a:gd name="T10" fmla="*/ 378 w 378"/>
                  <a:gd name="T11" fmla="*/ 72 h 273"/>
                  <a:gd name="T12" fmla="*/ 376 w 378"/>
                  <a:gd name="T13" fmla="*/ 242 h 273"/>
                  <a:gd name="T14" fmla="*/ 372 w 378"/>
                  <a:gd name="T15" fmla="*/ 264 h 273"/>
                  <a:gd name="T16" fmla="*/ 360 w 378"/>
                  <a:gd name="T17" fmla="*/ 273 h 273"/>
                  <a:gd name="T18" fmla="*/ 322 w 378"/>
                  <a:gd name="T19" fmla="*/ 259 h 273"/>
                  <a:gd name="T20" fmla="*/ 286 w 378"/>
                  <a:gd name="T21" fmla="*/ 218 h 273"/>
                  <a:gd name="T22" fmla="*/ 269 w 378"/>
                  <a:gd name="T23" fmla="*/ 162 h 273"/>
                  <a:gd name="T24" fmla="*/ 271 w 378"/>
                  <a:gd name="T25" fmla="*/ 123 h 273"/>
                  <a:gd name="T26" fmla="*/ 150 w 378"/>
                  <a:gd name="T27" fmla="*/ 106 h 273"/>
                  <a:gd name="T28" fmla="*/ 90 w 378"/>
                  <a:gd name="T29" fmla="*/ 90 h 273"/>
                  <a:gd name="T30" fmla="*/ 24 w 378"/>
                  <a:gd name="T31" fmla="*/ 69 h 273"/>
                  <a:gd name="T32" fmla="*/ 2 w 378"/>
                  <a:gd name="T33" fmla="*/ 50 h 273"/>
                  <a:gd name="T34" fmla="*/ 0 w 378"/>
                  <a:gd name="T35" fmla="*/ 23 h 273"/>
                  <a:gd name="T36" fmla="*/ 17 w 378"/>
                  <a:gd name="T37" fmla="*/ 2 h 273"/>
                  <a:gd name="T38" fmla="*/ 46 w 378"/>
                  <a:gd name="T39" fmla="*/ 0 h 273"/>
                  <a:gd name="T40" fmla="*/ 46 w 378"/>
                  <a:gd name="T41" fmla="*/ 0 h 27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78"/>
                  <a:gd name="T64" fmla="*/ 0 h 273"/>
                  <a:gd name="T65" fmla="*/ 378 w 378"/>
                  <a:gd name="T66" fmla="*/ 273 h 27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78" h="273">
                    <a:moveTo>
                      <a:pt x="46" y="0"/>
                    </a:moveTo>
                    <a:lnTo>
                      <a:pt x="119" y="18"/>
                    </a:lnTo>
                    <a:lnTo>
                      <a:pt x="184" y="23"/>
                    </a:lnTo>
                    <a:lnTo>
                      <a:pt x="327" y="21"/>
                    </a:lnTo>
                    <a:lnTo>
                      <a:pt x="364" y="34"/>
                    </a:lnTo>
                    <a:lnTo>
                      <a:pt x="378" y="72"/>
                    </a:lnTo>
                    <a:lnTo>
                      <a:pt x="376" y="242"/>
                    </a:lnTo>
                    <a:lnTo>
                      <a:pt x="372" y="264"/>
                    </a:lnTo>
                    <a:lnTo>
                      <a:pt x="360" y="273"/>
                    </a:lnTo>
                    <a:lnTo>
                      <a:pt x="322" y="259"/>
                    </a:lnTo>
                    <a:lnTo>
                      <a:pt x="286" y="218"/>
                    </a:lnTo>
                    <a:lnTo>
                      <a:pt x="269" y="162"/>
                    </a:lnTo>
                    <a:lnTo>
                      <a:pt x="271" y="123"/>
                    </a:lnTo>
                    <a:lnTo>
                      <a:pt x="150" y="106"/>
                    </a:lnTo>
                    <a:lnTo>
                      <a:pt x="90" y="90"/>
                    </a:lnTo>
                    <a:lnTo>
                      <a:pt x="24" y="69"/>
                    </a:lnTo>
                    <a:lnTo>
                      <a:pt x="2" y="50"/>
                    </a:lnTo>
                    <a:lnTo>
                      <a:pt x="0" y="23"/>
                    </a:lnTo>
                    <a:lnTo>
                      <a:pt x="17" y="2"/>
                    </a:lnTo>
                    <a:lnTo>
                      <a:pt x="46" y="0"/>
                    </a:lnTo>
                    <a:close/>
                  </a:path>
                </a:pathLst>
              </a:custGeom>
              <a:solidFill>
                <a:srgbClr val="A38C8C"/>
              </a:solidFill>
              <a:ln w="9525">
                <a:noFill/>
                <a:round/>
                <a:headEnd/>
                <a:tailEnd/>
              </a:ln>
            </p:spPr>
            <p:txBody>
              <a:bodyPr/>
              <a:lstStyle/>
              <a:p>
                <a:endParaRPr lang="en-US"/>
              </a:p>
            </p:txBody>
          </p:sp>
          <p:sp>
            <p:nvSpPr>
              <p:cNvPr id="21728" name="Freeform 147"/>
              <p:cNvSpPr>
                <a:spLocks/>
              </p:cNvSpPr>
              <p:nvPr/>
            </p:nvSpPr>
            <p:spPr bwMode="auto">
              <a:xfrm>
                <a:off x="592" y="2506"/>
                <a:ext cx="59" cy="16"/>
              </a:xfrm>
              <a:custGeom>
                <a:avLst/>
                <a:gdLst>
                  <a:gd name="T0" fmla="*/ 39 w 413"/>
                  <a:gd name="T1" fmla="*/ 1 h 112"/>
                  <a:gd name="T2" fmla="*/ 198 w 413"/>
                  <a:gd name="T3" fmla="*/ 4 h 112"/>
                  <a:gd name="T4" fmla="*/ 357 w 413"/>
                  <a:gd name="T5" fmla="*/ 0 h 112"/>
                  <a:gd name="T6" fmla="*/ 399 w 413"/>
                  <a:gd name="T7" fmla="*/ 18 h 112"/>
                  <a:gd name="T8" fmla="*/ 413 w 413"/>
                  <a:gd name="T9" fmla="*/ 56 h 112"/>
                  <a:gd name="T10" fmla="*/ 409 w 413"/>
                  <a:gd name="T11" fmla="*/ 76 h 112"/>
                  <a:gd name="T12" fmla="*/ 399 w 413"/>
                  <a:gd name="T13" fmla="*/ 94 h 112"/>
                  <a:gd name="T14" fmla="*/ 382 w 413"/>
                  <a:gd name="T15" fmla="*/ 108 h 112"/>
                  <a:gd name="T16" fmla="*/ 357 w 413"/>
                  <a:gd name="T17" fmla="*/ 112 h 112"/>
                  <a:gd name="T18" fmla="*/ 196 w 413"/>
                  <a:gd name="T19" fmla="*/ 97 h 112"/>
                  <a:gd name="T20" fmla="*/ 120 w 413"/>
                  <a:gd name="T21" fmla="*/ 84 h 112"/>
                  <a:gd name="T22" fmla="*/ 33 w 413"/>
                  <a:gd name="T23" fmla="*/ 74 h 112"/>
                  <a:gd name="T24" fmla="*/ 8 w 413"/>
                  <a:gd name="T25" fmla="*/ 61 h 112"/>
                  <a:gd name="T26" fmla="*/ 0 w 413"/>
                  <a:gd name="T27" fmla="*/ 35 h 112"/>
                  <a:gd name="T28" fmla="*/ 11 w 413"/>
                  <a:gd name="T29" fmla="*/ 10 h 112"/>
                  <a:gd name="T30" fmla="*/ 39 w 413"/>
                  <a:gd name="T31" fmla="*/ 1 h 112"/>
                  <a:gd name="T32" fmla="*/ 39 w 413"/>
                  <a:gd name="T33" fmla="*/ 1 h 1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13"/>
                  <a:gd name="T52" fmla="*/ 0 h 112"/>
                  <a:gd name="T53" fmla="*/ 413 w 413"/>
                  <a:gd name="T54" fmla="*/ 112 h 1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13" h="112">
                    <a:moveTo>
                      <a:pt x="39" y="1"/>
                    </a:moveTo>
                    <a:lnTo>
                      <a:pt x="198" y="4"/>
                    </a:lnTo>
                    <a:lnTo>
                      <a:pt x="357" y="0"/>
                    </a:lnTo>
                    <a:lnTo>
                      <a:pt x="399" y="18"/>
                    </a:lnTo>
                    <a:lnTo>
                      <a:pt x="413" y="56"/>
                    </a:lnTo>
                    <a:lnTo>
                      <a:pt x="409" y="76"/>
                    </a:lnTo>
                    <a:lnTo>
                      <a:pt x="399" y="94"/>
                    </a:lnTo>
                    <a:lnTo>
                      <a:pt x="382" y="108"/>
                    </a:lnTo>
                    <a:lnTo>
                      <a:pt x="357" y="112"/>
                    </a:lnTo>
                    <a:lnTo>
                      <a:pt x="196" y="97"/>
                    </a:lnTo>
                    <a:lnTo>
                      <a:pt x="120" y="84"/>
                    </a:lnTo>
                    <a:lnTo>
                      <a:pt x="33" y="74"/>
                    </a:lnTo>
                    <a:lnTo>
                      <a:pt x="8" y="61"/>
                    </a:lnTo>
                    <a:lnTo>
                      <a:pt x="0" y="35"/>
                    </a:lnTo>
                    <a:lnTo>
                      <a:pt x="11" y="10"/>
                    </a:lnTo>
                    <a:lnTo>
                      <a:pt x="39" y="1"/>
                    </a:lnTo>
                    <a:close/>
                  </a:path>
                </a:pathLst>
              </a:custGeom>
              <a:solidFill>
                <a:srgbClr val="A38C8C"/>
              </a:solidFill>
              <a:ln w="9525">
                <a:noFill/>
                <a:round/>
                <a:headEnd/>
                <a:tailEnd/>
              </a:ln>
            </p:spPr>
            <p:txBody>
              <a:bodyPr/>
              <a:lstStyle/>
              <a:p>
                <a:endParaRPr lang="en-US"/>
              </a:p>
            </p:txBody>
          </p:sp>
          <p:sp>
            <p:nvSpPr>
              <p:cNvPr id="21729" name="Freeform 148"/>
              <p:cNvSpPr>
                <a:spLocks/>
              </p:cNvSpPr>
              <p:nvPr/>
            </p:nvSpPr>
            <p:spPr bwMode="auto">
              <a:xfrm>
                <a:off x="482" y="2591"/>
                <a:ext cx="15" cy="20"/>
              </a:xfrm>
              <a:custGeom>
                <a:avLst/>
                <a:gdLst>
                  <a:gd name="T0" fmla="*/ 12 w 110"/>
                  <a:gd name="T1" fmla="*/ 63 h 138"/>
                  <a:gd name="T2" fmla="*/ 0 w 110"/>
                  <a:gd name="T3" fmla="*/ 24 h 138"/>
                  <a:gd name="T4" fmla="*/ 6 w 110"/>
                  <a:gd name="T5" fmla="*/ 10 h 138"/>
                  <a:gd name="T6" fmla="*/ 18 w 110"/>
                  <a:gd name="T7" fmla="*/ 1 h 138"/>
                  <a:gd name="T8" fmla="*/ 53 w 110"/>
                  <a:gd name="T9" fmla="*/ 0 h 138"/>
                  <a:gd name="T10" fmla="*/ 91 w 110"/>
                  <a:gd name="T11" fmla="*/ 28 h 138"/>
                  <a:gd name="T12" fmla="*/ 106 w 110"/>
                  <a:gd name="T13" fmla="*/ 75 h 138"/>
                  <a:gd name="T14" fmla="*/ 110 w 110"/>
                  <a:gd name="T15" fmla="*/ 109 h 138"/>
                  <a:gd name="T16" fmla="*/ 102 w 110"/>
                  <a:gd name="T17" fmla="*/ 123 h 138"/>
                  <a:gd name="T18" fmla="*/ 90 w 110"/>
                  <a:gd name="T19" fmla="*/ 133 h 138"/>
                  <a:gd name="T20" fmla="*/ 59 w 110"/>
                  <a:gd name="T21" fmla="*/ 138 h 138"/>
                  <a:gd name="T22" fmla="*/ 32 w 110"/>
                  <a:gd name="T23" fmla="*/ 116 h 138"/>
                  <a:gd name="T24" fmla="*/ 12 w 110"/>
                  <a:gd name="T25" fmla="*/ 63 h 138"/>
                  <a:gd name="T26" fmla="*/ 12 w 110"/>
                  <a:gd name="T27" fmla="*/ 63 h 13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10"/>
                  <a:gd name="T43" fmla="*/ 0 h 138"/>
                  <a:gd name="T44" fmla="*/ 110 w 110"/>
                  <a:gd name="T45" fmla="*/ 138 h 13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10" h="138">
                    <a:moveTo>
                      <a:pt x="12" y="63"/>
                    </a:moveTo>
                    <a:lnTo>
                      <a:pt x="0" y="24"/>
                    </a:lnTo>
                    <a:lnTo>
                      <a:pt x="6" y="10"/>
                    </a:lnTo>
                    <a:lnTo>
                      <a:pt x="18" y="1"/>
                    </a:lnTo>
                    <a:lnTo>
                      <a:pt x="53" y="0"/>
                    </a:lnTo>
                    <a:lnTo>
                      <a:pt x="91" y="28"/>
                    </a:lnTo>
                    <a:lnTo>
                      <a:pt x="106" y="75"/>
                    </a:lnTo>
                    <a:lnTo>
                      <a:pt x="110" y="109"/>
                    </a:lnTo>
                    <a:lnTo>
                      <a:pt x="102" y="123"/>
                    </a:lnTo>
                    <a:lnTo>
                      <a:pt x="90" y="133"/>
                    </a:lnTo>
                    <a:lnTo>
                      <a:pt x="59" y="138"/>
                    </a:lnTo>
                    <a:lnTo>
                      <a:pt x="32" y="116"/>
                    </a:lnTo>
                    <a:lnTo>
                      <a:pt x="12" y="63"/>
                    </a:lnTo>
                    <a:close/>
                  </a:path>
                </a:pathLst>
              </a:custGeom>
              <a:solidFill>
                <a:srgbClr val="A38C8C"/>
              </a:solidFill>
              <a:ln w="9525">
                <a:noFill/>
                <a:round/>
                <a:headEnd/>
                <a:tailEnd/>
              </a:ln>
            </p:spPr>
            <p:txBody>
              <a:bodyPr/>
              <a:lstStyle/>
              <a:p>
                <a:endParaRPr lang="en-US"/>
              </a:p>
            </p:txBody>
          </p:sp>
          <p:sp>
            <p:nvSpPr>
              <p:cNvPr id="21730" name="Freeform 149"/>
              <p:cNvSpPr>
                <a:spLocks/>
              </p:cNvSpPr>
              <p:nvPr/>
            </p:nvSpPr>
            <p:spPr bwMode="auto">
              <a:xfrm>
                <a:off x="458" y="2598"/>
                <a:ext cx="17" cy="19"/>
              </a:xfrm>
              <a:custGeom>
                <a:avLst/>
                <a:gdLst>
                  <a:gd name="T0" fmla="*/ 8 w 121"/>
                  <a:gd name="T1" fmla="*/ 69 h 132"/>
                  <a:gd name="T2" fmla="*/ 0 w 121"/>
                  <a:gd name="T3" fmla="*/ 38 h 132"/>
                  <a:gd name="T4" fmla="*/ 7 w 121"/>
                  <a:gd name="T5" fmla="*/ 23 h 132"/>
                  <a:gd name="T6" fmla="*/ 18 w 121"/>
                  <a:gd name="T7" fmla="*/ 11 h 132"/>
                  <a:gd name="T8" fmla="*/ 48 w 121"/>
                  <a:gd name="T9" fmla="*/ 0 h 132"/>
                  <a:gd name="T10" fmla="*/ 79 w 121"/>
                  <a:gd name="T11" fmla="*/ 15 h 132"/>
                  <a:gd name="T12" fmla="*/ 110 w 121"/>
                  <a:gd name="T13" fmla="*/ 50 h 132"/>
                  <a:gd name="T14" fmla="*/ 121 w 121"/>
                  <a:gd name="T15" fmla="*/ 86 h 132"/>
                  <a:gd name="T16" fmla="*/ 111 w 121"/>
                  <a:gd name="T17" fmla="*/ 117 h 132"/>
                  <a:gd name="T18" fmla="*/ 100 w 121"/>
                  <a:gd name="T19" fmla="*/ 127 h 132"/>
                  <a:gd name="T20" fmla="*/ 86 w 121"/>
                  <a:gd name="T21" fmla="*/ 132 h 132"/>
                  <a:gd name="T22" fmla="*/ 60 w 121"/>
                  <a:gd name="T23" fmla="*/ 116 h 132"/>
                  <a:gd name="T24" fmla="*/ 34 w 121"/>
                  <a:gd name="T25" fmla="*/ 93 h 132"/>
                  <a:gd name="T26" fmla="*/ 8 w 121"/>
                  <a:gd name="T27" fmla="*/ 69 h 132"/>
                  <a:gd name="T28" fmla="*/ 8 w 121"/>
                  <a:gd name="T29" fmla="*/ 69 h 13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1"/>
                  <a:gd name="T46" fmla="*/ 0 h 132"/>
                  <a:gd name="T47" fmla="*/ 121 w 121"/>
                  <a:gd name="T48" fmla="*/ 132 h 13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1" h="132">
                    <a:moveTo>
                      <a:pt x="8" y="69"/>
                    </a:moveTo>
                    <a:lnTo>
                      <a:pt x="0" y="38"/>
                    </a:lnTo>
                    <a:lnTo>
                      <a:pt x="7" y="23"/>
                    </a:lnTo>
                    <a:lnTo>
                      <a:pt x="18" y="11"/>
                    </a:lnTo>
                    <a:lnTo>
                      <a:pt x="48" y="0"/>
                    </a:lnTo>
                    <a:lnTo>
                      <a:pt x="79" y="15"/>
                    </a:lnTo>
                    <a:lnTo>
                      <a:pt x="110" y="50"/>
                    </a:lnTo>
                    <a:lnTo>
                      <a:pt x="121" y="86"/>
                    </a:lnTo>
                    <a:lnTo>
                      <a:pt x="111" y="117"/>
                    </a:lnTo>
                    <a:lnTo>
                      <a:pt x="100" y="127"/>
                    </a:lnTo>
                    <a:lnTo>
                      <a:pt x="86" y="132"/>
                    </a:lnTo>
                    <a:lnTo>
                      <a:pt x="60" y="116"/>
                    </a:lnTo>
                    <a:lnTo>
                      <a:pt x="34" y="93"/>
                    </a:lnTo>
                    <a:lnTo>
                      <a:pt x="8" y="69"/>
                    </a:lnTo>
                    <a:close/>
                  </a:path>
                </a:pathLst>
              </a:custGeom>
              <a:solidFill>
                <a:srgbClr val="A38C8C"/>
              </a:solidFill>
              <a:ln w="9525">
                <a:noFill/>
                <a:round/>
                <a:headEnd/>
                <a:tailEnd/>
              </a:ln>
            </p:spPr>
            <p:txBody>
              <a:bodyPr/>
              <a:lstStyle/>
              <a:p>
                <a:endParaRPr lang="en-US"/>
              </a:p>
            </p:txBody>
          </p:sp>
          <p:sp>
            <p:nvSpPr>
              <p:cNvPr id="21731" name="Freeform 150"/>
              <p:cNvSpPr>
                <a:spLocks/>
              </p:cNvSpPr>
              <p:nvPr/>
            </p:nvSpPr>
            <p:spPr bwMode="auto">
              <a:xfrm>
                <a:off x="432" y="2599"/>
                <a:ext cx="20" cy="21"/>
              </a:xfrm>
              <a:custGeom>
                <a:avLst/>
                <a:gdLst>
                  <a:gd name="T0" fmla="*/ 16 w 139"/>
                  <a:gd name="T1" fmla="*/ 67 h 144"/>
                  <a:gd name="T2" fmla="*/ 0 w 139"/>
                  <a:gd name="T3" fmla="*/ 43 h 144"/>
                  <a:gd name="T4" fmla="*/ 7 w 139"/>
                  <a:gd name="T5" fmla="*/ 17 h 144"/>
                  <a:gd name="T6" fmla="*/ 15 w 139"/>
                  <a:gd name="T7" fmla="*/ 7 h 144"/>
                  <a:gd name="T8" fmla="*/ 28 w 139"/>
                  <a:gd name="T9" fmla="*/ 0 h 144"/>
                  <a:gd name="T10" fmla="*/ 56 w 139"/>
                  <a:gd name="T11" fmla="*/ 6 h 144"/>
                  <a:gd name="T12" fmla="*/ 123 w 139"/>
                  <a:gd name="T13" fmla="*/ 50 h 144"/>
                  <a:gd name="T14" fmla="*/ 139 w 139"/>
                  <a:gd name="T15" fmla="*/ 88 h 144"/>
                  <a:gd name="T16" fmla="*/ 130 w 139"/>
                  <a:gd name="T17" fmla="*/ 125 h 144"/>
                  <a:gd name="T18" fmla="*/ 105 w 139"/>
                  <a:gd name="T19" fmla="*/ 144 h 144"/>
                  <a:gd name="T20" fmla="*/ 74 w 139"/>
                  <a:gd name="T21" fmla="*/ 131 h 144"/>
                  <a:gd name="T22" fmla="*/ 45 w 139"/>
                  <a:gd name="T23" fmla="*/ 98 h 144"/>
                  <a:gd name="T24" fmla="*/ 16 w 139"/>
                  <a:gd name="T25" fmla="*/ 67 h 144"/>
                  <a:gd name="T26" fmla="*/ 16 w 139"/>
                  <a:gd name="T27" fmla="*/ 67 h 14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39"/>
                  <a:gd name="T43" fmla="*/ 0 h 144"/>
                  <a:gd name="T44" fmla="*/ 139 w 139"/>
                  <a:gd name="T45" fmla="*/ 144 h 14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39" h="144">
                    <a:moveTo>
                      <a:pt x="16" y="67"/>
                    </a:moveTo>
                    <a:lnTo>
                      <a:pt x="0" y="43"/>
                    </a:lnTo>
                    <a:lnTo>
                      <a:pt x="7" y="17"/>
                    </a:lnTo>
                    <a:lnTo>
                      <a:pt x="15" y="7"/>
                    </a:lnTo>
                    <a:lnTo>
                      <a:pt x="28" y="0"/>
                    </a:lnTo>
                    <a:lnTo>
                      <a:pt x="56" y="6"/>
                    </a:lnTo>
                    <a:lnTo>
                      <a:pt x="123" y="50"/>
                    </a:lnTo>
                    <a:lnTo>
                      <a:pt x="139" y="88"/>
                    </a:lnTo>
                    <a:lnTo>
                      <a:pt x="130" y="125"/>
                    </a:lnTo>
                    <a:lnTo>
                      <a:pt x="105" y="144"/>
                    </a:lnTo>
                    <a:lnTo>
                      <a:pt x="74" y="131"/>
                    </a:lnTo>
                    <a:lnTo>
                      <a:pt x="45" y="98"/>
                    </a:lnTo>
                    <a:lnTo>
                      <a:pt x="16" y="67"/>
                    </a:lnTo>
                    <a:close/>
                  </a:path>
                </a:pathLst>
              </a:custGeom>
              <a:solidFill>
                <a:srgbClr val="A38C8C"/>
              </a:solidFill>
              <a:ln w="9525">
                <a:noFill/>
                <a:round/>
                <a:headEnd/>
                <a:tailEnd/>
              </a:ln>
            </p:spPr>
            <p:txBody>
              <a:bodyPr/>
              <a:lstStyle/>
              <a:p>
                <a:endParaRPr lang="en-US"/>
              </a:p>
            </p:txBody>
          </p:sp>
          <p:sp>
            <p:nvSpPr>
              <p:cNvPr id="21732" name="Freeform 151"/>
              <p:cNvSpPr>
                <a:spLocks/>
              </p:cNvSpPr>
              <p:nvPr/>
            </p:nvSpPr>
            <p:spPr bwMode="auto">
              <a:xfrm>
                <a:off x="403" y="2597"/>
                <a:ext cx="21" cy="20"/>
              </a:xfrm>
              <a:custGeom>
                <a:avLst/>
                <a:gdLst>
                  <a:gd name="T0" fmla="*/ 23 w 149"/>
                  <a:gd name="T1" fmla="*/ 75 h 138"/>
                  <a:gd name="T2" fmla="*/ 0 w 149"/>
                  <a:gd name="T3" fmla="*/ 50 h 138"/>
                  <a:gd name="T4" fmla="*/ 4 w 149"/>
                  <a:gd name="T5" fmla="*/ 21 h 138"/>
                  <a:gd name="T6" fmla="*/ 24 w 149"/>
                  <a:gd name="T7" fmla="*/ 0 h 138"/>
                  <a:gd name="T8" fmla="*/ 57 w 149"/>
                  <a:gd name="T9" fmla="*/ 1 h 138"/>
                  <a:gd name="T10" fmla="*/ 125 w 149"/>
                  <a:gd name="T11" fmla="*/ 34 h 138"/>
                  <a:gd name="T12" fmla="*/ 149 w 149"/>
                  <a:gd name="T13" fmla="*/ 71 h 138"/>
                  <a:gd name="T14" fmla="*/ 145 w 149"/>
                  <a:gd name="T15" fmla="*/ 112 h 138"/>
                  <a:gd name="T16" fmla="*/ 136 w 149"/>
                  <a:gd name="T17" fmla="*/ 128 h 138"/>
                  <a:gd name="T18" fmla="*/ 123 w 149"/>
                  <a:gd name="T19" fmla="*/ 138 h 138"/>
                  <a:gd name="T20" fmla="*/ 88 w 149"/>
                  <a:gd name="T21" fmla="*/ 132 h 138"/>
                  <a:gd name="T22" fmla="*/ 56 w 149"/>
                  <a:gd name="T23" fmla="*/ 102 h 138"/>
                  <a:gd name="T24" fmla="*/ 23 w 149"/>
                  <a:gd name="T25" fmla="*/ 75 h 138"/>
                  <a:gd name="T26" fmla="*/ 23 w 149"/>
                  <a:gd name="T27" fmla="*/ 75 h 13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49"/>
                  <a:gd name="T43" fmla="*/ 0 h 138"/>
                  <a:gd name="T44" fmla="*/ 149 w 149"/>
                  <a:gd name="T45" fmla="*/ 138 h 13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49" h="138">
                    <a:moveTo>
                      <a:pt x="23" y="75"/>
                    </a:moveTo>
                    <a:lnTo>
                      <a:pt x="0" y="50"/>
                    </a:lnTo>
                    <a:lnTo>
                      <a:pt x="4" y="21"/>
                    </a:lnTo>
                    <a:lnTo>
                      <a:pt x="24" y="0"/>
                    </a:lnTo>
                    <a:lnTo>
                      <a:pt x="57" y="1"/>
                    </a:lnTo>
                    <a:lnTo>
                      <a:pt x="125" y="34"/>
                    </a:lnTo>
                    <a:lnTo>
                      <a:pt x="149" y="71"/>
                    </a:lnTo>
                    <a:lnTo>
                      <a:pt x="145" y="112"/>
                    </a:lnTo>
                    <a:lnTo>
                      <a:pt x="136" y="128"/>
                    </a:lnTo>
                    <a:lnTo>
                      <a:pt x="123" y="138"/>
                    </a:lnTo>
                    <a:lnTo>
                      <a:pt x="88" y="132"/>
                    </a:lnTo>
                    <a:lnTo>
                      <a:pt x="56" y="102"/>
                    </a:lnTo>
                    <a:lnTo>
                      <a:pt x="23" y="75"/>
                    </a:lnTo>
                    <a:close/>
                  </a:path>
                </a:pathLst>
              </a:custGeom>
              <a:solidFill>
                <a:srgbClr val="A38C8C"/>
              </a:solidFill>
              <a:ln w="9525">
                <a:noFill/>
                <a:round/>
                <a:headEnd/>
                <a:tailEnd/>
              </a:ln>
            </p:spPr>
            <p:txBody>
              <a:bodyPr/>
              <a:lstStyle/>
              <a:p>
                <a:endParaRPr lang="en-US"/>
              </a:p>
            </p:txBody>
          </p:sp>
          <p:sp>
            <p:nvSpPr>
              <p:cNvPr id="21733" name="Freeform 152"/>
              <p:cNvSpPr>
                <a:spLocks/>
              </p:cNvSpPr>
              <p:nvPr/>
            </p:nvSpPr>
            <p:spPr bwMode="auto">
              <a:xfrm>
                <a:off x="306" y="2438"/>
                <a:ext cx="34" cy="199"/>
              </a:xfrm>
              <a:custGeom>
                <a:avLst/>
                <a:gdLst>
                  <a:gd name="T0" fmla="*/ 75 w 236"/>
                  <a:gd name="T1" fmla="*/ 32 h 1396"/>
                  <a:gd name="T2" fmla="*/ 95 w 236"/>
                  <a:gd name="T3" fmla="*/ 123 h 1396"/>
                  <a:gd name="T4" fmla="*/ 116 w 236"/>
                  <a:gd name="T5" fmla="*/ 201 h 1396"/>
                  <a:gd name="T6" fmla="*/ 143 w 236"/>
                  <a:gd name="T7" fmla="*/ 371 h 1396"/>
                  <a:gd name="T8" fmla="*/ 146 w 236"/>
                  <a:gd name="T9" fmla="*/ 439 h 1396"/>
                  <a:gd name="T10" fmla="*/ 142 w 236"/>
                  <a:gd name="T11" fmla="*/ 500 h 1396"/>
                  <a:gd name="T12" fmla="*/ 141 w 236"/>
                  <a:gd name="T13" fmla="*/ 562 h 1396"/>
                  <a:gd name="T14" fmla="*/ 143 w 236"/>
                  <a:gd name="T15" fmla="*/ 630 h 1396"/>
                  <a:gd name="T16" fmla="*/ 165 w 236"/>
                  <a:gd name="T17" fmla="*/ 815 h 1396"/>
                  <a:gd name="T18" fmla="*/ 190 w 236"/>
                  <a:gd name="T19" fmla="*/ 976 h 1396"/>
                  <a:gd name="T20" fmla="*/ 214 w 236"/>
                  <a:gd name="T21" fmla="*/ 1136 h 1396"/>
                  <a:gd name="T22" fmla="*/ 236 w 236"/>
                  <a:gd name="T23" fmla="*/ 1321 h 1396"/>
                  <a:gd name="T24" fmla="*/ 233 w 236"/>
                  <a:gd name="T25" fmla="*/ 1351 h 1396"/>
                  <a:gd name="T26" fmla="*/ 221 w 236"/>
                  <a:gd name="T27" fmla="*/ 1375 h 1396"/>
                  <a:gd name="T28" fmla="*/ 200 w 236"/>
                  <a:gd name="T29" fmla="*/ 1389 h 1396"/>
                  <a:gd name="T30" fmla="*/ 175 w 236"/>
                  <a:gd name="T31" fmla="*/ 1396 h 1396"/>
                  <a:gd name="T32" fmla="*/ 127 w 236"/>
                  <a:gd name="T33" fmla="*/ 1384 h 1396"/>
                  <a:gd name="T34" fmla="*/ 101 w 236"/>
                  <a:gd name="T35" fmla="*/ 1334 h 1396"/>
                  <a:gd name="T36" fmla="*/ 80 w 236"/>
                  <a:gd name="T37" fmla="*/ 1150 h 1396"/>
                  <a:gd name="T38" fmla="*/ 58 w 236"/>
                  <a:gd name="T39" fmla="*/ 988 h 1396"/>
                  <a:gd name="T40" fmla="*/ 37 w 236"/>
                  <a:gd name="T41" fmla="*/ 826 h 1396"/>
                  <a:gd name="T42" fmla="*/ 16 w 236"/>
                  <a:gd name="T43" fmla="*/ 642 h 1396"/>
                  <a:gd name="T44" fmla="*/ 17 w 236"/>
                  <a:gd name="T45" fmla="*/ 572 h 1396"/>
                  <a:gd name="T46" fmla="*/ 26 w 236"/>
                  <a:gd name="T47" fmla="*/ 509 h 1396"/>
                  <a:gd name="T48" fmla="*/ 38 w 236"/>
                  <a:gd name="T49" fmla="*/ 377 h 1396"/>
                  <a:gd name="T50" fmla="*/ 25 w 236"/>
                  <a:gd name="T51" fmla="*/ 211 h 1396"/>
                  <a:gd name="T52" fmla="*/ 15 w 236"/>
                  <a:gd name="T53" fmla="*/ 134 h 1396"/>
                  <a:gd name="T54" fmla="*/ 0 w 236"/>
                  <a:gd name="T55" fmla="*/ 44 h 1396"/>
                  <a:gd name="T56" fmla="*/ 6 w 236"/>
                  <a:gd name="T57" fmla="*/ 14 h 1396"/>
                  <a:gd name="T58" fmla="*/ 17 w 236"/>
                  <a:gd name="T59" fmla="*/ 5 h 1396"/>
                  <a:gd name="T60" fmla="*/ 30 w 236"/>
                  <a:gd name="T61" fmla="*/ 0 h 1396"/>
                  <a:gd name="T62" fmla="*/ 58 w 236"/>
                  <a:gd name="T63" fmla="*/ 5 h 1396"/>
                  <a:gd name="T64" fmla="*/ 75 w 236"/>
                  <a:gd name="T65" fmla="*/ 32 h 1396"/>
                  <a:gd name="T66" fmla="*/ 75 w 236"/>
                  <a:gd name="T67" fmla="*/ 32 h 139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36"/>
                  <a:gd name="T103" fmla="*/ 0 h 1396"/>
                  <a:gd name="T104" fmla="*/ 236 w 236"/>
                  <a:gd name="T105" fmla="*/ 1396 h 139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36" h="1396">
                    <a:moveTo>
                      <a:pt x="75" y="32"/>
                    </a:moveTo>
                    <a:lnTo>
                      <a:pt x="95" y="123"/>
                    </a:lnTo>
                    <a:lnTo>
                      <a:pt x="116" y="201"/>
                    </a:lnTo>
                    <a:lnTo>
                      <a:pt x="143" y="371"/>
                    </a:lnTo>
                    <a:lnTo>
                      <a:pt x="146" y="439"/>
                    </a:lnTo>
                    <a:lnTo>
                      <a:pt x="142" y="500"/>
                    </a:lnTo>
                    <a:lnTo>
                      <a:pt x="141" y="562"/>
                    </a:lnTo>
                    <a:lnTo>
                      <a:pt x="143" y="630"/>
                    </a:lnTo>
                    <a:lnTo>
                      <a:pt x="165" y="815"/>
                    </a:lnTo>
                    <a:lnTo>
                      <a:pt x="190" y="976"/>
                    </a:lnTo>
                    <a:lnTo>
                      <a:pt x="214" y="1136"/>
                    </a:lnTo>
                    <a:lnTo>
                      <a:pt x="236" y="1321"/>
                    </a:lnTo>
                    <a:lnTo>
                      <a:pt x="233" y="1351"/>
                    </a:lnTo>
                    <a:lnTo>
                      <a:pt x="221" y="1375"/>
                    </a:lnTo>
                    <a:lnTo>
                      <a:pt x="200" y="1389"/>
                    </a:lnTo>
                    <a:lnTo>
                      <a:pt x="175" y="1396"/>
                    </a:lnTo>
                    <a:lnTo>
                      <a:pt x="127" y="1384"/>
                    </a:lnTo>
                    <a:lnTo>
                      <a:pt x="101" y="1334"/>
                    </a:lnTo>
                    <a:lnTo>
                      <a:pt x="80" y="1150"/>
                    </a:lnTo>
                    <a:lnTo>
                      <a:pt x="58" y="988"/>
                    </a:lnTo>
                    <a:lnTo>
                      <a:pt x="37" y="826"/>
                    </a:lnTo>
                    <a:lnTo>
                      <a:pt x="16" y="642"/>
                    </a:lnTo>
                    <a:lnTo>
                      <a:pt x="17" y="572"/>
                    </a:lnTo>
                    <a:lnTo>
                      <a:pt x="26" y="509"/>
                    </a:lnTo>
                    <a:lnTo>
                      <a:pt x="38" y="377"/>
                    </a:lnTo>
                    <a:lnTo>
                      <a:pt x="25" y="211"/>
                    </a:lnTo>
                    <a:lnTo>
                      <a:pt x="15" y="134"/>
                    </a:lnTo>
                    <a:lnTo>
                      <a:pt x="0" y="44"/>
                    </a:lnTo>
                    <a:lnTo>
                      <a:pt x="6" y="14"/>
                    </a:lnTo>
                    <a:lnTo>
                      <a:pt x="17" y="5"/>
                    </a:lnTo>
                    <a:lnTo>
                      <a:pt x="30" y="0"/>
                    </a:lnTo>
                    <a:lnTo>
                      <a:pt x="58" y="5"/>
                    </a:lnTo>
                    <a:lnTo>
                      <a:pt x="75" y="32"/>
                    </a:lnTo>
                    <a:close/>
                  </a:path>
                </a:pathLst>
              </a:custGeom>
              <a:solidFill>
                <a:srgbClr val="A38C8C"/>
              </a:solidFill>
              <a:ln w="9525">
                <a:noFill/>
                <a:round/>
                <a:headEnd/>
                <a:tailEnd/>
              </a:ln>
            </p:spPr>
            <p:txBody>
              <a:bodyPr/>
              <a:lstStyle/>
              <a:p>
                <a:endParaRPr lang="en-US"/>
              </a:p>
            </p:txBody>
          </p:sp>
          <p:sp>
            <p:nvSpPr>
              <p:cNvPr id="21734" name="Freeform 153"/>
              <p:cNvSpPr>
                <a:spLocks/>
              </p:cNvSpPr>
              <p:nvPr/>
            </p:nvSpPr>
            <p:spPr bwMode="auto">
              <a:xfrm>
                <a:off x="330" y="2621"/>
                <a:ext cx="162" cy="23"/>
              </a:xfrm>
              <a:custGeom>
                <a:avLst/>
                <a:gdLst>
                  <a:gd name="T0" fmla="*/ 69 w 1138"/>
                  <a:gd name="T1" fmla="*/ 0 h 159"/>
                  <a:gd name="T2" fmla="*/ 249 w 1138"/>
                  <a:gd name="T3" fmla="*/ 9 h 159"/>
                  <a:gd name="T4" fmla="*/ 393 w 1138"/>
                  <a:gd name="T5" fmla="*/ 25 h 159"/>
                  <a:gd name="T6" fmla="*/ 537 w 1138"/>
                  <a:gd name="T7" fmla="*/ 36 h 159"/>
                  <a:gd name="T8" fmla="*/ 717 w 1138"/>
                  <a:gd name="T9" fmla="*/ 27 h 159"/>
                  <a:gd name="T10" fmla="*/ 878 w 1138"/>
                  <a:gd name="T11" fmla="*/ 25 h 159"/>
                  <a:gd name="T12" fmla="*/ 1040 w 1138"/>
                  <a:gd name="T13" fmla="*/ 21 h 159"/>
                  <a:gd name="T14" fmla="*/ 1089 w 1138"/>
                  <a:gd name="T15" fmla="*/ 17 h 159"/>
                  <a:gd name="T16" fmla="*/ 1122 w 1138"/>
                  <a:gd name="T17" fmla="*/ 23 h 159"/>
                  <a:gd name="T18" fmla="*/ 1138 w 1138"/>
                  <a:gd name="T19" fmla="*/ 50 h 159"/>
                  <a:gd name="T20" fmla="*/ 1134 w 1138"/>
                  <a:gd name="T21" fmla="*/ 82 h 159"/>
                  <a:gd name="T22" fmla="*/ 1123 w 1138"/>
                  <a:gd name="T23" fmla="*/ 94 h 159"/>
                  <a:gd name="T24" fmla="*/ 1105 w 1138"/>
                  <a:gd name="T25" fmla="*/ 102 h 159"/>
                  <a:gd name="T26" fmla="*/ 1055 w 1138"/>
                  <a:gd name="T27" fmla="*/ 118 h 159"/>
                  <a:gd name="T28" fmla="*/ 794 w 1138"/>
                  <a:gd name="T29" fmla="*/ 147 h 159"/>
                  <a:gd name="T30" fmla="*/ 601 w 1138"/>
                  <a:gd name="T31" fmla="*/ 159 h 159"/>
                  <a:gd name="T32" fmla="*/ 432 w 1138"/>
                  <a:gd name="T33" fmla="*/ 155 h 159"/>
                  <a:gd name="T34" fmla="*/ 261 w 1138"/>
                  <a:gd name="T35" fmla="*/ 143 h 159"/>
                  <a:gd name="T36" fmla="*/ 69 w 1138"/>
                  <a:gd name="T37" fmla="*/ 138 h 159"/>
                  <a:gd name="T38" fmla="*/ 39 w 1138"/>
                  <a:gd name="T39" fmla="*/ 132 h 159"/>
                  <a:gd name="T40" fmla="*/ 18 w 1138"/>
                  <a:gd name="T41" fmla="*/ 116 h 159"/>
                  <a:gd name="T42" fmla="*/ 0 w 1138"/>
                  <a:gd name="T43" fmla="*/ 69 h 159"/>
                  <a:gd name="T44" fmla="*/ 5 w 1138"/>
                  <a:gd name="T45" fmla="*/ 44 h 159"/>
                  <a:gd name="T46" fmla="*/ 18 w 1138"/>
                  <a:gd name="T47" fmla="*/ 22 h 159"/>
                  <a:gd name="T48" fmla="*/ 39 w 1138"/>
                  <a:gd name="T49" fmla="*/ 7 h 159"/>
                  <a:gd name="T50" fmla="*/ 69 w 1138"/>
                  <a:gd name="T51" fmla="*/ 0 h 159"/>
                  <a:gd name="T52" fmla="*/ 69 w 1138"/>
                  <a:gd name="T53" fmla="*/ 0 h 15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138"/>
                  <a:gd name="T82" fmla="*/ 0 h 159"/>
                  <a:gd name="T83" fmla="*/ 1138 w 1138"/>
                  <a:gd name="T84" fmla="*/ 159 h 159"/>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138" h="159">
                    <a:moveTo>
                      <a:pt x="69" y="0"/>
                    </a:moveTo>
                    <a:lnTo>
                      <a:pt x="249" y="9"/>
                    </a:lnTo>
                    <a:lnTo>
                      <a:pt x="393" y="25"/>
                    </a:lnTo>
                    <a:lnTo>
                      <a:pt x="537" y="36"/>
                    </a:lnTo>
                    <a:lnTo>
                      <a:pt x="717" y="27"/>
                    </a:lnTo>
                    <a:lnTo>
                      <a:pt x="878" y="25"/>
                    </a:lnTo>
                    <a:lnTo>
                      <a:pt x="1040" y="21"/>
                    </a:lnTo>
                    <a:lnTo>
                      <a:pt x="1089" y="17"/>
                    </a:lnTo>
                    <a:lnTo>
                      <a:pt x="1122" y="23"/>
                    </a:lnTo>
                    <a:lnTo>
                      <a:pt x="1138" y="50"/>
                    </a:lnTo>
                    <a:lnTo>
                      <a:pt x="1134" y="82"/>
                    </a:lnTo>
                    <a:lnTo>
                      <a:pt x="1123" y="94"/>
                    </a:lnTo>
                    <a:lnTo>
                      <a:pt x="1105" y="102"/>
                    </a:lnTo>
                    <a:lnTo>
                      <a:pt x="1055" y="118"/>
                    </a:lnTo>
                    <a:lnTo>
                      <a:pt x="794" y="147"/>
                    </a:lnTo>
                    <a:lnTo>
                      <a:pt x="601" y="159"/>
                    </a:lnTo>
                    <a:lnTo>
                      <a:pt x="432" y="155"/>
                    </a:lnTo>
                    <a:lnTo>
                      <a:pt x="261" y="143"/>
                    </a:lnTo>
                    <a:lnTo>
                      <a:pt x="69" y="138"/>
                    </a:lnTo>
                    <a:lnTo>
                      <a:pt x="39" y="132"/>
                    </a:lnTo>
                    <a:lnTo>
                      <a:pt x="18" y="116"/>
                    </a:lnTo>
                    <a:lnTo>
                      <a:pt x="0" y="69"/>
                    </a:lnTo>
                    <a:lnTo>
                      <a:pt x="5" y="44"/>
                    </a:lnTo>
                    <a:lnTo>
                      <a:pt x="18" y="22"/>
                    </a:lnTo>
                    <a:lnTo>
                      <a:pt x="39" y="7"/>
                    </a:lnTo>
                    <a:lnTo>
                      <a:pt x="69" y="0"/>
                    </a:lnTo>
                    <a:close/>
                  </a:path>
                </a:pathLst>
              </a:custGeom>
              <a:solidFill>
                <a:srgbClr val="A38C8C"/>
              </a:solidFill>
              <a:ln w="9525">
                <a:noFill/>
                <a:round/>
                <a:headEnd/>
                <a:tailEnd/>
              </a:ln>
            </p:spPr>
            <p:txBody>
              <a:bodyPr/>
              <a:lstStyle/>
              <a:p>
                <a:endParaRPr lang="en-US"/>
              </a:p>
            </p:txBody>
          </p:sp>
          <p:sp>
            <p:nvSpPr>
              <p:cNvPr id="21735" name="Freeform 154"/>
              <p:cNvSpPr>
                <a:spLocks/>
              </p:cNvSpPr>
              <p:nvPr/>
            </p:nvSpPr>
            <p:spPr bwMode="auto">
              <a:xfrm>
                <a:off x="278" y="2660"/>
                <a:ext cx="14" cy="54"/>
              </a:xfrm>
              <a:custGeom>
                <a:avLst/>
                <a:gdLst>
                  <a:gd name="T0" fmla="*/ 100 w 100"/>
                  <a:gd name="T1" fmla="*/ 21 h 378"/>
                  <a:gd name="T2" fmla="*/ 71 w 100"/>
                  <a:gd name="T3" fmla="*/ 270 h 378"/>
                  <a:gd name="T4" fmla="*/ 57 w 100"/>
                  <a:gd name="T5" fmla="*/ 353 h 378"/>
                  <a:gd name="T6" fmla="*/ 46 w 100"/>
                  <a:gd name="T7" fmla="*/ 373 h 378"/>
                  <a:gd name="T8" fmla="*/ 26 w 100"/>
                  <a:gd name="T9" fmla="*/ 378 h 378"/>
                  <a:gd name="T10" fmla="*/ 7 w 100"/>
                  <a:gd name="T11" fmla="*/ 368 h 378"/>
                  <a:gd name="T12" fmla="*/ 0 w 100"/>
                  <a:gd name="T13" fmla="*/ 347 h 378"/>
                  <a:gd name="T14" fmla="*/ 6 w 100"/>
                  <a:gd name="T15" fmla="*/ 265 h 378"/>
                  <a:gd name="T16" fmla="*/ 14 w 100"/>
                  <a:gd name="T17" fmla="*/ 198 h 378"/>
                  <a:gd name="T18" fmla="*/ 29 w 100"/>
                  <a:gd name="T19" fmla="*/ 140 h 378"/>
                  <a:gd name="T20" fmla="*/ 63 w 100"/>
                  <a:gd name="T21" fmla="*/ 16 h 378"/>
                  <a:gd name="T22" fmla="*/ 71 w 100"/>
                  <a:gd name="T23" fmla="*/ 2 h 378"/>
                  <a:gd name="T24" fmla="*/ 84 w 100"/>
                  <a:gd name="T25" fmla="*/ 0 h 378"/>
                  <a:gd name="T26" fmla="*/ 100 w 100"/>
                  <a:gd name="T27" fmla="*/ 21 h 378"/>
                  <a:gd name="T28" fmla="*/ 100 w 100"/>
                  <a:gd name="T29" fmla="*/ 21 h 37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0"/>
                  <a:gd name="T46" fmla="*/ 0 h 378"/>
                  <a:gd name="T47" fmla="*/ 100 w 100"/>
                  <a:gd name="T48" fmla="*/ 378 h 37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0" h="378">
                    <a:moveTo>
                      <a:pt x="100" y="21"/>
                    </a:moveTo>
                    <a:lnTo>
                      <a:pt x="71" y="270"/>
                    </a:lnTo>
                    <a:lnTo>
                      <a:pt x="57" y="353"/>
                    </a:lnTo>
                    <a:lnTo>
                      <a:pt x="46" y="373"/>
                    </a:lnTo>
                    <a:lnTo>
                      <a:pt x="26" y="378"/>
                    </a:lnTo>
                    <a:lnTo>
                      <a:pt x="7" y="368"/>
                    </a:lnTo>
                    <a:lnTo>
                      <a:pt x="0" y="347"/>
                    </a:lnTo>
                    <a:lnTo>
                      <a:pt x="6" y="265"/>
                    </a:lnTo>
                    <a:lnTo>
                      <a:pt x="14" y="198"/>
                    </a:lnTo>
                    <a:lnTo>
                      <a:pt x="29" y="140"/>
                    </a:lnTo>
                    <a:lnTo>
                      <a:pt x="63" y="16"/>
                    </a:lnTo>
                    <a:lnTo>
                      <a:pt x="71" y="2"/>
                    </a:lnTo>
                    <a:lnTo>
                      <a:pt x="84" y="0"/>
                    </a:lnTo>
                    <a:lnTo>
                      <a:pt x="100" y="21"/>
                    </a:lnTo>
                    <a:close/>
                  </a:path>
                </a:pathLst>
              </a:custGeom>
              <a:solidFill>
                <a:srgbClr val="000000"/>
              </a:solidFill>
              <a:ln w="9525">
                <a:noFill/>
                <a:round/>
                <a:headEnd/>
                <a:tailEnd/>
              </a:ln>
            </p:spPr>
            <p:txBody>
              <a:bodyPr/>
              <a:lstStyle/>
              <a:p>
                <a:endParaRPr lang="en-US"/>
              </a:p>
            </p:txBody>
          </p:sp>
          <p:sp>
            <p:nvSpPr>
              <p:cNvPr id="21736" name="Freeform 155"/>
              <p:cNvSpPr>
                <a:spLocks/>
              </p:cNvSpPr>
              <p:nvPr/>
            </p:nvSpPr>
            <p:spPr bwMode="auto">
              <a:xfrm>
                <a:off x="303" y="2653"/>
                <a:ext cx="252" cy="65"/>
              </a:xfrm>
              <a:custGeom>
                <a:avLst/>
                <a:gdLst>
                  <a:gd name="T0" fmla="*/ 17 w 1763"/>
                  <a:gd name="T1" fmla="*/ 22 h 449"/>
                  <a:gd name="T2" fmla="*/ 152 w 1763"/>
                  <a:gd name="T3" fmla="*/ 8 h 449"/>
                  <a:gd name="T4" fmla="*/ 287 w 1763"/>
                  <a:gd name="T5" fmla="*/ 0 h 449"/>
                  <a:gd name="T6" fmla="*/ 700 w 1763"/>
                  <a:gd name="T7" fmla="*/ 14 h 449"/>
                  <a:gd name="T8" fmla="*/ 893 w 1763"/>
                  <a:gd name="T9" fmla="*/ 22 h 449"/>
                  <a:gd name="T10" fmla="*/ 1113 w 1763"/>
                  <a:gd name="T11" fmla="*/ 27 h 449"/>
                  <a:gd name="T12" fmla="*/ 1342 w 1763"/>
                  <a:gd name="T13" fmla="*/ 26 h 449"/>
                  <a:gd name="T14" fmla="*/ 1572 w 1763"/>
                  <a:gd name="T15" fmla="*/ 40 h 449"/>
                  <a:gd name="T16" fmla="*/ 1625 w 1763"/>
                  <a:gd name="T17" fmla="*/ 58 h 449"/>
                  <a:gd name="T18" fmla="*/ 1664 w 1763"/>
                  <a:gd name="T19" fmla="*/ 95 h 449"/>
                  <a:gd name="T20" fmla="*/ 1692 w 1763"/>
                  <a:gd name="T21" fmla="*/ 146 h 449"/>
                  <a:gd name="T22" fmla="*/ 1717 w 1763"/>
                  <a:gd name="T23" fmla="*/ 203 h 449"/>
                  <a:gd name="T24" fmla="*/ 1751 w 1763"/>
                  <a:gd name="T25" fmla="*/ 307 h 449"/>
                  <a:gd name="T26" fmla="*/ 1763 w 1763"/>
                  <a:gd name="T27" fmla="*/ 416 h 449"/>
                  <a:gd name="T28" fmla="*/ 1753 w 1763"/>
                  <a:gd name="T29" fmla="*/ 440 h 449"/>
                  <a:gd name="T30" fmla="*/ 1730 w 1763"/>
                  <a:gd name="T31" fmla="*/ 449 h 449"/>
                  <a:gd name="T32" fmla="*/ 1708 w 1763"/>
                  <a:gd name="T33" fmla="*/ 440 h 449"/>
                  <a:gd name="T34" fmla="*/ 1697 w 1763"/>
                  <a:gd name="T35" fmla="*/ 416 h 449"/>
                  <a:gd name="T36" fmla="*/ 1688 w 1763"/>
                  <a:gd name="T37" fmla="*/ 318 h 449"/>
                  <a:gd name="T38" fmla="*/ 1676 w 1763"/>
                  <a:gd name="T39" fmla="*/ 274 h 449"/>
                  <a:gd name="T40" fmla="*/ 1658 w 1763"/>
                  <a:gd name="T41" fmla="*/ 226 h 449"/>
                  <a:gd name="T42" fmla="*/ 1628 w 1763"/>
                  <a:gd name="T43" fmla="*/ 134 h 449"/>
                  <a:gd name="T44" fmla="*/ 1618 w 1763"/>
                  <a:gd name="T45" fmla="*/ 117 h 449"/>
                  <a:gd name="T46" fmla="*/ 1605 w 1763"/>
                  <a:gd name="T47" fmla="*/ 101 h 449"/>
                  <a:gd name="T48" fmla="*/ 1588 w 1763"/>
                  <a:gd name="T49" fmla="*/ 90 h 449"/>
                  <a:gd name="T50" fmla="*/ 1566 w 1763"/>
                  <a:gd name="T51" fmla="*/ 84 h 449"/>
                  <a:gd name="T52" fmla="*/ 1340 w 1763"/>
                  <a:gd name="T53" fmla="*/ 67 h 449"/>
                  <a:gd name="T54" fmla="*/ 1113 w 1763"/>
                  <a:gd name="T55" fmla="*/ 65 h 449"/>
                  <a:gd name="T56" fmla="*/ 700 w 1763"/>
                  <a:gd name="T57" fmla="*/ 52 h 449"/>
                  <a:gd name="T58" fmla="*/ 507 w 1763"/>
                  <a:gd name="T59" fmla="*/ 43 h 449"/>
                  <a:gd name="T60" fmla="*/ 287 w 1763"/>
                  <a:gd name="T61" fmla="*/ 38 h 449"/>
                  <a:gd name="T62" fmla="*/ 20 w 1763"/>
                  <a:gd name="T63" fmla="*/ 59 h 449"/>
                  <a:gd name="T64" fmla="*/ 0 w 1763"/>
                  <a:gd name="T65" fmla="*/ 43 h 449"/>
                  <a:gd name="T66" fmla="*/ 4 w 1763"/>
                  <a:gd name="T67" fmla="*/ 29 h 449"/>
                  <a:gd name="T68" fmla="*/ 17 w 1763"/>
                  <a:gd name="T69" fmla="*/ 22 h 449"/>
                  <a:gd name="T70" fmla="*/ 17 w 1763"/>
                  <a:gd name="T71" fmla="*/ 22 h 44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763"/>
                  <a:gd name="T109" fmla="*/ 0 h 449"/>
                  <a:gd name="T110" fmla="*/ 1763 w 1763"/>
                  <a:gd name="T111" fmla="*/ 449 h 449"/>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763" h="449">
                    <a:moveTo>
                      <a:pt x="17" y="22"/>
                    </a:moveTo>
                    <a:lnTo>
                      <a:pt x="152" y="8"/>
                    </a:lnTo>
                    <a:lnTo>
                      <a:pt x="287" y="0"/>
                    </a:lnTo>
                    <a:lnTo>
                      <a:pt x="700" y="14"/>
                    </a:lnTo>
                    <a:lnTo>
                      <a:pt x="893" y="22"/>
                    </a:lnTo>
                    <a:lnTo>
                      <a:pt x="1113" y="27"/>
                    </a:lnTo>
                    <a:lnTo>
                      <a:pt x="1342" y="26"/>
                    </a:lnTo>
                    <a:lnTo>
                      <a:pt x="1572" y="40"/>
                    </a:lnTo>
                    <a:lnTo>
                      <a:pt x="1625" y="58"/>
                    </a:lnTo>
                    <a:lnTo>
                      <a:pt x="1664" y="95"/>
                    </a:lnTo>
                    <a:lnTo>
                      <a:pt x="1692" y="146"/>
                    </a:lnTo>
                    <a:lnTo>
                      <a:pt x="1717" y="203"/>
                    </a:lnTo>
                    <a:lnTo>
                      <a:pt x="1751" y="307"/>
                    </a:lnTo>
                    <a:lnTo>
                      <a:pt x="1763" y="416"/>
                    </a:lnTo>
                    <a:lnTo>
                      <a:pt x="1753" y="440"/>
                    </a:lnTo>
                    <a:lnTo>
                      <a:pt x="1730" y="449"/>
                    </a:lnTo>
                    <a:lnTo>
                      <a:pt x="1708" y="440"/>
                    </a:lnTo>
                    <a:lnTo>
                      <a:pt x="1697" y="416"/>
                    </a:lnTo>
                    <a:lnTo>
                      <a:pt x="1688" y="318"/>
                    </a:lnTo>
                    <a:lnTo>
                      <a:pt x="1676" y="274"/>
                    </a:lnTo>
                    <a:lnTo>
                      <a:pt x="1658" y="226"/>
                    </a:lnTo>
                    <a:lnTo>
                      <a:pt x="1628" y="134"/>
                    </a:lnTo>
                    <a:lnTo>
                      <a:pt x="1618" y="117"/>
                    </a:lnTo>
                    <a:lnTo>
                      <a:pt x="1605" y="101"/>
                    </a:lnTo>
                    <a:lnTo>
                      <a:pt x="1588" y="90"/>
                    </a:lnTo>
                    <a:lnTo>
                      <a:pt x="1566" y="84"/>
                    </a:lnTo>
                    <a:lnTo>
                      <a:pt x="1340" y="67"/>
                    </a:lnTo>
                    <a:lnTo>
                      <a:pt x="1113" y="65"/>
                    </a:lnTo>
                    <a:lnTo>
                      <a:pt x="700" y="52"/>
                    </a:lnTo>
                    <a:lnTo>
                      <a:pt x="507" y="43"/>
                    </a:lnTo>
                    <a:lnTo>
                      <a:pt x="287" y="38"/>
                    </a:lnTo>
                    <a:lnTo>
                      <a:pt x="20" y="59"/>
                    </a:lnTo>
                    <a:lnTo>
                      <a:pt x="0" y="43"/>
                    </a:lnTo>
                    <a:lnTo>
                      <a:pt x="4" y="29"/>
                    </a:lnTo>
                    <a:lnTo>
                      <a:pt x="17" y="22"/>
                    </a:lnTo>
                    <a:close/>
                  </a:path>
                </a:pathLst>
              </a:custGeom>
              <a:solidFill>
                <a:srgbClr val="000000"/>
              </a:solidFill>
              <a:ln w="9525">
                <a:noFill/>
                <a:round/>
                <a:headEnd/>
                <a:tailEnd/>
              </a:ln>
            </p:spPr>
            <p:txBody>
              <a:bodyPr/>
              <a:lstStyle/>
              <a:p>
                <a:endParaRPr lang="en-US"/>
              </a:p>
            </p:txBody>
          </p:sp>
          <p:sp>
            <p:nvSpPr>
              <p:cNvPr id="21737" name="Freeform 156"/>
              <p:cNvSpPr>
                <a:spLocks/>
              </p:cNvSpPr>
              <p:nvPr/>
            </p:nvSpPr>
            <p:spPr bwMode="auto">
              <a:xfrm>
                <a:off x="292" y="2712"/>
                <a:ext cx="254" cy="16"/>
              </a:xfrm>
              <a:custGeom>
                <a:avLst/>
                <a:gdLst>
                  <a:gd name="T0" fmla="*/ 19 w 1773"/>
                  <a:gd name="T1" fmla="*/ 6 h 111"/>
                  <a:gd name="T2" fmla="*/ 146 w 1773"/>
                  <a:gd name="T3" fmla="*/ 0 h 111"/>
                  <a:gd name="T4" fmla="*/ 274 w 1773"/>
                  <a:gd name="T5" fmla="*/ 9 h 111"/>
                  <a:gd name="T6" fmla="*/ 464 w 1773"/>
                  <a:gd name="T7" fmla="*/ 16 h 111"/>
                  <a:gd name="T8" fmla="*/ 652 w 1773"/>
                  <a:gd name="T9" fmla="*/ 31 h 111"/>
                  <a:gd name="T10" fmla="*/ 861 w 1773"/>
                  <a:gd name="T11" fmla="*/ 44 h 111"/>
                  <a:gd name="T12" fmla="*/ 1044 w 1773"/>
                  <a:gd name="T13" fmla="*/ 46 h 111"/>
                  <a:gd name="T14" fmla="*/ 1439 w 1773"/>
                  <a:gd name="T15" fmla="*/ 40 h 111"/>
                  <a:gd name="T16" fmla="*/ 1541 w 1773"/>
                  <a:gd name="T17" fmla="*/ 34 h 111"/>
                  <a:gd name="T18" fmla="*/ 1641 w 1773"/>
                  <a:gd name="T19" fmla="*/ 18 h 111"/>
                  <a:gd name="T20" fmla="*/ 1733 w 1773"/>
                  <a:gd name="T21" fmla="*/ 3 h 111"/>
                  <a:gd name="T22" fmla="*/ 1760 w 1773"/>
                  <a:gd name="T23" fmla="*/ 9 h 111"/>
                  <a:gd name="T24" fmla="*/ 1773 w 1773"/>
                  <a:gd name="T25" fmla="*/ 31 h 111"/>
                  <a:gd name="T26" fmla="*/ 1769 w 1773"/>
                  <a:gd name="T27" fmla="*/ 57 h 111"/>
                  <a:gd name="T28" fmla="*/ 1759 w 1773"/>
                  <a:gd name="T29" fmla="*/ 66 h 111"/>
                  <a:gd name="T30" fmla="*/ 1744 w 1773"/>
                  <a:gd name="T31" fmla="*/ 72 h 111"/>
                  <a:gd name="T32" fmla="*/ 1654 w 1773"/>
                  <a:gd name="T33" fmla="*/ 90 h 111"/>
                  <a:gd name="T34" fmla="*/ 1546 w 1773"/>
                  <a:gd name="T35" fmla="*/ 105 h 111"/>
                  <a:gd name="T36" fmla="*/ 1439 w 1773"/>
                  <a:gd name="T37" fmla="*/ 111 h 111"/>
                  <a:gd name="T38" fmla="*/ 1042 w 1773"/>
                  <a:gd name="T39" fmla="*/ 110 h 111"/>
                  <a:gd name="T40" fmla="*/ 647 w 1773"/>
                  <a:gd name="T41" fmla="*/ 87 h 111"/>
                  <a:gd name="T42" fmla="*/ 446 w 1773"/>
                  <a:gd name="T43" fmla="*/ 73 h 111"/>
                  <a:gd name="T44" fmla="*/ 244 w 1773"/>
                  <a:gd name="T45" fmla="*/ 66 h 111"/>
                  <a:gd name="T46" fmla="*/ 134 w 1773"/>
                  <a:gd name="T47" fmla="*/ 51 h 111"/>
                  <a:gd name="T48" fmla="*/ 25 w 1773"/>
                  <a:gd name="T49" fmla="*/ 49 h 111"/>
                  <a:gd name="T50" fmla="*/ 8 w 1773"/>
                  <a:gd name="T51" fmla="*/ 45 h 111"/>
                  <a:gd name="T52" fmla="*/ 0 w 1773"/>
                  <a:gd name="T53" fmla="*/ 30 h 111"/>
                  <a:gd name="T54" fmla="*/ 4 w 1773"/>
                  <a:gd name="T55" fmla="*/ 15 h 111"/>
                  <a:gd name="T56" fmla="*/ 19 w 1773"/>
                  <a:gd name="T57" fmla="*/ 6 h 111"/>
                  <a:gd name="T58" fmla="*/ 19 w 1773"/>
                  <a:gd name="T59" fmla="*/ 6 h 111"/>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773"/>
                  <a:gd name="T91" fmla="*/ 0 h 111"/>
                  <a:gd name="T92" fmla="*/ 1773 w 1773"/>
                  <a:gd name="T93" fmla="*/ 111 h 111"/>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773" h="111">
                    <a:moveTo>
                      <a:pt x="19" y="6"/>
                    </a:moveTo>
                    <a:lnTo>
                      <a:pt x="146" y="0"/>
                    </a:lnTo>
                    <a:lnTo>
                      <a:pt x="274" y="9"/>
                    </a:lnTo>
                    <a:lnTo>
                      <a:pt x="464" y="16"/>
                    </a:lnTo>
                    <a:lnTo>
                      <a:pt x="652" y="31"/>
                    </a:lnTo>
                    <a:lnTo>
                      <a:pt x="861" y="44"/>
                    </a:lnTo>
                    <a:lnTo>
                      <a:pt x="1044" y="46"/>
                    </a:lnTo>
                    <a:lnTo>
                      <a:pt x="1439" y="40"/>
                    </a:lnTo>
                    <a:lnTo>
                      <a:pt x="1541" y="34"/>
                    </a:lnTo>
                    <a:lnTo>
                      <a:pt x="1641" y="18"/>
                    </a:lnTo>
                    <a:lnTo>
                      <a:pt x="1733" y="3"/>
                    </a:lnTo>
                    <a:lnTo>
                      <a:pt x="1760" y="9"/>
                    </a:lnTo>
                    <a:lnTo>
                      <a:pt x="1773" y="31"/>
                    </a:lnTo>
                    <a:lnTo>
                      <a:pt x="1769" y="57"/>
                    </a:lnTo>
                    <a:lnTo>
                      <a:pt x="1759" y="66"/>
                    </a:lnTo>
                    <a:lnTo>
                      <a:pt x="1744" y="72"/>
                    </a:lnTo>
                    <a:lnTo>
                      <a:pt x="1654" y="90"/>
                    </a:lnTo>
                    <a:lnTo>
                      <a:pt x="1546" y="105"/>
                    </a:lnTo>
                    <a:lnTo>
                      <a:pt x="1439" y="111"/>
                    </a:lnTo>
                    <a:lnTo>
                      <a:pt x="1042" y="110"/>
                    </a:lnTo>
                    <a:lnTo>
                      <a:pt x="647" y="87"/>
                    </a:lnTo>
                    <a:lnTo>
                      <a:pt x="446" y="73"/>
                    </a:lnTo>
                    <a:lnTo>
                      <a:pt x="244" y="66"/>
                    </a:lnTo>
                    <a:lnTo>
                      <a:pt x="134" y="51"/>
                    </a:lnTo>
                    <a:lnTo>
                      <a:pt x="25" y="49"/>
                    </a:lnTo>
                    <a:lnTo>
                      <a:pt x="8" y="45"/>
                    </a:lnTo>
                    <a:lnTo>
                      <a:pt x="0" y="30"/>
                    </a:lnTo>
                    <a:lnTo>
                      <a:pt x="4" y="15"/>
                    </a:lnTo>
                    <a:lnTo>
                      <a:pt x="19" y="6"/>
                    </a:lnTo>
                    <a:close/>
                  </a:path>
                </a:pathLst>
              </a:custGeom>
              <a:solidFill>
                <a:srgbClr val="000000"/>
              </a:solidFill>
              <a:ln w="9525">
                <a:noFill/>
                <a:round/>
                <a:headEnd/>
                <a:tailEnd/>
              </a:ln>
            </p:spPr>
            <p:txBody>
              <a:bodyPr/>
              <a:lstStyle/>
              <a:p>
                <a:endParaRPr lang="en-US"/>
              </a:p>
            </p:txBody>
          </p:sp>
          <p:sp>
            <p:nvSpPr>
              <p:cNvPr id="21738" name="Freeform 157"/>
              <p:cNvSpPr>
                <a:spLocks/>
              </p:cNvSpPr>
              <p:nvPr/>
            </p:nvSpPr>
            <p:spPr bwMode="auto">
              <a:xfrm>
                <a:off x="293" y="2692"/>
                <a:ext cx="216" cy="21"/>
              </a:xfrm>
              <a:custGeom>
                <a:avLst/>
                <a:gdLst>
                  <a:gd name="T0" fmla="*/ 14 w 1513"/>
                  <a:gd name="T1" fmla="*/ 32 h 152"/>
                  <a:gd name="T2" fmla="*/ 81 w 1513"/>
                  <a:gd name="T3" fmla="*/ 17 h 152"/>
                  <a:gd name="T4" fmla="*/ 143 w 1513"/>
                  <a:gd name="T5" fmla="*/ 6 h 152"/>
                  <a:gd name="T6" fmla="*/ 261 w 1513"/>
                  <a:gd name="T7" fmla="*/ 0 h 152"/>
                  <a:gd name="T8" fmla="*/ 512 w 1513"/>
                  <a:gd name="T9" fmla="*/ 28 h 152"/>
                  <a:gd name="T10" fmla="*/ 689 w 1513"/>
                  <a:gd name="T11" fmla="*/ 46 h 152"/>
                  <a:gd name="T12" fmla="*/ 864 w 1513"/>
                  <a:gd name="T13" fmla="*/ 60 h 152"/>
                  <a:gd name="T14" fmla="*/ 1031 w 1513"/>
                  <a:gd name="T15" fmla="*/ 82 h 152"/>
                  <a:gd name="T16" fmla="*/ 1178 w 1513"/>
                  <a:gd name="T17" fmla="*/ 92 h 152"/>
                  <a:gd name="T18" fmla="*/ 1494 w 1513"/>
                  <a:gd name="T19" fmla="*/ 96 h 152"/>
                  <a:gd name="T20" fmla="*/ 1513 w 1513"/>
                  <a:gd name="T21" fmla="*/ 115 h 152"/>
                  <a:gd name="T22" fmla="*/ 1508 w 1513"/>
                  <a:gd name="T23" fmla="*/ 127 h 152"/>
                  <a:gd name="T24" fmla="*/ 1494 w 1513"/>
                  <a:gd name="T25" fmla="*/ 134 h 152"/>
                  <a:gd name="T26" fmla="*/ 1175 w 1513"/>
                  <a:gd name="T27" fmla="*/ 149 h 152"/>
                  <a:gd name="T28" fmla="*/ 1026 w 1513"/>
                  <a:gd name="T29" fmla="*/ 152 h 152"/>
                  <a:gd name="T30" fmla="*/ 857 w 1513"/>
                  <a:gd name="T31" fmla="*/ 136 h 152"/>
                  <a:gd name="T32" fmla="*/ 502 w 1513"/>
                  <a:gd name="T33" fmla="*/ 104 h 152"/>
                  <a:gd name="T34" fmla="*/ 373 w 1513"/>
                  <a:gd name="T35" fmla="*/ 78 h 152"/>
                  <a:gd name="T36" fmla="*/ 316 w 1513"/>
                  <a:gd name="T37" fmla="*/ 66 h 152"/>
                  <a:gd name="T38" fmla="*/ 259 w 1513"/>
                  <a:gd name="T39" fmla="*/ 57 h 152"/>
                  <a:gd name="T40" fmla="*/ 148 w 1513"/>
                  <a:gd name="T41" fmla="*/ 50 h 152"/>
                  <a:gd name="T42" fmla="*/ 23 w 1513"/>
                  <a:gd name="T43" fmla="*/ 68 h 152"/>
                  <a:gd name="T44" fmla="*/ 7 w 1513"/>
                  <a:gd name="T45" fmla="*/ 66 h 152"/>
                  <a:gd name="T46" fmla="*/ 0 w 1513"/>
                  <a:gd name="T47" fmla="*/ 55 h 152"/>
                  <a:gd name="T48" fmla="*/ 2 w 1513"/>
                  <a:gd name="T49" fmla="*/ 41 h 152"/>
                  <a:gd name="T50" fmla="*/ 14 w 1513"/>
                  <a:gd name="T51" fmla="*/ 32 h 152"/>
                  <a:gd name="T52" fmla="*/ 14 w 1513"/>
                  <a:gd name="T53" fmla="*/ 32 h 15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513"/>
                  <a:gd name="T82" fmla="*/ 0 h 152"/>
                  <a:gd name="T83" fmla="*/ 1513 w 1513"/>
                  <a:gd name="T84" fmla="*/ 152 h 152"/>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513" h="152">
                    <a:moveTo>
                      <a:pt x="14" y="32"/>
                    </a:moveTo>
                    <a:lnTo>
                      <a:pt x="81" y="17"/>
                    </a:lnTo>
                    <a:lnTo>
                      <a:pt x="143" y="6"/>
                    </a:lnTo>
                    <a:lnTo>
                      <a:pt x="261" y="0"/>
                    </a:lnTo>
                    <a:lnTo>
                      <a:pt x="512" y="28"/>
                    </a:lnTo>
                    <a:lnTo>
                      <a:pt x="689" y="46"/>
                    </a:lnTo>
                    <a:lnTo>
                      <a:pt x="864" y="60"/>
                    </a:lnTo>
                    <a:lnTo>
                      <a:pt x="1031" y="82"/>
                    </a:lnTo>
                    <a:lnTo>
                      <a:pt x="1178" y="92"/>
                    </a:lnTo>
                    <a:lnTo>
                      <a:pt x="1494" y="96"/>
                    </a:lnTo>
                    <a:lnTo>
                      <a:pt x="1513" y="115"/>
                    </a:lnTo>
                    <a:lnTo>
                      <a:pt x="1508" y="127"/>
                    </a:lnTo>
                    <a:lnTo>
                      <a:pt x="1494" y="134"/>
                    </a:lnTo>
                    <a:lnTo>
                      <a:pt x="1175" y="149"/>
                    </a:lnTo>
                    <a:lnTo>
                      <a:pt x="1026" y="152"/>
                    </a:lnTo>
                    <a:lnTo>
                      <a:pt x="857" y="136"/>
                    </a:lnTo>
                    <a:lnTo>
                      <a:pt x="502" y="104"/>
                    </a:lnTo>
                    <a:lnTo>
                      <a:pt x="373" y="78"/>
                    </a:lnTo>
                    <a:lnTo>
                      <a:pt x="316" y="66"/>
                    </a:lnTo>
                    <a:lnTo>
                      <a:pt x="259" y="57"/>
                    </a:lnTo>
                    <a:lnTo>
                      <a:pt x="148" y="50"/>
                    </a:lnTo>
                    <a:lnTo>
                      <a:pt x="23" y="68"/>
                    </a:lnTo>
                    <a:lnTo>
                      <a:pt x="7" y="66"/>
                    </a:lnTo>
                    <a:lnTo>
                      <a:pt x="0" y="55"/>
                    </a:lnTo>
                    <a:lnTo>
                      <a:pt x="2" y="41"/>
                    </a:lnTo>
                    <a:lnTo>
                      <a:pt x="14" y="32"/>
                    </a:lnTo>
                    <a:close/>
                  </a:path>
                </a:pathLst>
              </a:custGeom>
              <a:solidFill>
                <a:srgbClr val="000000"/>
              </a:solidFill>
              <a:ln w="9525">
                <a:noFill/>
                <a:round/>
                <a:headEnd/>
                <a:tailEnd/>
              </a:ln>
            </p:spPr>
            <p:txBody>
              <a:bodyPr/>
              <a:lstStyle/>
              <a:p>
                <a:endParaRPr lang="en-US"/>
              </a:p>
            </p:txBody>
          </p:sp>
          <p:sp>
            <p:nvSpPr>
              <p:cNvPr id="21739" name="Freeform 158"/>
              <p:cNvSpPr>
                <a:spLocks/>
              </p:cNvSpPr>
              <p:nvPr/>
            </p:nvSpPr>
            <p:spPr bwMode="auto">
              <a:xfrm>
                <a:off x="315" y="2681"/>
                <a:ext cx="166" cy="13"/>
              </a:xfrm>
              <a:custGeom>
                <a:avLst/>
                <a:gdLst>
                  <a:gd name="T0" fmla="*/ 19 w 1165"/>
                  <a:gd name="T1" fmla="*/ 0 h 95"/>
                  <a:gd name="T2" fmla="*/ 256 w 1165"/>
                  <a:gd name="T3" fmla="*/ 1 h 95"/>
                  <a:gd name="T4" fmla="*/ 529 w 1165"/>
                  <a:gd name="T5" fmla="*/ 18 h 95"/>
                  <a:gd name="T6" fmla="*/ 657 w 1165"/>
                  <a:gd name="T7" fmla="*/ 29 h 95"/>
                  <a:gd name="T8" fmla="*/ 803 w 1165"/>
                  <a:gd name="T9" fmla="*/ 33 h 95"/>
                  <a:gd name="T10" fmla="*/ 1147 w 1165"/>
                  <a:gd name="T11" fmla="*/ 37 h 95"/>
                  <a:gd name="T12" fmla="*/ 1165 w 1165"/>
                  <a:gd name="T13" fmla="*/ 57 h 95"/>
                  <a:gd name="T14" fmla="*/ 1159 w 1165"/>
                  <a:gd name="T15" fmla="*/ 69 h 95"/>
                  <a:gd name="T16" fmla="*/ 1145 w 1165"/>
                  <a:gd name="T17" fmla="*/ 75 h 95"/>
                  <a:gd name="T18" fmla="*/ 968 w 1165"/>
                  <a:gd name="T19" fmla="*/ 81 h 95"/>
                  <a:gd name="T20" fmla="*/ 884 w 1165"/>
                  <a:gd name="T21" fmla="*/ 90 h 95"/>
                  <a:gd name="T22" fmla="*/ 792 w 1165"/>
                  <a:gd name="T23" fmla="*/ 95 h 95"/>
                  <a:gd name="T24" fmla="*/ 647 w 1165"/>
                  <a:gd name="T25" fmla="*/ 87 h 95"/>
                  <a:gd name="T26" fmla="*/ 523 w 1165"/>
                  <a:gd name="T27" fmla="*/ 70 h 95"/>
                  <a:gd name="T28" fmla="*/ 399 w 1165"/>
                  <a:gd name="T29" fmla="*/ 53 h 95"/>
                  <a:gd name="T30" fmla="*/ 255 w 1165"/>
                  <a:gd name="T31" fmla="*/ 44 h 95"/>
                  <a:gd name="T32" fmla="*/ 19 w 1165"/>
                  <a:gd name="T33" fmla="*/ 37 h 95"/>
                  <a:gd name="T34" fmla="*/ 0 w 1165"/>
                  <a:gd name="T35" fmla="*/ 19 h 95"/>
                  <a:gd name="T36" fmla="*/ 6 w 1165"/>
                  <a:gd name="T37" fmla="*/ 5 h 95"/>
                  <a:gd name="T38" fmla="*/ 19 w 1165"/>
                  <a:gd name="T39" fmla="*/ 0 h 95"/>
                  <a:gd name="T40" fmla="*/ 19 w 1165"/>
                  <a:gd name="T41" fmla="*/ 0 h 9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165"/>
                  <a:gd name="T64" fmla="*/ 0 h 95"/>
                  <a:gd name="T65" fmla="*/ 1165 w 1165"/>
                  <a:gd name="T66" fmla="*/ 95 h 9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165" h="95">
                    <a:moveTo>
                      <a:pt x="19" y="0"/>
                    </a:moveTo>
                    <a:lnTo>
                      <a:pt x="256" y="1"/>
                    </a:lnTo>
                    <a:lnTo>
                      <a:pt x="529" y="18"/>
                    </a:lnTo>
                    <a:lnTo>
                      <a:pt x="657" y="29"/>
                    </a:lnTo>
                    <a:lnTo>
                      <a:pt x="803" y="33"/>
                    </a:lnTo>
                    <a:lnTo>
                      <a:pt x="1147" y="37"/>
                    </a:lnTo>
                    <a:lnTo>
                      <a:pt x="1165" y="57"/>
                    </a:lnTo>
                    <a:lnTo>
                      <a:pt x="1159" y="69"/>
                    </a:lnTo>
                    <a:lnTo>
                      <a:pt x="1145" y="75"/>
                    </a:lnTo>
                    <a:lnTo>
                      <a:pt x="968" y="81"/>
                    </a:lnTo>
                    <a:lnTo>
                      <a:pt x="884" y="90"/>
                    </a:lnTo>
                    <a:lnTo>
                      <a:pt x="792" y="95"/>
                    </a:lnTo>
                    <a:lnTo>
                      <a:pt x="647" y="87"/>
                    </a:lnTo>
                    <a:lnTo>
                      <a:pt x="523" y="70"/>
                    </a:lnTo>
                    <a:lnTo>
                      <a:pt x="399" y="53"/>
                    </a:lnTo>
                    <a:lnTo>
                      <a:pt x="255" y="44"/>
                    </a:lnTo>
                    <a:lnTo>
                      <a:pt x="19" y="37"/>
                    </a:lnTo>
                    <a:lnTo>
                      <a:pt x="0" y="19"/>
                    </a:lnTo>
                    <a:lnTo>
                      <a:pt x="6" y="5"/>
                    </a:lnTo>
                    <a:lnTo>
                      <a:pt x="19" y="0"/>
                    </a:lnTo>
                    <a:close/>
                  </a:path>
                </a:pathLst>
              </a:custGeom>
              <a:solidFill>
                <a:srgbClr val="000000"/>
              </a:solidFill>
              <a:ln w="9525">
                <a:noFill/>
                <a:round/>
                <a:headEnd/>
                <a:tailEnd/>
              </a:ln>
            </p:spPr>
            <p:txBody>
              <a:bodyPr/>
              <a:lstStyle/>
              <a:p>
                <a:endParaRPr lang="en-US"/>
              </a:p>
            </p:txBody>
          </p:sp>
          <p:sp>
            <p:nvSpPr>
              <p:cNvPr id="21740" name="Freeform 159"/>
              <p:cNvSpPr>
                <a:spLocks/>
              </p:cNvSpPr>
              <p:nvPr/>
            </p:nvSpPr>
            <p:spPr bwMode="auto">
              <a:xfrm>
                <a:off x="317" y="2663"/>
                <a:ext cx="151" cy="16"/>
              </a:xfrm>
              <a:custGeom>
                <a:avLst/>
                <a:gdLst>
                  <a:gd name="T0" fmla="*/ 16 w 1058"/>
                  <a:gd name="T1" fmla="*/ 16 h 114"/>
                  <a:gd name="T2" fmla="*/ 122 w 1058"/>
                  <a:gd name="T3" fmla="*/ 2 h 114"/>
                  <a:gd name="T4" fmla="*/ 215 w 1058"/>
                  <a:gd name="T5" fmla="*/ 0 h 114"/>
                  <a:gd name="T6" fmla="*/ 414 w 1058"/>
                  <a:gd name="T7" fmla="*/ 20 h 114"/>
                  <a:gd name="T8" fmla="*/ 558 w 1058"/>
                  <a:gd name="T9" fmla="*/ 43 h 114"/>
                  <a:gd name="T10" fmla="*/ 625 w 1058"/>
                  <a:gd name="T11" fmla="*/ 55 h 114"/>
                  <a:gd name="T12" fmla="*/ 702 w 1058"/>
                  <a:gd name="T13" fmla="*/ 64 h 114"/>
                  <a:gd name="T14" fmla="*/ 1038 w 1058"/>
                  <a:gd name="T15" fmla="*/ 54 h 114"/>
                  <a:gd name="T16" fmla="*/ 1058 w 1058"/>
                  <a:gd name="T17" fmla="*/ 72 h 114"/>
                  <a:gd name="T18" fmla="*/ 1053 w 1058"/>
                  <a:gd name="T19" fmla="*/ 85 h 114"/>
                  <a:gd name="T20" fmla="*/ 1040 w 1058"/>
                  <a:gd name="T21" fmla="*/ 92 h 114"/>
                  <a:gd name="T22" fmla="*/ 870 w 1058"/>
                  <a:gd name="T23" fmla="*/ 104 h 114"/>
                  <a:gd name="T24" fmla="*/ 699 w 1058"/>
                  <a:gd name="T25" fmla="*/ 114 h 114"/>
                  <a:gd name="T26" fmla="*/ 553 w 1058"/>
                  <a:gd name="T27" fmla="*/ 93 h 114"/>
                  <a:gd name="T28" fmla="*/ 486 w 1058"/>
                  <a:gd name="T29" fmla="*/ 81 h 114"/>
                  <a:gd name="T30" fmla="*/ 409 w 1058"/>
                  <a:gd name="T31" fmla="*/ 70 h 114"/>
                  <a:gd name="T32" fmla="*/ 306 w 1058"/>
                  <a:gd name="T33" fmla="*/ 55 h 114"/>
                  <a:gd name="T34" fmla="*/ 215 w 1058"/>
                  <a:gd name="T35" fmla="*/ 44 h 114"/>
                  <a:gd name="T36" fmla="*/ 23 w 1058"/>
                  <a:gd name="T37" fmla="*/ 53 h 114"/>
                  <a:gd name="T38" fmla="*/ 7 w 1058"/>
                  <a:gd name="T39" fmla="*/ 51 h 114"/>
                  <a:gd name="T40" fmla="*/ 0 w 1058"/>
                  <a:gd name="T41" fmla="*/ 38 h 114"/>
                  <a:gd name="T42" fmla="*/ 4 w 1058"/>
                  <a:gd name="T43" fmla="*/ 25 h 114"/>
                  <a:gd name="T44" fmla="*/ 16 w 1058"/>
                  <a:gd name="T45" fmla="*/ 16 h 114"/>
                  <a:gd name="T46" fmla="*/ 16 w 1058"/>
                  <a:gd name="T47" fmla="*/ 16 h 11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058"/>
                  <a:gd name="T73" fmla="*/ 0 h 114"/>
                  <a:gd name="T74" fmla="*/ 1058 w 1058"/>
                  <a:gd name="T75" fmla="*/ 114 h 11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058" h="114">
                    <a:moveTo>
                      <a:pt x="16" y="16"/>
                    </a:moveTo>
                    <a:lnTo>
                      <a:pt x="122" y="2"/>
                    </a:lnTo>
                    <a:lnTo>
                      <a:pt x="215" y="0"/>
                    </a:lnTo>
                    <a:lnTo>
                      <a:pt x="414" y="20"/>
                    </a:lnTo>
                    <a:lnTo>
                      <a:pt x="558" y="43"/>
                    </a:lnTo>
                    <a:lnTo>
                      <a:pt x="625" y="55"/>
                    </a:lnTo>
                    <a:lnTo>
                      <a:pt x="702" y="64"/>
                    </a:lnTo>
                    <a:lnTo>
                      <a:pt x="1038" y="54"/>
                    </a:lnTo>
                    <a:lnTo>
                      <a:pt x="1058" y="72"/>
                    </a:lnTo>
                    <a:lnTo>
                      <a:pt x="1053" y="85"/>
                    </a:lnTo>
                    <a:lnTo>
                      <a:pt x="1040" y="92"/>
                    </a:lnTo>
                    <a:lnTo>
                      <a:pt x="870" y="104"/>
                    </a:lnTo>
                    <a:lnTo>
                      <a:pt x="699" y="114"/>
                    </a:lnTo>
                    <a:lnTo>
                      <a:pt x="553" y="93"/>
                    </a:lnTo>
                    <a:lnTo>
                      <a:pt x="486" y="81"/>
                    </a:lnTo>
                    <a:lnTo>
                      <a:pt x="409" y="70"/>
                    </a:lnTo>
                    <a:lnTo>
                      <a:pt x="306" y="55"/>
                    </a:lnTo>
                    <a:lnTo>
                      <a:pt x="215" y="44"/>
                    </a:lnTo>
                    <a:lnTo>
                      <a:pt x="23" y="53"/>
                    </a:lnTo>
                    <a:lnTo>
                      <a:pt x="7" y="51"/>
                    </a:lnTo>
                    <a:lnTo>
                      <a:pt x="0" y="38"/>
                    </a:lnTo>
                    <a:lnTo>
                      <a:pt x="4" y="25"/>
                    </a:lnTo>
                    <a:lnTo>
                      <a:pt x="16" y="16"/>
                    </a:lnTo>
                    <a:close/>
                  </a:path>
                </a:pathLst>
              </a:custGeom>
              <a:solidFill>
                <a:srgbClr val="000000"/>
              </a:solidFill>
              <a:ln w="9525">
                <a:noFill/>
                <a:round/>
                <a:headEnd/>
                <a:tailEnd/>
              </a:ln>
            </p:spPr>
            <p:txBody>
              <a:bodyPr/>
              <a:lstStyle/>
              <a:p>
                <a:endParaRPr lang="en-US"/>
              </a:p>
            </p:txBody>
          </p:sp>
          <p:sp>
            <p:nvSpPr>
              <p:cNvPr id="21741" name="Freeform 160"/>
              <p:cNvSpPr>
                <a:spLocks/>
              </p:cNvSpPr>
              <p:nvPr/>
            </p:nvSpPr>
            <p:spPr bwMode="auto">
              <a:xfrm>
                <a:off x="484" y="2671"/>
                <a:ext cx="22" cy="25"/>
              </a:xfrm>
              <a:custGeom>
                <a:avLst/>
                <a:gdLst>
                  <a:gd name="T0" fmla="*/ 46 w 150"/>
                  <a:gd name="T1" fmla="*/ 7 h 173"/>
                  <a:gd name="T2" fmla="*/ 114 w 150"/>
                  <a:gd name="T3" fmla="*/ 89 h 173"/>
                  <a:gd name="T4" fmla="*/ 147 w 150"/>
                  <a:gd name="T5" fmla="*/ 139 h 173"/>
                  <a:gd name="T6" fmla="*/ 150 w 150"/>
                  <a:gd name="T7" fmla="*/ 165 h 173"/>
                  <a:gd name="T8" fmla="*/ 138 w 150"/>
                  <a:gd name="T9" fmla="*/ 173 h 173"/>
                  <a:gd name="T10" fmla="*/ 124 w 150"/>
                  <a:gd name="T11" fmla="*/ 168 h 173"/>
                  <a:gd name="T12" fmla="*/ 59 w 150"/>
                  <a:gd name="T13" fmla="*/ 131 h 173"/>
                  <a:gd name="T14" fmla="*/ 38 w 150"/>
                  <a:gd name="T15" fmla="*/ 89 h 173"/>
                  <a:gd name="T16" fmla="*/ 26 w 150"/>
                  <a:gd name="T17" fmla="*/ 69 h 173"/>
                  <a:gd name="T18" fmla="*/ 10 w 150"/>
                  <a:gd name="T19" fmla="*/ 51 h 173"/>
                  <a:gd name="T20" fmla="*/ 0 w 150"/>
                  <a:gd name="T21" fmla="*/ 31 h 173"/>
                  <a:gd name="T22" fmla="*/ 6 w 150"/>
                  <a:gd name="T23" fmla="*/ 12 h 173"/>
                  <a:gd name="T24" fmla="*/ 24 w 150"/>
                  <a:gd name="T25" fmla="*/ 0 h 173"/>
                  <a:gd name="T26" fmla="*/ 46 w 150"/>
                  <a:gd name="T27" fmla="*/ 7 h 173"/>
                  <a:gd name="T28" fmla="*/ 46 w 150"/>
                  <a:gd name="T29" fmla="*/ 7 h 17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50"/>
                  <a:gd name="T46" fmla="*/ 0 h 173"/>
                  <a:gd name="T47" fmla="*/ 150 w 150"/>
                  <a:gd name="T48" fmla="*/ 173 h 17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50" h="173">
                    <a:moveTo>
                      <a:pt x="46" y="7"/>
                    </a:moveTo>
                    <a:lnTo>
                      <a:pt x="114" y="89"/>
                    </a:lnTo>
                    <a:lnTo>
                      <a:pt x="147" y="139"/>
                    </a:lnTo>
                    <a:lnTo>
                      <a:pt x="150" y="165"/>
                    </a:lnTo>
                    <a:lnTo>
                      <a:pt x="138" y="173"/>
                    </a:lnTo>
                    <a:lnTo>
                      <a:pt x="124" y="168"/>
                    </a:lnTo>
                    <a:lnTo>
                      <a:pt x="59" y="131"/>
                    </a:lnTo>
                    <a:lnTo>
                      <a:pt x="38" y="89"/>
                    </a:lnTo>
                    <a:lnTo>
                      <a:pt x="26" y="69"/>
                    </a:lnTo>
                    <a:lnTo>
                      <a:pt x="10" y="51"/>
                    </a:lnTo>
                    <a:lnTo>
                      <a:pt x="0" y="31"/>
                    </a:lnTo>
                    <a:lnTo>
                      <a:pt x="6" y="12"/>
                    </a:lnTo>
                    <a:lnTo>
                      <a:pt x="24" y="0"/>
                    </a:lnTo>
                    <a:lnTo>
                      <a:pt x="46" y="7"/>
                    </a:lnTo>
                    <a:close/>
                  </a:path>
                </a:pathLst>
              </a:custGeom>
              <a:solidFill>
                <a:srgbClr val="000000"/>
              </a:solidFill>
              <a:ln w="9525">
                <a:noFill/>
                <a:round/>
                <a:headEnd/>
                <a:tailEnd/>
              </a:ln>
            </p:spPr>
            <p:txBody>
              <a:bodyPr/>
              <a:lstStyle/>
              <a:p>
                <a:endParaRPr lang="en-US"/>
              </a:p>
            </p:txBody>
          </p:sp>
          <p:sp>
            <p:nvSpPr>
              <p:cNvPr id="21742" name="Freeform 161"/>
              <p:cNvSpPr>
                <a:spLocks/>
              </p:cNvSpPr>
              <p:nvPr/>
            </p:nvSpPr>
            <p:spPr bwMode="auto">
              <a:xfrm>
                <a:off x="507" y="2672"/>
                <a:ext cx="24" cy="29"/>
              </a:xfrm>
              <a:custGeom>
                <a:avLst/>
                <a:gdLst>
                  <a:gd name="T0" fmla="*/ 52 w 169"/>
                  <a:gd name="T1" fmla="*/ 15 h 200"/>
                  <a:gd name="T2" fmla="*/ 67 w 169"/>
                  <a:gd name="T3" fmla="*/ 40 h 200"/>
                  <a:gd name="T4" fmla="*/ 85 w 169"/>
                  <a:gd name="T5" fmla="*/ 59 h 200"/>
                  <a:gd name="T6" fmla="*/ 123 w 169"/>
                  <a:gd name="T7" fmla="*/ 102 h 200"/>
                  <a:gd name="T8" fmla="*/ 162 w 169"/>
                  <a:gd name="T9" fmla="*/ 168 h 200"/>
                  <a:gd name="T10" fmla="*/ 169 w 169"/>
                  <a:gd name="T11" fmla="*/ 181 h 200"/>
                  <a:gd name="T12" fmla="*/ 162 w 169"/>
                  <a:gd name="T13" fmla="*/ 194 h 200"/>
                  <a:gd name="T14" fmla="*/ 150 w 169"/>
                  <a:gd name="T15" fmla="*/ 200 h 200"/>
                  <a:gd name="T16" fmla="*/ 137 w 169"/>
                  <a:gd name="T17" fmla="*/ 194 h 200"/>
                  <a:gd name="T18" fmla="*/ 69 w 169"/>
                  <a:gd name="T19" fmla="*/ 150 h 200"/>
                  <a:gd name="T20" fmla="*/ 2 w 169"/>
                  <a:gd name="T21" fmla="*/ 43 h 200"/>
                  <a:gd name="T22" fmla="*/ 0 w 169"/>
                  <a:gd name="T23" fmla="*/ 20 h 200"/>
                  <a:gd name="T24" fmla="*/ 13 w 169"/>
                  <a:gd name="T25" fmla="*/ 3 h 200"/>
                  <a:gd name="T26" fmla="*/ 33 w 169"/>
                  <a:gd name="T27" fmla="*/ 0 h 200"/>
                  <a:gd name="T28" fmla="*/ 52 w 169"/>
                  <a:gd name="T29" fmla="*/ 15 h 200"/>
                  <a:gd name="T30" fmla="*/ 52 w 169"/>
                  <a:gd name="T31" fmla="*/ 15 h 20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69"/>
                  <a:gd name="T49" fmla="*/ 0 h 200"/>
                  <a:gd name="T50" fmla="*/ 169 w 169"/>
                  <a:gd name="T51" fmla="*/ 200 h 20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69" h="200">
                    <a:moveTo>
                      <a:pt x="52" y="15"/>
                    </a:moveTo>
                    <a:lnTo>
                      <a:pt x="67" y="40"/>
                    </a:lnTo>
                    <a:lnTo>
                      <a:pt x="85" y="59"/>
                    </a:lnTo>
                    <a:lnTo>
                      <a:pt x="123" y="102"/>
                    </a:lnTo>
                    <a:lnTo>
                      <a:pt x="162" y="168"/>
                    </a:lnTo>
                    <a:lnTo>
                      <a:pt x="169" y="181"/>
                    </a:lnTo>
                    <a:lnTo>
                      <a:pt x="162" y="194"/>
                    </a:lnTo>
                    <a:lnTo>
                      <a:pt x="150" y="200"/>
                    </a:lnTo>
                    <a:lnTo>
                      <a:pt x="137" y="194"/>
                    </a:lnTo>
                    <a:lnTo>
                      <a:pt x="69" y="150"/>
                    </a:lnTo>
                    <a:lnTo>
                      <a:pt x="2" y="43"/>
                    </a:lnTo>
                    <a:lnTo>
                      <a:pt x="0" y="20"/>
                    </a:lnTo>
                    <a:lnTo>
                      <a:pt x="13" y="3"/>
                    </a:lnTo>
                    <a:lnTo>
                      <a:pt x="33" y="0"/>
                    </a:lnTo>
                    <a:lnTo>
                      <a:pt x="52" y="15"/>
                    </a:lnTo>
                    <a:close/>
                  </a:path>
                </a:pathLst>
              </a:custGeom>
              <a:solidFill>
                <a:srgbClr val="000000"/>
              </a:solidFill>
              <a:ln w="9525">
                <a:noFill/>
                <a:round/>
                <a:headEnd/>
                <a:tailEnd/>
              </a:ln>
            </p:spPr>
            <p:txBody>
              <a:bodyPr/>
              <a:lstStyle/>
              <a:p>
                <a:endParaRPr lang="en-US"/>
              </a:p>
            </p:txBody>
          </p:sp>
          <p:sp>
            <p:nvSpPr>
              <p:cNvPr id="21743" name="Freeform 162"/>
              <p:cNvSpPr>
                <a:spLocks/>
              </p:cNvSpPr>
              <p:nvPr/>
            </p:nvSpPr>
            <p:spPr bwMode="auto">
              <a:xfrm>
                <a:off x="538" y="2668"/>
                <a:ext cx="25" cy="9"/>
              </a:xfrm>
              <a:custGeom>
                <a:avLst/>
                <a:gdLst>
                  <a:gd name="T0" fmla="*/ 23 w 180"/>
                  <a:gd name="T1" fmla="*/ 0 h 67"/>
                  <a:gd name="T2" fmla="*/ 79 w 180"/>
                  <a:gd name="T3" fmla="*/ 0 h 67"/>
                  <a:gd name="T4" fmla="*/ 168 w 180"/>
                  <a:gd name="T5" fmla="*/ 31 h 67"/>
                  <a:gd name="T6" fmla="*/ 180 w 180"/>
                  <a:gd name="T7" fmla="*/ 55 h 67"/>
                  <a:gd name="T8" fmla="*/ 171 w 180"/>
                  <a:gd name="T9" fmla="*/ 66 h 67"/>
                  <a:gd name="T10" fmla="*/ 157 w 180"/>
                  <a:gd name="T11" fmla="*/ 67 h 67"/>
                  <a:gd name="T12" fmla="*/ 73 w 180"/>
                  <a:gd name="T13" fmla="*/ 46 h 67"/>
                  <a:gd name="T14" fmla="*/ 23 w 180"/>
                  <a:gd name="T15" fmla="*/ 47 h 67"/>
                  <a:gd name="T16" fmla="*/ 5 w 180"/>
                  <a:gd name="T17" fmla="*/ 39 h 67"/>
                  <a:gd name="T18" fmla="*/ 0 w 180"/>
                  <a:gd name="T19" fmla="*/ 23 h 67"/>
                  <a:gd name="T20" fmla="*/ 5 w 180"/>
                  <a:gd name="T21" fmla="*/ 6 h 67"/>
                  <a:gd name="T22" fmla="*/ 23 w 180"/>
                  <a:gd name="T23" fmla="*/ 0 h 67"/>
                  <a:gd name="T24" fmla="*/ 23 w 180"/>
                  <a:gd name="T25" fmla="*/ 0 h 6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80"/>
                  <a:gd name="T40" fmla="*/ 0 h 67"/>
                  <a:gd name="T41" fmla="*/ 180 w 180"/>
                  <a:gd name="T42" fmla="*/ 67 h 6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80" h="67">
                    <a:moveTo>
                      <a:pt x="23" y="0"/>
                    </a:moveTo>
                    <a:lnTo>
                      <a:pt x="79" y="0"/>
                    </a:lnTo>
                    <a:lnTo>
                      <a:pt x="168" y="31"/>
                    </a:lnTo>
                    <a:lnTo>
                      <a:pt x="180" y="55"/>
                    </a:lnTo>
                    <a:lnTo>
                      <a:pt x="171" y="66"/>
                    </a:lnTo>
                    <a:lnTo>
                      <a:pt x="157" y="67"/>
                    </a:lnTo>
                    <a:lnTo>
                      <a:pt x="73" y="46"/>
                    </a:lnTo>
                    <a:lnTo>
                      <a:pt x="23" y="47"/>
                    </a:lnTo>
                    <a:lnTo>
                      <a:pt x="5" y="39"/>
                    </a:lnTo>
                    <a:lnTo>
                      <a:pt x="0" y="23"/>
                    </a:lnTo>
                    <a:lnTo>
                      <a:pt x="5" y="6"/>
                    </a:lnTo>
                    <a:lnTo>
                      <a:pt x="23" y="0"/>
                    </a:lnTo>
                    <a:close/>
                  </a:path>
                </a:pathLst>
              </a:custGeom>
              <a:solidFill>
                <a:srgbClr val="000000"/>
              </a:solidFill>
              <a:ln w="9525">
                <a:noFill/>
                <a:round/>
                <a:headEnd/>
                <a:tailEnd/>
              </a:ln>
            </p:spPr>
            <p:txBody>
              <a:bodyPr/>
              <a:lstStyle/>
              <a:p>
                <a:endParaRPr lang="en-US"/>
              </a:p>
            </p:txBody>
          </p:sp>
          <p:sp>
            <p:nvSpPr>
              <p:cNvPr id="21744" name="Freeform 163"/>
              <p:cNvSpPr>
                <a:spLocks/>
              </p:cNvSpPr>
              <p:nvPr/>
            </p:nvSpPr>
            <p:spPr bwMode="auto">
              <a:xfrm>
                <a:off x="564" y="2441"/>
                <a:ext cx="12" cy="232"/>
              </a:xfrm>
              <a:custGeom>
                <a:avLst/>
                <a:gdLst>
                  <a:gd name="T0" fmla="*/ 17 w 89"/>
                  <a:gd name="T1" fmla="*/ 1600 h 1624"/>
                  <a:gd name="T2" fmla="*/ 6 w 89"/>
                  <a:gd name="T3" fmla="*/ 1334 h 1624"/>
                  <a:gd name="T4" fmla="*/ 0 w 89"/>
                  <a:gd name="T5" fmla="*/ 1069 h 1624"/>
                  <a:gd name="T6" fmla="*/ 26 w 89"/>
                  <a:gd name="T7" fmla="*/ 707 h 1624"/>
                  <a:gd name="T8" fmla="*/ 27 w 89"/>
                  <a:gd name="T9" fmla="*/ 538 h 1624"/>
                  <a:gd name="T10" fmla="*/ 17 w 89"/>
                  <a:gd name="T11" fmla="*/ 348 h 1624"/>
                  <a:gd name="T12" fmla="*/ 13 w 89"/>
                  <a:gd name="T13" fmla="*/ 226 h 1624"/>
                  <a:gd name="T14" fmla="*/ 19 w 89"/>
                  <a:gd name="T15" fmla="*/ 105 h 1624"/>
                  <a:gd name="T16" fmla="*/ 30 w 89"/>
                  <a:gd name="T17" fmla="*/ 55 h 1624"/>
                  <a:gd name="T18" fmla="*/ 55 w 89"/>
                  <a:gd name="T19" fmla="*/ 11 h 1624"/>
                  <a:gd name="T20" fmla="*/ 66 w 89"/>
                  <a:gd name="T21" fmla="*/ 0 h 1624"/>
                  <a:gd name="T22" fmla="*/ 80 w 89"/>
                  <a:gd name="T23" fmla="*/ 2 h 1624"/>
                  <a:gd name="T24" fmla="*/ 89 w 89"/>
                  <a:gd name="T25" fmla="*/ 27 h 1624"/>
                  <a:gd name="T26" fmla="*/ 80 w 89"/>
                  <a:gd name="T27" fmla="*/ 65 h 1624"/>
                  <a:gd name="T28" fmla="*/ 81 w 89"/>
                  <a:gd name="T29" fmla="*/ 107 h 1624"/>
                  <a:gd name="T30" fmla="*/ 73 w 89"/>
                  <a:gd name="T31" fmla="*/ 343 h 1624"/>
                  <a:gd name="T32" fmla="*/ 80 w 89"/>
                  <a:gd name="T33" fmla="*/ 536 h 1624"/>
                  <a:gd name="T34" fmla="*/ 73 w 89"/>
                  <a:gd name="T35" fmla="*/ 705 h 1624"/>
                  <a:gd name="T36" fmla="*/ 56 w 89"/>
                  <a:gd name="T37" fmla="*/ 875 h 1624"/>
                  <a:gd name="T38" fmla="*/ 37 w 89"/>
                  <a:gd name="T39" fmla="*/ 1069 h 1624"/>
                  <a:gd name="T40" fmla="*/ 73 w 89"/>
                  <a:gd name="T41" fmla="*/ 1593 h 1624"/>
                  <a:gd name="T42" fmla="*/ 66 w 89"/>
                  <a:gd name="T43" fmla="*/ 1616 h 1624"/>
                  <a:gd name="T44" fmla="*/ 49 w 89"/>
                  <a:gd name="T45" fmla="*/ 1624 h 1624"/>
                  <a:gd name="T46" fmla="*/ 17 w 89"/>
                  <a:gd name="T47" fmla="*/ 1600 h 1624"/>
                  <a:gd name="T48" fmla="*/ 17 w 89"/>
                  <a:gd name="T49" fmla="*/ 1600 h 162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9"/>
                  <a:gd name="T76" fmla="*/ 0 h 1624"/>
                  <a:gd name="T77" fmla="*/ 89 w 89"/>
                  <a:gd name="T78" fmla="*/ 1624 h 162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9" h="1624">
                    <a:moveTo>
                      <a:pt x="17" y="1600"/>
                    </a:moveTo>
                    <a:lnTo>
                      <a:pt x="6" y="1334"/>
                    </a:lnTo>
                    <a:lnTo>
                      <a:pt x="0" y="1069"/>
                    </a:lnTo>
                    <a:lnTo>
                      <a:pt x="26" y="707"/>
                    </a:lnTo>
                    <a:lnTo>
                      <a:pt x="27" y="538"/>
                    </a:lnTo>
                    <a:lnTo>
                      <a:pt x="17" y="348"/>
                    </a:lnTo>
                    <a:lnTo>
                      <a:pt x="13" y="226"/>
                    </a:lnTo>
                    <a:lnTo>
                      <a:pt x="19" y="105"/>
                    </a:lnTo>
                    <a:lnTo>
                      <a:pt x="30" y="55"/>
                    </a:lnTo>
                    <a:lnTo>
                      <a:pt x="55" y="11"/>
                    </a:lnTo>
                    <a:lnTo>
                      <a:pt x="66" y="0"/>
                    </a:lnTo>
                    <a:lnTo>
                      <a:pt x="80" y="2"/>
                    </a:lnTo>
                    <a:lnTo>
                      <a:pt x="89" y="27"/>
                    </a:lnTo>
                    <a:lnTo>
                      <a:pt x="80" y="65"/>
                    </a:lnTo>
                    <a:lnTo>
                      <a:pt x="81" y="107"/>
                    </a:lnTo>
                    <a:lnTo>
                      <a:pt x="73" y="343"/>
                    </a:lnTo>
                    <a:lnTo>
                      <a:pt x="80" y="536"/>
                    </a:lnTo>
                    <a:lnTo>
                      <a:pt x="73" y="705"/>
                    </a:lnTo>
                    <a:lnTo>
                      <a:pt x="56" y="875"/>
                    </a:lnTo>
                    <a:lnTo>
                      <a:pt x="37" y="1069"/>
                    </a:lnTo>
                    <a:lnTo>
                      <a:pt x="73" y="1593"/>
                    </a:lnTo>
                    <a:lnTo>
                      <a:pt x="66" y="1616"/>
                    </a:lnTo>
                    <a:lnTo>
                      <a:pt x="49" y="1624"/>
                    </a:lnTo>
                    <a:lnTo>
                      <a:pt x="17" y="1600"/>
                    </a:lnTo>
                    <a:close/>
                  </a:path>
                </a:pathLst>
              </a:custGeom>
              <a:solidFill>
                <a:srgbClr val="000000"/>
              </a:solidFill>
              <a:ln w="9525">
                <a:noFill/>
                <a:round/>
                <a:headEnd/>
                <a:tailEnd/>
              </a:ln>
            </p:spPr>
            <p:txBody>
              <a:bodyPr/>
              <a:lstStyle/>
              <a:p>
                <a:endParaRPr lang="en-US"/>
              </a:p>
            </p:txBody>
          </p:sp>
          <p:sp>
            <p:nvSpPr>
              <p:cNvPr id="21745" name="Freeform 164"/>
              <p:cNvSpPr>
                <a:spLocks/>
              </p:cNvSpPr>
              <p:nvPr/>
            </p:nvSpPr>
            <p:spPr bwMode="auto">
              <a:xfrm>
                <a:off x="572" y="2435"/>
                <a:ext cx="79" cy="13"/>
              </a:xfrm>
              <a:custGeom>
                <a:avLst/>
                <a:gdLst>
                  <a:gd name="T0" fmla="*/ 10 w 553"/>
                  <a:gd name="T1" fmla="*/ 36 h 90"/>
                  <a:gd name="T2" fmla="*/ 61 w 553"/>
                  <a:gd name="T3" fmla="*/ 17 h 90"/>
                  <a:gd name="T4" fmla="*/ 108 w 553"/>
                  <a:gd name="T5" fmla="*/ 6 h 90"/>
                  <a:gd name="T6" fmla="*/ 199 w 553"/>
                  <a:gd name="T7" fmla="*/ 0 h 90"/>
                  <a:gd name="T8" fmla="*/ 396 w 553"/>
                  <a:gd name="T9" fmla="*/ 28 h 90"/>
                  <a:gd name="T10" fmla="*/ 481 w 553"/>
                  <a:gd name="T11" fmla="*/ 30 h 90"/>
                  <a:gd name="T12" fmla="*/ 531 w 553"/>
                  <a:gd name="T13" fmla="*/ 38 h 90"/>
                  <a:gd name="T14" fmla="*/ 549 w 553"/>
                  <a:gd name="T15" fmla="*/ 49 h 90"/>
                  <a:gd name="T16" fmla="*/ 553 w 553"/>
                  <a:gd name="T17" fmla="*/ 69 h 90"/>
                  <a:gd name="T18" fmla="*/ 544 w 553"/>
                  <a:gd name="T19" fmla="*/ 86 h 90"/>
                  <a:gd name="T20" fmla="*/ 523 w 553"/>
                  <a:gd name="T21" fmla="*/ 90 h 90"/>
                  <a:gd name="T22" fmla="*/ 476 w 553"/>
                  <a:gd name="T23" fmla="*/ 79 h 90"/>
                  <a:gd name="T24" fmla="*/ 391 w 553"/>
                  <a:gd name="T25" fmla="*/ 81 h 90"/>
                  <a:gd name="T26" fmla="*/ 293 w 553"/>
                  <a:gd name="T27" fmla="*/ 61 h 90"/>
                  <a:gd name="T28" fmla="*/ 204 w 553"/>
                  <a:gd name="T29" fmla="*/ 45 h 90"/>
                  <a:gd name="T30" fmla="*/ 117 w 553"/>
                  <a:gd name="T31" fmla="*/ 45 h 90"/>
                  <a:gd name="T32" fmla="*/ 25 w 553"/>
                  <a:gd name="T33" fmla="*/ 71 h 90"/>
                  <a:gd name="T34" fmla="*/ 10 w 553"/>
                  <a:gd name="T35" fmla="*/ 71 h 90"/>
                  <a:gd name="T36" fmla="*/ 1 w 553"/>
                  <a:gd name="T37" fmla="*/ 61 h 90"/>
                  <a:gd name="T38" fmla="*/ 0 w 553"/>
                  <a:gd name="T39" fmla="*/ 48 h 90"/>
                  <a:gd name="T40" fmla="*/ 10 w 553"/>
                  <a:gd name="T41" fmla="*/ 36 h 90"/>
                  <a:gd name="T42" fmla="*/ 10 w 553"/>
                  <a:gd name="T43" fmla="*/ 36 h 9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553"/>
                  <a:gd name="T67" fmla="*/ 0 h 90"/>
                  <a:gd name="T68" fmla="*/ 553 w 553"/>
                  <a:gd name="T69" fmla="*/ 90 h 9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553" h="90">
                    <a:moveTo>
                      <a:pt x="10" y="36"/>
                    </a:moveTo>
                    <a:lnTo>
                      <a:pt x="61" y="17"/>
                    </a:lnTo>
                    <a:lnTo>
                      <a:pt x="108" y="6"/>
                    </a:lnTo>
                    <a:lnTo>
                      <a:pt x="199" y="0"/>
                    </a:lnTo>
                    <a:lnTo>
                      <a:pt x="396" y="28"/>
                    </a:lnTo>
                    <a:lnTo>
                      <a:pt x="481" y="30"/>
                    </a:lnTo>
                    <a:lnTo>
                      <a:pt x="531" y="38"/>
                    </a:lnTo>
                    <a:lnTo>
                      <a:pt x="549" y="49"/>
                    </a:lnTo>
                    <a:lnTo>
                      <a:pt x="553" y="69"/>
                    </a:lnTo>
                    <a:lnTo>
                      <a:pt x="544" y="86"/>
                    </a:lnTo>
                    <a:lnTo>
                      <a:pt x="523" y="90"/>
                    </a:lnTo>
                    <a:lnTo>
                      <a:pt x="476" y="79"/>
                    </a:lnTo>
                    <a:lnTo>
                      <a:pt x="391" y="81"/>
                    </a:lnTo>
                    <a:lnTo>
                      <a:pt x="293" y="61"/>
                    </a:lnTo>
                    <a:lnTo>
                      <a:pt x="204" y="45"/>
                    </a:lnTo>
                    <a:lnTo>
                      <a:pt x="117" y="45"/>
                    </a:lnTo>
                    <a:lnTo>
                      <a:pt x="25" y="71"/>
                    </a:lnTo>
                    <a:lnTo>
                      <a:pt x="10" y="71"/>
                    </a:lnTo>
                    <a:lnTo>
                      <a:pt x="1" y="61"/>
                    </a:lnTo>
                    <a:lnTo>
                      <a:pt x="0" y="48"/>
                    </a:lnTo>
                    <a:lnTo>
                      <a:pt x="10" y="36"/>
                    </a:lnTo>
                    <a:close/>
                  </a:path>
                </a:pathLst>
              </a:custGeom>
              <a:solidFill>
                <a:srgbClr val="000000"/>
              </a:solidFill>
              <a:ln w="9525">
                <a:noFill/>
                <a:round/>
                <a:headEnd/>
                <a:tailEnd/>
              </a:ln>
            </p:spPr>
            <p:txBody>
              <a:bodyPr/>
              <a:lstStyle/>
              <a:p>
                <a:endParaRPr lang="en-US"/>
              </a:p>
            </p:txBody>
          </p:sp>
          <p:sp>
            <p:nvSpPr>
              <p:cNvPr id="21746" name="Freeform 165"/>
              <p:cNvSpPr>
                <a:spLocks/>
              </p:cNvSpPr>
              <p:nvPr/>
            </p:nvSpPr>
            <p:spPr bwMode="auto">
              <a:xfrm>
                <a:off x="647" y="2450"/>
                <a:ext cx="18" cy="229"/>
              </a:xfrm>
              <a:custGeom>
                <a:avLst/>
                <a:gdLst>
                  <a:gd name="T0" fmla="*/ 102 w 128"/>
                  <a:gd name="T1" fmla="*/ 21 h 1605"/>
                  <a:gd name="T2" fmla="*/ 97 w 128"/>
                  <a:gd name="T3" fmla="*/ 184 h 1605"/>
                  <a:gd name="T4" fmla="*/ 107 w 128"/>
                  <a:gd name="T5" fmla="*/ 349 h 1605"/>
                  <a:gd name="T6" fmla="*/ 128 w 128"/>
                  <a:gd name="T7" fmla="*/ 772 h 1605"/>
                  <a:gd name="T8" fmla="*/ 125 w 128"/>
                  <a:gd name="T9" fmla="*/ 970 h 1605"/>
                  <a:gd name="T10" fmla="*/ 113 w 128"/>
                  <a:gd name="T11" fmla="*/ 1197 h 1605"/>
                  <a:gd name="T12" fmla="*/ 104 w 128"/>
                  <a:gd name="T13" fmla="*/ 1296 h 1605"/>
                  <a:gd name="T14" fmla="*/ 93 w 128"/>
                  <a:gd name="T15" fmla="*/ 1384 h 1605"/>
                  <a:gd name="T16" fmla="*/ 72 w 128"/>
                  <a:gd name="T17" fmla="*/ 1572 h 1605"/>
                  <a:gd name="T18" fmla="*/ 59 w 128"/>
                  <a:gd name="T19" fmla="*/ 1599 h 1605"/>
                  <a:gd name="T20" fmla="*/ 33 w 128"/>
                  <a:gd name="T21" fmla="*/ 1605 h 1605"/>
                  <a:gd name="T22" fmla="*/ 9 w 128"/>
                  <a:gd name="T23" fmla="*/ 1594 h 1605"/>
                  <a:gd name="T24" fmla="*/ 0 w 128"/>
                  <a:gd name="T25" fmla="*/ 1566 h 1605"/>
                  <a:gd name="T26" fmla="*/ 10 w 128"/>
                  <a:gd name="T27" fmla="*/ 1467 h 1605"/>
                  <a:gd name="T28" fmla="*/ 22 w 128"/>
                  <a:gd name="T29" fmla="*/ 1379 h 1605"/>
                  <a:gd name="T30" fmla="*/ 44 w 128"/>
                  <a:gd name="T31" fmla="*/ 1191 h 1605"/>
                  <a:gd name="T32" fmla="*/ 61 w 128"/>
                  <a:gd name="T33" fmla="*/ 968 h 1605"/>
                  <a:gd name="T34" fmla="*/ 75 w 128"/>
                  <a:gd name="T35" fmla="*/ 772 h 1605"/>
                  <a:gd name="T36" fmla="*/ 80 w 128"/>
                  <a:gd name="T37" fmla="*/ 575 h 1605"/>
                  <a:gd name="T38" fmla="*/ 70 w 128"/>
                  <a:gd name="T39" fmla="*/ 352 h 1605"/>
                  <a:gd name="T40" fmla="*/ 65 w 128"/>
                  <a:gd name="T41" fmla="*/ 17 h 1605"/>
                  <a:gd name="T42" fmla="*/ 72 w 128"/>
                  <a:gd name="T43" fmla="*/ 4 h 1605"/>
                  <a:gd name="T44" fmla="*/ 85 w 128"/>
                  <a:gd name="T45" fmla="*/ 0 h 1605"/>
                  <a:gd name="T46" fmla="*/ 102 w 128"/>
                  <a:gd name="T47" fmla="*/ 21 h 1605"/>
                  <a:gd name="T48" fmla="*/ 102 w 128"/>
                  <a:gd name="T49" fmla="*/ 21 h 160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28"/>
                  <a:gd name="T76" fmla="*/ 0 h 1605"/>
                  <a:gd name="T77" fmla="*/ 128 w 128"/>
                  <a:gd name="T78" fmla="*/ 1605 h 160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28" h="1605">
                    <a:moveTo>
                      <a:pt x="102" y="21"/>
                    </a:moveTo>
                    <a:lnTo>
                      <a:pt x="97" y="184"/>
                    </a:lnTo>
                    <a:lnTo>
                      <a:pt x="107" y="349"/>
                    </a:lnTo>
                    <a:lnTo>
                      <a:pt x="128" y="772"/>
                    </a:lnTo>
                    <a:lnTo>
                      <a:pt x="125" y="970"/>
                    </a:lnTo>
                    <a:lnTo>
                      <a:pt x="113" y="1197"/>
                    </a:lnTo>
                    <a:lnTo>
                      <a:pt x="104" y="1296"/>
                    </a:lnTo>
                    <a:lnTo>
                      <a:pt x="93" y="1384"/>
                    </a:lnTo>
                    <a:lnTo>
                      <a:pt x="72" y="1572"/>
                    </a:lnTo>
                    <a:lnTo>
                      <a:pt x="59" y="1599"/>
                    </a:lnTo>
                    <a:lnTo>
                      <a:pt x="33" y="1605"/>
                    </a:lnTo>
                    <a:lnTo>
                      <a:pt x="9" y="1594"/>
                    </a:lnTo>
                    <a:lnTo>
                      <a:pt x="0" y="1566"/>
                    </a:lnTo>
                    <a:lnTo>
                      <a:pt x="10" y="1467"/>
                    </a:lnTo>
                    <a:lnTo>
                      <a:pt x="22" y="1379"/>
                    </a:lnTo>
                    <a:lnTo>
                      <a:pt x="44" y="1191"/>
                    </a:lnTo>
                    <a:lnTo>
                      <a:pt x="61" y="968"/>
                    </a:lnTo>
                    <a:lnTo>
                      <a:pt x="75" y="772"/>
                    </a:lnTo>
                    <a:lnTo>
                      <a:pt x="80" y="575"/>
                    </a:lnTo>
                    <a:lnTo>
                      <a:pt x="70" y="352"/>
                    </a:lnTo>
                    <a:lnTo>
                      <a:pt x="65" y="17"/>
                    </a:lnTo>
                    <a:lnTo>
                      <a:pt x="72" y="4"/>
                    </a:lnTo>
                    <a:lnTo>
                      <a:pt x="85" y="0"/>
                    </a:lnTo>
                    <a:lnTo>
                      <a:pt x="102" y="21"/>
                    </a:lnTo>
                    <a:close/>
                  </a:path>
                </a:pathLst>
              </a:custGeom>
              <a:solidFill>
                <a:srgbClr val="000000"/>
              </a:solidFill>
              <a:ln w="9525">
                <a:noFill/>
                <a:round/>
                <a:headEnd/>
                <a:tailEnd/>
              </a:ln>
            </p:spPr>
            <p:txBody>
              <a:bodyPr/>
              <a:lstStyle/>
              <a:p>
                <a:endParaRPr lang="en-US"/>
              </a:p>
            </p:txBody>
          </p:sp>
          <p:sp>
            <p:nvSpPr>
              <p:cNvPr id="21747" name="Freeform 166"/>
              <p:cNvSpPr>
                <a:spLocks/>
              </p:cNvSpPr>
              <p:nvPr/>
            </p:nvSpPr>
            <p:spPr bwMode="auto">
              <a:xfrm>
                <a:off x="530" y="2444"/>
                <a:ext cx="43" cy="25"/>
              </a:xfrm>
              <a:custGeom>
                <a:avLst/>
                <a:gdLst>
                  <a:gd name="T0" fmla="*/ 14 w 301"/>
                  <a:gd name="T1" fmla="*/ 115 h 179"/>
                  <a:gd name="T2" fmla="*/ 47 w 301"/>
                  <a:gd name="T3" fmla="*/ 94 h 179"/>
                  <a:gd name="T4" fmla="*/ 79 w 301"/>
                  <a:gd name="T5" fmla="*/ 78 h 179"/>
                  <a:gd name="T6" fmla="*/ 141 w 301"/>
                  <a:gd name="T7" fmla="*/ 56 h 179"/>
                  <a:gd name="T8" fmla="*/ 272 w 301"/>
                  <a:gd name="T9" fmla="*/ 2 h 179"/>
                  <a:gd name="T10" fmla="*/ 287 w 301"/>
                  <a:gd name="T11" fmla="*/ 0 h 179"/>
                  <a:gd name="T12" fmla="*/ 297 w 301"/>
                  <a:gd name="T13" fmla="*/ 9 h 179"/>
                  <a:gd name="T14" fmla="*/ 301 w 301"/>
                  <a:gd name="T15" fmla="*/ 22 h 179"/>
                  <a:gd name="T16" fmla="*/ 292 w 301"/>
                  <a:gd name="T17" fmla="*/ 35 h 179"/>
                  <a:gd name="T18" fmla="*/ 259 w 301"/>
                  <a:gd name="T19" fmla="*/ 55 h 179"/>
                  <a:gd name="T20" fmla="*/ 229 w 301"/>
                  <a:gd name="T21" fmla="*/ 70 h 179"/>
                  <a:gd name="T22" fmla="*/ 200 w 301"/>
                  <a:gd name="T23" fmla="*/ 86 h 179"/>
                  <a:gd name="T24" fmla="*/ 172 w 301"/>
                  <a:gd name="T25" fmla="*/ 101 h 179"/>
                  <a:gd name="T26" fmla="*/ 145 w 301"/>
                  <a:gd name="T27" fmla="*/ 115 h 179"/>
                  <a:gd name="T28" fmla="*/ 116 w 301"/>
                  <a:gd name="T29" fmla="*/ 131 h 179"/>
                  <a:gd name="T30" fmla="*/ 87 w 301"/>
                  <a:gd name="T31" fmla="*/ 150 h 179"/>
                  <a:gd name="T32" fmla="*/ 56 w 301"/>
                  <a:gd name="T33" fmla="*/ 172 h 179"/>
                  <a:gd name="T34" fmla="*/ 28 w 301"/>
                  <a:gd name="T35" fmla="*/ 179 h 179"/>
                  <a:gd name="T36" fmla="*/ 7 w 301"/>
                  <a:gd name="T37" fmla="*/ 165 h 179"/>
                  <a:gd name="T38" fmla="*/ 0 w 301"/>
                  <a:gd name="T39" fmla="*/ 140 h 179"/>
                  <a:gd name="T40" fmla="*/ 14 w 301"/>
                  <a:gd name="T41" fmla="*/ 115 h 179"/>
                  <a:gd name="T42" fmla="*/ 14 w 301"/>
                  <a:gd name="T43" fmla="*/ 115 h 17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01"/>
                  <a:gd name="T67" fmla="*/ 0 h 179"/>
                  <a:gd name="T68" fmla="*/ 301 w 301"/>
                  <a:gd name="T69" fmla="*/ 179 h 17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01" h="179">
                    <a:moveTo>
                      <a:pt x="14" y="115"/>
                    </a:moveTo>
                    <a:lnTo>
                      <a:pt x="47" y="94"/>
                    </a:lnTo>
                    <a:lnTo>
                      <a:pt x="79" y="78"/>
                    </a:lnTo>
                    <a:lnTo>
                      <a:pt x="141" y="56"/>
                    </a:lnTo>
                    <a:lnTo>
                      <a:pt x="272" y="2"/>
                    </a:lnTo>
                    <a:lnTo>
                      <a:pt x="287" y="0"/>
                    </a:lnTo>
                    <a:lnTo>
                      <a:pt x="297" y="9"/>
                    </a:lnTo>
                    <a:lnTo>
                      <a:pt x="301" y="22"/>
                    </a:lnTo>
                    <a:lnTo>
                      <a:pt x="292" y="35"/>
                    </a:lnTo>
                    <a:lnTo>
                      <a:pt x="259" y="55"/>
                    </a:lnTo>
                    <a:lnTo>
                      <a:pt x="229" y="70"/>
                    </a:lnTo>
                    <a:lnTo>
                      <a:pt x="200" y="86"/>
                    </a:lnTo>
                    <a:lnTo>
                      <a:pt x="172" y="101"/>
                    </a:lnTo>
                    <a:lnTo>
                      <a:pt x="145" y="115"/>
                    </a:lnTo>
                    <a:lnTo>
                      <a:pt x="116" y="131"/>
                    </a:lnTo>
                    <a:lnTo>
                      <a:pt x="87" y="150"/>
                    </a:lnTo>
                    <a:lnTo>
                      <a:pt x="56" y="172"/>
                    </a:lnTo>
                    <a:lnTo>
                      <a:pt x="28" y="179"/>
                    </a:lnTo>
                    <a:lnTo>
                      <a:pt x="7" y="165"/>
                    </a:lnTo>
                    <a:lnTo>
                      <a:pt x="0" y="140"/>
                    </a:lnTo>
                    <a:lnTo>
                      <a:pt x="14" y="115"/>
                    </a:lnTo>
                    <a:close/>
                  </a:path>
                </a:pathLst>
              </a:custGeom>
              <a:solidFill>
                <a:srgbClr val="000000"/>
              </a:solidFill>
              <a:ln w="9525">
                <a:noFill/>
                <a:round/>
                <a:headEnd/>
                <a:tailEnd/>
              </a:ln>
            </p:spPr>
            <p:txBody>
              <a:bodyPr/>
              <a:lstStyle/>
              <a:p>
                <a:endParaRPr lang="en-US"/>
              </a:p>
            </p:txBody>
          </p:sp>
          <p:sp>
            <p:nvSpPr>
              <p:cNvPr id="21748" name="Freeform 167"/>
              <p:cNvSpPr>
                <a:spLocks/>
              </p:cNvSpPr>
              <p:nvPr/>
            </p:nvSpPr>
            <p:spPr bwMode="auto">
              <a:xfrm>
                <a:off x="495" y="2636"/>
                <a:ext cx="7" cy="27"/>
              </a:xfrm>
              <a:custGeom>
                <a:avLst/>
                <a:gdLst>
                  <a:gd name="T0" fmla="*/ 54 w 54"/>
                  <a:gd name="T1" fmla="*/ 21 h 184"/>
                  <a:gd name="T2" fmla="*/ 53 w 54"/>
                  <a:gd name="T3" fmla="*/ 66 h 184"/>
                  <a:gd name="T4" fmla="*/ 54 w 54"/>
                  <a:gd name="T5" fmla="*/ 112 h 184"/>
                  <a:gd name="T6" fmla="*/ 53 w 54"/>
                  <a:gd name="T7" fmla="*/ 171 h 184"/>
                  <a:gd name="T8" fmla="*/ 49 w 54"/>
                  <a:gd name="T9" fmla="*/ 183 h 184"/>
                  <a:gd name="T10" fmla="*/ 36 w 54"/>
                  <a:gd name="T11" fmla="*/ 184 h 184"/>
                  <a:gd name="T12" fmla="*/ 16 w 54"/>
                  <a:gd name="T13" fmla="*/ 159 h 184"/>
                  <a:gd name="T14" fmla="*/ 4 w 54"/>
                  <a:gd name="T15" fmla="*/ 117 h 184"/>
                  <a:gd name="T16" fmla="*/ 0 w 54"/>
                  <a:gd name="T17" fmla="*/ 28 h 184"/>
                  <a:gd name="T18" fmla="*/ 10 w 54"/>
                  <a:gd name="T19" fmla="*/ 9 h 184"/>
                  <a:gd name="T20" fmla="*/ 29 w 54"/>
                  <a:gd name="T21" fmla="*/ 0 h 184"/>
                  <a:gd name="T22" fmla="*/ 47 w 54"/>
                  <a:gd name="T23" fmla="*/ 4 h 184"/>
                  <a:gd name="T24" fmla="*/ 54 w 54"/>
                  <a:gd name="T25" fmla="*/ 21 h 184"/>
                  <a:gd name="T26" fmla="*/ 54 w 54"/>
                  <a:gd name="T27" fmla="*/ 21 h 18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4"/>
                  <a:gd name="T43" fmla="*/ 0 h 184"/>
                  <a:gd name="T44" fmla="*/ 54 w 54"/>
                  <a:gd name="T45" fmla="*/ 184 h 18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4" h="184">
                    <a:moveTo>
                      <a:pt x="54" y="21"/>
                    </a:moveTo>
                    <a:lnTo>
                      <a:pt x="53" y="66"/>
                    </a:lnTo>
                    <a:lnTo>
                      <a:pt x="54" y="112"/>
                    </a:lnTo>
                    <a:lnTo>
                      <a:pt x="53" y="171"/>
                    </a:lnTo>
                    <a:lnTo>
                      <a:pt x="49" y="183"/>
                    </a:lnTo>
                    <a:lnTo>
                      <a:pt x="36" y="184"/>
                    </a:lnTo>
                    <a:lnTo>
                      <a:pt x="16" y="159"/>
                    </a:lnTo>
                    <a:lnTo>
                      <a:pt x="4" y="117"/>
                    </a:lnTo>
                    <a:lnTo>
                      <a:pt x="0" y="28"/>
                    </a:lnTo>
                    <a:lnTo>
                      <a:pt x="10" y="9"/>
                    </a:lnTo>
                    <a:lnTo>
                      <a:pt x="29" y="0"/>
                    </a:lnTo>
                    <a:lnTo>
                      <a:pt x="47" y="4"/>
                    </a:lnTo>
                    <a:lnTo>
                      <a:pt x="54" y="21"/>
                    </a:lnTo>
                    <a:close/>
                  </a:path>
                </a:pathLst>
              </a:custGeom>
              <a:solidFill>
                <a:srgbClr val="000000"/>
              </a:solidFill>
              <a:ln w="9525">
                <a:noFill/>
                <a:round/>
                <a:headEnd/>
                <a:tailEnd/>
              </a:ln>
            </p:spPr>
            <p:txBody>
              <a:bodyPr/>
              <a:lstStyle/>
              <a:p>
                <a:endParaRPr lang="en-US"/>
              </a:p>
            </p:txBody>
          </p:sp>
          <p:sp>
            <p:nvSpPr>
              <p:cNvPr id="21749" name="Freeform 168"/>
              <p:cNvSpPr>
                <a:spLocks/>
              </p:cNvSpPr>
              <p:nvPr/>
            </p:nvSpPr>
            <p:spPr bwMode="auto">
              <a:xfrm>
                <a:off x="598" y="2453"/>
                <a:ext cx="51" cy="35"/>
              </a:xfrm>
              <a:custGeom>
                <a:avLst/>
                <a:gdLst>
                  <a:gd name="T0" fmla="*/ 323 w 359"/>
                  <a:gd name="T1" fmla="*/ 230 h 241"/>
                  <a:gd name="T2" fmla="*/ 310 w 359"/>
                  <a:gd name="T3" fmla="*/ 153 h 241"/>
                  <a:gd name="T4" fmla="*/ 313 w 359"/>
                  <a:gd name="T5" fmla="*/ 76 h 241"/>
                  <a:gd name="T6" fmla="*/ 137 w 359"/>
                  <a:gd name="T7" fmla="*/ 71 h 241"/>
                  <a:gd name="T8" fmla="*/ 78 w 359"/>
                  <a:gd name="T9" fmla="*/ 51 h 241"/>
                  <a:gd name="T10" fmla="*/ 19 w 359"/>
                  <a:gd name="T11" fmla="*/ 40 h 241"/>
                  <a:gd name="T12" fmla="*/ 0 w 359"/>
                  <a:gd name="T13" fmla="*/ 22 h 241"/>
                  <a:gd name="T14" fmla="*/ 5 w 359"/>
                  <a:gd name="T15" fmla="*/ 9 h 241"/>
                  <a:gd name="T16" fmla="*/ 19 w 359"/>
                  <a:gd name="T17" fmla="*/ 3 h 241"/>
                  <a:gd name="T18" fmla="*/ 84 w 359"/>
                  <a:gd name="T19" fmla="*/ 0 h 241"/>
                  <a:gd name="T20" fmla="*/ 148 w 359"/>
                  <a:gd name="T21" fmla="*/ 6 h 241"/>
                  <a:gd name="T22" fmla="*/ 242 w 359"/>
                  <a:gd name="T23" fmla="*/ 22 h 241"/>
                  <a:gd name="T24" fmla="*/ 336 w 359"/>
                  <a:gd name="T25" fmla="*/ 32 h 241"/>
                  <a:gd name="T26" fmla="*/ 357 w 359"/>
                  <a:gd name="T27" fmla="*/ 55 h 241"/>
                  <a:gd name="T28" fmla="*/ 359 w 359"/>
                  <a:gd name="T29" fmla="*/ 216 h 241"/>
                  <a:gd name="T30" fmla="*/ 357 w 359"/>
                  <a:gd name="T31" fmla="*/ 232 h 241"/>
                  <a:gd name="T32" fmla="*/ 347 w 359"/>
                  <a:gd name="T33" fmla="*/ 241 h 241"/>
                  <a:gd name="T34" fmla="*/ 323 w 359"/>
                  <a:gd name="T35" fmla="*/ 230 h 241"/>
                  <a:gd name="T36" fmla="*/ 323 w 359"/>
                  <a:gd name="T37" fmla="*/ 230 h 24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59"/>
                  <a:gd name="T58" fmla="*/ 0 h 241"/>
                  <a:gd name="T59" fmla="*/ 359 w 359"/>
                  <a:gd name="T60" fmla="*/ 241 h 24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59" h="241">
                    <a:moveTo>
                      <a:pt x="323" y="230"/>
                    </a:moveTo>
                    <a:lnTo>
                      <a:pt x="310" y="153"/>
                    </a:lnTo>
                    <a:lnTo>
                      <a:pt x="313" y="76"/>
                    </a:lnTo>
                    <a:lnTo>
                      <a:pt x="137" y="71"/>
                    </a:lnTo>
                    <a:lnTo>
                      <a:pt x="78" y="51"/>
                    </a:lnTo>
                    <a:lnTo>
                      <a:pt x="19" y="40"/>
                    </a:lnTo>
                    <a:lnTo>
                      <a:pt x="0" y="22"/>
                    </a:lnTo>
                    <a:lnTo>
                      <a:pt x="5" y="9"/>
                    </a:lnTo>
                    <a:lnTo>
                      <a:pt x="19" y="3"/>
                    </a:lnTo>
                    <a:lnTo>
                      <a:pt x="84" y="0"/>
                    </a:lnTo>
                    <a:lnTo>
                      <a:pt x="148" y="6"/>
                    </a:lnTo>
                    <a:lnTo>
                      <a:pt x="242" y="22"/>
                    </a:lnTo>
                    <a:lnTo>
                      <a:pt x="336" y="32"/>
                    </a:lnTo>
                    <a:lnTo>
                      <a:pt x="357" y="55"/>
                    </a:lnTo>
                    <a:lnTo>
                      <a:pt x="359" y="216"/>
                    </a:lnTo>
                    <a:lnTo>
                      <a:pt x="357" y="232"/>
                    </a:lnTo>
                    <a:lnTo>
                      <a:pt x="347" y="241"/>
                    </a:lnTo>
                    <a:lnTo>
                      <a:pt x="323" y="230"/>
                    </a:lnTo>
                    <a:close/>
                  </a:path>
                </a:pathLst>
              </a:custGeom>
              <a:solidFill>
                <a:srgbClr val="000000"/>
              </a:solidFill>
              <a:ln w="9525">
                <a:noFill/>
                <a:round/>
                <a:headEnd/>
                <a:tailEnd/>
              </a:ln>
            </p:spPr>
            <p:txBody>
              <a:bodyPr/>
              <a:lstStyle/>
              <a:p>
                <a:endParaRPr lang="en-US"/>
              </a:p>
            </p:txBody>
          </p:sp>
          <p:sp>
            <p:nvSpPr>
              <p:cNvPr id="21750" name="Freeform 169"/>
              <p:cNvSpPr>
                <a:spLocks/>
              </p:cNvSpPr>
              <p:nvPr/>
            </p:nvSpPr>
            <p:spPr bwMode="auto">
              <a:xfrm>
                <a:off x="604" y="2500"/>
                <a:ext cx="45" cy="10"/>
              </a:xfrm>
              <a:custGeom>
                <a:avLst/>
                <a:gdLst>
                  <a:gd name="T0" fmla="*/ 299 w 317"/>
                  <a:gd name="T1" fmla="*/ 65 h 67"/>
                  <a:gd name="T2" fmla="*/ 182 w 317"/>
                  <a:gd name="T3" fmla="*/ 67 h 67"/>
                  <a:gd name="T4" fmla="*/ 63 w 317"/>
                  <a:gd name="T5" fmla="*/ 55 h 67"/>
                  <a:gd name="T6" fmla="*/ 22 w 317"/>
                  <a:gd name="T7" fmla="*/ 50 h 67"/>
                  <a:gd name="T8" fmla="*/ 5 w 317"/>
                  <a:gd name="T9" fmla="*/ 41 h 67"/>
                  <a:gd name="T10" fmla="*/ 0 w 317"/>
                  <a:gd name="T11" fmla="*/ 23 h 67"/>
                  <a:gd name="T12" fmla="*/ 7 w 317"/>
                  <a:gd name="T13" fmla="*/ 6 h 67"/>
                  <a:gd name="T14" fmla="*/ 27 w 317"/>
                  <a:gd name="T15" fmla="*/ 0 h 67"/>
                  <a:gd name="T16" fmla="*/ 71 w 317"/>
                  <a:gd name="T17" fmla="*/ 6 h 67"/>
                  <a:gd name="T18" fmla="*/ 184 w 317"/>
                  <a:gd name="T19" fmla="*/ 24 h 67"/>
                  <a:gd name="T20" fmla="*/ 297 w 317"/>
                  <a:gd name="T21" fmla="*/ 28 h 67"/>
                  <a:gd name="T22" fmla="*/ 317 w 317"/>
                  <a:gd name="T23" fmla="*/ 46 h 67"/>
                  <a:gd name="T24" fmla="*/ 312 w 317"/>
                  <a:gd name="T25" fmla="*/ 58 h 67"/>
                  <a:gd name="T26" fmla="*/ 299 w 317"/>
                  <a:gd name="T27" fmla="*/ 65 h 67"/>
                  <a:gd name="T28" fmla="*/ 299 w 317"/>
                  <a:gd name="T29" fmla="*/ 65 h 6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17"/>
                  <a:gd name="T46" fmla="*/ 0 h 67"/>
                  <a:gd name="T47" fmla="*/ 317 w 317"/>
                  <a:gd name="T48" fmla="*/ 67 h 6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17" h="67">
                    <a:moveTo>
                      <a:pt x="299" y="65"/>
                    </a:moveTo>
                    <a:lnTo>
                      <a:pt x="182" y="67"/>
                    </a:lnTo>
                    <a:lnTo>
                      <a:pt x="63" y="55"/>
                    </a:lnTo>
                    <a:lnTo>
                      <a:pt x="22" y="50"/>
                    </a:lnTo>
                    <a:lnTo>
                      <a:pt x="5" y="41"/>
                    </a:lnTo>
                    <a:lnTo>
                      <a:pt x="0" y="23"/>
                    </a:lnTo>
                    <a:lnTo>
                      <a:pt x="7" y="6"/>
                    </a:lnTo>
                    <a:lnTo>
                      <a:pt x="27" y="0"/>
                    </a:lnTo>
                    <a:lnTo>
                      <a:pt x="71" y="6"/>
                    </a:lnTo>
                    <a:lnTo>
                      <a:pt x="184" y="24"/>
                    </a:lnTo>
                    <a:lnTo>
                      <a:pt x="297" y="28"/>
                    </a:lnTo>
                    <a:lnTo>
                      <a:pt x="317" y="46"/>
                    </a:lnTo>
                    <a:lnTo>
                      <a:pt x="312" y="58"/>
                    </a:lnTo>
                    <a:lnTo>
                      <a:pt x="299" y="65"/>
                    </a:lnTo>
                    <a:close/>
                  </a:path>
                </a:pathLst>
              </a:custGeom>
              <a:solidFill>
                <a:srgbClr val="000000"/>
              </a:solidFill>
              <a:ln w="9525">
                <a:noFill/>
                <a:round/>
                <a:headEnd/>
                <a:tailEnd/>
              </a:ln>
            </p:spPr>
            <p:txBody>
              <a:bodyPr/>
              <a:lstStyle/>
              <a:p>
                <a:endParaRPr lang="en-US"/>
              </a:p>
            </p:txBody>
          </p:sp>
          <p:sp>
            <p:nvSpPr>
              <p:cNvPr id="21751" name="Freeform 170"/>
              <p:cNvSpPr>
                <a:spLocks/>
              </p:cNvSpPr>
              <p:nvPr/>
            </p:nvSpPr>
            <p:spPr bwMode="auto">
              <a:xfrm>
                <a:off x="583" y="2532"/>
                <a:ext cx="67" cy="11"/>
              </a:xfrm>
              <a:custGeom>
                <a:avLst/>
                <a:gdLst>
                  <a:gd name="T0" fmla="*/ 448 w 471"/>
                  <a:gd name="T1" fmla="*/ 75 h 79"/>
                  <a:gd name="T2" fmla="*/ 352 w 471"/>
                  <a:gd name="T3" fmla="*/ 79 h 79"/>
                  <a:gd name="T4" fmla="*/ 257 w 471"/>
                  <a:gd name="T5" fmla="*/ 71 h 79"/>
                  <a:gd name="T6" fmla="*/ 152 w 471"/>
                  <a:gd name="T7" fmla="*/ 59 h 79"/>
                  <a:gd name="T8" fmla="*/ 29 w 471"/>
                  <a:gd name="T9" fmla="*/ 57 h 79"/>
                  <a:gd name="T10" fmla="*/ 8 w 471"/>
                  <a:gd name="T11" fmla="*/ 48 h 79"/>
                  <a:gd name="T12" fmla="*/ 0 w 471"/>
                  <a:gd name="T13" fmla="*/ 28 h 79"/>
                  <a:gd name="T14" fmla="*/ 8 w 471"/>
                  <a:gd name="T15" fmla="*/ 9 h 79"/>
                  <a:gd name="T16" fmla="*/ 29 w 471"/>
                  <a:gd name="T17" fmla="*/ 0 h 79"/>
                  <a:gd name="T18" fmla="*/ 153 w 471"/>
                  <a:gd name="T19" fmla="*/ 9 h 79"/>
                  <a:gd name="T20" fmla="*/ 262 w 471"/>
                  <a:gd name="T21" fmla="*/ 18 h 79"/>
                  <a:gd name="T22" fmla="*/ 354 w 471"/>
                  <a:gd name="T23" fmla="*/ 27 h 79"/>
                  <a:gd name="T24" fmla="*/ 446 w 471"/>
                  <a:gd name="T25" fmla="*/ 24 h 79"/>
                  <a:gd name="T26" fmla="*/ 465 w 471"/>
                  <a:gd name="T27" fmla="*/ 31 h 79"/>
                  <a:gd name="T28" fmla="*/ 471 w 471"/>
                  <a:gd name="T29" fmla="*/ 49 h 79"/>
                  <a:gd name="T30" fmla="*/ 467 w 471"/>
                  <a:gd name="T31" fmla="*/ 66 h 79"/>
                  <a:gd name="T32" fmla="*/ 448 w 471"/>
                  <a:gd name="T33" fmla="*/ 75 h 79"/>
                  <a:gd name="T34" fmla="*/ 448 w 471"/>
                  <a:gd name="T35" fmla="*/ 75 h 7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71"/>
                  <a:gd name="T55" fmla="*/ 0 h 79"/>
                  <a:gd name="T56" fmla="*/ 471 w 471"/>
                  <a:gd name="T57" fmla="*/ 79 h 7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71" h="79">
                    <a:moveTo>
                      <a:pt x="448" y="75"/>
                    </a:moveTo>
                    <a:lnTo>
                      <a:pt x="352" y="79"/>
                    </a:lnTo>
                    <a:lnTo>
                      <a:pt x="257" y="71"/>
                    </a:lnTo>
                    <a:lnTo>
                      <a:pt x="152" y="59"/>
                    </a:lnTo>
                    <a:lnTo>
                      <a:pt x="29" y="57"/>
                    </a:lnTo>
                    <a:lnTo>
                      <a:pt x="8" y="48"/>
                    </a:lnTo>
                    <a:lnTo>
                      <a:pt x="0" y="28"/>
                    </a:lnTo>
                    <a:lnTo>
                      <a:pt x="8" y="9"/>
                    </a:lnTo>
                    <a:lnTo>
                      <a:pt x="29" y="0"/>
                    </a:lnTo>
                    <a:lnTo>
                      <a:pt x="153" y="9"/>
                    </a:lnTo>
                    <a:lnTo>
                      <a:pt x="262" y="18"/>
                    </a:lnTo>
                    <a:lnTo>
                      <a:pt x="354" y="27"/>
                    </a:lnTo>
                    <a:lnTo>
                      <a:pt x="446" y="24"/>
                    </a:lnTo>
                    <a:lnTo>
                      <a:pt x="465" y="31"/>
                    </a:lnTo>
                    <a:lnTo>
                      <a:pt x="471" y="49"/>
                    </a:lnTo>
                    <a:lnTo>
                      <a:pt x="467" y="66"/>
                    </a:lnTo>
                    <a:lnTo>
                      <a:pt x="448" y="75"/>
                    </a:lnTo>
                    <a:close/>
                  </a:path>
                </a:pathLst>
              </a:custGeom>
              <a:solidFill>
                <a:srgbClr val="000000"/>
              </a:solidFill>
              <a:ln w="9525">
                <a:noFill/>
                <a:round/>
                <a:headEnd/>
                <a:tailEnd/>
              </a:ln>
            </p:spPr>
            <p:txBody>
              <a:bodyPr/>
              <a:lstStyle/>
              <a:p>
                <a:endParaRPr lang="en-US"/>
              </a:p>
            </p:txBody>
          </p:sp>
          <p:sp>
            <p:nvSpPr>
              <p:cNvPr id="21752" name="Freeform 171"/>
              <p:cNvSpPr>
                <a:spLocks/>
              </p:cNvSpPr>
              <p:nvPr/>
            </p:nvSpPr>
            <p:spPr bwMode="auto">
              <a:xfrm>
                <a:off x="614" y="2572"/>
                <a:ext cx="34" cy="52"/>
              </a:xfrm>
              <a:custGeom>
                <a:avLst/>
                <a:gdLst>
                  <a:gd name="T0" fmla="*/ 28 w 239"/>
                  <a:gd name="T1" fmla="*/ 7 h 364"/>
                  <a:gd name="T2" fmla="*/ 205 w 239"/>
                  <a:gd name="T3" fmla="*/ 0 h 364"/>
                  <a:gd name="T4" fmla="*/ 239 w 239"/>
                  <a:gd name="T5" fmla="*/ 14 h 364"/>
                  <a:gd name="T6" fmla="*/ 236 w 239"/>
                  <a:gd name="T7" fmla="*/ 51 h 364"/>
                  <a:gd name="T8" fmla="*/ 211 w 239"/>
                  <a:gd name="T9" fmla="*/ 121 h 364"/>
                  <a:gd name="T10" fmla="*/ 204 w 239"/>
                  <a:gd name="T11" fmla="*/ 187 h 364"/>
                  <a:gd name="T12" fmla="*/ 204 w 239"/>
                  <a:gd name="T13" fmla="*/ 255 h 364"/>
                  <a:gd name="T14" fmla="*/ 202 w 239"/>
                  <a:gd name="T15" fmla="*/ 331 h 364"/>
                  <a:gd name="T16" fmla="*/ 189 w 239"/>
                  <a:gd name="T17" fmla="*/ 356 h 364"/>
                  <a:gd name="T18" fmla="*/ 165 w 239"/>
                  <a:gd name="T19" fmla="*/ 364 h 364"/>
                  <a:gd name="T20" fmla="*/ 142 w 239"/>
                  <a:gd name="T21" fmla="*/ 354 h 364"/>
                  <a:gd name="T22" fmla="*/ 133 w 239"/>
                  <a:gd name="T23" fmla="*/ 326 h 364"/>
                  <a:gd name="T24" fmla="*/ 154 w 239"/>
                  <a:gd name="T25" fmla="*/ 69 h 364"/>
                  <a:gd name="T26" fmla="*/ 28 w 239"/>
                  <a:gd name="T27" fmla="*/ 64 h 364"/>
                  <a:gd name="T28" fmla="*/ 7 w 239"/>
                  <a:gd name="T29" fmla="*/ 55 h 364"/>
                  <a:gd name="T30" fmla="*/ 0 w 239"/>
                  <a:gd name="T31" fmla="*/ 36 h 364"/>
                  <a:gd name="T32" fmla="*/ 7 w 239"/>
                  <a:gd name="T33" fmla="*/ 16 h 364"/>
                  <a:gd name="T34" fmla="*/ 28 w 239"/>
                  <a:gd name="T35" fmla="*/ 7 h 364"/>
                  <a:gd name="T36" fmla="*/ 28 w 239"/>
                  <a:gd name="T37" fmla="*/ 7 h 36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39"/>
                  <a:gd name="T58" fmla="*/ 0 h 364"/>
                  <a:gd name="T59" fmla="*/ 239 w 239"/>
                  <a:gd name="T60" fmla="*/ 364 h 36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39" h="364">
                    <a:moveTo>
                      <a:pt x="28" y="7"/>
                    </a:moveTo>
                    <a:lnTo>
                      <a:pt x="205" y="0"/>
                    </a:lnTo>
                    <a:lnTo>
                      <a:pt x="239" y="14"/>
                    </a:lnTo>
                    <a:lnTo>
                      <a:pt x="236" y="51"/>
                    </a:lnTo>
                    <a:lnTo>
                      <a:pt x="211" y="121"/>
                    </a:lnTo>
                    <a:lnTo>
                      <a:pt x="204" y="187"/>
                    </a:lnTo>
                    <a:lnTo>
                      <a:pt x="204" y="255"/>
                    </a:lnTo>
                    <a:lnTo>
                      <a:pt x="202" y="331"/>
                    </a:lnTo>
                    <a:lnTo>
                      <a:pt x="189" y="356"/>
                    </a:lnTo>
                    <a:lnTo>
                      <a:pt x="165" y="364"/>
                    </a:lnTo>
                    <a:lnTo>
                      <a:pt x="142" y="354"/>
                    </a:lnTo>
                    <a:lnTo>
                      <a:pt x="133" y="326"/>
                    </a:lnTo>
                    <a:lnTo>
                      <a:pt x="154" y="69"/>
                    </a:lnTo>
                    <a:lnTo>
                      <a:pt x="28" y="64"/>
                    </a:lnTo>
                    <a:lnTo>
                      <a:pt x="7" y="55"/>
                    </a:lnTo>
                    <a:lnTo>
                      <a:pt x="0" y="36"/>
                    </a:lnTo>
                    <a:lnTo>
                      <a:pt x="7" y="16"/>
                    </a:lnTo>
                    <a:lnTo>
                      <a:pt x="28" y="7"/>
                    </a:lnTo>
                    <a:close/>
                  </a:path>
                </a:pathLst>
              </a:custGeom>
              <a:solidFill>
                <a:srgbClr val="000000"/>
              </a:solidFill>
              <a:ln w="9525">
                <a:noFill/>
                <a:round/>
                <a:headEnd/>
                <a:tailEnd/>
              </a:ln>
            </p:spPr>
            <p:txBody>
              <a:bodyPr/>
              <a:lstStyle/>
              <a:p>
                <a:endParaRPr lang="en-US"/>
              </a:p>
            </p:txBody>
          </p:sp>
          <p:sp>
            <p:nvSpPr>
              <p:cNvPr id="21753" name="Freeform 172"/>
              <p:cNvSpPr>
                <a:spLocks/>
              </p:cNvSpPr>
              <p:nvPr/>
            </p:nvSpPr>
            <p:spPr bwMode="auto">
              <a:xfrm>
                <a:off x="240" y="2694"/>
                <a:ext cx="45" cy="10"/>
              </a:xfrm>
              <a:custGeom>
                <a:avLst/>
                <a:gdLst>
                  <a:gd name="T0" fmla="*/ 17 w 311"/>
                  <a:gd name="T1" fmla="*/ 38 h 70"/>
                  <a:gd name="T2" fmla="*/ 277 w 311"/>
                  <a:gd name="T3" fmla="*/ 70 h 70"/>
                  <a:gd name="T4" fmla="*/ 300 w 311"/>
                  <a:gd name="T5" fmla="*/ 64 h 70"/>
                  <a:gd name="T6" fmla="*/ 311 w 311"/>
                  <a:gd name="T7" fmla="*/ 44 h 70"/>
                  <a:gd name="T8" fmla="*/ 305 w 311"/>
                  <a:gd name="T9" fmla="*/ 23 h 70"/>
                  <a:gd name="T10" fmla="*/ 285 w 311"/>
                  <a:gd name="T11" fmla="*/ 10 h 70"/>
                  <a:gd name="T12" fmla="*/ 153 w 311"/>
                  <a:gd name="T13" fmla="*/ 6 h 70"/>
                  <a:gd name="T14" fmla="*/ 21 w 311"/>
                  <a:gd name="T15" fmla="*/ 0 h 70"/>
                  <a:gd name="T16" fmla="*/ 0 w 311"/>
                  <a:gd name="T17" fmla="*/ 17 h 70"/>
                  <a:gd name="T18" fmla="*/ 3 w 311"/>
                  <a:gd name="T19" fmla="*/ 30 h 70"/>
                  <a:gd name="T20" fmla="*/ 17 w 311"/>
                  <a:gd name="T21" fmla="*/ 38 h 70"/>
                  <a:gd name="T22" fmla="*/ 17 w 311"/>
                  <a:gd name="T23" fmla="*/ 38 h 7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11"/>
                  <a:gd name="T37" fmla="*/ 0 h 70"/>
                  <a:gd name="T38" fmla="*/ 311 w 311"/>
                  <a:gd name="T39" fmla="*/ 70 h 7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11" h="70">
                    <a:moveTo>
                      <a:pt x="17" y="38"/>
                    </a:moveTo>
                    <a:lnTo>
                      <a:pt x="277" y="70"/>
                    </a:lnTo>
                    <a:lnTo>
                      <a:pt x="300" y="64"/>
                    </a:lnTo>
                    <a:lnTo>
                      <a:pt x="311" y="44"/>
                    </a:lnTo>
                    <a:lnTo>
                      <a:pt x="305" y="23"/>
                    </a:lnTo>
                    <a:lnTo>
                      <a:pt x="285" y="10"/>
                    </a:lnTo>
                    <a:lnTo>
                      <a:pt x="153" y="6"/>
                    </a:lnTo>
                    <a:lnTo>
                      <a:pt x="21" y="0"/>
                    </a:lnTo>
                    <a:lnTo>
                      <a:pt x="0" y="17"/>
                    </a:lnTo>
                    <a:lnTo>
                      <a:pt x="3" y="30"/>
                    </a:lnTo>
                    <a:lnTo>
                      <a:pt x="17" y="38"/>
                    </a:lnTo>
                    <a:close/>
                  </a:path>
                </a:pathLst>
              </a:custGeom>
              <a:solidFill>
                <a:srgbClr val="000000"/>
              </a:solidFill>
              <a:ln w="9525">
                <a:noFill/>
                <a:round/>
                <a:headEnd/>
                <a:tailEnd/>
              </a:ln>
            </p:spPr>
            <p:txBody>
              <a:bodyPr/>
              <a:lstStyle/>
              <a:p>
                <a:endParaRPr lang="en-US"/>
              </a:p>
            </p:txBody>
          </p:sp>
          <p:sp>
            <p:nvSpPr>
              <p:cNvPr id="21754" name="Freeform 173"/>
              <p:cNvSpPr>
                <a:spLocks/>
              </p:cNvSpPr>
              <p:nvPr/>
            </p:nvSpPr>
            <p:spPr bwMode="auto">
              <a:xfrm>
                <a:off x="287" y="2595"/>
                <a:ext cx="11" cy="66"/>
              </a:xfrm>
              <a:custGeom>
                <a:avLst/>
                <a:gdLst>
                  <a:gd name="T0" fmla="*/ 37 w 75"/>
                  <a:gd name="T1" fmla="*/ 19 h 465"/>
                  <a:gd name="T2" fmla="*/ 46 w 75"/>
                  <a:gd name="T3" fmla="*/ 115 h 465"/>
                  <a:gd name="T4" fmla="*/ 64 w 75"/>
                  <a:gd name="T5" fmla="*/ 199 h 465"/>
                  <a:gd name="T6" fmla="*/ 75 w 75"/>
                  <a:gd name="T7" fmla="*/ 380 h 465"/>
                  <a:gd name="T8" fmla="*/ 73 w 75"/>
                  <a:gd name="T9" fmla="*/ 442 h 465"/>
                  <a:gd name="T10" fmla="*/ 66 w 75"/>
                  <a:gd name="T11" fmla="*/ 459 h 465"/>
                  <a:gd name="T12" fmla="*/ 51 w 75"/>
                  <a:gd name="T13" fmla="*/ 465 h 465"/>
                  <a:gd name="T14" fmla="*/ 30 w 75"/>
                  <a:gd name="T15" fmla="*/ 442 h 465"/>
                  <a:gd name="T16" fmla="*/ 26 w 75"/>
                  <a:gd name="T17" fmla="*/ 375 h 465"/>
                  <a:gd name="T18" fmla="*/ 31 w 75"/>
                  <a:gd name="T19" fmla="*/ 281 h 465"/>
                  <a:gd name="T20" fmla="*/ 21 w 75"/>
                  <a:gd name="T21" fmla="*/ 197 h 465"/>
                  <a:gd name="T22" fmla="*/ 0 w 75"/>
                  <a:gd name="T23" fmla="*/ 19 h 465"/>
                  <a:gd name="T24" fmla="*/ 6 w 75"/>
                  <a:gd name="T25" fmla="*/ 4 h 465"/>
                  <a:gd name="T26" fmla="*/ 19 w 75"/>
                  <a:gd name="T27" fmla="*/ 0 h 465"/>
                  <a:gd name="T28" fmla="*/ 37 w 75"/>
                  <a:gd name="T29" fmla="*/ 19 h 465"/>
                  <a:gd name="T30" fmla="*/ 37 w 75"/>
                  <a:gd name="T31" fmla="*/ 19 h 46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75"/>
                  <a:gd name="T49" fmla="*/ 0 h 465"/>
                  <a:gd name="T50" fmla="*/ 75 w 75"/>
                  <a:gd name="T51" fmla="*/ 465 h 46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75" h="465">
                    <a:moveTo>
                      <a:pt x="37" y="19"/>
                    </a:moveTo>
                    <a:lnTo>
                      <a:pt x="46" y="115"/>
                    </a:lnTo>
                    <a:lnTo>
                      <a:pt x="64" y="199"/>
                    </a:lnTo>
                    <a:lnTo>
                      <a:pt x="75" y="380"/>
                    </a:lnTo>
                    <a:lnTo>
                      <a:pt x="73" y="442"/>
                    </a:lnTo>
                    <a:lnTo>
                      <a:pt x="66" y="459"/>
                    </a:lnTo>
                    <a:lnTo>
                      <a:pt x="51" y="465"/>
                    </a:lnTo>
                    <a:lnTo>
                      <a:pt x="30" y="442"/>
                    </a:lnTo>
                    <a:lnTo>
                      <a:pt x="26" y="375"/>
                    </a:lnTo>
                    <a:lnTo>
                      <a:pt x="31" y="281"/>
                    </a:lnTo>
                    <a:lnTo>
                      <a:pt x="21" y="197"/>
                    </a:lnTo>
                    <a:lnTo>
                      <a:pt x="0" y="19"/>
                    </a:lnTo>
                    <a:lnTo>
                      <a:pt x="6" y="4"/>
                    </a:lnTo>
                    <a:lnTo>
                      <a:pt x="19" y="0"/>
                    </a:lnTo>
                    <a:lnTo>
                      <a:pt x="37" y="19"/>
                    </a:lnTo>
                    <a:close/>
                  </a:path>
                </a:pathLst>
              </a:custGeom>
              <a:solidFill>
                <a:srgbClr val="000000"/>
              </a:solidFill>
              <a:ln w="9525">
                <a:noFill/>
                <a:round/>
                <a:headEnd/>
                <a:tailEnd/>
              </a:ln>
            </p:spPr>
            <p:txBody>
              <a:bodyPr/>
              <a:lstStyle/>
              <a:p>
                <a:endParaRPr lang="en-US"/>
              </a:p>
            </p:txBody>
          </p:sp>
          <p:sp>
            <p:nvSpPr>
              <p:cNvPr id="21755" name="Freeform 174"/>
              <p:cNvSpPr>
                <a:spLocks/>
              </p:cNvSpPr>
              <p:nvPr/>
            </p:nvSpPr>
            <p:spPr bwMode="auto">
              <a:xfrm>
                <a:off x="290" y="2595"/>
                <a:ext cx="30" cy="63"/>
              </a:xfrm>
              <a:custGeom>
                <a:avLst/>
                <a:gdLst>
                  <a:gd name="T0" fmla="*/ 26 w 207"/>
                  <a:gd name="T1" fmla="*/ 4 h 447"/>
                  <a:gd name="T2" fmla="*/ 69 w 207"/>
                  <a:gd name="T3" fmla="*/ 42 h 447"/>
                  <a:gd name="T4" fmla="*/ 106 w 207"/>
                  <a:gd name="T5" fmla="*/ 78 h 447"/>
                  <a:gd name="T6" fmla="*/ 161 w 207"/>
                  <a:gd name="T7" fmla="*/ 168 h 447"/>
                  <a:gd name="T8" fmla="*/ 173 w 207"/>
                  <a:gd name="T9" fmla="*/ 253 h 447"/>
                  <a:gd name="T10" fmla="*/ 196 w 207"/>
                  <a:gd name="T11" fmla="*/ 365 h 447"/>
                  <a:gd name="T12" fmla="*/ 202 w 207"/>
                  <a:gd name="T13" fmla="*/ 402 h 447"/>
                  <a:gd name="T14" fmla="*/ 207 w 207"/>
                  <a:gd name="T15" fmla="*/ 438 h 447"/>
                  <a:gd name="T16" fmla="*/ 196 w 207"/>
                  <a:gd name="T17" fmla="*/ 447 h 447"/>
                  <a:gd name="T18" fmla="*/ 173 w 207"/>
                  <a:gd name="T19" fmla="*/ 441 h 447"/>
                  <a:gd name="T20" fmla="*/ 145 w 207"/>
                  <a:gd name="T21" fmla="*/ 408 h 447"/>
                  <a:gd name="T22" fmla="*/ 142 w 207"/>
                  <a:gd name="T23" fmla="*/ 368 h 447"/>
                  <a:gd name="T24" fmla="*/ 121 w 207"/>
                  <a:gd name="T25" fmla="*/ 262 h 447"/>
                  <a:gd name="T26" fmla="*/ 113 w 207"/>
                  <a:gd name="T27" fmla="*/ 179 h 447"/>
                  <a:gd name="T28" fmla="*/ 94 w 207"/>
                  <a:gd name="T29" fmla="*/ 133 h 447"/>
                  <a:gd name="T30" fmla="*/ 68 w 207"/>
                  <a:gd name="T31" fmla="*/ 98 h 447"/>
                  <a:gd name="T32" fmla="*/ 39 w 207"/>
                  <a:gd name="T33" fmla="*/ 66 h 447"/>
                  <a:gd name="T34" fmla="*/ 1 w 207"/>
                  <a:gd name="T35" fmla="*/ 34 h 447"/>
                  <a:gd name="T36" fmla="*/ 0 w 207"/>
                  <a:gd name="T37" fmla="*/ 7 h 447"/>
                  <a:gd name="T38" fmla="*/ 12 w 207"/>
                  <a:gd name="T39" fmla="*/ 0 h 447"/>
                  <a:gd name="T40" fmla="*/ 26 w 207"/>
                  <a:gd name="T41" fmla="*/ 4 h 447"/>
                  <a:gd name="T42" fmla="*/ 26 w 207"/>
                  <a:gd name="T43" fmla="*/ 4 h 44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07"/>
                  <a:gd name="T67" fmla="*/ 0 h 447"/>
                  <a:gd name="T68" fmla="*/ 207 w 207"/>
                  <a:gd name="T69" fmla="*/ 447 h 44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07" h="447">
                    <a:moveTo>
                      <a:pt x="26" y="4"/>
                    </a:moveTo>
                    <a:lnTo>
                      <a:pt x="69" y="42"/>
                    </a:lnTo>
                    <a:lnTo>
                      <a:pt x="106" y="78"/>
                    </a:lnTo>
                    <a:lnTo>
                      <a:pt x="161" y="168"/>
                    </a:lnTo>
                    <a:lnTo>
                      <a:pt x="173" y="253"/>
                    </a:lnTo>
                    <a:lnTo>
                      <a:pt x="196" y="365"/>
                    </a:lnTo>
                    <a:lnTo>
                      <a:pt x="202" y="402"/>
                    </a:lnTo>
                    <a:lnTo>
                      <a:pt x="207" y="438"/>
                    </a:lnTo>
                    <a:lnTo>
                      <a:pt x="196" y="447"/>
                    </a:lnTo>
                    <a:lnTo>
                      <a:pt x="173" y="441"/>
                    </a:lnTo>
                    <a:lnTo>
                      <a:pt x="145" y="408"/>
                    </a:lnTo>
                    <a:lnTo>
                      <a:pt x="142" y="368"/>
                    </a:lnTo>
                    <a:lnTo>
                      <a:pt x="121" y="262"/>
                    </a:lnTo>
                    <a:lnTo>
                      <a:pt x="113" y="179"/>
                    </a:lnTo>
                    <a:lnTo>
                      <a:pt x="94" y="133"/>
                    </a:lnTo>
                    <a:lnTo>
                      <a:pt x="68" y="98"/>
                    </a:lnTo>
                    <a:lnTo>
                      <a:pt x="39" y="66"/>
                    </a:lnTo>
                    <a:lnTo>
                      <a:pt x="1" y="34"/>
                    </a:lnTo>
                    <a:lnTo>
                      <a:pt x="0" y="7"/>
                    </a:lnTo>
                    <a:lnTo>
                      <a:pt x="12" y="0"/>
                    </a:lnTo>
                    <a:lnTo>
                      <a:pt x="26" y="4"/>
                    </a:lnTo>
                    <a:close/>
                  </a:path>
                </a:pathLst>
              </a:custGeom>
              <a:solidFill>
                <a:srgbClr val="000000"/>
              </a:solidFill>
              <a:ln w="9525">
                <a:noFill/>
                <a:round/>
                <a:headEnd/>
                <a:tailEnd/>
              </a:ln>
            </p:spPr>
            <p:txBody>
              <a:bodyPr/>
              <a:lstStyle/>
              <a:p>
                <a:endParaRPr lang="en-US"/>
              </a:p>
            </p:txBody>
          </p:sp>
          <p:sp>
            <p:nvSpPr>
              <p:cNvPr id="21756" name="Freeform 175"/>
              <p:cNvSpPr>
                <a:spLocks/>
              </p:cNvSpPr>
              <p:nvPr/>
            </p:nvSpPr>
            <p:spPr bwMode="auto">
              <a:xfrm>
                <a:off x="253" y="2610"/>
                <a:ext cx="29" cy="12"/>
              </a:xfrm>
              <a:custGeom>
                <a:avLst/>
                <a:gdLst>
                  <a:gd name="T0" fmla="*/ 14 w 201"/>
                  <a:gd name="T1" fmla="*/ 13 h 87"/>
                  <a:gd name="T2" fmla="*/ 64 w 201"/>
                  <a:gd name="T3" fmla="*/ 1 h 87"/>
                  <a:gd name="T4" fmla="*/ 111 w 201"/>
                  <a:gd name="T5" fmla="*/ 0 h 87"/>
                  <a:gd name="T6" fmla="*/ 156 w 201"/>
                  <a:gd name="T7" fmla="*/ 12 h 87"/>
                  <a:gd name="T8" fmla="*/ 194 w 201"/>
                  <a:gd name="T9" fmla="*/ 42 h 87"/>
                  <a:gd name="T10" fmla="*/ 201 w 201"/>
                  <a:gd name="T11" fmla="*/ 62 h 87"/>
                  <a:gd name="T12" fmla="*/ 192 w 201"/>
                  <a:gd name="T13" fmla="*/ 80 h 87"/>
                  <a:gd name="T14" fmla="*/ 173 w 201"/>
                  <a:gd name="T15" fmla="*/ 87 h 87"/>
                  <a:gd name="T16" fmla="*/ 154 w 201"/>
                  <a:gd name="T17" fmla="*/ 76 h 87"/>
                  <a:gd name="T18" fmla="*/ 127 w 201"/>
                  <a:gd name="T19" fmla="*/ 54 h 87"/>
                  <a:gd name="T20" fmla="*/ 95 w 201"/>
                  <a:gd name="T21" fmla="*/ 45 h 87"/>
                  <a:gd name="T22" fmla="*/ 24 w 201"/>
                  <a:gd name="T23" fmla="*/ 52 h 87"/>
                  <a:gd name="T24" fmla="*/ 7 w 201"/>
                  <a:gd name="T25" fmla="*/ 51 h 87"/>
                  <a:gd name="T26" fmla="*/ 0 w 201"/>
                  <a:gd name="T27" fmla="*/ 38 h 87"/>
                  <a:gd name="T28" fmla="*/ 1 w 201"/>
                  <a:gd name="T29" fmla="*/ 23 h 87"/>
                  <a:gd name="T30" fmla="*/ 14 w 201"/>
                  <a:gd name="T31" fmla="*/ 13 h 87"/>
                  <a:gd name="T32" fmla="*/ 14 w 201"/>
                  <a:gd name="T33" fmla="*/ 13 h 8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1"/>
                  <a:gd name="T52" fmla="*/ 0 h 87"/>
                  <a:gd name="T53" fmla="*/ 201 w 201"/>
                  <a:gd name="T54" fmla="*/ 87 h 8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01" h="87">
                    <a:moveTo>
                      <a:pt x="14" y="13"/>
                    </a:moveTo>
                    <a:lnTo>
                      <a:pt x="64" y="1"/>
                    </a:lnTo>
                    <a:lnTo>
                      <a:pt x="111" y="0"/>
                    </a:lnTo>
                    <a:lnTo>
                      <a:pt x="156" y="12"/>
                    </a:lnTo>
                    <a:lnTo>
                      <a:pt x="194" y="42"/>
                    </a:lnTo>
                    <a:lnTo>
                      <a:pt x="201" y="62"/>
                    </a:lnTo>
                    <a:lnTo>
                      <a:pt x="192" y="80"/>
                    </a:lnTo>
                    <a:lnTo>
                      <a:pt x="173" y="87"/>
                    </a:lnTo>
                    <a:lnTo>
                      <a:pt x="154" y="76"/>
                    </a:lnTo>
                    <a:lnTo>
                      <a:pt x="127" y="54"/>
                    </a:lnTo>
                    <a:lnTo>
                      <a:pt x="95" y="45"/>
                    </a:lnTo>
                    <a:lnTo>
                      <a:pt x="24" y="52"/>
                    </a:lnTo>
                    <a:lnTo>
                      <a:pt x="7" y="51"/>
                    </a:lnTo>
                    <a:lnTo>
                      <a:pt x="0" y="38"/>
                    </a:lnTo>
                    <a:lnTo>
                      <a:pt x="1" y="23"/>
                    </a:lnTo>
                    <a:lnTo>
                      <a:pt x="14" y="13"/>
                    </a:lnTo>
                    <a:close/>
                  </a:path>
                </a:pathLst>
              </a:custGeom>
              <a:solidFill>
                <a:srgbClr val="000000"/>
              </a:solidFill>
              <a:ln w="9525">
                <a:noFill/>
                <a:round/>
                <a:headEnd/>
                <a:tailEnd/>
              </a:ln>
            </p:spPr>
            <p:txBody>
              <a:bodyPr/>
              <a:lstStyle/>
              <a:p>
                <a:endParaRPr lang="en-US"/>
              </a:p>
            </p:txBody>
          </p:sp>
          <p:sp>
            <p:nvSpPr>
              <p:cNvPr id="21757" name="Freeform 176"/>
              <p:cNvSpPr>
                <a:spLocks/>
              </p:cNvSpPr>
              <p:nvPr/>
            </p:nvSpPr>
            <p:spPr bwMode="auto">
              <a:xfrm>
                <a:off x="255" y="2626"/>
                <a:ext cx="25" cy="11"/>
              </a:xfrm>
              <a:custGeom>
                <a:avLst/>
                <a:gdLst>
                  <a:gd name="T0" fmla="*/ 13 w 177"/>
                  <a:gd name="T1" fmla="*/ 13 h 76"/>
                  <a:gd name="T2" fmla="*/ 57 w 177"/>
                  <a:gd name="T3" fmla="*/ 3 h 76"/>
                  <a:gd name="T4" fmla="*/ 102 w 177"/>
                  <a:gd name="T5" fmla="*/ 0 h 76"/>
                  <a:gd name="T6" fmla="*/ 173 w 177"/>
                  <a:gd name="T7" fmla="*/ 42 h 76"/>
                  <a:gd name="T8" fmla="*/ 177 w 177"/>
                  <a:gd name="T9" fmla="*/ 69 h 76"/>
                  <a:gd name="T10" fmla="*/ 166 w 177"/>
                  <a:gd name="T11" fmla="*/ 76 h 76"/>
                  <a:gd name="T12" fmla="*/ 151 w 177"/>
                  <a:gd name="T13" fmla="*/ 72 h 76"/>
                  <a:gd name="T14" fmla="*/ 124 w 177"/>
                  <a:gd name="T15" fmla="*/ 55 h 76"/>
                  <a:gd name="T16" fmla="*/ 94 w 177"/>
                  <a:gd name="T17" fmla="*/ 41 h 76"/>
                  <a:gd name="T18" fmla="*/ 22 w 177"/>
                  <a:gd name="T19" fmla="*/ 49 h 76"/>
                  <a:gd name="T20" fmla="*/ 7 w 177"/>
                  <a:gd name="T21" fmla="*/ 47 h 76"/>
                  <a:gd name="T22" fmla="*/ 0 w 177"/>
                  <a:gd name="T23" fmla="*/ 36 h 76"/>
                  <a:gd name="T24" fmla="*/ 1 w 177"/>
                  <a:gd name="T25" fmla="*/ 22 h 76"/>
                  <a:gd name="T26" fmla="*/ 13 w 177"/>
                  <a:gd name="T27" fmla="*/ 13 h 76"/>
                  <a:gd name="T28" fmla="*/ 13 w 177"/>
                  <a:gd name="T29" fmla="*/ 13 h 7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7"/>
                  <a:gd name="T46" fmla="*/ 0 h 76"/>
                  <a:gd name="T47" fmla="*/ 177 w 177"/>
                  <a:gd name="T48" fmla="*/ 76 h 7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7" h="76">
                    <a:moveTo>
                      <a:pt x="13" y="13"/>
                    </a:moveTo>
                    <a:lnTo>
                      <a:pt x="57" y="3"/>
                    </a:lnTo>
                    <a:lnTo>
                      <a:pt x="102" y="0"/>
                    </a:lnTo>
                    <a:lnTo>
                      <a:pt x="173" y="42"/>
                    </a:lnTo>
                    <a:lnTo>
                      <a:pt x="177" y="69"/>
                    </a:lnTo>
                    <a:lnTo>
                      <a:pt x="166" y="76"/>
                    </a:lnTo>
                    <a:lnTo>
                      <a:pt x="151" y="72"/>
                    </a:lnTo>
                    <a:lnTo>
                      <a:pt x="124" y="55"/>
                    </a:lnTo>
                    <a:lnTo>
                      <a:pt x="94" y="41"/>
                    </a:lnTo>
                    <a:lnTo>
                      <a:pt x="22" y="49"/>
                    </a:lnTo>
                    <a:lnTo>
                      <a:pt x="7" y="47"/>
                    </a:lnTo>
                    <a:lnTo>
                      <a:pt x="0" y="36"/>
                    </a:lnTo>
                    <a:lnTo>
                      <a:pt x="1" y="22"/>
                    </a:lnTo>
                    <a:lnTo>
                      <a:pt x="13" y="13"/>
                    </a:lnTo>
                    <a:close/>
                  </a:path>
                </a:pathLst>
              </a:custGeom>
              <a:solidFill>
                <a:srgbClr val="000000"/>
              </a:solidFill>
              <a:ln w="9525">
                <a:noFill/>
                <a:round/>
                <a:headEnd/>
                <a:tailEnd/>
              </a:ln>
            </p:spPr>
            <p:txBody>
              <a:bodyPr/>
              <a:lstStyle/>
              <a:p>
                <a:endParaRPr lang="en-US"/>
              </a:p>
            </p:txBody>
          </p:sp>
          <p:sp>
            <p:nvSpPr>
              <p:cNvPr id="21758" name="Freeform 177"/>
              <p:cNvSpPr>
                <a:spLocks/>
              </p:cNvSpPr>
              <p:nvPr/>
            </p:nvSpPr>
            <p:spPr bwMode="auto">
              <a:xfrm>
                <a:off x="255" y="2642"/>
                <a:ext cx="28" cy="12"/>
              </a:xfrm>
              <a:custGeom>
                <a:avLst/>
                <a:gdLst>
                  <a:gd name="T0" fmla="*/ 18 w 199"/>
                  <a:gd name="T1" fmla="*/ 7 h 84"/>
                  <a:gd name="T2" fmla="*/ 92 w 199"/>
                  <a:gd name="T3" fmla="*/ 0 h 84"/>
                  <a:gd name="T4" fmla="*/ 145 w 199"/>
                  <a:gd name="T5" fmla="*/ 19 h 84"/>
                  <a:gd name="T6" fmla="*/ 191 w 199"/>
                  <a:gd name="T7" fmla="*/ 49 h 84"/>
                  <a:gd name="T8" fmla="*/ 199 w 199"/>
                  <a:gd name="T9" fmla="*/ 63 h 84"/>
                  <a:gd name="T10" fmla="*/ 196 w 199"/>
                  <a:gd name="T11" fmla="*/ 76 h 84"/>
                  <a:gd name="T12" fmla="*/ 185 w 199"/>
                  <a:gd name="T13" fmla="*/ 84 h 84"/>
                  <a:gd name="T14" fmla="*/ 169 w 199"/>
                  <a:gd name="T15" fmla="*/ 81 h 84"/>
                  <a:gd name="T16" fmla="*/ 149 w 199"/>
                  <a:gd name="T17" fmla="*/ 69 h 84"/>
                  <a:gd name="T18" fmla="*/ 131 w 199"/>
                  <a:gd name="T19" fmla="*/ 62 h 84"/>
                  <a:gd name="T20" fmla="*/ 86 w 199"/>
                  <a:gd name="T21" fmla="*/ 54 h 84"/>
                  <a:gd name="T22" fmla="*/ 22 w 199"/>
                  <a:gd name="T23" fmla="*/ 47 h 84"/>
                  <a:gd name="T24" fmla="*/ 0 w 199"/>
                  <a:gd name="T25" fmla="*/ 29 h 84"/>
                  <a:gd name="T26" fmla="*/ 3 w 199"/>
                  <a:gd name="T27" fmla="*/ 15 h 84"/>
                  <a:gd name="T28" fmla="*/ 18 w 199"/>
                  <a:gd name="T29" fmla="*/ 7 h 84"/>
                  <a:gd name="T30" fmla="*/ 18 w 199"/>
                  <a:gd name="T31" fmla="*/ 7 h 8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99"/>
                  <a:gd name="T49" fmla="*/ 0 h 84"/>
                  <a:gd name="T50" fmla="*/ 199 w 199"/>
                  <a:gd name="T51" fmla="*/ 84 h 8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99" h="84">
                    <a:moveTo>
                      <a:pt x="18" y="7"/>
                    </a:moveTo>
                    <a:lnTo>
                      <a:pt x="92" y="0"/>
                    </a:lnTo>
                    <a:lnTo>
                      <a:pt x="145" y="19"/>
                    </a:lnTo>
                    <a:lnTo>
                      <a:pt x="191" y="49"/>
                    </a:lnTo>
                    <a:lnTo>
                      <a:pt x="199" y="63"/>
                    </a:lnTo>
                    <a:lnTo>
                      <a:pt x="196" y="76"/>
                    </a:lnTo>
                    <a:lnTo>
                      <a:pt x="185" y="84"/>
                    </a:lnTo>
                    <a:lnTo>
                      <a:pt x="169" y="81"/>
                    </a:lnTo>
                    <a:lnTo>
                      <a:pt x="149" y="69"/>
                    </a:lnTo>
                    <a:lnTo>
                      <a:pt x="131" y="62"/>
                    </a:lnTo>
                    <a:lnTo>
                      <a:pt x="86" y="54"/>
                    </a:lnTo>
                    <a:lnTo>
                      <a:pt x="22" y="47"/>
                    </a:lnTo>
                    <a:lnTo>
                      <a:pt x="0" y="29"/>
                    </a:lnTo>
                    <a:lnTo>
                      <a:pt x="3" y="15"/>
                    </a:lnTo>
                    <a:lnTo>
                      <a:pt x="18" y="7"/>
                    </a:lnTo>
                    <a:close/>
                  </a:path>
                </a:pathLst>
              </a:custGeom>
              <a:solidFill>
                <a:srgbClr val="000000"/>
              </a:solidFill>
              <a:ln w="9525">
                <a:noFill/>
                <a:round/>
                <a:headEnd/>
                <a:tailEnd/>
              </a:ln>
            </p:spPr>
            <p:txBody>
              <a:bodyPr/>
              <a:lstStyle/>
              <a:p>
                <a:endParaRPr lang="en-US"/>
              </a:p>
            </p:txBody>
          </p:sp>
          <p:sp>
            <p:nvSpPr>
              <p:cNvPr id="21759" name="Freeform 178"/>
              <p:cNvSpPr>
                <a:spLocks/>
              </p:cNvSpPr>
              <p:nvPr/>
            </p:nvSpPr>
            <p:spPr bwMode="auto">
              <a:xfrm>
                <a:off x="262" y="2667"/>
                <a:ext cx="23" cy="18"/>
              </a:xfrm>
              <a:custGeom>
                <a:avLst/>
                <a:gdLst>
                  <a:gd name="T0" fmla="*/ 88 w 162"/>
                  <a:gd name="T1" fmla="*/ 0 h 129"/>
                  <a:gd name="T2" fmla="*/ 53 w 162"/>
                  <a:gd name="T3" fmla="*/ 4 h 129"/>
                  <a:gd name="T4" fmla="*/ 21 w 162"/>
                  <a:gd name="T5" fmla="*/ 21 h 129"/>
                  <a:gd name="T6" fmla="*/ 1 w 162"/>
                  <a:gd name="T7" fmla="*/ 49 h 129"/>
                  <a:gd name="T8" fmla="*/ 0 w 162"/>
                  <a:gd name="T9" fmla="*/ 81 h 129"/>
                  <a:gd name="T10" fmla="*/ 22 w 162"/>
                  <a:gd name="T11" fmla="*/ 108 h 129"/>
                  <a:gd name="T12" fmla="*/ 52 w 162"/>
                  <a:gd name="T13" fmla="*/ 129 h 129"/>
                  <a:gd name="T14" fmla="*/ 110 w 162"/>
                  <a:gd name="T15" fmla="*/ 114 h 129"/>
                  <a:gd name="T16" fmla="*/ 161 w 162"/>
                  <a:gd name="T17" fmla="*/ 82 h 129"/>
                  <a:gd name="T18" fmla="*/ 162 w 162"/>
                  <a:gd name="T19" fmla="*/ 55 h 129"/>
                  <a:gd name="T20" fmla="*/ 151 w 162"/>
                  <a:gd name="T21" fmla="*/ 48 h 129"/>
                  <a:gd name="T22" fmla="*/ 137 w 162"/>
                  <a:gd name="T23" fmla="*/ 53 h 129"/>
                  <a:gd name="T24" fmla="*/ 119 w 162"/>
                  <a:gd name="T25" fmla="*/ 66 h 129"/>
                  <a:gd name="T26" fmla="*/ 104 w 162"/>
                  <a:gd name="T27" fmla="*/ 74 h 129"/>
                  <a:gd name="T28" fmla="*/ 65 w 162"/>
                  <a:gd name="T29" fmla="*/ 81 h 129"/>
                  <a:gd name="T30" fmla="*/ 41 w 162"/>
                  <a:gd name="T31" fmla="*/ 65 h 129"/>
                  <a:gd name="T32" fmla="*/ 42 w 162"/>
                  <a:gd name="T33" fmla="*/ 53 h 129"/>
                  <a:gd name="T34" fmla="*/ 52 w 162"/>
                  <a:gd name="T35" fmla="*/ 43 h 129"/>
                  <a:gd name="T36" fmla="*/ 82 w 162"/>
                  <a:gd name="T37" fmla="*/ 37 h 129"/>
                  <a:gd name="T38" fmla="*/ 96 w 162"/>
                  <a:gd name="T39" fmla="*/ 34 h 129"/>
                  <a:gd name="T40" fmla="*/ 103 w 162"/>
                  <a:gd name="T41" fmla="*/ 23 h 129"/>
                  <a:gd name="T42" fmla="*/ 100 w 162"/>
                  <a:gd name="T43" fmla="*/ 8 h 129"/>
                  <a:gd name="T44" fmla="*/ 88 w 162"/>
                  <a:gd name="T45" fmla="*/ 0 h 129"/>
                  <a:gd name="T46" fmla="*/ 88 w 162"/>
                  <a:gd name="T47" fmla="*/ 0 h 12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62"/>
                  <a:gd name="T73" fmla="*/ 0 h 129"/>
                  <a:gd name="T74" fmla="*/ 162 w 162"/>
                  <a:gd name="T75" fmla="*/ 129 h 12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62" h="129">
                    <a:moveTo>
                      <a:pt x="88" y="0"/>
                    </a:moveTo>
                    <a:lnTo>
                      <a:pt x="53" y="4"/>
                    </a:lnTo>
                    <a:lnTo>
                      <a:pt x="21" y="21"/>
                    </a:lnTo>
                    <a:lnTo>
                      <a:pt x="1" y="49"/>
                    </a:lnTo>
                    <a:lnTo>
                      <a:pt x="0" y="81"/>
                    </a:lnTo>
                    <a:lnTo>
                      <a:pt x="22" y="108"/>
                    </a:lnTo>
                    <a:lnTo>
                      <a:pt x="52" y="129"/>
                    </a:lnTo>
                    <a:lnTo>
                      <a:pt x="110" y="114"/>
                    </a:lnTo>
                    <a:lnTo>
                      <a:pt x="161" y="82"/>
                    </a:lnTo>
                    <a:lnTo>
                      <a:pt x="162" y="55"/>
                    </a:lnTo>
                    <a:lnTo>
                      <a:pt x="151" y="48"/>
                    </a:lnTo>
                    <a:lnTo>
                      <a:pt x="137" y="53"/>
                    </a:lnTo>
                    <a:lnTo>
                      <a:pt x="119" y="66"/>
                    </a:lnTo>
                    <a:lnTo>
                      <a:pt x="104" y="74"/>
                    </a:lnTo>
                    <a:lnTo>
                      <a:pt x="65" y="81"/>
                    </a:lnTo>
                    <a:lnTo>
                      <a:pt x="41" y="65"/>
                    </a:lnTo>
                    <a:lnTo>
                      <a:pt x="42" y="53"/>
                    </a:lnTo>
                    <a:lnTo>
                      <a:pt x="52" y="43"/>
                    </a:lnTo>
                    <a:lnTo>
                      <a:pt x="82" y="37"/>
                    </a:lnTo>
                    <a:lnTo>
                      <a:pt x="96" y="34"/>
                    </a:lnTo>
                    <a:lnTo>
                      <a:pt x="103" y="23"/>
                    </a:lnTo>
                    <a:lnTo>
                      <a:pt x="100" y="8"/>
                    </a:lnTo>
                    <a:lnTo>
                      <a:pt x="88" y="0"/>
                    </a:lnTo>
                    <a:close/>
                  </a:path>
                </a:pathLst>
              </a:custGeom>
              <a:solidFill>
                <a:srgbClr val="000000"/>
              </a:solidFill>
              <a:ln w="9525">
                <a:noFill/>
                <a:round/>
                <a:headEnd/>
                <a:tailEnd/>
              </a:ln>
            </p:spPr>
            <p:txBody>
              <a:bodyPr/>
              <a:lstStyle/>
              <a:p>
                <a:endParaRPr lang="en-US"/>
              </a:p>
            </p:txBody>
          </p:sp>
          <p:sp>
            <p:nvSpPr>
              <p:cNvPr id="21760" name="Freeform 179"/>
              <p:cNvSpPr>
                <a:spLocks/>
              </p:cNvSpPr>
              <p:nvPr/>
            </p:nvSpPr>
            <p:spPr bwMode="auto">
              <a:xfrm>
                <a:off x="658" y="2594"/>
                <a:ext cx="21" cy="14"/>
              </a:xfrm>
              <a:custGeom>
                <a:avLst/>
                <a:gdLst>
                  <a:gd name="T0" fmla="*/ 6 w 147"/>
                  <a:gd name="T1" fmla="*/ 68 h 102"/>
                  <a:gd name="T2" fmla="*/ 36 w 147"/>
                  <a:gd name="T3" fmla="*/ 50 h 102"/>
                  <a:gd name="T4" fmla="*/ 63 w 147"/>
                  <a:gd name="T5" fmla="*/ 34 h 102"/>
                  <a:gd name="T6" fmla="*/ 89 w 147"/>
                  <a:gd name="T7" fmla="*/ 19 h 102"/>
                  <a:gd name="T8" fmla="*/ 119 w 147"/>
                  <a:gd name="T9" fmla="*/ 1 h 102"/>
                  <a:gd name="T10" fmla="*/ 134 w 147"/>
                  <a:gd name="T11" fmla="*/ 0 h 102"/>
                  <a:gd name="T12" fmla="*/ 144 w 147"/>
                  <a:gd name="T13" fmla="*/ 9 h 102"/>
                  <a:gd name="T14" fmla="*/ 147 w 147"/>
                  <a:gd name="T15" fmla="*/ 23 h 102"/>
                  <a:gd name="T16" fmla="*/ 138 w 147"/>
                  <a:gd name="T17" fmla="*/ 35 h 102"/>
                  <a:gd name="T18" fmla="*/ 108 w 147"/>
                  <a:gd name="T19" fmla="*/ 52 h 102"/>
                  <a:gd name="T20" fmla="*/ 81 w 147"/>
                  <a:gd name="T21" fmla="*/ 66 h 102"/>
                  <a:gd name="T22" fmla="*/ 55 w 147"/>
                  <a:gd name="T23" fmla="*/ 82 h 102"/>
                  <a:gd name="T24" fmla="*/ 25 w 147"/>
                  <a:gd name="T25" fmla="*/ 100 h 102"/>
                  <a:gd name="T26" fmla="*/ 11 w 147"/>
                  <a:gd name="T27" fmla="*/ 102 h 102"/>
                  <a:gd name="T28" fmla="*/ 0 w 147"/>
                  <a:gd name="T29" fmla="*/ 93 h 102"/>
                  <a:gd name="T30" fmla="*/ 6 w 147"/>
                  <a:gd name="T31" fmla="*/ 68 h 102"/>
                  <a:gd name="T32" fmla="*/ 6 w 147"/>
                  <a:gd name="T33" fmla="*/ 68 h 10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47"/>
                  <a:gd name="T52" fmla="*/ 0 h 102"/>
                  <a:gd name="T53" fmla="*/ 147 w 147"/>
                  <a:gd name="T54" fmla="*/ 102 h 10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47" h="102">
                    <a:moveTo>
                      <a:pt x="6" y="68"/>
                    </a:moveTo>
                    <a:lnTo>
                      <a:pt x="36" y="50"/>
                    </a:lnTo>
                    <a:lnTo>
                      <a:pt x="63" y="34"/>
                    </a:lnTo>
                    <a:lnTo>
                      <a:pt x="89" y="19"/>
                    </a:lnTo>
                    <a:lnTo>
                      <a:pt x="119" y="1"/>
                    </a:lnTo>
                    <a:lnTo>
                      <a:pt x="134" y="0"/>
                    </a:lnTo>
                    <a:lnTo>
                      <a:pt x="144" y="9"/>
                    </a:lnTo>
                    <a:lnTo>
                      <a:pt x="147" y="23"/>
                    </a:lnTo>
                    <a:lnTo>
                      <a:pt x="138" y="35"/>
                    </a:lnTo>
                    <a:lnTo>
                      <a:pt x="108" y="52"/>
                    </a:lnTo>
                    <a:lnTo>
                      <a:pt x="81" y="66"/>
                    </a:lnTo>
                    <a:lnTo>
                      <a:pt x="55" y="82"/>
                    </a:lnTo>
                    <a:lnTo>
                      <a:pt x="25" y="100"/>
                    </a:lnTo>
                    <a:lnTo>
                      <a:pt x="11" y="102"/>
                    </a:lnTo>
                    <a:lnTo>
                      <a:pt x="0" y="93"/>
                    </a:lnTo>
                    <a:lnTo>
                      <a:pt x="6" y="68"/>
                    </a:lnTo>
                    <a:close/>
                  </a:path>
                </a:pathLst>
              </a:custGeom>
              <a:solidFill>
                <a:srgbClr val="000000"/>
              </a:solidFill>
              <a:ln w="9525">
                <a:noFill/>
                <a:round/>
                <a:headEnd/>
                <a:tailEnd/>
              </a:ln>
            </p:spPr>
            <p:txBody>
              <a:bodyPr/>
              <a:lstStyle/>
              <a:p>
                <a:endParaRPr lang="en-US"/>
              </a:p>
            </p:txBody>
          </p:sp>
          <p:sp>
            <p:nvSpPr>
              <p:cNvPr id="21761" name="Freeform 180"/>
              <p:cNvSpPr>
                <a:spLocks/>
              </p:cNvSpPr>
              <p:nvPr/>
            </p:nvSpPr>
            <p:spPr bwMode="auto">
              <a:xfrm>
                <a:off x="681" y="2595"/>
                <a:ext cx="33" cy="18"/>
              </a:xfrm>
              <a:custGeom>
                <a:avLst/>
                <a:gdLst>
                  <a:gd name="T0" fmla="*/ 20 w 228"/>
                  <a:gd name="T1" fmla="*/ 0 h 127"/>
                  <a:gd name="T2" fmla="*/ 118 w 228"/>
                  <a:gd name="T3" fmla="*/ 27 h 127"/>
                  <a:gd name="T4" fmla="*/ 162 w 228"/>
                  <a:gd name="T5" fmla="*/ 50 h 127"/>
                  <a:gd name="T6" fmla="*/ 186 w 228"/>
                  <a:gd name="T7" fmla="*/ 61 h 127"/>
                  <a:gd name="T8" fmla="*/ 211 w 228"/>
                  <a:gd name="T9" fmla="*/ 73 h 127"/>
                  <a:gd name="T10" fmla="*/ 228 w 228"/>
                  <a:gd name="T11" fmla="*/ 90 h 127"/>
                  <a:gd name="T12" fmla="*/ 225 w 228"/>
                  <a:gd name="T13" fmla="*/ 111 h 127"/>
                  <a:gd name="T14" fmla="*/ 211 w 228"/>
                  <a:gd name="T15" fmla="*/ 127 h 127"/>
                  <a:gd name="T16" fmla="*/ 189 w 228"/>
                  <a:gd name="T17" fmla="*/ 126 h 127"/>
                  <a:gd name="T18" fmla="*/ 144 w 228"/>
                  <a:gd name="T19" fmla="*/ 100 h 127"/>
                  <a:gd name="T20" fmla="*/ 124 w 228"/>
                  <a:gd name="T21" fmla="*/ 87 h 127"/>
                  <a:gd name="T22" fmla="*/ 105 w 228"/>
                  <a:gd name="T23" fmla="*/ 72 h 127"/>
                  <a:gd name="T24" fmla="*/ 86 w 228"/>
                  <a:gd name="T25" fmla="*/ 60 h 127"/>
                  <a:gd name="T26" fmla="*/ 65 w 228"/>
                  <a:gd name="T27" fmla="*/ 50 h 127"/>
                  <a:gd name="T28" fmla="*/ 16 w 228"/>
                  <a:gd name="T29" fmla="*/ 37 h 127"/>
                  <a:gd name="T30" fmla="*/ 0 w 228"/>
                  <a:gd name="T31" fmla="*/ 17 h 127"/>
                  <a:gd name="T32" fmla="*/ 5 w 228"/>
                  <a:gd name="T33" fmla="*/ 5 h 127"/>
                  <a:gd name="T34" fmla="*/ 20 w 228"/>
                  <a:gd name="T35" fmla="*/ 0 h 127"/>
                  <a:gd name="T36" fmla="*/ 20 w 228"/>
                  <a:gd name="T37" fmla="*/ 0 h 12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28"/>
                  <a:gd name="T58" fmla="*/ 0 h 127"/>
                  <a:gd name="T59" fmla="*/ 228 w 228"/>
                  <a:gd name="T60" fmla="*/ 127 h 12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28" h="127">
                    <a:moveTo>
                      <a:pt x="20" y="0"/>
                    </a:moveTo>
                    <a:lnTo>
                      <a:pt x="118" y="27"/>
                    </a:lnTo>
                    <a:lnTo>
                      <a:pt x="162" y="50"/>
                    </a:lnTo>
                    <a:lnTo>
                      <a:pt x="186" y="61"/>
                    </a:lnTo>
                    <a:lnTo>
                      <a:pt x="211" y="73"/>
                    </a:lnTo>
                    <a:lnTo>
                      <a:pt x="228" y="90"/>
                    </a:lnTo>
                    <a:lnTo>
                      <a:pt x="225" y="111"/>
                    </a:lnTo>
                    <a:lnTo>
                      <a:pt x="211" y="127"/>
                    </a:lnTo>
                    <a:lnTo>
                      <a:pt x="189" y="126"/>
                    </a:lnTo>
                    <a:lnTo>
                      <a:pt x="144" y="100"/>
                    </a:lnTo>
                    <a:lnTo>
                      <a:pt x="124" y="87"/>
                    </a:lnTo>
                    <a:lnTo>
                      <a:pt x="105" y="72"/>
                    </a:lnTo>
                    <a:lnTo>
                      <a:pt x="86" y="60"/>
                    </a:lnTo>
                    <a:lnTo>
                      <a:pt x="65" y="50"/>
                    </a:lnTo>
                    <a:lnTo>
                      <a:pt x="16" y="37"/>
                    </a:lnTo>
                    <a:lnTo>
                      <a:pt x="0" y="17"/>
                    </a:lnTo>
                    <a:lnTo>
                      <a:pt x="5" y="5"/>
                    </a:lnTo>
                    <a:lnTo>
                      <a:pt x="20" y="0"/>
                    </a:lnTo>
                    <a:close/>
                  </a:path>
                </a:pathLst>
              </a:custGeom>
              <a:solidFill>
                <a:srgbClr val="000000"/>
              </a:solidFill>
              <a:ln w="9525">
                <a:noFill/>
                <a:round/>
                <a:headEnd/>
                <a:tailEnd/>
              </a:ln>
            </p:spPr>
            <p:txBody>
              <a:bodyPr/>
              <a:lstStyle/>
              <a:p>
                <a:endParaRPr lang="en-US"/>
              </a:p>
            </p:txBody>
          </p:sp>
          <p:sp>
            <p:nvSpPr>
              <p:cNvPr id="21762" name="Freeform 181"/>
              <p:cNvSpPr>
                <a:spLocks/>
              </p:cNvSpPr>
              <p:nvPr/>
            </p:nvSpPr>
            <p:spPr bwMode="auto">
              <a:xfrm>
                <a:off x="708" y="2608"/>
                <a:ext cx="9" cy="90"/>
              </a:xfrm>
              <a:custGeom>
                <a:avLst/>
                <a:gdLst>
                  <a:gd name="T0" fmla="*/ 50 w 60"/>
                  <a:gd name="T1" fmla="*/ 24 h 636"/>
                  <a:gd name="T2" fmla="*/ 44 w 60"/>
                  <a:gd name="T3" fmla="*/ 56 h 636"/>
                  <a:gd name="T4" fmla="*/ 54 w 60"/>
                  <a:gd name="T5" fmla="*/ 301 h 636"/>
                  <a:gd name="T6" fmla="*/ 60 w 60"/>
                  <a:gd name="T7" fmla="*/ 611 h 636"/>
                  <a:gd name="T8" fmla="*/ 47 w 60"/>
                  <a:gd name="T9" fmla="*/ 631 h 636"/>
                  <a:gd name="T10" fmla="*/ 26 w 60"/>
                  <a:gd name="T11" fmla="*/ 636 h 636"/>
                  <a:gd name="T12" fmla="*/ 7 w 60"/>
                  <a:gd name="T13" fmla="*/ 626 h 636"/>
                  <a:gd name="T14" fmla="*/ 1 w 60"/>
                  <a:gd name="T15" fmla="*/ 602 h 636"/>
                  <a:gd name="T16" fmla="*/ 16 w 60"/>
                  <a:gd name="T17" fmla="*/ 452 h 636"/>
                  <a:gd name="T18" fmla="*/ 17 w 60"/>
                  <a:gd name="T19" fmla="*/ 301 h 636"/>
                  <a:gd name="T20" fmla="*/ 7 w 60"/>
                  <a:gd name="T21" fmla="*/ 58 h 636"/>
                  <a:gd name="T22" fmla="*/ 0 w 60"/>
                  <a:gd name="T23" fmla="*/ 24 h 636"/>
                  <a:gd name="T24" fmla="*/ 7 w 60"/>
                  <a:gd name="T25" fmla="*/ 6 h 636"/>
                  <a:gd name="T26" fmla="*/ 26 w 60"/>
                  <a:gd name="T27" fmla="*/ 0 h 636"/>
                  <a:gd name="T28" fmla="*/ 50 w 60"/>
                  <a:gd name="T29" fmla="*/ 24 h 636"/>
                  <a:gd name="T30" fmla="*/ 50 w 60"/>
                  <a:gd name="T31" fmla="*/ 24 h 6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0"/>
                  <a:gd name="T49" fmla="*/ 0 h 636"/>
                  <a:gd name="T50" fmla="*/ 60 w 60"/>
                  <a:gd name="T51" fmla="*/ 636 h 6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0" h="636">
                    <a:moveTo>
                      <a:pt x="50" y="24"/>
                    </a:moveTo>
                    <a:lnTo>
                      <a:pt x="44" y="56"/>
                    </a:lnTo>
                    <a:lnTo>
                      <a:pt x="54" y="301"/>
                    </a:lnTo>
                    <a:lnTo>
                      <a:pt x="60" y="611"/>
                    </a:lnTo>
                    <a:lnTo>
                      <a:pt x="47" y="631"/>
                    </a:lnTo>
                    <a:lnTo>
                      <a:pt x="26" y="636"/>
                    </a:lnTo>
                    <a:lnTo>
                      <a:pt x="7" y="626"/>
                    </a:lnTo>
                    <a:lnTo>
                      <a:pt x="1" y="602"/>
                    </a:lnTo>
                    <a:lnTo>
                      <a:pt x="16" y="452"/>
                    </a:lnTo>
                    <a:lnTo>
                      <a:pt x="17" y="301"/>
                    </a:lnTo>
                    <a:lnTo>
                      <a:pt x="7" y="58"/>
                    </a:lnTo>
                    <a:lnTo>
                      <a:pt x="0" y="24"/>
                    </a:lnTo>
                    <a:lnTo>
                      <a:pt x="7" y="6"/>
                    </a:lnTo>
                    <a:lnTo>
                      <a:pt x="26" y="0"/>
                    </a:lnTo>
                    <a:lnTo>
                      <a:pt x="50" y="24"/>
                    </a:lnTo>
                    <a:close/>
                  </a:path>
                </a:pathLst>
              </a:custGeom>
              <a:solidFill>
                <a:srgbClr val="000000"/>
              </a:solidFill>
              <a:ln w="9525">
                <a:noFill/>
                <a:round/>
                <a:headEnd/>
                <a:tailEnd/>
              </a:ln>
            </p:spPr>
            <p:txBody>
              <a:bodyPr/>
              <a:lstStyle/>
              <a:p>
                <a:endParaRPr lang="en-US"/>
              </a:p>
            </p:txBody>
          </p:sp>
          <p:sp>
            <p:nvSpPr>
              <p:cNvPr id="21763" name="Freeform 182"/>
              <p:cNvSpPr>
                <a:spLocks/>
              </p:cNvSpPr>
              <p:nvPr/>
            </p:nvSpPr>
            <p:spPr bwMode="auto">
              <a:xfrm>
                <a:off x="667" y="2613"/>
                <a:ext cx="14" cy="81"/>
              </a:xfrm>
              <a:custGeom>
                <a:avLst/>
                <a:gdLst>
                  <a:gd name="T0" fmla="*/ 102 w 102"/>
                  <a:gd name="T1" fmla="*/ 33 h 564"/>
                  <a:gd name="T2" fmla="*/ 78 w 102"/>
                  <a:gd name="T3" fmla="*/ 131 h 564"/>
                  <a:gd name="T4" fmla="*/ 62 w 102"/>
                  <a:gd name="T5" fmla="*/ 536 h 564"/>
                  <a:gd name="T6" fmla="*/ 50 w 102"/>
                  <a:gd name="T7" fmla="*/ 559 h 564"/>
                  <a:gd name="T8" fmla="*/ 28 w 102"/>
                  <a:gd name="T9" fmla="*/ 564 h 564"/>
                  <a:gd name="T10" fmla="*/ 8 w 102"/>
                  <a:gd name="T11" fmla="*/ 554 h 564"/>
                  <a:gd name="T12" fmla="*/ 0 w 102"/>
                  <a:gd name="T13" fmla="*/ 530 h 564"/>
                  <a:gd name="T14" fmla="*/ 40 w 102"/>
                  <a:gd name="T15" fmla="*/ 130 h 564"/>
                  <a:gd name="T16" fmla="*/ 47 w 102"/>
                  <a:gd name="T17" fmla="*/ 22 h 564"/>
                  <a:gd name="T18" fmla="*/ 60 w 102"/>
                  <a:gd name="T19" fmla="*/ 3 h 564"/>
                  <a:gd name="T20" fmla="*/ 80 w 102"/>
                  <a:gd name="T21" fmla="*/ 0 h 564"/>
                  <a:gd name="T22" fmla="*/ 98 w 102"/>
                  <a:gd name="T23" fmla="*/ 11 h 564"/>
                  <a:gd name="T24" fmla="*/ 102 w 102"/>
                  <a:gd name="T25" fmla="*/ 33 h 564"/>
                  <a:gd name="T26" fmla="*/ 102 w 102"/>
                  <a:gd name="T27" fmla="*/ 33 h 56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02"/>
                  <a:gd name="T43" fmla="*/ 0 h 564"/>
                  <a:gd name="T44" fmla="*/ 102 w 102"/>
                  <a:gd name="T45" fmla="*/ 564 h 56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02" h="564">
                    <a:moveTo>
                      <a:pt x="102" y="33"/>
                    </a:moveTo>
                    <a:lnTo>
                      <a:pt x="78" y="131"/>
                    </a:lnTo>
                    <a:lnTo>
                      <a:pt x="62" y="536"/>
                    </a:lnTo>
                    <a:lnTo>
                      <a:pt x="50" y="559"/>
                    </a:lnTo>
                    <a:lnTo>
                      <a:pt x="28" y="564"/>
                    </a:lnTo>
                    <a:lnTo>
                      <a:pt x="8" y="554"/>
                    </a:lnTo>
                    <a:lnTo>
                      <a:pt x="0" y="530"/>
                    </a:lnTo>
                    <a:lnTo>
                      <a:pt x="40" y="130"/>
                    </a:lnTo>
                    <a:lnTo>
                      <a:pt x="47" y="22"/>
                    </a:lnTo>
                    <a:lnTo>
                      <a:pt x="60" y="3"/>
                    </a:lnTo>
                    <a:lnTo>
                      <a:pt x="80" y="0"/>
                    </a:lnTo>
                    <a:lnTo>
                      <a:pt x="98" y="11"/>
                    </a:lnTo>
                    <a:lnTo>
                      <a:pt x="102" y="33"/>
                    </a:lnTo>
                    <a:close/>
                  </a:path>
                </a:pathLst>
              </a:custGeom>
              <a:solidFill>
                <a:srgbClr val="000000"/>
              </a:solidFill>
              <a:ln w="9525">
                <a:noFill/>
                <a:round/>
                <a:headEnd/>
                <a:tailEnd/>
              </a:ln>
            </p:spPr>
            <p:txBody>
              <a:bodyPr/>
              <a:lstStyle/>
              <a:p>
                <a:endParaRPr lang="en-US"/>
              </a:p>
            </p:txBody>
          </p:sp>
          <p:sp>
            <p:nvSpPr>
              <p:cNvPr id="21764" name="Freeform 183"/>
              <p:cNvSpPr>
                <a:spLocks/>
              </p:cNvSpPr>
              <p:nvPr/>
            </p:nvSpPr>
            <p:spPr bwMode="auto">
              <a:xfrm>
                <a:off x="656" y="2691"/>
                <a:ext cx="48" cy="15"/>
              </a:xfrm>
              <a:custGeom>
                <a:avLst/>
                <a:gdLst>
                  <a:gd name="T0" fmla="*/ 42 w 337"/>
                  <a:gd name="T1" fmla="*/ 1 h 106"/>
                  <a:gd name="T2" fmla="*/ 84 w 337"/>
                  <a:gd name="T3" fmla="*/ 31 h 106"/>
                  <a:gd name="T4" fmla="*/ 103 w 337"/>
                  <a:gd name="T5" fmla="*/ 43 h 106"/>
                  <a:gd name="T6" fmla="*/ 127 w 337"/>
                  <a:gd name="T7" fmla="*/ 48 h 106"/>
                  <a:gd name="T8" fmla="*/ 215 w 337"/>
                  <a:gd name="T9" fmla="*/ 36 h 106"/>
                  <a:gd name="T10" fmla="*/ 255 w 337"/>
                  <a:gd name="T11" fmla="*/ 23 h 106"/>
                  <a:gd name="T12" fmla="*/ 302 w 337"/>
                  <a:gd name="T13" fmla="*/ 9 h 106"/>
                  <a:gd name="T14" fmla="*/ 325 w 337"/>
                  <a:gd name="T15" fmla="*/ 14 h 106"/>
                  <a:gd name="T16" fmla="*/ 337 w 337"/>
                  <a:gd name="T17" fmla="*/ 32 h 106"/>
                  <a:gd name="T18" fmla="*/ 335 w 337"/>
                  <a:gd name="T19" fmla="*/ 53 h 106"/>
                  <a:gd name="T20" fmla="*/ 327 w 337"/>
                  <a:gd name="T21" fmla="*/ 62 h 106"/>
                  <a:gd name="T22" fmla="*/ 315 w 337"/>
                  <a:gd name="T23" fmla="*/ 67 h 106"/>
                  <a:gd name="T24" fmla="*/ 265 w 337"/>
                  <a:gd name="T25" fmla="*/ 82 h 106"/>
                  <a:gd name="T26" fmla="*/ 221 w 337"/>
                  <a:gd name="T27" fmla="*/ 95 h 106"/>
                  <a:gd name="T28" fmla="*/ 176 w 337"/>
                  <a:gd name="T29" fmla="*/ 103 h 106"/>
                  <a:gd name="T30" fmla="*/ 125 w 337"/>
                  <a:gd name="T31" fmla="*/ 106 h 106"/>
                  <a:gd name="T32" fmla="*/ 68 w 337"/>
                  <a:gd name="T33" fmla="*/ 88 h 106"/>
                  <a:gd name="T34" fmla="*/ 44 w 337"/>
                  <a:gd name="T35" fmla="*/ 72 h 106"/>
                  <a:gd name="T36" fmla="*/ 16 w 337"/>
                  <a:gd name="T37" fmla="*/ 56 h 106"/>
                  <a:gd name="T38" fmla="*/ 0 w 337"/>
                  <a:gd name="T39" fmla="*/ 37 h 106"/>
                  <a:gd name="T40" fmla="*/ 2 w 337"/>
                  <a:gd name="T41" fmla="*/ 16 h 106"/>
                  <a:gd name="T42" fmla="*/ 17 w 337"/>
                  <a:gd name="T43" fmla="*/ 0 h 106"/>
                  <a:gd name="T44" fmla="*/ 42 w 337"/>
                  <a:gd name="T45" fmla="*/ 1 h 106"/>
                  <a:gd name="T46" fmla="*/ 42 w 337"/>
                  <a:gd name="T47" fmla="*/ 1 h 10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37"/>
                  <a:gd name="T73" fmla="*/ 0 h 106"/>
                  <a:gd name="T74" fmla="*/ 337 w 337"/>
                  <a:gd name="T75" fmla="*/ 106 h 10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37" h="106">
                    <a:moveTo>
                      <a:pt x="42" y="1"/>
                    </a:moveTo>
                    <a:lnTo>
                      <a:pt x="84" y="31"/>
                    </a:lnTo>
                    <a:lnTo>
                      <a:pt x="103" y="43"/>
                    </a:lnTo>
                    <a:lnTo>
                      <a:pt x="127" y="48"/>
                    </a:lnTo>
                    <a:lnTo>
                      <a:pt x="215" y="36"/>
                    </a:lnTo>
                    <a:lnTo>
                      <a:pt x="255" y="23"/>
                    </a:lnTo>
                    <a:lnTo>
                      <a:pt x="302" y="9"/>
                    </a:lnTo>
                    <a:lnTo>
                      <a:pt x="325" y="14"/>
                    </a:lnTo>
                    <a:lnTo>
                      <a:pt x="337" y="32"/>
                    </a:lnTo>
                    <a:lnTo>
                      <a:pt x="335" y="53"/>
                    </a:lnTo>
                    <a:lnTo>
                      <a:pt x="327" y="62"/>
                    </a:lnTo>
                    <a:lnTo>
                      <a:pt x="315" y="67"/>
                    </a:lnTo>
                    <a:lnTo>
                      <a:pt x="265" y="82"/>
                    </a:lnTo>
                    <a:lnTo>
                      <a:pt x="221" y="95"/>
                    </a:lnTo>
                    <a:lnTo>
                      <a:pt x="176" y="103"/>
                    </a:lnTo>
                    <a:lnTo>
                      <a:pt x="125" y="106"/>
                    </a:lnTo>
                    <a:lnTo>
                      <a:pt x="68" y="88"/>
                    </a:lnTo>
                    <a:lnTo>
                      <a:pt x="44" y="72"/>
                    </a:lnTo>
                    <a:lnTo>
                      <a:pt x="16" y="56"/>
                    </a:lnTo>
                    <a:lnTo>
                      <a:pt x="0" y="37"/>
                    </a:lnTo>
                    <a:lnTo>
                      <a:pt x="2" y="16"/>
                    </a:lnTo>
                    <a:lnTo>
                      <a:pt x="17" y="0"/>
                    </a:lnTo>
                    <a:lnTo>
                      <a:pt x="42" y="1"/>
                    </a:lnTo>
                    <a:close/>
                  </a:path>
                </a:pathLst>
              </a:custGeom>
              <a:solidFill>
                <a:srgbClr val="000000"/>
              </a:solidFill>
              <a:ln w="9525">
                <a:noFill/>
                <a:round/>
                <a:headEnd/>
                <a:tailEnd/>
              </a:ln>
            </p:spPr>
            <p:txBody>
              <a:bodyPr/>
              <a:lstStyle/>
              <a:p>
                <a:endParaRPr lang="en-US"/>
              </a:p>
            </p:txBody>
          </p:sp>
          <p:sp>
            <p:nvSpPr>
              <p:cNvPr id="21765" name="Freeform 184"/>
              <p:cNvSpPr>
                <a:spLocks/>
              </p:cNvSpPr>
              <p:nvPr/>
            </p:nvSpPr>
            <p:spPr bwMode="auto">
              <a:xfrm>
                <a:off x="686" y="2618"/>
                <a:ext cx="17" cy="10"/>
              </a:xfrm>
              <a:custGeom>
                <a:avLst/>
                <a:gdLst>
                  <a:gd name="T0" fmla="*/ 18 w 120"/>
                  <a:gd name="T1" fmla="*/ 2 h 66"/>
                  <a:gd name="T2" fmla="*/ 60 w 120"/>
                  <a:gd name="T3" fmla="*/ 0 h 66"/>
                  <a:gd name="T4" fmla="*/ 114 w 120"/>
                  <a:gd name="T5" fmla="*/ 31 h 66"/>
                  <a:gd name="T6" fmla="*/ 120 w 120"/>
                  <a:gd name="T7" fmla="*/ 57 h 66"/>
                  <a:gd name="T8" fmla="*/ 109 w 120"/>
                  <a:gd name="T9" fmla="*/ 66 h 66"/>
                  <a:gd name="T10" fmla="*/ 94 w 120"/>
                  <a:gd name="T11" fmla="*/ 62 h 66"/>
                  <a:gd name="T12" fmla="*/ 51 w 120"/>
                  <a:gd name="T13" fmla="*/ 42 h 66"/>
                  <a:gd name="T14" fmla="*/ 18 w 120"/>
                  <a:gd name="T15" fmla="*/ 40 h 66"/>
                  <a:gd name="T16" fmla="*/ 0 w 120"/>
                  <a:gd name="T17" fmla="*/ 21 h 66"/>
                  <a:gd name="T18" fmla="*/ 5 w 120"/>
                  <a:gd name="T19" fmla="*/ 8 h 66"/>
                  <a:gd name="T20" fmla="*/ 18 w 120"/>
                  <a:gd name="T21" fmla="*/ 2 h 66"/>
                  <a:gd name="T22" fmla="*/ 18 w 120"/>
                  <a:gd name="T23" fmla="*/ 2 h 6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0"/>
                  <a:gd name="T37" fmla="*/ 0 h 66"/>
                  <a:gd name="T38" fmla="*/ 120 w 120"/>
                  <a:gd name="T39" fmla="*/ 66 h 6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0" h="66">
                    <a:moveTo>
                      <a:pt x="18" y="2"/>
                    </a:moveTo>
                    <a:lnTo>
                      <a:pt x="60" y="0"/>
                    </a:lnTo>
                    <a:lnTo>
                      <a:pt x="114" y="31"/>
                    </a:lnTo>
                    <a:lnTo>
                      <a:pt x="120" y="57"/>
                    </a:lnTo>
                    <a:lnTo>
                      <a:pt x="109" y="66"/>
                    </a:lnTo>
                    <a:lnTo>
                      <a:pt x="94" y="62"/>
                    </a:lnTo>
                    <a:lnTo>
                      <a:pt x="51" y="42"/>
                    </a:lnTo>
                    <a:lnTo>
                      <a:pt x="18" y="40"/>
                    </a:lnTo>
                    <a:lnTo>
                      <a:pt x="0" y="21"/>
                    </a:lnTo>
                    <a:lnTo>
                      <a:pt x="5" y="8"/>
                    </a:lnTo>
                    <a:lnTo>
                      <a:pt x="18" y="2"/>
                    </a:lnTo>
                    <a:close/>
                  </a:path>
                </a:pathLst>
              </a:custGeom>
              <a:solidFill>
                <a:srgbClr val="000000"/>
              </a:solidFill>
              <a:ln w="9525">
                <a:noFill/>
                <a:round/>
                <a:headEnd/>
                <a:tailEnd/>
              </a:ln>
            </p:spPr>
            <p:txBody>
              <a:bodyPr/>
              <a:lstStyle/>
              <a:p>
                <a:endParaRPr lang="en-US"/>
              </a:p>
            </p:txBody>
          </p:sp>
          <p:sp>
            <p:nvSpPr>
              <p:cNvPr id="21766" name="Freeform 185"/>
              <p:cNvSpPr>
                <a:spLocks/>
              </p:cNvSpPr>
              <p:nvPr/>
            </p:nvSpPr>
            <p:spPr bwMode="auto">
              <a:xfrm>
                <a:off x="687" y="2630"/>
                <a:ext cx="18" cy="14"/>
              </a:xfrm>
              <a:custGeom>
                <a:avLst/>
                <a:gdLst>
                  <a:gd name="T0" fmla="*/ 21 w 128"/>
                  <a:gd name="T1" fmla="*/ 0 h 96"/>
                  <a:gd name="T2" fmla="*/ 77 w 128"/>
                  <a:gd name="T3" fmla="*/ 13 h 96"/>
                  <a:gd name="T4" fmla="*/ 128 w 128"/>
                  <a:gd name="T5" fmla="*/ 64 h 96"/>
                  <a:gd name="T6" fmla="*/ 128 w 128"/>
                  <a:gd name="T7" fmla="*/ 90 h 96"/>
                  <a:gd name="T8" fmla="*/ 116 w 128"/>
                  <a:gd name="T9" fmla="*/ 96 h 96"/>
                  <a:gd name="T10" fmla="*/ 101 w 128"/>
                  <a:gd name="T11" fmla="*/ 90 h 96"/>
                  <a:gd name="T12" fmla="*/ 55 w 128"/>
                  <a:gd name="T13" fmla="*/ 55 h 96"/>
                  <a:gd name="T14" fmla="*/ 15 w 128"/>
                  <a:gd name="T15" fmla="*/ 37 h 96"/>
                  <a:gd name="T16" fmla="*/ 2 w 128"/>
                  <a:gd name="T17" fmla="*/ 29 h 96"/>
                  <a:gd name="T18" fmla="*/ 0 w 128"/>
                  <a:gd name="T19" fmla="*/ 15 h 96"/>
                  <a:gd name="T20" fmla="*/ 6 w 128"/>
                  <a:gd name="T21" fmla="*/ 3 h 96"/>
                  <a:gd name="T22" fmla="*/ 21 w 128"/>
                  <a:gd name="T23" fmla="*/ 0 h 96"/>
                  <a:gd name="T24" fmla="*/ 21 w 128"/>
                  <a:gd name="T25" fmla="*/ 0 h 9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8"/>
                  <a:gd name="T40" fmla="*/ 0 h 96"/>
                  <a:gd name="T41" fmla="*/ 128 w 128"/>
                  <a:gd name="T42" fmla="*/ 96 h 9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8" h="96">
                    <a:moveTo>
                      <a:pt x="21" y="0"/>
                    </a:moveTo>
                    <a:lnTo>
                      <a:pt x="77" y="13"/>
                    </a:lnTo>
                    <a:lnTo>
                      <a:pt x="128" y="64"/>
                    </a:lnTo>
                    <a:lnTo>
                      <a:pt x="128" y="90"/>
                    </a:lnTo>
                    <a:lnTo>
                      <a:pt x="116" y="96"/>
                    </a:lnTo>
                    <a:lnTo>
                      <a:pt x="101" y="90"/>
                    </a:lnTo>
                    <a:lnTo>
                      <a:pt x="55" y="55"/>
                    </a:lnTo>
                    <a:lnTo>
                      <a:pt x="15" y="37"/>
                    </a:lnTo>
                    <a:lnTo>
                      <a:pt x="2" y="29"/>
                    </a:lnTo>
                    <a:lnTo>
                      <a:pt x="0" y="15"/>
                    </a:lnTo>
                    <a:lnTo>
                      <a:pt x="6" y="3"/>
                    </a:lnTo>
                    <a:lnTo>
                      <a:pt x="21" y="0"/>
                    </a:lnTo>
                    <a:close/>
                  </a:path>
                </a:pathLst>
              </a:custGeom>
              <a:solidFill>
                <a:srgbClr val="000000"/>
              </a:solidFill>
              <a:ln w="9525">
                <a:noFill/>
                <a:round/>
                <a:headEnd/>
                <a:tailEnd/>
              </a:ln>
            </p:spPr>
            <p:txBody>
              <a:bodyPr/>
              <a:lstStyle/>
              <a:p>
                <a:endParaRPr lang="en-US"/>
              </a:p>
            </p:txBody>
          </p:sp>
          <p:sp>
            <p:nvSpPr>
              <p:cNvPr id="21767" name="Freeform 186"/>
              <p:cNvSpPr>
                <a:spLocks/>
              </p:cNvSpPr>
              <p:nvPr/>
            </p:nvSpPr>
            <p:spPr bwMode="auto">
              <a:xfrm>
                <a:off x="685" y="2650"/>
                <a:ext cx="18" cy="9"/>
              </a:xfrm>
              <a:custGeom>
                <a:avLst/>
                <a:gdLst>
                  <a:gd name="T0" fmla="*/ 17 w 123"/>
                  <a:gd name="T1" fmla="*/ 10 h 59"/>
                  <a:gd name="T2" fmla="*/ 50 w 123"/>
                  <a:gd name="T3" fmla="*/ 0 h 59"/>
                  <a:gd name="T4" fmla="*/ 83 w 123"/>
                  <a:gd name="T5" fmla="*/ 9 h 59"/>
                  <a:gd name="T6" fmla="*/ 113 w 123"/>
                  <a:gd name="T7" fmla="*/ 24 h 59"/>
                  <a:gd name="T8" fmla="*/ 123 w 123"/>
                  <a:gd name="T9" fmla="*/ 49 h 59"/>
                  <a:gd name="T10" fmla="*/ 115 w 123"/>
                  <a:gd name="T11" fmla="*/ 59 h 59"/>
                  <a:gd name="T12" fmla="*/ 99 w 123"/>
                  <a:gd name="T13" fmla="*/ 59 h 59"/>
                  <a:gd name="T14" fmla="*/ 55 w 123"/>
                  <a:gd name="T15" fmla="*/ 53 h 59"/>
                  <a:gd name="T16" fmla="*/ 24 w 123"/>
                  <a:gd name="T17" fmla="*/ 53 h 59"/>
                  <a:gd name="T18" fmla="*/ 7 w 123"/>
                  <a:gd name="T19" fmla="*/ 48 h 59"/>
                  <a:gd name="T20" fmla="*/ 0 w 123"/>
                  <a:gd name="T21" fmla="*/ 35 h 59"/>
                  <a:gd name="T22" fmla="*/ 3 w 123"/>
                  <a:gd name="T23" fmla="*/ 21 h 59"/>
                  <a:gd name="T24" fmla="*/ 17 w 123"/>
                  <a:gd name="T25" fmla="*/ 10 h 59"/>
                  <a:gd name="T26" fmla="*/ 17 w 123"/>
                  <a:gd name="T27" fmla="*/ 10 h 5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23"/>
                  <a:gd name="T43" fmla="*/ 0 h 59"/>
                  <a:gd name="T44" fmla="*/ 123 w 123"/>
                  <a:gd name="T45" fmla="*/ 59 h 5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23" h="59">
                    <a:moveTo>
                      <a:pt x="17" y="10"/>
                    </a:moveTo>
                    <a:lnTo>
                      <a:pt x="50" y="0"/>
                    </a:lnTo>
                    <a:lnTo>
                      <a:pt x="83" y="9"/>
                    </a:lnTo>
                    <a:lnTo>
                      <a:pt x="113" y="24"/>
                    </a:lnTo>
                    <a:lnTo>
                      <a:pt x="123" y="49"/>
                    </a:lnTo>
                    <a:lnTo>
                      <a:pt x="115" y="59"/>
                    </a:lnTo>
                    <a:lnTo>
                      <a:pt x="99" y="59"/>
                    </a:lnTo>
                    <a:lnTo>
                      <a:pt x="55" y="53"/>
                    </a:lnTo>
                    <a:lnTo>
                      <a:pt x="24" y="53"/>
                    </a:lnTo>
                    <a:lnTo>
                      <a:pt x="7" y="48"/>
                    </a:lnTo>
                    <a:lnTo>
                      <a:pt x="0" y="35"/>
                    </a:lnTo>
                    <a:lnTo>
                      <a:pt x="3" y="21"/>
                    </a:lnTo>
                    <a:lnTo>
                      <a:pt x="17" y="10"/>
                    </a:lnTo>
                    <a:close/>
                  </a:path>
                </a:pathLst>
              </a:custGeom>
              <a:solidFill>
                <a:srgbClr val="000000"/>
              </a:solidFill>
              <a:ln w="9525">
                <a:noFill/>
                <a:round/>
                <a:headEnd/>
                <a:tailEnd/>
              </a:ln>
            </p:spPr>
            <p:txBody>
              <a:bodyPr/>
              <a:lstStyle/>
              <a:p>
                <a:endParaRPr lang="en-US"/>
              </a:p>
            </p:txBody>
          </p:sp>
          <p:sp>
            <p:nvSpPr>
              <p:cNvPr id="21768" name="Freeform 187"/>
              <p:cNvSpPr>
                <a:spLocks/>
              </p:cNvSpPr>
              <p:nvPr/>
            </p:nvSpPr>
            <p:spPr bwMode="auto">
              <a:xfrm>
                <a:off x="683" y="2666"/>
                <a:ext cx="19" cy="22"/>
              </a:xfrm>
              <a:custGeom>
                <a:avLst/>
                <a:gdLst>
                  <a:gd name="T0" fmla="*/ 125 w 136"/>
                  <a:gd name="T1" fmla="*/ 137 h 153"/>
                  <a:gd name="T2" fmla="*/ 72 w 136"/>
                  <a:gd name="T3" fmla="*/ 153 h 153"/>
                  <a:gd name="T4" fmla="*/ 25 w 136"/>
                  <a:gd name="T5" fmla="*/ 140 h 153"/>
                  <a:gd name="T6" fmla="*/ 1 w 136"/>
                  <a:gd name="T7" fmla="*/ 93 h 153"/>
                  <a:gd name="T8" fmla="*/ 0 w 136"/>
                  <a:gd name="T9" fmla="*/ 36 h 153"/>
                  <a:gd name="T10" fmla="*/ 9 w 136"/>
                  <a:gd name="T11" fmla="*/ 15 h 153"/>
                  <a:gd name="T12" fmla="*/ 26 w 136"/>
                  <a:gd name="T13" fmla="*/ 0 h 153"/>
                  <a:gd name="T14" fmla="*/ 46 w 136"/>
                  <a:gd name="T15" fmla="*/ 1 h 153"/>
                  <a:gd name="T16" fmla="*/ 61 w 136"/>
                  <a:gd name="T17" fmla="*/ 14 h 153"/>
                  <a:gd name="T18" fmla="*/ 61 w 136"/>
                  <a:gd name="T19" fmla="*/ 38 h 153"/>
                  <a:gd name="T20" fmla="*/ 56 w 136"/>
                  <a:gd name="T21" fmla="*/ 50 h 153"/>
                  <a:gd name="T22" fmla="*/ 64 w 136"/>
                  <a:gd name="T23" fmla="*/ 98 h 153"/>
                  <a:gd name="T24" fmla="*/ 86 w 136"/>
                  <a:gd name="T25" fmla="*/ 107 h 153"/>
                  <a:gd name="T26" fmla="*/ 113 w 136"/>
                  <a:gd name="T27" fmla="*/ 102 h 153"/>
                  <a:gd name="T28" fmla="*/ 128 w 136"/>
                  <a:gd name="T29" fmla="*/ 103 h 153"/>
                  <a:gd name="T30" fmla="*/ 136 w 136"/>
                  <a:gd name="T31" fmla="*/ 114 h 153"/>
                  <a:gd name="T32" fmla="*/ 136 w 136"/>
                  <a:gd name="T33" fmla="*/ 127 h 153"/>
                  <a:gd name="T34" fmla="*/ 125 w 136"/>
                  <a:gd name="T35" fmla="*/ 137 h 153"/>
                  <a:gd name="T36" fmla="*/ 125 w 136"/>
                  <a:gd name="T37" fmla="*/ 137 h 15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36"/>
                  <a:gd name="T58" fmla="*/ 0 h 153"/>
                  <a:gd name="T59" fmla="*/ 136 w 136"/>
                  <a:gd name="T60" fmla="*/ 153 h 15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36" h="153">
                    <a:moveTo>
                      <a:pt x="125" y="137"/>
                    </a:moveTo>
                    <a:lnTo>
                      <a:pt x="72" y="153"/>
                    </a:lnTo>
                    <a:lnTo>
                      <a:pt x="25" y="140"/>
                    </a:lnTo>
                    <a:lnTo>
                      <a:pt x="1" y="93"/>
                    </a:lnTo>
                    <a:lnTo>
                      <a:pt x="0" y="36"/>
                    </a:lnTo>
                    <a:lnTo>
                      <a:pt x="9" y="15"/>
                    </a:lnTo>
                    <a:lnTo>
                      <a:pt x="26" y="0"/>
                    </a:lnTo>
                    <a:lnTo>
                      <a:pt x="46" y="1"/>
                    </a:lnTo>
                    <a:lnTo>
                      <a:pt x="61" y="14"/>
                    </a:lnTo>
                    <a:lnTo>
                      <a:pt x="61" y="38"/>
                    </a:lnTo>
                    <a:lnTo>
                      <a:pt x="56" y="50"/>
                    </a:lnTo>
                    <a:lnTo>
                      <a:pt x="64" y="98"/>
                    </a:lnTo>
                    <a:lnTo>
                      <a:pt x="86" y="107"/>
                    </a:lnTo>
                    <a:lnTo>
                      <a:pt x="113" y="102"/>
                    </a:lnTo>
                    <a:lnTo>
                      <a:pt x="128" y="103"/>
                    </a:lnTo>
                    <a:lnTo>
                      <a:pt x="136" y="114"/>
                    </a:lnTo>
                    <a:lnTo>
                      <a:pt x="136" y="127"/>
                    </a:lnTo>
                    <a:lnTo>
                      <a:pt x="125" y="137"/>
                    </a:lnTo>
                    <a:close/>
                  </a:path>
                </a:pathLst>
              </a:custGeom>
              <a:solidFill>
                <a:srgbClr val="000000"/>
              </a:solidFill>
              <a:ln w="9525">
                <a:noFill/>
                <a:round/>
                <a:headEnd/>
                <a:tailEnd/>
              </a:ln>
            </p:spPr>
            <p:txBody>
              <a:bodyPr/>
              <a:lstStyle/>
              <a:p>
                <a:endParaRPr lang="en-US"/>
              </a:p>
            </p:txBody>
          </p:sp>
          <p:sp>
            <p:nvSpPr>
              <p:cNvPr id="21769" name="Freeform 188"/>
              <p:cNvSpPr>
                <a:spLocks/>
              </p:cNvSpPr>
              <p:nvPr/>
            </p:nvSpPr>
            <p:spPr bwMode="auto">
              <a:xfrm>
                <a:off x="309" y="2403"/>
                <a:ext cx="225" cy="25"/>
              </a:xfrm>
              <a:custGeom>
                <a:avLst/>
                <a:gdLst>
                  <a:gd name="T0" fmla="*/ 11 w 1579"/>
                  <a:gd name="T1" fmla="*/ 140 h 175"/>
                  <a:gd name="T2" fmla="*/ 66 w 1579"/>
                  <a:gd name="T3" fmla="*/ 117 h 175"/>
                  <a:gd name="T4" fmla="*/ 118 w 1579"/>
                  <a:gd name="T5" fmla="*/ 97 h 175"/>
                  <a:gd name="T6" fmla="*/ 168 w 1579"/>
                  <a:gd name="T7" fmla="*/ 80 h 175"/>
                  <a:gd name="T8" fmla="*/ 216 w 1579"/>
                  <a:gd name="T9" fmla="*/ 66 h 175"/>
                  <a:gd name="T10" fmla="*/ 316 w 1579"/>
                  <a:gd name="T11" fmla="*/ 47 h 175"/>
                  <a:gd name="T12" fmla="*/ 431 w 1579"/>
                  <a:gd name="T13" fmla="*/ 35 h 175"/>
                  <a:gd name="T14" fmla="*/ 598 w 1579"/>
                  <a:gd name="T15" fmla="*/ 21 h 175"/>
                  <a:gd name="T16" fmla="*/ 744 w 1579"/>
                  <a:gd name="T17" fmla="*/ 7 h 175"/>
                  <a:gd name="T18" fmla="*/ 890 w 1579"/>
                  <a:gd name="T19" fmla="*/ 0 h 175"/>
                  <a:gd name="T20" fmla="*/ 1056 w 1579"/>
                  <a:gd name="T21" fmla="*/ 5 h 175"/>
                  <a:gd name="T22" fmla="*/ 1180 w 1579"/>
                  <a:gd name="T23" fmla="*/ 0 h 175"/>
                  <a:gd name="T24" fmla="*/ 1238 w 1579"/>
                  <a:gd name="T25" fmla="*/ 6 h 175"/>
                  <a:gd name="T26" fmla="*/ 1355 w 1579"/>
                  <a:gd name="T27" fmla="*/ 30 h 175"/>
                  <a:gd name="T28" fmla="*/ 1398 w 1579"/>
                  <a:gd name="T29" fmla="*/ 37 h 175"/>
                  <a:gd name="T30" fmla="*/ 1491 w 1579"/>
                  <a:gd name="T31" fmla="*/ 61 h 175"/>
                  <a:gd name="T32" fmla="*/ 1555 w 1579"/>
                  <a:gd name="T33" fmla="*/ 81 h 175"/>
                  <a:gd name="T34" fmla="*/ 1576 w 1579"/>
                  <a:gd name="T35" fmla="*/ 97 h 175"/>
                  <a:gd name="T36" fmla="*/ 1579 w 1579"/>
                  <a:gd name="T37" fmla="*/ 121 h 175"/>
                  <a:gd name="T38" fmla="*/ 1566 w 1579"/>
                  <a:gd name="T39" fmla="*/ 142 h 175"/>
                  <a:gd name="T40" fmla="*/ 1540 w 1579"/>
                  <a:gd name="T41" fmla="*/ 146 h 175"/>
                  <a:gd name="T42" fmla="*/ 1473 w 1579"/>
                  <a:gd name="T43" fmla="*/ 129 h 175"/>
                  <a:gd name="T44" fmla="*/ 1383 w 1579"/>
                  <a:gd name="T45" fmla="*/ 106 h 175"/>
                  <a:gd name="T46" fmla="*/ 1339 w 1579"/>
                  <a:gd name="T47" fmla="*/ 94 h 175"/>
                  <a:gd name="T48" fmla="*/ 1230 w 1579"/>
                  <a:gd name="T49" fmla="*/ 72 h 175"/>
                  <a:gd name="T50" fmla="*/ 1179 w 1579"/>
                  <a:gd name="T51" fmla="*/ 70 h 175"/>
                  <a:gd name="T52" fmla="*/ 1056 w 1579"/>
                  <a:gd name="T53" fmla="*/ 74 h 175"/>
                  <a:gd name="T54" fmla="*/ 747 w 1579"/>
                  <a:gd name="T55" fmla="*/ 74 h 175"/>
                  <a:gd name="T56" fmla="*/ 437 w 1579"/>
                  <a:gd name="T57" fmla="*/ 99 h 175"/>
                  <a:gd name="T58" fmla="*/ 227 w 1579"/>
                  <a:gd name="T59" fmla="*/ 117 h 175"/>
                  <a:gd name="T60" fmla="*/ 131 w 1579"/>
                  <a:gd name="T61" fmla="*/ 136 h 175"/>
                  <a:gd name="T62" fmla="*/ 80 w 1579"/>
                  <a:gd name="T63" fmla="*/ 153 h 175"/>
                  <a:gd name="T64" fmla="*/ 26 w 1579"/>
                  <a:gd name="T65" fmla="*/ 175 h 175"/>
                  <a:gd name="T66" fmla="*/ 11 w 1579"/>
                  <a:gd name="T67" fmla="*/ 175 h 175"/>
                  <a:gd name="T68" fmla="*/ 1 w 1579"/>
                  <a:gd name="T69" fmla="*/ 165 h 175"/>
                  <a:gd name="T70" fmla="*/ 0 w 1579"/>
                  <a:gd name="T71" fmla="*/ 152 h 175"/>
                  <a:gd name="T72" fmla="*/ 11 w 1579"/>
                  <a:gd name="T73" fmla="*/ 140 h 175"/>
                  <a:gd name="T74" fmla="*/ 11 w 1579"/>
                  <a:gd name="T75" fmla="*/ 140 h 17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579"/>
                  <a:gd name="T115" fmla="*/ 0 h 175"/>
                  <a:gd name="T116" fmla="*/ 1579 w 1579"/>
                  <a:gd name="T117" fmla="*/ 175 h 17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579" h="175">
                    <a:moveTo>
                      <a:pt x="11" y="140"/>
                    </a:moveTo>
                    <a:lnTo>
                      <a:pt x="66" y="117"/>
                    </a:lnTo>
                    <a:lnTo>
                      <a:pt x="118" y="97"/>
                    </a:lnTo>
                    <a:lnTo>
                      <a:pt x="168" y="80"/>
                    </a:lnTo>
                    <a:lnTo>
                      <a:pt x="216" y="66"/>
                    </a:lnTo>
                    <a:lnTo>
                      <a:pt x="316" y="47"/>
                    </a:lnTo>
                    <a:lnTo>
                      <a:pt x="431" y="35"/>
                    </a:lnTo>
                    <a:lnTo>
                      <a:pt x="598" y="21"/>
                    </a:lnTo>
                    <a:lnTo>
                      <a:pt x="744" y="7"/>
                    </a:lnTo>
                    <a:lnTo>
                      <a:pt x="890" y="0"/>
                    </a:lnTo>
                    <a:lnTo>
                      <a:pt x="1056" y="5"/>
                    </a:lnTo>
                    <a:lnTo>
                      <a:pt x="1180" y="0"/>
                    </a:lnTo>
                    <a:lnTo>
                      <a:pt x="1238" y="6"/>
                    </a:lnTo>
                    <a:lnTo>
                      <a:pt x="1355" y="30"/>
                    </a:lnTo>
                    <a:lnTo>
                      <a:pt x="1398" y="37"/>
                    </a:lnTo>
                    <a:lnTo>
                      <a:pt x="1491" y="61"/>
                    </a:lnTo>
                    <a:lnTo>
                      <a:pt x="1555" y="81"/>
                    </a:lnTo>
                    <a:lnTo>
                      <a:pt x="1576" y="97"/>
                    </a:lnTo>
                    <a:lnTo>
                      <a:pt x="1579" y="121"/>
                    </a:lnTo>
                    <a:lnTo>
                      <a:pt x="1566" y="142"/>
                    </a:lnTo>
                    <a:lnTo>
                      <a:pt x="1540" y="146"/>
                    </a:lnTo>
                    <a:lnTo>
                      <a:pt x="1473" y="129"/>
                    </a:lnTo>
                    <a:lnTo>
                      <a:pt x="1383" y="106"/>
                    </a:lnTo>
                    <a:lnTo>
                      <a:pt x="1339" y="94"/>
                    </a:lnTo>
                    <a:lnTo>
                      <a:pt x="1230" y="72"/>
                    </a:lnTo>
                    <a:lnTo>
                      <a:pt x="1179" y="70"/>
                    </a:lnTo>
                    <a:lnTo>
                      <a:pt x="1056" y="74"/>
                    </a:lnTo>
                    <a:lnTo>
                      <a:pt x="747" y="74"/>
                    </a:lnTo>
                    <a:lnTo>
                      <a:pt x="437" y="99"/>
                    </a:lnTo>
                    <a:lnTo>
                      <a:pt x="227" y="117"/>
                    </a:lnTo>
                    <a:lnTo>
                      <a:pt x="131" y="136"/>
                    </a:lnTo>
                    <a:lnTo>
                      <a:pt x="80" y="153"/>
                    </a:lnTo>
                    <a:lnTo>
                      <a:pt x="26" y="175"/>
                    </a:lnTo>
                    <a:lnTo>
                      <a:pt x="11" y="175"/>
                    </a:lnTo>
                    <a:lnTo>
                      <a:pt x="1" y="165"/>
                    </a:lnTo>
                    <a:lnTo>
                      <a:pt x="0" y="152"/>
                    </a:lnTo>
                    <a:lnTo>
                      <a:pt x="11" y="140"/>
                    </a:lnTo>
                    <a:close/>
                  </a:path>
                </a:pathLst>
              </a:custGeom>
              <a:solidFill>
                <a:srgbClr val="000000"/>
              </a:solidFill>
              <a:ln w="9525">
                <a:noFill/>
                <a:round/>
                <a:headEnd/>
                <a:tailEnd/>
              </a:ln>
            </p:spPr>
            <p:txBody>
              <a:bodyPr/>
              <a:lstStyle/>
              <a:p>
                <a:endParaRPr lang="en-US"/>
              </a:p>
            </p:txBody>
          </p:sp>
          <p:sp>
            <p:nvSpPr>
              <p:cNvPr id="21770" name="Freeform 189"/>
              <p:cNvSpPr>
                <a:spLocks/>
              </p:cNvSpPr>
              <p:nvPr/>
            </p:nvSpPr>
            <p:spPr bwMode="auto">
              <a:xfrm>
                <a:off x="305" y="2430"/>
                <a:ext cx="24" cy="209"/>
              </a:xfrm>
              <a:custGeom>
                <a:avLst/>
                <a:gdLst>
                  <a:gd name="T0" fmla="*/ 37 w 166"/>
                  <a:gd name="T1" fmla="*/ 17 h 1459"/>
                  <a:gd name="T2" fmla="*/ 51 w 166"/>
                  <a:gd name="T3" fmla="*/ 330 h 1459"/>
                  <a:gd name="T4" fmla="*/ 54 w 166"/>
                  <a:gd name="T5" fmla="*/ 476 h 1459"/>
                  <a:gd name="T6" fmla="*/ 68 w 166"/>
                  <a:gd name="T7" fmla="*/ 641 h 1459"/>
                  <a:gd name="T8" fmla="*/ 75 w 166"/>
                  <a:gd name="T9" fmla="*/ 762 h 1459"/>
                  <a:gd name="T10" fmla="*/ 86 w 166"/>
                  <a:gd name="T11" fmla="*/ 869 h 1459"/>
                  <a:gd name="T12" fmla="*/ 100 w 166"/>
                  <a:gd name="T13" fmla="*/ 974 h 1459"/>
                  <a:gd name="T14" fmla="*/ 117 w 166"/>
                  <a:gd name="T15" fmla="*/ 1095 h 1459"/>
                  <a:gd name="T16" fmla="*/ 128 w 166"/>
                  <a:gd name="T17" fmla="*/ 1211 h 1459"/>
                  <a:gd name="T18" fmla="*/ 136 w 166"/>
                  <a:gd name="T19" fmla="*/ 1265 h 1459"/>
                  <a:gd name="T20" fmla="*/ 152 w 166"/>
                  <a:gd name="T21" fmla="*/ 1325 h 1459"/>
                  <a:gd name="T22" fmla="*/ 166 w 166"/>
                  <a:gd name="T23" fmla="*/ 1424 h 1459"/>
                  <a:gd name="T24" fmla="*/ 160 w 166"/>
                  <a:gd name="T25" fmla="*/ 1449 h 1459"/>
                  <a:gd name="T26" fmla="*/ 141 w 166"/>
                  <a:gd name="T27" fmla="*/ 1459 h 1459"/>
                  <a:gd name="T28" fmla="*/ 120 w 166"/>
                  <a:gd name="T29" fmla="*/ 1456 h 1459"/>
                  <a:gd name="T30" fmla="*/ 107 w 166"/>
                  <a:gd name="T31" fmla="*/ 1434 h 1459"/>
                  <a:gd name="T32" fmla="*/ 93 w 166"/>
                  <a:gd name="T33" fmla="*/ 1339 h 1459"/>
                  <a:gd name="T34" fmla="*/ 68 w 166"/>
                  <a:gd name="T35" fmla="*/ 1223 h 1459"/>
                  <a:gd name="T36" fmla="*/ 58 w 166"/>
                  <a:gd name="T37" fmla="*/ 1103 h 1459"/>
                  <a:gd name="T38" fmla="*/ 33 w 166"/>
                  <a:gd name="T39" fmla="*/ 874 h 1459"/>
                  <a:gd name="T40" fmla="*/ 22 w 166"/>
                  <a:gd name="T41" fmla="*/ 645 h 1459"/>
                  <a:gd name="T42" fmla="*/ 9 w 166"/>
                  <a:gd name="T43" fmla="*/ 333 h 1459"/>
                  <a:gd name="T44" fmla="*/ 0 w 166"/>
                  <a:gd name="T45" fmla="*/ 21 h 1459"/>
                  <a:gd name="T46" fmla="*/ 4 w 166"/>
                  <a:gd name="T47" fmla="*/ 6 h 1459"/>
                  <a:gd name="T48" fmla="*/ 16 w 166"/>
                  <a:gd name="T49" fmla="*/ 0 h 1459"/>
                  <a:gd name="T50" fmla="*/ 37 w 166"/>
                  <a:gd name="T51" fmla="*/ 17 h 1459"/>
                  <a:gd name="T52" fmla="*/ 37 w 166"/>
                  <a:gd name="T53" fmla="*/ 17 h 145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66"/>
                  <a:gd name="T82" fmla="*/ 0 h 1459"/>
                  <a:gd name="T83" fmla="*/ 166 w 166"/>
                  <a:gd name="T84" fmla="*/ 1459 h 1459"/>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66" h="1459">
                    <a:moveTo>
                      <a:pt x="37" y="17"/>
                    </a:moveTo>
                    <a:lnTo>
                      <a:pt x="51" y="330"/>
                    </a:lnTo>
                    <a:lnTo>
                      <a:pt x="54" y="476"/>
                    </a:lnTo>
                    <a:lnTo>
                      <a:pt x="68" y="641"/>
                    </a:lnTo>
                    <a:lnTo>
                      <a:pt x="75" y="762"/>
                    </a:lnTo>
                    <a:lnTo>
                      <a:pt x="86" y="869"/>
                    </a:lnTo>
                    <a:lnTo>
                      <a:pt x="100" y="974"/>
                    </a:lnTo>
                    <a:lnTo>
                      <a:pt x="117" y="1095"/>
                    </a:lnTo>
                    <a:lnTo>
                      <a:pt x="128" y="1211"/>
                    </a:lnTo>
                    <a:lnTo>
                      <a:pt x="136" y="1265"/>
                    </a:lnTo>
                    <a:lnTo>
                      <a:pt x="152" y="1325"/>
                    </a:lnTo>
                    <a:lnTo>
                      <a:pt x="166" y="1424"/>
                    </a:lnTo>
                    <a:lnTo>
                      <a:pt x="160" y="1449"/>
                    </a:lnTo>
                    <a:lnTo>
                      <a:pt x="141" y="1459"/>
                    </a:lnTo>
                    <a:lnTo>
                      <a:pt x="120" y="1456"/>
                    </a:lnTo>
                    <a:lnTo>
                      <a:pt x="107" y="1434"/>
                    </a:lnTo>
                    <a:lnTo>
                      <a:pt x="93" y="1339"/>
                    </a:lnTo>
                    <a:lnTo>
                      <a:pt x="68" y="1223"/>
                    </a:lnTo>
                    <a:lnTo>
                      <a:pt x="58" y="1103"/>
                    </a:lnTo>
                    <a:lnTo>
                      <a:pt x="33" y="874"/>
                    </a:lnTo>
                    <a:lnTo>
                      <a:pt x="22" y="645"/>
                    </a:lnTo>
                    <a:lnTo>
                      <a:pt x="9" y="333"/>
                    </a:lnTo>
                    <a:lnTo>
                      <a:pt x="0" y="21"/>
                    </a:lnTo>
                    <a:lnTo>
                      <a:pt x="4" y="6"/>
                    </a:lnTo>
                    <a:lnTo>
                      <a:pt x="16" y="0"/>
                    </a:lnTo>
                    <a:lnTo>
                      <a:pt x="37" y="17"/>
                    </a:lnTo>
                    <a:close/>
                  </a:path>
                </a:pathLst>
              </a:custGeom>
              <a:solidFill>
                <a:srgbClr val="000000"/>
              </a:solidFill>
              <a:ln w="9525">
                <a:noFill/>
                <a:round/>
                <a:headEnd/>
                <a:tailEnd/>
              </a:ln>
            </p:spPr>
            <p:txBody>
              <a:bodyPr/>
              <a:lstStyle/>
              <a:p>
                <a:endParaRPr lang="en-US"/>
              </a:p>
            </p:txBody>
          </p:sp>
          <p:sp>
            <p:nvSpPr>
              <p:cNvPr id="21771" name="Freeform 190"/>
              <p:cNvSpPr>
                <a:spLocks/>
              </p:cNvSpPr>
              <p:nvPr/>
            </p:nvSpPr>
            <p:spPr bwMode="auto">
              <a:xfrm>
                <a:off x="323" y="2632"/>
                <a:ext cx="173" cy="12"/>
              </a:xfrm>
              <a:custGeom>
                <a:avLst/>
                <a:gdLst>
                  <a:gd name="T0" fmla="*/ 36 w 1215"/>
                  <a:gd name="T1" fmla="*/ 2 h 83"/>
                  <a:gd name="T2" fmla="*/ 178 w 1215"/>
                  <a:gd name="T3" fmla="*/ 15 h 83"/>
                  <a:gd name="T4" fmla="*/ 341 w 1215"/>
                  <a:gd name="T5" fmla="*/ 26 h 83"/>
                  <a:gd name="T6" fmla="*/ 455 w 1215"/>
                  <a:gd name="T7" fmla="*/ 31 h 83"/>
                  <a:gd name="T8" fmla="*/ 556 w 1215"/>
                  <a:gd name="T9" fmla="*/ 27 h 83"/>
                  <a:gd name="T10" fmla="*/ 657 w 1215"/>
                  <a:gd name="T11" fmla="*/ 16 h 83"/>
                  <a:gd name="T12" fmla="*/ 772 w 1215"/>
                  <a:gd name="T13" fmla="*/ 8 h 83"/>
                  <a:gd name="T14" fmla="*/ 912 w 1215"/>
                  <a:gd name="T15" fmla="*/ 9 h 83"/>
                  <a:gd name="T16" fmla="*/ 1194 w 1215"/>
                  <a:gd name="T17" fmla="*/ 0 h 83"/>
                  <a:gd name="T18" fmla="*/ 1215 w 1215"/>
                  <a:gd name="T19" fmla="*/ 16 h 83"/>
                  <a:gd name="T20" fmla="*/ 1211 w 1215"/>
                  <a:gd name="T21" fmla="*/ 29 h 83"/>
                  <a:gd name="T22" fmla="*/ 1198 w 1215"/>
                  <a:gd name="T23" fmla="*/ 37 h 83"/>
                  <a:gd name="T24" fmla="*/ 1056 w 1215"/>
                  <a:gd name="T25" fmla="*/ 56 h 83"/>
                  <a:gd name="T26" fmla="*/ 913 w 1215"/>
                  <a:gd name="T27" fmla="*/ 69 h 83"/>
                  <a:gd name="T28" fmla="*/ 774 w 1215"/>
                  <a:gd name="T29" fmla="*/ 68 h 83"/>
                  <a:gd name="T30" fmla="*/ 542 w 1215"/>
                  <a:gd name="T31" fmla="*/ 83 h 83"/>
                  <a:gd name="T32" fmla="*/ 312 w 1215"/>
                  <a:gd name="T33" fmla="*/ 78 h 83"/>
                  <a:gd name="T34" fmla="*/ 153 w 1215"/>
                  <a:gd name="T35" fmla="*/ 69 h 83"/>
                  <a:gd name="T36" fmla="*/ 10 w 1215"/>
                  <a:gd name="T37" fmla="*/ 46 h 83"/>
                  <a:gd name="T38" fmla="*/ 0 w 1215"/>
                  <a:gd name="T39" fmla="*/ 35 h 83"/>
                  <a:gd name="T40" fmla="*/ 5 w 1215"/>
                  <a:gd name="T41" fmla="*/ 21 h 83"/>
                  <a:gd name="T42" fmla="*/ 18 w 1215"/>
                  <a:gd name="T43" fmla="*/ 9 h 83"/>
                  <a:gd name="T44" fmla="*/ 36 w 1215"/>
                  <a:gd name="T45" fmla="*/ 2 h 83"/>
                  <a:gd name="T46" fmla="*/ 36 w 1215"/>
                  <a:gd name="T47" fmla="*/ 2 h 8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215"/>
                  <a:gd name="T73" fmla="*/ 0 h 83"/>
                  <a:gd name="T74" fmla="*/ 1215 w 1215"/>
                  <a:gd name="T75" fmla="*/ 83 h 8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215" h="83">
                    <a:moveTo>
                      <a:pt x="36" y="2"/>
                    </a:moveTo>
                    <a:lnTo>
                      <a:pt x="178" y="15"/>
                    </a:lnTo>
                    <a:lnTo>
                      <a:pt x="341" y="26"/>
                    </a:lnTo>
                    <a:lnTo>
                      <a:pt x="455" y="31"/>
                    </a:lnTo>
                    <a:lnTo>
                      <a:pt x="556" y="27"/>
                    </a:lnTo>
                    <a:lnTo>
                      <a:pt x="657" y="16"/>
                    </a:lnTo>
                    <a:lnTo>
                      <a:pt x="772" y="8"/>
                    </a:lnTo>
                    <a:lnTo>
                      <a:pt x="912" y="9"/>
                    </a:lnTo>
                    <a:lnTo>
                      <a:pt x="1194" y="0"/>
                    </a:lnTo>
                    <a:lnTo>
                      <a:pt x="1215" y="16"/>
                    </a:lnTo>
                    <a:lnTo>
                      <a:pt x="1211" y="29"/>
                    </a:lnTo>
                    <a:lnTo>
                      <a:pt x="1198" y="37"/>
                    </a:lnTo>
                    <a:lnTo>
                      <a:pt x="1056" y="56"/>
                    </a:lnTo>
                    <a:lnTo>
                      <a:pt x="913" y="69"/>
                    </a:lnTo>
                    <a:lnTo>
                      <a:pt x="774" y="68"/>
                    </a:lnTo>
                    <a:lnTo>
                      <a:pt x="542" y="83"/>
                    </a:lnTo>
                    <a:lnTo>
                      <a:pt x="312" y="78"/>
                    </a:lnTo>
                    <a:lnTo>
                      <a:pt x="153" y="69"/>
                    </a:lnTo>
                    <a:lnTo>
                      <a:pt x="10" y="46"/>
                    </a:lnTo>
                    <a:lnTo>
                      <a:pt x="0" y="35"/>
                    </a:lnTo>
                    <a:lnTo>
                      <a:pt x="5" y="21"/>
                    </a:lnTo>
                    <a:lnTo>
                      <a:pt x="18" y="9"/>
                    </a:lnTo>
                    <a:lnTo>
                      <a:pt x="36" y="2"/>
                    </a:lnTo>
                    <a:close/>
                  </a:path>
                </a:pathLst>
              </a:custGeom>
              <a:solidFill>
                <a:srgbClr val="000000"/>
              </a:solidFill>
              <a:ln w="9525">
                <a:noFill/>
                <a:round/>
                <a:headEnd/>
                <a:tailEnd/>
              </a:ln>
            </p:spPr>
            <p:txBody>
              <a:bodyPr/>
              <a:lstStyle/>
              <a:p>
                <a:endParaRPr lang="en-US"/>
              </a:p>
            </p:txBody>
          </p:sp>
          <p:sp>
            <p:nvSpPr>
              <p:cNvPr id="21772" name="Freeform 191"/>
              <p:cNvSpPr>
                <a:spLocks/>
              </p:cNvSpPr>
              <p:nvPr/>
            </p:nvSpPr>
            <p:spPr bwMode="auto">
              <a:xfrm>
                <a:off x="336" y="2439"/>
                <a:ext cx="170" cy="139"/>
              </a:xfrm>
              <a:custGeom>
                <a:avLst/>
                <a:gdLst>
                  <a:gd name="T0" fmla="*/ 0 w 1189"/>
                  <a:gd name="T1" fmla="*/ 175 h 974"/>
                  <a:gd name="T2" fmla="*/ 14 w 1189"/>
                  <a:gd name="T3" fmla="*/ 151 h 974"/>
                  <a:gd name="T4" fmla="*/ 28 w 1189"/>
                  <a:gd name="T5" fmla="*/ 131 h 974"/>
                  <a:gd name="T6" fmla="*/ 61 w 1189"/>
                  <a:gd name="T7" fmla="*/ 97 h 974"/>
                  <a:gd name="T8" fmla="*/ 79 w 1189"/>
                  <a:gd name="T9" fmla="*/ 82 h 974"/>
                  <a:gd name="T10" fmla="*/ 99 w 1189"/>
                  <a:gd name="T11" fmla="*/ 69 h 974"/>
                  <a:gd name="T12" fmla="*/ 120 w 1189"/>
                  <a:gd name="T13" fmla="*/ 56 h 974"/>
                  <a:gd name="T14" fmla="*/ 144 w 1189"/>
                  <a:gd name="T15" fmla="*/ 44 h 974"/>
                  <a:gd name="T16" fmla="*/ 244 w 1189"/>
                  <a:gd name="T17" fmla="*/ 27 h 974"/>
                  <a:gd name="T18" fmla="*/ 404 w 1189"/>
                  <a:gd name="T19" fmla="*/ 9 h 974"/>
                  <a:gd name="T20" fmla="*/ 545 w 1189"/>
                  <a:gd name="T21" fmla="*/ 0 h 974"/>
                  <a:gd name="T22" fmla="*/ 849 w 1189"/>
                  <a:gd name="T23" fmla="*/ 11 h 974"/>
                  <a:gd name="T24" fmla="*/ 1069 w 1189"/>
                  <a:gd name="T25" fmla="*/ 52 h 974"/>
                  <a:gd name="T26" fmla="*/ 1149 w 1189"/>
                  <a:gd name="T27" fmla="*/ 104 h 974"/>
                  <a:gd name="T28" fmla="*/ 1175 w 1189"/>
                  <a:gd name="T29" fmla="*/ 144 h 974"/>
                  <a:gd name="T30" fmla="*/ 1187 w 1189"/>
                  <a:gd name="T31" fmla="*/ 194 h 974"/>
                  <a:gd name="T32" fmla="*/ 1189 w 1189"/>
                  <a:gd name="T33" fmla="*/ 311 h 974"/>
                  <a:gd name="T34" fmla="*/ 1180 w 1189"/>
                  <a:gd name="T35" fmla="*/ 414 h 974"/>
                  <a:gd name="T36" fmla="*/ 1152 w 1189"/>
                  <a:gd name="T37" fmla="*/ 632 h 974"/>
                  <a:gd name="T38" fmla="*/ 1135 w 1189"/>
                  <a:gd name="T39" fmla="*/ 792 h 974"/>
                  <a:gd name="T40" fmla="*/ 1124 w 1189"/>
                  <a:gd name="T41" fmla="*/ 868 h 974"/>
                  <a:gd name="T42" fmla="*/ 1106 w 1189"/>
                  <a:gd name="T43" fmla="*/ 952 h 974"/>
                  <a:gd name="T44" fmla="*/ 1093 w 1189"/>
                  <a:gd name="T45" fmla="*/ 971 h 974"/>
                  <a:gd name="T46" fmla="*/ 1072 w 1189"/>
                  <a:gd name="T47" fmla="*/ 974 h 974"/>
                  <a:gd name="T48" fmla="*/ 1051 w 1189"/>
                  <a:gd name="T49" fmla="*/ 939 h 974"/>
                  <a:gd name="T50" fmla="*/ 1079 w 1189"/>
                  <a:gd name="T51" fmla="*/ 783 h 974"/>
                  <a:gd name="T52" fmla="*/ 1092 w 1189"/>
                  <a:gd name="T53" fmla="*/ 626 h 974"/>
                  <a:gd name="T54" fmla="*/ 1107 w 1189"/>
                  <a:gd name="T55" fmla="*/ 414 h 974"/>
                  <a:gd name="T56" fmla="*/ 1102 w 1189"/>
                  <a:gd name="T57" fmla="*/ 202 h 974"/>
                  <a:gd name="T58" fmla="*/ 1092 w 1189"/>
                  <a:gd name="T59" fmla="*/ 166 h 974"/>
                  <a:gd name="T60" fmla="*/ 1072 w 1189"/>
                  <a:gd name="T61" fmla="*/ 140 h 974"/>
                  <a:gd name="T62" fmla="*/ 1043 w 1189"/>
                  <a:gd name="T63" fmla="*/ 125 h 974"/>
                  <a:gd name="T64" fmla="*/ 1008 w 1189"/>
                  <a:gd name="T65" fmla="*/ 113 h 974"/>
                  <a:gd name="T66" fmla="*/ 840 w 1189"/>
                  <a:gd name="T67" fmla="*/ 101 h 974"/>
                  <a:gd name="T68" fmla="*/ 685 w 1189"/>
                  <a:gd name="T69" fmla="*/ 90 h 974"/>
                  <a:gd name="T70" fmla="*/ 547 w 1189"/>
                  <a:gd name="T71" fmla="*/ 90 h 974"/>
                  <a:gd name="T72" fmla="*/ 252 w 1189"/>
                  <a:gd name="T73" fmla="*/ 117 h 974"/>
                  <a:gd name="T74" fmla="*/ 172 w 1189"/>
                  <a:gd name="T75" fmla="*/ 129 h 974"/>
                  <a:gd name="T76" fmla="*/ 93 w 1189"/>
                  <a:gd name="T77" fmla="*/ 150 h 974"/>
                  <a:gd name="T78" fmla="*/ 59 w 1189"/>
                  <a:gd name="T79" fmla="*/ 164 h 974"/>
                  <a:gd name="T80" fmla="*/ 32 w 1189"/>
                  <a:gd name="T81" fmla="*/ 193 h 974"/>
                  <a:gd name="T82" fmla="*/ 20 w 1189"/>
                  <a:gd name="T83" fmla="*/ 202 h 974"/>
                  <a:gd name="T84" fmla="*/ 7 w 1189"/>
                  <a:gd name="T85" fmla="*/ 201 h 974"/>
                  <a:gd name="T86" fmla="*/ 0 w 1189"/>
                  <a:gd name="T87" fmla="*/ 175 h 974"/>
                  <a:gd name="T88" fmla="*/ 0 w 1189"/>
                  <a:gd name="T89" fmla="*/ 175 h 97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189"/>
                  <a:gd name="T136" fmla="*/ 0 h 974"/>
                  <a:gd name="T137" fmla="*/ 1189 w 1189"/>
                  <a:gd name="T138" fmla="*/ 974 h 97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189" h="974">
                    <a:moveTo>
                      <a:pt x="0" y="175"/>
                    </a:moveTo>
                    <a:lnTo>
                      <a:pt x="14" y="151"/>
                    </a:lnTo>
                    <a:lnTo>
                      <a:pt x="28" y="131"/>
                    </a:lnTo>
                    <a:lnTo>
                      <a:pt x="61" y="97"/>
                    </a:lnTo>
                    <a:lnTo>
                      <a:pt x="79" y="82"/>
                    </a:lnTo>
                    <a:lnTo>
                      <a:pt x="99" y="69"/>
                    </a:lnTo>
                    <a:lnTo>
                      <a:pt x="120" y="56"/>
                    </a:lnTo>
                    <a:lnTo>
                      <a:pt x="144" y="44"/>
                    </a:lnTo>
                    <a:lnTo>
                      <a:pt x="244" y="27"/>
                    </a:lnTo>
                    <a:lnTo>
                      <a:pt x="404" y="9"/>
                    </a:lnTo>
                    <a:lnTo>
                      <a:pt x="545" y="0"/>
                    </a:lnTo>
                    <a:lnTo>
                      <a:pt x="849" y="11"/>
                    </a:lnTo>
                    <a:lnTo>
                      <a:pt x="1069" y="52"/>
                    </a:lnTo>
                    <a:lnTo>
                      <a:pt x="1149" y="104"/>
                    </a:lnTo>
                    <a:lnTo>
                      <a:pt x="1175" y="144"/>
                    </a:lnTo>
                    <a:lnTo>
                      <a:pt x="1187" y="194"/>
                    </a:lnTo>
                    <a:lnTo>
                      <a:pt x="1189" y="311"/>
                    </a:lnTo>
                    <a:lnTo>
                      <a:pt x="1180" y="414"/>
                    </a:lnTo>
                    <a:lnTo>
                      <a:pt x="1152" y="632"/>
                    </a:lnTo>
                    <a:lnTo>
                      <a:pt x="1135" y="792"/>
                    </a:lnTo>
                    <a:lnTo>
                      <a:pt x="1124" y="868"/>
                    </a:lnTo>
                    <a:lnTo>
                      <a:pt x="1106" y="952"/>
                    </a:lnTo>
                    <a:lnTo>
                      <a:pt x="1093" y="971"/>
                    </a:lnTo>
                    <a:lnTo>
                      <a:pt x="1072" y="974"/>
                    </a:lnTo>
                    <a:lnTo>
                      <a:pt x="1051" y="939"/>
                    </a:lnTo>
                    <a:lnTo>
                      <a:pt x="1079" y="783"/>
                    </a:lnTo>
                    <a:lnTo>
                      <a:pt x="1092" y="626"/>
                    </a:lnTo>
                    <a:lnTo>
                      <a:pt x="1107" y="414"/>
                    </a:lnTo>
                    <a:lnTo>
                      <a:pt x="1102" y="202"/>
                    </a:lnTo>
                    <a:lnTo>
                      <a:pt x="1092" y="166"/>
                    </a:lnTo>
                    <a:lnTo>
                      <a:pt x="1072" y="140"/>
                    </a:lnTo>
                    <a:lnTo>
                      <a:pt x="1043" y="125"/>
                    </a:lnTo>
                    <a:lnTo>
                      <a:pt x="1008" y="113"/>
                    </a:lnTo>
                    <a:lnTo>
                      <a:pt x="840" y="101"/>
                    </a:lnTo>
                    <a:lnTo>
                      <a:pt x="685" y="90"/>
                    </a:lnTo>
                    <a:lnTo>
                      <a:pt x="547" y="90"/>
                    </a:lnTo>
                    <a:lnTo>
                      <a:pt x="252" y="117"/>
                    </a:lnTo>
                    <a:lnTo>
                      <a:pt x="172" y="129"/>
                    </a:lnTo>
                    <a:lnTo>
                      <a:pt x="93" y="150"/>
                    </a:lnTo>
                    <a:lnTo>
                      <a:pt x="59" y="164"/>
                    </a:lnTo>
                    <a:lnTo>
                      <a:pt x="32" y="193"/>
                    </a:lnTo>
                    <a:lnTo>
                      <a:pt x="20" y="202"/>
                    </a:lnTo>
                    <a:lnTo>
                      <a:pt x="7" y="201"/>
                    </a:lnTo>
                    <a:lnTo>
                      <a:pt x="0" y="175"/>
                    </a:lnTo>
                    <a:close/>
                  </a:path>
                </a:pathLst>
              </a:custGeom>
              <a:solidFill>
                <a:srgbClr val="000000"/>
              </a:solidFill>
              <a:ln w="9525">
                <a:noFill/>
                <a:round/>
                <a:headEnd/>
                <a:tailEnd/>
              </a:ln>
            </p:spPr>
            <p:txBody>
              <a:bodyPr/>
              <a:lstStyle/>
              <a:p>
                <a:endParaRPr lang="en-US"/>
              </a:p>
            </p:txBody>
          </p:sp>
          <p:sp>
            <p:nvSpPr>
              <p:cNvPr id="21773" name="Freeform 192"/>
              <p:cNvSpPr>
                <a:spLocks/>
              </p:cNvSpPr>
              <p:nvPr/>
            </p:nvSpPr>
            <p:spPr bwMode="auto">
              <a:xfrm>
                <a:off x="336" y="2505"/>
                <a:ext cx="104" cy="82"/>
              </a:xfrm>
              <a:custGeom>
                <a:avLst/>
                <a:gdLst>
                  <a:gd name="T0" fmla="*/ 38 w 726"/>
                  <a:gd name="T1" fmla="*/ 18 h 571"/>
                  <a:gd name="T2" fmla="*/ 56 w 726"/>
                  <a:gd name="T3" fmla="*/ 177 h 571"/>
                  <a:gd name="T4" fmla="*/ 70 w 726"/>
                  <a:gd name="T5" fmla="*/ 251 h 571"/>
                  <a:gd name="T6" fmla="*/ 91 w 726"/>
                  <a:gd name="T7" fmla="*/ 332 h 571"/>
                  <a:gd name="T8" fmla="*/ 109 w 726"/>
                  <a:gd name="T9" fmla="*/ 405 h 571"/>
                  <a:gd name="T10" fmla="*/ 122 w 726"/>
                  <a:gd name="T11" fmla="*/ 435 h 571"/>
                  <a:gd name="T12" fmla="*/ 148 w 726"/>
                  <a:gd name="T13" fmla="*/ 462 h 571"/>
                  <a:gd name="T14" fmla="*/ 176 w 726"/>
                  <a:gd name="T15" fmla="*/ 480 h 571"/>
                  <a:gd name="T16" fmla="*/ 204 w 726"/>
                  <a:gd name="T17" fmla="*/ 494 h 571"/>
                  <a:gd name="T18" fmla="*/ 260 w 726"/>
                  <a:gd name="T19" fmla="*/ 506 h 571"/>
                  <a:gd name="T20" fmla="*/ 388 w 726"/>
                  <a:gd name="T21" fmla="*/ 509 h 571"/>
                  <a:gd name="T22" fmla="*/ 493 w 726"/>
                  <a:gd name="T23" fmla="*/ 510 h 571"/>
                  <a:gd name="T24" fmla="*/ 600 w 726"/>
                  <a:gd name="T25" fmla="*/ 516 h 571"/>
                  <a:gd name="T26" fmla="*/ 707 w 726"/>
                  <a:gd name="T27" fmla="*/ 519 h 571"/>
                  <a:gd name="T28" fmla="*/ 726 w 726"/>
                  <a:gd name="T29" fmla="*/ 538 h 571"/>
                  <a:gd name="T30" fmla="*/ 723 w 726"/>
                  <a:gd name="T31" fmla="*/ 551 h 571"/>
                  <a:gd name="T32" fmla="*/ 708 w 726"/>
                  <a:gd name="T33" fmla="*/ 557 h 571"/>
                  <a:gd name="T34" fmla="*/ 494 w 726"/>
                  <a:gd name="T35" fmla="*/ 571 h 571"/>
                  <a:gd name="T36" fmla="*/ 384 w 726"/>
                  <a:gd name="T37" fmla="*/ 570 h 571"/>
                  <a:gd name="T38" fmla="*/ 247 w 726"/>
                  <a:gd name="T39" fmla="*/ 553 h 571"/>
                  <a:gd name="T40" fmla="*/ 186 w 726"/>
                  <a:gd name="T41" fmla="*/ 531 h 571"/>
                  <a:gd name="T42" fmla="*/ 156 w 726"/>
                  <a:gd name="T43" fmla="*/ 514 h 571"/>
                  <a:gd name="T44" fmla="*/ 125 w 726"/>
                  <a:gd name="T45" fmla="*/ 493 h 571"/>
                  <a:gd name="T46" fmla="*/ 96 w 726"/>
                  <a:gd name="T47" fmla="*/ 461 h 571"/>
                  <a:gd name="T48" fmla="*/ 78 w 726"/>
                  <a:gd name="T49" fmla="*/ 426 h 571"/>
                  <a:gd name="T50" fmla="*/ 55 w 726"/>
                  <a:gd name="T51" fmla="*/ 344 h 571"/>
                  <a:gd name="T52" fmla="*/ 19 w 726"/>
                  <a:gd name="T53" fmla="*/ 183 h 571"/>
                  <a:gd name="T54" fmla="*/ 0 w 726"/>
                  <a:gd name="T55" fmla="*/ 21 h 571"/>
                  <a:gd name="T56" fmla="*/ 5 w 726"/>
                  <a:gd name="T57" fmla="*/ 6 h 571"/>
                  <a:gd name="T58" fmla="*/ 17 w 726"/>
                  <a:gd name="T59" fmla="*/ 0 h 571"/>
                  <a:gd name="T60" fmla="*/ 38 w 726"/>
                  <a:gd name="T61" fmla="*/ 18 h 571"/>
                  <a:gd name="T62" fmla="*/ 38 w 726"/>
                  <a:gd name="T63" fmla="*/ 18 h 57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26"/>
                  <a:gd name="T97" fmla="*/ 0 h 571"/>
                  <a:gd name="T98" fmla="*/ 726 w 726"/>
                  <a:gd name="T99" fmla="*/ 571 h 57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26" h="571">
                    <a:moveTo>
                      <a:pt x="38" y="18"/>
                    </a:moveTo>
                    <a:lnTo>
                      <a:pt x="56" y="177"/>
                    </a:lnTo>
                    <a:lnTo>
                      <a:pt x="70" y="251"/>
                    </a:lnTo>
                    <a:lnTo>
                      <a:pt x="91" y="332"/>
                    </a:lnTo>
                    <a:lnTo>
                      <a:pt x="109" y="405"/>
                    </a:lnTo>
                    <a:lnTo>
                      <a:pt x="122" y="435"/>
                    </a:lnTo>
                    <a:lnTo>
                      <a:pt x="148" y="462"/>
                    </a:lnTo>
                    <a:lnTo>
                      <a:pt x="176" y="480"/>
                    </a:lnTo>
                    <a:lnTo>
                      <a:pt x="204" y="494"/>
                    </a:lnTo>
                    <a:lnTo>
                      <a:pt x="260" y="506"/>
                    </a:lnTo>
                    <a:lnTo>
                      <a:pt x="388" y="509"/>
                    </a:lnTo>
                    <a:lnTo>
                      <a:pt x="493" y="510"/>
                    </a:lnTo>
                    <a:lnTo>
                      <a:pt x="600" y="516"/>
                    </a:lnTo>
                    <a:lnTo>
                      <a:pt x="707" y="519"/>
                    </a:lnTo>
                    <a:lnTo>
                      <a:pt x="726" y="538"/>
                    </a:lnTo>
                    <a:lnTo>
                      <a:pt x="723" y="551"/>
                    </a:lnTo>
                    <a:lnTo>
                      <a:pt x="708" y="557"/>
                    </a:lnTo>
                    <a:lnTo>
                      <a:pt x="494" y="571"/>
                    </a:lnTo>
                    <a:lnTo>
                      <a:pt x="384" y="570"/>
                    </a:lnTo>
                    <a:lnTo>
                      <a:pt x="247" y="553"/>
                    </a:lnTo>
                    <a:lnTo>
                      <a:pt x="186" y="531"/>
                    </a:lnTo>
                    <a:lnTo>
                      <a:pt x="156" y="514"/>
                    </a:lnTo>
                    <a:lnTo>
                      <a:pt x="125" y="493"/>
                    </a:lnTo>
                    <a:lnTo>
                      <a:pt x="96" y="461"/>
                    </a:lnTo>
                    <a:lnTo>
                      <a:pt x="78" y="426"/>
                    </a:lnTo>
                    <a:lnTo>
                      <a:pt x="55" y="344"/>
                    </a:lnTo>
                    <a:lnTo>
                      <a:pt x="19" y="183"/>
                    </a:lnTo>
                    <a:lnTo>
                      <a:pt x="0" y="21"/>
                    </a:lnTo>
                    <a:lnTo>
                      <a:pt x="5" y="6"/>
                    </a:lnTo>
                    <a:lnTo>
                      <a:pt x="17" y="0"/>
                    </a:lnTo>
                    <a:lnTo>
                      <a:pt x="38" y="18"/>
                    </a:lnTo>
                    <a:close/>
                  </a:path>
                </a:pathLst>
              </a:custGeom>
              <a:solidFill>
                <a:srgbClr val="000000"/>
              </a:solidFill>
              <a:ln w="9525">
                <a:noFill/>
                <a:round/>
                <a:headEnd/>
                <a:tailEnd/>
              </a:ln>
            </p:spPr>
            <p:txBody>
              <a:bodyPr/>
              <a:lstStyle/>
              <a:p>
                <a:endParaRPr lang="en-US"/>
              </a:p>
            </p:txBody>
          </p:sp>
          <p:sp>
            <p:nvSpPr>
              <p:cNvPr id="21774" name="Freeform 193"/>
              <p:cNvSpPr>
                <a:spLocks/>
              </p:cNvSpPr>
              <p:nvPr/>
            </p:nvSpPr>
            <p:spPr bwMode="auto">
              <a:xfrm>
                <a:off x="484" y="2590"/>
                <a:ext cx="16" cy="21"/>
              </a:xfrm>
              <a:custGeom>
                <a:avLst/>
                <a:gdLst>
                  <a:gd name="T0" fmla="*/ 99 w 109"/>
                  <a:gd name="T1" fmla="*/ 125 h 144"/>
                  <a:gd name="T2" fmla="*/ 94 w 109"/>
                  <a:gd name="T3" fmla="*/ 140 h 144"/>
                  <a:gd name="T4" fmla="*/ 80 w 109"/>
                  <a:gd name="T5" fmla="*/ 144 h 144"/>
                  <a:gd name="T6" fmla="*/ 62 w 109"/>
                  <a:gd name="T7" fmla="*/ 126 h 144"/>
                  <a:gd name="T8" fmla="*/ 61 w 109"/>
                  <a:gd name="T9" fmla="*/ 58 h 144"/>
                  <a:gd name="T10" fmla="*/ 19 w 109"/>
                  <a:gd name="T11" fmla="*/ 47 h 144"/>
                  <a:gd name="T12" fmla="*/ 3 w 109"/>
                  <a:gd name="T13" fmla="*/ 35 h 144"/>
                  <a:gd name="T14" fmla="*/ 0 w 109"/>
                  <a:gd name="T15" fmla="*/ 19 h 144"/>
                  <a:gd name="T16" fmla="*/ 9 w 109"/>
                  <a:gd name="T17" fmla="*/ 4 h 144"/>
                  <a:gd name="T18" fmla="*/ 27 w 109"/>
                  <a:gd name="T19" fmla="*/ 0 h 144"/>
                  <a:gd name="T20" fmla="*/ 85 w 109"/>
                  <a:gd name="T21" fmla="*/ 5 h 144"/>
                  <a:gd name="T22" fmla="*/ 107 w 109"/>
                  <a:gd name="T23" fmla="*/ 21 h 144"/>
                  <a:gd name="T24" fmla="*/ 109 w 109"/>
                  <a:gd name="T25" fmla="*/ 71 h 144"/>
                  <a:gd name="T26" fmla="*/ 99 w 109"/>
                  <a:gd name="T27" fmla="*/ 125 h 144"/>
                  <a:gd name="T28" fmla="*/ 99 w 109"/>
                  <a:gd name="T29" fmla="*/ 125 h 14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9"/>
                  <a:gd name="T46" fmla="*/ 0 h 144"/>
                  <a:gd name="T47" fmla="*/ 109 w 109"/>
                  <a:gd name="T48" fmla="*/ 144 h 14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9" h="144">
                    <a:moveTo>
                      <a:pt x="99" y="125"/>
                    </a:moveTo>
                    <a:lnTo>
                      <a:pt x="94" y="140"/>
                    </a:lnTo>
                    <a:lnTo>
                      <a:pt x="80" y="144"/>
                    </a:lnTo>
                    <a:lnTo>
                      <a:pt x="62" y="126"/>
                    </a:lnTo>
                    <a:lnTo>
                      <a:pt x="61" y="58"/>
                    </a:lnTo>
                    <a:lnTo>
                      <a:pt x="19" y="47"/>
                    </a:lnTo>
                    <a:lnTo>
                      <a:pt x="3" y="35"/>
                    </a:lnTo>
                    <a:lnTo>
                      <a:pt x="0" y="19"/>
                    </a:lnTo>
                    <a:lnTo>
                      <a:pt x="9" y="4"/>
                    </a:lnTo>
                    <a:lnTo>
                      <a:pt x="27" y="0"/>
                    </a:lnTo>
                    <a:lnTo>
                      <a:pt x="85" y="5"/>
                    </a:lnTo>
                    <a:lnTo>
                      <a:pt x="107" y="21"/>
                    </a:lnTo>
                    <a:lnTo>
                      <a:pt x="109" y="71"/>
                    </a:lnTo>
                    <a:lnTo>
                      <a:pt x="99" y="125"/>
                    </a:lnTo>
                    <a:close/>
                  </a:path>
                </a:pathLst>
              </a:custGeom>
              <a:solidFill>
                <a:srgbClr val="000000"/>
              </a:solidFill>
              <a:ln w="9525">
                <a:noFill/>
                <a:round/>
                <a:headEnd/>
                <a:tailEnd/>
              </a:ln>
            </p:spPr>
            <p:txBody>
              <a:bodyPr/>
              <a:lstStyle/>
              <a:p>
                <a:endParaRPr lang="en-US"/>
              </a:p>
            </p:txBody>
          </p:sp>
          <p:sp>
            <p:nvSpPr>
              <p:cNvPr id="21775" name="Freeform 194"/>
              <p:cNvSpPr>
                <a:spLocks/>
              </p:cNvSpPr>
              <p:nvPr/>
            </p:nvSpPr>
            <p:spPr bwMode="auto">
              <a:xfrm>
                <a:off x="458" y="2597"/>
                <a:ext cx="19" cy="22"/>
              </a:xfrm>
              <a:custGeom>
                <a:avLst/>
                <a:gdLst>
                  <a:gd name="T0" fmla="*/ 127 w 134"/>
                  <a:gd name="T1" fmla="*/ 134 h 152"/>
                  <a:gd name="T2" fmla="*/ 120 w 134"/>
                  <a:gd name="T3" fmla="*/ 148 h 152"/>
                  <a:gd name="T4" fmla="*/ 107 w 134"/>
                  <a:gd name="T5" fmla="*/ 152 h 152"/>
                  <a:gd name="T6" fmla="*/ 89 w 134"/>
                  <a:gd name="T7" fmla="*/ 132 h 152"/>
                  <a:gd name="T8" fmla="*/ 94 w 134"/>
                  <a:gd name="T9" fmla="*/ 50 h 152"/>
                  <a:gd name="T10" fmla="*/ 17 w 134"/>
                  <a:gd name="T11" fmla="*/ 37 h 152"/>
                  <a:gd name="T12" fmla="*/ 4 w 134"/>
                  <a:gd name="T13" fmla="*/ 29 h 152"/>
                  <a:gd name="T14" fmla="*/ 0 w 134"/>
                  <a:gd name="T15" fmla="*/ 16 h 152"/>
                  <a:gd name="T16" fmla="*/ 7 w 134"/>
                  <a:gd name="T17" fmla="*/ 3 h 152"/>
                  <a:gd name="T18" fmla="*/ 21 w 134"/>
                  <a:gd name="T19" fmla="*/ 0 h 152"/>
                  <a:gd name="T20" fmla="*/ 114 w 134"/>
                  <a:gd name="T21" fmla="*/ 8 h 152"/>
                  <a:gd name="T22" fmla="*/ 131 w 134"/>
                  <a:gd name="T23" fmla="*/ 36 h 152"/>
                  <a:gd name="T24" fmla="*/ 134 w 134"/>
                  <a:gd name="T25" fmla="*/ 66 h 152"/>
                  <a:gd name="T26" fmla="*/ 127 w 134"/>
                  <a:gd name="T27" fmla="*/ 134 h 152"/>
                  <a:gd name="T28" fmla="*/ 127 w 134"/>
                  <a:gd name="T29" fmla="*/ 134 h 15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34"/>
                  <a:gd name="T46" fmla="*/ 0 h 152"/>
                  <a:gd name="T47" fmla="*/ 134 w 134"/>
                  <a:gd name="T48" fmla="*/ 152 h 15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34" h="152">
                    <a:moveTo>
                      <a:pt x="127" y="134"/>
                    </a:moveTo>
                    <a:lnTo>
                      <a:pt x="120" y="148"/>
                    </a:lnTo>
                    <a:lnTo>
                      <a:pt x="107" y="152"/>
                    </a:lnTo>
                    <a:lnTo>
                      <a:pt x="89" y="132"/>
                    </a:lnTo>
                    <a:lnTo>
                      <a:pt x="94" y="50"/>
                    </a:lnTo>
                    <a:lnTo>
                      <a:pt x="17" y="37"/>
                    </a:lnTo>
                    <a:lnTo>
                      <a:pt x="4" y="29"/>
                    </a:lnTo>
                    <a:lnTo>
                      <a:pt x="0" y="16"/>
                    </a:lnTo>
                    <a:lnTo>
                      <a:pt x="7" y="3"/>
                    </a:lnTo>
                    <a:lnTo>
                      <a:pt x="21" y="0"/>
                    </a:lnTo>
                    <a:lnTo>
                      <a:pt x="114" y="8"/>
                    </a:lnTo>
                    <a:lnTo>
                      <a:pt x="131" y="36"/>
                    </a:lnTo>
                    <a:lnTo>
                      <a:pt x="134" y="66"/>
                    </a:lnTo>
                    <a:lnTo>
                      <a:pt x="127" y="134"/>
                    </a:lnTo>
                    <a:close/>
                  </a:path>
                </a:pathLst>
              </a:custGeom>
              <a:solidFill>
                <a:srgbClr val="000000"/>
              </a:solidFill>
              <a:ln w="9525">
                <a:noFill/>
                <a:round/>
                <a:headEnd/>
                <a:tailEnd/>
              </a:ln>
            </p:spPr>
            <p:txBody>
              <a:bodyPr/>
              <a:lstStyle/>
              <a:p>
                <a:endParaRPr lang="en-US"/>
              </a:p>
            </p:txBody>
          </p:sp>
          <p:sp>
            <p:nvSpPr>
              <p:cNvPr id="21776" name="Freeform 195"/>
              <p:cNvSpPr>
                <a:spLocks/>
              </p:cNvSpPr>
              <p:nvPr/>
            </p:nvSpPr>
            <p:spPr bwMode="auto">
              <a:xfrm>
                <a:off x="435" y="2596"/>
                <a:ext cx="20" cy="23"/>
              </a:xfrm>
              <a:custGeom>
                <a:avLst/>
                <a:gdLst>
                  <a:gd name="T0" fmla="*/ 114 w 137"/>
                  <a:gd name="T1" fmla="*/ 143 h 157"/>
                  <a:gd name="T2" fmla="*/ 105 w 137"/>
                  <a:gd name="T3" fmla="*/ 155 h 157"/>
                  <a:gd name="T4" fmla="*/ 92 w 137"/>
                  <a:gd name="T5" fmla="*/ 157 h 157"/>
                  <a:gd name="T6" fmla="*/ 77 w 137"/>
                  <a:gd name="T7" fmla="*/ 135 h 157"/>
                  <a:gd name="T8" fmla="*/ 86 w 137"/>
                  <a:gd name="T9" fmla="*/ 59 h 157"/>
                  <a:gd name="T10" fmla="*/ 15 w 137"/>
                  <a:gd name="T11" fmla="*/ 37 h 157"/>
                  <a:gd name="T12" fmla="*/ 2 w 137"/>
                  <a:gd name="T13" fmla="*/ 28 h 157"/>
                  <a:gd name="T14" fmla="*/ 0 w 137"/>
                  <a:gd name="T15" fmla="*/ 15 h 157"/>
                  <a:gd name="T16" fmla="*/ 8 w 137"/>
                  <a:gd name="T17" fmla="*/ 4 h 157"/>
                  <a:gd name="T18" fmla="*/ 22 w 137"/>
                  <a:gd name="T19" fmla="*/ 0 h 157"/>
                  <a:gd name="T20" fmla="*/ 115 w 137"/>
                  <a:gd name="T21" fmla="*/ 9 h 157"/>
                  <a:gd name="T22" fmla="*/ 137 w 137"/>
                  <a:gd name="T23" fmla="*/ 33 h 157"/>
                  <a:gd name="T24" fmla="*/ 130 w 137"/>
                  <a:gd name="T25" fmla="*/ 88 h 157"/>
                  <a:gd name="T26" fmla="*/ 114 w 137"/>
                  <a:gd name="T27" fmla="*/ 143 h 157"/>
                  <a:gd name="T28" fmla="*/ 114 w 137"/>
                  <a:gd name="T29" fmla="*/ 143 h 15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37"/>
                  <a:gd name="T46" fmla="*/ 0 h 157"/>
                  <a:gd name="T47" fmla="*/ 137 w 137"/>
                  <a:gd name="T48" fmla="*/ 157 h 15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37" h="157">
                    <a:moveTo>
                      <a:pt x="114" y="143"/>
                    </a:moveTo>
                    <a:lnTo>
                      <a:pt x="105" y="155"/>
                    </a:lnTo>
                    <a:lnTo>
                      <a:pt x="92" y="157"/>
                    </a:lnTo>
                    <a:lnTo>
                      <a:pt x="77" y="135"/>
                    </a:lnTo>
                    <a:lnTo>
                      <a:pt x="86" y="59"/>
                    </a:lnTo>
                    <a:lnTo>
                      <a:pt x="15" y="37"/>
                    </a:lnTo>
                    <a:lnTo>
                      <a:pt x="2" y="28"/>
                    </a:lnTo>
                    <a:lnTo>
                      <a:pt x="0" y="15"/>
                    </a:lnTo>
                    <a:lnTo>
                      <a:pt x="8" y="4"/>
                    </a:lnTo>
                    <a:lnTo>
                      <a:pt x="22" y="0"/>
                    </a:lnTo>
                    <a:lnTo>
                      <a:pt x="115" y="9"/>
                    </a:lnTo>
                    <a:lnTo>
                      <a:pt x="137" y="33"/>
                    </a:lnTo>
                    <a:lnTo>
                      <a:pt x="130" y="88"/>
                    </a:lnTo>
                    <a:lnTo>
                      <a:pt x="114" y="143"/>
                    </a:lnTo>
                    <a:close/>
                  </a:path>
                </a:pathLst>
              </a:custGeom>
              <a:solidFill>
                <a:srgbClr val="000000"/>
              </a:solidFill>
              <a:ln w="9525">
                <a:noFill/>
                <a:round/>
                <a:headEnd/>
                <a:tailEnd/>
              </a:ln>
            </p:spPr>
            <p:txBody>
              <a:bodyPr/>
              <a:lstStyle/>
              <a:p>
                <a:endParaRPr lang="en-US"/>
              </a:p>
            </p:txBody>
          </p:sp>
          <p:sp>
            <p:nvSpPr>
              <p:cNvPr id="21777" name="Freeform 196"/>
              <p:cNvSpPr>
                <a:spLocks/>
              </p:cNvSpPr>
              <p:nvPr/>
            </p:nvSpPr>
            <p:spPr bwMode="auto">
              <a:xfrm>
                <a:off x="406" y="2596"/>
                <a:ext cx="22" cy="21"/>
              </a:xfrm>
              <a:custGeom>
                <a:avLst/>
                <a:gdLst>
                  <a:gd name="T0" fmla="*/ 142 w 155"/>
                  <a:gd name="T1" fmla="*/ 127 h 147"/>
                  <a:gd name="T2" fmla="*/ 137 w 155"/>
                  <a:gd name="T3" fmla="*/ 142 h 147"/>
                  <a:gd name="T4" fmla="*/ 125 w 155"/>
                  <a:gd name="T5" fmla="*/ 147 h 147"/>
                  <a:gd name="T6" fmla="*/ 105 w 155"/>
                  <a:gd name="T7" fmla="*/ 131 h 147"/>
                  <a:gd name="T8" fmla="*/ 95 w 155"/>
                  <a:gd name="T9" fmla="*/ 57 h 147"/>
                  <a:gd name="T10" fmla="*/ 58 w 155"/>
                  <a:gd name="T11" fmla="*/ 47 h 147"/>
                  <a:gd name="T12" fmla="*/ 16 w 155"/>
                  <a:gd name="T13" fmla="*/ 37 h 147"/>
                  <a:gd name="T14" fmla="*/ 2 w 155"/>
                  <a:gd name="T15" fmla="*/ 29 h 147"/>
                  <a:gd name="T16" fmla="*/ 0 w 155"/>
                  <a:gd name="T17" fmla="*/ 15 h 147"/>
                  <a:gd name="T18" fmla="*/ 6 w 155"/>
                  <a:gd name="T19" fmla="*/ 3 h 147"/>
                  <a:gd name="T20" fmla="*/ 21 w 155"/>
                  <a:gd name="T21" fmla="*/ 0 h 147"/>
                  <a:gd name="T22" fmla="*/ 127 w 155"/>
                  <a:gd name="T23" fmla="*/ 1 h 147"/>
                  <a:gd name="T24" fmla="*/ 149 w 155"/>
                  <a:gd name="T25" fmla="*/ 11 h 147"/>
                  <a:gd name="T26" fmla="*/ 155 w 155"/>
                  <a:gd name="T27" fmla="*/ 33 h 147"/>
                  <a:gd name="T28" fmla="*/ 142 w 155"/>
                  <a:gd name="T29" fmla="*/ 127 h 147"/>
                  <a:gd name="T30" fmla="*/ 142 w 155"/>
                  <a:gd name="T31" fmla="*/ 127 h 14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55"/>
                  <a:gd name="T49" fmla="*/ 0 h 147"/>
                  <a:gd name="T50" fmla="*/ 155 w 155"/>
                  <a:gd name="T51" fmla="*/ 147 h 14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55" h="147">
                    <a:moveTo>
                      <a:pt x="142" y="127"/>
                    </a:moveTo>
                    <a:lnTo>
                      <a:pt x="137" y="142"/>
                    </a:lnTo>
                    <a:lnTo>
                      <a:pt x="125" y="147"/>
                    </a:lnTo>
                    <a:lnTo>
                      <a:pt x="105" y="131"/>
                    </a:lnTo>
                    <a:lnTo>
                      <a:pt x="95" y="57"/>
                    </a:lnTo>
                    <a:lnTo>
                      <a:pt x="58" y="47"/>
                    </a:lnTo>
                    <a:lnTo>
                      <a:pt x="16" y="37"/>
                    </a:lnTo>
                    <a:lnTo>
                      <a:pt x="2" y="29"/>
                    </a:lnTo>
                    <a:lnTo>
                      <a:pt x="0" y="15"/>
                    </a:lnTo>
                    <a:lnTo>
                      <a:pt x="6" y="3"/>
                    </a:lnTo>
                    <a:lnTo>
                      <a:pt x="21" y="0"/>
                    </a:lnTo>
                    <a:lnTo>
                      <a:pt x="127" y="1"/>
                    </a:lnTo>
                    <a:lnTo>
                      <a:pt x="149" y="11"/>
                    </a:lnTo>
                    <a:lnTo>
                      <a:pt x="155" y="33"/>
                    </a:lnTo>
                    <a:lnTo>
                      <a:pt x="142" y="127"/>
                    </a:lnTo>
                    <a:close/>
                  </a:path>
                </a:pathLst>
              </a:custGeom>
              <a:solidFill>
                <a:srgbClr val="000000"/>
              </a:solidFill>
              <a:ln w="9525">
                <a:noFill/>
                <a:round/>
                <a:headEnd/>
                <a:tailEnd/>
              </a:ln>
            </p:spPr>
            <p:txBody>
              <a:bodyPr/>
              <a:lstStyle/>
              <a:p>
                <a:endParaRPr lang="en-US"/>
              </a:p>
            </p:txBody>
          </p:sp>
          <p:sp>
            <p:nvSpPr>
              <p:cNvPr id="21778" name="Freeform 197"/>
              <p:cNvSpPr>
                <a:spLocks/>
              </p:cNvSpPr>
              <p:nvPr/>
            </p:nvSpPr>
            <p:spPr bwMode="auto">
              <a:xfrm>
                <a:off x="342" y="2590"/>
                <a:ext cx="23" cy="22"/>
              </a:xfrm>
              <a:custGeom>
                <a:avLst/>
                <a:gdLst>
                  <a:gd name="T0" fmla="*/ 157 w 162"/>
                  <a:gd name="T1" fmla="*/ 125 h 151"/>
                  <a:gd name="T2" fmla="*/ 151 w 162"/>
                  <a:gd name="T3" fmla="*/ 144 h 151"/>
                  <a:gd name="T4" fmla="*/ 134 w 162"/>
                  <a:gd name="T5" fmla="*/ 151 h 151"/>
                  <a:gd name="T6" fmla="*/ 107 w 162"/>
                  <a:gd name="T7" fmla="*/ 126 h 151"/>
                  <a:gd name="T8" fmla="*/ 102 w 162"/>
                  <a:gd name="T9" fmla="*/ 73 h 151"/>
                  <a:gd name="T10" fmla="*/ 88 w 162"/>
                  <a:gd name="T11" fmla="*/ 63 h 151"/>
                  <a:gd name="T12" fmla="*/ 70 w 162"/>
                  <a:gd name="T13" fmla="*/ 60 h 151"/>
                  <a:gd name="T14" fmla="*/ 30 w 162"/>
                  <a:gd name="T15" fmla="*/ 63 h 151"/>
                  <a:gd name="T16" fmla="*/ 7 w 162"/>
                  <a:gd name="T17" fmla="*/ 51 h 151"/>
                  <a:gd name="T18" fmla="*/ 0 w 162"/>
                  <a:gd name="T19" fmla="*/ 29 h 151"/>
                  <a:gd name="T20" fmla="*/ 10 w 162"/>
                  <a:gd name="T21" fmla="*/ 8 h 151"/>
                  <a:gd name="T22" fmla="*/ 34 w 162"/>
                  <a:gd name="T23" fmla="*/ 0 h 151"/>
                  <a:gd name="T24" fmla="*/ 101 w 162"/>
                  <a:gd name="T25" fmla="*/ 4 h 151"/>
                  <a:gd name="T26" fmla="*/ 152 w 162"/>
                  <a:gd name="T27" fmla="*/ 36 h 151"/>
                  <a:gd name="T28" fmla="*/ 162 w 162"/>
                  <a:gd name="T29" fmla="*/ 77 h 151"/>
                  <a:gd name="T30" fmla="*/ 157 w 162"/>
                  <a:gd name="T31" fmla="*/ 125 h 151"/>
                  <a:gd name="T32" fmla="*/ 157 w 162"/>
                  <a:gd name="T33" fmla="*/ 125 h 15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62"/>
                  <a:gd name="T52" fmla="*/ 0 h 151"/>
                  <a:gd name="T53" fmla="*/ 162 w 162"/>
                  <a:gd name="T54" fmla="*/ 151 h 15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62" h="151">
                    <a:moveTo>
                      <a:pt x="157" y="125"/>
                    </a:moveTo>
                    <a:lnTo>
                      <a:pt x="151" y="144"/>
                    </a:lnTo>
                    <a:lnTo>
                      <a:pt x="134" y="151"/>
                    </a:lnTo>
                    <a:lnTo>
                      <a:pt x="107" y="126"/>
                    </a:lnTo>
                    <a:lnTo>
                      <a:pt x="102" y="73"/>
                    </a:lnTo>
                    <a:lnTo>
                      <a:pt x="88" y="63"/>
                    </a:lnTo>
                    <a:lnTo>
                      <a:pt x="70" y="60"/>
                    </a:lnTo>
                    <a:lnTo>
                      <a:pt x="30" y="63"/>
                    </a:lnTo>
                    <a:lnTo>
                      <a:pt x="7" y="51"/>
                    </a:lnTo>
                    <a:lnTo>
                      <a:pt x="0" y="29"/>
                    </a:lnTo>
                    <a:lnTo>
                      <a:pt x="10" y="8"/>
                    </a:lnTo>
                    <a:lnTo>
                      <a:pt x="34" y="0"/>
                    </a:lnTo>
                    <a:lnTo>
                      <a:pt x="101" y="4"/>
                    </a:lnTo>
                    <a:lnTo>
                      <a:pt x="152" y="36"/>
                    </a:lnTo>
                    <a:lnTo>
                      <a:pt x="162" y="77"/>
                    </a:lnTo>
                    <a:lnTo>
                      <a:pt x="157" y="125"/>
                    </a:lnTo>
                    <a:close/>
                  </a:path>
                </a:pathLst>
              </a:custGeom>
              <a:solidFill>
                <a:srgbClr val="000000"/>
              </a:solidFill>
              <a:ln w="9525">
                <a:noFill/>
                <a:round/>
                <a:headEnd/>
                <a:tailEnd/>
              </a:ln>
            </p:spPr>
            <p:txBody>
              <a:bodyPr/>
              <a:lstStyle/>
              <a:p>
                <a:endParaRPr lang="en-US"/>
              </a:p>
            </p:txBody>
          </p:sp>
          <p:sp>
            <p:nvSpPr>
              <p:cNvPr id="21779" name="Freeform 198"/>
              <p:cNvSpPr>
                <a:spLocks/>
              </p:cNvSpPr>
              <p:nvPr/>
            </p:nvSpPr>
            <p:spPr bwMode="auto">
              <a:xfrm>
                <a:off x="343" y="2637"/>
                <a:ext cx="13" cy="22"/>
              </a:xfrm>
              <a:custGeom>
                <a:avLst/>
                <a:gdLst>
                  <a:gd name="T0" fmla="*/ 83 w 88"/>
                  <a:gd name="T1" fmla="*/ 16 h 152"/>
                  <a:gd name="T2" fmla="*/ 88 w 88"/>
                  <a:gd name="T3" fmla="*/ 58 h 152"/>
                  <a:gd name="T4" fmla="*/ 83 w 88"/>
                  <a:gd name="T5" fmla="*/ 101 h 152"/>
                  <a:gd name="T6" fmla="*/ 56 w 88"/>
                  <a:gd name="T7" fmla="*/ 126 h 152"/>
                  <a:gd name="T8" fmla="*/ 26 w 88"/>
                  <a:gd name="T9" fmla="*/ 149 h 152"/>
                  <a:gd name="T10" fmla="*/ 11 w 88"/>
                  <a:gd name="T11" fmla="*/ 152 h 152"/>
                  <a:gd name="T12" fmla="*/ 0 w 88"/>
                  <a:gd name="T13" fmla="*/ 144 h 152"/>
                  <a:gd name="T14" fmla="*/ 5 w 88"/>
                  <a:gd name="T15" fmla="*/ 117 h 152"/>
                  <a:gd name="T16" fmla="*/ 41 w 88"/>
                  <a:gd name="T17" fmla="*/ 77 h 152"/>
                  <a:gd name="T18" fmla="*/ 46 w 88"/>
                  <a:gd name="T19" fmla="*/ 21 h 152"/>
                  <a:gd name="T20" fmla="*/ 50 w 88"/>
                  <a:gd name="T21" fmla="*/ 5 h 152"/>
                  <a:gd name="T22" fmla="*/ 62 w 88"/>
                  <a:gd name="T23" fmla="*/ 0 h 152"/>
                  <a:gd name="T24" fmla="*/ 83 w 88"/>
                  <a:gd name="T25" fmla="*/ 16 h 152"/>
                  <a:gd name="T26" fmla="*/ 83 w 88"/>
                  <a:gd name="T27" fmla="*/ 16 h 15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8"/>
                  <a:gd name="T43" fmla="*/ 0 h 152"/>
                  <a:gd name="T44" fmla="*/ 88 w 88"/>
                  <a:gd name="T45" fmla="*/ 152 h 15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8" h="152">
                    <a:moveTo>
                      <a:pt x="83" y="16"/>
                    </a:moveTo>
                    <a:lnTo>
                      <a:pt x="88" y="58"/>
                    </a:lnTo>
                    <a:lnTo>
                      <a:pt x="83" y="101"/>
                    </a:lnTo>
                    <a:lnTo>
                      <a:pt x="56" y="126"/>
                    </a:lnTo>
                    <a:lnTo>
                      <a:pt x="26" y="149"/>
                    </a:lnTo>
                    <a:lnTo>
                      <a:pt x="11" y="152"/>
                    </a:lnTo>
                    <a:lnTo>
                      <a:pt x="0" y="144"/>
                    </a:lnTo>
                    <a:lnTo>
                      <a:pt x="5" y="117"/>
                    </a:lnTo>
                    <a:lnTo>
                      <a:pt x="41" y="77"/>
                    </a:lnTo>
                    <a:lnTo>
                      <a:pt x="46" y="21"/>
                    </a:lnTo>
                    <a:lnTo>
                      <a:pt x="50" y="5"/>
                    </a:lnTo>
                    <a:lnTo>
                      <a:pt x="62" y="0"/>
                    </a:lnTo>
                    <a:lnTo>
                      <a:pt x="83" y="16"/>
                    </a:lnTo>
                    <a:close/>
                  </a:path>
                </a:pathLst>
              </a:custGeom>
              <a:solidFill>
                <a:srgbClr val="000000"/>
              </a:solidFill>
              <a:ln w="9525">
                <a:noFill/>
                <a:round/>
                <a:headEnd/>
                <a:tailEnd/>
              </a:ln>
            </p:spPr>
            <p:txBody>
              <a:bodyPr/>
              <a:lstStyle/>
              <a:p>
                <a:endParaRPr lang="en-US"/>
              </a:p>
            </p:txBody>
          </p:sp>
          <p:sp>
            <p:nvSpPr>
              <p:cNvPr id="21780" name="Freeform 199"/>
              <p:cNvSpPr>
                <a:spLocks/>
              </p:cNvSpPr>
              <p:nvPr/>
            </p:nvSpPr>
            <p:spPr bwMode="auto">
              <a:xfrm>
                <a:off x="464" y="2634"/>
                <a:ext cx="28" cy="26"/>
              </a:xfrm>
              <a:custGeom>
                <a:avLst/>
                <a:gdLst>
                  <a:gd name="T0" fmla="*/ 66 w 195"/>
                  <a:gd name="T1" fmla="*/ 30 h 186"/>
                  <a:gd name="T2" fmla="*/ 73 w 195"/>
                  <a:gd name="T3" fmla="*/ 100 h 186"/>
                  <a:gd name="T4" fmla="*/ 100 w 195"/>
                  <a:gd name="T5" fmla="*/ 118 h 186"/>
                  <a:gd name="T6" fmla="*/ 131 w 195"/>
                  <a:gd name="T7" fmla="*/ 136 h 186"/>
                  <a:gd name="T8" fmla="*/ 162 w 195"/>
                  <a:gd name="T9" fmla="*/ 152 h 186"/>
                  <a:gd name="T10" fmla="*/ 192 w 195"/>
                  <a:gd name="T11" fmla="*/ 165 h 186"/>
                  <a:gd name="T12" fmla="*/ 195 w 195"/>
                  <a:gd name="T13" fmla="*/ 174 h 186"/>
                  <a:gd name="T14" fmla="*/ 180 w 195"/>
                  <a:gd name="T15" fmla="*/ 183 h 186"/>
                  <a:gd name="T16" fmla="*/ 134 w 195"/>
                  <a:gd name="T17" fmla="*/ 186 h 186"/>
                  <a:gd name="T18" fmla="*/ 35 w 195"/>
                  <a:gd name="T19" fmla="*/ 125 h 186"/>
                  <a:gd name="T20" fmla="*/ 17 w 195"/>
                  <a:gd name="T21" fmla="*/ 75 h 186"/>
                  <a:gd name="T22" fmla="*/ 0 w 195"/>
                  <a:gd name="T23" fmla="*/ 25 h 186"/>
                  <a:gd name="T24" fmla="*/ 4 w 195"/>
                  <a:gd name="T25" fmla="*/ 6 h 186"/>
                  <a:gd name="T26" fmla="*/ 24 w 195"/>
                  <a:gd name="T27" fmla="*/ 0 h 186"/>
                  <a:gd name="T28" fmla="*/ 48 w 195"/>
                  <a:gd name="T29" fmla="*/ 8 h 186"/>
                  <a:gd name="T30" fmla="*/ 66 w 195"/>
                  <a:gd name="T31" fmla="*/ 30 h 186"/>
                  <a:gd name="T32" fmla="*/ 66 w 195"/>
                  <a:gd name="T33" fmla="*/ 30 h 18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5"/>
                  <a:gd name="T52" fmla="*/ 0 h 186"/>
                  <a:gd name="T53" fmla="*/ 195 w 195"/>
                  <a:gd name="T54" fmla="*/ 186 h 18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5" h="186">
                    <a:moveTo>
                      <a:pt x="66" y="30"/>
                    </a:moveTo>
                    <a:lnTo>
                      <a:pt x="73" y="100"/>
                    </a:lnTo>
                    <a:lnTo>
                      <a:pt x="100" y="118"/>
                    </a:lnTo>
                    <a:lnTo>
                      <a:pt x="131" y="136"/>
                    </a:lnTo>
                    <a:lnTo>
                      <a:pt x="162" y="152"/>
                    </a:lnTo>
                    <a:lnTo>
                      <a:pt x="192" y="165"/>
                    </a:lnTo>
                    <a:lnTo>
                      <a:pt x="195" y="174"/>
                    </a:lnTo>
                    <a:lnTo>
                      <a:pt x="180" y="183"/>
                    </a:lnTo>
                    <a:lnTo>
                      <a:pt x="134" y="186"/>
                    </a:lnTo>
                    <a:lnTo>
                      <a:pt x="35" y="125"/>
                    </a:lnTo>
                    <a:lnTo>
                      <a:pt x="17" y="75"/>
                    </a:lnTo>
                    <a:lnTo>
                      <a:pt x="0" y="25"/>
                    </a:lnTo>
                    <a:lnTo>
                      <a:pt x="4" y="6"/>
                    </a:lnTo>
                    <a:lnTo>
                      <a:pt x="24" y="0"/>
                    </a:lnTo>
                    <a:lnTo>
                      <a:pt x="48" y="8"/>
                    </a:lnTo>
                    <a:lnTo>
                      <a:pt x="66" y="30"/>
                    </a:lnTo>
                    <a:close/>
                  </a:path>
                </a:pathLst>
              </a:custGeom>
              <a:solidFill>
                <a:srgbClr val="000000"/>
              </a:solidFill>
              <a:ln w="9525">
                <a:noFill/>
                <a:round/>
                <a:headEnd/>
                <a:tailEnd/>
              </a:ln>
            </p:spPr>
            <p:txBody>
              <a:bodyPr/>
              <a:lstStyle/>
              <a:p>
                <a:endParaRPr lang="en-US"/>
              </a:p>
            </p:txBody>
          </p:sp>
          <p:sp>
            <p:nvSpPr>
              <p:cNvPr id="21781" name="Freeform 200"/>
              <p:cNvSpPr>
                <a:spLocks/>
              </p:cNvSpPr>
              <p:nvPr/>
            </p:nvSpPr>
            <p:spPr bwMode="auto">
              <a:xfrm>
                <a:off x="500" y="2416"/>
                <a:ext cx="38" cy="218"/>
              </a:xfrm>
              <a:custGeom>
                <a:avLst/>
                <a:gdLst>
                  <a:gd name="T0" fmla="*/ 251 w 263"/>
                  <a:gd name="T1" fmla="*/ 13 h 1524"/>
                  <a:gd name="T2" fmla="*/ 263 w 263"/>
                  <a:gd name="T3" fmla="*/ 144 h 1524"/>
                  <a:gd name="T4" fmla="*/ 258 w 263"/>
                  <a:gd name="T5" fmla="*/ 312 h 1524"/>
                  <a:gd name="T6" fmla="*/ 247 w 263"/>
                  <a:gd name="T7" fmla="*/ 472 h 1524"/>
                  <a:gd name="T8" fmla="*/ 239 w 263"/>
                  <a:gd name="T9" fmla="*/ 576 h 1524"/>
                  <a:gd name="T10" fmla="*/ 225 w 263"/>
                  <a:gd name="T11" fmla="*/ 692 h 1524"/>
                  <a:gd name="T12" fmla="*/ 209 w 263"/>
                  <a:gd name="T13" fmla="*/ 795 h 1524"/>
                  <a:gd name="T14" fmla="*/ 178 w 263"/>
                  <a:gd name="T15" fmla="*/ 1015 h 1524"/>
                  <a:gd name="T16" fmla="*/ 164 w 263"/>
                  <a:gd name="T17" fmla="*/ 1133 h 1524"/>
                  <a:gd name="T18" fmla="*/ 153 w 263"/>
                  <a:gd name="T19" fmla="*/ 1188 h 1524"/>
                  <a:gd name="T20" fmla="*/ 140 w 263"/>
                  <a:gd name="T21" fmla="*/ 1250 h 1524"/>
                  <a:gd name="T22" fmla="*/ 120 w 263"/>
                  <a:gd name="T23" fmla="*/ 1324 h 1524"/>
                  <a:gd name="T24" fmla="*/ 97 w 263"/>
                  <a:gd name="T25" fmla="*/ 1388 h 1524"/>
                  <a:gd name="T26" fmla="*/ 84 w 263"/>
                  <a:gd name="T27" fmla="*/ 1418 h 1524"/>
                  <a:gd name="T28" fmla="*/ 68 w 263"/>
                  <a:gd name="T29" fmla="*/ 1448 h 1524"/>
                  <a:gd name="T30" fmla="*/ 52 w 263"/>
                  <a:gd name="T31" fmla="*/ 1481 h 1524"/>
                  <a:gd name="T32" fmla="*/ 32 w 263"/>
                  <a:gd name="T33" fmla="*/ 1515 h 1524"/>
                  <a:gd name="T34" fmla="*/ 20 w 263"/>
                  <a:gd name="T35" fmla="*/ 1524 h 1524"/>
                  <a:gd name="T36" fmla="*/ 6 w 263"/>
                  <a:gd name="T37" fmla="*/ 1522 h 1524"/>
                  <a:gd name="T38" fmla="*/ 0 w 263"/>
                  <a:gd name="T39" fmla="*/ 1496 h 1524"/>
                  <a:gd name="T40" fmla="*/ 28 w 263"/>
                  <a:gd name="T41" fmla="*/ 1431 h 1524"/>
                  <a:gd name="T42" fmla="*/ 44 w 263"/>
                  <a:gd name="T43" fmla="*/ 1369 h 1524"/>
                  <a:gd name="T44" fmla="*/ 66 w 263"/>
                  <a:gd name="T45" fmla="*/ 1232 h 1524"/>
                  <a:gd name="T46" fmla="*/ 109 w 263"/>
                  <a:gd name="T47" fmla="*/ 1008 h 1524"/>
                  <a:gd name="T48" fmla="*/ 125 w 263"/>
                  <a:gd name="T49" fmla="*/ 892 h 1524"/>
                  <a:gd name="T50" fmla="*/ 145 w 263"/>
                  <a:gd name="T51" fmla="*/ 790 h 1524"/>
                  <a:gd name="T52" fmla="*/ 179 w 263"/>
                  <a:gd name="T53" fmla="*/ 571 h 1524"/>
                  <a:gd name="T54" fmla="*/ 192 w 263"/>
                  <a:gd name="T55" fmla="*/ 468 h 1524"/>
                  <a:gd name="T56" fmla="*/ 211 w 263"/>
                  <a:gd name="T57" fmla="*/ 312 h 1524"/>
                  <a:gd name="T58" fmla="*/ 223 w 263"/>
                  <a:gd name="T59" fmla="*/ 150 h 1524"/>
                  <a:gd name="T60" fmla="*/ 214 w 263"/>
                  <a:gd name="T61" fmla="*/ 22 h 1524"/>
                  <a:gd name="T62" fmla="*/ 216 w 263"/>
                  <a:gd name="T63" fmla="*/ 7 h 1524"/>
                  <a:gd name="T64" fmla="*/ 228 w 263"/>
                  <a:gd name="T65" fmla="*/ 0 h 1524"/>
                  <a:gd name="T66" fmla="*/ 251 w 263"/>
                  <a:gd name="T67" fmla="*/ 13 h 1524"/>
                  <a:gd name="T68" fmla="*/ 251 w 263"/>
                  <a:gd name="T69" fmla="*/ 13 h 152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63"/>
                  <a:gd name="T106" fmla="*/ 0 h 1524"/>
                  <a:gd name="T107" fmla="*/ 263 w 263"/>
                  <a:gd name="T108" fmla="*/ 1524 h 152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63" h="1524">
                    <a:moveTo>
                      <a:pt x="251" y="13"/>
                    </a:moveTo>
                    <a:lnTo>
                      <a:pt x="263" y="144"/>
                    </a:lnTo>
                    <a:lnTo>
                      <a:pt x="258" y="312"/>
                    </a:lnTo>
                    <a:lnTo>
                      <a:pt x="247" y="472"/>
                    </a:lnTo>
                    <a:lnTo>
                      <a:pt x="239" y="576"/>
                    </a:lnTo>
                    <a:lnTo>
                      <a:pt x="225" y="692"/>
                    </a:lnTo>
                    <a:lnTo>
                      <a:pt x="209" y="795"/>
                    </a:lnTo>
                    <a:lnTo>
                      <a:pt x="178" y="1015"/>
                    </a:lnTo>
                    <a:lnTo>
                      <a:pt x="164" y="1133"/>
                    </a:lnTo>
                    <a:lnTo>
                      <a:pt x="153" y="1188"/>
                    </a:lnTo>
                    <a:lnTo>
                      <a:pt x="140" y="1250"/>
                    </a:lnTo>
                    <a:lnTo>
                      <a:pt x="120" y="1324"/>
                    </a:lnTo>
                    <a:lnTo>
                      <a:pt x="97" y="1388"/>
                    </a:lnTo>
                    <a:lnTo>
                      <a:pt x="84" y="1418"/>
                    </a:lnTo>
                    <a:lnTo>
                      <a:pt x="68" y="1448"/>
                    </a:lnTo>
                    <a:lnTo>
                      <a:pt x="52" y="1481"/>
                    </a:lnTo>
                    <a:lnTo>
                      <a:pt x="32" y="1515"/>
                    </a:lnTo>
                    <a:lnTo>
                      <a:pt x="20" y="1524"/>
                    </a:lnTo>
                    <a:lnTo>
                      <a:pt x="6" y="1522"/>
                    </a:lnTo>
                    <a:lnTo>
                      <a:pt x="0" y="1496"/>
                    </a:lnTo>
                    <a:lnTo>
                      <a:pt x="28" y="1431"/>
                    </a:lnTo>
                    <a:lnTo>
                      <a:pt x="44" y="1369"/>
                    </a:lnTo>
                    <a:lnTo>
                      <a:pt x="66" y="1232"/>
                    </a:lnTo>
                    <a:lnTo>
                      <a:pt x="109" y="1008"/>
                    </a:lnTo>
                    <a:lnTo>
                      <a:pt x="125" y="892"/>
                    </a:lnTo>
                    <a:lnTo>
                      <a:pt x="145" y="790"/>
                    </a:lnTo>
                    <a:lnTo>
                      <a:pt x="179" y="571"/>
                    </a:lnTo>
                    <a:lnTo>
                      <a:pt x="192" y="468"/>
                    </a:lnTo>
                    <a:lnTo>
                      <a:pt x="211" y="312"/>
                    </a:lnTo>
                    <a:lnTo>
                      <a:pt x="223" y="150"/>
                    </a:lnTo>
                    <a:lnTo>
                      <a:pt x="214" y="22"/>
                    </a:lnTo>
                    <a:lnTo>
                      <a:pt x="216" y="7"/>
                    </a:lnTo>
                    <a:lnTo>
                      <a:pt x="228" y="0"/>
                    </a:lnTo>
                    <a:lnTo>
                      <a:pt x="251" y="13"/>
                    </a:lnTo>
                    <a:close/>
                  </a:path>
                </a:pathLst>
              </a:custGeom>
              <a:solidFill>
                <a:srgbClr val="000000"/>
              </a:solidFill>
              <a:ln w="9525">
                <a:noFill/>
                <a:round/>
                <a:headEnd/>
                <a:tailEnd/>
              </a:ln>
            </p:spPr>
            <p:txBody>
              <a:bodyPr/>
              <a:lstStyle/>
              <a:p>
                <a:endParaRPr lang="en-US"/>
              </a:p>
            </p:txBody>
          </p:sp>
          <p:sp>
            <p:nvSpPr>
              <p:cNvPr id="21782" name="Freeform 201"/>
              <p:cNvSpPr>
                <a:spLocks/>
              </p:cNvSpPr>
              <p:nvPr/>
            </p:nvSpPr>
            <p:spPr bwMode="auto">
              <a:xfrm>
                <a:off x="240" y="2588"/>
                <a:ext cx="45" cy="102"/>
              </a:xfrm>
              <a:custGeom>
                <a:avLst/>
                <a:gdLst>
                  <a:gd name="T0" fmla="*/ 302 w 315"/>
                  <a:gd name="T1" fmla="*/ 36 h 713"/>
                  <a:gd name="T2" fmla="*/ 181 w 315"/>
                  <a:gd name="T3" fmla="*/ 52 h 713"/>
                  <a:gd name="T4" fmla="*/ 126 w 315"/>
                  <a:gd name="T5" fmla="*/ 63 h 713"/>
                  <a:gd name="T6" fmla="*/ 72 w 315"/>
                  <a:gd name="T7" fmla="*/ 92 h 713"/>
                  <a:gd name="T8" fmla="*/ 53 w 315"/>
                  <a:gd name="T9" fmla="*/ 121 h 713"/>
                  <a:gd name="T10" fmla="*/ 51 w 315"/>
                  <a:gd name="T11" fmla="*/ 138 h 713"/>
                  <a:gd name="T12" fmla="*/ 52 w 315"/>
                  <a:gd name="T13" fmla="*/ 156 h 713"/>
                  <a:gd name="T14" fmla="*/ 63 w 315"/>
                  <a:gd name="T15" fmla="*/ 237 h 713"/>
                  <a:gd name="T16" fmla="*/ 49 w 315"/>
                  <a:gd name="T17" fmla="*/ 687 h 713"/>
                  <a:gd name="T18" fmla="*/ 41 w 315"/>
                  <a:gd name="T19" fmla="*/ 706 h 713"/>
                  <a:gd name="T20" fmla="*/ 24 w 315"/>
                  <a:gd name="T21" fmla="*/ 713 h 713"/>
                  <a:gd name="T22" fmla="*/ 0 w 315"/>
                  <a:gd name="T23" fmla="*/ 687 h 713"/>
                  <a:gd name="T24" fmla="*/ 9 w 315"/>
                  <a:gd name="T25" fmla="*/ 461 h 713"/>
                  <a:gd name="T26" fmla="*/ 27 w 315"/>
                  <a:gd name="T27" fmla="*/ 234 h 713"/>
                  <a:gd name="T28" fmla="*/ 20 w 315"/>
                  <a:gd name="T29" fmla="*/ 138 h 713"/>
                  <a:gd name="T30" fmla="*/ 24 w 315"/>
                  <a:gd name="T31" fmla="*/ 97 h 713"/>
                  <a:gd name="T32" fmla="*/ 34 w 315"/>
                  <a:gd name="T33" fmla="*/ 79 h 713"/>
                  <a:gd name="T34" fmla="*/ 50 w 315"/>
                  <a:gd name="T35" fmla="*/ 62 h 713"/>
                  <a:gd name="T36" fmla="*/ 79 w 315"/>
                  <a:gd name="T37" fmla="*/ 44 h 713"/>
                  <a:gd name="T38" fmla="*/ 107 w 315"/>
                  <a:gd name="T39" fmla="*/ 31 h 713"/>
                  <a:gd name="T40" fmla="*/ 165 w 315"/>
                  <a:gd name="T41" fmla="*/ 18 h 713"/>
                  <a:gd name="T42" fmla="*/ 292 w 315"/>
                  <a:gd name="T43" fmla="*/ 0 h 713"/>
                  <a:gd name="T44" fmla="*/ 307 w 315"/>
                  <a:gd name="T45" fmla="*/ 3 h 713"/>
                  <a:gd name="T46" fmla="*/ 315 w 315"/>
                  <a:gd name="T47" fmla="*/ 14 h 713"/>
                  <a:gd name="T48" fmla="*/ 314 w 315"/>
                  <a:gd name="T49" fmla="*/ 27 h 713"/>
                  <a:gd name="T50" fmla="*/ 302 w 315"/>
                  <a:gd name="T51" fmla="*/ 36 h 713"/>
                  <a:gd name="T52" fmla="*/ 302 w 315"/>
                  <a:gd name="T53" fmla="*/ 36 h 71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15"/>
                  <a:gd name="T82" fmla="*/ 0 h 713"/>
                  <a:gd name="T83" fmla="*/ 315 w 315"/>
                  <a:gd name="T84" fmla="*/ 713 h 713"/>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15" h="713">
                    <a:moveTo>
                      <a:pt x="302" y="36"/>
                    </a:moveTo>
                    <a:lnTo>
                      <a:pt x="181" y="52"/>
                    </a:lnTo>
                    <a:lnTo>
                      <a:pt x="126" y="63"/>
                    </a:lnTo>
                    <a:lnTo>
                      <a:pt x="72" y="92"/>
                    </a:lnTo>
                    <a:lnTo>
                      <a:pt x="53" y="121"/>
                    </a:lnTo>
                    <a:lnTo>
                      <a:pt x="51" y="138"/>
                    </a:lnTo>
                    <a:lnTo>
                      <a:pt x="52" y="156"/>
                    </a:lnTo>
                    <a:lnTo>
                      <a:pt x="63" y="237"/>
                    </a:lnTo>
                    <a:lnTo>
                      <a:pt x="49" y="687"/>
                    </a:lnTo>
                    <a:lnTo>
                      <a:pt x="41" y="706"/>
                    </a:lnTo>
                    <a:lnTo>
                      <a:pt x="24" y="713"/>
                    </a:lnTo>
                    <a:lnTo>
                      <a:pt x="0" y="687"/>
                    </a:lnTo>
                    <a:lnTo>
                      <a:pt x="9" y="461"/>
                    </a:lnTo>
                    <a:lnTo>
                      <a:pt x="27" y="234"/>
                    </a:lnTo>
                    <a:lnTo>
                      <a:pt x="20" y="138"/>
                    </a:lnTo>
                    <a:lnTo>
                      <a:pt x="24" y="97"/>
                    </a:lnTo>
                    <a:lnTo>
                      <a:pt x="34" y="79"/>
                    </a:lnTo>
                    <a:lnTo>
                      <a:pt x="50" y="62"/>
                    </a:lnTo>
                    <a:lnTo>
                      <a:pt x="79" y="44"/>
                    </a:lnTo>
                    <a:lnTo>
                      <a:pt x="107" y="31"/>
                    </a:lnTo>
                    <a:lnTo>
                      <a:pt x="165" y="18"/>
                    </a:lnTo>
                    <a:lnTo>
                      <a:pt x="292" y="0"/>
                    </a:lnTo>
                    <a:lnTo>
                      <a:pt x="307" y="3"/>
                    </a:lnTo>
                    <a:lnTo>
                      <a:pt x="315" y="14"/>
                    </a:lnTo>
                    <a:lnTo>
                      <a:pt x="314" y="27"/>
                    </a:lnTo>
                    <a:lnTo>
                      <a:pt x="302" y="36"/>
                    </a:lnTo>
                    <a:close/>
                  </a:path>
                </a:pathLst>
              </a:custGeom>
              <a:solidFill>
                <a:srgbClr val="000000"/>
              </a:solidFill>
              <a:ln w="9525">
                <a:noFill/>
                <a:round/>
                <a:headEnd/>
                <a:tailEnd/>
              </a:ln>
            </p:spPr>
            <p:txBody>
              <a:bodyPr/>
              <a:lstStyle/>
              <a:p>
                <a:endParaRPr lang="en-US"/>
              </a:p>
            </p:txBody>
          </p:sp>
          <p:sp>
            <p:nvSpPr>
              <p:cNvPr id="21783" name="Freeform 202"/>
              <p:cNvSpPr>
                <a:spLocks/>
              </p:cNvSpPr>
              <p:nvPr/>
            </p:nvSpPr>
            <p:spPr bwMode="auto">
              <a:xfrm>
                <a:off x="548" y="2674"/>
                <a:ext cx="32" cy="36"/>
              </a:xfrm>
              <a:custGeom>
                <a:avLst/>
                <a:gdLst>
                  <a:gd name="T0" fmla="*/ 190 w 224"/>
                  <a:gd name="T1" fmla="*/ 1 h 248"/>
                  <a:gd name="T2" fmla="*/ 210 w 224"/>
                  <a:gd name="T3" fmla="*/ 0 h 248"/>
                  <a:gd name="T4" fmla="*/ 223 w 224"/>
                  <a:gd name="T5" fmla="*/ 13 h 248"/>
                  <a:gd name="T6" fmla="*/ 224 w 224"/>
                  <a:gd name="T7" fmla="*/ 31 h 248"/>
                  <a:gd name="T8" fmla="*/ 211 w 224"/>
                  <a:gd name="T9" fmla="*/ 47 h 248"/>
                  <a:gd name="T10" fmla="*/ 153 w 224"/>
                  <a:gd name="T11" fmla="*/ 80 h 248"/>
                  <a:gd name="T12" fmla="*/ 151 w 224"/>
                  <a:gd name="T13" fmla="*/ 108 h 248"/>
                  <a:gd name="T14" fmla="*/ 158 w 224"/>
                  <a:gd name="T15" fmla="*/ 140 h 248"/>
                  <a:gd name="T16" fmla="*/ 144 w 224"/>
                  <a:gd name="T17" fmla="*/ 171 h 248"/>
                  <a:gd name="T18" fmla="*/ 118 w 224"/>
                  <a:gd name="T19" fmla="*/ 196 h 248"/>
                  <a:gd name="T20" fmla="*/ 104 w 224"/>
                  <a:gd name="T21" fmla="*/ 205 h 248"/>
                  <a:gd name="T22" fmla="*/ 83 w 224"/>
                  <a:gd name="T23" fmla="*/ 215 h 248"/>
                  <a:gd name="T24" fmla="*/ 47 w 224"/>
                  <a:gd name="T25" fmla="*/ 235 h 248"/>
                  <a:gd name="T26" fmla="*/ 20 w 224"/>
                  <a:gd name="T27" fmla="*/ 248 h 248"/>
                  <a:gd name="T28" fmla="*/ 2 w 224"/>
                  <a:gd name="T29" fmla="*/ 240 h 248"/>
                  <a:gd name="T30" fmla="*/ 0 w 224"/>
                  <a:gd name="T31" fmla="*/ 218 h 248"/>
                  <a:gd name="T32" fmla="*/ 5 w 224"/>
                  <a:gd name="T33" fmla="*/ 205 h 248"/>
                  <a:gd name="T34" fmla="*/ 18 w 224"/>
                  <a:gd name="T35" fmla="*/ 190 h 248"/>
                  <a:gd name="T36" fmla="*/ 35 w 224"/>
                  <a:gd name="T37" fmla="*/ 175 h 248"/>
                  <a:gd name="T38" fmla="*/ 61 w 224"/>
                  <a:gd name="T39" fmla="*/ 157 h 248"/>
                  <a:gd name="T40" fmla="*/ 93 w 224"/>
                  <a:gd name="T41" fmla="*/ 132 h 248"/>
                  <a:gd name="T42" fmla="*/ 109 w 224"/>
                  <a:gd name="T43" fmla="*/ 48 h 248"/>
                  <a:gd name="T44" fmla="*/ 146 w 224"/>
                  <a:gd name="T45" fmla="*/ 19 h 248"/>
                  <a:gd name="T46" fmla="*/ 190 w 224"/>
                  <a:gd name="T47" fmla="*/ 1 h 248"/>
                  <a:gd name="T48" fmla="*/ 190 w 224"/>
                  <a:gd name="T49" fmla="*/ 1 h 24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24"/>
                  <a:gd name="T76" fmla="*/ 0 h 248"/>
                  <a:gd name="T77" fmla="*/ 224 w 224"/>
                  <a:gd name="T78" fmla="*/ 248 h 24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24" h="248">
                    <a:moveTo>
                      <a:pt x="190" y="1"/>
                    </a:moveTo>
                    <a:lnTo>
                      <a:pt x="210" y="0"/>
                    </a:lnTo>
                    <a:lnTo>
                      <a:pt x="223" y="13"/>
                    </a:lnTo>
                    <a:lnTo>
                      <a:pt x="224" y="31"/>
                    </a:lnTo>
                    <a:lnTo>
                      <a:pt x="211" y="47"/>
                    </a:lnTo>
                    <a:lnTo>
                      <a:pt x="153" y="80"/>
                    </a:lnTo>
                    <a:lnTo>
                      <a:pt x="151" y="108"/>
                    </a:lnTo>
                    <a:lnTo>
                      <a:pt x="158" y="140"/>
                    </a:lnTo>
                    <a:lnTo>
                      <a:pt x="144" y="171"/>
                    </a:lnTo>
                    <a:lnTo>
                      <a:pt x="118" y="196"/>
                    </a:lnTo>
                    <a:lnTo>
                      <a:pt x="104" y="205"/>
                    </a:lnTo>
                    <a:lnTo>
                      <a:pt x="83" y="215"/>
                    </a:lnTo>
                    <a:lnTo>
                      <a:pt x="47" y="235"/>
                    </a:lnTo>
                    <a:lnTo>
                      <a:pt x="20" y="248"/>
                    </a:lnTo>
                    <a:lnTo>
                      <a:pt x="2" y="240"/>
                    </a:lnTo>
                    <a:lnTo>
                      <a:pt x="0" y="218"/>
                    </a:lnTo>
                    <a:lnTo>
                      <a:pt x="5" y="205"/>
                    </a:lnTo>
                    <a:lnTo>
                      <a:pt x="18" y="190"/>
                    </a:lnTo>
                    <a:lnTo>
                      <a:pt x="35" y="175"/>
                    </a:lnTo>
                    <a:lnTo>
                      <a:pt x="61" y="157"/>
                    </a:lnTo>
                    <a:lnTo>
                      <a:pt x="93" y="132"/>
                    </a:lnTo>
                    <a:lnTo>
                      <a:pt x="109" y="48"/>
                    </a:lnTo>
                    <a:lnTo>
                      <a:pt x="146" y="19"/>
                    </a:lnTo>
                    <a:lnTo>
                      <a:pt x="190" y="1"/>
                    </a:lnTo>
                    <a:close/>
                  </a:path>
                </a:pathLst>
              </a:custGeom>
              <a:solidFill>
                <a:srgbClr val="000000"/>
              </a:solidFill>
              <a:ln w="9525">
                <a:noFill/>
                <a:round/>
                <a:headEnd/>
                <a:tailEnd/>
              </a:ln>
            </p:spPr>
            <p:txBody>
              <a:bodyPr/>
              <a:lstStyle/>
              <a:p>
                <a:endParaRPr lang="en-US"/>
              </a:p>
            </p:txBody>
          </p:sp>
          <p:sp>
            <p:nvSpPr>
              <p:cNvPr id="21784" name="Freeform 203"/>
              <p:cNvSpPr>
                <a:spLocks/>
              </p:cNvSpPr>
              <p:nvPr/>
            </p:nvSpPr>
            <p:spPr bwMode="auto">
              <a:xfrm>
                <a:off x="573" y="2662"/>
                <a:ext cx="89" cy="71"/>
              </a:xfrm>
              <a:custGeom>
                <a:avLst/>
                <a:gdLst>
                  <a:gd name="T0" fmla="*/ 125 w 624"/>
                  <a:gd name="T1" fmla="*/ 50 h 493"/>
                  <a:gd name="T2" fmla="*/ 47 w 624"/>
                  <a:gd name="T3" fmla="*/ 116 h 493"/>
                  <a:gd name="T4" fmla="*/ 52 w 624"/>
                  <a:gd name="T5" fmla="*/ 176 h 493"/>
                  <a:gd name="T6" fmla="*/ 105 w 624"/>
                  <a:gd name="T7" fmla="*/ 272 h 493"/>
                  <a:gd name="T8" fmla="*/ 101 w 624"/>
                  <a:gd name="T9" fmla="*/ 356 h 493"/>
                  <a:gd name="T10" fmla="*/ 111 w 624"/>
                  <a:gd name="T11" fmla="*/ 377 h 493"/>
                  <a:gd name="T12" fmla="*/ 144 w 624"/>
                  <a:gd name="T13" fmla="*/ 400 h 493"/>
                  <a:gd name="T14" fmla="*/ 317 w 624"/>
                  <a:gd name="T15" fmla="*/ 428 h 493"/>
                  <a:gd name="T16" fmla="*/ 447 w 624"/>
                  <a:gd name="T17" fmla="*/ 399 h 493"/>
                  <a:gd name="T18" fmla="*/ 530 w 624"/>
                  <a:gd name="T19" fmla="*/ 330 h 493"/>
                  <a:gd name="T20" fmla="*/ 534 w 624"/>
                  <a:gd name="T21" fmla="*/ 208 h 493"/>
                  <a:gd name="T22" fmla="*/ 506 w 624"/>
                  <a:gd name="T23" fmla="*/ 164 h 493"/>
                  <a:gd name="T24" fmla="*/ 466 w 624"/>
                  <a:gd name="T25" fmla="*/ 123 h 493"/>
                  <a:gd name="T26" fmla="*/ 420 w 624"/>
                  <a:gd name="T27" fmla="*/ 93 h 493"/>
                  <a:gd name="T28" fmla="*/ 347 w 624"/>
                  <a:gd name="T29" fmla="*/ 49 h 493"/>
                  <a:gd name="T30" fmla="*/ 266 w 624"/>
                  <a:gd name="T31" fmla="*/ 37 h 493"/>
                  <a:gd name="T32" fmla="*/ 253 w 624"/>
                  <a:gd name="T33" fmla="*/ 13 h 493"/>
                  <a:gd name="T34" fmla="*/ 363 w 624"/>
                  <a:gd name="T35" fmla="*/ 0 h 493"/>
                  <a:gd name="T36" fmla="*/ 569 w 624"/>
                  <a:gd name="T37" fmla="*/ 119 h 493"/>
                  <a:gd name="T38" fmla="*/ 617 w 624"/>
                  <a:gd name="T39" fmla="*/ 316 h 493"/>
                  <a:gd name="T40" fmla="*/ 578 w 624"/>
                  <a:gd name="T41" fmla="*/ 392 h 493"/>
                  <a:gd name="T42" fmla="*/ 535 w 624"/>
                  <a:gd name="T43" fmla="*/ 431 h 493"/>
                  <a:gd name="T44" fmla="*/ 471 w 624"/>
                  <a:gd name="T45" fmla="*/ 467 h 493"/>
                  <a:gd name="T46" fmla="*/ 318 w 624"/>
                  <a:gd name="T47" fmla="*/ 493 h 493"/>
                  <a:gd name="T48" fmla="*/ 129 w 624"/>
                  <a:gd name="T49" fmla="*/ 450 h 493"/>
                  <a:gd name="T50" fmla="*/ 80 w 624"/>
                  <a:gd name="T51" fmla="*/ 425 h 493"/>
                  <a:gd name="T52" fmla="*/ 48 w 624"/>
                  <a:gd name="T53" fmla="*/ 373 h 493"/>
                  <a:gd name="T54" fmla="*/ 53 w 624"/>
                  <a:gd name="T55" fmla="*/ 244 h 493"/>
                  <a:gd name="T56" fmla="*/ 0 w 624"/>
                  <a:gd name="T57" fmla="*/ 162 h 493"/>
                  <a:gd name="T58" fmla="*/ 23 w 624"/>
                  <a:gd name="T59" fmla="*/ 86 h 493"/>
                  <a:gd name="T60" fmla="*/ 70 w 624"/>
                  <a:gd name="T61" fmla="*/ 51 h 493"/>
                  <a:gd name="T62" fmla="*/ 112 w 624"/>
                  <a:gd name="T63" fmla="*/ 23 h 493"/>
                  <a:gd name="T64" fmla="*/ 178 w 624"/>
                  <a:gd name="T65" fmla="*/ 22 h 493"/>
                  <a:gd name="T66" fmla="*/ 165 w 624"/>
                  <a:gd name="T67" fmla="*/ 39 h 49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624"/>
                  <a:gd name="T103" fmla="*/ 0 h 493"/>
                  <a:gd name="T104" fmla="*/ 624 w 624"/>
                  <a:gd name="T105" fmla="*/ 493 h 49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624" h="493">
                    <a:moveTo>
                      <a:pt x="165" y="39"/>
                    </a:moveTo>
                    <a:lnTo>
                      <a:pt x="125" y="50"/>
                    </a:lnTo>
                    <a:lnTo>
                      <a:pt x="89" y="74"/>
                    </a:lnTo>
                    <a:lnTo>
                      <a:pt x="47" y="116"/>
                    </a:lnTo>
                    <a:lnTo>
                      <a:pt x="40" y="148"/>
                    </a:lnTo>
                    <a:lnTo>
                      <a:pt x="52" y="176"/>
                    </a:lnTo>
                    <a:lnTo>
                      <a:pt x="96" y="222"/>
                    </a:lnTo>
                    <a:lnTo>
                      <a:pt x="105" y="272"/>
                    </a:lnTo>
                    <a:lnTo>
                      <a:pt x="96" y="325"/>
                    </a:lnTo>
                    <a:lnTo>
                      <a:pt x="101" y="356"/>
                    </a:lnTo>
                    <a:lnTo>
                      <a:pt x="118" y="384"/>
                    </a:lnTo>
                    <a:lnTo>
                      <a:pt x="111" y="377"/>
                    </a:lnTo>
                    <a:lnTo>
                      <a:pt x="120" y="386"/>
                    </a:lnTo>
                    <a:lnTo>
                      <a:pt x="144" y="400"/>
                    </a:lnTo>
                    <a:lnTo>
                      <a:pt x="216" y="419"/>
                    </a:lnTo>
                    <a:lnTo>
                      <a:pt x="317" y="428"/>
                    </a:lnTo>
                    <a:lnTo>
                      <a:pt x="418" y="412"/>
                    </a:lnTo>
                    <a:lnTo>
                      <a:pt x="447" y="399"/>
                    </a:lnTo>
                    <a:lnTo>
                      <a:pt x="475" y="381"/>
                    </a:lnTo>
                    <a:lnTo>
                      <a:pt x="530" y="330"/>
                    </a:lnTo>
                    <a:lnTo>
                      <a:pt x="548" y="257"/>
                    </a:lnTo>
                    <a:lnTo>
                      <a:pt x="534" y="208"/>
                    </a:lnTo>
                    <a:lnTo>
                      <a:pt x="522" y="188"/>
                    </a:lnTo>
                    <a:lnTo>
                      <a:pt x="506" y="164"/>
                    </a:lnTo>
                    <a:lnTo>
                      <a:pt x="486" y="141"/>
                    </a:lnTo>
                    <a:lnTo>
                      <a:pt x="466" y="123"/>
                    </a:lnTo>
                    <a:lnTo>
                      <a:pt x="445" y="107"/>
                    </a:lnTo>
                    <a:lnTo>
                      <a:pt x="420" y="93"/>
                    </a:lnTo>
                    <a:lnTo>
                      <a:pt x="382" y="68"/>
                    </a:lnTo>
                    <a:lnTo>
                      <a:pt x="347" y="49"/>
                    </a:lnTo>
                    <a:lnTo>
                      <a:pt x="309" y="37"/>
                    </a:lnTo>
                    <a:lnTo>
                      <a:pt x="266" y="37"/>
                    </a:lnTo>
                    <a:lnTo>
                      <a:pt x="249" y="24"/>
                    </a:lnTo>
                    <a:lnTo>
                      <a:pt x="253" y="13"/>
                    </a:lnTo>
                    <a:lnTo>
                      <a:pt x="263" y="8"/>
                    </a:lnTo>
                    <a:lnTo>
                      <a:pt x="363" y="0"/>
                    </a:lnTo>
                    <a:lnTo>
                      <a:pt x="456" y="29"/>
                    </a:lnTo>
                    <a:lnTo>
                      <a:pt x="569" y="119"/>
                    </a:lnTo>
                    <a:lnTo>
                      <a:pt x="624" y="254"/>
                    </a:lnTo>
                    <a:lnTo>
                      <a:pt x="617" y="316"/>
                    </a:lnTo>
                    <a:lnTo>
                      <a:pt x="595" y="368"/>
                    </a:lnTo>
                    <a:lnTo>
                      <a:pt x="578" y="392"/>
                    </a:lnTo>
                    <a:lnTo>
                      <a:pt x="558" y="412"/>
                    </a:lnTo>
                    <a:lnTo>
                      <a:pt x="535" y="431"/>
                    </a:lnTo>
                    <a:lnTo>
                      <a:pt x="507" y="447"/>
                    </a:lnTo>
                    <a:lnTo>
                      <a:pt x="471" y="467"/>
                    </a:lnTo>
                    <a:lnTo>
                      <a:pt x="432" y="481"/>
                    </a:lnTo>
                    <a:lnTo>
                      <a:pt x="318" y="493"/>
                    </a:lnTo>
                    <a:lnTo>
                      <a:pt x="205" y="475"/>
                    </a:lnTo>
                    <a:lnTo>
                      <a:pt x="129" y="450"/>
                    </a:lnTo>
                    <a:lnTo>
                      <a:pt x="94" y="431"/>
                    </a:lnTo>
                    <a:lnTo>
                      <a:pt x="80" y="425"/>
                    </a:lnTo>
                    <a:lnTo>
                      <a:pt x="73" y="419"/>
                    </a:lnTo>
                    <a:lnTo>
                      <a:pt x="48" y="373"/>
                    </a:lnTo>
                    <a:lnTo>
                      <a:pt x="44" y="320"/>
                    </a:lnTo>
                    <a:lnTo>
                      <a:pt x="53" y="244"/>
                    </a:lnTo>
                    <a:lnTo>
                      <a:pt x="18" y="211"/>
                    </a:lnTo>
                    <a:lnTo>
                      <a:pt x="0" y="162"/>
                    </a:lnTo>
                    <a:lnTo>
                      <a:pt x="13" y="105"/>
                    </a:lnTo>
                    <a:lnTo>
                      <a:pt x="23" y="86"/>
                    </a:lnTo>
                    <a:lnTo>
                      <a:pt x="36" y="74"/>
                    </a:lnTo>
                    <a:lnTo>
                      <a:pt x="70" y="51"/>
                    </a:lnTo>
                    <a:lnTo>
                      <a:pt x="91" y="36"/>
                    </a:lnTo>
                    <a:lnTo>
                      <a:pt x="112" y="23"/>
                    </a:lnTo>
                    <a:lnTo>
                      <a:pt x="162" y="10"/>
                    </a:lnTo>
                    <a:lnTo>
                      <a:pt x="178" y="22"/>
                    </a:lnTo>
                    <a:lnTo>
                      <a:pt x="175" y="33"/>
                    </a:lnTo>
                    <a:lnTo>
                      <a:pt x="165" y="39"/>
                    </a:lnTo>
                    <a:close/>
                  </a:path>
                </a:pathLst>
              </a:custGeom>
              <a:solidFill>
                <a:srgbClr val="000000"/>
              </a:solidFill>
              <a:ln w="9525">
                <a:noFill/>
                <a:round/>
                <a:headEnd/>
                <a:tailEnd/>
              </a:ln>
            </p:spPr>
            <p:txBody>
              <a:bodyPr/>
              <a:lstStyle/>
              <a:p>
                <a:endParaRPr lang="en-US"/>
              </a:p>
            </p:txBody>
          </p:sp>
          <p:sp>
            <p:nvSpPr>
              <p:cNvPr id="21785" name="Freeform 204"/>
              <p:cNvSpPr>
                <a:spLocks/>
              </p:cNvSpPr>
              <p:nvPr/>
            </p:nvSpPr>
            <p:spPr bwMode="auto">
              <a:xfrm>
                <a:off x="595" y="2685"/>
                <a:ext cx="1" cy="1"/>
              </a:xfrm>
              <a:custGeom>
                <a:avLst/>
                <a:gdLst>
                  <a:gd name="T0" fmla="*/ 2 w 2"/>
                  <a:gd name="T1" fmla="*/ 0 h 2"/>
                  <a:gd name="T2" fmla="*/ 0 w 2"/>
                  <a:gd name="T3" fmla="*/ 2 h 2"/>
                  <a:gd name="T4" fmla="*/ 2 w 2"/>
                  <a:gd name="T5" fmla="*/ 0 h 2"/>
                  <a:gd name="T6" fmla="*/ 2 w 2"/>
                  <a:gd name="T7" fmla="*/ 0 h 2"/>
                  <a:gd name="T8" fmla="*/ 0 60000 65536"/>
                  <a:gd name="T9" fmla="*/ 0 60000 65536"/>
                  <a:gd name="T10" fmla="*/ 0 60000 65536"/>
                  <a:gd name="T11" fmla="*/ 0 60000 65536"/>
                  <a:gd name="T12" fmla="*/ 0 w 2"/>
                  <a:gd name="T13" fmla="*/ 0 h 2"/>
                  <a:gd name="T14" fmla="*/ 2 w 2"/>
                  <a:gd name="T15" fmla="*/ 2 h 2"/>
                </a:gdLst>
                <a:ahLst/>
                <a:cxnLst>
                  <a:cxn ang="T8">
                    <a:pos x="T0" y="T1"/>
                  </a:cxn>
                  <a:cxn ang="T9">
                    <a:pos x="T2" y="T3"/>
                  </a:cxn>
                  <a:cxn ang="T10">
                    <a:pos x="T4" y="T5"/>
                  </a:cxn>
                  <a:cxn ang="T11">
                    <a:pos x="T6" y="T7"/>
                  </a:cxn>
                </a:cxnLst>
                <a:rect l="T12" t="T13" r="T14" b="T15"/>
                <a:pathLst>
                  <a:path w="2" h="2">
                    <a:moveTo>
                      <a:pt x="2" y="0"/>
                    </a:moveTo>
                    <a:lnTo>
                      <a:pt x="0" y="2"/>
                    </a:lnTo>
                    <a:lnTo>
                      <a:pt x="2" y="0"/>
                    </a:lnTo>
                    <a:close/>
                  </a:path>
                </a:pathLst>
              </a:custGeom>
              <a:solidFill>
                <a:srgbClr val="000000"/>
              </a:solidFill>
              <a:ln w="9525">
                <a:noFill/>
                <a:round/>
                <a:headEnd/>
                <a:tailEnd/>
              </a:ln>
            </p:spPr>
            <p:txBody>
              <a:bodyPr/>
              <a:lstStyle/>
              <a:p>
                <a:endParaRPr lang="en-US"/>
              </a:p>
            </p:txBody>
          </p:sp>
          <p:sp>
            <p:nvSpPr>
              <p:cNvPr id="21786" name="Freeform 205"/>
              <p:cNvSpPr>
                <a:spLocks/>
              </p:cNvSpPr>
              <p:nvPr/>
            </p:nvSpPr>
            <p:spPr bwMode="auto">
              <a:xfrm>
                <a:off x="589" y="2668"/>
                <a:ext cx="48" cy="35"/>
              </a:xfrm>
              <a:custGeom>
                <a:avLst/>
                <a:gdLst>
                  <a:gd name="T0" fmla="*/ 314 w 333"/>
                  <a:gd name="T1" fmla="*/ 39 h 248"/>
                  <a:gd name="T2" fmla="*/ 246 w 333"/>
                  <a:gd name="T3" fmla="*/ 29 h 248"/>
                  <a:gd name="T4" fmla="*/ 175 w 333"/>
                  <a:gd name="T5" fmla="*/ 41 h 248"/>
                  <a:gd name="T6" fmla="*/ 119 w 333"/>
                  <a:gd name="T7" fmla="*/ 59 h 248"/>
                  <a:gd name="T8" fmla="*/ 69 w 333"/>
                  <a:gd name="T9" fmla="*/ 91 h 248"/>
                  <a:gd name="T10" fmla="*/ 48 w 333"/>
                  <a:gd name="T11" fmla="*/ 114 h 248"/>
                  <a:gd name="T12" fmla="*/ 84 w 333"/>
                  <a:gd name="T13" fmla="*/ 147 h 248"/>
                  <a:gd name="T14" fmla="*/ 100 w 333"/>
                  <a:gd name="T15" fmla="*/ 167 h 248"/>
                  <a:gd name="T16" fmla="*/ 119 w 333"/>
                  <a:gd name="T17" fmla="*/ 187 h 248"/>
                  <a:gd name="T18" fmla="*/ 136 w 333"/>
                  <a:gd name="T19" fmla="*/ 199 h 248"/>
                  <a:gd name="T20" fmla="*/ 155 w 333"/>
                  <a:gd name="T21" fmla="*/ 207 h 248"/>
                  <a:gd name="T22" fmla="*/ 196 w 333"/>
                  <a:gd name="T23" fmla="*/ 219 h 248"/>
                  <a:gd name="T24" fmla="*/ 206 w 333"/>
                  <a:gd name="T25" fmla="*/ 237 h 248"/>
                  <a:gd name="T26" fmla="*/ 200 w 333"/>
                  <a:gd name="T27" fmla="*/ 246 h 248"/>
                  <a:gd name="T28" fmla="*/ 188 w 333"/>
                  <a:gd name="T29" fmla="*/ 248 h 248"/>
                  <a:gd name="T30" fmla="*/ 101 w 333"/>
                  <a:gd name="T31" fmla="*/ 209 h 248"/>
                  <a:gd name="T32" fmla="*/ 62 w 333"/>
                  <a:gd name="T33" fmla="*/ 180 h 248"/>
                  <a:gd name="T34" fmla="*/ 43 w 333"/>
                  <a:gd name="T35" fmla="*/ 169 h 248"/>
                  <a:gd name="T36" fmla="*/ 18 w 333"/>
                  <a:gd name="T37" fmla="*/ 158 h 248"/>
                  <a:gd name="T38" fmla="*/ 8 w 333"/>
                  <a:gd name="T39" fmla="*/ 152 h 248"/>
                  <a:gd name="T40" fmla="*/ 0 w 333"/>
                  <a:gd name="T41" fmla="*/ 118 h 248"/>
                  <a:gd name="T42" fmla="*/ 6 w 333"/>
                  <a:gd name="T43" fmla="*/ 95 h 248"/>
                  <a:gd name="T44" fmla="*/ 46 w 333"/>
                  <a:gd name="T45" fmla="*/ 59 h 248"/>
                  <a:gd name="T46" fmla="*/ 75 w 333"/>
                  <a:gd name="T47" fmla="*/ 40 h 248"/>
                  <a:gd name="T48" fmla="*/ 104 w 333"/>
                  <a:gd name="T49" fmla="*/ 28 h 248"/>
                  <a:gd name="T50" fmla="*/ 169 w 333"/>
                  <a:gd name="T51" fmla="*/ 12 h 248"/>
                  <a:gd name="T52" fmla="*/ 249 w 333"/>
                  <a:gd name="T53" fmla="*/ 0 h 248"/>
                  <a:gd name="T54" fmla="*/ 324 w 333"/>
                  <a:gd name="T55" fmla="*/ 11 h 248"/>
                  <a:gd name="T56" fmla="*/ 333 w 333"/>
                  <a:gd name="T57" fmla="*/ 30 h 248"/>
                  <a:gd name="T58" fmla="*/ 327 w 333"/>
                  <a:gd name="T59" fmla="*/ 38 h 248"/>
                  <a:gd name="T60" fmla="*/ 314 w 333"/>
                  <a:gd name="T61" fmla="*/ 39 h 248"/>
                  <a:gd name="T62" fmla="*/ 314 w 333"/>
                  <a:gd name="T63" fmla="*/ 39 h 24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33"/>
                  <a:gd name="T97" fmla="*/ 0 h 248"/>
                  <a:gd name="T98" fmla="*/ 333 w 333"/>
                  <a:gd name="T99" fmla="*/ 248 h 24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33" h="248">
                    <a:moveTo>
                      <a:pt x="314" y="39"/>
                    </a:moveTo>
                    <a:lnTo>
                      <a:pt x="246" y="29"/>
                    </a:lnTo>
                    <a:lnTo>
                      <a:pt x="175" y="41"/>
                    </a:lnTo>
                    <a:lnTo>
                      <a:pt x="119" y="59"/>
                    </a:lnTo>
                    <a:lnTo>
                      <a:pt x="69" y="91"/>
                    </a:lnTo>
                    <a:lnTo>
                      <a:pt x="48" y="114"/>
                    </a:lnTo>
                    <a:lnTo>
                      <a:pt x="84" y="147"/>
                    </a:lnTo>
                    <a:lnTo>
                      <a:pt x="100" y="167"/>
                    </a:lnTo>
                    <a:lnTo>
                      <a:pt x="119" y="187"/>
                    </a:lnTo>
                    <a:lnTo>
                      <a:pt x="136" y="199"/>
                    </a:lnTo>
                    <a:lnTo>
                      <a:pt x="155" y="207"/>
                    </a:lnTo>
                    <a:lnTo>
                      <a:pt x="196" y="219"/>
                    </a:lnTo>
                    <a:lnTo>
                      <a:pt x="206" y="237"/>
                    </a:lnTo>
                    <a:lnTo>
                      <a:pt x="200" y="246"/>
                    </a:lnTo>
                    <a:lnTo>
                      <a:pt x="188" y="248"/>
                    </a:lnTo>
                    <a:lnTo>
                      <a:pt x="101" y="209"/>
                    </a:lnTo>
                    <a:lnTo>
                      <a:pt x="62" y="180"/>
                    </a:lnTo>
                    <a:lnTo>
                      <a:pt x="43" y="169"/>
                    </a:lnTo>
                    <a:lnTo>
                      <a:pt x="18" y="158"/>
                    </a:lnTo>
                    <a:lnTo>
                      <a:pt x="8" y="152"/>
                    </a:lnTo>
                    <a:lnTo>
                      <a:pt x="0" y="118"/>
                    </a:lnTo>
                    <a:lnTo>
                      <a:pt x="6" y="95"/>
                    </a:lnTo>
                    <a:lnTo>
                      <a:pt x="46" y="59"/>
                    </a:lnTo>
                    <a:lnTo>
                      <a:pt x="75" y="40"/>
                    </a:lnTo>
                    <a:lnTo>
                      <a:pt x="104" y="28"/>
                    </a:lnTo>
                    <a:lnTo>
                      <a:pt x="169" y="12"/>
                    </a:lnTo>
                    <a:lnTo>
                      <a:pt x="249" y="0"/>
                    </a:lnTo>
                    <a:lnTo>
                      <a:pt x="324" y="11"/>
                    </a:lnTo>
                    <a:lnTo>
                      <a:pt x="333" y="30"/>
                    </a:lnTo>
                    <a:lnTo>
                      <a:pt x="327" y="38"/>
                    </a:lnTo>
                    <a:lnTo>
                      <a:pt x="314" y="39"/>
                    </a:lnTo>
                    <a:close/>
                  </a:path>
                </a:pathLst>
              </a:custGeom>
              <a:solidFill>
                <a:srgbClr val="000000"/>
              </a:solidFill>
              <a:ln w="9525">
                <a:noFill/>
                <a:round/>
                <a:headEnd/>
                <a:tailEnd/>
              </a:ln>
            </p:spPr>
            <p:txBody>
              <a:bodyPr/>
              <a:lstStyle/>
              <a:p>
                <a:endParaRPr lang="en-US"/>
              </a:p>
            </p:txBody>
          </p:sp>
          <p:sp>
            <p:nvSpPr>
              <p:cNvPr id="21787" name="Freeform 206"/>
              <p:cNvSpPr>
                <a:spLocks/>
              </p:cNvSpPr>
              <p:nvPr/>
            </p:nvSpPr>
            <p:spPr bwMode="auto">
              <a:xfrm>
                <a:off x="353" y="2490"/>
                <a:ext cx="87" cy="74"/>
              </a:xfrm>
              <a:custGeom>
                <a:avLst/>
                <a:gdLst>
                  <a:gd name="T0" fmla="*/ 72 w 606"/>
                  <a:gd name="T1" fmla="*/ 30 h 522"/>
                  <a:gd name="T2" fmla="*/ 90 w 606"/>
                  <a:gd name="T3" fmla="*/ 106 h 522"/>
                  <a:gd name="T4" fmla="*/ 114 w 606"/>
                  <a:gd name="T5" fmla="*/ 202 h 522"/>
                  <a:gd name="T6" fmla="*/ 128 w 606"/>
                  <a:gd name="T7" fmla="*/ 249 h 522"/>
                  <a:gd name="T8" fmla="*/ 144 w 606"/>
                  <a:gd name="T9" fmla="*/ 292 h 522"/>
                  <a:gd name="T10" fmla="*/ 161 w 606"/>
                  <a:gd name="T11" fmla="*/ 326 h 522"/>
                  <a:gd name="T12" fmla="*/ 179 w 606"/>
                  <a:gd name="T13" fmla="*/ 349 h 522"/>
                  <a:gd name="T14" fmla="*/ 199 w 606"/>
                  <a:gd name="T15" fmla="*/ 361 h 522"/>
                  <a:gd name="T16" fmla="*/ 221 w 606"/>
                  <a:gd name="T17" fmla="*/ 368 h 522"/>
                  <a:gd name="T18" fmla="*/ 265 w 606"/>
                  <a:gd name="T19" fmla="*/ 370 h 522"/>
                  <a:gd name="T20" fmla="*/ 357 w 606"/>
                  <a:gd name="T21" fmla="*/ 369 h 522"/>
                  <a:gd name="T22" fmla="*/ 411 w 606"/>
                  <a:gd name="T23" fmla="*/ 385 h 522"/>
                  <a:gd name="T24" fmla="*/ 460 w 606"/>
                  <a:gd name="T25" fmla="*/ 405 h 522"/>
                  <a:gd name="T26" fmla="*/ 510 w 606"/>
                  <a:gd name="T27" fmla="*/ 423 h 522"/>
                  <a:gd name="T28" fmla="*/ 567 w 606"/>
                  <a:gd name="T29" fmla="*/ 432 h 522"/>
                  <a:gd name="T30" fmla="*/ 595 w 606"/>
                  <a:gd name="T31" fmla="*/ 443 h 522"/>
                  <a:gd name="T32" fmla="*/ 606 w 606"/>
                  <a:gd name="T33" fmla="*/ 466 h 522"/>
                  <a:gd name="T34" fmla="*/ 597 w 606"/>
                  <a:gd name="T35" fmla="*/ 491 h 522"/>
                  <a:gd name="T36" fmla="*/ 586 w 606"/>
                  <a:gd name="T37" fmla="*/ 500 h 522"/>
                  <a:gd name="T38" fmla="*/ 570 w 606"/>
                  <a:gd name="T39" fmla="*/ 506 h 522"/>
                  <a:gd name="T40" fmla="*/ 455 w 606"/>
                  <a:gd name="T41" fmla="*/ 519 h 522"/>
                  <a:gd name="T42" fmla="*/ 324 w 606"/>
                  <a:gd name="T43" fmla="*/ 522 h 522"/>
                  <a:gd name="T44" fmla="*/ 197 w 606"/>
                  <a:gd name="T45" fmla="*/ 506 h 522"/>
                  <a:gd name="T46" fmla="*/ 94 w 606"/>
                  <a:gd name="T47" fmla="*/ 456 h 522"/>
                  <a:gd name="T48" fmla="*/ 51 w 606"/>
                  <a:gd name="T49" fmla="*/ 380 h 522"/>
                  <a:gd name="T50" fmla="*/ 24 w 606"/>
                  <a:gd name="T51" fmla="*/ 265 h 522"/>
                  <a:gd name="T52" fmla="*/ 0 w 606"/>
                  <a:gd name="T53" fmla="*/ 44 h 522"/>
                  <a:gd name="T54" fmla="*/ 6 w 606"/>
                  <a:gd name="T55" fmla="*/ 14 h 522"/>
                  <a:gd name="T56" fmla="*/ 16 w 606"/>
                  <a:gd name="T57" fmla="*/ 5 h 522"/>
                  <a:gd name="T58" fmla="*/ 29 w 606"/>
                  <a:gd name="T59" fmla="*/ 0 h 522"/>
                  <a:gd name="T60" fmla="*/ 54 w 606"/>
                  <a:gd name="T61" fmla="*/ 5 h 522"/>
                  <a:gd name="T62" fmla="*/ 72 w 606"/>
                  <a:gd name="T63" fmla="*/ 30 h 522"/>
                  <a:gd name="T64" fmla="*/ 72 w 606"/>
                  <a:gd name="T65" fmla="*/ 30 h 52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06"/>
                  <a:gd name="T100" fmla="*/ 0 h 522"/>
                  <a:gd name="T101" fmla="*/ 606 w 606"/>
                  <a:gd name="T102" fmla="*/ 522 h 52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06" h="522">
                    <a:moveTo>
                      <a:pt x="72" y="30"/>
                    </a:moveTo>
                    <a:lnTo>
                      <a:pt x="90" y="106"/>
                    </a:lnTo>
                    <a:lnTo>
                      <a:pt x="114" y="202"/>
                    </a:lnTo>
                    <a:lnTo>
                      <a:pt x="128" y="249"/>
                    </a:lnTo>
                    <a:lnTo>
                      <a:pt x="144" y="292"/>
                    </a:lnTo>
                    <a:lnTo>
                      <a:pt x="161" y="326"/>
                    </a:lnTo>
                    <a:lnTo>
                      <a:pt x="179" y="349"/>
                    </a:lnTo>
                    <a:lnTo>
                      <a:pt x="199" y="361"/>
                    </a:lnTo>
                    <a:lnTo>
                      <a:pt x="221" y="368"/>
                    </a:lnTo>
                    <a:lnTo>
                      <a:pt x="265" y="370"/>
                    </a:lnTo>
                    <a:lnTo>
                      <a:pt x="357" y="369"/>
                    </a:lnTo>
                    <a:lnTo>
                      <a:pt x="411" y="385"/>
                    </a:lnTo>
                    <a:lnTo>
                      <a:pt x="460" y="405"/>
                    </a:lnTo>
                    <a:lnTo>
                      <a:pt x="510" y="423"/>
                    </a:lnTo>
                    <a:lnTo>
                      <a:pt x="567" y="432"/>
                    </a:lnTo>
                    <a:lnTo>
                      <a:pt x="595" y="443"/>
                    </a:lnTo>
                    <a:lnTo>
                      <a:pt x="606" y="466"/>
                    </a:lnTo>
                    <a:lnTo>
                      <a:pt x="597" y="491"/>
                    </a:lnTo>
                    <a:lnTo>
                      <a:pt x="586" y="500"/>
                    </a:lnTo>
                    <a:lnTo>
                      <a:pt x="570" y="506"/>
                    </a:lnTo>
                    <a:lnTo>
                      <a:pt x="455" y="519"/>
                    </a:lnTo>
                    <a:lnTo>
                      <a:pt x="324" y="522"/>
                    </a:lnTo>
                    <a:lnTo>
                      <a:pt x="197" y="506"/>
                    </a:lnTo>
                    <a:lnTo>
                      <a:pt x="94" y="456"/>
                    </a:lnTo>
                    <a:lnTo>
                      <a:pt x="51" y="380"/>
                    </a:lnTo>
                    <a:lnTo>
                      <a:pt x="24" y="265"/>
                    </a:lnTo>
                    <a:lnTo>
                      <a:pt x="0" y="44"/>
                    </a:lnTo>
                    <a:lnTo>
                      <a:pt x="6" y="14"/>
                    </a:lnTo>
                    <a:lnTo>
                      <a:pt x="16" y="5"/>
                    </a:lnTo>
                    <a:lnTo>
                      <a:pt x="29" y="0"/>
                    </a:lnTo>
                    <a:lnTo>
                      <a:pt x="54" y="5"/>
                    </a:lnTo>
                    <a:lnTo>
                      <a:pt x="72" y="30"/>
                    </a:lnTo>
                    <a:close/>
                  </a:path>
                </a:pathLst>
              </a:custGeom>
              <a:solidFill>
                <a:srgbClr val="CCECFF"/>
              </a:solidFill>
              <a:ln w="9525">
                <a:noFill/>
                <a:round/>
                <a:headEnd/>
                <a:tailEnd/>
              </a:ln>
            </p:spPr>
            <p:txBody>
              <a:bodyPr/>
              <a:lstStyle/>
              <a:p>
                <a:endParaRPr lang="en-US"/>
              </a:p>
            </p:txBody>
          </p:sp>
          <p:sp>
            <p:nvSpPr>
              <p:cNvPr id="21788" name="Freeform 207"/>
              <p:cNvSpPr>
                <a:spLocks/>
              </p:cNvSpPr>
              <p:nvPr/>
            </p:nvSpPr>
            <p:spPr bwMode="auto">
              <a:xfrm>
                <a:off x="407" y="2461"/>
                <a:ext cx="77" cy="66"/>
              </a:xfrm>
              <a:custGeom>
                <a:avLst/>
                <a:gdLst>
                  <a:gd name="T0" fmla="*/ 427 w 538"/>
                  <a:gd name="T1" fmla="*/ 438 h 457"/>
                  <a:gd name="T2" fmla="*/ 410 w 538"/>
                  <a:gd name="T3" fmla="*/ 202 h 457"/>
                  <a:gd name="T4" fmla="*/ 392 w 538"/>
                  <a:gd name="T5" fmla="*/ 187 h 457"/>
                  <a:gd name="T6" fmla="*/ 372 w 538"/>
                  <a:gd name="T7" fmla="*/ 177 h 457"/>
                  <a:gd name="T8" fmla="*/ 326 w 538"/>
                  <a:gd name="T9" fmla="*/ 170 h 457"/>
                  <a:gd name="T10" fmla="*/ 236 w 538"/>
                  <a:gd name="T11" fmla="*/ 160 h 457"/>
                  <a:gd name="T12" fmla="*/ 184 w 538"/>
                  <a:gd name="T13" fmla="*/ 139 h 457"/>
                  <a:gd name="T14" fmla="*/ 137 w 538"/>
                  <a:gd name="T15" fmla="*/ 114 h 457"/>
                  <a:gd name="T16" fmla="*/ 114 w 538"/>
                  <a:gd name="T17" fmla="*/ 101 h 457"/>
                  <a:gd name="T18" fmla="*/ 90 w 538"/>
                  <a:gd name="T19" fmla="*/ 90 h 457"/>
                  <a:gd name="T20" fmla="*/ 34 w 538"/>
                  <a:gd name="T21" fmla="*/ 74 h 457"/>
                  <a:gd name="T22" fmla="*/ 8 w 538"/>
                  <a:gd name="T23" fmla="*/ 59 h 457"/>
                  <a:gd name="T24" fmla="*/ 0 w 538"/>
                  <a:gd name="T25" fmla="*/ 35 h 457"/>
                  <a:gd name="T26" fmla="*/ 11 w 538"/>
                  <a:gd name="T27" fmla="*/ 11 h 457"/>
                  <a:gd name="T28" fmla="*/ 39 w 538"/>
                  <a:gd name="T29" fmla="*/ 0 h 457"/>
                  <a:gd name="T30" fmla="*/ 285 w 538"/>
                  <a:gd name="T31" fmla="*/ 11 h 457"/>
                  <a:gd name="T32" fmla="*/ 410 w 538"/>
                  <a:gd name="T33" fmla="*/ 44 h 457"/>
                  <a:gd name="T34" fmla="*/ 463 w 538"/>
                  <a:gd name="T35" fmla="*/ 71 h 457"/>
                  <a:gd name="T36" fmla="*/ 507 w 538"/>
                  <a:gd name="T37" fmla="*/ 105 h 457"/>
                  <a:gd name="T38" fmla="*/ 536 w 538"/>
                  <a:gd name="T39" fmla="*/ 164 h 457"/>
                  <a:gd name="T40" fmla="*/ 538 w 538"/>
                  <a:gd name="T41" fmla="*/ 234 h 457"/>
                  <a:gd name="T42" fmla="*/ 520 w 538"/>
                  <a:gd name="T43" fmla="*/ 386 h 457"/>
                  <a:gd name="T44" fmla="*/ 507 w 538"/>
                  <a:gd name="T45" fmla="*/ 422 h 457"/>
                  <a:gd name="T46" fmla="*/ 477 w 538"/>
                  <a:gd name="T47" fmla="*/ 449 h 457"/>
                  <a:gd name="T48" fmla="*/ 445 w 538"/>
                  <a:gd name="T49" fmla="*/ 457 h 457"/>
                  <a:gd name="T50" fmla="*/ 427 w 538"/>
                  <a:gd name="T51" fmla="*/ 438 h 457"/>
                  <a:gd name="T52" fmla="*/ 427 w 538"/>
                  <a:gd name="T53" fmla="*/ 438 h 45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38"/>
                  <a:gd name="T82" fmla="*/ 0 h 457"/>
                  <a:gd name="T83" fmla="*/ 538 w 538"/>
                  <a:gd name="T84" fmla="*/ 457 h 45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38" h="457">
                    <a:moveTo>
                      <a:pt x="427" y="438"/>
                    </a:moveTo>
                    <a:lnTo>
                      <a:pt x="410" y="202"/>
                    </a:lnTo>
                    <a:lnTo>
                      <a:pt x="392" y="187"/>
                    </a:lnTo>
                    <a:lnTo>
                      <a:pt x="372" y="177"/>
                    </a:lnTo>
                    <a:lnTo>
                      <a:pt x="326" y="170"/>
                    </a:lnTo>
                    <a:lnTo>
                      <a:pt x="236" y="160"/>
                    </a:lnTo>
                    <a:lnTo>
                      <a:pt x="184" y="139"/>
                    </a:lnTo>
                    <a:lnTo>
                      <a:pt x="137" y="114"/>
                    </a:lnTo>
                    <a:lnTo>
                      <a:pt x="114" y="101"/>
                    </a:lnTo>
                    <a:lnTo>
                      <a:pt x="90" y="90"/>
                    </a:lnTo>
                    <a:lnTo>
                      <a:pt x="34" y="74"/>
                    </a:lnTo>
                    <a:lnTo>
                      <a:pt x="8" y="59"/>
                    </a:lnTo>
                    <a:lnTo>
                      <a:pt x="0" y="35"/>
                    </a:lnTo>
                    <a:lnTo>
                      <a:pt x="11" y="11"/>
                    </a:lnTo>
                    <a:lnTo>
                      <a:pt x="39" y="0"/>
                    </a:lnTo>
                    <a:lnTo>
                      <a:pt x="285" y="11"/>
                    </a:lnTo>
                    <a:lnTo>
                      <a:pt x="410" y="44"/>
                    </a:lnTo>
                    <a:lnTo>
                      <a:pt x="463" y="71"/>
                    </a:lnTo>
                    <a:lnTo>
                      <a:pt x="507" y="105"/>
                    </a:lnTo>
                    <a:lnTo>
                      <a:pt x="536" y="164"/>
                    </a:lnTo>
                    <a:lnTo>
                      <a:pt x="538" y="234"/>
                    </a:lnTo>
                    <a:lnTo>
                      <a:pt x="520" y="386"/>
                    </a:lnTo>
                    <a:lnTo>
                      <a:pt x="507" y="422"/>
                    </a:lnTo>
                    <a:lnTo>
                      <a:pt x="477" y="449"/>
                    </a:lnTo>
                    <a:lnTo>
                      <a:pt x="445" y="457"/>
                    </a:lnTo>
                    <a:lnTo>
                      <a:pt x="427" y="438"/>
                    </a:lnTo>
                    <a:close/>
                  </a:path>
                </a:pathLst>
              </a:custGeom>
              <a:solidFill>
                <a:srgbClr val="66CCFF"/>
              </a:solidFill>
              <a:ln w="9525">
                <a:noFill/>
                <a:round/>
                <a:headEnd/>
                <a:tailEnd/>
              </a:ln>
            </p:spPr>
            <p:txBody>
              <a:bodyPr/>
              <a:lstStyle/>
              <a:p>
                <a:endParaRPr lang="en-US"/>
              </a:p>
            </p:txBody>
          </p:sp>
        </p:grpSp>
        <p:grpSp>
          <p:nvGrpSpPr>
            <p:cNvPr id="21522" name="Group 208"/>
            <p:cNvGrpSpPr>
              <a:grpSpLocks/>
            </p:cNvGrpSpPr>
            <p:nvPr/>
          </p:nvGrpSpPr>
          <p:grpSpPr bwMode="auto">
            <a:xfrm>
              <a:off x="3153" y="2809"/>
              <a:ext cx="440" cy="330"/>
              <a:chOff x="240" y="2403"/>
              <a:chExt cx="477" cy="330"/>
            </a:xfrm>
          </p:grpSpPr>
          <p:sp>
            <p:nvSpPr>
              <p:cNvPr id="21617" name="Freeform 209"/>
              <p:cNvSpPr>
                <a:spLocks/>
              </p:cNvSpPr>
              <p:nvPr/>
            </p:nvSpPr>
            <p:spPr bwMode="auto">
              <a:xfrm>
                <a:off x="243" y="2409"/>
                <a:ext cx="470" cy="322"/>
              </a:xfrm>
              <a:custGeom>
                <a:avLst/>
                <a:gdLst>
                  <a:gd name="T0" fmla="*/ 0 w 3288"/>
                  <a:gd name="T1" fmla="*/ 1989 h 2250"/>
                  <a:gd name="T2" fmla="*/ 9 w 3288"/>
                  <a:gd name="T3" fmla="*/ 1419 h 2250"/>
                  <a:gd name="T4" fmla="*/ 29 w 3288"/>
                  <a:gd name="T5" fmla="*/ 1336 h 2250"/>
                  <a:gd name="T6" fmla="*/ 101 w 3288"/>
                  <a:gd name="T7" fmla="*/ 1287 h 2250"/>
                  <a:gd name="T8" fmla="*/ 270 w 3288"/>
                  <a:gd name="T9" fmla="*/ 1253 h 2250"/>
                  <a:gd name="T10" fmla="*/ 347 w 3288"/>
                  <a:gd name="T11" fmla="*/ 1315 h 2250"/>
                  <a:gd name="T12" fmla="*/ 472 w 3288"/>
                  <a:gd name="T13" fmla="*/ 1728 h 2250"/>
                  <a:gd name="T14" fmla="*/ 668 w 3288"/>
                  <a:gd name="T15" fmla="*/ 1729 h 2250"/>
                  <a:gd name="T16" fmla="*/ 765 w 3288"/>
                  <a:gd name="T17" fmla="*/ 1714 h 2250"/>
                  <a:gd name="T18" fmla="*/ 780 w 3288"/>
                  <a:gd name="T19" fmla="*/ 1584 h 2250"/>
                  <a:gd name="T20" fmla="*/ 567 w 3288"/>
                  <a:gd name="T21" fmla="*/ 1561 h 2250"/>
                  <a:gd name="T22" fmla="*/ 434 w 3288"/>
                  <a:gd name="T23" fmla="*/ 166 h 2250"/>
                  <a:gd name="T24" fmla="*/ 470 w 3288"/>
                  <a:gd name="T25" fmla="*/ 96 h 2250"/>
                  <a:gd name="T26" fmla="*/ 709 w 3288"/>
                  <a:gd name="T27" fmla="*/ 30 h 2250"/>
                  <a:gd name="T28" fmla="*/ 1656 w 3288"/>
                  <a:gd name="T29" fmla="*/ 0 h 2250"/>
                  <a:gd name="T30" fmla="*/ 1811 w 3288"/>
                  <a:gd name="T31" fmla="*/ 22 h 2250"/>
                  <a:gd name="T32" fmla="*/ 1994 w 3288"/>
                  <a:gd name="T33" fmla="*/ 68 h 2250"/>
                  <a:gd name="T34" fmla="*/ 2032 w 3288"/>
                  <a:gd name="T35" fmla="*/ 91 h 2250"/>
                  <a:gd name="T36" fmla="*/ 2046 w 3288"/>
                  <a:gd name="T37" fmla="*/ 141 h 2250"/>
                  <a:gd name="T38" fmla="*/ 2031 w 3288"/>
                  <a:gd name="T39" fmla="*/ 404 h 2250"/>
                  <a:gd name="T40" fmla="*/ 2309 w 3288"/>
                  <a:gd name="T41" fmla="*/ 248 h 2250"/>
                  <a:gd name="T42" fmla="*/ 2441 w 3288"/>
                  <a:gd name="T43" fmla="*/ 190 h 2250"/>
                  <a:gd name="T44" fmla="*/ 2825 w 3288"/>
                  <a:gd name="T45" fmla="*/ 240 h 2250"/>
                  <a:gd name="T46" fmla="*/ 2881 w 3288"/>
                  <a:gd name="T47" fmla="*/ 255 h 2250"/>
                  <a:gd name="T48" fmla="*/ 2911 w 3288"/>
                  <a:gd name="T49" fmla="*/ 305 h 2250"/>
                  <a:gd name="T50" fmla="*/ 2914 w 3288"/>
                  <a:gd name="T51" fmla="*/ 567 h 2250"/>
                  <a:gd name="T52" fmla="*/ 2938 w 3288"/>
                  <a:gd name="T53" fmla="*/ 1166 h 2250"/>
                  <a:gd name="T54" fmla="*/ 2931 w 3288"/>
                  <a:gd name="T55" fmla="*/ 1390 h 2250"/>
                  <a:gd name="T56" fmla="*/ 3060 w 3288"/>
                  <a:gd name="T57" fmla="*/ 1298 h 2250"/>
                  <a:gd name="T58" fmla="*/ 3251 w 3288"/>
                  <a:gd name="T59" fmla="*/ 1379 h 2250"/>
                  <a:gd name="T60" fmla="*/ 3288 w 3288"/>
                  <a:gd name="T61" fmla="*/ 1442 h 2250"/>
                  <a:gd name="T62" fmla="*/ 3279 w 3288"/>
                  <a:gd name="T63" fmla="*/ 1993 h 2250"/>
                  <a:gd name="T64" fmla="*/ 3159 w 3288"/>
                  <a:gd name="T65" fmla="*/ 2018 h 2250"/>
                  <a:gd name="T66" fmla="*/ 3002 w 3288"/>
                  <a:gd name="T67" fmla="*/ 2050 h 2250"/>
                  <a:gd name="T68" fmla="*/ 2900 w 3288"/>
                  <a:gd name="T69" fmla="*/ 2004 h 2250"/>
                  <a:gd name="T70" fmla="*/ 2888 w 3288"/>
                  <a:gd name="T71" fmla="*/ 2109 h 2250"/>
                  <a:gd name="T72" fmla="*/ 2750 w 3288"/>
                  <a:gd name="T73" fmla="*/ 2221 h 2250"/>
                  <a:gd name="T74" fmla="*/ 2545 w 3288"/>
                  <a:gd name="T75" fmla="*/ 2250 h 2250"/>
                  <a:gd name="T76" fmla="*/ 2402 w 3288"/>
                  <a:gd name="T77" fmla="*/ 2174 h 2250"/>
                  <a:gd name="T78" fmla="*/ 2387 w 3288"/>
                  <a:gd name="T79" fmla="*/ 2045 h 2250"/>
                  <a:gd name="T80" fmla="*/ 2333 w 3288"/>
                  <a:gd name="T81" fmla="*/ 1954 h 2250"/>
                  <a:gd name="T82" fmla="*/ 2344 w 3288"/>
                  <a:gd name="T83" fmla="*/ 1870 h 2250"/>
                  <a:gd name="T84" fmla="*/ 2145 w 3288"/>
                  <a:gd name="T85" fmla="*/ 1836 h 2250"/>
                  <a:gd name="T86" fmla="*/ 2050 w 3288"/>
                  <a:gd name="T87" fmla="*/ 1799 h 2250"/>
                  <a:gd name="T88" fmla="*/ 2145 w 3288"/>
                  <a:gd name="T89" fmla="*/ 2125 h 2250"/>
                  <a:gd name="T90" fmla="*/ 1964 w 3288"/>
                  <a:gd name="T91" fmla="*/ 2186 h 2250"/>
                  <a:gd name="T92" fmla="*/ 919 w 3288"/>
                  <a:gd name="T93" fmla="*/ 2167 h 2250"/>
                  <a:gd name="T94" fmla="*/ 383 w 3288"/>
                  <a:gd name="T95" fmla="*/ 2133 h 2250"/>
                  <a:gd name="T96" fmla="*/ 299 w 3288"/>
                  <a:gd name="T97" fmla="*/ 2106 h 2250"/>
                  <a:gd name="T98" fmla="*/ 266 w 3288"/>
                  <a:gd name="T99" fmla="*/ 2031 h 2250"/>
                  <a:gd name="T100" fmla="*/ 29 w 3288"/>
                  <a:gd name="T101" fmla="*/ 2015 h 2250"/>
                  <a:gd name="T102" fmla="*/ 0 w 3288"/>
                  <a:gd name="T103" fmla="*/ 1989 h 2250"/>
                  <a:gd name="T104" fmla="*/ 0 w 3288"/>
                  <a:gd name="T105" fmla="*/ 1989 h 225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288"/>
                  <a:gd name="T160" fmla="*/ 0 h 2250"/>
                  <a:gd name="T161" fmla="*/ 3288 w 3288"/>
                  <a:gd name="T162" fmla="*/ 2250 h 225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288" h="2250">
                    <a:moveTo>
                      <a:pt x="0" y="1989"/>
                    </a:moveTo>
                    <a:lnTo>
                      <a:pt x="9" y="1419"/>
                    </a:lnTo>
                    <a:lnTo>
                      <a:pt x="29" y="1336"/>
                    </a:lnTo>
                    <a:lnTo>
                      <a:pt x="101" y="1287"/>
                    </a:lnTo>
                    <a:lnTo>
                      <a:pt x="270" y="1253"/>
                    </a:lnTo>
                    <a:lnTo>
                      <a:pt x="347" y="1315"/>
                    </a:lnTo>
                    <a:lnTo>
                      <a:pt x="472" y="1728"/>
                    </a:lnTo>
                    <a:lnTo>
                      <a:pt x="668" y="1729"/>
                    </a:lnTo>
                    <a:lnTo>
                      <a:pt x="765" y="1714"/>
                    </a:lnTo>
                    <a:lnTo>
                      <a:pt x="780" y="1584"/>
                    </a:lnTo>
                    <a:lnTo>
                      <a:pt x="567" y="1561"/>
                    </a:lnTo>
                    <a:lnTo>
                      <a:pt x="434" y="166"/>
                    </a:lnTo>
                    <a:lnTo>
                      <a:pt x="470" y="96"/>
                    </a:lnTo>
                    <a:lnTo>
                      <a:pt x="709" y="30"/>
                    </a:lnTo>
                    <a:lnTo>
                      <a:pt x="1656" y="0"/>
                    </a:lnTo>
                    <a:lnTo>
                      <a:pt x="1811" y="22"/>
                    </a:lnTo>
                    <a:lnTo>
                      <a:pt x="1994" y="68"/>
                    </a:lnTo>
                    <a:lnTo>
                      <a:pt x="2032" y="91"/>
                    </a:lnTo>
                    <a:lnTo>
                      <a:pt x="2046" y="141"/>
                    </a:lnTo>
                    <a:lnTo>
                      <a:pt x="2031" y="404"/>
                    </a:lnTo>
                    <a:lnTo>
                      <a:pt x="2309" y="248"/>
                    </a:lnTo>
                    <a:lnTo>
                      <a:pt x="2441" y="190"/>
                    </a:lnTo>
                    <a:lnTo>
                      <a:pt x="2825" y="240"/>
                    </a:lnTo>
                    <a:lnTo>
                      <a:pt x="2881" y="255"/>
                    </a:lnTo>
                    <a:lnTo>
                      <a:pt x="2911" y="305"/>
                    </a:lnTo>
                    <a:lnTo>
                      <a:pt x="2914" y="567"/>
                    </a:lnTo>
                    <a:lnTo>
                      <a:pt x="2938" y="1166"/>
                    </a:lnTo>
                    <a:lnTo>
                      <a:pt x="2931" y="1390"/>
                    </a:lnTo>
                    <a:lnTo>
                      <a:pt x="3060" y="1298"/>
                    </a:lnTo>
                    <a:lnTo>
                      <a:pt x="3251" y="1379"/>
                    </a:lnTo>
                    <a:lnTo>
                      <a:pt x="3288" y="1442"/>
                    </a:lnTo>
                    <a:lnTo>
                      <a:pt x="3279" y="1993"/>
                    </a:lnTo>
                    <a:lnTo>
                      <a:pt x="3159" y="2018"/>
                    </a:lnTo>
                    <a:lnTo>
                      <a:pt x="3002" y="2050"/>
                    </a:lnTo>
                    <a:lnTo>
                      <a:pt x="2900" y="2004"/>
                    </a:lnTo>
                    <a:lnTo>
                      <a:pt x="2888" y="2109"/>
                    </a:lnTo>
                    <a:lnTo>
                      <a:pt x="2750" y="2221"/>
                    </a:lnTo>
                    <a:lnTo>
                      <a:pt x="2545" y="2250"/>
                    </a:lnTo>
                    <a:lnTo>
                      <a:pt x="2402" y="2174"/>
                    </a:lnTo>
                    <a:lnTo>
                      <a:pt x="2387" y="2045"/>
                    </a:lnTo>
                    <a:lnTo>
                      <a:pt x="2333" y="1954"/>
                    </a:lnTo>
                    <a:lnTo>
                      <a:pt x="2344" y="1870"/>
                    </a:lnTo>
                    <a:lnTo>
                      <a:pt x="2145" y="1836"/>
                    </a:lnTo>
                    <a:lnTo>
                      <a:pt x="2050" y="1799"/>
                    </a:lnTo>
                    <a:lnTo>
                      <a:pt x="2145" y="2125"/>
                    </a:lnTo>
                    <a:lnTo>
                      <a:pt x="1964" y="2186"/>
                    </a:lnTo>
                    <a:lnTo>
                      <a:pt x="919" y="2167"/>
                    </a:lnTo>
                    <a:lnTo>
                      <a:pt x="383" y="2133"/>
                    </a:lnTo>
                    <a:lnTo>
                      <a:pt x="299" y="2106"/>
                    </a:lnTo>
                    <a:lnTo>
                      <a:pt x="266" y="2031"/>
                    </a:lnTo>
                    <a:lnTo>
                      <a:pt x="29" y="2015"/>
                    </a:lnTo>
                    <a:lnTo>
                      <a:pt x="0" y="1989"/>
                    </a:lnTo>
                    <a:close/>
                  </a:path>
                </a:pathLst>
              </a:custGeom>
              <a:solidFill>
                <a:srgbClr val="FFFFFF"/>
              </a:solidFill>
              <a:ln w="9525">
                <a:noFill/>
                <a:round/>
                <a:headEnd/>
                <a:tailEnd/>
              </a:ln>
            </p:spPr>
            <p:txBody>
              <a:bodyPr/>
              <a:lstStyle/>
              <a:p>
                <a:endParaRPr lang="en-US"/>
              </a:p>
            </p:txBody>
          </p:sp>
          <p:sp>
            <p:nvSpPr>
              <p:cNvPr id="21618" name="Freeform 210"/>
              <p:cNvSpPr>
                <a:spLocks/>
              </p:cNvSpPr>
              <p:nvPr/>
            </p:nvSpPr>
            <p:spPr bwMode="auto">
              <a:xfrm>
                <a:off x="242" y="2598"/>
                <a:ext cx="47" cy="97"/>
              </a:xfrm>
              <a:custGeom>
                <a:avLst/>
                <a:gdLst>
                  <a:gd name="T0" fmla="*/ 32 w 332"/>
                  <a:gd name="T1" fmla="*/ 62 h 681"/>
                  <a:gd name="T2" fmla="*/ 78 w 332"/>
                  <a:gd name="T3" fmla="*/ 33 h 681"/>
                  <a:gd name="T4" fmla="*/ 222 w 332"/>
                  <a:gd name="T5" fmla="*/ 0 h 681"/>
                  <a:gd name="T6" fmla="*/ 275 w 332"/>
                  <a:gd name="T7" fmla="*/ 18 h 681"/>
                  <a:gd name="T8" fmla="*/ 332 w 332"/>
                  <a:gd name="T9" fmla="*/ 432 h 681"/>
                  <a:gd name="T10" fmla="*/ 310 w 332"/>
                  <a:gd name="T11" fmla="*/ 500 h 681"/>
                  <a:gd name="T12" fmla="*/ 253 w 332"/>
                  <a:gd name="T13" fmla="*/ 557 h 681"/>
                  <a:gd name="T14" fmla="*/ 229 w 332"/>
                  <a:gd name="T15" fmla="*/ 483 h 681"/>
                  <a:gd name="T16" fmla="*/ 161 w 332"/>
                  <a:gd name="T17" fmla="*/ 511 h 681"/>
                  <a:gd name="T18" fmla="*/ 164 w 332"/>
                  <a:gd name="T19" fmla="*/ 565 h 681"/>
                  <a:gd name="T20" fmla="*/ 222 w 332"/>
                  <a:gd name="T21" fmla="*/ 623 h 681"/>
                  <a:gd name="T22" fmla="*/ 199 w 332"/>
                  <a:gd name="T23" fmla="*/ 681 h 681"/>
                  <a:gd name="T24" fmla="*/ 8 w 332"/>
                  <a:gd name="T25" fmla="*/ 670 h 681"/>
                  <a:gd name="T26" fmla="*/ 0 w 332"/>
                  <a:gd name="T27" fmla="*/ 435 h 681"/>
                  <a:gd name="T28" fmla="*/ 13 w 332"/>
                  <a:gd name="T29" fmla="*/ 279 h 681"/>
                  <a:gd name="T30" fmla="*/ 25 w 332"/>
                  <a:gd name="T31" fmla="*/ 135 h 681"/>
                  <a:gd name="T32" fmla="*/ 32 w 332"/>
                  <a:gd name="T33" fmla="*/ 62 h 681"/>
                  <a:gd name="T34" fmla="*/ 32 w 332"/>
                  <a:gd name="T35" fmla="*/ 62 h 68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32"/>
                  <a:gd name="T55" fmla="*/ 0 h 681"/>
                  <a:gd name="T56" fmla="*/ 332 w 332"/>
                  <a:gd name="T57" fmla="*/ 681 h 68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32" h="681">
                    <a:moveTo>
                      <a:pt x="32" y="62"/>
                    </a:moveTo>
                    <a:lnTo>
                      <a:pt x="78" y="33"/>
                    </a:lnTo>
                    <a:lnTo>
                      <a:pt x="222" y="0"/>
                    </a:lnTo>
                    <a:lnTo>
                      <a:pt x="275" y="18"/>
                    </a:lnTo>
                    <a:lnTo>
                      <a:pt x="332" y="432"/>
                    </a:lnTo>
                    <a:lnTo>
                      <a:pt x="310" y="500"/>
                    </a:lnTo>
                    <a:lnTo>
                      <a:pt x="253" y="557"/>
                    </a:lnTo>
                    <a:lnTo>
                      <a:pt x="229" y="483"/>
                    </a:lnTo>
                    <a:lnTo>
                      <a:pt x="161" y="511"/>
                    </a:lnTo>
                    <a:lnTo>
                      <a:pt x="164" y="565"/>
                    </a:lnTo>
                    <a:lnTo>
                      <a:pt x="222" y="623"/>
                    </a:lnTo>
                    <a:lnTo>
                      <a:pt x="199" y="681"/>
                    </a:lnTo>
                    <a:lnTo>
                      <a:pt x="8" y="670"/>
                    </a:lnTo>
                    <a:lnTo>
                      <a:pt x="0" y="435"/>
                    </a:lnTo>
                    <a:lnTo>
                      <a:pt x="13" y="279"/>
                    </a:lnTo>
                    <a:lnTo>
                      <a:pt x="25" y="135"/>
                    </a:lnTo>
                    <a:lnTo>
                      <a:pt x="32" y="62"/>
                    </a:lnTo>
                    <a:close/>
                  </a:path>
                </a:pathLst>
              </a:custGeom>
              <a:solidFill>
                <a:srgbClr val="FFE5E5"/>
              </a:solidFill>
              <a:ln w="9525">
                <a:noFill/>
                <a:round/>
                <a:headEnd/>
                <a:tailEnd/>
              </a:ln>
            </p:spPr>
            <p:txBody>
              <a:bodyPr/>
              <a:lstStyle/>
              <a:p>
                <a:endParaRPr lang="en-US"/>
              </a:p>
            </p:txBody>
          </p:sp>
          <p:sp>
            <p:nvSpPr>
              <p:cNvPr id="21619" name="Freeform 211"/>
              <p:cNvSpPr>
                <a:spLocks/>
              </p:cNvSpPr>
              <p:nvPr/>
            </p:nvSpPr>
            <p:spPr bwMode="auto">
              <a:xfrm>
                <a:off x="280" y="2665"/>
                <a:ext cx="270" cy="57"/>
              </a:xfrm>
              <a:custGeom>
                <a:avLst/>
                <a:gdLst>
                  <a:gd name="T0" fmla="*/ 75 w 1889"/>
                  <a:gd name="T1" fmla="*/ 32 h 401"/>
                  <a:gd name="T2" fmla="*/ 204 w 1889"/>
                  <a:gd name="T3" fmla="*/ 18 h 401"/>
                  <a:gd name="T4" fmla="*/ 603 w 1889"/>
                  <a:gd name="T5" fmla="*/ 0 h 401"/>
                  <a:gd name="T6" fmla="*/ 1036 w 1889"/>
                  <a:gd name="T7" fmla="*/ 14 h 401"/>
                  <a:gd name="T8" fmla="*/ 1448 w 1889"/>
                  <a:gd name="T9" fmla="*/ 26 h 401"/>
                  <a:gd name="T10" fmla="*/ 1550 w 1889"/>
                  <a:gd name="T11" fmla="*/ 40 h 401"/>
                  <a:gd name="T12" fmla="*/ 1664 w 1889"/>
                  <a:gd name="T13" fmla="*/ 32 h 401"/>
                  <a:gd name="T14" fmla="*/ 1739 w 1889"/>
                  <a:gd name="T15" fmla="*/ 61 h 401"/>
                  <a:gd name="T16" fmla="*/ 1818 w 1889"/>
                  <a:gd name="T17" fmla="*/ 214 h 401"/>
                  <a:gd name="T18" fmla="*/ 1889 w 1889"/>
                  <a:gd name="T19" fmla="*/ 335 h 401"/>
                  <a:gd name="T20" fmla="*/ 1833 w 1889"/>
                  <a:gd name="T21" fmla="*/ 401 h 401"/>
                  <a:gd name="T22" fmla="*/ 925 w 1889"/>
                  <a:gd name="T23" fmla="*/ 387 h 401"/>
                  <a:gd name="T24" fmla="*/ 108 w 1889"/>
                  <a:gd name="T25" fmla="*/ 335 h 401"/>
                  <a:gd name="T26" fmla="*/ 0 w 1889"/>
                  <a:gd name="T27" fmla="*/ 269 h 401"/>
                  <a:gd name="T28" fmla="*/ 75 w 1889"/>
                  <a:gd name="T29" fmla="*/ 32 h 401"/>
                  <a:gd name="T30" fmla="*/ 75 w 1889"/>
                  <a:gd name="T31" fmla="*/ 32 h 40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889"/>
                  <a:gd name="T49" fmla="*/ 0 h 401"/>
                  <a:gd name="T50" fmla="*/ 1889 w 1889"/>
                  <a:gd name="T51" fmla="*/ 401 h 40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889" h="401">
                    <a:moveTo>
                      <a:pt x="75" y="32"/>
                    </a:moveTo>
                    <a:lnTo>
                      <a:pt x="204" y="18"/>
                    </a:lnTo>
                    <a:lnTo>
                      <a:pt x="603" y="0"/>
                    </a:lnTo>
                    <a:lnTo>
                      <a:pt x="1036" y="14"/>
                    </a:lnTo>
                    <a:lnTo>
                      <a:pt x="1448" y="26"/>
                    </a:lnTo>
                    <a:lnTo>
                      <a:pt x="1550" y="40"/>
                    </a:lnTo>
                    <a:lnTo>
                      <a:pt x="1664" y="32"/>
                    </a:lnTo>
                    <a:lnTo>
                      <a:pt x="1739" y="61"/>
                    </a:lnTo>
                    <a:lnTo>
                      <a:pt x="1818" y="214"/>
                    </a:lnTo>
                    <a:lnTo>
                      <a:pt x="1889" y="335"/>
                    </a:lnTo>
                    <a:lnTo>
                      <a:pt x="1833" y="401"/>
                    </a:lnTo>
                    <a:lnTo>
                      <a:pt x="925" y="387"/>
                    </a:lnTo>
                    <a:lnTo>
                      <a:pt x="108" y="335"/>
                    </a:lnTo>
                    <a:lnTo>
                      <a:pt x="0" y="269"/>
                    </a:lnTo>
                    <a:lnTo>
                      <a:pt x="75" y="32"/>
                    </a:lnTo>
                    <a:close/>
                  </a:path>
                </a:pathLst>
              </a:custGeom>
              <a:solidFill>
                <a:srgbClr val="FFE5E5"/>
              </a:solidFill>
              <a:ln w="9525">
                <a:noFill/>
                <a:round/>
                <a:headEnd/>
                <a:tailEnd/>
              </a:ln>
            </p:spPr>
            <p:txBody>
              <a:bodyPr/>
              <a:lstStyle/>
              <a:p>
                <a:endParaRPr lang="en-US"/>
              </a:p>
            </p:txBody>
          </p:sp>
          <p:sp>
            <p:nvSpPr>
              <p:cNvPr id="21620" name="Freeform 212"/>
              <p:cNvSpPr>
                <a:spLocks/>
              </p:cNvSpPr>
              <p:nvPr/>
            </p:nvSpPr>
            <p:spPr bwMode="auto">
              <a:xfrm>
                <a:off x="309" y="2418"/>
                <a:ext cx="399" cy="313"/>
              </a:xfrm>
              <a:custGeom>
                <a:avLst/>
                <a:gdLst>
                  <a:gd name="T0" fmla="*/ 108 w 2787"/>
                  <a:gd name="T1" fmla="*/ 1290 h 2191"/>
                  <a:gd name="T2" fmla="*/ 64 w 2787"/>
                  <a:gd name="T3" fmla="*/ 851 h 2191"/>
                  <a:gd name="T4" fmla="*/ 19 w 2787"/>
                  <a:gd name="T5" fmla="*/ 417 h 2191"/>
                  <a:gd name="T6" fmla="*/ 7 w 2787"/>
                  <a:gd name="T7" fmla="*/ 103 h 2191"/>
                  <a:gd name="T8" fmla="*/ 338 w 2787"/>
                  <a:gd name="T9" fmla="*/ 25 h 2191"/>
                  <a:gd name="T10" fmla="*/ 1145 w 2787"/>
                  <a:gd name="T11" fmla="*/ 11 h 2191"/>
                  <a:gd name="T12" fmla="*/ 1514 w 2787"/>
                  <a:gd name="T13" fmla="*/ 101 h 2191"/>
                  <a:gd name="T14" fmla="*/ 1478 w 2787"/>
                  <a:gd name="T15" fmla="*/ 999 h 2191"/>
                  <a:gd name="T16" fmla="*/ 1817 w 2787"/>
                  <a:gd name="T17" fmla="*/ 204 h 2191"/>
                  <a:gd name="T18" fmla="*/ 2031 w 2787"/>
                  <a:gd name="T19" fmla="*/ 192 h 2191"/>
                  <a:gd name="T20" fmla="*/ 2350 w 2787"/>
                  <a:gd name="T21" fmla="*/ 236 h 2191"/>
                  <a:gd name="T22" fmla="*/ 2414 w 2787"/>
                  <a:gd name="T23" fmla="*/ 630 h 2191"/>
                  <a:gd name="T24" fmla="*/ 2356 w 2787"/>
                  <a:gd name="T25" fmla="*/ 1586 h 2191"/>
                  <a:gd name="T26" fmla="*/ 2464 w 2787"/>
                  <a:gd name="T27" fmla="*/ 1293 h 2191"/>
                  <a:gd name="T28" fmla="*/ 2699 w 2787"/>
                  <a:gd name="T29" fmla="*/ 1358 h 2191"/>
                  <a:gd name="T30" fmla="*/ 2771 w 2787"/>
                  <a:gd name="T31" fmla="*/ 1775 h 2191"/>
                  <a:gd name="T32" fmla="*/ 2661 w 2787"/>
                  <a:gd name="T33" fmla="*/ 1760 h 2191"/>
                  <a:gd name="T34" fmla="*/ 2767 w 2787"/>
                  <a:gd name="T35" fmla="*/ 1847 h 2191"/>
                  <a:gd name="T36" fmla="*/ 2563 w 2787"/>
                  <a:gd name="T37" fmla="*/ 2006 h 2191"/>
                  <a:gd name="T38" fmla="*/ 2313 w 2787"/>
                  <a:gd name="T39" fmla="*/ 1789 h 2191"/>
                  <a:gd name="T40" fmla="*/ 2012 w 2787"/>
                  <a:gd name="T41" fmla="*/ 1751 h 2191"/>
                  <a:gd name="T42" fmla="*/ 2106 w 2787"/>
                  <a:gd name="T43" fmla="*/ 1862 h 2191"/>
                  <a:gd name="T44" fmla="*/ 2130 w 2787"/>
                  <a:gd name="T45" fmla="*/ 2001 h 2191"/>
                  <a:gd name="T46" fmla="*/ 2321 w 2787"/>
                  <a:gd name="T47" fmla="*/ 1985 h 2191"/>
                  <a:gd name="T48" fmla="*/ 2313 w 2787"/>
                  <a:gd name="T49" fmla="*/ 2130 h 2191"/>
                  <a:gd name="T50" fmla="*/ 1938 w 2787"/>
                  <a:gd name="T51" fmla="*/ 2115 h 2191"/>
                  <a:gd name="T52" fmla="*/ 1882 w 2787"/>
                  <a:gd name="T53" fmla="*/ 1871 h 2191"/>
                  <a:gd name="T54" fmla="*/ 1722 w 2787"/>
                  <a:gd name="T55" fmla="*/ 1805 h 2191"/>
                  <a:gd name="T56" fmla="*/ 1549 w 2787"/>
                  <a:gd name="T57" fmla="*/ 1698 h 2191"/>
                  <a:gd name="T58" fmla="*/ 1310 w 2787"/>
                  <a:gd name="T59" fmla="*/ 1496 h 2191"/>
                  <a:gd name="T60" fmla="*/ 695 w 2787"/>
                  <a:gd name="T61" fmla="*/ 1554 h 2191"/>
                  <a:gd name="T62" fmla="*/ 128 w 2787"/>
                  <a:gd name="T63" fmla="*/ 1501 h 219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787"/>
                  <a:gd name="T97" fmla="*/ 0 h 2191"/>
                  <a:gd name="T98" fmla="*/ 2787 w 2787"/>
                  <a:gd name="T99" fmla="*/ 2191 h 219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787" h="2191">
                    <a:moveTo>
                      <a:pt x="128" y="1501"/>
                    </a:moveTo>
                    <a:lnTo>
                      <a:pt x="108" y="1290"/>
                    </a:lnTo>
                    <a:lnTo>
                      <a:pt x="88" y="1083"/>
                    </a:lnTo>
                    <a:lnTo>
                      <a:pt x="64" y="851"/>
                    </a:lnTo>
                    <a:lnTo>
                      <a:pt x="40" y="619"/>
                    </a:lnTo>
                    <a:lnTo>
                      <a:pt x="19" y="417"/>
                    </a:lnTo>
                    <a:lnTo>
                      <a:pt x="0" y="221"/>
                    </a:lnTo>
                    <a:lnTo>
                      <a:pt x="7" y="103"/>
                    </a:lnTo>
                    <a:lnTo>
                      <a:pt x="157" y="54"/>
                    </a:lnTo>
                    <a:lnTo>
                      <a:pt x="338" y="25"/>
                    </a:lnTo>
                    <a:lnTo>
                      <a:pt x="742" y="0"/>
                    </a:lnTo>
                    <a:lnTo>
                      <a:pt x="1145" y="11"/>
                    </a:lnTo>
                    <a:lnTo>
                      <a:pt x="1417" y="69"/>
                    </a:lnTo>
                    <a:lnTo>
                      <a:pt x="1514" y="101"/>
                    </a:lnTo>
                    <a:lnTo>
                      <a:pt x="1528" y="153"/>
                    </a:lnTo>
                    <a:lnTo>
                      <a:pt x="1478" y="999"/>
                    </a:lnTo>
                    <a:lnTo>
                      <a:pt x="1581" y="308"/>
                    </a:lnTo>
                    <a:lnTo>
                      <a:pt x="1817" y="204"/>
                    </a:lnTo>
                    <a:lnTo>
                      <a:pt x="1903" y="166"/>
                    </a:lnTo>
                    <a:lnTo>
                      <a:pt x="2031" y="192"/>
                    </a:lnTo>
                    <a:lnTo>
                      <a:pt x="2185" y="213"/>
                    </a:lnTo>
                    <a:lnTo>
                      <a:pt x="2350" y="236"/>
                    </a:lnTo>
                    <a:lnTo>
                      <a:pt x="2395" y="261"/>
                    </a:lnTo>
                    <a:lnTo>
                      <a:pt x="2414" y="630"/>
                    </a:lnTo>
                    <a:lnTo>
                      <a:pt x="2392" y="1210"/>
                    </a:lnTo>
                    <a:lnTo>
                      <a:pt x="2356" y="1586"/>
                    </a:lnTo>
                    <a:lnTo>
                      <a:pt x="2428" y="1734"/>
                    </a:lnTo>
                    <a:lnTo>
                      <a:pt x="2464" y="1293"/>
                    </a:lnTo>
                    <a:lnTo>
                      <a:pt x="2596" y="1239"/>
                    </a:lnTo>
                    <a:lnTo>
                      <a:pt x="2699" y="1358"/>
                    </a:lnTo>
                    <a:lnTo>
                      <a:pt x="2774" y="1419"/>
                    </a:lnTo>
                    <a:lnTo>
                      <a:pt x="2771" y="1775"/>
                    </a:lnTo>
                    <a:lnTo>
                      <a:pt x="2728" y="1749"/>
                    </a:lnTo>
                    <a:lnTo>
                      <a:pt x="2661" y="1760"/>
                    </a:lnTo>
                    <a:lnTo>
                      <a:pt x="2661" y="1839"/>
                    </a:lnTo>
                    <a:lnTo>
                      <a:pt x="2767" y="1847"/>
                    </a:lnTo>
                    <a:lnTo>
                      <a:pt x="2787" y="1969"/>
                    </a:lnTo>
                    <a:lnTo>
                      <a:pt x="2563" y="2006"/>
                    </a:lnTo>
                    <a:lnTo>
                      <a:pt x="2439" y="1968"/>
                    </a:lnTo>
                    <a:lnTo>
                      <a:pt x="2313" y="1789"/>
                    </a:lnTo>
                    <a:lnTo>
                      <a:pt x="2177" y="1740"/>
                    </a:lnTo>
                    <a:lnTo>
                      <a:pt x="2012" y="1751"/>
                    </a:lnTo>
                    <a:lnTo>
                      <a:pt x="1978" y="1782"/>
                    </a:lnTo>
                    <a:lnTo>
                      <a:pt x="2106" y="1862"/>
                    </a:lnTo>
                    <a:lnTo>
                      <a:pt x="2156" y="1930"/>
                    </a:lnTo>
                    <a:lnTo>
                      <a:pt x="2130" y="2001"/>
                    </a:lnTo>
                    <a:lnTo>
                      <a:pt x="2257" y="2032"/>
                    </a:lnTo>
                    <a:lnTo>
                      <a:pt x="2321" y="1985"/>
                    </a:lnTo>
                    <a:lnTo>
                      <a:pt x="2424" y="2050"/>
                    </a:lnTo>
                    <a:lnTo>
                      <a:pt x="2313" y="2130"/>
                    </a:lnTo>
                    <a:lnTo>
                      <a:pt x="2081" y="2191"/>
                    </a:lnTo>
                    <a:lnTo>
                      <a:pt x="1938" y="2115"/>
                    </a:lnTo>
                    <a:lnTo>
                      <a:pt x="1923" y="1986"/>
                    </a:lnTo>
                    <a:lnTo>
                      <a:pt x="1882" y="1871"/>
                    </a:lnTo>
                    <a:lnTo>
                      <a:pt x="1894" y="1828"/>
                    </a:lnTo>
                    <a:lnTo>
                      <a:pt x="1722" y="1805"/>
                    </a:lnTo>
                    <a:lnTo>
                      <a:pt x="1621" y="1795"/>
                    </a:lnTo>
                    <a:lnTo>
                      <a:pt x="1549" y="1698"/>
                    </a:lnTo>
                    <a:lnTo>
                      <a:pt x="1344" y="1713"/>
                    </a:lnTo>
                    <a:lnTo>
                      <a:pt x="1310" y="1496"/>
                    </a:lnTo>
                    <a:lnTo>
                      <a:pt x="1176" y="1510"/>
                    </a:lnTo>
                    <a:lnTo>
                      <a:pt x="695" y="1554"/>
                    </a:lnTo>
                    <a:lnTo>
                      <a:pt x="342" y="1539"/>
                    </a:lnTo>
                    <a:lnTo>
                      <a:pt x="128" y="1501"/>
                    </a:lnTo>
                    <a:close/>
                  </a:path>
                </a:pathLst>
              </a:custGeom>
              <a:solidFill>
                <a:srgbClr val="FFE5E5"/>
              </a:solidFill>
              <a:ln w="9525">
                <a:noFill/>
                <a:round/>
                <a:headEnd/>
                <a:tailEnd/>
              </a:ln>
            </p:spPr>
            <p:txBody>
              <a:bodyPr/>
              <a:lstStyle/>
              <a:p>
                <a:endParaRPr lang="en-US"/>
              </a:p>
            </p:txBody>
          </p:sp>
          <p:sp>
            <p:nvSpPr>
              <p:cNvPr id="21621" name="Freeform 213"/>
              <p:cNvSpPr>
                <a:spLocks/>
              </p:cNvSpPr>
              <p:nvPr/>
            </p:nvSpPr>
            <p:spPr bwMode="auto">
              <a:xfrm>
                <a:off x="336" y="2446"/>
                <a:ext cx="165" cy="138"/>
              </a:xfrm>
              <a:custGeom>
                <a:avLst/>
                <a:gdLst>
                  <a:gd name="T0" fmla="*/ 74 w 1155"/>
                  <a:gd name="T1" fmla="*/ 28 h 963"/>
                  <a:gd name="T2" fmla="*/ 0 w 1155"/>
                  <a:gd name="T3" fmla="*/ 123 h 963"/>
                  <a:gd name="T4" fmla="*/ 5 w 1155"/>
                  <a:gd name="T5" fmla="*/ 315 h 963"/>
                  <a:gd name="T6" fmla="*/ 33 w 1155"/>
                  <a:gd name="T7" fmla="*/ 543 h 963"/>
                  <a:gd name="T8" fmla="*/ 80 w 1155"/>
                  <a:gd name="T9" fmla="*/ 816 h 963"/>
                  <a:gd name="T10" fmla="*/ 158 w 1155"/>
                  <a:gd name="T11" fmla="*/ 908 h 963"/>
                  <a:gd name="T12" fmla="*/ 315 w 1155"/>
                  <a:gd name="T13" fmla="*/ 952 h 963"/>
                  <a:gd name="T14" fmla="*/ 580 w 1155"/>
                  <a:gd name="T15" fmla="*/ 963 h 963"/>
                  <a:gd name="T16" fmla="*/ 879 w 1155"/>
                  <a:gd name="T17" fmla="*/ 959 h 963"/>
                  <a:gd name="T18" fmla="*/ 1030 w 1155"/>
                  <a:gd name="T19" fmla="*/ 941 h 963"/>
                  <a:gd name="T20" fmla="*/ 1106 w 1155"/>
                  <a:gd name="T21" fmla="*/ 900 h 963"/>
                  <a:gd name="T22" fmla="*/ 1155 w 1155"/>
                  <a:gd name="T23" fmla="*/ 203 h 963"/>
                  <a:gd name="T24" fmla="*/ 1118 w 1155"/>
                  <a:gd name="T25" fmla="*/ 68 h 963"/>
                  <a:gd name="T26" fmla="*/ 836 w 1155"/>
                  <a:gd name="T27" fmla="*/ 7 h 963"/>
                  <a:gd name="T28" fmla="*/ 319 w 1155"/>
                  <a:gd name="T29" fmla="*/ 0 h 963"/>
                  <a:gd name="T30" fmla="*/ 74 w 1155"/>
                  <a:gd name="T31" fmla="*/ 28 h 963"/>
                  <a:gd name="T32" fmla="*/ 74 w 1155"/>
                  <a:gd name="T33" fmla="*/ 28 h 96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55"/>
                  <a:gd name="T52" fmla="*/ 0 h 963"/>
                  <a:gd name="T53" fmla="*/ 1155 w 1155"/>
                  <a:gd name="T54" fmla="*/ 963 h 96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55" h="963">
                    <a:moveTo>
                      <a:pt x="74" y="28"/>
                    </a:moveTo>
                    <a:lnTo>
                      <a:pt x="0" y="123"/>
                    </a:lnTo>
                    <a:lnTo>
                      <a:pt x="5" y="315"/>
                    </a:lnTo>
                    <a:lnTo>
                      <a:pt x="33" y="543"/>
                    </a:lnTo>
                    <a:lnTo>
                      <a:pt x="80" y="816"/>
                    </a:lnTo>
                    <a:lnTo>
                      <a:pt x="158" y="908"/>
                    </a:lnTo>
                    <a:lnTo>
                      <a:pt x="315" y="952"/>
                    </a:lnTo>
                    <a:lnTo>
                      <a:pt x="580" y="963"/>
                    </a:lnTo>
                    <a:lnTo>
                      <a:pt x="879" y="959"/>
                    </a:lnTo>
                    <a:lnTo>
                      <a:pt x="1030" y="941"/>
                    </a:lnTo>
                    <a:lnTo>
                      <a:pt x="1106" y="900"/>
                    </a:lnTo>
                    <a:lnTo>
                      <a:pt x="1155" y="203"/>
                    </a:lnTo>
                    <a:lnTo>
                      <a:pt x="1118" y="68"/>
                    </a:lnTo>
                    <a:lnTo>
                      <a:pt x="836" y="7"/>
                    </a:lnTo>
                    <a:lnTo>
                      <a:pt x="319" y="0"/>
                    </a:lnTo>
                    <a:lnTo>
                      <a:pt x="74" y="28"/>
                    </a:lnTo>
                    <a:close/>
                  </a:path>
                </a:pathLst>
              </a:custGeom>
              <a:solidFill>
                <a:srgbClr val="99CCFF"/>
              </a:solidFill>
              <a:ln w="9525">
                <a:noFill/>
                <a:round/>
                <a:headEnd/>
                <a:tailEnd/>
              </a:ln>
            </p:spPr>
            <p:txBody>
              <a:bodyPr/>
              <a:lstStyle/>
              <a:p>
                <a:endParaRPr lang="en-US"/>
              </a:p>
            </p:txBody>
          </p:sp>
          <p:sp>
            <p:nvSpPr>
              <p:cNvPr id="21622" name="Freeform 214"/>
              <p:cNvSpPr>
                <a:spLocks/>
              </p:cNvSpPr>
              <p:nvPr/>
            </p:nvSpPr>
            <p:spPr bwMode="auto">
              <a:xfrm>
                <a:off x="251" y="2613"/>
                <a:ext cx="28" cy="13"/>
              </a:xfrm>
              <a:custGeom>
                <a:avLst/>
                <a:gdLst>
                  <a:gd name="T0" fmla="*/ 15 w 201"/>
                  <a:gd name="T1" fmla="*/ 14 h 87"/>
                  <a:gd name="T2" fmla="*/ 64 w 201"/>
                  <a:gd name="T3" fmla="*/ 2 h 87"/>
                  <a:gd name="T4" fmla="*/ 113 w 201"/>
                  <a:gd name="T5" fmla="*/ 0 h 87"/>
                  <a:gd name="T6" fmla="*/ 156 w 201"/>
                  <a:gd name="T7" fmla="*/ 11 h 87"/>
                  <a:gd name="T8" fmla="*/ 195 w 201"/>
                  <a:gd name="T9" fmla="*/ 42 h 87"/>
                  <a:gd name="T10" fmla="*/ 201 w 201"/>
                  <a:gd name="T11" fmla="*/ 63 h 87"/>
                  <a:gd name="T12" fmla="*/ 193 w 201"/>
                  <a:gd name="T13" fmla="*/ 80 h 87"/>
                  <a:gd name="T14" fmla="*/ 174 w 201"/>
                  <a:gd name="T15" fmla="*/ 87 h 87"/>
                  <a:gd name="T16" fmla="*/ 155 w 201"/>
                  <a:gd name="T17" fmla="*/ 77 h 87"/>
                  <a:gd name="T18" fmla="*/ 127 w 201"/>
                  <a:gd name="T19" fmla="*/ 55 h 87"/>
                  <a:gd name="T20" fmla="*/ 95 w 201"/>
                  <a:gd name="T21" fmla="*/ 45 h 87"/>
                  <a:gd name="T22" fmla="*/ 25 w 201"/>
                  <a:gd name="T23" fmla="*/ 53 h 87"/>
                  <a:gd name="T24" fmla="*/ 9 w 201"/>
                  <a:gd name="T25" fmla="*/ 50 h 87"/>
                  <a:gd name="T26" fmla="*/ 0 w 201"/>
                  <a:gd name="T27" fmla="*/ 38 h 87"/>
                  <a:gd name="T28" fmla="*/ 1 w 201"/>
                  <a:gd name="T29" fmla="*/ 24 h 87"/>
                  <a:gd name="T30" fmla="*/ 15 w 201"/>
                  <a:gd name="T31" fmla="*/ 14 h 87"/>
                  <a:gd name="T32" fmla="*/ 15 w 201"/>
                  <a:gd name="T33" fmla="*/ 14 h 8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1"/>
                  <a:gd name="T52" fmla="*/ 0 h 87"/>
                  <a:gd name="T53" fmla="*/ 201 w 201"/>
                  <a:gd name="T54" fmla="*/ 87 h 8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01" h="87">
                    <a:moveTo>
                      <a:pt x="15" y="14"/>
                    </a:moveTo>
                    <a:lnTo>
                      <a:pt x="64" y="2"/>
                    </a:lnTo>
                    <a:lnTo>
                      <a:pt x="113" y="0"/>
                    </a:lnTo>
                    <a:lnTo>
                      <a:pt x="156" y="11"/>
                    </a:lnTo>
                    <a:lnTo>
                      <a:pt x="195" y="42"/>
                    </a:lnTo>
                    <a:lnTo>
                      <a:pt x="201" y="63"/>
                    </a:lnTo>
                    <a:lnTo>
                      <a:pt x="193" y="80"/>
                    </a:lnTo>
                    <a:lnTo>
                      <a:pt x="174" y="87"/>
                    </a:lnTo>
                    <a:lnTo>
                      <a:pt x="155" y="77"/>
                    </a:lnTo>
                    <a:lnTo>
                      <a:pt x="127" y="55"/>
                    </a:lnTo>
                    <a:lnTo>
                      <a:pt x="95" y="45"/>
                    </a:lnTo>
                    <a:lnTo>
                      <a:pt x="25" y="53"/>
                    </a:lnTo>
                    <a:lnTo>
                      <a:pt x="9" y="50"/>
                    </a:lnTo>
                    <a:lnTo>
                      <a:pt x="0" y="38"/>
                    </a:lnTo>
                    <a:lnTo>
                      <a:pt x="1" y="24"/>
                    </a:lnTo>
                    <a:lnTo>
                      <a:pt x="15" y="14"/>
                    </a:lnTo>
                    <a:close/>
                  </a:path>
                </a:pathLst>
              </a:custGeom>
              <a:solidFill>
                <a:srgbClr val="A38C8C"/>
              </a:solidFill>
              <a:ln w="9525">
                <a:noFill/>
                <a:round/>
                <a:headEnd/>
                <a:tailEnd/>
              </a:ln>
            </p:spPr>
            <p:txBody>
              <a:bodyPr/>
              <a:lstStyle/>
              <a:p>
                <a:endParaRPr lang="en-US"/>
              </a:p>
            </p:txBody>
          </p:sp>
          <p:sp>
            <p:nvSpPr>
              <p:cNvPr id="21623" name="Freeform 215"/>
              <p:cNvSpPr>
                <a:spLocks/>
              </p:cNvSpPr>
              <p:nvPr/>
            </p:nvSpPr>
            <p:spPr bwMode="auto">
              <a:xfrm>
                <a:off x="252" y="2630"/>
                <a:ext cx="26" cy="11"/>
              </a:xfrm>
              <a:custGeom>
                <a:avLst/>
                <a:gdLst>
                  <a:gd name="T0" fmla="*/ 14 w 178"/>
                  <a:gd name="T1" fmla="*/ 14 h 78"/>
                  <a:gd name="T2" fmla="*/ 58 w 178"/>
                  <a:gd name="T3" fmla="*/ 4 h 78"/>
                  <a:gd name="T4" fmla="*/ 103 w 178"/>
                  <a:gd name="T5" fmla="*/ 0 h 78"/>
                  <a:gd name="T6" fmla="*/ 174 w 178"/>
                  <a:gd name="T7" fmla="*/ 44 h 78"/>
                  <a:gd name="T8" fmla="*/ 178 w 178"/>
                  <a:gd name="T9" fmla="*/ 70 h 78"/>
                  <a:gd name="T10" fmla="*/ 166 w 178"/>
                  <a:gd name="T11" fmla="*/ 78 h 78"/>
                  <a:gd name="T12" fmla="*/ 152 w 178"/>
                  <a:gd name="T13" fmla="*/ 73 h 78"/>
                  <a:gd name="T14" fmla="*/ 124 w 178"/>
                  <a:gd name="T15" fmla="*/ 56 h 78"/>
                  <a:gd name="T16" fmla="*/ 94 w 178"/>
                  <a:gd name="T17" fmla="*/ 43 h 78"/>
                  <a:gd name="T18" fmla="*/ 22 w 178"/>
                  <a:gd name="T19" fmla="*/ 51 h 78"/>
                  <a:gd name="T20" fmla="*/ 8 w 178"/>
                  <a:gd name="T21" fmla="*/ 49 h 78"/>
                  <a:gd name="T22" fmla="*/ 0 w 178"/>
                  <a:gd name="T23" fmla="*/ 37 h 78"/>
                  <a:gd name="T24" fmla="*/ 1 w 178"/>
                  <a:gd name="T25" fmla="*/ 23 h 78"/>
                  <a:gd name="T26" fmla="*/ 14 w 178"/>
                  <a:gd name="T27" fmla="*/ 14 h 78"/>
                  <a:gd name="T28" fmla="*/ 14 w 178"/>
                  <a:gd name="T29" fmla="*/ 14 h 7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8"/>
                  <a:gd name="T46" fmla="*/ 0 h 78"/>
                  <a:gd name="T47" fmla="*/ 178 w 178"/>
                  <a:gd name="T48" fmla="*/ 78 h 7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8" h="78">
                    <a:moveTo>
                      <a:pt x="14" y="14"/>
                    </a:moveTo>
                    <a:lnTo>
                      <a:pt x="58" y="4"/>
                    </a:lnTo>
                    <a:lnTo>
                      <a:pt x="103" y="0"/>
                    </a:lnTo>
                    <a:lnTo>
                      <a:pt x="174" y="44"/>
                    </a:lnTo>
                    <a:lnTo>
                      <a:pt x="178" y="70"/>
                    </a:lnTo>
                    <a:lnTo>
                      <a:pt x="166" y="78"/>
                    </a:lnTo>
                    <a:lnTo>
                      <a:pt x="152" y="73"/>
                    </a:lnTo>
                    <a:lnTo>
                      <a:pt x="124" y="56"/>
                    </a:lnTo>
                    <a:lnTo>
                      <a:pt x="94" y="43"/>
                    </a:lnTo>
                    <a:lnTo>
                      <a:pt x="22" y="51"/>
                    </a:lnTo>
                    <a:lnTo>
                      <a:pt x="8" y="49"/>
                    </a:lnTo>
                    <a:lnTo>
                      <a:pt x="0" y="37"/>
                    </a:lnTo>
                    <a:lnTo>
                      <a:pt x="1" y="23"/>
                    </a:lnTo>
                    <a:lnTo>
                      <a:pt x="14" y="14"/>
                    </a:lnTo>
                    <a:close/>
                  </a:path>
                </a:pathLst>
              </a:custGeom>
              <a:solidFill>
                <a:srgbClr val="A38C8C"/>
              </a:solidFill>
              <a:ln w="9525">
                <a:noFill/>
                <a:round/>
                <a:headEnd/>
                <a:tailEnd/>
              </a:ln>
            </p:spPr>
            <p:txBody>
              <a:bodyPr/>
              <a:lstStyle/>
              <a:p>
                <a:endParaRPr lang="en-US"/>
              </a:p>
            </p:txBody>
          </p:sp>
          <p:sp>
            <p:nvSpPr>
              <p:cNvPr id="21624" name="Freeform 216"/>
              <p:cNvSpPr>
                <a:spLocks/>
              </p:cNvSpPr>
              <p:nvPr/>
            </p:nvSpPr>
            <p:spPr bwMode="auto">
              <a:xfrm>
                <a:off x="253" y="2645"/>
                <a:ext cx="29" cy="12"/>
              </a:xfrm>
              <a:custGeom>
                <a:avLst/>
                <a:gdLst>
                  <a:gd name="T0" fmla="*/ 17 w 200"/>
                  <a:gd name="T1" fmla="*/ 7 h 83"/>
                  <a:gd name="T2" fmla="*/ 91 w 200"/>
                  <a:gd name="T3" fmla="*/ 0 h 83"/>
                  <a:gd name="T4" fmla="*/ 145 w 200"/>
                  <a:gd name="T5" fmla="*/ 18 h 83"/>
                  <a:gd name="T6" fmla="*/ 191 w 200"/>
                  <a:gd name="T7" fmla="*/ 49 h 83"/>
                  <a:gd name="T8" fmla="*/ 200 w 200"/>
                  <a:gd name="T9" fmla="*/ 62 h 83"/>
                  <a:gd name="T10" fmla="*/ 195 w 200"/>
                  <a:gd name="T11" fmla="*/ 75 h 83"/>
                  <a:gd name="T12" fmla="*/ 184 w 200"/>
                  <a:gd name="T13" fmla="*/ 83 h 83"/>
                  <a:gd name="T14" fmla="*/ 170 w 200"/>
                  <a:gd name="T15" fmla="*/ 80 h 83"/>
                  <a:gd name="T16" fmla="*/ 150 w 200"/>
                  <a:gd name="T17" fmla="*/ 67 h 83"/>
                  <a:gd name="T18" fmla="*/ 130 w 200"/>
                  <a:gd name="T19" fmla="*/ 62 h 83"/>
                  <a:gd name="T20" fmla="*/ 86 w 200"/>
                  <a:gd name="T21" fmla="*/ 54 h 83"/>
                  <a:gd name="T22" fmla="*/ 22 w 200"/>
                  <a:gd name="T23" fmla="*/ 47 h 83"/>
                  <a:gd name="T24" fmla="*/ 0 w 200"/>
                  <a:gd name="T25" fmla="*/ 29 h 83"/>
                  <a:gd name="T26" fmla="*/ 3 w 200"/>
                  <a:gd name="T27" fmla="*/ 15 h 83"/>
                  <a:gd name="T28" fmla="*/ 17 w 200"/>
                  <a:gd name="T29" fmla="*/ 7 h 83"/>
                  <a:gd name="T30" fmla="*/ 17 w 200"/>
                  <a:gd name="T31" fmla="*/ 7 h 8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00"/>
                  <a:gd name="T49" fmla="*/ 0 h 83"/>
                  <a:gd name="T50" fmla="*/ 200 w 200"/>
                  <a:gd name="T51" fmla="*/ 83 h 8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00" h="83">
                    <a:moveTo>
                      <a:pt x="17" y="7"/>
                    </a:moveTo>
                    <a:lnTo>
                      <a:pt x="91" y="0"/>
                    </a:lnTo>
                    <a:lnTo>
                      <a:pt x="145" y="18"/>
                    </a:lnTo>
                    <a:lnTo>
                      <a:pt x="191" y="49"/>
                    </a:lnTo>
                    <a:lnTo>
                      <a:pt x="200" y="62"/>
                    </a:lnTo>
                    <a:lnTo>
                      <a:pt x="195" y="75"/>
                    </a:lnTo>
                    <a:lnTo>
                      <a:pt x="184" y="83"/>
                    </a:lnTo>
                    <a:lnTo>
                      <a:pt x="170" y="80"/>
                    </a:lnTo>
                    <a:lnTo>
                      <a:pt x="150" y="67"/>
                    </a:lnTo>
                    <a:lnTo>
                      <a:pt x="130" y="62"/>
                    </a:lnTo>
                    <a:lnTo>
                      <a:pt x="86" y="54"/>
                    </a:lnTo>
                    <a:lnTo>
                      <a:pt x="22" y="47"/>
                    </a:lnTo>
                    <a:lnTo>
                      <a:pt x="0" y="29"/>
                    </a:lnTo>
                    <a:lnTo>
                      <a:pt x="3" y="15"/>
                    </a:lnTo>
                    <a:lnTo>
                      <a:pt x="17" y="7"/>
                    </a:lnTo>
                    <a:close/>
                  </a:path>
                </a:pathLst>
              </a:custGeom>
              <a:solidFill>
                <a:srgbClr val="A38C8C"/>
              </a:solidFill>
              <a:ln w="9525">
                <a:noFill/>
                <a:round/>
                <a:headEnd/>
                <a:tailEnd/>
              </a:ln>
            </p:spPr>
            <p:txBody>
              <a:bodyPr/>
              <a:lstStyle/>
              <a:p>
                <a:endParaRPr lang="en-US"/>
              </a:p>
            </p:txBody>
          </p:sp>
          <p:sp>
            <p:nvSpPr>
              <p:cNvPr id="21625" name="Freeform 217"/>
              <p:cNvSpPr>
                <a:spLocks/>
              </p:cNvSpPr>
              <p:nvPr/>
            </p:nvSpPr>
            <p:spPr bwMode="auto">
              <a:xfrm>
                <a:off x="684" y="2622"/>
                <a:ext cx="17" cy="9"/>
              </a:xfrm>
              <a:custGeom>
                <a:avLst/>
                <a:gdLst>
                  <a:gd name="T0" fmla="*/ 19 w 119"/>
                  <a:gd name="T1" fmla="*/ 1 h 65"/>
                  <a:gd name="T2" fmla="*/ 60 w 119"/>
                  <a:gd name="T3" fmla="*/ 0 h 65"/>
                  <a:gd name="T4" fmla="*/ 114 w 119"/>
                  <a:gd name="T5" fmla="*/ 31 h 65"/>
                  <a:gd name="T6" fmla="*/ 119 w 119"/>
                  <a:gd name="T7" fmla="*/ 57 h 65"/>
                  <a:gd name="T8" fmla="*/ 108 w 119"/>
                  <a:gd name="T9" fmla="*/ 65 h 65"/>
                  <a:gd name="T10" fmla="*/ 94 w 119"/>
                  <a:gd name="T11" fmla="*/ 62 h 65"/>
                  <a:gd name="T12" fmla="*/ 51 w 119"/>
                  <a:gd name="T13" fmla="*/ 41 h 65"/>
                  <a:gd name="T14" fmla="*/ 19 w 119"/>
                  <a:gd name="T15" fmla="*/ 39 h 65"/>
                  <a:gd name="T16" fmla="*/ 0 w 119"/>
                  <a:gd name="T17" fmla="*/ 20 h 65"/>
                  <a:gd name="T18" fmla="*/ 4 w 119"/>
                  <a:gd name="T19" fmla="*/ 7 h 65"/>
                  <a:gd name="T20" fmla="*/ 19 w 119"/>
                  <a:gd name="T21" fmla="*/ 1 h 65"/>
                  <a:gd name="T22" fmla="*/ 19 w 119"/>
                  <a:gd name="T23" fmla="*/ 1 h 6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9"/>
                  <a:gd name="T37" fmla="*/ 0 h 65"/>
                  <a:gd name="T38" fmla="*/ 119 w 119"/>
                  <a:gd name="T39" fmla="*/ 65 h 6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9" h="65">
                    <a:moveTo>
                      <a:pt x="19" y="1"/>
                    </a:moveTo>
                    <a:lnTo>
                      <a:pt x="60" y="0"/>
                    </a:lnTo>
                    <a:lnTo>
                      <a:pt x="114" y="31"/>
                    </a:lnTo>
                    <a:lnTo>
                      <a:pt x="119" y="57"/>
                    </a:lnTo>
                    <a:lnTo>
                      <a:pt x="108" y="65"/>
                    </a:lnTo>
                    <a:lnTo>
                      <a:pt x="94" y="62"/>
                    </a:lnTo>
                    <a:lnTo>
                      <a:pt x="51" y="41"/>
                    </a:lnTo>
                    <a:lnTo>
                      <a:pt x="19" y="39"/>
                    </a:lnTo>
                    <a:lnTo>
                      <a:pt x="0" y="20"/>
                    </a:lnTo>
                    <a:lnTo>
                      <a:pt x="4" y="7"/>
                    </a:lnTo>
                    <a:lnTo>
                      <a:pt x="19" y="1"/>
                    </a:lnTo>
                    <a:close/>
                  </a:path>
                </a:pathLst>
              </a:custGeom>
              <a:solidFill>
                <a:srgbClr val="A38C8C"/>
              </a:solidFill>
              <a:ln w="9525">
                <a:noFill/>
                <a:round/>
                <a:headEnd/>
                <a:tailEnd/>
              </a:ln>
            </p:spPr>
            <p:txBody>
              <a:bodyPr/>
              <a:lstStyle/>
              <a:p>
                <a:endParaRPr lang="en-US"/>
              </a:p>
            </p:txBody>
          </p:sp>
          <p:sp>
            <p:nvSpPr>
              <p:cNvPr id="21626" name="Freeform 218"/>
              <p:cNvSpPr>
                <a:spLocks/>
              </p:cNvSpPr>
              <p:nvPr/>
            </p:nvSpPr>
            <p:spPr bwMode="auto">
              <a:xfrm>
                <a:off x="685" y="2634"/>
                <a:ext cx="18" cy="14"/>
              </a:xfrm>
              <a:custGeom>
                <a:avLst/>
                <a:gdLst>
                  <a:gd name="T0" fmla="*/ 21 w 129"/>
                  <a:gd name="T1" fmla="*/ 0 h 98"/>
                  <a:gd name="T2" fmla="*/ 79 w 129"/>
                  <a:gd name="T3" fmla="*/ 15 h 98"/>
                  <a:gd name="T4" fmla="*/ 129 w 129"/>
                  <a:gd name="T5" fmla="*/ 65 h 98"/>
                  <a:gd name="T6" fmla="*/ 129 w 129"/>
                  <a:gd name="T7" fmla="*/ 91 h 98"/>
                  <a:gd name="T8" fmla="*/ 116 w 129"/>
                  <a:gd name="T9" fmla="*/ 98 h 98"/>
                  <a:gd name="T10" fmla="*/ 102 w 129"/>
                  <a:gd name="T11" fmla="*/ 92 h 98"/>
                  <a:gd name="T12" fmla="*/ 56 w 129"/>
                  <a:gd name="T13" fmla="*/ 55 h 98"/>
                  <a:gd name="T14" fmla="*/ 16 w 129"/>
                  <a:gd name="T15" fmla="*/ 39 h 98"/>
                  <a:gd name="T16" fmla="*/ 3 w 129"/>
                  <a:gd name="T17" fmla="*/ 30 h 98"/>
                  <a:gd name="T18" fmla="*/ 0 w 129"/>
                  <a:gd name="T19" fmla="*/ 16 h 98"/>
                  <a:gd name="T20" fmla="*/ 7 w 129"/>
                  <a:gd name="T21" fmla="*/ 5 h 98"/>
                  <a:gd name="T22" fmla="*/ 21 w 129"/>
                  <a:gd name="T23" fmla="*/ 0 h 98"/>
                  <a:gd name="T24" fmla="*/ 21 w 129"/>
                  <a:gd name="T25" fmla="*/ 0 h 9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9"/>
                  <a:gd name="T40" fmla="*/ 0 h 98"/>
                  <a:gd name="T41" fmla="*/ 129 w 129"/>
                  <a:gd name="T42" fmla="*/ 98 h 9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9" h="98">
                    <a:moveTo>
                      <a:pt x="21" y="0"/>
                    </a:moveTo>
                    <a:lnTo>
                      <a:pt x="79" y="15"/>
                    </a:lnTo>
                    <a:lnTo>
                      <a:pt x="129" y="65"/>
                    </a:lnTo>
                    <a:lnTo>
                      <a:pt x="129" y="91"/>
                    </a:lnTo>
                    <a:lnTo>
                      <a:pt x="116" y="98"/>
                    </a:lnTo>
                    <a:lnTo>
                      <a:pt x="102" y="92"/>
                    </a:lnTo>
                    <a:lnTo>
                      <a:pt x="56" y="55"/>
                    </a:lnTo>
                    <a:lnTo>
                      <a:pt x="16" y="39"/>
                    </a:lnTo>
                    <a:lnTo>
                      <a:pt x="3" y="30"/>
                    </a:lnTo>
                    <a:lnTo>
                      <a:pt x="0" y="16"/>
                    </a:lnTo>
                    <a:lnTo>
                      <a:pt x="7" y="5"/>
                    </a:lnTo>
                    <a:lnTo>
                      <a:pt x="21" y="0"/>
                    </a:lnTo>
                    <a:close/>
                  </a:path>
                </a:pathLst>
              </a:custGeom>
              <a:solidFill>
                <a:srgbClr val="A38C8C"/>
              </a:solidFill>
              <a:ln w="9525">
                <a:noFill/>
                <a:round/>
                <a:headEnd/>
                <a:tailEnd/>
              </a:ln>
            </p:spPr>
            <p:txBody>
              <a:bodyPr/>
              <a:lstStyle/>
              <a:p>
                <a:endParaRPr lang="en-US"/>
              </a:p>
            </p:txBody>
          </p:sp>
          <p:sp>
            <p:nvSpPr>
              <p:cNvPr id="21627" name="Freeform 219"/>
              <p:cNvSpPr>
                <a:spLocks/>
              </p:cNvSpPr>
              <p:nvPr/>
            </p:nvSpPr>
            <p:spPr bwMode="auto">
              <a:xfrm>
                <a:off x="683" y="2654"/>
                <a:ext cx="18" cy="8"/>
              </a:xfrm>
              <a:custGeom>
                <a:avLst/>
                <a:gdLst>
                  <a:gd name="T0" fmla="*/ 18 w 124"/>
                  <a:gd name="T1" fmla="*/ 12 h 61"/>
                  <a:gd name="T2" fmla="*/ 51 w 124"/>
                  <a:gd name="T3" fmla="*/ 0 h 61"/>
                  <a:gd name="T4" fmla="*/ 83 w 124"/>
                  <a:gd name="T5" fmla="*/ 9 h 61"/>
                  <a:gd name="T6" fmla="*/ 114 w 124"/>
                  <a:gd name="T7" fmla="*/ 25 h 61"/>
                  <a:gd name="T8" fmla="*/ 124 w 124"/>
                  <a:gd name="T9" fmla="*/ 50 h 61"/>
                  <a:gd name="T10" fmla="*/ 115 w 124"/>
                  <a:gd name="T11" fmla="*/ 61 h 61"/>
                  <a:gd name="T12" fmla="*/ 100 w 124"/>
                  <a:gd name="T13" fmla="*/ 61 h 61"/>
                  <a:gd name="T14" fmla="*/ 55 w 124"/>
                  <a:gd name="T15" fmla="*/ 54 h 61"/>
                  <a:gd name="T16" fmla="*/ 26 w 124"/>
                  <a:gd name="T17" fmla="*/ 55 h 61"/>
                  <a:gd name="T18" fmla="*/ 8 w 124"/>
                  <a:gd name="T19" fmla="*/ 50 h 61"/>
                  <a:gd name="T20" fmla="*/ 0 w 124"/>
                  <a:gd name="T21" fmla="*/ 36 h 61"/>
                  <a:gd name="T22" fmla="*/ 4 w 124"/>
                  <a:gd name="T23" fmla="*/ 22 h 61"/>
                  <a:gd name="T24" fmla="*/ 18 w 124"/>
                  <a:gd name="T25" fmla="*/ 12 h 61"/>
                  <a:gd name="T26" fmla="*/ 18 w 124"/>
                  <a:gd name="T27" fmla="*/ 12 h 6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24"/>
                  <a:gd name="T43" fmla="*/ 0 h 61"/>
                  <a:gd name="T44" fmla="*/ 124 w 124"/>
                  <a:gd name="T45" fmla="*/ 61 h 6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24" h="61">
                    <a:moveTo>
                      <a:pt x="18" y="12"/>
                    </a:moveTo>
                    <a:lnTo>
                      <a:pt x="51" y="0"/>
                    </a:lnTo>
                    <a:lnTo>
                      <a:pt x="83" y="9"/>
                    </a:lnTo>
                    <a:lnTo>
                      <a:pt x="114" y="25"/>
                    </a:lnTo>
                    <a:lnTo>
                      <a:pt x="124" y="50"/>
                    </a:lnTo>
                    <a:lnTo>
                      <a:pt x="115" y="61"/>
                    </a:lnTo>
                    <a:lnTo>
                      <a:pt x="100" y="61"/>
                    </a:lnTo>
                    <a:lnTo>
                      <a:pt x="55" y="54"/>
                    </a:lnTo>
                    <a:lnTo>
                      <a:pt x="26" y="55"/>
                    </a:lnTo>
                    <a:lnTo>
                      <a:pt x="8" y="50"/>
                    </a:lnTo>
                    <a:lnTo>
                      <a:pt x="0" y="36"/>
                    </a:lnTo>
                    <a:lnTo>
                      <a:pt x="4" y="22"/>
                    </a:lnTo>
                    <a:lnTo>
                      <a:pt x="18" y="12"/>
                    </a:lnTo>
                    <a:close/>
                  </a:path>
                </a:pathLst>
              </a:custGeom>
              <a:solidFill>
                <a:srgbClr val="A38C8C"/>
              </a:solidFill>
              <a:ln w="9525">
                <a:noFill/>
                <a:round/>
                <a:headEnd/>
                <a:tailEnd/>
              </a:ln>
            </p:spPr>
            <p:txBody>
              <a:bodyPr/>
              <a:lstStyle/>
              <a:p>
                <a:endParaRPr lang="en-US"/>
              </a:p>
            </p:txBody>
          </p:sp>
          <p:sp>
            <p:nvSpPr>
              <p:cNvPr id="21628" name="Freeform 220"/>
              <p:cNvSpPr>
                <a:spLocks/>
              </p:cNvSpPr>
              <p:nvPr/>
            </p:nvSpPr>
            <p:spPr bwMode="auto">
              <a:xfrm>
                <a:off x="351" y="2635"/>
                <a:ext cx="136" cy="25"/>
              </a:xfrm>
              <a:custGeom>
                <a:avLst/>
                <a:gdLst>
                  <a:gd name="T0" fmla="*/ 38 w 956"/>
                  <a:gd name="T1" fmla="*/ 43 h 175"/>
                  <a:gd name="T2" fmla="*/ 115 w 956"/>
                  <a:gd name="T3" fmla="*/ 35 h 175"/>
                  <a:gd name="T4" fmla="*/ 193 w 956"/>
                  <a:gd name="T5" fmla="*/ 34 h 175"/>
                  <a:gd name="T6" fmla="*/ 392 w 956"/>
                  <a:gd name="T7" fmla="*/ 12 h 175"/>
                  <a:gd name="T8" fmla="*/ 591 w 956"/>
                  <a:gd name="T9" fmla="*/ 0 h 175"/>
                  <a:gd name="T10" fmla="*/ 809 w 956"/>
                  <a:gd name="T11" fmla="*/ 5 h 175"/>
                  <a:gd name="T12" fmla="*/ 829 w 956"/>
                  <a:gd name="T13" fmla="*/ 41 h 175"/>
                  <a:gd name="T14" fmla="*/ 843 w 956"/>
                  <a:gd name="T15" fmla="*/ 88 h 175"/>
                  <a:gd name="T16" fmla="*/ 858 w 956"/>
                  <a:gd name="T17" fmla="*/ 103 h 175"/>
                  <a:gd name="T18" fmla="*/ 881 w 956"/>
                  <a:gd name="T19" fmla="*/ 117 h 175"/>
                  <a:gd name="T20" fmla="*/ 906 w 956"/>
                  <a:gd name="T21" fmla="*/ 133 h 175"/>
                  <a:gd name="T22" fmla="*/ 929 w 956"/>
                  <a:gd name="T23" fmla="*/ 146 h 175"/>
                  <a:gd name="T24" fmla="*/ 956 w 956"/>
                  <a:gd name="T25" fmla="*/ 169 h 175"/>
                  <a:gd name="T26" fmla="*/ 929 w 956"/>
                  <a:gd name="T27" fmla="*/ 175 h 175"/>
                  <a:gd name="T28" fmla="*/ 740 w 956"/>
                  <a:gd name="T29" fmla="*/ 163 h 175"/>
                  <a:gd name="T30" fmla="*/ 580 w 956"/>
                  <a:gd name="T31" fmla="*/ 162 h 175"/>
                  <a:gd name="T32" fmla="*/ 387 w 956"/>
                  <a:gd name="T33" fmla="*/ 147 h 175"/>
                  <a:gd name="T34" fmla="*/ 297 w 956"/>
                  <a:gd name="T35" fmla="*/ 140 h 175"/>
                  <a:gd name="T36" fmla="*/ 195 w 956"/>
                  <a:gd name="T37" fmla="*/ 142 h 175"/>
                  <a:gd name="T38" fmla="*/ 113 w 956"/>
                  <a:gd name="T39" fmla="*/ 136 h 175"/>
                  <a:gd name="T40" fmla="*/ 32 w 956"/>
                  <a:gd name="T41" fmla="*/ 136 h 175"/>
                  <a:gd name="T42" fmla="*/ 7 w 956"/>
                  <a:gd name="T43" fmla="*/ 128 h 175"/>
                  <a:gd name="T44" fmla="*/ 0 w 956"/>
                  <a:gd name="T45" fmla="*/ 98 h 175"/>
                  <a:gd name="T46" fmla="*/ 10 w 956"/>
                  <a:gd name="T47" fmla="*/ 64 h 175"/>
                  <a:gd name="T48" fmla="*/ 22 w 956"/>
                  <a:gd name="T49" fmla="*/ 51 h 175"/>
                  <a:gd name="T50" fmla="*/ 38 w 956"/>
                  <a:gd name="T51" fmla="*/ 43 h 175"/>
                  <a:gd name="T52" fmla="*/ 38 w 956"/>
                  <a:gd name="T53" fmla="*/ 43 h 17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956"/>
                  <a:gd name="T82" fmla="*/ 0 h 175"/>
                  <a:gd name="T83" fmla="*/ 956 w 956"/>
                  <a:gd name="T84" fmla="*/ 175 h 17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956" h="175">
                    <a:moveTo>
                      <a:pt x="38" y="43"/>
                    </a:moveTo>
                    <a:lnTo>
                      <a:pt x="115" y="35"/>
                    </a:lnTo>
                    <a:lnTo>
                      <a:pt x="193" y="34"/>
                    </a:lnTo>
                    <a:lnTo>
                      <a:pt x="392" y="12"/>
                    </a:lnTo>
                    <a:lnTo>
                      <a:pt x="591" y="0"/>
                    </a:lnTo>
                    <a:lnTo>
                      <a:pt x="809" y="5"/>
                    </a:lnTo>
                    <a:lnTo>
                      <a:pt x="829" y="41"/>
                    </a:lnTo>
                    <a:lnTo>
                      <a:pt x="843" y="88"/>
                    </a:lnTo>
                    <a:lnTo>
                      <a:pt x="858" y="103"/>
                    </a:lnTo>
                    <a:lnTo>
                      <a:pt x="881" y="117"/>
                    </a:lnTo>
                    <a:lnTo>
                      <a:pt x="906" y="133"/>
                    </a:lnTo>
                    <a:lnTo>
                      <a:pt x="929" y="146"/>
                    </a:lnTo>
                    <a:lnTo>
                      <a:pt x="956" y="169"/>
                    </a:lnTo>
                    <a:lnTo>
                      <a:pt x="929" y="175"/>
                    </a:lnTo>
                    <a:lnTo>
                      <a:pt x="740" y="163"/>
                    </a:lnTo>
                    <a:lnTo>
                      <a:pt x="580" y="162"/>
                    </a:lnTo>
                    <a:lnTo>
                      <a:pt x="387" y="147"/>
                    </a:lnTo>
                    <a:lnTo>
                      <a:pt x="297" y="140"/>
                    </a:lnTo>
                    <a:lnTo>
                      <a:pt x="195" y="142"/>
                    </a:lnTo>
                    <a:lnTo>
                      <a:pt x="113" y="136"/>
                    </a:lnTo>
                    <a:lnTo>
                      <a:pt x="32" y="136"/>
                    </a:lnTo>
                    <a:lnTo>
                      <a:pt x="7" y="128"/>
                    </a:lnTo>
                    <a:lnTo>
                      <a:pt x="0" y="98"/>
                    </a:lnTo>
                    <a:lnTo>
                      <a:pt x="10" y="64"/>
                    </a:lnTo>
                    <a:lnTo>
                      <a:pt x="22" y="51"/>
                    </a:lnTo>
                    <a:lnTo>
                      <a:pt x="38" y="43"/>
                    </a:lnTo>
                    <a:close/>
                  </a:path>
                </a:pathLst>
              </a:custGeom>
              <a:solidFill>
                <a:srgbClr val="A38C8C"/>
              </a:solidFill>
              <a:ln w="9525">
                <a:noFill/>
                <a:round/>
                <a:headEnd/>
                <a:tailEnd/>
              </a:ln>
            </p:spPr>
            <p:txBody>
              <a:bodyPr/>
              <a:lstStyle/>
              <a:p>
                <a:endParaRPr lang="en-US"/>
              </a:p>
            </p:txBody>
          </p:sp>
          <p:sp>
            <p:nvSpPr>
              <p:cNvPr id="21629" name="Freeform 221"/>
              <p:cNvSpPr>
                <a:spLocks/>
              </p:cNvSpPr>
              <p:nvPr/>
            </p:nvSpPr>
            <p:spPr bwMode="auto">
              <a:xfrm>
                <a:off x="341" y="2593"/>
                <a:ext cx="21" cy="19"/>
              </a:xfrm>
              <a:custGeom>
                <a:avLst/>
                <a:gdLst>
                  <a:gd name="T0" fmla="*/ 22 w 148"/>
                  <a:gd name="T1" fmla="*/ 75 h 137"/>
                  <a:gd name="T2" fmla="*/ 0 w 148"/>
                  <a:gd name="T3" fmla="*/ 50 h 137"/>
                  <a:gd name="T4" fmla="*/ 2 w 148"/>
                  <a:gd name="T5" fmla="*/ 20 h 137"/>
                  <a:gd name="T6" fmla="*/ 23 w 148"/>
                  <a:gd name="T7" fmla="*/ 0 h 137"/>
                  <a:gd name="T8" fmla="*/ 55 w 148"/>
                  <a:gd name="T9" fmla="*/ 1 h 137"/>
                  <a:gd name="T10" fmla="*/ 124 w 148"/>
                  <a:gd name="T11" fmla="*/ 32 h 137"/>
                  <a:gd name="T12" fmla="*/ 148 w 148"/>
                  <a:gd name="T13" fmla="*/ 69 h 137"/>
                  <a:gd name="T14" fmla="*/ 145 w 148"/>
                  <a:gd name="T15" fmla="*/ 110 h 137"/>
                  <a:gd name="T16" fmla="*/ 135 w 148"/>
                  <a:gd name="T17" fmla="*/ 127 h 137"/>
                  <a:gd name="T18" fmla="*/ 121 w 148"/>
                  <a:gd name="T19" fmla="*/ 137 h 137"/>
                  <a:gd name="T20" fmla="*/ 86 w 148"/>
                  <a:gd name="T21" fmla="*/ 132 h 137"/>
                  <a:gd name="T22" fmla="*/ 54 w 148"/>
                  <a:gd name="T23" fmla="*/ 102 h 137"/>
                  <a:gd name="T24" fmla="*/ 22 w 148"/>
                  <a:gd name="T25" fmla="*/ 75 h 137"/>
                  <a:gd name="T26" fmla="*/ 22 w 148"/>
                  <a:gd name="T27" fmla="*/ 75 h 13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48"/>
                  <a:gd name="T43" fmla="*/ 0 h 137"/>
                  <a:gd name="T44" fmla="*/ 148 w 148"/>
                  <a:gd name="T45" fmla="*/ 137 h 13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48" h="137">
                    <a:moveTo>
                      <a:pt x="22" y="75"/>
                    </a:moveTo>
                    <a:lnTo>
                      <a:pt x="0" y="50"/>
                    </a:lnTo>
                    <a:lnTo>
                      <a:pt x="2" y="20"/>
                    </a:lnTo>
                    <a:lnTo>
                      <a:pt x="23" y="0"/>
                    </a:lnTo>
                    <a:lnTo>
                      <a:pt x="55" y="1"/>
                    </a:lnTo>
                    <a:lnTo>
                      <a:pt x="124" y="32"/>
                    </a:lnTo>
                    <a:lnTo>
                      <a:pt x="148" y="69"/>
                    </a:lnTo>
                    <a:lnTo>
                      <a:pt x="145" y="110"/>
                    </a:lnTo>
                    <a:lnTo>
                      <a:pt x="135" y="127"/>
                    </a:lnTo>
                    <a:lnTo>
                      <a:pt x="121" y="137"/>
                    </a:lnTo>
                    <a:lnTo>
                      <a:pt x="86" y="132"/>
                    </a:lnTo>
                    <a:lnTo>
                      <a:pt x="54" y="102"/>
                    </a:lnTo>
                    <a:lnTo>
                      <a:pt x="22" y="75"/>
                    </a:lnTo>
                    <a:close/>
                  </a:path>
                </a:pathLst>
              </a:custGeom>
              <a:solidFill>
                <a:srgbClr val="FF0000"/>
              </a:solidFill>
              <a:ln w="9525">
                <a:noFill/>
                <a:round/>
                <a:headEnd/>
                <a:tailEnd/>
              </a:ln>
            </p:spPr>
            <p:txBody>
              <a:bodyPr/>
              <a:lstStyle/>
              <a:p>
                <a:endParaRPr lang="en-US"/>
              </a:p>
            </p:txBody>
          </p:sp>
          <p:sp>
            <p:nvSpPr>
              <p:cNvPr id="21630" name="Freeform 222"/>
              <p:cNvSpPr>
                <a:spLocks/>
              </p:cNvSpPr>
              <p:nvPr/>
            </p:nvSpPr>
            <p:spPr bwMode="auto">
              <a:xfrm>
                <a:off x="497" y="2449"/>
                <a:ext cx="77" cy="227"/>
              </a:xfrm>
              <a:custGeom>
                <a:avLst/>
                <a:gdLst>
                  <a:gd name="T0" fmla="*/ 532 w 534"/>
                  <a:gd name="T1" fmla="*/ 59 h 1590"/>
                  <a:gd name="T2" fmla="*/ 518 w 534"/>
                  <a:gd name="T3" fmla="*/ 136 h 1590"/>
                  <a:gd name="T4" fmla="*/ 486 w 534"/>
                  <a:gd name="T5" fmla="*/ 190 h 1590"/>
                  <a:gd name="T6" fmla="*/ 420 w 534"/>
                  <a:gd name="T7" fmla="*/ 294 h 1590"/>
                  <a:gd name="T8" fmla="*/ 521 w 534"/>
                  <a:gd name="T9" fmla="*/ 315 h 1590"/>
                  <a:gd name="T10" fmla="*/ 528 w 534"/>
                  <a:gd name="T11" fmla="*/ 375 h 1590"/>
                  <a:gd name="T12" fmla="*/ 496 w 534"/>
                  <a:gd name="T13" fmla="*/ 431 h 1590"/>
                  <a:gd name="T14" fmla="*/ 451 w 534"/>
                  <a:gd name="T15" fmla="*/ 485 h 1590"/>
                  <a:gd name="T16" fmla="*/ 469 w 534"/>
                  <a:gd name="T17" fmla="*/ 534 h 1590"/>
                  <a:gd name="T18" fmla="*/ 496 w 534"/>
                  <a:gd name="T19" fmla="*/ 583 h 1590"/>
                  <a:gd name="T20" fmla="*/ 471 w 534"/>
                  <a:gd name="T21" fmla="*/ 647 h 1590"/>
                  <a:gd name="T22" fmla="*/ 418 w 534"/>
                  <a:gd name="T23" fmla="*/ 742 h 1590"/>
                  <a:gd name="T24" fmla="*/ 471 w 534"/>
                  <a:gd name="T25" fmla="*/ 770 h 1590"/>
                  <a:gd name="T26" fmla="*/ 471 w 534"/>
                  <a:gd name="T27" fmla="*/ 827 h 1590"/>
                  <a:gd name="T28" fmla="*/ 444 w 534"/>
                  <a:gd name="T29" fmla="*/ 892 h 1590"/>
                  <a:gd name="T30" fmla="*/ 460 w 534"/>
                  <a:gd name="T31" fmla="*/ 955 h 1590"/>
                  <a:gd name="T32" fmla="*/ 491 w 534"/>
                  <a:gd name="T33" fmla="*/ 1004 h 1590"/>
                  <a:gd name="T34" fmla="*/ 469 w 534"/>
                  <a:gd name="T35" fmla="*/ 1069 h 1590"/>
                  <a:gd name="T36" fmla="*/ 425 w 534"/>
                  <a:gd name="T37" fmla="*/ 1141 h 1590"/>
                  <a:gd name="T38" fmla="*/ 430 w 534"/>
                  <a:gd name="T39" fmla="*/ 1176 h 1590"/>
                  <a:gd name="T40" fmla="*/ 469 w 534"/>
                  <a:gd name="T41" fmla="*/ 1240 h 1590"/>
                  <a:gd name="T42" fmla="*/ 443 w 534"/>
                  <a:gd name="T43" fmla="*/ 1287 h 1590"/>
                  <a:gd name="T44" fmla="*/ 408 w 534"/>
                  <a:gd name="T45" fmla="*/ 1327 h 1590"/>
                  <a:gd name="T46" fmla="*/ 475 w 534"/>
                  <a:gd name="T47" fmla="*/ 1421 h 1590"/>
                  <a:gd name="T48" fmla="*/ 489 w 534"/>
                  <a:gd name="T49" fmla="*/ 1568 h 1590"/>
                  <a:gd name="T50" fmla="*/ 404 w 534"/>
                  <a:gd name="T51" fmla="*/ 1590 h 1590"/>
                  <a:gd name="T52" fmla="*/ 289 w 534"/>
                  <a:gd name="T53" fmla="*/ 1527 h 1590"/>
                  <a:gd name="T54" fmla="*/ 244 w 534"/>
                  <a:gd name="T55" fmla="*/ 1493 h 1590"/>
                  <a:gd name="T56" fmla="*/ 53 w 534"/>
                  <a:gd name="T57" fmla="*/ 1493 h 1590"/>
                  <a:gd name="T58" fmla="*/ 9 w 534"/>
                  <a:gd name="T59" fmla="*/ 1481 h 1590"/>
                  <a:gd name="T60" fmla="*/ 14 w 534"/>
                  <a:gd name="T61" fmla="*/ 1377 h 1590"/>
                  <a:gd name="T62" fmla="*/ 39 w 534"/>
                  <a:gd name="T63" fmla="*/ 1334 h 1590"/>
                  <a:gd name="T64" fmla="*/ 107 w 534"/>
                  <a:gd name="T65" fmla="*/ 1173 h 1590"/>
                  <a:gd name="T66" fmla="*/ 111 w 534"/>
                  <a:gd name="T67" fmla="*/ 998 h 1590"/>
                  <a:gd name="T68" fmla="*/ 136 w 534"/>
                  <a:gd name="T69" fmla="*/ 882 h 1590"/>
                  <a:gd name="T70" fmla="*/ 178 w 534"/>
                  <a:gd name="T71" fmla="*/ 699 h 1590"/>
                  <a:gd name="T72" fmla="*/ 206 w 534"/>
                  <a:gd name="T73" fmla="*/ 591 h 1590"/>
                  <a:gd name="T74" fmla="*/ 239 w 534"/>
                  <a:gd name="T75" fmla="*/ 510 h 1590"/>
                  <a:gd name="T76" fmla="*/ 278 w 534"/>
                  <a:gd name="T77" fmla="*/ 466 h 1590"/>
                  <a:gd name="T78" fmla="*/ 348 w 534"/>
                  <a:gd name="T79" fmla="*/ 414 h 1590"/>
                  <a:gd name="T80" fmla="*/ 281 w 534"/>
                  <a:gd name="T81" fmla="*/ 394 h 1590"/>
                  <a:gd name="T82" fmla="*/ 274 w 534"/>
                  <a:gd name="T83" fmla="*/ 322 h 1590"/>
                  <a:gd name="T84" fmla="*/ 308 w 534"/>
                  <a:gd name="T85" fmla="*/ 266 h 1590"/>
                  <a:gd name="T86" fmla="*/ 298 w 534"/>
                  <a:gd name="T87" fmla="*/ 259 h 1590"/>
                  <a:gd name="T88" fmla="*/ 234 w 534"/>
                  <a:gd name="T89" fmla="*/ 231 h 1590"/>
                  <a:gd name="T90" fmla="*/ 233 w 534"/>
                  <a:gd name="T91" fmla="*/ 152 h 1590"/>
                  <a:gd name="T92" fmla="*/ 282 w 534"/>
                  <a:gd name="T93" fmla="*/ 106 h 1590"/>
                  <a:gd name="T94" fmla="*/ 346 w 534"/>
                  <a:gd name="T95" fmla="*/ 61 h 1590"/>
                  <a:gd name="T96" fmla="*/ 416 w 534"/>
                  <a:gd name="T97" fmla="*/ 27 h 1590"/>
                  <a:gd name="T98" fmla="*/ 529 w 534"/>
                  <a:gd name="T99" fmla="*/ 0 h 159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34"/>
                  <a:gd name="T151" fmla="*/ 0 h 1590"/>
                  <a:gd name="T152" fmla="*/ 534 w 534"/>
                  <a:gd name="T153" fmla="*/ 1590 h 159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34" h="1590">
                    <a:moveTo>
                      <a:pt x="529" y="0"/>
                    </a:moveTo>
                    <a:lnTo>
                      <a:pt x="532" y="59"/>
                    </a:lnTo>
                    <a:lnTo>
                      <a:pt x="528" y="102"/>
                    </a:lnTo>
                    <a:lnTo>
                      <a:pt x="518" y="136"/>
                    </a:lnTo>
                    <a:lnTo>
                      <a:pt x="504" y="164"/>
                    </a:lnTo>
                    <a:lnTo>
                      <a:pt x="486" y="190"/>
                    </a:lnTo>
                    <a:lnTo>
                      <a:pt x="465" y="218"/>
                    </a:lnTo>
                    <a:lnTo>
                      <a:pt x="420" y="294"/>
                    </a:lnTo>
                    <a:lnTo>
                      <a:pt x="484" y="298"/>
                    </a:lnTo>
                    <a:lnTo>
                      <a:pt x="521" y="315"/>
                    </a:lnTo>
                    <a:lnTo>
                      <a:pt x="534" y="342"/>
                    </a:lnTo>
                    <a:lnTo>
                      <a:pt x="528" y="375"/>
                    </a:lnTo>
                    <a:lnTo>
                      <a:pt x="508" y="412"/>
                    </a:lnTo>
                    <a:lnTo>
                      <a:pt x="496" y="431"/>
                    </a:lnTo>
                    <a:lnTo>
                      <a:pt x="481" y="450"/>
                    </a:lnTo>
                    <a:lnTo>
                      <a:pt x="451" y="485"/>
                    </a:lnTo>
                    <a:lnTo>
                      <a:pt x="421" y="518"/>
                    </a:lnTo>
                    <a:lnTo>
                      <a:pt x="469" y="534"/>
                    </a:lnTo>
                    <a:lnTo>
                      <a:pt x="492" y="556"/>
                    </a:lnTo>
                    <a:lnTo>
                      <a:pt x="496" y="583"/>
                    </a:lnTo>
                    <a:lnTo>
                      <a:pt x="487" y="614"/>
                    </a:lnTo>
                    <a:lnTo>
                      <a:pt x="471" y="647"/>
                    </a:lnTo>
                    <a:lnTo>
                      <a:pt x="450" y="680"/>
                    </a:lnTo>
                    <a:lnTo>
                      <a:pt x="418" y="742"/>
                    </a:lnTo>
                    <a:lnTo>
                      <a:pt x="452" y="751"/>
                    </a:lnTo>
                    <a:lnTo>
                      <a:pt x="471" y="770"/>
                    </a:lnTo>
                    <a:lnTo>
                      <a:pt x="475" y="796"/>
                    </a:lnTo>
                    <a:lnTo>
                      <a:pt x="471" y="827"/>
                    </a:lnTo>
                    <a:lnTo>
                      <a:pt x="460" y="860"/>
                    </a:lnTo>
                    <a:lnTo>
                      <a:pt x="444" y="892"/>
                    </a:lnTo>
                    <a:lnTo>
                      <a:pt x="414" y="940"/>
                    </a:lnTo>
                    <a:lnTo>
                      <a:pt x="460" y="955"/>
                    </a:lnTo>
                    <a:lnTo>
                      <a:pt x="484" y="977"/>
                    </a:lnTo>
                    <a:lnTo>
                      <a:pt x="491" y="1004"/>
                    </a:lnTo>
                    <a:lnTo>
                      <a:pt x="484" y="1034"/>
                    </a:lnTo>
                    <a:lnTo>
                      <a:pt x="469" y="1069"/>
                    </a:lnTo>
                    <a:lnTo>
                      <a:pt x="448" y="1105"/>
                    </a:lnTo>
                    <a:lnTo>
                      <a:pt x="425" y="1141"/>
                    </a:lnTo>
                    <a:lnTo>
                      <a:pt x="407" y="1176"/>
                    </a:lnTo>
                    <a:lnTo>
                      <a:pt x="430" y="1176"/>
                    </a:lnTo>
                    <a:lnTo>
                      <a:pt x="448" y="1193"/>
                    </a:lnTo>
                    <a:lnTo>
                      <a:pt x="469" y="1240"/>
                    </a:lnTo>
                    <a:lnTo>
                      <a:pt x="458" y="1265"/>
                    </a:lnTo>
                    <a:lnTo>
                      <a:pt x="443" y="1287"/>
                    </a:lnTo>
                    <a:lnTo>
                      <a:pt x="427" y="1309"/>
                    </a:lnTo>
                    <a:lnTo>
                      <a:pt x="408" y="1327"/>
                    </a:lnTo>
                    <a:lnTo>
                      <a:pt x="445" y="1361"/>
                    </a:lnTo>
                    <a:lnTo>
                      <a:pt x="475" y="1421"/>
                    </a:lnTo>
                    <a:lnTo>
                      <a:pt x="497" y="1539"/>
                    </a:lnTo>
                    <a:lnTo>
                      <a:pt x="489" y="1568"/>
                    </a:lnTo>
                    <a:lnTo>
                      <a:pt x="467" y="1585"/>
                    </a:lnTo>
                    <a:lnTo>
                      <a:pt x="404" y="1590"/>
                    </a:lnTo>
                    <a:lnTo>
                      <a:pt x="336" y="1566"/>
                    </a:lnTo>
                    <a:lnTo>
                      <a:pt x="289" y="1527"/>
                    </a:lnTo>
                    <a:lnTo>
                      <a:pt x="271" y="1507"/>
                    </a:lnTo>
                    <a:lnTo>
                      <a:pt x="244" y="1493"/>
                    </a:lnTo>
                    <a:lnTo>
                      <a:pt x="179" y="1482"/>
                    </a:lnTo>
                    <a:lnTo>
                      <a:pt x="53" y="1493"/>
                    </a:lnTo>
                    <a:lnTo>
                      <a:pt x="26" y="1493"/>
                    </a:lnTo>
                    <a:lnTo>
                      <a:pt x="9" y="1481"/>
                    </a:lnTo>
                    <a:lnTo>
                      <a:pt x="0" y="1434"/>
                    </a:lnTo>
                    <a:lnTo>
                      <a:pt x="14" y="1377"/>
                    </a:lnTo>
                    <a:lnTo>
                      <a:pt x="26" y="1352"/>
                    </a:lnTo>
                    <a:lnTo>
                      <a:pt x="39" y="1334"/>
                    </a:lnTo>
                    <a:lnTo>
                      <a:pt x="149" y="1215"/>
                    </a:lnTo>
                    <a:lnTo>
                      <a:pt x="107" y="1173"/>
                    </a:lnTo>
                    <a:lnTo>
                      <a:pt x="98" y="1098"/>
                    </a:lnTo>
                    <a:lnTo>
                      <a:pt x="111" y="998"/>
                    </a:lnTo>
                    <a:lnTo>
                      <a:pt x="124" y="942"/>
                    </a:lnTo>
                    <a:lnTo>
                      <a:pt x="136" y="882"/>
                    </a:lnTo>
                    <a:lnTo>
                      <a:pt x="163" y="759"/>
                    </a:lnTo>
                    <a:lnTo>
                      <a:pt x="178" y="699"/>
                    </a:lnTo>
                    <a:lnTo>
                      <a:pt x="192" y="642"/>
                    </a:lnTo>
                    <a:lnTo>
                      <a:pt x="206" y="591"/>
                    </a:lnTo>
                    <a:lnTo>
                      <a:pt x="222" y="546"/>
                    </a:lnTo>
                    <a:lnTo>
                      <a:pt x="239" y="510"/>
                    </a:lnTo>
                    <a:lnTo>
                      <a:pt x="256" y="485"/>
                    </a:lnTo>
                    <a:lnTo>
                      <a:pt x="278" y="466"/>
                    </a:lnTo>
                    <a:lnTo>
                      <a:pt x="302" y="448"/>
                    </a:lnTo>
                    <a:lnTo>
                      <a:pt x="348" y="414"/>
                    </a:lnTo>
                    <a:lnTo>
                      <a:pt x="307" y="408"/>
                    </a:lnTo>
                    <a:lnTo>
                      <a:pt x="281" y="394"/>
                    </a:lnTo>
                    <a:lnTo>
                      <a:pt x="266" y="350"/>
                    </a:lnTo>
                    <a:lnTo>
                      <a:pt x="274" y="322"/>
                    </a:lnTo>
                    <a:lnTo>
                      <a:pt x="289" y="294"/>
                    </a:lnTo>
                    <a:lnTo>
                      <a:pt x="308" y="266"/>
                    </a:lnTo>
                    <a:lnTo>
                      <a:pt x="330" y="241"/>
                    </a:lnTo>
                    <a:lnTo>
                      <a:pt x="298" y="259"/>
                    </a:lnTo>
                    <a:lnTo>
                      <a:pt x="272" y="261"/>
                    </a:lnTo>
                    <a:lnTo>
                      <a:pt x="234" y="231"/>
                    </a:lnTo>
                    <a:lnTo>
                      <a:pt x="225" y="179"/>
                    </a:lnTo>
                    <a:lnTo>
                      <a:pt x="233" y="152"/>
                    </a:lnTo>
                    <a:lnTo>
                      <a:pt x="251" y="130"/>
                    </a:lnTo>
                    <a:lnTo>
                      <a:pt x="282" y="106"/>
                    </a:lnTo>
                    <a:lnTo>
                      <a:pt x="313" y="82"/>
                    </a:lnTo>
                    <a:lnTo>
                      <a:pt x="346" y="61"/>
                    </a:lnTo>
                    <a:lnTo>
                      <a:pt x="380" y="43"/>
                    </a:lnTo>
                    <a:lnTo>
                      <a:pt x="416" y="27"/>
                    </a:lnTo>
                    <a:lnTo>
                      <a:pt x="453" y="14"/>
                    </a:lnTo>
                    <a:lnTo>
                      <a:pt x="529" y="0"/>
                    </a:lnTo>
                    <a:close/>
                  </a:path>
                </a:pathLst>
              </a:custGeom>
              <a:solidFill>
                <a:srgbClr val="A38C8C"/>
              </a:solidFill>
              <a:ln w="9525">
                <a:noFill/>
                <a:round/>
                <a:headEnd/>
                <a:tailEnd/>
              </a:ln>
            </p:spPr>
            <p:txBody>
              <a:bodyPr/>
              <a:lstStyle/>
              <a:p>
                <a:endParaRPr lang="en-US"/>
              </a:p>
            </p:txBody>
          </p:sp>
          <p:sp>
            <p:nvSpPr>
              <p:cNvPr id="21631" name="Freeform 223"/>
              <p:cNvSpPr>
                <a:spLocks/>
              </p:cNvSpPr>
              <p:nvPr/>
            </p:nvSpPr>
            <p:spPr bwMode="auto">
              <a:xfrm>
                <a:off x="333" y="2424"/>
                <a:ext cx="188" cy="155"/>
              </a:xfrm>
              <a:custGeom>
                <a:avLst/>
                <a:gdLst>
                  <a:gd name="T0" fmla="*/ 0 w 1318"/>
                  <a:gd name="T1" fmla="*/ 262 h 1087"/>
                  <a:gd name="T2" fmla="*/ 14 w 1318"/>
                  <a:gd name="T3" fmla="*/ 212 h 1087"/>
                  <a:gd name="T4" fmla="*/ 31 w 1318"/>
                  <a:gd name="T5" fmla="*/ 167 h 1087"/>
                  <a:gd name="T6" fmla="*/ 50 w 1318"/>
                  <a:gd name="T7" fmla="*/ 129 h 1087"/>
                  <a:gd name="T8" fmla="*/ 72 w 1318"/>
                  <a:gd name="T9" fmla="*/ 98 h 1087"/>
                  <a:gd name="T10" fmla="*/ 100 w 1318"/>
                  <a:gd name="T11" fmla="*/ 73 h 1087"/>
                  <a:gd name="T12" fmla="*/ 134 w 1318"/>
                  <a:gd name="T13" fmla="*/ 55 h 1087"/>
                  <a:gd name="T14" fmla="*/ 175 w 1318"/>
                  <a:gd name="T15" fmla="*/ 45 h 1087"/>
                  <a:gd name="T16" fmla="*/ 225 w 1318"/>
                  <a:gd name="T17" fmla="*/ 40 h 1087"/>
                  <a:gd name="T18" fmla="*/ 340 w 1318"/>
                  <a:gd name="T19" fmla="*/ 20 h 1087"/>
                  <a:gd name="T20" fmla="*/ 455 w 1318"/>
                  <a:gd name="T21" fmla="*/ 6 h 1087"/>
                  <a:gd name="T22" fmla="*/ 732 w 1318"/>
                  <a:gd name="T23" fmla="*/ 0 h 1087"/>
                  <a:gd name="T24" fmla="*/ 1005 w 1318"/>
                  <a:gd name="T25" fmla="*/ 42 h 1087"/>
                  <a:gd name="T26" fmla="*/ 1096 w 1318"/>
                  <a:gd name="T27" fmla="*/ 55 h 1087"/>
                  <a:gd name="T28" fmla="*/ 1175 w 1318"/>
                  <a:gd name="T29" fmla="*/ 82 h 1087"/>
                  <a:gd name="T30" fmla="*/ 1209 w 1318"/>
                  <a:gd name="T31" fmla="*/ 102 h 1087"/>
                  <a:gd name="T32" fmla="*/ 1241 w 1318"/>
                  <a:gd name="T33" fmla="*/ 127 h 1087"/>
                  <a:gd name="T34" fmla="*/ 1270 w 1318"/>
                  <a:gd name="T35" fmla="*/ 158 h 1087"/>
                  <a:gd name="T36" fmla="*/ 1296 w 1318"/>
                  <a:gd name="T37" fmla="*/ 196 h 1087"/>
                  <a:gd name="T38" fmla="*/ 1318 w 1318"/>
                  <a:gd name="T39" fmla="*/ 270 h 1087"/>
                  <a:gd name="T40" fmla="*/ 1314 w 1318"/>
                  <a:gd name="T41" fmla="*/ 352 h 1087"/>
                  <a:gd name="T42" fmla="*/ 1297 w 1318"/>
                  <a:gd name="T43" fmla="*/ 482 h 1087"/>
                  <a:gd name="T44" fmla="*/ 1278 w 1318"/>
                  <a:gd name="T45" fmla="*/ 612 h 1087"/>
                  <a:gd name="T46" fmla="*/ 1261 w 1318"/>
                  <a:gd name="T47" fmla="*/ 705 h 1087"/>
                  <a:gd name="T48" fmla="*/ 1240 w 1318"/>
                  <a:gd name="T49" fmla="*/ 798 h 1087"/>
                  <a:gd name="T50" fmla="*/ 1218 w 1318"/>
                  <a:gd name="T51" fmla="*/ 896 h 1087"/>
                  <a:gd name="T52" fmla="*/ 1202 w 1318"/>
                  <a:gd name="T53" fmla="*/ 930 h 1087"/>
                  <a:gd name="T54" fmla="*/ 1174 w 1318"/>
                  <a:gd name="T55" fmla="*/ 990 h 1087"/>
                  <a:gd name="T56" fmla="*/ 1159 w 1318"/>
                  <a:gd name="T57" fmla="*/ 1016 h 1087"/>
                  <a:gd name="T58" fmla="*/ 1140 w 1318"/>
                  <a:gd name="T59" fmla="*/ 1039 h 1087"/>
                  <a:gd name="T60" fmla="*/ 1119 w 1318"/>
                  <a:gd name="T61" fmla="*/ 1061 h 1087"/>
                  <a:gd name="T62" fmla="*/ 1099 w 1318"/>
                  <a:gd name="T63" fmla="*/ 1076 h 1087"/>
                  <a:gd name="T64" fmla="*/ 1072 w 1318"/>
                  <a:gd name="T65" fmla="*/ 1087 h 1087"/>
                  <a:gd name="T66" fmla="*/ 1074 w 1318"/>
                  <a:gd name="T67" fmla="*/ 1057 h 1087"/>
                  <a:gd name="T68" fmla="*/ 1096 w 1318"/>
                  <a:gd name="T69" fmla="*/ 987 h 1087"/>
                  <a:gd name="T70" fmla="*/ 1103 w 1318"/>
                  <a:gd name="T71" fmla="*/ 919 h 1087"/>
                  <a:gd name="T72" fmla="*/ 1112 w 1318"/>
                  <a:gd name="T73" fmla="*/ 774 h 1087"/>
                  <a:gd name="T74" fmla="*/ 1133 w 1318"/>
                  <a:gd name="T75" fmla="*/ 686 h 1087"/>
                  <a:gd name="T76" fmla="*/ 1151 w 1318"/>
                  <a:gd name="T77" fmla="*/ 596 h 1087"/>
                  <a:gd name="T78" fmla="*/ 1172 w 1318"/>
                  <a:gd name="T79" fmla="*/ 468 h 1087"/>
                  <a:gd name="T80" fmla="*/ 1192 w 1318"/>
                  <a:gd name="T81" fmla="*/ 341 h 1087"/>
                  <a:gd name="T82" fmla="*/ 1191 w 1318"/>
                  <a:gd name="T83" fmla="*/ 260 h 1087"/>
                  <a:gd name="T84" fmla="*/ 1172 w 1318"/>
                  <a:gd name="T85" fmla="*/ 234 h 1087"/>
                  <a:gd name="T86" fmla="*/ 1153 w 1318"/>
                  <a:gd name="T87" fmla="*/ 215 h 1087"/>
                  <a:gd name="T88" fmla="*/ 1129 w 1318"/>
                  <a:gd name="T89" fmla="*/ 201 h 1087"/>
                  <a:gd name="T90" fmla="*/ 1104 w 1318"/>
                  <a:gd name="T91" fmla="*/ 189 h 1087"/>
                  <a:gd name="T92" fmla="*/ 1047 w 1318"/>
                  <a:gd name="T93" fmla="*/ 176 h 1087"/>
                  <a:gd name="T94" fmla="*/ 984 w 1318"/>
                  <a:gd name="T95" fmla="*/ 169 h 1087"/>
                  <a:gd name="T96" fmla="*/ 914 w 1318"/>
                  <a:gd name="T97" fmla="*/ 154 h 1087"/>
                  <a:gd name="T98" fmla="*/ 848 w 1318"/>
                  <a:gd name="T99" fmla="*/ 142 h 1087"/>
                  <a:gd name="T100" fmla="*/ 726 w 1318"/>
                  <a:gd name="T101" fmla="*/ 130 h 1087"/>
                  <a:gd name="T102" fmla="*/ 462 w 1318"/>
                  <a:gd name="T103" fmla="*/ 136 h 1087"/>
                  <a:gd name="T104" fmla="*/ 293 w 1318"/>
                  <a:gd name="T105" fmla="*/ 145 h 1087"/>
                  <a:gd name="T106" fmla="*/ 220 w 1318"/>
                  <a:gd name="T107" fmla="*/ 152 h 1087"/>
                  <a:gd name="T108" fmla="*/ 154 w 1318"/>
                  <a:gd name="T109" fmla="*/ 177 h 1087"/>
                  <a:gd name="T110" fmla="*/ 102 w 1318"/>
                  <a:gd name="T111" fmla="*/ 220 h 1087"/>
                  <a:gd name="T112" fmla="*/ 70 w 1318"/>
                  <a:gd name="T113" fmla="*/ 282 h 1087"/>
                  <a:gd name="T114" fmla="*/ 63 w 1318"/>
                  <a:gd name="T115" fmla="*/ 297 h 1087"/>
                  <a:gd name="T116" fmla="*/ 52 w 1318"/>
                  <a:gd name="T117" fmla="*/ 306 h 1087"/>
                  <a:gd name="T118" fmla="*/ 26 w 1318"/>
                  <a:gd name="T119" fmla="*/ 308 h 1087"/>
                  <a:gd name="T120" fmla="*/ 3 w 1318"/>
                  <a:gd name="T121" fmla="*/ 292 h 1087"/>
                  <a:gd name="T122" fmla="*/ 0 w 1318"/>
                  <a:gd name="T123" fmla="*/ 262 h 1087"/>
                  <a:gd name="T124" fmla="*/ 0 w 1318"/>
                  <a:gd name="T125" fmla="*/ 262 h 108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318"/>
                  <a:gd name="T190" fmla="*/ 0 h 1087"/>
                  <a:gd name="T191" fmla="*/ 1318 w 1318"/>
                  <a:gd name="T192" fmla="*/ 1087 h 108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318" h="1087">
                    <a:moveTo>
                      <a:pt x="0" y="262"/>
                    </a:moveTo>
                    <a:lnTo>
                      <a:pt x="14" y="212"/>
                    </a:lnTo>
                    <a:lnTo>
                      <a:pt x="31" y="167"/>
                    </a:lnTo>
                    <a:lnTo>
                      <a:pt x="50" y="129"/>
                    </a:lnTo>
                    <a:lnTo>
                      <a:pt x="72" y="98"/>
                    </a:lnTo>
                    <a:lnTo>
                      <a:pt x="100" y="73"/>
                    </a:lnTo>
                    <a:lnTo>
                      <a:pt x="134" y="55"/>
                    </a:lnTo>
                    <a:lnTo>
                      <a:pt x="175" y="45"/>
                    </a:lnTo>
                    <a:lnTo>
                      <a:pt x="225" y="40"/>
                    </a:lnTo>
                    <a:lnTo>
                      <a:pt x="340" y="20"/>
                    </a:lnTo>
                    <a:lnTo>
                      <a:pt x="455" y="6"/>
                    </a:lnTo>
                    <a:lnTo>
                      <a:pt x="732" y="0"/>
                    </a:lnTo>
                    <a:lnTo>
                      <a:pt x="1005" y="42"/>
                    </a:lnTo>
                    <a:lnTo>
                      <a:pt x="1096" y="55"/>
                    </a:lnTo>
                    <a:lnTo>
                      <a:pt x="1175" y="82"/>
                    </a:lnTo>
                    <a:lnTo>
                      <a:pt x="1209" y="102"/>
                    </a:lnTo>
                    <a:lnTo>
                      <a:pt x="1241" y="127"/>
                    </a:lnTo>
                    <a:lnTo>
                      <a:pt x="1270" y="158"/>
                    </a:lnTo>
                    <a:lnTo>
                      <a:pt x="1296" y="196"/>
                    </a:lnTo>
                    <a:lnTo>
                      <a:pt x="1318" y="270"/>
                    </a:lnTo>
                    <a:lnTo>
                      <a:pt x="1314" y="352"/>
                    </a:lnTo>
                    <a:lnTo>
                      <a:pt x="1297" y="482"/>
                    </a:lnTo>
                    <a:lnTo>
                      <a:pt x="1278" y="612"/>
                    </a:lnTo>
                    <a:lnTo>
                      <a:pt x="1261" y="705"/>
                    </a:lnTo>
                    <a:lnTo>
                      <a:pt x="1240" y="798"/>
                    </a:lnTo>
                    <a:lnTo>
                      <a:pt x="1218" y="896"/>
                    </a:lnTo>
                    <a:lnTo>
                      <a:pt x="1202" y="930"/>
                    </a:lnTo>
                    <a:lnTo>
                      <a:pt x="1174" y="990"/>
                    </a:lnTo>
                    <a:lnTo>
                      <a:pt x="1159" y="1016"/>
                    </a:lnTo>
                    <a:lnTo>
                      <a:pt x="1140" y="1039"/>
                    </a:lnTo>
                    <a:lnTo>
                      <a:pt x="1119" y="1061"/>
                    </a:lnTo>
                    <a:lnTo>
                      <a:pt x="1099" y="1076"/>
                    </a:lnTo>
                    <a:lnTo>
                      <a:pt x="1072" y="1087"/>
                    </a:lnTo>
                    <a:lnTo>
                      <a:pt x="1074" y="1057"/>
                    </a:lnTo>
                    <a:lnTo>
                      <a:pt x="1096" y="987"/>
                    </a:lnTo>
                    <a:lnTo>
                      <a:pt x="1103" y="919"/>
                    </a:lnTo>
                    <a:lnTo>
                      <a:pt x="1112" y="774"/>
                    </a:lnTo>
                    <a:lnTo>
                      <a:pt x="1133" y="686"/>
                    </a:lnTo>
                    <a:lnTo>
                      <a:pt x="1151" y="596"/>
                    </a:lnTo>
                    <a:lnTo>
                      <a:pt x="1172" y="468"/>
                    </a:lnTo>
                    <a:lnTo>
                      <a:pt x="1192" y="341"/>
                    </a:lnTo>
                    <a:lnTo>
                      <a:pt x="1191" y="260"/>
                    </a:lnTo>
                    <a:lnTo>
                      <a:pt x="1172" y="234"/>
                    </a:lnTo>
                    <a:lnTo>
                      <a:pt x="1153" y="215"/>
                    </a:lnTo>
                    <a:lnTo>
                      <a:pt x="1129" y="201"/>
                    </a:lnTo>
                    <a:lnTo>
                      <a:pt x="1104" y="189"/>
                    </a:lnTo>
                    <a:lnTo>
                      <a:pt x="1047" y="176"/>
                    </a:lnTo>
                    <a:lnTo>
                      <a:pt x="984" y="169"/>
                    </a:lnTo>
                    <a:lnTo>
                      <a:pt x="914" y="154"/>
                    </a:lnTo>
                    <a:lnTo>
                      <a:pt x="848" y="142"/>
                    </a:lnTo>
                    <a:lnTo>
                      <a:pt x="726" y="130"/>
                    </a:lnTo>
                    <a:lnTo>
                      <a:pt x="462" y="136"/>
                    </a:lnTo>
                    <a:lnTo>
                      <a:pt x="293" y="145"/>
                    </a:lnTo>
                    <a:lnTo>
                      <a:pt x="220" y="152"/>
                    </a:lnTo>
                    <a:lnTo>
                      <a:pt x="154" y="177"/>
                    </a:lnTo>
                    <a:lnTo>
                      <a:pt x="102" y="220"/>
                    </a:lnTo>
                    <a:lnTo>
                      <a:pt x="70" y="282"/>
                    </a:lnTo>
                    <a:lnTo>
                      <a:pt x="63" y="297"/>
                    </a:lnTo>
                    <a:lnTo>
                      <a:pt x="52" y="306"/>
                    </a:lnTo>
                    <a:lnTo>
                      <a:pt x="26" y="308"/>
                    </a:lnTo>
                    <a:lnTo>
                      <a:pt x="3" y="292"/>
                    </a:lnTo>
                    <a:lnTo>
                      <a:pt x="0" y="262"/>
                    </a:lnTo>
                    <a:close/>
                  </a:path>
                </a:pathLst>
              </a:custGeom>
              <a:solidFill>
                <a:srgbClr val="A38C8C"/>
              </a:solidFill>
              <a:ln w="9525">
                <a:noFill/>
                <a:round/>
                <a:headEnd/>
                <a:tailEnd/>
              </a:ln>
            </p:spPr>
            <p:txBody>
              <a:bodyPr/>
              <a:lstStyle/>
              <a:p>
                <a:endParaRPr lang="en-US"/>
              </a:p>
            </p:txBody>
          </p:sp>
          <p:sp>
            <p:nvSpPr>
              <p:cNvPr id="21632" name="Freeform 224"/>
              <p:cNvSpPr>
                <a:spLocks/>
              </p:cNvSpPr>
              <p:nvPr/>
            </p:nvSpPr>
            <p:spPr bwMode="auto">
              <a:xfrm>
                <a:off x="573" y="2672"/>
                <a:ext cx="30" cy="48"/>
              </a:xfrm>
              <a:custGeom>
                <a:avLst/>
                <a:gdLst>
                  <a:gd name="T0" fmla="*/ 82 w 209"/>
                  <a:gd name="T1" fmla="*/ 47 h 332"/>
                  <a:gd name="T2" fmla="*/ 85 w 209"/>
                  <a:gd name="T3" fmla="*/ 56 h 332"/>
                  <a:gd name="T4" fmla="*/ 209 w 209"/>
                  <a:gd name="T5" fmla="*/ 152 h 332"/>
                  <a:gd name="T6" fmla="*/ 205 w 209"/>
                  <a:gd name="T7" fmla="*/ 185 h 332"/>
                  <a:gd name="T8" fmla="*/ 189 w 209"/>
                  <a:gd name="T9" fmla="*/ 216 h 332"/>
                  <a:gd name="T10" fmla="*/ 170 w 209"/>
                  <a:gd name="T11" fmla="*/ 243 h 332"/>
                  <a:gd name="T12" fmla="*/ 141 w 209"/>
                  <a:gd name="T13" fmla="*/ 304 h 332"/>
                  <a:gd name="T14" fmla="*/ 136 w 209"/>
                  <a:gd name="T15" fmla="*/ 318 h 332"/>
                  <a:gd name="T16" fmla="*/ 125 w 209"/>
                  <a:gd name="T17" fmla="*/ 328 h 332"/>
                  <a:gd name="T18" fmla="*/ 99 w 209"/>
                  <a:gd name="T19" fmla="*/ 332 h 332"/>
                  <a:gd name="T20" fmla="*/ 76 w 209"/>
                  <a:gd name="T21" fmla="*/ 317 h 332"/>
                  <a:gd name="T22" fmla="*/ 70 w 209"/>
                  <a:gd name="T23" fmla="*/ 288 h 332"/>
                  <a:gd name="T24" fmla="*/ 87 w 209"/>
                  <a:gd name="T25" fmla="*/ 164 h 332"/>
                  <a:gd name="T26" fmla="*/ 60 w 209"/>
                  <a:gd name="T27" fmla="*/ 158 h 332"/>
                  <a:gd name="T28" fmla="*/ 27 w 209"/>
                  <a:gd name="T29" fmla="*/ 151 h 332"/>
                  <a:gd name="T30" fmla="*/ 6 w 209"/>
                  <a:gd name="T31" fmla="*/ 128 h 332"/>
                  <a:gd name="T32" fmla="*/ 0 w 209"/>
                  <a:gd name="T33" fmla="*/ 95 h 332"/>
                  <a:gd name="T34" fmla="*/ 3 w 209"/>
                  <a:gd name="T35" fmla="*/ 58 h 332"/>
                  <a:gd name="T36" fmla="*/ 14 w 209"/>
                  <a:gd name="T37" fmla="*/ 23 h 332"/>
                  <a:gd name="T38" fmla="*/ 33 w 209"/>
                  <a:gd name="T39" fmla="*/ 0 h 332"/>
                  <a:gd name="T40" fmla="*/ 60 w 209"/>
                  <a:gd name="T41" fmla="*/ 0 h 332"/>
                  <a:gd name="T42" fmla="*/ 80 w 209"/>
                  <a:gd name="T43" fmla="*/ 17 h 332"/>
                  <a:gd name="T44" fmla="*/ 82 w 209"/>
                  <a:gd name="T45" fmla="*/ 47 h 332"/>
                  <a:gd name="T46" fmla="*/ 82 w 209"/>
                  <a:gd name="T47" fmla="*/ 47 h 33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09"/>
                  <a:gd name="T73" fmla="*/ 0 h 332"/>
                  <a:gd name="T74" fmla="*/ 209 w 209"/>
                  <a:gd name="T75" fmla="*/ 332 h 33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09" h="332">
                    <a:moveTo>
                      <a:pt x="82" y="47"/>
                    </a:moveTo>
                    <a:lnTo>
                      <a:pt x="85" y="56"/>
                    </a:lnTo>
                    <a:lnTo>
                      <a:pt x="209" y="152"/>
                    </a:lnTo>
                    <a:lnTo>
                      <a:pt x="205" y="185"/>
                    </a:lnTo>
                    <a:lnTo>
                      <a:pt x="189" y="216"/>
                    </a:lnTo>
                    <a:lnTo>
                      <a:pt x="170" y="243"/>
                    </a:lnTo>
                    <a:lnTo>
                      <a:pt x="141" y="304"/>
                    </a:lnTo>
                    <a:lnTo>
                      <a:pt x="136" y="318"/>
                    </a:lnTo>
                    <a:lnTo>
                      <a:pt x="125" y="328"/>
                    </a:lnTo>
                    <a:lnTo>
                      <a:pt x="99" y="332"/>
                    </a:lnTo>
                    <a:lnTo>
                      <a:pt x="76" y="317"/>
                    </a:lnTo>
                    <a:lnTo>
                      <a:pt x="70" y="288"/>
                    </a:lnTo>
                    <a:lnTo>
                      <a:pt x="87" y="164"/>
                    </a:lnTo>
                    <a:lnTo>
                      <a:pt x="60" y="158"/>
                    </a:lnTo>
                    <a:lnTo>
                      <a:pt x="27" y="151"/>
                    </a:lnTo>
                    <a:lnTo>
                      <a:pt x="6" y="128"/>
                    </a:lnTo>
                    <a:lnTo>
                      <a:pt x="0" y="95"/>
                    </a:lnTo>
                    <a:lnTo>
                      <a:pt x="3" y="58"/>
                    </a:lnTo>
                    <a:lnTo>
                      <a:pt x="14" y="23"/>
                    </a:lnTo>
                    <a:lnTo>
                      <a:pt x="33" y="0"/>
                    </a:lnTo>
                    <a:lnTo>
                      <a:pt x="60" y="0"/>
                    </a:lnTo>
                    <a:lnTo>
                      <a:pt x="80" y="17"/>
                    </a:lnTo>
                    <a:lnTo>
                      <a:pt x="82" y="47"/>
                    </a:lnTo>
                    <a:close/>
                  </a:path>
                </a:pathLst>
              </a:custGeom>
              <a:solidFill>
                <a:srgbClr val="A38C8C"/>
              </a:solidFill>
              <a:ln w="9525">
                <a:noFill/>
                <a:round/>
                <a:headEnd/>
                <a:tailEnd/>
              </a:ln>
            </p:spPr>
            <p:txBody>
              <a:bodyPr/>
              <a:lstStyle/>
              <a:p>
                <a:endParaRPr lang="en-US"/>
              </a:p>
            </p:txBody>
          </p:sp>
          <p:sp>
            <p:nvSpPr>
              <p:cNvPr id="21633" name="Freeform 225"/>
              <p:cNvSpPr>
                <a:spLocks/>
              </p:cNvSpPr>
              <p:nvPr/>
            </p:nvSpPr>
            <p:spPr bwMode="auto">
              <a:xfrm>
                <a:off x="589" y="2706"/>
                <a:ext cx="57" cy="26"/>
              </a:xfrm>
              <a:custGeom>
                <a:avLst/>
                <a:gdLst>
                  <a:gd name="T0" fmla="*/ 70 w 403"/>
                  <a:gd name="T1" fmla="*/ 20 h 178"/>
                  <a:gd name="T2" fmla="*/ 81 w 403"/>
                  <a:gd name="T3" fmla="*/ 37 h 178"/>
                  <a:gd name="T4" fmla="*/ 94 w 403"/>
                  <a:gd name="T5" fmla="*/ 45 h 178"/>
                  <a:gd name="T6" fmla="*/ 127 w 403"/>
                  <a:gd name="T7" fmla="*/ 50 h 178"/>
                  <a:gd name="T8" fmla="*/ 207 w 403"/>
                  <a:gd name="T9" fmla="*/ 57 h 178"/>
                  <a:gd name="T10" fmla="*/ 282 w 403"/>
                  <a:gd name="T11" fmla="*/ 73 h 178"/>
                  <a:gd name="T12" fmla="*/ 355 w 403"/>
                  <a:gd name="T13" fmla="*/ 63 h 178"/>
                  <a:gd name="T14" fmla="*/ 385 w 403"/>
                  <a:gd name="T15" fmla="*/ 65 h 178"/>
                  <a:gd name="T16" fmla="*/ 403 w 403"/>
                  <a:gd name="T17" fmla="*/ 86 h 178"/>
                  <a:gd name="T18" fmla="*/ 402 w 403"/>
                  <a:gd name="T19" fmla="*/ 113 h 178"/>
                  <a:gd name="T20" fmla="*/ 379 w 403"/>
                  <a:gd name="T21" fmla="*/ 133 h 178"/>
                  <a:gd name="T22" fmla="*/ 325 w 403"/>
                  <a:gd name="T23" fmla="*/ 153 h 178"/>
                  <a:gd name="T24" fmla="*/ 274 w 403"/>
                  <a:gd name="T25" fmla="*/ 170 h 178"/>
                  <a:gd name="T26" fmla="*/ 222 w 403"/>
                  <a:gd name="T27" fmla="*/ 178 h 178"/>
                  <a:gd name="T28" fmla="*/ 166 w 403"/>
                  <a:gd name="T29" fmla="*/ 170 h 178"/>
                  <a:gd name="T30" fmla="*/ 116 w 403"/>
                  <a:gd name="T31" fmla="*/ 147 h 178"/>
                  <a:gd name="T32" fmla="*/ 70 w 403"/>
                  <a:gd name="T33" fmla="*/ 125 h 178"/>
                  <a:gd name="T34" fmla="*/ 31 w 403"/>
                  <a:gd name="T35" fmla="*/ 94 h 178"/>
                  <a:gd name="T36" fmla="*/ 2 w 403"/>
                  <a:gd name="T37" fmla="*/ 49 h 178"/>
                  <a:gd name="T38" fmla="*/ 0 w 403"/>
                  <a:gd name="T39" fmla="*/ 32 h 178"/>
                  <a:gd name="T40" fmla="*/ 3 w 403"/>
                  <a:gd name="T41" fmla="*/ 19 h 178"/>
                  <a:gd name="T42" fmla="*/ 22 w 403"/>
                  <a:gd name="T43" fmla="*/ 1 h 178"/>
                  <a:gd name="T44" fmla="*/ 49 w 403"/>
                  <a:gd name="T45" fmla="*/ 0 h 178"/>
                  <a:gd name="T46" fmla="*/ 70 w 403"/>
                  <a:gd name="T47" fmla="*/ 20 h 178"/>
                  <a:gd name="T48" fmla="*/ 70 w 403"/>
                  <a:gd name="T49" fmla="*/ 20 h 17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03"/>
                  <a:gd name="T76" fmla="*/ 0 h 178"/>
                  <a:gd name="T77" fmla="*/ 403 w 403"/>
                  <a:gd name="T78" fmla="*/ 178 h 17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03" h="178">
                    <a:moveTo>
                      <a:pt x="70" y="20"/>
                    </a:moveTo>
                    <a:lnTo>
                      <a:pt x="81" y="37"/>
                    </a:lnTo>
                    <a:lnTo>
                      <a:pt x="94" y="45"/>
                    </a:lnTo>
                    <a:lnTo>
                      <a:pt x="127" y="50"/>
                    </a:lnTo>
                    <a:lnTo>
                      <a:pt x="207" y="57"/>
                    </a:lnTo>
                    <a:lnTo>
                      <a:pt x="282" y="73"/>
                    </a:lnTo>
                    <a:lnTo>
                      <a:pt x="355" y="63"/>
                    </a:lnTo>
                    <a:lnTo>
                      <a:pt x="385" y="65"/>
                    </a:lnTo>
                    <a:lnTo>
                      <a:pt x="403" y="86"/>
                    </a:lnTo>
                    <a:lnTo>
                      <a:pt x="402" y="113"/>
                    </a:lnTo>
                    <a:lnTo>
                      <a:pt x="379" y="133"/>
                    </a:lnTo>
                    <a:lnTo>
                      <a:pt x="325" y="153"/>
                    </a:lnTo>
                    <a:lnTo>
                      <a:pt x="274" y="170"/>
                    </a:lnTo>
                    <a:lnTo>
                      <a:pt x="222" y="178"/>
                    </a:lnTo>
                    <a:lnTo>
                      <a:pt x="166" y="170"/>
                    </a:lnTo>
                    <a:lnTo>
                      <a:pt x="116" y="147"/>
                    </a:lnTo>
                    <a:lnTo>
                      <a:pt x="70" y="125"/>
                    </a:lnTo>
                    <a:lnTo>
                      <a:pt x="31" y="94"/>
                    </a:lnTo>
                    <a:lnTo>
                      <a:pt x="2" y="49"/>
                    </a:lnTo>
                    <a:lnTo>
                      <a:pt x="0" y="32"/>
                    </a:lnTo>
                    <a:lnTo>
                      <a:pt x="3" y="19"/>
                    </a:lnTo>
                    <a:lnTo>
                      <a:pt x="22" y="1"/>
                    </a:lnTo>
                    <a:lnTo>
                      <a:pt x="49" y="0"/>
                    </a:lnTo>
                    <a:lnTo>
                      <a:pt x="70" y="20"/>
                    </a:lnTo>
                    <a:close/>
                  </a:path>
                </a:pathLst>
              </a:custGeom>
              <a:solidFill>
                <a:srgbClr val="A38C8C"/>
              </a:solidFill>
              <a:ln w="9525">
                <a:noFill/>
                <a:round/>
                <a:headEnd/>
                <a:tailEnd/>
              </a:ln>
            </p:spPr>
            <p:txBody>
              <a:bodyPr/>
              <a:lstStyle/>
              <a:p>
                <a:endParaRPr lang="en-US"/>
              </a:p>
            </p:txBody>
          </p:sp>
          <p:sp>
            <p:nvSpPr>
              <p:cNvPr id="21634" name="Freeform 226"/>
              <p:cNvSpPr>
                <a:spLocks/>
              </p:cNvSpPr>
              <p:nvPr/>
            </p:nvSpPr>
            <p:spPr bwMode="auto">
              <a:xfrm>
                <a:off x="651" y="2607"/>
                <a:ext cx="24" cy="92"/>
              </a:xfrm>
              <a:custGeom>
                <a:avLst/>
                <a:gdLst>
                  <a:gd name="T0" fmla="*/ 166 w 166"/>
                  <a:gd name="T1" fmla="*/ 46 h 645"/>
                  <a:gd name="T2" fmla="*/ 148 w 166"/>
                  <a:gd name="T3" fmla="*/ 228 h 645"/>
                  <a:gd name="T4" fmla="*/ 147 w 166"/>
                  <a:gd name="T5" fmla="*/ 409 h 645"/>
                  <a:gd name="T6" fmla="*/ 141 w 166"/>
                  <a:gd name="T7" fmla="*/ 599 h 645"/>
                  <a:gd name="T8" fmla="*/ 137 w 166"/>
                  <a:gd name="T9" fmla="*/ 630 h 645"/>
                  <a:gd name="T10" fmla="*/ 117 w 166"/>
                  <a:gd name="T11" fmla="*/ 645 h 645"/>
                  <a:gd name="T12" fmla="*/ 92 w 166"/>
                  <a:gd name="T13" fmla="*/ 643 h 645"/>
                  <a:gd name="T14" fmla="*/ 72 w 166"/>
                  <a:gd name="T15" fmla="*/ 620 h 645"/>
                  <a:gd name="T16" fmla="*/ 55 w 166"/>
                  <a:gd name="T17" fmla="*/ 591 h 645"/>
                  <a:gd name="T18" fmla="*/ 33 w 166"/>
                  <a:gd name="T19" fmla="*/ 564 h 645"/>
                  <a:gd name="T20" fmla="*/ 3 w 166"/>
                  <a:gd name="T21" fmla="*/ 505 h 645"/>
                  <a:gd name="T22" fmla="*/ 0 w 166"/>
                  <a:gd name="T23" fmla="*/ 446 h 645"/>
                  <a:gd name="T24" fmla="*/ 3 w 166"/>
                  <a:gd name="T25" fmla="*/ 384 h 645"/>
                  <a:gd name="T26" fmla="*/ 12 w 166"/>
                  <a:gd name="T27" fmla="*/ 323 h 645"/>
                  <a:gd name="T28" fmla="*/ 24 w 166"/>
                  <a:gd name="T29" fmla="*/ 261 h 645"/>
                  <a:gd name="T30" fmla="*/ 40 w 166"/>
                  <a:gd name="T31" fmla="*/ 201 h 645"/>
                  <a:gd name="T32" fmla="*/ 57 w 166"/>
                  <a:gd name="T33" fmla="*/ 140 h 645"/>
                  <a:gd name="T34" fmla="*/ 76 w 166"/>
                  <a:gd name="T35" fmla="*/ 82 h 645"/>
                  <a:gd name="T36" fmla="*/ 96 w 166"/>
                  <a:gd name="T37" fmla="*/ 26 h 645"/>
                  <a:gd name="T38" fmla="*/ 115 w 166"/>
                  <a:gd name="T39" fmla="*/ 3 h 645"/>
                  <a:gd name="T40" fmla="*/ 141 w 166"/>
                  <a:gd name="T41" fmla="*/ 0 h 645"/>
                  <a:gd name="T42" fmla="*/ 161 w 166"/>
                  <a:gd name="T43" fmla="*/ 16 h 645"/>
                  <a:gd name="T44" fmla="*/ 166 w 166"/>
                  <a:gd name="T45" fmla="*/ 46 h 645"/>
                  <a:gd name="T46" fmla="*/ 166 w 166"/>
                  <a:gd name="T47" fmla="*/ 46 h 64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66"/>
                  <a:gd name="T73" fmla="*/ 0 h 645"/>
                  <a:gd name="T74" fmla="*/ 166 w 166"/>
                  <a:gd name="T75" fmla="*/ 645 h 64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66" h="645">
                    <a:moveTo>
                      <a:pt x="166" y="46"/>
                    </a:moveTo>
                    <a:lnTo>
                      <a:pt x="148" y="228"/>
                    </a:lnTo>
                    <a:lnTo>
                      <a:pt x="147" y="409"/>
                    </a:lnTo>
                    <a:lnTo>
                      <a:pt x="141" y="599"/>
                    </a:lnTo>
                    <a:lnTo>
                      <a:pt x="137" y="630"/>
                    </a:lnTo>
                    <a:lnTo>
                      <a:pt x="117" y="645"/>
                    </a:lnTo>
                    <a:lnTo>
                      <a:pt x="92" y="643"/>
                    </a:lnTo>
                    <a:lnTo>
                      <a:pt x="72" y="620"/>
                    </a:lnTo>
                    <a:lnTo>
                      <a:pt x="55" y="591"/>
                    </a:lnTo>
                    <a:lnTo>
                      <a:pt x="33" y="564"/>
                    </a:lnTo>
                    <a:lnTo>
                      <a:pt x="3" y="505"/>
                    </a:lnTo>
                    <a:lnTo>
                      <a:pt x="0" y="446"/>
                    </a:lnTo>
                    <a:lnTo>
                      <a:pt x="3" y="384"/>
                    </a:lnTo>
                    <a:lnTo>
                      <a:pt x="12" y="323"/>
                    </a:lnTo>
                    <a:lnTo>
                      <a:pt x="24" y="261"/>
                    </a:lnTo>
                    <a:lnTo>
                      <a:pt x="40" y="201"/>
                    </a:lnTo>
                    <a:lnTo>
                      <a:pt x="57" y="140"/>
                    </a:lnTo>
                    <a:lnTo>
                      <a:pt x="76" y="82"/>
                    </a:lnTo>
                    <a:lnTo>
                      <a:pt x="96" y="26"/>
                    </a:lnTo>
                    <a:lnTo>
                      <a:pt x="115" y="3"/>
                    </a:lnTo>
                    <a:lnTo>
                      <a:pt x="141" y="0"/>
                    </a:lnTo>
                    <a:lnTo>
                      <a:pt x="161" y="16"/>
                    </a:lnTo>
                    <a:lnTo>
                      <a:pt x="166" y="46"/>
                    </a:lnTo>
                    <a:close/>
                  </a:path>
                </a:pathLst>
              </a:custGeom>
              <a:solidFill>
                <a:srgbClr val="A38C8C"/>
              </a:solidFill>
              <a:ln w="9525">
                <a:noFill/>
                <a:round/>
                <a:headEnd/>
                <a:tailEnd/>
              </a:ln>
            </p:spPr>
            <p:txBody>
              <a:bodyPr/>
              <a:lstStyle/>
              <a:p>
                <a:endParaRPr lang="en-US"/>
              </a:p>
            </p:txBody>
          </p:sp>
          <p:sp>
            <p:nvSpPr>
              <p:cNvPr id="21635" name="Freeform 227"/>
              <p:cNvSpPr>
                <a:spLocks/>
              </p:cNvSpPr>
              <p:nvPr/>
            </p:nvSpPr>
            <p:spPr bwMode="auto">
              <a:xfrm>
                <a:off x="290" y="2600"/>
                <a:ext cx="27" cy="61"/>
              </a:xfrm>
              <a:custGeom>
                <a:avLst/>
                <a:gdLst>
                  <a:gd name="T0" fmla="*/ 109 w 191"/>
                  <a:gd name="T1" fmla="*/ 53 h 428"/>
                  <a:gd name="T2" fmla="*/ 122 w 191"/>
                  <a:gd name="T3" fmla="*/ 133 h 428"/>
                  <a:gd name="T4" fmla="*/ 144 w 191"/>
                  <a:gd name="T5" fmla="*/ 203 h 428"/>
                  <a:gd name="T6" fmla="*/ 169 w 191"/>
                  <a:gd name="T7" fmla="*/ 272 h 428"/>
                  <a:gd name="T8" fmla="*/ 191 w 191"/>
                  <a:gd name="T9" fmla="*/ 353 h 428"/>
                  <a:gd name="T10" fmla="*/ 190 w 191"/>
                  <a:gd name="T11" fmla="*/ 381 h 428"/>
                  <a:gd name="T12" fmla="*/ 175 w 191"/>
                  <a:gd name="T13" fmla="*/ 403 h 428"/>
                  <a:gd name="T14" fmla="*/ 152 w 191"/>
                  <a:gd name="T15" fmla="*/ 419 h 428"/>
                  <a:gd name="T16" fmla="*/ 123 w 191"/>
                  <a:gd name="T17" fmla="*/ 428 h 428"/>
                  <a:gd name="T18" fmla="*/ 65 w 191"/>
                  <a:gd name="T19" fmla="*/ 422 h 428"/>
                  <a:gd name="T20" fmla="*/ 31 w 191"/>
                  <a:gd name="T21" fmla="*/ 381 h 428"/>
                  <a:gd name="T22" fmla="*/ 8 w 191"/>
                  <a:gd name="T23" fmla="*/ 203 h 428"/>
                  <a:gd name="T24" fmla="*/ 0 w 191"/>
                  <a:gd name="T25" fmla="*/ 24 h 428"/>
                  <a:gd name="T26" fmla="*/ 3 w 191"/>
                  <a:gd name="T27" fmla="*/ 9 h 428"/>
                  <a:gd name="T28" fmla="*/ 15 w 191"/>
                  <a:gd name="T29" fmla="*/ 0 h 428"/>
                  <a:gd name="T30" fmla="*/ 52 w 191"/>
                  <a:gd name="T31" fmla="*/ 1 h 428"/>
                  <a:gd name="T32" fmla="*/ 90 w 191"/>
                  <a:gd name="T33" fmla="*/ 20 h 428"/>
                  <a:gd name="T34" fmla="*/ 109 w 191"/>
                  <a:gd name="T35" fmla="*/ 53 h 428"/>
                  <a:gd name="T36" fmla="*/ 109 w 191"/>
                  <a:gd name="T37" fmla="*/ 53 h 42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91"/>
                  <a:gd name="T58" fmla="*/ 0 h 428"/>
                  <a:gd name="T59" fmla="*/ 191 w 191"/>
                  <a:gd name="T60" fmla="*/ 428 h 42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91" h="428">
                    <a:moveTo>
                      <a:pt x="109" y="53"/>
                    </a:moveTo>
                    <a:lnTo>
                      <a:pt x="122" y="133"/>
                    </a:lnTo>
                    <a:lnTo>
                      <a:pt x="144" y="203"/>
                    </a:lnTo>
                    <a:lnTo>
                      <a:pt x="169" y="272"/>
                    </a:lnTo>
                    <a:lnTo>
                      <a:pt x="191" y="353"/>
                    </a:lnTo>
                    <a:lnTo>
                      <a:pt x="190" y="381"/>
                    </a:lnTo>
                    <a:lnTo>
                      <a:pt x="175" y="403"/>
                    </a:lnTo>
                    <a:lnTo>
                      <a:pt x="152" y="419"/>
                    </a:lnTo>
                    <a:lnTo>
                      <a:pt x="123" y="428"/>
                    </a:lnTo>
                    <a:lnTo>
                      <a:pt x="65" y="422"/>
                    </a:lnTo>
                    <a:lnTo>
                      <a:pt x="31" y="381"/>
                    </a:lnTo>
                    <a:lnTo>
                      <a:pt x="8" y="203"/>
                    </a:lnTo>
                    <a:lnTo>
                      <a:pt x="0" y="24"/>
                    </a:lnTo>
                    <a:lnTo>
                      <a:pt x="3" y="9"/>
                    </a:lnTo>
                    <a:lnTo>
                      <a:pt x="15" y="0"/>
                    </a:lnTo>
                    <a:lnTo>
                      <a:pt x="52" y="1"/>
                    </a:lnTo>
                    <a:lnTo>
                      <a:pt x="90" y="20"/>
                    </a:lnTo>
                    <a:lnTo>
                      <a:pt x="109" y="53"/>
                    </a:lnTo>
                    <a:close/>
                  </a:path>
                </a:pathLst>
              </a:custGeom>
              <a:solidFill>
                <a:srgbClr val="A38C8C"/>
              </a:solidFill>
              <a:ln w="9525">
                <a:noFill/>
                <a:round/>
                <a:headEnd/>
                <a:tailEnd/>
              </a:ln>
            </p:spPr>
            <p:txBody>
              <a:bodyPr/>
              <a:lstStyle/>
              <a:p>
                <a:endParaRPr lang="en-US"/>
              </a:p>
            </p:txBody>
          </p:sp>
          <p:sp>
            <p:nvSpPr>
              <p:cNvPr id="21636" name="Freeform 228"/>
              <p:cNvSpPr>
                <a:spLocks/>
              </p:cNvSpPr>
              <p:nvPr/>
            </p:nvSpPr>
            <p:spPr bwMode="auto">
              <a:xfrm>
                <a:off x="281" y="2696"/>
                <a:ext cx="259" cy="29"/>
              </a:xfrm>
              <a:custGeom>
                <a:avLst/>
                <a:gdLst>
                  <a:gd name="T0" fmla="*/ 29 w 1812"/>
                  <a:gd name="T1" fmla="*/ 66 h 203"/>
                  <a:gd name="T2" fmla="*/ 63 w 1812"/>
                  <a:gd name="T3" fmla="*/ 34 h 203"/>
                  <a:gd name="T4" fmla="*/ 83 w 1812"/>
                  <a:gd name="T5" fmla="*/ 22 h 203"/>
                  <a:gd name="T6" fmla="*/ 106 w 1812"/>
                  <a:gd name="T7" fmla="*/ 14 h 203"/>
                  <a:gd name="T8" fmla="*/ 172 w 1812"/>
                  <a:gd name="T9" fmla="*/ 4 h 203"/>
                  <a:gd name="T10" fmla="*/ 273 w 1812"/>
                  <a:gd name="T11" fmla="*/ 0 h 203"/>
                  <a:gd name="T12" fmla="*/ 363 w 1812"/>
                  <a:gd name="T13" fmla="*/ 13 h 203"/>
                  <a:gd name="T14" fmla="*/ 480 w 1812"/>
                  <a:gd name="T15" fmla="*/ 30 h 203"/>
                  <a:gd name="T16" fmla="*/ 597 w 1812"/>
                  <a:gd name="T17" fmla="*/ 47 h 203"/>
                  <a:gd name="T18" fmla="*/ 686 w 1812"/>
                  <a:gd name="T19" fmla="*/ 57 h 203"/>
                  <a:gd name="T20" fmla="*/ 892 w 1812"/>
                  <a:gd name="T21" fmla="*/ 71 h 203"/>
                  <a:gd name="T22" fmla="*/ 1073 w 1812"/>
                  <a:gd name="T23" fmla="*/ 76 h 203"/>
                  <a:gd name="T24" fmla="*/ 1459 w 1812"/>
                  <a:gd name="T25" fmla="*/ 65 h 203"/>
                  <a:gd name="T26" fmla="*/ 1607 w 1812"/>
                  <a:gd name="T27" fmla="*/ 66 h 203"/>
                  <a:gd name="T28" fmla="*/ 1755 w 1812"/>
                  <a:gd name="T29" fmla="*/ 72 h 203"/>
                  <a:gd name="T30" fmla="*/ 1798 w 1812"/>
                  <a:gd name="T31" fmla="*/ 86 h 203"/>
                  <a:gd name="T32" fmla="*/ 1812 w 1812"/>
                  <a:gd name="T33" fmla="*/ 118 h 203"/>
                  <a:gd name="T34" fmla="*/ 1808 w 1812"/>
                  <a:gd name="T35" fmla="*/ 135 h 203"/>
                  <a:gd name="T36" fmla="*/ 1796 w 1812"/>
                  <a:gd name="T37" fmla="*/ 149 h 203"/>
                  <a:gd name="T38" fmla="*/ 1777 w 1812"/>
                  <a:gd name="T39" fmla="*/ 160 h 203"/>
                  <a:gd name="T40" fmla="*/ 1750 w 1812"/>
                  <a:gd name="T41" fmla="*/ 164 h 203"/>
                  <a:gd name="T42" fmla="*/ 1609 w 1812"/>
                  <a:gd name="T43" fmla="*/ 175 h 203"/>
                  <a:gd name="T44" fmla="*/ 1466 w 1812"/>
                  <a:gd name="T45" fmla="*/ 190 h 203"/>
                  <a:gd name="T46" fmla="*/ 1257 w 1812"/>
                  <a:gd name="T47" fmla="*/ 200 h 203"/>
                  <a:gd name="T48" fmla="*/ 1072 w 1812"/>
                  <a:gd name="T49" fmla="*/ 203 h 203"/>
                  <a:gd name="T50" fmla="*/ 679 w 1812"/>
                  <a:gd name="T51" fmla="*/ 186 h 203"/>
                  <a:gd name="T52" fmla="*/ 445 w 1812"/>
                  <a:gd name="T53" fmla="*/ 168 h 203"/>
                  <a:gd name="T54" fmla="*/ 237 w 1812"/>
                  <a:gd name="T55" fmla="*/ 155 h 203"/>
                  <a:gd name="T56" fmla="*/ 141 w 1812"/>
                  <a:gd name="T57" fmla="*/ 145 h 203"/>
                  <a:gd name="T58" fmla="*/ 29 w 1812"/>
                  <a:gd name="T59" fmla="*/ 140 h 203"/>
                  <a:gd name="T60" fmla="*/ 5 w 1812"/>
                  <a:gd name="T61" fmla="*/ 135 h 203"/>
                  <a:gd name="T62" fmla="*/ 0 w 1812"/>
                  <a:gd name="T63" fmla="*/ 118 h 203"/>
                  <a:gd name="T64" fmla="*/ 10 w 1812"/>
                  <a:gd name="T65" fmla="*/ 94 h 203"/>
                  <a:gd name="T66" fmla="*/ 29 w 1812"/>
                  <a:gd name="T67" fmla="*/ 66 h 203"/>
                  <a:gd name="T68" fmla="*/ 29 w 1812"/>
                  <a:gd name="T69" fmla="*/ 66 h 20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812"/>
                  <a:gd name="T106" fmla="*/ 0 h 203"/>
                  <a:gd name="T107" fmla="*/ 1812 w 1812"/>
                  <a:gd name="T108" fmla="*/ 203 h 20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812" h="203">
                    <a:moveTo>
                      <a:pt x="29" y="66"/>
                    </a:moveTo>
                    <a:lnTo>
                      <a:pt x="63" y="34"/>
                    </a:lnTo>
                    <a:lnTo>
                      <a:pt x="83" y="22"/>
                    </a:lnTo>
                    <a:lnTo>
                      <a:pt x="106" y="14"/>
                    </a:lnTo>
                    <a:lnTo>
                      <a:pt x="172" y="4"/>
                    </a:lnTo>
                    <a:lnTo>
                      <a:pt x="273" y="0"/>
                    </a:lnTo>
                    <a:lnTo>
                      <a:pt x="363" y="13"/>
                    </a:lnTo>
                    <a:lnTo>
                      <a:pt x="480" y="30"/>
                    </a:lnTo>
                    <a:lnTo>
                      <a:pt x="597" y="47"/>
                    </a:lnTo>
                    <a:lnTo>
                      <a:pt x="686" y="57"/>
                    </a:lnTo>
                    <a:lnTo>
                      <a:pt x="892" y="71"/>
                    </a:lnTo>
                    <a:lnTo>
                      <a:pt x="1073" y="76"/>
                    </a:lnTo>
                    <a:lnTo>
                      <a:pt x="1459" y="65"/>
                    </a:lnTo>
                    <a:lnTo>
                      <a:pt x="1607" y="66"/>
                    </a:lnTo>
                    <a:lnTo>
                      <a:pt x="1755" y="72"/>
                    </a:lnTo>
                    <a:lnTo>
                      <a:pt x="1798" y="86"/>
                    </a:lnTo>
                    <a:lnTo>
                      <a:pt x="1812" y="118"/>
                    </a:lnTo>
                    <a:lnTo>
                      <a:pt x="1808" y="135"/>
                    </a:lnTo>
                    <a:lnTo>
                      <a:pt x="1796" y="149"/>
                    </a:lnTo>
                    <a:lnTo>
                      <a:pt x="1777" y="160"/>
                    </a:lnTo>
                    <a:lnTo>
                      <a:pt x="1750" y="164"/>
                    </a:lnTo>
                    <a:lnTo>
                      <a:pt x="1609" y="175"/>
                    </a:lnTo>
                    <a:lnTo>
                      <a:pt x="1466" y="190"/>
                    </a:lnTo>
                    <a:lnTo>
                      <a:pt x="1257" y="200"/>
                    </a:lnTo>
                    <a:lnTo>
                      <a:pt x="1072" y="203"/>
                    </a:lnTo>
                    <a:lnTo>
                      <a:pt x="679" y="186"/>
                    </a:lnTo>
                    <a:lnTo>
                      <a:pt x="445" y="168"/>
                    </a:lnTo>
                    <a:lnTo>
                      <a:pt x="237" y="155"/>
                    </a:lnTo>
                    <a:lnTo>
                      <a:pt x="141" y="145"/>
                    </a:lnTo>
                    <a:lnTo>
                      <a:pt x="29" y="140"/>
                    </a:lnTo>
                    <a:lnTo>
                      <a:pt x="5" y="135"/>
                    </a:lnTo>
                    <a:lnTo>
                      <a:pt x="0" y="118"/>
                    </a:lnTo>
                    <a:lnTo>
                      <a:pt x="10" y="94"/>
                    </a:lnTo>
                    <a:lnTo>
                      <a:pt x="29" y="66"/>
                    </a:lnTo>
                    <a:close/>
                  </a:path>
                </a:pathLst>
              </a:custGeom>
              <a:solidFill>
                <a:srgbClr val="A38C8C"/>
              </a:solidFill>
              <a:ln w="9525">
                <a:noFill/>
                <a:round/>
                <a:headEnd/>
                <a:tailEnd/>
              </a:ln>
            </p:spPr>
            <p:txBody>
              <a:bodyPr/>
              <a:lstStyle/>
              <a:p>
                <a:endParaRPr lang="en-US"/>
              </a:p>
            </p:txBody>
          </p:sp>
          <p:sp>
            <p:nvSpPr>
              <p:cNvPr id="21637" name="Freeform 229"/>
              <p:cNvSpPr>
                <a:spLocks/>
              </p:cNvSpPr>
              <p:nvPr/>
            </p:nvSpPr>
            <p:spPr bwMode="auto">
              <a:xfrm>
                <a:off x="256" y="2677"/>
                <a:ext cx="31" cy="24"/>
              </a:xfrm>
              <a:custGeom>
                <a:avLst/>
                <a:gdLst>
                  <a:gd name="T0" fmla="*/ 153 w 217"/>
                  <a:gd name="T1" fmla="*/ 20 h 171"/>
                  <a:gd name="T2" fmla="*/ 134 w 217"/>
                  <a:gd name="T3" fmla="*/ 32 h 171"/>
                  <a:gd name="T4" fmla="*/ 108 w 217"/>
                  <a:gd name="T5" fmla="*/ 28 h 171"/>
                  <a:gd name="T6" fmla="*/ 78 w 217"/>
                  <a:gd name="T7" fmla="*/ 18 h 171"/>
                  <a:gd name="T8" fmla="*/ 47 w 217"/>
                  <a:gd name="T9" fmla="*/ 17 h 171"/>
                  <a:gd name="T10" fmla="*/ 12 w 217"/>
                  <a:gd name="T11" fmla="*/ 40 h 171"/>
                  <a:gd name="T12" fmla="*/ 0 w 217"/>
                  <a:gd name="T13" fmla="*/ 80 h 171"/>
                  <a:gd name="T14" fmla="*/ 6 w 217"/>
                  <a:gd name="T15" fmla="*/ 116 h 171"/>
                  <a:gd name="T16" fmla="*/ 22 w 217"/>
                  <a:gd name="T17" fmla="*/ 148 h 171"/>
                  <a:gd name="T18" fmla="*/ 48 w 217"/>
                  <a:gd name="T19" fmla="*/ 168 h 171"/>
                  <a:gd name="T20" fmla="*/ 82 w 217"/>
                  <a:gd name="T21" fmla="*/ 171 h 171"/>
                  <a:gd name="T22" fmla="*/ 128 w 217"/>
                  <a:gd name="T23" fmla="*/ 153 h 171"/>
                  <a:gd name="T24" fmla="*/ 161 w 217"/>
                  <a:gd name="T25" fmla="*/ 124 h 171"/>
                  <a:gd name="T26" fmla="*/ 187 w 217"/>
                  <a:gd name="T27" fmla="*/ 86 h 171"/>
                  <a:gd name="T28" fmla="*/ 213 w 217"/>
                  <a:gd name="T29" fmla="*/ 42 h 171"/>
                  <a:gd name="T30" fmla="*/ 217 w 217"/>
                  <a:gd name="T31" fmla="*/ 15 h 171"/>
                  <a:gd name="T32" fmla="*/ 202 w 217"/>
                  <a:gd name="T33" fmla="*/ 0 h 171"/>
                  <a:gd name="T34" fmla="*/ 176 w 217"/>
                  <a:gd name="T35" fmla="*/ 0 h 171"/>
                  <a:gd name="T36" fmla="*/ 153 w 217"/>
                  <a:gd name="T37" fmla="*/ 20 h 171"/>
                  <a:gd name="T38" fmla="*/ 153 w 217"/>
                  <a:gd name="T39" fmla="*/ 20 h 17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17"/>
                  <a:gd name="T61" fmla="*/ 0 h 171"/>
                  <a:gd name="T62" fmla="*/ 217 w 217"/>
                  <a:gd name="T63" fmla="*/ 171 h 17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17" h="171">
                    <a:moveTo>
                      <a:pt x="153" y="20"/>
                    </a:moveTo>
                    <a:lnTo>
                      <a:pt x="134" y="32"/>
                    </a:lnTo>
                    <a:lnTo>
                      <a:pt x="108" y="28"/>
                    </a:lnTo>
                    <a:lnTo>
                      <a:pt x="78" y="18"/>
                    </a:lnTo>
                    <a:lnTo>
                      <a:pt x="47" y="17"/>
                    </a:lnTo>
                    <a:lnTo>
                      <a:pt x="12" y="40"/>
                    </a:lnTo>
                    <a:lnTo>
                      <a:pt x="0" y="80"/>
                    </a:lnTo>
                    <a:lnTo>
                      <a:pt x="6" y="116"/>
                    </a:lnTo>
                    <a:lnTo>
                      <a:pt x="22" y="148"/>
                    </a:lnTo>
                    <a:lnTo>
                      <a:pt x="48" y="168"/>
                    </a:lnTo>
                    <a:lnTo>
                      <a:pt x="82" y="171"/>
                    </a:lnTo>
                    <a:lnTo>
                      <a:pt x="128" y="153"/>
                    </a:lnTo>
                    <a:lnTo>
                      <a:pt x="161" y="124"/>
                    </a:lnTo>
                    <a:lnTo>
                      <a:pt x="187" y="86"/>
                    </a:lnTo>
                    <a:lnTo>
                      <a:pt x="213" y="42"/>
                    </a:lnTo>
                    <a:lnTo>
                      <a:pt x="217" y="15"/>
                    </a:lnTo>
                    <a:lnTo>
                      <a:pt x="202" y="0"/>
                    </a:lnTo>
                    <a:lnTo>
                      <a:pt x="176" y="0"/>
                    </a:lnTo>
                    <a:lnTo>
                      <a:pt x="153" y="20"/>
                    </a:lnTo>
                    <a:close/>
                  </a:path>
                </a:pathLst>
              </a:custGeom>
              <a:solidFill>
                <a:srgbClr val="A38C8C"/>
              </a:solidFill>
              <a:ln w="9525">
                <a:noFill/>
                <a:round/>
                <a:headEnd/>
                <a:tailEnd/>
              </a:ln>
            </p:spPr>
            <p:txBody>
              <a:bodyPr/>
              <a:lstStyle/>
              <a:p>
                <a:endParaRPr lang="en-US"/>
              </a:p>
            </p:txBody>
          </p:sp>
          <p:sp>
            <p:nvSpPr>
              <p:cNvPr id="21638" name="Freeform 230"/>
              <p:cNvSpPr>
                <a:spLocks/>
              </p:cNvSpPr>
              <p:nvPr/>
            </p:nvSpPr>
            <p:spPr bwMode="auto">
              <a:xfrm>
                <a:off x="678" y="2678"/>
                <a:ext cx="24" cy="20"/>
              </a:xfrm>
              <a:custGeom>
                <a:avLst/>
                <a:gdLst>
                  <a:gd name="T0" fmla="*/ 72 w 169"/>
                  <a:gd name="T1" fmla="*/ 40 h 140"/>
                  <a:gd name="T2" fmla="*/ 78 w 169"/>
                  <a:gd name="T3" fmla="*/ 52 h 140"/>
                  <a:gd name="T4" fmla="*/ 98 w 169"/>
                  <a:gd name="T5" fmla="*/ 51 h 140"/>
                  <a:gd name="T6" fmla="*/ 147 w 169"/>
                  <a:gd name="T7" fmla="*/ 32 h 140"/>
                  <a:gd name="T8" fmla="*/ 169 w 169"/>
                  <a:gd name="T9" fmla="*/ 37 h 140"/>
                  <a:gd name="T10" fmla="*/ 153 w 169"/>
                  <a:gd name="T11" fmla="*/ 68 h 140"/>
                  <a:gd name="T12" fmla="*/ 135 w 169"/>
                  <a:gd name="T13" fmla="*/ 88 h 140"/>
                  <a:gd name="T14" fmla="*/ 113 w 169"/>
                  <a:gd name="T15" fmla="*/ 107 h 140"/>
                  <a:gd name="T16" fmla="*/ 89 w 169"/>
                  <a:gd name="T17" fmla="*/ 124 h 140"/>
                  <a:gd name="T18" fmla="*/ 65 w 169"/>
                  <a:gd name="T19" fmla="*/ 135 h 140"/>
                  <a:gd name="T20" fmla="*/ 23 w 169"/>
                  <a:gd name="T21" fmla="*/ 140 h 140"/>
                  <a:gd name="T22" fmla="*/ 2 w 169"/>
                  <a:gd name="T23" fmla="*/ 123 h 140"/>
                  <a:gd name="T24" fmla="*/ 0 w 169"/>
                  <a:gd name="T25" fmla="*/ 33 h 140"/>
                  <a:gd name="T26" fmla="*/ 13 w 169"/>
                  <a:gd name="T27" fmla="*/ 6 h 140"/>
                  <a:gd name="T28" fmla="*/ 39 w 169"/>
                  <a:gd name="T29" fmla="*/ 0 h 140"/>
                  <a:gd name="T30" fmla="*/ 63 w 169"/>
                  <a:gd name="T31" fmla="*/ 11 h 140"/>
                  <a:gd name="T32" fmla="*/ 72 w 169"/>
                  <a:gd name="T33" fmla="*/ 40 h 140"/>
                  <a:gd name="T34" fmla="*/ 72 w 169"/>
                  <a:gd name="T35" fmla="*/ 40 h 14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69"/>
                  <a:gd name="T55" fmla="*/ 0 h 140"/>
                  <a:gd name="T56" fmla="*/ 169 w 169"/>
                  <a:gd name="T57" fmla="*/ 140 h 14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69" h="140">
                    <a:moveTo>
                      <a:pt x="72" y="40"/>
                    </a:moveTo>
                    <a:lnTo>
                      <a:pt x="78" y="52"/>
                    </a:lnTo>
                    <a:lnTo>
                      <a:pt x="98" y="51"/>
                    </a:lnTo>
                    <a:lnTo>
                      <a:pt x="147" y="32"/>
                    </a:lnTo>
                    <a:lnTo>
                      <a:pt x="169" y="37"/>
                    </a:lnTo>
                    <a:lnTo>
                      <a:pt x="153" y="68"/>
                    </a:lnTo>
                    <a:lnTo>
                      <a:pt x="135" y="88"/>
                    </a:lnTo>
                    <a:lnTo>
                      <a:pt x="113" y="107"/>
                    </a:lnTo>
                    <a:lnTo>
                      <a:pt x="89" y="124"/>
                    </a:lnTo>
                    <a:lnTo>
                      <a:pt x="65" y="135"/>
                    </a:lnTo>
                    <a:lnTo>
                      <a:pt x="23" y="140"/>
                    </a:lnTo>
                    <a:lnTo>
                      <a:pt x="2" y="123"/>
                    </a:lnTo>
                    <a:lnTo>
                      <a:pt x="0" y="33"/>
                    </a:lnTo>
                    <a:lnTo>
                      <a:pt x="13" y="6"/>
                    </a:lnTo>
                    <a:lnTo>
                      <a:pt x="39" y="0"/>
                    </a:lnTo>
                    <a:lnTo>
                      <a:pt x="63" y="11"/>
                    </a:lnTo>
                    <a:lnTo>
                      <a:pt x="72" y="40"/>
                    </a:lnTo>
                    <a:close/>
                  </a:path>
                </a:pathLst>
              </a:custGeom>
              <a:solidFill>
                <a:srgbClr val="A38C8C"/>
              </a:solidFill>
              <a:ln w="9525">
                <a:noFill/>
                <a:round/>
                <a:headEnd/>
                <a:tailEnd/>
              </a:ln>
            </p:spPr>
            <p:txBody>
              <a:bodyPr/>
              <a:lstStyle/>
              <a:p>
                <a:endParaRPr lang="en-US"/>
              </a:p>
            </p:txBody>
          </p:sp>
          <p:sp>
            <p:nvSpPr>
              <p:cNvPr id="21639" name="Freeform 231"/>
              <p:cNvSpPr>
                <a:spLocks/>
              </p:cNvSpPr>
              <p:nvPr/>
            </p:nvSpPr>
            <p:spPr bwMode="auto">
              <a:xfrm>
                <a:off x="606" y="2573"/>
                <a:ext cx="35" cy="57"/>
              </a:xfrm>
              <a:custGeom>
                <a:avLst/>
                <a:gdLst>
                  <a:gd name="T0" fmla="*/ 37 w 247"/>
                  <a:gd name="T1" fmla="*/ 23 h 399"/>
                  <a:gd name="T2" fmla="*/ 112 w 247"/>
                  <a:gd name="T3" fmla="*/ 11 h 399"/>
                  <a:gd name="T4" fmla="*/ 187 w 247"/>
                  <a:gd name="T5" fmla="*/ 0 h 399"/>
                  <a:gd name="T6" fmla="*/ 234 w 247"/>
                  <a:gd name="T7" fmla="*/ 16 h 399"/>
                  <a:gd name="T8" fmla="*/ 247 w 247"/>
                  <a:gd name="T9" fmla="*/ 64 h 399"/>
                  <a:gd name="T10" fmla="*/ 236 w 247"/>
                  <a:gd name="T11" fmla="*/ 352 h 399"/>
                  <a:gd name="T12" fmla="*/ 223 w 247"/>
                  <a:gd name="T13" fmla="*/ 377 h 399"/>
                  <a:gd name="T14" fmla="*/ 202 w 247"/>
                  <a:gd name="T15" fmla="*/ 393 h 399"/>
                  <a:gd name="T16" fmla="*/ 152 w 247"/>
                  <a:gd name="T17" fmla="*/ 399 h 399"/>
                  <a:gd name="T18" fmla="*/ 113 w 247"/>
                  <a:gd name="T19" fmla="*/ 373 h 399"/>
                  <a:gd name="T20" fmla="*/ 108 w 247"/>
                  <a:gd name="T21" fmla="*/ 322 h 399"/>
                  <a:gd name="T22" fmla="*/ 122 w 247"/>
                  <a:gd name="T23" fmla="*/ 214 h 399"/>
                  <a:gd name="T24" fmla="*/ 123 w 247"/>
                  <a:gd name="T25" fmla="*/ 111 h 399"/>
                  <a:gd name="T26" fmla="*/ 83 w 247"/>
                  <a:gd name="T27" fmla="*/ 102 h 399"/>
                  <a:gd name="T28" fmla="*/ 37 w 247"/>
                  <a:gd name="T29" fmla="*/ 96 h 399"/>
                  <a:gd name="T30" fmla="*/ 9 w 247"/>
                  <a:gd name="T31" fmla="*/ 85 h 399"/>
                  <a:gd name="T32" fmla="*/ 0 w 247"/>
                  <a:gd name="T33" fmla="*/ 60 h 399"/>
                  <a:gd name="T34" fmla="*/ 9 w 247"/>
                  <a:gd name="T35" fmla="*/ 35 h 399"/>
                  <a:gd name="T36" fmla="*/ 21 w 247"/>
                  <a:gd name="T37" fmla="*/ 26 h 399"/>
                  <a:gd name="T38" fmla="*/ 37 w 247"/>
                  <a:gd name="T39" fmla="*/ 23 h 399"/>
                  <a:gd name="T40" fmla="*/ 37 w 247"/>
                  <a:gd name="T41" fmla="*/ 23 h 39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47"/>
                  <a:gd name="T64" fmla="*/ 0 h 399"/>
                  <a:gd name="T65" fmla="*/ 247 w 247"/>
                  <a:gd name="T66" fmla="*/ 399 h 39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47" h="399">
                    <a:moveTo>
                      <a:pt x="37" y="23"/>
                    </a:moveTo>
                    <a:lnTo>
                      <a:pt x="112" y="11"/>
                    </a:lnTo>
                    <a:lnTo>
                      <a:pt x="187" y="0"/>
                    </a:lnTo>
                    <a:lnTo>
                      <a:pt x="234" y="16"/>
                    </a:lnTo>
                    <a:lnTo>
                      <a:pt x="247" y="64"/>
                    </a:lnTo>
                    <a:lnTo>
                      <a:pt x="236" y="352"/>
                    </a:lnTo>
                    <a:lnTo>
                      <a:pt x="223" y="377"/>
                    </a:lnTo>
                    <a:lnTo>
                      <a:pt x="202" y="393"/>
                    </a:lnTo>
                    <a:lnTo>
                      <a:pt x="152" y="399"/>
                    </a:lnTo>
                    <a:lnTo>
                      <a:pt x="113" y="373"/>
                    </a:lnTo>
                    <a:lnTo>
                      <a:pt x="108" y="322"/>
                    </a:lnTo>
                    <a:lnTo>
                      <a:pt x="122" y="214"/>
                    </a:lnTo>
                    <a:lnTo>
                      <a:pt x="123" y="111"/>
                    </a:lnTo>
                    <a:lnTo>
                      <a:pt x="83" y="102"/>
                    </a:lnTo>
                    <a:lnTo>
                      <a:pt x="37" y="96"/>
                    </a:lnTo>
                    <a:lnTo>
                      <a:pt x="9" y="85"/>
                    </a:lnTo>
                    <a:lnTo>
                      <a:pt x="0" y="60"/>
                    </a:lnTo>
                    <a:lnTo>
                      <a:pt x="9" y="35"/>
                    </a:lnTo>
                    <a:lnTo>
                      <a:pt x="21" y="26"/>
                    </a:lnTo>
                    <a:lnTo>
                      <a:pt x="37" y="23"/>
                    </a:lnTo>
                    <a:close/>
                  </a:path>
                </a:pathLst>
              </a:custGeom>
              <a:solidFill>
                <a:srgbClr val="A38C8C"/>
              </a:solidFill>
              <a:ln w="9525">
                <a:noFill/>
                <a:round/>
                <a:headEnd/>
                <a:tailEnd/>
              </a:ln>
            </p:spPr>
            <p:txBody>
              <a:bodyPr/>
              <a:lstStyle/>
              <a:p>
                <a:endParaRPr lang="en-US"/>
              </a:p>
            </p:txBody>
          </p:sp>
          <p:sp>
            <p:nvSpPr>
              <p:cNvPr id="21640" name="Freeform 232"/>
              <p:cNvSpPr>
                <a:spLocks/>
              </p:cNvSpPr>
              <p:nvPr/>
            </p:nvSpPr>
            <p:spPr bwMode="auto">
              <a:xfrm>
                <a:off x="581" y="2534"/>
                <a:ext cx="70" cy="19"/>
              </a:xfrm>
              <a:custGeom>
                <a:avLst/>
                <a:gdLst>
                  <a:gd name="T0" fmla="*/ 31 w 487"/>
                  <a:gd name="T1" fmla="*/ 26 h 133"/>
                  <a:gd name="T2" fmla="*/ 138 w 487"/>
                  <a:gd name="T3" fmla="*/ 11 h 133"/>
                  <a:gd name="T4" fmla="*/ 233 w 487"/>
                  <a:gd name="T5" fmla="*/ 0 h 133"/>
                  <a:gd name="T6" fmla="*/ 436 w 487"/>
                  <a:gd name="T7" fmla="*/ 10 h 133"/>
                  <a:gd name="T8" fmla="*/ 461 w 487"/>
                  <a:gd name="T9" fmla="*/ 20 h 133"/>
                  <a:gd name="T10" fmla="*/ 478 w 487"/>
                  <a:gd name="T11" fmla="*/ 37 h 133"/>
                  <a:gd name="T12" fmla="*/ 487 w 487"/>
                  <a:gd name="T13" fmla="*/ 81 h 133"/>
                  <a:gd name="T14" fmla="*/ 479 w 487"/>
                  <a:gd name="T15" fmla="*/ 104 h 133"/>
                  <a:gd name="T16" fmla="*/ 464 w 487"/>
                  <a:gd name="T17" fmla="*/ 121 h 133"/>
                  <a:gd name="T18" fmla="*/ 443 w 487"/>
                  <a:gd name="T19" fmla="*/ 132 h 133"/>
                  <a:gd name="T20" fmla="*/ 416 w 487"/>
                  <a:gd name="T21" fmla="*/ 133 h 133"/>
                  <a:gd name="T22" fmla="*/ 316 w 487"/>
                  <a:gd name="T23" fmla="*/ 115 h 133"/>
                  <a:gd name="T24" fmla="*/ 229 w 487"/>
                  <a:gd name="T25" fmla="*/ 99 h 133"/>
                  <a:gd name="T26" fmla="*/ 140 w 487"/>
                  <a:gd name="T27" fmla="*/ 93 h 133"/>
                  <a:gd name="T28" fmla="*/ 41 w 487"/>
                  <a:gd name="T29" fmla="*/ 99 h 133"/>
                  <a:gd name="T30" fmla="*/ 12 w 487"/>
                  <a:gd name="T31" fmla="*/ 93 h 133"/>
                  <a:gd name="T32" fmla="*/ 0 w 487"/>
                  <a:gd name="T33" fmla="*/ 68 h 133"/>
                  <a:gd name="T34" fmla="*/ 5 w 487"/>
                  <a:gd name="T35" fmla="*/ 42 h 133"/>
                  <a:gd name="T36" fmla="*/ 15 w 487"/>
                  <a:gd name="T37" fmla="*/ 32 h 133"/>
                  <a:gd name="T38" fmla="*/ 31 w 487"/>
                  <a:gd name="T39" fmla="*/ 26 h 133"/>
                  <a:gd name="T40" fmla="*/ 31 w 487"/>
                  <a:gd name="T41" fmla="*/ 26 h 13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87"/>
                  <a:gd name="T64" fmla="*/ 0 h 133"/>
                  <a:gd name="T65" fmla="*/ 487 w 487"/>
                  <a:gd name="T66" fmla="*/ 133 h 13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87" h="133">
                    <a:moveTo>
                      <a:pt x="31" y="26"/>
                    </a:moveTo>
                    <a:lnTo>
                      <a:pt x="138" y="11"/>
                    </a:lnTo>
                    <a:lnTo>
                      <a:pt x="233" y="0"/>
                    </a:lnTo>
                    <a:lnTo>
                      <a:pt x="436" y="10"/>
                    </a:lnTo>
                    <a:lnTo>
                      <a:pt x="461" y="20"/>
                    </a:lnTo>
                    <a:lnTo>
                      <a:pt x="478" y="37"/>
                    </a:lnTo>
                    <a:lnTo>
                      <a:pt x="487" y="81"/>
                    </a:lnTo>
                    <a:lnTo>
                      <a:pt x="479" y="104"/>
                    </a:lnTo>
                    <a:lnTo>
                      <a:pt x="464" y="121"/>
                    </a:lnTo>
                    <a:lnTo>
                      <a:pt x="443" y="132"/>
                    </a:lnTo>
                    <a:lnTo>
                      <a:pt x="416" y="133"/>
                    </a:lnTo>
                    <a:lnTo>
                      <a:pt x="316" y="115"/>
                    </a:lnTo>
                    <a:lnTo>
                      <a:pt x="229" y="99"/>
                    </a:lnTo>
                    <a:lnTo>
                      <a:pt x="140" y="93"/>
                    </a:lnTo>
                    <a:lnTo>
                      <a:pt x="41" y="99"/>
                    </a:lnTo>
                    <a:lnTo>
                      <a:pt x="12" y="93"/>
                    </a:lnTo>
                    <a:lnTo>
                      <a:pt x="0" y="68"/>
                    </a:lnTo>
                    <a:lnTo>
                      <a:pt x="5" y="42"/>
                    </a:lnTo>
                    <a:lnTo>
                      <a:pt x="15" y="32"/>
                    </a:lnTo>
                    <a:lnTo>
                      <a:pt x="31" y="26"/>
                    </a:lnTo>
                    <a:close/>
                  </a:path>
                </a:pathLst>
              </a:custGeom>
              <a:solidFill>
                <a:srgbClr val="A38C8C"/>
              </a:solidFill>
              <a:ln w="9525">
                <a:noFill/>
                <a:round/>
                <a:headEnd/>
                <a:tailEnd/>
              </a:ln>
            </p:spPr>
            <p:txBody>
              <a:bodyPr/>
              <a:lstStyle/>
              <a:p>
                <a:endParaRPr lang="en-US"/>
              </a:p>
            </p:txBody>
          </p:sp>
          <p:sp>
            <p:nvSpPr>
              <p:cNvPr id="21641" name="Freeform 233"/>
              <p:cNvSpPr>
                <a:spLocks/>
              </p:cNvSpPr>
              <p:nvPr/>
            </p:nvSpPr>
            <p:spPr bwMode="auto">
              <a:xfrm>
                <a:off x="594" y="2457"/>
                <a:ext cx="54" cy="39"/>
              </a:xfrm>
              <a:custGeom>
                <a:avLst/>
                <a:gdLst>
                  <a:gd name="T0" fmla="*/ 46 w 378"/>
                  <a:gd name="T1" fmla="*/ 0 h 273"/>
                  <a:gd name="T2" fmla="*/ 119 w 378"/>
                  <a:gd name="T3" fmla="*/ 18 h 273"/>
                  <a:gd name="T4" fmla="*/ 184 w 378"/>
                  <a:gd name="T5" fmla="*/ 23 h 273"/>
                  <a:gd name="T6" fmla="*/ 327 w 378"/>
                  <a:gd name="T7" fmla="*/ 21 h 273"/>
                  <a:gd name="T8" fmla="*/ 364 w 378"/>
                  <a:gd name="T9" fmla="*/ 34 h 273"/>
                  <a:gd name="T10" fmla="*/ 378 w 378"/>
                  <a:gd name="T11" fmla="*/ 72 h 273"/>
                  <a:gd name="T12" fmla="*/ 376 w 378"/>
                  <a:gd name="T13" fmla="*/ 242 h 273"/>
                  <a:gd name="T14" fmla="*/ 372 w 378"/>
                  <a:gd name="T15" fmla="*/ 264 h 273"/>
                  <a:gd name="T16" fmla="*/ 360 w 378"/>
                  <a:gd name="T17" fmla="*/ 273 h 273"/>
                  <a:gd name="T18" fmla="*/ 322 w 378"/>
                  <a:gd name="T19" fmla="*/ 259 h 273"/>
                  <a:gd name="T20" fmla="*/ 286 w 378"/>
                  <a:gd name="T21" fmla="*/ 218 h 273"/>
                  <a:gd name="T22" fmla="*/ 269 w 378"/>
                  <a:gd name="T23" fmla="*/ 162 h 273"/>
                  <a:gd name="T24" fmla="*/ 271 w 378"/>
                  <a:gd name="T25" fmla="*/ 123 h 273"/>
                  <a:gd name="T26" fmla="*/ 150 w 378"/>
                  <a:gd name="T27" fmla="*/ 106 h 273"/>
                  <a:gd name="T28" fmla="*/ 90 w 378"/>
                  <a:gd name="T29" fmla="*/ 90 h 273"/>
                  <a:gd name="T30" fmla="*/ 24 w 378"/>
                  <a:gd name="T31" fmla="*/ 69 h 273"/>
                  <a:gd name="T32" fmla="*/ 2 w 378"/>
                  <a:gd name="T33" fmla="*/ 50 h 273"/>
                  <a:gd name="T34" fmla="*/ 0 w 378"/>
                  <a:gd name="T35" fmla="*/ 23 h 273"/>
                  <a:gd name="T36" fmla="*/ 17 w 378"/>
                  <a:gd name="T37" fmla="*/ 2 h 273"/>
                  <a:gd name="T38" fmla="*/ 46 w 378"/>
                  <a:gd name="T39" fmla="*/ 0 h 273"/>
                  <a:gd name="T40" fmla="*/ 46 w 378"/>
                  <a:gd name="T41" fmla="*/ 0 h 27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78"/>
                  <a:gd name="T64" fmla="*/ 0 h 273"/>
                  <a:gd name="T65" fmla="*/ 378 w 378"/>
                  <a:gd name="T66" fmla="*/ 273 h 27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78" h="273">
                    <a:moveTo>
                      <a:pt x="46" y="0"/>
                    </a:moveTo>
                    <a:lnTo>
                      <a:pt x="119" y="18"/>
                    </a:lnTo>
                    <a:lnTo>
                      <a:pt x="184" y="23"/>
                    </a:lnTo>
                    <a:lnTo>
                      <a:pt x="327" y="21"/>
                    </a:lnTo>
                    <a:lnTo>
                      <a:pt x="364" y="34"/>
                    </a:lnTo>
                    <a:lnTo>
                      <a:pt x="378" y="72"/>
                    </a:lnTo>
                    <a:lnTo>
                      <a:pt x="376" y="242"/>
                    </a:lnTo>
                    <a:lnTo>
                      <a:pt x="372" y="264"/>
                    </a:lnTo>
                    <a:lnTo>
                      <a:pt x="360" y="273"/>
                    </a:lnTo>
                    <a:lnTo>
                      <a:pt x="322" y="259"/>
                    </a:lnTo>
                    <a:lnTo>
                      <a:pt x="286" y="218"/>
                    </a:lnTo>
                    <a:lnTo>
                      <a:pt x="269" y="162"/>
                    </a:lnTo>
                    <a:lnTo>
                      <a:pt x="271" y="123"/>
                    </a:lnTo>
                    <a:lnTo>
                      <a:pt x="150" y="106"/>
                    </a:lnTo>
                    <a:lnTo>
                      <a:pt x="90" y="90"/>
                    </a:lnTo>
                    <a:lnTo>
                      <a:pt x="24" y="69"/>
                    </a:lnTo>
                    <a:lnTo>
                      <a:pt x="2" y="50"/>
                    </a:lnTo>
                    <a:lnTo>
                      <a:pt x="0" y="23"/>
                    </a:lnTo>
                    <a:lnTo>
                      <a:pt x="17" y="2"/>
                    </a:lnTo>
                    <a:lnTo>
                      <a:pt x="46" y="0"/>
                    </a:lnTo>
                    <a:close/>
                  </a:path>
                </a:pathLst>
              </a:custGeom>
              <a:solidFill>
                <a:srgbClr val="A38C8C"/>
              </a:solidFill>
              <a:ln w="9525">
                <a:noFill/>
                <a:round/>
                <a:headEnd/>
                <a:tailEnd/>
              </a:ln>
            </p:spPr>
            <p:txBody>
              <a:bodyPr/>
              <a:lstStyle/>
              <a:p>
                <a:endParaRPr lang="en-US"/>
              </a:p>
            </p:txBody>
          </p:sp>
          <p:sp>
            <p:nvSpPr>
              <p:cNvPr id="21642" name="Freeform 234"/>
              <p:cNvSpPr>
                <a:spLocks/>
              </p:cNvSpPr>
              <p:nvPr/>
            </p:nvSpPr>
            <p:spPr bwMode="auto">
              <a:xfrm>
                <a:off x="592" y="2506"/>
                <a:ext cx="59" cy="16"/>
              </a:xfrm>
              <a:custGeom>
                <a:avLst/>
                <a:gdLst>
                  <a:gd name="T0" fmla="*/ 39 w 413"/>
                  <a:gd name="T1" fmla="*/ 1 h 112"/>
                  <a:gd name="T2" fmla="*/ 198 w 413"/>
                  <a:gd name="T3" fmla="*/ 4 h 112"/>
                  <a:gd name="T4" fmla="*/ 357 w 413"/>
                  <a:gd name="T5" fmla="*/ 0 h 112"/>
                  <a:gd name="T6" fmla="*/ 399 w 413"/>
                  <a:gd name="T7" fmla="*/ 18 h 112"/>
                  <a:gd name="T8" fmla="*/ 413 w 413"/>
                  <a:gd name="T9" fmla="*/ 56 h 112"/>
                  <a:gd name="T10" fmla="*/ 409 w 413"/>
                  <a:gd name="T11" fmla="*/ 76 h 112"/>
                  <a:gd name="T12" fmla="*/ 399 w 413"/>
                  <a:gd name="T13" fmla="*/ 94 h 112"/>
                  <a:gd name="T14" fmla="*/ 382 w 413"/>
                  <a:gd name="T15" fmla="*/ 108 h 112"/>
                  <a:gd name="T16" fmla="*/ 357 w 413"/>
                  <a:gd name="T17" fmla="*/ 112 h 112"/>
                  <a:gd name="T18" fmla="*/ 196 w 413"/>
                  <a:gd name="T19" fmla="*/ 97 h 112"/>
                  <a:gd name="T20" fmla="*/ 120 w 413"/>
                  <a:gd name="T21" fmla="*/ 84 h 112"/>
                  <a:gd name="T22" fmla="*/ 33 w 413"/>
                  <a:gd name="T23" fmla="*/ 74 h 112"/>
                  <a:gd name="T24" fmla="*/ 8 w 413"/>
                  <a:gd name="T25" fmla="*/ 61 h 112"/>
                  <a:gd name="T26" fmla="*/ 0 w 413"/>
                  <a:gd name="T27" fmla="*/ 35 h 112"/>
                  <a:gd name="T28" fmla="*/ 11 w 413"/>
                  <a:gd name="T29" fmla="*/ 10 h 112"/>
                  <a:gd name="T30" fmla="*/ 39 w 413"/>
                  <a:gd name="T31" fmla="*/ 1 h 112"/>
                  <a:gd name="T32" fmla="*/ 39 w 413"/>
                  <a:gd name="T33" fmla="*/ 1 h 1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13"/>
                  <a:gd name="T52" fmla="*/ 0 h 112"/>
                  <a:gd name="T53" fmla="*/ 413 w 413"/>
                  <a:gd name="T54" fmla="*/ 112 h 1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13" h="112">
                    <a:moveTo>
                      <a:pt x="39" y="1"/>
                    </a:moveTo>
                    <a:lnTo>
                      <a:pt x="198" y="4"/>
                    </a:lnTo>
                    <a:lnTo>
                      <a:pt x="357" y="0"/>
                    </a:lnTo>
                    <a:lnTo>
                      <a:pt x="399" y="18"/>
                    </a:lnTo>
                    <a:lnTo>
                      <a:pt x="413" y="56"/>
                    </a:lnTo>
                    <a:lnTo>
                      <a:pt x="409" y="76"/>
                    </a:lnTo>
                    <a:lnTo>
                      <a:pt x="399" y="94"/>
                    </a:lnTo>
                    <a:lnTo>
                      <a:pt x="382" y="108"/>
                    </a:lnTo>
                    <a:lnTo>
                      <a:pt x="357" y="112"/>
                    </a:lnTo>
                    <a:lnTo>
                      <a:pt x="196" y="97"/>
                    </a:lnTo>
                    <a:lnTo>
                      <a:pt x="120" y="84"/>
                    </a:lnTo>
                    <a:lnTo>
                      <a:pt x="33" y="74"/>
                    </a:lnTo>
                    <a:lnTo>
                      <a:pt x="8" y="61"/>
                    </a:lnTo>
                    <a:lnTo>
                      <a:pt x="0" y="35"/>
                    </a:lnTo>
                    <a:lnTo>
                      <a:pt x="11" y="10"/>
                    </a:lnTo>
                    <a:lnTo>
                      <a:pt x="39" y="1"/>
                    </a:lnTo>
                    <a:close/>
                  </a:path>
                </a:pathLst>
              </a:custGeom>
              <a:solidFill>
                <a:srgbClr val="A38C8C"/>
              </a:solidFill>
              <a:ln w="9525">
                <a:noFill/>
                <a:round/>
                <a:headEnd/>
                <a:tailEnd/>
              </a:ln>
            </p:spPr>
            <p:txBody>
              <a:bodyPr/>
              <a:lstStyle/>
              <a:p>
                <a:endParaRPr lang="en-US"/>
              </a:p>
            </p:txBody>
          </p:sp>
          <p:sp>
            <p:nvSpPr>
              <p:cNvPr id="21643" name="Freeform 235"/>
              <p:cNvSpPr>
                <a:spLocks/>
              </p:cNvSpPr>
              <p:nvPr/>
            </p:nvSpPr>
            <p:spPr bwMode="auto">
              <a:xfrm>
                <a:off x="482" y="2591"/>
                <a:ext cx="15" cy="20"/>
              </a:xfrm>
              <a:custGeom>
                <a:avLst/>
                <a:gdLst>
                  <a:gd name="T0" fmla="*/ 12 w 110"/>
                  <a:gd name="T1" fmla="*/ 63 h 138"/>
                  <a:gd name="T2" fmla="*/ 0 w 110"/>
                  <a:gd name="T3" fmla="*/ 24 h 138"/>
                  <a:gd name="T4" fmla="*/ 6 w 110"/>
                  <a:gd name="T5" fmla="*/ 10 h 138"/>
                  <a:gd name="T6" fmla="*/ 18 w 110"/>
                  <a:gd name="T7" fmla="*/ 1 h 138"/>
                  <a:gd name="T8" fmla="*/ 53 w 110"/>
                  <a:gd name="T9" fmla="*/ 0 h 138"/>
                  <a:gd name="T10" fmla="*/ 91 w 110"/>
                  <a:gd name="T11" fmla="*/ 28 h 138"/>
                  <a:gd name="T12" fmla="*/ 106 w 110"/>
                  <a:gd name="T13" fmla="*/ 75 h 138"/>
                  <a:gd name="T14" fmla="*/ 110 w 110"/>
                  <a:gd name="T15" fmla="*/ 109 h 138"/>
                  <a:gd name="T16" fmla="*/ 102 w 110"/>
                  <a:gd name="T17" fmla="*/ 123 h 138"/>
                  <a:gd name="T18" fmla="*/ 90 w 110"/>
                  <a:gd name="T19" fmla="*/ 133 h 138"/>
                  <a:gd name="T20" fmla="*/ 59 w 110"/>
                  <a:gd name="T21" fmla="*/ 138 h 138"/>
                  <a:gd name="T22" fmla="*/ 32 w 110"/>
                  <a:gd name="T23" fmla="*/ 116 h 138"/>
                  <a:gd name="T24" fmla="*/ 12 w 110"/>
                  <a:gd name="T25" fmla="*/ 63 h 138"/>
                  <a:gd name="T26" fmla="*/ 12 w 110"/>
                  <a:gd name="T27" fmla="*/ 63 h 13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10"/>
                  <a:gd name="T43" fmla="*/ 0 h 138"/>
                  <a:gd name="T44" fmla="*/ 110 w 110"/>
                  <a:gd name="T45" fmla="*/ 138 h 13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10" h="138">
                    <a:moveTo>
                      <a:pt x="12" y="63"/>
                    </a:moveTo>
                    <a:lnTo>
                      <a:pt x="0" y="24"/>
                    </a:lnTo>
                    <a:lnTo>
                      <a:pt x="6" y="10"/>
                    </a:lnTo>
                    <a:lnTo>
                      <a:pt x="18" y="1"/>
                    </a:lnTo>
                    <a:lnTo>
                      <a:pt x="53" y="0"/>
                    </a:lnTo>
                    <a:lnTo>
                      <a:pt x="91" y="28"/>
                    </a:lnTo>
                    <a:lnTo>
                      <a:pt x="106" y="75"/>
                    </a:lnTo>
                    <a:lnTo>
                      <a:pt x="110" y="109"/>
                    </a:lnTo>
                    <a:lnTo>
                      <a:pt x="102" y="123"/>
                    </a:lnTo>
                    <a:lnTo>
                      <a:pt x="90" y="133"/>
                    </a:lnTo>
                    <a:lnTo>
                      <a:pt x="59" y="138"/>
                    </a:lnTo>
                    <a:lnTo>
                      <a:pt x="32" y="116"/>
                    </a:lnTo>
                    <a:lnTo>
                      <a:pt x="12" y="63"/>
                    </a:lnTo>
                    <a:close/>
                  </a:path>
                </a:pathLst>
              </a:custGeom>
              <a:solidFill>
                <a:srgbClr val="A38C8C"/>
              </a:solidFill>
              <a:ln w="9525">
                <a:noFill/>
                <a:round/>
                <a:headEnd/>
                <a:tailEnd/>
              </a:ln>
            </p:spPr>
            <p:txBody>
              <a:bodyPr/>
              <a:lstStyle/>
              <a:p>
                <a:endParaRPr lang="en-US"/>
              </a:p>
            </p:txBody>
          </p:sp>
          <p:sp>
            <p:nvSpPr>
              <p:cNvPr id="21644" name="Freeform 236"/>
              <p:cNvSpPr>
                <a:spLocks/>
              </p:cNvSpPr>
              <p:nvPr/>
            </p:nvSpPr>
            <p:spPr bwMode="auto">
              <a:xfrm>
                <a:off x="458" y="2598"/>
                <a:ext cx="17" cy="19"/>
              </a:xfrm>
              <a:custGeom>
                <a:avLst/>
                <a:gdLst>
                  <a:gd name="T0" fmla="*/ 8 w 121"/>
                  <a:gd name="T1" fmla="*/ 69 h 132"/>
                  <a:gd name="T2" fmla="*/ 0 w 121"/>
                  <a:gd name="T3" fmla="*/ 38 h 132"/>
                  <a:gd name="T4" fmla="*/ 7 w 121"/>
                  <a:gd name="T5" fmla="*/ 23 h 132"/>
                  <a:gd name="T6" fmla="*/ 18 w 121"/>
                  <a:gd name="T7" fmla="*/ 11 h 132"/>
                  <a:gd name="T8" fmla="*/ 48 w 121"/>
                  <a:gd name="T9" fmla="*/ 0 h 132"/>
                  <a:gd name="T10" fmla="*/ 79 w 121"/>
                  <a:gd name="T11" fmla="*/ 15 h 132"/>
                  <a:gd name="T12" fmla="*/ 110 w 121"/>
                  <a:gd name="T13" fmla="*/ 50 h 132"/>
                  <a:gd name="T14" fmla="*/ 121 w 121"/>
                  <a:gd name="T15" fmla="*/ 86 h 132"/>
                  <a:gd name="T16" fmla="*/ 111 w 121"/>
                  <a:gd name="T17" fmla="*/ 117 h 132"/>
                  <a:gd name="T18" fmla="*/ 100 w 121"/>
                  <a:gd name="T19" fmla="*/ 127 h 132"/>
                  <a:gd name="T20" fmla="*/ 86 w 121"/>
                  <a:gd name="T21" fmla="*/ 132 h 132"/>
                  <a:gd name="T22" fmla="*/ 60 w 121"/>
                  <a:gd name="T23" fmla="*/ 116 h 132"/>
                  <a:gd name="T24" fmla="*/ 34 w 121"/>
                  <a:gd name="T25" fmla="*/ 93 h 132"/>
                  <a:gd name="T26" fmla="*/ 8 w 121"/>
                  <a:gd name="T27" fmla="*/ 69 h 132"/>
                  <a:gd name="T28" fmla="*/ 8 w 121"/>
                  <a:gd name="T29" fmla="*/ 69 h 13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1"/>
                  <a:gd name="T46" fmla="*/ 0 h 132"/>
                  <a:gd name="T47" fmla="*/ 121 w 121"/>
                  <a:gd name="T48" fmla="*/ 132 h 13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1" h="132">
                    <a:moveTo>
                      <a:pt x="8" y="69"/>
                    </a:moveTo>
                    <a:lnTo>
                      <a:pt x="0" y="38"/>
                    </a:lnTo>
                    <a:lnTo>
                      <a:pt x="7" y="23"/>
                    </a:lnTo>
                    <a:lnTo>
                      <a:pt x="18" y="11"/>
                    </a:lnTo>
                    <a:lnTo>
                      <a:pt x="48" y="0"/>
                    </a:lnTo>
                    <a:lnTo>
                      <a:pt x="79" y="15"/>
                    </a:lnTo>
                    <a:lnTo>
                      <a:pt x="110" y="50"/>
                    </a:lnTo>
                    <a:lnTo>
                      <a:pt x="121" y="86"/>
                    </a:lnTo>
                    <a:lnTo>
                      <a:pt x="111" y="117"/>
                    </a:lnTo>
                    <a:lnTo>
                      <a:pt x="100" y="127"/>
                    </a:lnTo>
                    <a:lnTo>
                      <a:pt x="86" y="132"/>
                    </a:lnTo>
                    <a:lnTo>
                      <a:pt x="60" y="116"/>
                    </a:lnTo>
                    <a:lnTo>
                      <a:pt x="34" y="93"/>
                    </a:lnTo>
                    <a:lnTo>
                      <a:pt x="8" y="69"/>
                    </a:lnTo>
                    <a:close/>
                  </a:path>
                </a:pathLst>
              </a:custGeom>
              <a:solidFill>
                <a:srgbClr val="A38C8C"/>
              </a:solidFill>
              <a:ln w="9525">
                <a:noFill/>
                <a:round/>
                <a:headEnd/>
                <a:tailEnd/>
              </a:ln>
            </p:spPr>
            <p:txBody>
              <a:bodyPr/>
              <a:lstStyle/>
              <a:p>
                <a:endParaRPr lang="en-US"/>
              </a:p>
            </p:txBody>
          </p:sp>
          <p:sp>
            <p:nvSpPr>
              <p:cNvPr id="21645" name="Freeform 237"/>
              <p:cNvSpPr>
                <a:spLocks/>
              </p:cNvSpPr>
              <p:nvPr/>
            </p:nvSpPr>
            <p:spPr bwMode="auto">
              <a:xfrm>
                <a:off x="432" y="2599"/>
                <a:ext cx="20" cy="21"/>
              </a:xfrm>
              <a:custGeom>
                <a:avLst/>
                <a:gdLst>
                  <a:gd name="T0" fmla="*/ 16 w 139"/>
                  <a:gd name="T1" fmla="*/ 67 h 144"/>
                  <a:gd name="T2" fmla="*/ 0 w 139"/>
                  <a:gd name="T3" fmla="*/ 43 h 144"/>
                  <a:gd name="T4" fmla="*/ 7 w 139"/>
                  <a:gd name="T5" fmla="*/ 17 h 144"/>
                  <a:gd name="T6" fmla="*/ 15 w 139"/>
                  <a:gd name="T7" fmla="*/ 7 h 144"/>
                  <a:gd name="T8" fmla="*/ 28 w 139"/>
                  <a:gd name="T9" fmla="*/ 0 h 144"/>
                  <a:gd name="T10" fmla="*/ 56 w 139"/>
                  <a:gd name="T11" fmla="*/ 6 h 144"/>
                  <a:gd name="T12" fmla="*/ 123 w 139"/>
                  <a:gd name="T13" fmla="*/ 50 h 144"/>
                  <a:gd name="T14" fmla="*/ 139 w 139"/>
                  <a:gd name="T15" fmla="*/ 88 h 144"/>
                  <a:gd name="T16" fmla="*/ 130 w 139"/>
                  <a:gd name="T17" fmla="*/ 125 h 144"/>
                  <a:gd name="T18" fmla="*/ 105 w 139"/>
                  <a:gd name="T19" fmla="*/ 144 h 144"/>
                  <a:gd name="T20" fmla="*/ 74 w 139"/>
                  <a:gd name="T21" fmla="*/ 131 h 144"/>
                  <a:gd name="T22" fmla="*/ 45 w 139"/>
                  <a:gd name="T23" fmla="*/ 98 h 144"/>
                  <a:gd name="T24" fmla="*/ 16 w 139"/>
                  <a:gd name="T25" fmla="*/ 67 h 144"/>
                  <a:gd name="T26" fmla="*/ 16 w 139"/>
                  <a:gd name="T27" fmla="*/ 67 h 14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39"/>
                  <a:gd name="T43" fmla="*/ 0 h 144"/>
                  <a:gd name="T44" fmla="*/ 139 w 139"/>
                  <a:gd name="T45" fmla="*/ 144 h 14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39" h="144">
                    <a:moveTo>
                      <a:pt x="16" y="67"/>
                    </a:moveTo>
                    <a:lnTo>
                      <a:pt x="0" y="43"/>
                    </a:lnTo>
                    <a:lnTo>
                      <a:pt x="7" y="17"/>
                    </a:lnTo>
                    <a:lnTo>
                      <a:pt x="15" y="7"/>
                    </a:lnTo>
                    <a:lnTo>
                      <a:pt x="28" y="0"/>
                    </a:lnTo>
                    <a:lnTo>
                      <a:pt x="56" y="6"/>
                    </a:lnTo>
                    <a:lnTo>
                      <a:pt x="123" y="50"/>
                    </a:lnTo>
                    <a:lnTo>
                      <a:pt x="139" y="88"/>
                    </a:lnTo>
                    <a:lnTo>
                      <a:pt x="130" y="125"/>
                    </a:lnTo>
                    <a:lnTo>
                      <a:pt x="105" y="144"/>
                    </a:lnTo>
                    <a:lnTo>
                      <a:pt x="74" y="131"/>
                    </a:lnTo>
                    <a:lnTo>
                      <a:pt x="45" y="98"/>
                    </a:lnTo>
                    <a:lnTo>
                      <a:pt x="16" y="67"/>
                    </a:lnTo>
                    <a:close/>
                  </a:path>
                </a:pathLst>
              </a:custGeom>
              <a:solidFill>
                <a:srgbClr val="A38C8C"/>
              </a:solidFill>
              <a:ln w="9525">
                <a:noFill/>
                <a:round/>
                <a:headEnd/>
                <a:tailEnd/>
              </a:ln>
            </p:spPr>
            <p:txBody>
              <a:bodyPr/>
              <a:lstStyle/>
              <a:p>
                <a:endParaRPr lang="en-US"/>
              </a:p>
            </p:txBody>
          </p:sp>
          <p:sp>
            <p:nvSpPr>
              <p:cNvPr id="21646" name="Freeform 238"/>
              <p:cNvSpPr>
                <a:spLocks/>
              </p:cNvSpPr>
              <p:nvPr/>
            </p:nvSpPr>
            <p:spPr bwMode="auto">
              <a:xfrm>
                <a:off x="403" y="2597"/>
                <a:ext cx="21" cy="20"/>
              </a:xfrm>
              <a:custGeom>
                <a:avLst/>
                <a:gdLst>
                  <a:gd name="T0" fmla="*/ 23 w 149"/>
                  <a:gd name="T1" fmla="*/ 75 h 138"/>
                  <a:gd name="T2" fmla="*/ 0 w 149"/>
                  <a:gd name="T3" fmla="*/ 50 h 138"/>
                  <a:gd name="T4" fmla="*/ 4 w 149"/>
                  <a:gd name="T5" fmla="*/ 21 h 138"/>
                  <a:gd name="T6" fmla="*/ 24 w 149"/>
                  <a:gd name="T7" fmla="*/ 0 h 138"/>
                  <a:gd name="T8" fmla="*/ 57 w 149"/>
                  <a:gd name="T9" fmla="*/ 1 h 138"/>
                  <a:gd name="T10" fmla="*/ 125 w 149"/>
                  <a:gd name="T11" fmla="*/ 34 h 138"/>
                  <a:gd name="T12" fmla="*/ 149 w 149"/>
                  <a:gd name="T13" fmla="*/ 71 h 138"/>
                  <a:gd name="T14" fmla="*/ 145 w 149"/>
                  <a:gd name="T15" fmla="*/ 112 h 138"/>
                  <a:gd name="T16" fmla="*/ 136 w 149"/>
                  <a:gd name="T17" fmla="*/ 128 h 138"/>
                  <a:gd name="T18" fmla="*/ 123 w 149"/>
                  <a:gd name="T19" fmla="*/ 138 h 138"/>
                  <a:gd name="T20" fmla="*/ 88 w 149"/>
                  <a:gd name="T21" fmla="*/ 132 h 138"/>
                  <a:gd name="T22" fmla="*/ 56 w 149"/>
                  <a:gd name="T23" fmla="*/ 102 h 138"/>
                  <a:gd name="T24" fmla="*/ 23 w 149"/>
                  <a:gd name="T25" fmla="*/ 75 h 138"/>
                  <a:gd name="T26" fmla="*/ 23 w 149"/>
                  <a:gd name="T27" fmla="*/ 75 h 13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49"/>
                  <a:gd name="T43" fmla="*/ 0 h 138"/>
                  <a:gd name="T44" fmla="*/ 149 w 149"/>
                  <a:gd name="T45" fmla="*/ 138 h 13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49" h="138">
                    <a:moveTo>
                      <a:pt x="23" y="75"/>
                    </a:moveTo>
                    <a:lnTo>
                      <a:pt x="0" y="50"/>
                    </a:lnTo>
                    <a:lnTo>
                      <a:pt x="4" y="21"/>
                    </a:lnTo>
                    <a:lnTo>
                      <a:pt x="24" y="0"/>
                    </a:lnTo>
                    <a:lnTo>
                      <a:pt x="57" y="1"/>
                    </a:lnTo>
                    <a:lnTo>
                      <a:pt x="125" y="34"/>
                    </a:lnTo>
                    <a:lnTo>
                      <a:pt x="149" y="71"/>
                    </a:lnTo>
                    <a:lnTo>
                      <a:pt x="145" y="112"/>
                    </a:lnTo>
                    <a:lnTo>
                      <a:pt x="136" y="128"/>
                    </a:lnTo>
                    <a:lnTo>
                      <a:pt x="123" y="138"/>
                    </a:lnTo>
                    <a:lnTo>
                      <a:pt x="88" y="132"/>
                    </a:lnTo>
                    <a:lnTo>
                      <a:pt x="56" y="102"/>
                    </a:lnTo>
                    <a:lnTo>
                      <a:pt x="23" y="75"/>
                    </a:lnTo>
                    <a:close/>
                  </a:path>
                </a:pathLst>
              </a:custGeom>
              <a:solidFill>
                <a:srgbClr val="A38C8C"/>
              </a:solidFill>
              <a:ln w="9525">
                <a:noFill/>
                <a:round/>
                <a:headEnd/>
                <a:tailEnd/>
              </a:ln>
            </p:spPr>
            <p:txBody>
              <a:bodyPr/>
              <a:lstStyle/>
              <a:p>
                <a:endParaRPr lang="en-US"/>
              </a:p>
            </p:txBody>
          </p:sp>
          <p:sp>
            <p:nvSpPr>
              <p:cNvPr id="21647" name="Freeform 239"/>
              <p:cNvSpPr>
                <a:spLocks/>
              </p:cNvSpPr>
              <p:nvPr/>
            </p:nvSpPr>
            <p:spPr bwMode="auto">
              <a:xfrm>
                <a:off x="306" y="2438"/>
                <a:ext cx="34" cy="199"/>
              </a:xfrm>
              <a:custGeom>
                <a:avLst/>
                <a:gdLst>
                  <a:gd name="T0" fmla="*/ 75 w 236"/>
                  <a:gd name="T1" fmla="*/ 32 h 1396"/>
                  <a:gd name="T2" fmla="*/ 95 w 236"/>
                  <a:gd name="T3" fmla="*/ 123 h 1396"/>
                  <a:gd name="T4" fmla="*/ 116 w 236"/>
                  <a:gd name="T5" fmla="*/ 201 h 1396"/>
                  <a:gd name="T6" fmla="*/ 143 w 236"/>
                  <a:gd name="T7" fmla="*/ 371 h 1396"/>
                  <a:gd name="T8" fmla="*/ 146 w 236"/>
                  <a:gd name="T9" fmla="*/ 439 h 1396"/>
                  <a:gd name="T10" fmla="*/ 142 w 236"/>
                  <a:gd name="T11" fmla="*/ 500 h 1396"/>
                  <a:gd name="T12" fmla="*/ 141 w 236"/>
                  <a:gd name="T13" fmla="*/ 562 h 1396"/>
                  <a:gd name="T14" fmla="*/ 143 w 236"/>
                  <a:gd name="T15" fmla="*/ 630 h 1396"/>
                  <a:gd name="T16" fmla="*/ 165 w 236"/>
                  <a:gd name="T17" fmla="*/ 815 h 1396"/>
                  <a:gd name="T18" fmla="*/ 190 w 236"/>
                  <a:gd name="T19" fmla="*/ 976 h 1396"/>
                  <a:gd name="T20" fmla="*/ 214 w 236"/>
                  <a:gd name="T21" fmla="*/ 1136 h 1396"/>
                  <a:gd name="T22" fmla="*/ 236 w 236"/>
                  <a:gd name="T23" fmla="*/ 1321 h 1396"/>
                  <a:gd name="T24" fmla="*/ 233 w 236"/>
                  <a:gd name="T25" fmla="*/ 1351 h 1396"/>
                  <a:gd name="T26" fmla="*/ 221 w 236"/>
                  <a:gd name="T27" fmla="*/ 1375 h 1396"/>
                  <a:gd name="T28" fmla="*/ 200 w 236"/>
                  <a:gd name="T29" fmla="*/ 1389 h 1396"/>
                  <a:gd name="T30" fmla="*/ 175 w 236"/>
                  <a:gd name="T31" fmla="*/ 1396 h 1396"/>
                  <a:gd name="T32" fmla="*/ 127 w 236"/>
                  <a:gd name="T33" fmla="*/ 1384 h 1396"/>
                  <a:gd name="T34" fmla="*/ 101 w 236"/>
                  <a:gd name="T35" fmla="*/ 1334 h 1396"/>
                  <a:gd name="T36" fmla="*/ 80 w 236"/>
                  <a:gd name="T37" fmla="*/ 1150 h 1396"/>
                  <a:gd name="T38" fmla="*/ 58 w 236"/>
                  <a:gd name="T39" fmla="*/ 988 h 1396"/>
                  <a:gd name="T40" fmla="*/ 37 w 236"/>
                  <a:gd name="T41" fmla="*/ 826 h 1396"/>
                  <a:gd name="T42" fmla="*/ 16 w 236"/>
                  <a:gd name="T43" fmla="*/ 642 h 1396"/>
                  <a:gd name="T44" fmla="*/ 17 w 236"/>
                  <a:gd name="T45" fmla="*/ 572 h 1396"/>
                  <a:gd name="T46" fmla="*/ 26 w 236"/>
                  <a:gd name="T47" fmla="*/ 509 h 1396"/>
                  <a:gd name="T48" fmla="*/ 38 w 236"/>
                  <a:gd name="T49" fmla="*/ 377 h 1396"/>
                  <a:gd name="T50" fmla="*/ 25 w 236"/>
                  <a:gd name="T51" fmla="*/ 211 h 1396"/>
                  <a:gd name="T52" fmla="*/ 15 w 236"/>
                  <a:gd name="T53" fmla="*/ 134 h 1396"/>
                  <a:gd name="T54" fmla="*/ 0 w 236"/>
                  <a:gd name="T55" fmla="*/ 44 h 1396"/>
                  <a:gd name="T56" fmla="*/ 6 w 236"/>
                  <a:gd name="T57" fmla="*/ 14 h 1396"/>
                  <a:gd name="T58" fmla="*/ 17 w 236"/>
                  <a:gd name="T59" fmla="*/ 5 h 1396"/>
                  <a:gd name="T60" fmla="*/ 30 w 236"/>
                  <a:gd name="T61" fmla="*/ 0 h 1396"/>
                  <a:gd name="T62" fmla="*/ 58 w 236"/>
                  <a:gd name="T63" fmla="*/ 5 h 1396"/>
                  <a:gd name="T64" fmla="*/ 75 w 236"/>
                  <a:gd name="T65" fmla="*/ 32 h 1396"/>
                  <a:gd name="T66" fmla="*/ 75 w 236"/>
                  <a:gd name="T67" fmla="*/ 32 h 139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36"/>
                  <a:gd name="T103" fmla="*/ 0 h 1396"/>
                  <a:gd name="T104" fmla="*/ 236 w 236"/>
                  <a:gd name="T105" fmla="*/ 1396 h 139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36" h="1396">
                    <a:moveTo>
                      <a:pt x="75" y="32"/>
                    </a:moveTo>
                    <a:lnTo>
                      <a:pt x="95" y="123"/>
                    </a:lnTo>
                    <a:lnTo>
                      <a:pt x="116" y="201"/>
                    </a:lnTo>
                    <a:lnTo>
                      <a:pt x="143" y="371"/>
                    </a:lnTo>
                    <a:lnTo>
                      <a:pt x="146" y="439"/>
                    </a:lnTo>
                    <a:lnTo>
                      <a:pt x="142" y="500"/>
                    </a:lnTo>
                    <a:lnTo>
                      <a:pt x="141" y="562"/>
                    </a:lnTo>
                    <a:lnTo>
                      <a:pt x="143" y="630"/>
                    </a:lnTo>
                    <a:lnTo>
                      <a:pt x="165" y="815"/>
                    </a:lnTo>
                    <a:lnTo>
                      <a:pt x="190" y="976"/>
                    </a:lnTo>
                    <a:lnTo>
                      <a:pt x="214" y="1136"/>
                    </a:lnTo>
                    <a:lnTo>
                      <a:pt x="236" y="1321"/>
                    </a:lnTo>
                    <a:lnTo>
                      <a:pt x="233" y="1351"/>
                    </a:lnTo>
                    <a:lnTo>
                      <a:pt x="221" y="1375"/>
                    </a:lnTo>
                    <a:lnTo>
                      <a:pt x="200" y="1389"/>
                    </a:lnTo>
                    <a:lnTo>
                      <a:pt x="175" y="1396"/>
                    </a:lnTo>
                    <a:lnTo>
                      <a:pt x="127" y="1384"/>
                    </a:lnTo>
                    <a:lnTo>
                      <a:pt x="101" y="1334"/>
                    </a:lnTo>
                    <a:lnTo>
                      <a:pt x="80" y="1150"/>
                    </a:lnTo>
                    <a:lnTo>
                      <a:pt x="58" y="988"/>
                    </a:lnTo>
                    <a:lnTo>
                      <a:pt x="37" y="826"/>
                    </a:lnTo>
                    <a:lnTo>
                      <a:pt x="16" y="642"/>
                    </a:lnTo>
                    <a:lnTo>
                      <a:pt x="17" y="572"/>
                    </a:lnTo>
                    <a:lnTo>
                      <a:pt x="26" y="509"/>
                    </a:lnTo>
                    <a:lnTo>
                      <a:pt x="38" y="377"/>
                    </a:lnTo>
                    <a:lnTo>
                      <a:pt x="25" y="211"/>
                    </a:lnTo>
                    <a:lnTo>
                      <a:pt x="15" y="134"/>
                    </a:lnTo>
                    <a:lnTo>
                      <a:pt x="0" y="44"/>
                    </a:lnTo>
                    <a:lnTo>
                      <a:pt x="6" y="14"/>
                    </a:lnTo>
                    <a:lnTo>
                      <a:pt x="17" y="5"/>
                    </a:lnTo>
                    <a:lnTo>
                      <a:pt x="30" y="0"/>
                    </a:lnTo>
                    <a:lnTo>
                      <a:pt x="58" y="5"/>
                    </a:lnTo>
                    <a:lnTo>
                      <a:pt x="75" y="32"/>
                    </a:lnTo>
                    <a:close/>
                  </a:path>
                </a:pathLst>
              </a:custGeom>
              <a:solidFill>
                <a:srgbClr val="A38C8C"/>
              </a:solidFill>
              <a:ln w="9525">
                <a:noFill/>
                <a:round/>
                <a:headEnd/>
                <a:tailEnd/>
              </a:ln>
            </p:spPr>
            <p:txBody>
              <a:bodyPr/>
              <a:lstStyle/>
              <a:p>
                <a:endParaRPr lang="en-US"/>
              </a:p>
            </p:txBody>
          </p:sp>
          <p:sp>
            <p:nvSpPr>
              <p:cNvPr id="21648" name="Freeform 240"/>
              <p:cNvSpPr>
                <a:spLocks/>
              </p:cNvSpPr>
              <p:nvPr/>
            </p:nvSpPr>
            <p:spPr bwMode="auto">
              <a:xfrm>
                <a:off x="330" y="2621"/>
                <a:ext cx="162" cy="23"/>
              </a:xfrm>
              <a:custGeom>
                <a:avLst/>
                <a:gdLst>
                  <a:gd name="T0" fmla="*/ 69 w 1138"/>
                  <a:gd name="T1" fmla="*/ 0 h 159"/>
                  <a:gd name="T2" fmla="*/ 249 w 1138"/>
                  <a:gd name="T3" fmla="*/ 9 h 159"/>
                  <a:gd name="T4" fmla="*/ 393 w 1138"/>
                  <a:gd name="T5" fmla="*/ 25 h 159"/>
                  <a:gd name="T6" fmla="*/ 537 w 1138"/>
                  <a:gd name="T7" fmla="*/ 36 h 159"/>
                  <a:gd name="T8" fmla="*/ 717 w 1138"/>
                  <a:gd name="T9" fmla="*/ 27 h 159"/>
                  <a:gd name="T10" fmla="*/ 878 w 1138"/>
                  <a:gd name="T11" fmla="*/ 25 h 159"/>
                  <a:gd name="T12" fmla="*/ 1040 w 1138"/>
                  <a:gd name="T13" fmla="*/ 21 h 159"/>
                  <a:gd name="T14" fmla="*/ 1089 w 1138"/>
                  <a:gd name="T15" fmla="*/ 17 h 159"/>
                  <a:gd name="T16" fmla="*/ 1122 w 1138"/>
                  <a:gd name="T17" fmla="*/ 23 h 159"/>
                  <a:gd name="T18" fmla="*/ 1138 w 1138"/>
                  <a:gd name="T19" fmla="*/ 50 h 159"/>
                  <a:gd name="T20" fmla="*/ 1134 w 1138"/>
                  <a:gd name="T21" fmla="*/ 82 h 159"/>
                  <a:gd name="T22" fmla="*/ 1123 w 1138"/>
                  <a:gd name="T23" fmla="*/ 94 h 159"/>
                  <a:gd name="T24" fmla="*/ 1105 w 1138"/>
                  <a:gd name="T25" fmla="*/ 102 h 159"/>
                  <a:gd name="T26" fmla="*/ 1055 w 1138"/>
                  <a:gd name="T27" fmla="*/ 118 h 159"/>
                  <a:gd name="T28" fmla="*/ 794 w 1138"/>
                  <a:gd name="T29" fmla="*/ 147 h 159"/>
                  <a:gd name="T30" fmla="*/ 601 w 1138"/>
                  <a:gd name="T31" fmla="*/ 159 h 159"/>
                  <a:gd name="T32" fmla="*/ 432 w 1138"/>
                  <a:gd name="T33" fmla="*/ 155 h 159"/>
                  <a:gd name="T34" fmla="*/ 261 w 1138"/>
                  <a:gd name="T35" fmla="*/ 143 h 159"/>
                  <a:gd name="T36" fmla="*/ 69 w 1138"/>
                  <a:gd name="T37" fmla="*/ 138 h 159"/>
                  <a:gd name="T38" fmla="*/ 39 w 1138"/>
                  <a:gd name="T39" fmla="*/ 132 h 159"/>
                  <a:gd name="T40" fmla="*/ 18 w 1138"/>
                  <a:gd name="T41" fmla="*/ 116 h 159"/>
                  <a:gd name="T42" fmla="*/ 0 w 1138"/>
                  <a:gd name="T43" fmla="*/ 69 h 159"/>
                  <a:gd name="T44" fmla="*/ 5 w 1138"/>
                  <a:gd name="T45" fmla="*/ 44 h 159"/>
                  <a:gd name="T46" fmla="*/ 18 w 1138"/>
                  <a:gd name="T47" fmla="*/ 22 h 159"/>
                  <a:gd name="T48" fmla="*/ 39 w 1138"/>
                  <a:gd name="T49" fmla="*/ 7 h 159"/>
                  <a:gd name="T50" fmla="*/ 69 w 1138"/>
                  <a:gd name="T51" fmla="*/ 0 h 159"/>
                  <a:gd name="T52" fmla="*/ 69 w 1138"/>
                  <a:gd name="T53" fmla="*/ 0 h 15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138"/>
                  <a:gd name="T82" fmla="*/ 0 h 159"/>
                  <a:gd name="T83" fmla="*/ 1138 w 1138"/>
                  <a:gd name="T84" fmla="*/ 159 h 159"/>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138" h="159">
                    <a:moveTo>
                      <a:pt x="69" y="0"/>
                    </a:moveTo>
                    <a:lnTo>
                      <a:pt x="249" y="9"/>
                    </a:lnTo>
                    <a:lnTo>
                      <a:pt x="393" y="25"/>
                    </a:lnTo>
                    <a:lnTo>
                      <a:pt x="537" y="36"/>
                    </a:lnTo>
                    <a:lnTo>
                      <a:pt x="717" y="27"/>
                    </a:lnTo>
                    <a:lnTo>
                      <a:pt x="878" y="25"/>
                    </a:lnTo>
                    <a:lnTo>
                      <a:pt x="1040" y="21"/>
                    </a:lnTo>
                    <a:lnTo>
                      <a:pt x="1089" y="17"/>
                    </a:lnTo>
                    <a:lnTo>
                      <a:pt x="1122" y="23"/>
                    </a:lnTo>
                    <a:lnTo>
                      <a:pt x="1138" y="50"/>
                    </a:lnTo>
                    <a:lnTo>
                      <a:pt x="1134" y="82"/>
                    </a:lnTo>
                    <a:lnTo>
                      <a:pt x="1123" y="94"/>
                    </a:lnTo>
                    <a:lnTo>
                      <a:pt x="1105" y="102"/>
                    </a:lnTo>
                    <a:lnTo>
                      <a:pt x="1055" y="118"/>
                    </a:lnTo>
                    <a:lnTo>
                      <a:pt x="794" y="147"/>
                    </a:lnTo>
                    <a:lnTo>
                      <a:pt x="601" y="159"/>
                    </a:lnTo>
                    <a:lnTo>
                      <a:pt x="432" y="155"/>
                    </a:lnTo>
                    <a:lnTo>
                      <a:pt x="261" y="143"/>
                    </a:lnTo>
                    <a:lnTo>
                      <a:pt x="69" y="138"/>
                    </a:lnTo>
                    <a:lnTo>
                      <a:pt x="39" y="132"/>
                    </a:lnTo>
                    <a:lnTo>
                      <a:pt x="18" y="116"/>
                    </a:lnTo>
                    <a:lnTo>
                      <a:pt x="0" y="69"/>
                    </a:lnTo>
                    <a:lnTo>
                      <a:pt x="5" y="44"/>
                    </a:lnTo>
                    <a:lnTo>
                      <a:pt x="18" y="22"/>
                    </a:lnTo>
                    <a:lnTo>
                      <a:pt x="39" y="7"/>
                    </a:lnTo>
                    <a:lnTo>
                      <a:pt x="69" y="0"/>
                    </a:lnTo>
                    <a:close/>
                  </a:path>
                </a:pathLst>
              </a:custGeom>
              <a:solidFill>
                <a:srgbClr val="A38C8C"/>
              </a:solidFill>
              <a:ln w="9525">
                <a:noFill/>
                <a:round/>
                <a:headEnd/>
                <a:tailEnd/>
              </a:ln>
            </p:spPr>
            <p:txBody>
              <a:bodyPr/>
              <a:lstStyle/>
              <a:p>
                <a:endParaRPr lang="en-US"/>
              </a:p>
            </p:txBody>
          </p:sp>
          <p:sp>
            <p:nvSpPr>
              <p:cNvPr id="21649" name="Freeform 241"/>
              <p:cNvSpPr>
                <a:spLocks/>
              </p:cNvSpPr>
              <p:nvPr/>
            </p:nvSpPr>
            <p:spPr bwMode="auto">
              <a:xfrm>
                <a:off x="278" y="2660"/>
                <a:ext cx="14" cy="54"/>
              </a:xfrm>
              <a:custGeom>
                <a:avLst/>
                <a:gdLst>
                  <a:gd name="T0" fmla="*/ 100 w 100"/>
                  <a:gd name="T1" fmla="*/ 21 h 378"/>
                  <a:gd name="T2" fmla="*/ 71 w 100"/>
                  <a:gd name="T3" fmla="*/ 270 h 378"/>
                  <a:gd name="T4" fmla="*/ 57 w 100"/>
                  <a:gd name="T5" fmla="*/ 353 h 378"/>
                  <a:gd name="T6" fmla="*/ 46 w 100"/>
                  <a:gd name="T7" fmla="*/ 373 h 378"/>
                  <a:gd name="T8" fmla="*/ 26 w 100"/>
                  <a:gd name="T9" fmla="*/ 378 h 378"/>
                  <a:gd name="T10" fmla="*/ 7 w 100"/>
                  <a:gd name="T11" fmla="*/ 368 h 378"/>
                  <a:gd name="T12" fmla="*/ 0 w 100"/>
                  <a:gd name="T13" fmla="*/ 347 h 378"/>
                  <a:gd name="T14" fmla="*/ 6 w 100"/>
                  <a:gd name="T15" fmla="*/ 265 h 378"/>
                  <a:gd name="T16" fmla="*/ 14 w 100"/>
                  <a:gd name="T17" fmla="*/ 198 h 378"/>
                  <a:gd name="T18" fmla="*/ 29 w 100"/>
                  <a:gd name="T19" fmla="*/ 140 h 378"/>
                  <a:gd name="T20" fmla="*/ 63 w 100"/>
                  <a:gd name="T21" fmla="*/ 16 h 378"/>
                  <a:gd name="T22" fmla="*/ 71 w 100"/>
                  <a:gd name="T23" fmla="*/ 2 h 378"/>
                  <a:gd name="T24" fmla="*/ 84 w 100"/>
                  <a:gd name="T25" fmla="*/ 0 h 378"/>
                  <a:gd name="T26" fmla="*/ 100 w 100"/>
                  <a:gd name="T27" fmla="*/ 21 h 378"/>
                  <a:gd name="T28" fmla="*/ 100 w 100"/>
                  <a:gd name="T29" fmla="*/ 21 h 37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0"/>
                  <a:gd name="T46" fmla="*/ 0 h 378"/>
                  <a:gd name="T47" fmla="*/ 100 w 100"/>
                  <a:gd name="T48" fmla="*/ 378 h 37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0" h="378">
                    <a:moveTo>
                      <a:pt x="100" y="21"/>
                    </a:moveTo>
                    <a:lnTo>
                      <a:pt x="71" y="270"/>
                    </a:lnTo>
                    <a:lnTo>
                      <a:pt x="57" y="353"/>
                    </a:lnTo>
                    <a:lnTo>
                      <a:pt x="46" y="373"/>
                    </a:lnTo>
                    <a:lnTo>
                      <a:pt x="26" y="378"/>
                    </a:lnTo>
                    <a:lnTo>
                      <a:pt x="7" y="368"/>
                    </a:lnTo>
                    <a:lnTo>
                      <a:pt x="0" y="347"/>
                    </a:lnTo>
                    <a:lnTo>
                      <a:pt x="6" y="265"/>
                    </a:lnTo>
                    <a:lnTo>
                      <a:pt x="14" y="198"/>
                    </a:lnTo>
                    <a:lnTo>
                      <a:pt x="29" y="140"/>
                    </a:lnTo>
                    <a:lnTo>
                      <a:pt x="63" y="16"/>
                    </a:lnTo>
                    <a:lnTo>
                      <a:pt x="71" y="2"/>
                    </a:lnTo>
                    <a:lnTo>
                      <a:pt x="84" y="0"/>
                    </a:lnTo>
                    <a:lnTo>
                      <a:pt x="100" y="21"/>
                    </a:lnTo>
                    <a:close/>
                  </a:path>
                </a:pathLst>
              </a:custGeom>
              <a:solidFill>
                <a:srgbClr val="000000"/>
              </a:solidFill>
              <a:ln w="9525">
                <a:noFill/>
                <a:round/>
                <a:headEnd/>
                <a:tailEnd/>
              </a:ln>
            </p:spPr>
            <p:txBody>
              <a:bodyPr/>
              <a:lstStyle/>
              <a:p>
                <a:endParaRPr lang="en-US"/>
              </a:p>
            </p:txBody>
          </p:sp>
          <p:sp>
            <p:nvSpPr>
              <p:cNvPr id="21650" name="Freeform 242"/>
              <p:cNvSpPr>
                <a:spLocks/>
              </p:cNvSpPr>
              <p:nvPr/>
            </p:nvSpPr>
            <p:spPr bwMode="auto">
              <a:xfrm>
                <a:off x="303" y="2653"/>
                <a:ext cx="252" cy="65"/>
              </a:xfrm>
              <a:custGeom>
                <a:avLst/>
                <a:gdLst>
                  <a:gd name="T0" fmla="*/ 17 w 1763"/>
                  <a:gd name="T1" fmla="*/ 22 h 449"/>
                  <a:gd name="T2" fmla="*/ 152 w 1763"/>
                  <a:gd name="T3" fmla="*/ 8 h 449"/>
                  <a:gd name="T4" fmla="*/ 287 w 1763"/>
                  <a:gd name="T5" fmla="*/ 0 h 449"/>
                  <a:gd name="T6" fmla="*/ 700 w 1763"/>
                  <a:gd name="T7" fmla="*/ 14 h 449"/>
                  <a:gd name="T8" fmla="*/ 893 w 1763"/>
                  <a:gd name="T9" fmla="*/ 22 h 449"/>
                  <a:gd name="T10" fmla="*/ 1113 w 1763"/>
                  <a:gd name="T11" fmla="*/ 27 h 449"/>
                  <a:gd name="T12" fmla="*/ 1342 w 1763"/>
                  <a:gd name="T13" fmla="*/ 26 h 449"/>
                  <a:gd name="T14" fmla="*/ 1572 w 1763"/>
                  <a:gd name="T15" fmla="*/ 40 h 449"/>
                  <a:gd name="T16" fmla="*/ 1625 w 1763"/>
                  <a:gd name="T17" fmla="*/ 58 h 449"/>
                  <a:gd name="T18" fmla="*/ 1664 w 1763"/>
                  <a:gd name="T19" fmla="*/ 95 h 449"/>
                  <a:gd name="T20" fmla="*/ 1692 w 1763"/>
                  <a:gd name="T21" fmla="*/ 146 h 449"/>
                  <a:gd name="T22" fmla="*/ 1717 w 1763"/>
                  <a:gd name="T23" fmla="*/ 203 h 449"/>
                  <a:gd name="T24" fmla="*/ 1751 w 1763"/>
                  <a:gd name="T25" fmla="*/ 307 h 449"/>
                  <a:gd name="T26" fmla="*/ 1763 w 1763"/>
                  <a:gd name="T27" fmla="*/ 416 h 449"/>
                  <a:gd name="T28" fmla="*/ 1753 w 1763"/>
                  <a:gd name="T29" fmla="*/ 440 h 449"/>
                  <a:gd name="T30" fmla="*/ 1730 w 1763"/>
                  <a:gd name="T31" fmla="*/ 449 h 449"/>
                  <a:gd name="T32" fmla="*/ 1708 w 1763"/>
                  <a:gd name="T33" fmla="*/ 440 h 449"/>
                  <a:gd name="T34" fmla="*/ 1697 w 1763"/>
                  <a:gd name="T35" fmla="*/ 416 h 449"/>
                  <a:gd name="T36" fmla="*/ 1688 w 1763"/>
                  <a:gd name="T37" fmla="*/ 318 h 449"/>
                  <a:gd name="T38" fmla="*/ 1676 w 1763"/>
                  <a:gd name="T39" fmla="*/ 274 h 449"/>
                  <a:gd name="T40" fmla="*/ 1658 w 1763"/>
                  <a:gd name="T41" fmla="*/ 226 h 449"/>
                  <a:gd name="T42" fmla="*/ 1628 w 1763"/>
                  <a:gd name="T43" fmla="*/ 134 h 449"/>
                  <a:gd name="T44" fmla="*/ 1618 w 1763"/>
                  <a:gd name="T45" fmla="*/ 117 h 449"/>
                  <a:gd name="T46" fmla="*/ 1605 w 1763"/>
                  <a:gd name="T47" fmla="*/ 101 h 449"/>
                  <a:gd name="T48" fmla="*/ 1588 w 1763"/>
                  <a:gd name="T49" fmla="*/ 90 h 449"/>
                  <a:gd name="T50" fmla="*/ 1566 w 1763"/>
                  <a:gd name="T51" fmla="*/ 84 h 449"/>
                  <a:gd name="T52" fmla="*/ 1340 w 1763"/>
                  <a:gd name="T53" fmla="*/ 67 h 449"/>
                  <a:gd name="T54" fmla="*/ 1113 w 1763"/>
                  <a:gd name="T55" fmla="*/ 65 h 449"/>
                  <a:gd name="T56" fmla="*/ 700 w 1763"/>
                  <a:gd name="T57" fmla="*/ 52 h 449"/>
                  <a:gd name="T58" fmla="*/ 507 w 1763"/>
                  <a:gd name="T59" fmla="*/ 43 h 449"/>
                  <a:gd name="T60" fmla="*/ 287 w 1763"/>
                  <a:gd name="T61" fmla="*/ 38 h 449"/>
                  <a:gd name="T62" fmla="*/ 20 w 1763"/>
                  <a:gd name="T63" fmla="*/ 59 h 449"/>
                  <a:gd name="T64" fmla="*/ 0 w 1763"/>
                  <a:gd name="T65" fmla="*/ 43 h 449"/>
                  <a:gd name="T66" fmla="*/ 4 w 1763"/>
                  <a:gd name="T67" fmla="*/ 29 h 449"/>
                  <a:gd name="T68" fmla="*/ 17 w 1763"/>
                  <a:gd name="T69" fmla="*/ 22 h 449"/>
                  <a:gd name="T70" fmla="*/ 17 w 1763"/>
                  <a:gd name="T71" fmla="*/ 22 h 44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763"/>
                  <a:gd name="T109" fmla="*/ 0 h 449"/>
                  <a:gd name="T110" fmla="*/ 1763 w 1763"/>
                  <a:gd name="T111" fmla="*/ 449 h 449"/>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763" h="449">
                    <a:moveTo>
                      <a:pt x="17" y="22"/>
                    </a:moveTo>
                    <a:lnTo>
                      <a:pt x="152" y="8"/>
                    </a:lnTo>
                    <a:lnTo>
                      <a:pt x="287" y="0"/>
                    </a:lnTo>
                    <a:lnTo>
                      <a:pt x="700" y="14"/>
                    </a:lnTo>
                    <a:lnTo>
                      <a:pt x="893" y="22"/>
                    </a:lnTo>
                    <a:lnTo>
                      <a:pt x="1113" y="27"/>
                    </a:lnTo>
                    <a:lnTo>
                      <a:pt x="1342" y="26"/>
                    </a:lnTo>
                    <a:lnTo>
                      <a:pt x="1572" y="40"/>
                    </a:lnTo>
                    <a:lnTo>
                      <a:pt x="1625" y="58"/>
                    </a:lnTo>
                    <a:lnTo>
                      <a:pt x="1664" y="95"/>
                    </a:lnTo>
                    <a:lnTo>
                      <a:pt x="1692" y="146"/>
                    </a:lnTo>
                    <a:lnTo>
                      <a:pt x="1717" y="203"/>
                    </a:lnTo>
                    <a:lnTo>
                      <a:pt x="1751" y="307"/>
                    </a:lnTo>
                    <a:lnTo>
                      <a:pt x="1763" y="416"/>
                    </a:lnTo>
                    <a:lnTo>
                      <a:pt x="1753" y="440"/>
                    </a:lnTo>
                    <a:lnTo>
                      <a:pt x="1730" y="449"/>
                    </a:lnTo>
                    <a:lnTo>
                      <a:pt x="1708" y="440"/>
                    </a:lnTo>
                    <a:lnTo>
                      <a:pt x="1697" y="416"/>
                    </a:lnTo>
                    <a:lnTo>
                      <a:pt x="1688" y="318"/>
                    </a:lnTo>
                    <a:lnTo>
                      <a:pt x="1676" y="274"/>
                    </a:lnTo>
                    <a:lnTo>
                      <a:pt x="1658" y="226"/>
                    </a:lnTo>
                    <a:lnTo>
                      <a:pt x="1628" y="134"/>
                    </a:lnTo>
                    <a:lnTo>
                      <a:pt x="1618" y="117"/>
                    </a:lnTo>
                    <a:lnTo>
                      <a:pt x="1605" y="101"/>
                    </a:lnTo>
                    <a:lnTo>
                      <a:pt x="1588" y="90"/>
                    </a:lnTo>
                    <a:lnTo>
                      <a:pt x="1566" y="84"/>
                    </a:lnTo>
                    <a:lnTo>
                      <a:pt x="1340" y="67"/>
                    </a:lnTo>
                    <a:lnTo>
                      <a:pt x="1113" y="65"/>
                    </a:lnTo>
                    <a:lnTo>
                      <a:pt x="700" y="52"/>
                    </a:lnTo>
                    <a:lnTo>
                      <a:pt x="507" y="43"/>
                    </a:lnTo>
                    <a:lnTo>
                      <a:pt x="287" y="38"/>
                    </a:lnTo>
                    <a:lnTo>
                      <a:pt x="20" y="59"/>
                    </a:lnTo>
                    <a:lnTo>
                      <a:pt x="0" y="43"/>
                    </a:lnTo>
                    <a:lnTo>
                      <a:pt x="4" y="29"/>
                    </a:lnTo>
                    <a:lnTo>
                      <a:pt x="17" y="22"/>
                    </a:lnTo>
                    <a:close/>
                  </a:path>
                </a:pathLst>
              </a:custGeom>
              <a:solidFill>
                <a:srgbClr val="000000"/>
              </a:solidFill>
              <a:ln w="9525">
                <a:noFill/>
                <a:round/>
                <a:headEnd/>
                <a:tailEnd/>
              </a:ln>
            </p:spPr>
            <p:txBody>
              <a:bodyPr/>
              <a:lstStyle/>
              <a:p>
                <a:endParaRPr lang="en-US"/>
              </a:p>
            </p:txBody>
          </p:sp>
          <p:sp>
            <p:nvSpPr>
              <p:cNvPr id="21651" name="Freeform 243"/>
              <p:cNvSpPr>
                <a:spLocks/>
              </p:cNvSpPr>
              <p:nvPr/>
            </p:nvSpPr>
            <p:spPr bwMode="auto">
              <a:xfrm>
                <a:off x="292" y="2712"/>
                <a:ext cx="254" cy="16"/>
              </a:xfrm>
              <a:custGeom>
                <a:avLst/>
                <a:gdLst>
                  <a:gd name="T0" fmla="*/ 19 w 1773"/>
                  <a:gd name="T1" fmla="*/ 6 h 111"/>
                  <a:gd name="T2" fmla="*/ 146 w 1773"/>
                  <a:gd name="T3" fmla="*/ 0 h 111"/>
                  <a:gd name="T4" fmla="*/ 274 w 1773"/>
                  <a:gd name="T5" fmla="*/ 9 h 111"/>
                  <a:gd name="T6" fmla="*/ 464 w 1773"/>
                  <a:gd name="T7" fmla="*/ 16 h 111"/>
                  <a:gd name="T8" fmla="*/ 652 w 1773"/>
                  <a:gd name="T9" fmla="*/ 31 h 111"/>
                  <a:gd name="T10" fmla="*/ 861 w 1773"/>
                  <a:gd name="T11" fmla="*/ 44 h 111"/>
                  <a:gd name="T12" fmla="*/ 1044 w 1773"/>
                  <a:gd name="T13" fmla="*/ 46 h 111"/>
                  <a:gd name="T14" fmla="*/ 1439 w 1773"/>
                  <a:gd name="T15" fmla="*/ 40 h 111"/>
                  <a:gd name="T16" fmla="*/ 1541 w 1773"/>
                  <a:gd name="T17" fmla="*/ 34 h 111"/>
                  <a:gd name="T18" fmla="*/ 1641 w 1773"/>
                  <a:gd name="T19" fmla="*/ 18 h 111"/>
                  <a:gd name="T20" fmla="*/ 1733 w 1773"/>
                  <a:gd name="T21" fmla="*/ 3 h 111"/>
                  <a:gd name="T22" fmla="*/ 1760 w 1773"/>
                  <a:gd name="T23" fmla="*/ 9 h 111"/>
                  <a:gd name="T24" fmla="*/ 1773 w 1773"/>
                  <a:gd name="T25" fmla="*/ 31 h 111"/>
                  <a:gd name="T26" fmla="*/ 1769 w 1773"/>
                  <a:gd name="T27" fmla="*/ 57 h 111"/>
                  <a:gd name="T28" fmla="*/ 1759 w 1773"/>
                  <a:gd name="T29" fmla="*/ 66 h 111"/>
                  <a:gd name="T30" fmla="*/ 1744 w 1773"/>
                  <a:gd name="T31" fmla="*/ 72 h 111"/>
                  <a:gd name="T32" fmla="*/ 1654 w 1773"/>
                  <a:gd name="T33" fmla="*/ 90 h 111"/>
                  <a:gd name="T34" fmla="*/ 1546 w 1773"/>
                  <a:gd name="T35" fmla="*/ 105 h 111"/>
                  <a:gd name="T36" fmla="*/ 1439 w 1773"/>
                  <a:gd name="T37" fmla="*/ 111 h 111"/>
                  <a:gd name="T38" fmla="*/ 1042 w 1773"/>
                  <a:gd name="T39" fmla="*/ 110 h 111"/>
                  <a:gd name="T40" fmla="*/ 647 w 1773"/>
                  <a:gd name="T41" fmla="*/ 87 h 111"/>
                  <a:gd name="T42" fmla="*/ 446 w 1773"/>
                  <a:gd name="T43" fmla="*/ 73 h 111"/>
                  <a:gd name="T44" fmla="*/ 244 w 1773"/>
                  <a:gd name="T45" fmla="*/ 66 h 111"/>
                  <a:gd name="T46" fmla="*/ 134 w 1773"/>
                  <a:gd name="T47" fmla="*/ 51 h 111"/>
                  <a:gd name="T48" fmla="*/ 25 w 1773"/>
                  <a:gd name="T49" fmla="*/ 49 h 111"/>
                  <a:gd name="T50" fmla="*/ 8 w 1773"/>
                  <a:gd name="T51" fmla="*/ 45 h 111"/>
                  <a:gd name="T52" fmla="*/ 0 w 1773"/>
                  <a:gd name="T53" fmla="*/ 30 h 111"/>
                  <a:gd name="T54" fmla="*/ 4 w 1773"/>
                  <a:gd name="T55" fmla="*/ 15 h 111"/>
                  <a:gd name="T56" fmla="*/ 19 w 1773"/>
                  <a:gd name="T57" fmla="*/ 6 h 111"/>
                  <a:gd name="T58" fmla="*/ 19 w 1773"/>
                  <a:gd name="T59" fmla="*/ 6 h 111"/>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773"/>
                  <a:gd name="T91" fmla="*/ 0 h 111"/>
                  <a:gd name="T92" fmla="*/ 1773 w 1773"/>
                  <a:gd name="T93" fmla="*/ 111 h 111"/>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773" h="111">
                    <a:moveTo>
                      <a:pt x="19" y="6"/>
                    </a:moveTo>
                    <a:lnTo>
                      <a:pt x="146" y="0"/>
                    </a:lnTo>
                    <a:lnTo>
                      <a:pt x="274" y="9"/>
                    </a:lnTo>
                    <a:lnTo>
                      <a:pt x="464" y="16"/>
                    </a:lnTo>
                    <a:lnTo>
                      <a:pt x="652" y="31"/>
                    </a:lnTo>
                    <a:lnTo>
                      <a:pt x="861" y="44"/>
                    </a:lnTo>
                    <a:lnTo>
                      <a:pt x="1044" y="46"/>
                    </a:lnTo>
                    <a:lnTo>
                      <a:pt x="1439" y="40"/>
                    </a:lnTo>
                    <a:lnTo>
                      <a:pt x="1541" y="34"/>
                    </a:lnTo>
                    <a:lnTo>
                      <a:pt x="1641" y="18"/>
                    </a:lnTo>
                    <a:lnTo>
                      <a:pt x="1733" y="3"/>
                    </a:lnTo>
                    <a:lnTo>
                      <a:pt x="1760" y="9"/>
                    </a:lnTo>
                    <a:lnTo>
                      <a:pt x="1773" y="31"/>
                    </a:lnTo>
                    <a:lnTo>
                      <a:pt x="1769" y="57"/>
                    </a:lnTo>
                    <a:lnTo>
                      <a:pt x="1759" y="66"/>
                    </a:lnTo>
                    <a:lnTo>
                      <a:pt x="1744" y="72"/>
                    </a:lnTo>
                    <a:lnTo>
                      <a:pt x="1654" y="90"/>
                    </a:lnTo>
                    <a:lnTo>
                      <a:pt x="1546" y="105"/>
                    </a:lnTo>
                    <a:lnTo>
                      <a:pt x="1439" y="111"/>
                    </a:lnTo>
                    <a:lnTo>
                      <a:pt x="1042" y="110"/>
                    </a:lnTo>
                    <a:lnTo>
                      <a:pt x="647" y="87"/>
                    </a:lnTo>
                    <a:lnTo>
                      <a:pt x="446" y="73"/>
                    </a:lnTo>
                    <a:lnTo>
                      <a:pt x="244" y="66"/>
                    </a:lnTo>
                    <a:lnTo>
                      <a:pt x="134" y="51"/>
                    </a:lnTo>
                    <a:lnTo>
                      <a:pt x="25" y="49"/>
                    </a:lnTo>
                    <a:lnTo>
                      <a:pt x="8" y="45"/>
                    </a:lnTo>
                    <a:lnTo>
                      <a:pt x="0" y="30"/>
                    </a:lnTo>
                    <a:lnTo>
                      <a:pt x="4" y="15"/>
                    </a:lnTo>
                    <a:lnTo>
                      <a:pt x="19" y="6"/>
                    </a:lnTo>
                    <a:close/>
                  </a:path>
                </a:pathLst>
              </a:custGeom>
              <a:solidFill>
                <a:srgbClr val="000000"/>
              </a:solidFill>
              <a:ln w="9525">
                <a:noFill/>
                <a:round/>
                <a:headEnd/>
                <a:tailEnd/>
              </a:ln>
            </p:spPr>
            <p:txBody>
              <a:bodyPr/>
              <a:lstStyle/>
              <a:p>
                <a:endParaRPr lang="en-US"/>
              </a:p>
            </p:txBody>
          </p:sp>
          <p:sp>
            <p:nvSpPr>
              <p:cNvPr id="21652" name="Freeform 244"/>
              <p:cNvSpPr>
                <a:spLocks/>
              </p:cNvSpPr>
              <p:nvPr/>
            </p:nvSpPr>
            <p:spPr bwMode="auto">
              <a:xfrm>
                <a:off x="293" y="2692"/>
                <a:ext cx="216" cy="21"/>
              </a:xfrm>
              <a:custGeom>
                <a:avLst/>
                <a:gdLst>
                  <a:gd name="T0" fmla="*/ 14 w 1513"/>
                  <a:gd name="T1" fmla="*/ 32 h 152"/>
                  <a:gd name="T2" fmla="*/ 81 w 1513"/>
                  <a:gd name="T3" fmla="*/ 17 h 152"/>
                  <a:gd name="T4" fmla="*/ 143 w 1513"/>
                  <a:gd name="T5" fmla="*/ 6 h 152"/>
                  <a:gd name="T6" fmla="*/ 261 w 1513"/>
                  <a:gd name="T7" fmla="*/ 0 h 152"/>
                  <a:gd name="T8" fmla="*/ 512 w 1513"/>
                  <a:gd name="T9" fmla="*/ 28 h 152"/>
                  <a:gd name="T10" fmla="*/ 689 w 1513"/>
                  <a:gd name="T11" fmla="*/ 46 h 152"/>
                  <a:gd name="T12" fmla="*/ 864 w 1513"/>
                  <a:gd name="T13" fmla="*/ 60 h 152"/>
                  <a:gd name="T14" fmla="*/ 1031 w 1513"/>
                  <a:gd name="T15" fmla="*/ 82 h 152"/>
                  <a:gd name="T16" fmla="*/ 1178 w 1513"/>
                  <a:gd name="T17" fmla="*/ 92 h 152"/>
                  <a:gd name="T18" fmla="*/ 1494 w 1513"/>
                  <a:gd name="T19" fmla="*/ 96 h 152"/>
                  <a:gd name="T20" fmla="*/ 1513 w 1513"/>
                  <a:gd name="T21" fmla="*/ 115 h 152"/>
                  <a:gd name="T22" fmla="*/ 1508 w 1513"/>
                  <a:gd name="T23" fmla="*/ 127 h 152"/>
                  <a:gd name="T24" fmla="*/ 1494 w 1513"/>
                  <a:gd name="T25" fmla="*/ 134 h 152"/>
                  <a:gd name="T26" fmla="*/ 1175 w 1513"/>
                  <a:gd name="T27" fmla="*/ 149 h 152"/>
                  <a:gd name="T28" fmla="*/ 1026 w 1513"/>
                  <a:gd name="T29" fmla="*/ 152 h 152"/>
                  <a:gd name="T30" fmla="*/ 857 w 1513"/>
                  <a:gd name="T31" fmla="*/ 136 h 152"/>
                  <a:gd name="T32" fmla="*/ 502 w 1513"/>
                  <a:gd name="T33" fmla="*/ 104 h 152"/>
                  <a:gd name="T34" fmla="*/ 373 w 1513"/>
                  <a:gd name="T35" fmla="*/ 78 h 152"/>
                  <a:gd name="T36" fmla="*/ 316 w 1513"/>
                  <a:gd name="T37" fmla="*/ 66 h 152"/>
                  <a:gd name="T38" fmla="*/ 259 w 1513"/>
                  <a:gd name="T39" fmla="*/ 57 h 152"/>
                  <a:gd name="T40" fmla="*/ 148 w 1513"/>
                  <a:gd name="T41" fmla="*/ 50 h 152"/>
                  <a:gd name="T42" fmla="*/ 23 w 1513"/>
                  <a:gd name="T43" fmla="*/ 68 h 152"/>
                  <a:gd name="T44" fmla="*/ 7 w 1513"/>
                  <a:gd name="T45" fmla="*/ 66 h 152"/>
                  <a:gd name="T46" fmla="*/ 0 w 1513"/>
                  <a:gd name="T47" fmla="*/ 55 h 152"/>
                  <a:gd name="T48" fmla="*/ 2 w 1513"/>
                  <a:gd name="T49" fmla="*/ 41 h 152"/>
                  <a:gd name="T50" fmla="*/ 14 w 1513"/>
                  <a:gd name="T51" fmla="*/ 32 h 152"/>
                  <a:gd name="T52" fmla="*/ 14 w 1513"/>
                  <a:gd name="T53" fmla="*/ 32 h 15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513"/>
                  <a:gd name="T82" fmla="*/ 0 h 152"/>
                  <a:gd name="T83" fmla="*/ 1513 w 1513"/>
                  <a:gd name="T84" fmla="*/ 152 h 152"/>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513" h="152">
                    <a:moveTo>
                      <a:pt x="14" y="32"/>
                    </a:moveTo>
                    <a:lnTo>
                      <a:pt x="81" y="17"/>
                    </a:lnTo>
                    <a:lnTo>
                      <a:pt x="143" y="6"/>
                    </a:lnTo>
                    <a:lnTo>
                      <a:pt x="261" y="0"/>
                    </a:lnTo>
                    <a:lnTo>
                      <a:pt x="512" y="28"/>
                    </a:lnTo>
                    <a:lnTo>
                      <a:pt x="689" y="46"/>
                    </a:lnTo>
                    <a:lnTo>
                      <a:pt x="864" y="60"/>
                    </a:lnTo>
                    <a:lnTo>
                      <a:pt x="1031" y="82"/>
                    </a:lnTo>
                    <a:lnTo>
                      <a:pt x="1178" y="92"/>
                    </a:lnTo>
                    <a:lnTo>
                      <a:pt x="1494" y="96"/>
                    </a:lnTo>
                    <a:lnTo>
                      <a:pt x="1513" y="115"/>
                    </a:lnTo>
                    <a:lnTo>
                      <a:pt x="1508" y="127"/>
                    </a:lnTo>
                    <a:lnTo>
                      <a:pt x="1494" y="134"/>
                    </a:lnTo>
                    <a:lnTo>
                      <a:pt x="1175" y="149"/>
                    </a:lnTo>
                    <a:lnTo>
                      <a:pt x="1026" y="152"/>
                    </a:lnTo>
                    <a:lnTo>
                      <a:pt x="857" y="136"/>
                    </a:lnTo>
                    <a:lnTo>
                      <a:pt x="502" y="104"/>
                    </a:lnTo>
                    <a:lnTo>
                      <a:pt x="373" y="78"/>
                    </a:lnTo>
                    <a:lnTo>
                      <a:pt x="316" y="66"/>
                    </a:lnTo>
                    <a:lnTo>
                      <a:pt x="259" y="57"/>
                    </a:lnTo>
                    <a:lnTo>
                      <a:pt x="148" y="50"/>
                    </a:lnTo>
                    <a:lnTo>
                      <a:pt x="23" y="68"/>
                    </a:lnTo>
                    <a:lnTo>
                      <a:pt x="7" y="66"/>
                    </a:lnTo>
                    <a:lnTo>
                      <a:pt x="0" y="55"/>
                    </a:lnTo>
                    <a:lnTo>
                      <a:pt x="2" y="41"/>
                    </a:lnTo>
                    <a:lnTo>
                      <a:pt x="14" y="32"/>
                    </a:lnTo>
                    <a:close/>
                  </a:path>
                </a:pathLst>
              </a:custGeom>
              <a:solidFill>
                <a:srgbClr val="000000"/>
              </a:solidFill>
              <a:ln w="9525">
                <a:noFill/>
                <a:round/>
                <a:headEnd/>
                <a:tailEnd/>
              </a:ln>
            </p:spPr>
            <p:txBody>
              <a:bodyPr/>
              <a:lstStyle/>
              <a:p>
                <a:endParaRPr lang="en-US"/>
              </a:p>
            </p:txBody>
          </p:sp>
          <p:sp>
            <p:nvSpPr>
              <p:cNvPr id="21653" name="Freeform 245"/>
              <p:cNvSpPr>
                <a:spLocks/>
              </p:cNvSpPr>
              <p:nvPr/>
            </p:nvSpPr>
            <p:spPr bwMode="auto">
              <a:xfrm>
                <a:off x="315" y="2681"/>
                <a:ext cx="166" cy="13"/>
              </a:xfrm>
              <a:custGeom>
                <a:avLst/>
                <a:gdLst>
                  <a:gd name="T0" fmla="*/ 19 w 1165"/>
                  <a:gd name="T1" fmla="*/ 0 h 95"/>
                  <a:gd name="T2" fmla="*/ 256 w 1165"/>
                  <a:gd name="T3" fmla="*/ 1 h 95"/>
                  <a:gd name="T4" fmla="*/ 529 w 1165"/>
                  <a:gd name="T5" fmla="*/ 18 h 95"/>
                  <a:gd name="T6" fmla="*/ 657 w 1165"/>
                  <a:gd name="T7" fmla="*/ 29 h 95"/>
                  <a:gd name="T8" fmla="*/ 803 w 1165"/>
                  <a:gd name="T9" fmla="*/ 33 h 95"/>
                  <a:gd name="T10" fmla="*/ 1147 w 1165"/>
                  <a:gd name="T11" fmla="*/ 37 h 95"/>
                  <a:gd name="T12" fmla="*/ 1165 w 1165"/>
                  <a:gd name="T13" fmla="*/ 57 h 95"/>
                  <a:gd name="T14" fmla="*/ 1159 w 1165"/>
                  <a:gd name="T15" fmla="*/ 69 h 95"/>
                  <a:gd name="T16" fmla="*/ 1145 w 1165"/>
                  <a:gd name="T17" fmla="*/ 75 h 95"/>
                  <a:gd name="T18" fmla="*/ 968 w 1165"/>
                  <a:gd name="T19" fmla="*/ 81 h 95"/>
                  <a:gd name="T20" fmla="*/ 884 w 1165"/>
                  <a:gd name="T21" fmla="*/ 90 h 95"/>
                  <a:gd name="T22" fmla="*/ 792 w 1165"/>
                  <a:gd name="T23" fmla="*/ 95 h 95"/>
                  <a:gd name="T24" fmla="*/ 647 w 1165"/>
                  <a:gd name="T25" fmla="*/ 87 h 95"/>
                  <a:gd name="T26" fmla="*/ 523 w 1165"/>
                  <a:gd name="T27" fmla="*/ 70 h 95"/>
                  <a:gd name="T28" fmla="*/ 399 w 1165"/>
                  <a:gd name="T29" fmla="*/ 53 h 95"/>
                  <a:gd name="T30" fmla="*/ 255 w 1165"/>
                  <a:gd name="T31" fmla="*/ 44 h 95"/>
                  <a:gd name="T32" fmla="*/ 19 w 1165"/>
                  <a:gd name="T33" fmla="*/ 37 h 95"/>
                  <a:gd name="T34" fmla="*/ 0 w 1165"/>
                  <a:gd name="T35" fmla="*/ 19 h 95"/>
                  <a:gd name="T36" fmla="*/ 6 w 1165"/>
                  <a:gd name="T37" fmla="*/ 5 h 95"/>
                  <a:gd name="T38" fmla="*/ 19 w 1165"/>
                  <a:gd name="T39" fmla="*/ 0 h 95"/>
                  <a:gd name="T40" fmla="*/ 19 w 1165"/>
                  <a:gd name="T41" fmla="*/ 0 h 9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165"/>
                  <a:gd name="T64" fmla="*/ 0 h 95"/>
                  <a:gd name="T65" fmla="*/ 1165 w 1165"/>
                  <a:gd name="T66" fmla="*/ 95 h 9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165" h="95">
                    <a:moveTo>
                      <a:pt x="19" y="0"/>
                    </a:moveTo>
                    <a:lnTo>
                      <a:pt x="256" y="1"/>
                    </a:lnTo>
                    <a:lnTo>
                      <a:pt x="529" y="18"/>
                    </a:lnTo>
                    <a:lnTo>
                      <a:pt x="657" y="29"/>
                    </a:lnTo>
                    <a:lnTo>
                      <a:pt x="803" y="33"/>
                    </a:lnTo>
                    <a:lnTo>
                      <a:pt x="1147" y="37"/>
                    </a:lnTo>
                    <a:lnTo>
                      <a:pt x="1165" y="57"/>
                    </a:lnTo>
                    <a:lnTo>
                      <a:pt x="1159" y="69"/>
                    </a:lnTo>
                    <a:lnTo>
                      <a:pt x="1145" y="75"/>
                    </a:lnTo>
                    <a:lnTo>
                      <a:pt x="968" y="81"/>
                    </a:lnTo>
                    <a:lnTo>
                      <a:pt x="884" y="90"/>
                    </a:lnTo>
                    <a:lnTo>
                      <a:pt x="792" y="95"/>
                    </a:lnTo>
                    <a:lnTo>
                      <a:pt x="647" y="87"/>
                    </a:lnTo>
                    <a:lnTo>
                      <a:pt x="523" y="70"/>
                    </a:lnTo>
                    <a:lnTo>
                      <a:pt x="399" y="53"/>
                    </a:lnTo>
                    <a:lnTo>
                      <a:pt x="255" y="44"/>
                    </a:lnTo>
                    <a:lnTo>
                      <a:pt x="19" y="37"/>
                    </a:lnTo>
                    <a:lnTo>
                      <a:pt x="0" y="19"/>
                    </a:lnTo>
                    <a:lnTo>
                      <a:pt x="6" y="5"/>
                    </a:lnTo>
                    <a:lnTo>
                      <a:pt x="19" y="0"/>
                    </a:lnTo>
                    <a:close/>
                  </a:path>
                </a:pathLst>
              </a:custGeom>
              <a:solidFill>
                <a:srgbClr val="000000"/>
              </a:solidFill>
              <a:ln w="9525">
                <a:noFill/>
                <a:round/>
                <a:headEnd/>
                <a:tailEnd/>
              </a:ln>
            </p:spPr>
            <p:txBody>
              <a:bodyPr/>
              <a:lstStyle/>
              <a:p>
                <a:endParaRPr lang="en-US"/>
              </a:p>
            </p:txBody>
          </p:sp>
          <p:sp>
            <p:nvSpPr>
              <p:cNvPr id="21654" name="Freeform 246"/>
              <p:cNvSpPr>
                <a:spLocks/>
              </p:cNvSpPr>
              <p:nvPr/>
            </p:nvSpPr>
            <p:spPr bwMode="auto">
              <a:xfrm>
                <a:off x="317" y="2663"/>
                <a:ext cx="151" cy="16"/>
              </a:xfrm>
              <a:custGeom>
                <a:avLst/>
                <a:gdLst>
                  <a:gd name="T0" fmla="*/ 16 w 1058"/>
                  <a:gd name="T1" fmla="*/ 16 h 114"/>
                  <a:gd name="T2" fmla="*/ 122 w 1058"/>
                  <a:gd name="T3" fmla="*/ 2 h 114"/>
                  <a:gd name="T4" fmla="*/ 215 w 1058"/>
                  <a:gd name="T5" fmla="*/ 0 h 114"/>
                  <a:gd name="T6" fmla="*/ 414 w 1058"/>
                  <a:gd name="T7" fmla="*/ 20 h 114"/>
                  <a:gd name="T8" fmla="*/ 558 w 1058"/>
                  <a:gd name="T9" fmla="*/ 43 h 114"/>
                  <a:gd name="T10" fmla="*/ 625 w 1058"/>
                  <a:gd name="T11" fmla="*/ 55 h 114"/>
                  <a:gd name="T12" fmla="*/ 702 w 1058"/>
                  <a:gd name="T13" fmla="*/ 64 h 114"/>
                  <a:gd name="T14" fmla="*/ 1038 w 1058"/>
                  <a:gd name="T15" fmla="*/ 54 h 114"/>
                  <a:gd name="T16" fmla="*/ 1058 w 1058"/>
                  <a:gd name="T17" fmla="*/ 72 h 114"/>
                  <a:gd name="T18" fmla="*/ 1053 w 1058"/>
                  <a:gd name="T19" fmla="*/ 85 h 114"/>
                  <a:gd name="T20" fmla="*/ 1040 w 1058"/>
                  <a:gd name="T21" fmla="*/ 92 h 114"/>
                  <a:gd name="T22" fmla="*/ 870 w 1058"/>
                  <a:gd name="T23" fmla="*/ 104 h 114"/>
                  <a:gd name="T24" fmla="*/ 699 w 1058"/>
                  <a:gd name="T25" fmla="*/ 114 h 114"/>
                  <a:gd name="T26" fmla="*/ 553 w 1058"/>
                  <a:gd name="T27" fmla="*/ 93 h 114"/>
                  <a:gd name="T28" fmla="*/ 486 w 1058"/>
                  <a:gd name="T29" fmla="*/ 81 h 114"/>
                  <a:gd name="T30" fmla="*/ 409 w 1058"/>
                  <a:gd name="T31" fmla="*/ 70 h 114"/>
                  <a:gd name="T32" fmla="*/ 306 w 1058"/>
                  <a:gd name="T33" fmla="*/ 55 h 114"/>
                  <a:gd name="T34" fmla="*/ 215 w 1058"/>
                  <a:gd name="T35" fmla="*/ 44 h 114"/>
                  <a:gd name="T36" fmla="*/ 23 w 1058"/>
                  <a:gd name="T37" fmla="*/ 53 h 114"/>
                  <a:gd name="T38" fmla="*/ 7 w 1058"/>
                  <a:gd name="T39" fmla="*/ 51 h 114"/>
                  <a:gd name="T40" fmla="*/ 0 w 1058"/>
                  <a:gd name="T41" fmla="*/ 38 h 114"/>
                  <a:gd name="T42" fmla="*/ 4 w 1058"/>
                  <a:gd name="T43" fmla="*/ 25 h 114"/>
                  <a:gd name="T44" fmla="*/ 16 w 1058"/>
                  <a:gd name="T45" fmla="*/ 16 h 114"/>
                  <a:gd name="T46" fmla="*/ 16 w 1058"/>
                  <a:gd name="T47" fmla="*/ 16 h 11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058"/>
                  <a:gd name="T73" fmla="*/ 0 h 114"/>
                  <a:gd name="T74" fmla="*/ 1058 w 1058"/>
                  <a:gd name="T75" fmla="*/ 114 h 11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058" h="114">
                    <a:moveTo>
                      <a:pt x="16" y="16"/>
                    </a:moveTo>
                    <a:lnTo>
                      <a:pt x="122" y="2"/>
                    </a:lnTo>
                    <a:lnTo>
                      <a:pt x="215" y="0"/>
                    </a:lnTo>
                    <a:lnTo>
                      <a:pt x="414" y="20"/>
                    </a:lnTo>
                    <a:lnTo>
                      <a:pt x="558" y="43"/>
                    </a:lnTo>
                    <a:lnTo>
                      <a:pt x="625" y="55"/>
                    </a:lnTo>
                    <a:lnTo>
                      <a:pt x="702" y="64"/>
                    </a:lnTo>
                    <a:lnTo>
                      <a:pt x="1038" y="54"/>
                    </a:lnTo>
                    <a:lnTo>
                      <a:pt x="1058" y="72"/>
                    </a:lnTo>
                    <a:lnTo>
                      <a:pt x="1053" y="85"/>
                    </a:lnTo>
                    <a:lnTo>
                      <a:pt x="1040" y="92"/>
                    </a:lnTo>
                    <a:lnTo>
                      <a:pt x="870" y="104"/>
                    </a:lnTo>
                    <a:lnTo>
                      <a:pt x="699" y="114"/>
                    </a:lnTo>
                    <a:lnTo>
                      <a:pt x="553" y="93"/>
                    </a:lnTo>
                    <a:lnTo>
                      <a:pt x="486" y="81"/>
                    </a:lnTo>
                    <a:lnTo>
                      <a:pt x="409" y="70"/>
                    </a:lnTo>
                    <a:lnTo>
                      <a:pt x="306" y="55"/>
                    </a:lnTo>
                    <a:lnTo>
                      <a:pt x="215" y="44"/>
                    </a:lnTo>
                    <a:lnTo>
                      <a:pt x="23" y="53"/>
                    </a:lnTo>
                    <a:lnTo>
                      <a:pt x="7" y="51"/>
                    </a:lnTo>
                    <a:lnTo>
                      <a:pt x="0" y="38"/>
                    </a:lnTo>
                    <a:lnTo>
                      <a:pt x="4" y="25"/>
                    </a:lnTo>
                    <a:lnTo>
                      <a:pt x="16" y="16"/>
                    </a:lnTo>
                    <a:close/>
                  </a:path>
                </a:pathLst>
              </a:custGeom>
              <a:solidFill>
                <a:srgbClr val="000000"/>
              </a:solidFill>
              <a:ln w="9525">
                <a:noFill/>
                <a:round/>
                <a:headEnd/>
                <a:tailEnd/>
              </a:ln>
            </p:spPr>
            <p:txBody>
              <a:bodyPr/>
              <a:lstStyle/>
              <a:p>
                <a:endParaRPr lang="en-US"/>
              </a:p>
            </p:txBody>
          </p:sp>
          <p:sp>
            <p:nvSpPr>
              <p:cNvPr id="21655" name="Freeform 247"/>
              <p:cNvSpPr>
                <a:spLocks/>
              </p:cNvSpPr>
              <p:nvPr/>
            </p:nvSpPr>
            <p:spPr bwMode="auto">
              <a:xfrm>
                <a:off x="484" y="2671"/>
                <a:ext cx="22" cy="25"/>
              </a:xfrm>
              <a:custGeom>
                <a:avLst/>
                <a:gdLst>
                  <a:gd name="T0" fmla="*/ 46 w 150"/>
                  <a:gd name="T1" fmla="*/ 7 h 173"/>
                  <a:gd name="T2" fmla="*/ 114 w 150"/>
                  <a:gd name="T3" fmla="*/ 89 h 173"/>
                  <a:gd name="T4" fmla="*/ 147 w 150"/>
                  <a:gd name="T5" fmla="*/ 139 h 173"/>
                  <a:gd name="T6" fmla="*/ 150 w 150"/>
                  <a:gd name="T7" fmla="*/ 165 h 173"/>
                  <a:gd name="T8" fmla="*/ 138 w 150"/>
                  <a:gd name="T9" fmla="*/ 173 h 173"/>
                  <a:gd name="T10" fmla="*/ 124 w 150"/>
                  <a:gd name="T11" fmla="*/ 168 h 173"/>
                  <a:gd name="T12" fmla="*/ 59 w 150"/>
                  <a:gd name="T13" fmla="*/ 131 h 173"/>
                  <a:gd name="T14" fmla="*/ 38 w 150"/>
                  <a:gd name="T15" fmla="*/ 89 h 173"/>
                  <a:gd name="T16" fmla="*/ 26 w 150"/>
                  <a:gd name="T17" fmla="*/ 69 h 173"/>
                  <a:gd name="T18" fmla="*/ 10 w 150"/>
                  <a:gd name="T19" fmla="*/ 51 h 173"/>
                  <a:gd name="T20" fmla="*/ 0 w 150"/>
                  <a:gd name="T21" fmla="*/ 31 h 173"/>
                  <a:gd name="T22" fmla="*/ 6 w 150"/>
                  <a:gd name="T23" fmla="*/ 12 h 173"/>
                  <a:gd name="T24" fmla="*/ 24 w 150"/>
                  <a:gd name="T25" fmla="*/ 0 h 173"/>
                  <a:gd name="T26" fmla="*/ 46 w 150"/>
                  <a:gd name="T27" fmla="*/ 7 h 173"/>
                  <a:gd name="T28" fmla="*/ 46 w 150"/>
                  <a:gd name="T29" fmla="*/ 7 h 17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50"/>
                  <a:gd name="T46" fmla="*/ 0 h 173"/>
                  <a:gd name="T47" fmla="*/ 150 w 150"/>
                  <a:gd name="T48" fmla="*/ 173 h 17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50" h="173">
                    <a:moveTo>
                      <a:pt x="46" y="7"/>
                    </a:moveTo>
                    <a:lnTo>
                      <a:pt x="114" y="89"/>
                    </a:lnTo>
                    <a:lnTo>
                      <a:pt x="147" y="139"/>
                    </a:lnTo>
                    <a:lnTo>
                      <a:pt x="150" y="165"/>
                    </a:lnTo>
                    <a:lnTo>
                      <a:pt x="138" y="173"/>
                    </a:lnTo>
                    <a:lnTo>
                      <a:pt x="124" y="168"/>
                    </a:lnTo>
                    <a:lnTo>
                      <a:pt x="59" y="131"/>
                    </a:lnTo>
                    <a:lnTo>
                      <a:pt x="38" y="89"/>
                    </a:lnTo>
                    <a:lnTo>
                      <a:pt x="26" y="69"/>
                    </a:lnTo>
                    <a:lnTo>
                      <a:pt x="10" y="51"/>
                    </a:lnTo>
                    <a:lnTo>
                      <a:pt x="0" y="31"/>
                    </a:lnTo>
                    <a:lnTo>
                      <a:pt x="6" y="12"/>
                    </a:lnTo>
                    <a:lnTo>
                      <a:pt x="24" y="0"/>
                    </a:lnTo>
                    <a:lnTo>
                      <a:pt x="46" y="7"/>
                    </a:lnTo>
                    <a:close/>
                  </a:path>
                </a:pathLst>
              </a:custGeom>
              <a:solidFill>
                <a:srgbClr val="000000"/>
              </a:solidFill>
              <a:ln w="9525">
                <a:noFill/>
                <a:round/>
                <a:headEnd/>
                <a:tailEnd/>
              </a:ln>
            </p:spPr>
            <p:txBody>
              <a:bodyPr/>
              <a:lstStyle/>
              <a:p>
                <a:endParaRPr lang="en-US"/>
              </a:p>
            </p:txBody>
          </p:sp>
          <p:sp>
            <p:nvSpPr>
              <p:cNvPr id="21656" name="Freeform 248"/>
              <p:cNvSpPr>
                <a:spLocks/>
              </p:cNvSpPr>
              <p:nvPr/>
            </p:nvSpPr>
            <p:spPr bwMode="auto">
              <a:xfrm>
                <a:off x="507" y="2672"/>
                <a:ext cx="24" cy="29"/>
              </a:xfrm>
              <a:custGeom>
                <a:avLst/>
                <a:gdLst>
                  <a:gd name="T0" fmla="*/ 52 w 169"/>
                  <a:gd name="T1" fmla="*/ 15 h 200"/>
                  <a:gd name="T2" fmla="*/ 67 w 169"/>
                  <a:gd name="T3" fmla="*/ 40 h 200"/>
                  <a:gd name="T4" fmla="*/ 85 w 169"/>
                  <a:gd name="T5" fmla="*/ 59 h 200"/>
                  <a:gd name="T6" fmla="*/ 123 w 169"/>
                  <a:gd name="T7" fmla="*/ 102 h 200"/>
                  <a:gd name="T8" fmla="*/ 162 w 169"/>
                  <a:gd name="T9" fmla="*/ 168 h 200"/>
                  <a:gd name="T10" fmla="*/ 169 w 169"/>
                  <a:gd name="T11" fmla="*/ 181 h 200"/>
                  <a:gd name="T12" fmla="*/ 162 w 169"/>
                  <a:gd name="T13" fmla="*/ 194 h 200"/>
                  <a:gd name="T14" fmla="*/ 150 w 169"/>
                  <a:gd name="T15" fmla="*/ 200 h 200"/>
                  <a:gd name="T16" fmla="*/ 137 w 169"/>
                  <a:gd name="T17" fmla="*/ 194 h 200"/>
                  <a:gd name="T18" fmla="*/ 69 w 169"/>
                  <a:gd name="T19" fmla="*/ 150 h 200"/>
                  <a:gd name="T20" fmla="*/ 2 w 169"/>
                  <a:gd name="T21" fmla="*/ 43 h 200"/>
                  <a:gd name="T22" fmla="*/ 0 w 169"/>
                  <a:gd name="T23" fmla="*/ 20 h 200"/>
                  <a:gd name="T24" fmla="*/ 13 w 169"/>
                  <a:gd name="T25" fmla="*/ 3 h 200"/>
                  <a:gd name="T26" fmla="*/ 33 w 169"/>
                  <a:gd name="T27" fmla="*/ 0 h 200"/>
                  <a:gd name="T28" fmla="*/ 52 w 169"/>
                  <a:gd name="T29" fmla="*/ 15 h 200"/>
                  <a:gd name="T30" fmla="*/ 52 w 169"/>
                  <a:gd name="T31" fmla="*/ 15 h 20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69"/>
                  <a:gd name="T49" fmla="*/ 0 h 200"/>
                  <a:gd name="T50" fmla="*/ 169 w 169"/>
                  <a:gd name="T51" fmla="*/ 200 h 20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69" h="200">
                    <a:moveTo>
                      <a:pt x="52" y="15"/>
                    </a:moveTo>
                    <a:lnTo>
                      <a:pt x="67" y="40"/>
                    </a:lnTo>
                    <a:lnTo>
                      <a:pt x="85" y="59"/>
                    </a:lnTo>
                    <a:lnTo>
                      <a:pt x="123" y="102"/>
                    </a:lnTo>
                    <a:lnTo>
                      <a:pt x="162" y="168"/>
                    </a:lnTo>
                    <a:lnTo>
                      <a:pt x="169" y="181"/>
                    </a:lnTo>
                    <a:lnTo>
                      <a:pt x="162" y="194"/>
                    </a:lnTo>
                    <a:lnTo>
                      <a:pt x="150" y="200"/>
                    </a:lnTo>
                    <a:lnTo>
                      <a:pt x="137" y="194"/>
                    </a:lnTo>
                    <a:lnTo>
                      <a:pt x="69" y="150"/>
                    </a:lnTo>
                    <a:lnTo>
                      <a:pt x="2" y="43"/>
                    </a:lnTo>
                    <a:lnTo>
                      <a:pt x="0" y="20"/>
                    </a:lnTo>
                    <a:lnTo>
                      <a:pt x="13" y="3"/>
                    </a:lnTo>
                    <a:lnTo>
                      <a:pt x="33" y="0"/>
                    </a:lnTo>
                    <a:lnTo>
                      <a:pt x="52" y="15"/>
                    </a:lnTo>
                    <a:close/>
                  </a:path>
                </a:pathLst>
              </a:custGeom>
              <a:solidFill>
                <a:srgbClr val="000000"/>
              </a:solidFill>
              <a:ln w="9525">
                <a:noFill/>
                <a:round/>
                <a:headEnd/>
                <a:tailEnd/>
              </a:ln>
            </p:spPr>
            <p:txBody>
              <a:bodyPr/>
              <a:lstStyle/>
              <a:p>
                <a:endParaRPr lang="en-US"/>
              </a:p>
            </p:txBody>
          </p:sp>
          <p:sp>
            <p:nvSpPr>
              <p:cNvPr id="21657" name="Freeform 249"/>
              <p:cNvSpPr>
                <a:spLocks/>
              </p:cNvSpPr>
              <p:nvPr/>
            </p:nvSpPr>
            <p:spPr bwMode="auto">
              <a:xfrm>
                <a:off x="538" y="2668"/>
                <a:ext cx="25" cy="9"/>
              </a:xfrm>
              <a:custGeom>
                <a:avLst/>
                <a:gdLst>
                  <a:gd name="T0" fmla="*/ 23 w 180"/>
                  <a:gd name="T1" fmla="*/ 0 h 67"/>
                  <a:gd name="T2" fmla="*/ 79 w 180"/>
                  <a:gd name="T3" fmla="*/ 0 h 67"/>
                  <a:gd name="T4" fmla="*/ 168 w 180"/>
                  <a:gd name="T5" fmla="*/ 31 h 67"/>
                  <a:gd name="T6" fmla="*/ 180 w 180"/>
                  <a:gd name="T7" fmla="*/ 55 h 67"/>
                  <a:gd name="T8" fmla="*/ 171 w 180"/>
                  <a:gd name="T9" fmla="*/ 66 h 67"/>
                  <a:gd name="T10" fmla="*/ 157 w 180"/>
                  <a:gd name="T11" fmla="*/ 67 h 67"/>
                  <a:gd name="T12" fmla="*/ 73 w 180"/>
                  <a:gd name="T13" fmla="*/ 46 h 67"/>
                  <a:gd name="T14" fmla="*/ 23 w 180"/>
                  <a:gd name="T15" fmla="*/ 47 h 67"/>
                  <a:gd name="T16" fmla="*/ 5 w 180"/>
                  <a:gd name="T17" fmla="*/ 39 h 67"/>
                  <a:gd name="T18" fmla="*/ 0 w 180"/>
                  <a:gd name="T19" fmla="*/ 23 h 67"/>
                  <a:gd name="T20" fmla="*/ 5 w 180"/>
                  <a:gd name="T21" fmla="*/ 6 h 67"/>
                  <a:gd name="T22" fmla="*/ 23 w 180"/>
                  <a:gd name="T23" fmla="*/ 0 h 67"/>
                  <a:gd name="T24" fmla="*/ 23 w 180"/>
                  <a:gd name="T25" fmla="*/ 0 h 6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80"/>
                  <a:gd name="T40" fmla="*/ 0 h 67"/>
                  <a:gd name="T41" fmla="*/ 180 w 180"/>
                  <a:gd name="T42" fmla="*/ 67 h 6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80" h="67">
                    <a:moveTo>
                      <a:pt x="23" y="0"/>
                    </a:moveTo>
                    <a:lnTo>
                      <a:pt x="79" y="0"/>
                    </a:lnTo>
                    <a:lnTo>
                      <a:pt x="168" y="31"/>
                    </a:lnTo>
                    <a:lnTo>
                      <a:pt x="180" y="55"/>
                    </a:lnTo>
                    <a:lnTo>
                      <a:pt x="171" y="66"/>
                    </a:lnTo>
                    <a:lnTo>
                      <a:pt x="157" y="67"/>
                    </a:lnTo>
                    <a:lnTo>
                      <a:pt x="73" y="46"/>
                    </a:lnTo>
                    <a:lnTo>
                      <a:pt x="23" y="47"/>
                    </a:lnTo>
                    <a:lnTo>
                      <a:pt x="5" y="39"/>
                    </a:lnTo>
                    <a:lnTo>
                      <a:pt x="0" y="23"/>
                    </a:lnTo>
                    <a:lnTo>
                      <a:pt x="5" y="6"/>
                    </a:lnTo>
                    <a:lnTo>
                      <a:pt x="23" y="0"/>
                    </a:lnTo>
                    <a:close/>
                  </a:path>
                </a:pathLst>
              </a:custGeom>
              <a:solidFill>
                <a:srgbClr val="000000"/>
              </a:solidFill>
              <a:ln w="9525">
                <a:noFill/>
                <a:round/>
                <a:headEnd/>
                <a:tailEnd/>
              </a:ln>
            </p:spPr>
            <p:txBody>
              <a:bodyPr/>
              <a:lstStyle/>
              <a:p>
                <a:endParaRPr lang="en-US"/>
              </a:p>
            </p:txBody>
          </p:sp>
          <p:sp>
            <p:nvSpPr>
              <p:cNvPr id="21658" name="Freeform 250"/>
              <p:cNvSpPr>
                <a:spLocks/>
              </p:cNvSpPr>
              <p:nvPr/>
            </p:nvSpPr>
            <p:spPr bwMode="auto">
              <a:xfrm>
                <a:off x="564" y="2441"/>
                <a:ext cx="12" cy="232"/>
              </a:xfrm>
              <a:custGeom>
                <a:avLst/>
                <a:gdLst>
                  <a:gd name="T0" fmla="*/ 17 w 89"/>
                  <a:gd name="T1" fmla="*/ 1600 h 1624"/>
                  <a:gd name="T2" fmla="*/ 6 w 89"/>
                  <a:gd name="T3" fmla="*/ 1334 h 1624"/>
                  <a:gd name="T4" fmla="*/ 0 w 89"/>
                  <a:gd name="T5" fmla="*/ 1069 h 1624"/>
                  <a:gd name="T6" fmla="*/ 26 w 89"/>
                  <a:gd name="T7" fmla="*/ 707 h 1624"/>
                  <a:gd name="T8" fmla="*/ 27 w 89"/>
                  <a:gd name="T9" fmla="*/ 538 h 1624"/>
                  <a:gd name="T10" fmla="*/ 17 w 89"/>
                  <a:gd name="T11" fmla="*/ 348 h 1624"/>
                  <a:gd name="T12" fmla="*/ 13 w 89"/>
                  <a:gd name="T13" fmla="*/ 226 h 1624"/>
                  <a:gd name="T14" fmla="*/ 19 w 89"/>
                  <a:gd name="T15" fmla="*/ 105 h 1624"/>
                  <a:gd name="T16" fmla="*/ 30 w 89"/>
                  <a:gd name="T17" fmla="*/ 55 h 1624"/>
                  <a:gd name="T18" fmla="*/ 55 w 89"/>
                  <a:gd name="T19" fmla="*/ 11 h 1624"/>
                  <a:gd name="T20" fmla="*/ 66 w 89"/>
                  <a:gd name="T21" fmla="*/ 0 h 1624"/>
                  <a:gd name="T22" fmla="*/ 80 w 89"/>
                  <a:gd name="T23" fmla="*/ 2 h 1624"/>
                  <a:gd name="T24" fmla="*/ 89 w 89"/>
                  <a:gd name="T25" fmla="*/ 27 h 1624"/>
                  <a:gd name="T26" fmla="*/ 80 w 89"/>
                  <a:gd name="T27" fmla="*/ 65 h 1624"/>
                  <a:gd name="T28" fmla="*/ 81 w 89"/>
                  <a:gd name="T29" fmla="*/ 107 h 1624"/>
                  <a:gd name="T30" fmla="*/ 73 w 89"/>
                  <a:gd name="T31" fmla="*/ 343 h 1624"/>
                  <a:gd name="T32" fmla="*/ 80 w 89"/>
                  <a:gd name="T33" fmla="*/ 536 h 1624"/>
                  <a:gd name="T34" fmla="*/ 73 w 89"/>
                  <a:gd name="T35" fmla="*/ 705 h 1624"/>
                  <a:gd name="T36" fmla="*/ 56 w 89"/>
                  <a:gd name="T37" fmla="*/ 875 h 1624"/>
                  <a:gd name="T38" fmla="*/ 37 w 89"/>
                  <a:gd name="T39" fmla="*/ 1069 h 1624"/>
                  <a:gd name="T40" fmla="*/ 73 w 89"/>
                  <a:gd name="T41" fmla="*/ 1593 h 1624"/>
                  <a:gd name="T42" fmla="*/ 66 w 89"/>
                  <a:gd name="T43" fmla="*/ 1616 h 1624"/>
                  <a:gd name="T44" fmla="*/ 49 w 89"/>
                  <a:gd name="T45" fmla="*/ 1624 h 1624"/>
                  <a:gd name="T46" fmla="*/ 17 w 89"/>
                  <a:gd name="T47" fmla="*/ 1600 h 1624"/>
                  <a:gd name="T48" fmla="*/ 17 w 89"/>
                  <a:gd name="T49" fmla="*/ 1600 h 162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9"/>
                  <a:gd name="T76" fmla="*/ 0 h 1624"/>
                  <a:gd name="T77" fmla="*/ 89 w 89"/>
                  <a:gd name="T78" fmla="*/ 1624 h 162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9" h="1624">
                    <a:moveTo>
                      <a:pt x="17" y="1600"/>
                    </a:moveTo>
                    <a:lnTo>
                      <a:pt x="6" y="1334"/>
                    </a:lnTo>
                    <a:lnTo>
                      <a:pt x="0" y="1069"/>
                    </a:lnTo>
                    <a:lnTo>
                      <a:pt x="26" y="707"/>
                    </a:lnTo>
                    <a:lnTo>
                      <a:pt x="27" y="538"/>
                    </a:lnTo>
                    <a:lnTo>
                      <a:pt x="17" y="348"/>
                    </a:lnTo>
                    <a:lnTo>
                      <a:pt x="13" y="226"/>
                    </a:lnTo>
                    <a:lnTo>
                      <a:pt x="19" y="105"/>
                    </a:lnTo>
                    <a:lnTo>
                      <a:pt x="30" y="55"/>
                    </a:lnTo>
                    <a:lnTo>
                      <a:pt x="55" y="11"/>
                    </a:lnTo>
                    <a:lnTo>
                      <a:pt x="66" y="0"/>
                    </a:lnTo>
                    <a:lnTo>
                      <a:pt x="80" y="2"/>
                    </a:lnTo>
                    <a:lnTo>
                      <a:pt x="89" y="27"/>
                    </a:lnTo>
                    <a:lnTo>
                      <a:pt x="80" y="65"/>
                    </a:lnTo>
                    <a:lnTo>
                      <a:pt x="81" y="107"/>
                    </a:lnTo>
                    <a:lnTo>
                      <a:pt x="73" y="343"/>
                    </a:lnTo>
                    <a:lnTo>
                      <a:pt x="80" y="536"/>
                    </a:lnTo>
                    <a:lnTo>
                      <a:pt x="73" y="705"/>
                    </a:lnTo>
                    <a:lnTo>
                      <a:pt x="56" y="875"/>
                    </a:lnTo>
                    <a:lnTo>
                      <a:pt x="37" y="1069"/>
                    </a:lnTo>
                    <a:lnTo>
                      <a:pt x="73" y="1593"/>
                    </a:lnTo>
                    <a:lnTo>
                      <a:pt x="66" y="1616"/>
                    </a:lnTo>
                    <a:lnTo>
                      <a:pt x="49" y="1624"/>
                    </a:lnTo>
                    <a:lnTo>
                      <a:pt x="17" y="1600"/>
                    </a:lnTo>
                    <a:close/>
                  </a:path>
                </a:pathLst>
              </a:custGeom>
              <a:solidFill>
                <a:srgbClr val="000000"/>
              </a:solidFill>
              <a:ln w="9525">
                <a:noFill/>
                <a:round/>
                <a:headEnd/>
                <a:tailEnd/>
              </a:ln>
            </p:spPr>
            <p:txBody>
              <a:bodyPr/>
              <a:lstStyle/>
              <a:p>
                <a:endParaRPr lang="en-US"/>
              </a:p>
            </p:txBody>
          </p:sp>
          <p:sp>
            <p:nvSpPr>
              <p:cNvPr id="21659" name="Freeform 251"/>
              <p:cNvSpPr>
                <a:spLocks/>
              </p:cNvSpPr>
              <p:nvPr/>
            </p:nvSpPr>
            <p:spPr bwMode="auto">
              <a:xfrm>
                <a:off x="572" y="2435"/>
                <a:ext cx="79" cy="13"/>
              </a:xfrm>
              <a:custGeom>
                <a:avLst/>
                <a:gdLst>
                  <a:gd name="T0" fmla="*/ 10 w 553"/>
                  <a:gd name="T1" fmla="*/ 36 h 90"/>
                  <a:gd name="T2" fmla="*/ 61 w 553"/>
                  <a:gd name="T3" fmla="*/ 17 h 90"/>
                  <a:gd name="T4" fmla="*/ 108 w 553"/>
                  <a:gd name="T5" fmla="*/ 6 h 90"/>
                  <a:gd name="T6" fmla="*/ 199 w 553"/>
                  <a:gd name="T7" fmla="*/ 0 h 90"/>
                  <a:gd name="T8" fmla="*/ 396 w 553"/>
                  <a:gd name="T9" fmla="*/ 28 h 90"/>
                  <a:gd name="T10" fmla="*/ 481 w 553"/>
                  <a:gd name="T11" fmla="*/ 30 h 90"/>
                  <a:gd name="T12" fmla="*/ 531 w 553"/>
                  <a:gd name="T13" fmla="*/ 38 h 90"/>
                  <a:gd name="T14" fmla="*/ 549 w 553"/>
                  <a:gd name="T15" fmla="*/ 49 h 90"/>
                  <a:gd name="T16" fmla="*/ 553 w 553"/>
                  <a:gd name="T17" fmla="*/ 69 h 90"/>
                  <a:gd name="T18" fmla="*/ 544 w 553"/>
                  <a:gd name="T19" fmla="*/ 86 h 90"/>
                  <a:gd name="T20" fmla="*/ 523 w 553"/>
                  <a:gd name="T21" fmla="*/ 90 h 90"/>
                  <a:gd name="T22" fmla="*/ 476 w 553"/>
                  <a:gd name="T23" fmla="*/ 79 h 90"/>
                  <a:gd name="T24" fmla="*/ 391 w 553"/>
                  <a:gd name="T25" fmla="*/ 81 h 90"/>
                  <a:gd name="T26" fmla="*/ 293 w 553"/>
                  <a:gd name="T27" fmla="*/ 61 h 90"/>
                  <a:gd name="T28" fmla="*/ 204 w 553"/>
                  <a:gd name="T29" fmla="*/ 45 h 90"/>
                  <a:gd name="T30" fmla="*/ 117 w 553"/>
                  <a:gd name="T31" fmla="*/ 45 h 90"/>
                  <a:gd name="T32" fmla="*/ 25 w 553"/>
                  <a:gd name="T33" fmla="*/ 71 h 90"/>
                  <a:gd name="T34" fmla="*/ 10 w 553"/>
                  <a:gd name="T35" fmla="*/ 71 h 90"/>
                  <a:gd name="T36" fmla="*/ 1 w 553"/>
                  <a:gd name="T37" fmla="*/ 61 h 90"/>
                  <a:gd name="T38" fmla="*/ 0 w 553"/>
                  <a:gd name="T39" fmla="*/ 48 h 90"/>
                  <a:gd name="T40" fmla="*/ 10 w 553"/>
                  <a:gd name="T41" fmla="*/ 36 h 90"/>
                  <a:gd name="T42" fmla="*/ 10 w 553"/>
                  <a:gd name="T43" fmla="*/ 36 h 9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553"/>
                  <a:gd name="T67" fmla="*/ 0 h 90"/>
                  <a:gd name="T68" fmla="*/ 553 w 553"/>
                  <a:gd name="T69" fmla="*/ 90 h 9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553" h="90">
                    <a:moveTo>
                      <a:pt x="10" y="36"/>
                    </a:moveTo>
                    <a:lnTo>
                      <a:pt x="61" y="17"/>
                    </a:lnTo>
                    <a:lnTo>
                      <a:pt x="108" y="6"/>
                    </a:lnTo>
                    <a:lnTo>
                      <a:pt x="199" y="0"/>
                    </a:lnTo>
                    <a:lnTo>
                      <a:pt x="396" y="28"/>
                    </a:lnTo>
                    <a:lnTo>
                      <a:pt x="481" y="30"/>
                    </a:lnTo>
                    <a:lnTo>
                      <a:pt x="531" y="38"/>
                    </a:lnTo>
                    <a:lnTo>
                      <a:pt x="549" y="49"/>
                    </a:lnTo>
                    <a:lnTo>
                      <a:pt x="553" y="69"/>
                    </a:lnTo>
                    <a:lnTo>
                      <a:pt x="544" y="86"/>
                    </a:lnTo>
                    <a:lnTo>
                      <a:pt x="523" y="90"/>
                    </a:lnTo>
                    <a:lnTo>
                      <a:pt x="476" y="79"/>
                    </a:lnTo>
                    <a:lnTo>
                      <a:pt x="391" y="81"/>
                    </a:lnTo>
                    <a:lnTo>
                      <a:pt x="293" y="61"/>
                    </a:lnTo>
                    <a:lnTo>
                      <a:pt x="204" y="45"/>
                    </a:lnTo>
                    <a:lnTo>
                      <a:pt x="117" y="45"/>
                    </a:lnTo>
                    <a:lnTo>
                      <a:pt x="25" y="71"/>
                    </a:lnTo>
                    <a:lnTo>
                      <a:pt x="10" y="71"/>
                    </a:lnTo>
                    <a:lnTo>
                      <a:pt x="1" y="61"/>
                    </a:lnTo>
                    <a:lnTo>
                      <a:pt x="0" y="48"/>
                    </a:lnTo>
                    <a:lnTo>
                      <a:pt x="10" y="36"/>
                    </a:lnTo>
                    <a:close/>
                  </a:path>
                </a:pathLst>
              </a:custGeom>
              <a:solidFill>
                <a:srgbClr val="000000"/>
              </a:solidFill>
              <a:ln w="9525">
                <a:noFill/>
                <a:round/>
                <a:headEnd/>
                <a:tailEnd/>
              </a:ln>
            </p:spPr>
            <p:txBody>
              <a:bodyPr/>
              <a:lstStyle/>
              <a:p>
                <a:endParaRPr lang="en-US"/>
              </a:p>
            </p:txBody>
          </p:sp>
          <p:sp>
            <p:nvSpPr>
              <p:cNvPr id="21660" name="Freeform 252"/>
              <p:cNvSpPr>
                <a:spLocks/>
              </p:cNvSpPr>
              <p:nvPr/>
            </p:nvSpPr>
            <p:spPr bwMode="auto">
              <a:xfrm>
                <a:off x="647" y="2450"/>
                <a:ext cx="18" cy="229"/>
              </a:xfrm>
              <a:custGeom>
                <a:avLst/>
                <a:gdLst>
                  <a:gd name="T0" fmla="*/ 102 w 128"/>
                  <a:gd name="T1" fmla="*/ 21 h 1605"/>
                  <a:gd name="T2" fmla="*/ 97 w 128"/>
                  <a:gd name="T3" fmla="*/ 184 h 1605"/>
                  <a:gd name="T4" fmla="*/ 107 w 128"/>
                  <a:gd name="T5" fmla="*/ 349 h 1605"/>
                  <a:gd name="T6" fmla="*/ 128 w 128"/>
                  <a:gd name="T7" fmla="*/ 772 h 1605"/>
                  <a:gd name="T8" fmla="*/ 125 w 128"/>
                  <a:gd name="T9" fmla="*/ 970 h 1605"/>
                  <a:gd name="T10" fmla="*/ 113 w 128"/>
                  <a:gd name="T11" fmla="*/ 1197 h 1605"/>
                  <a:gd name="T12" fmla="*/ 104 w 128"/>
                  <a:gd name="T13" fmla="*/ 1296 h 1605"/>
                  <a:gd name="T14" fmla="*/ 93 w 128"/>
                  <a:gd name="T15" fmla="*/ 1384 h 1605"/>
                  <a:gd name="T16" fmla="*/ 72 w 128"/>
                  <a:gd name="T17" fmla="*/ 1572 h 1605"/>
                  <a:gd name="T18" fmla="*/ 59 w 128"/>
                  <a:gd name="T19" fmla="*/ 1599 h 1605"/>
                  <a:gd name="T20" fmla="*/ 33 w 128"/>
                  <a:gd name="T21" fmla="*/ 1605 h 1605"/>
                  <a:gd name="T22" fmla="*/ 9 w 128"/>
                  <a:gd name="T23" fmla="*/ 1594 h 1605"/>
                  <a:gd name="T24" fmla="*/ 0 w 128"/>
                  <a:gd name="T25" fmla="*/ 1566 h 1605"/>
                  <a:gd name="T26" fmla="*/ 10 w 128"/>
                  <a:gd name="T27" fmla="*/ 1467 h 1605"/>
                  <a:gd name="T28" fmla="*/ 22 w 128"/>
                  <a:gd name="T29" fmla="*/ 1379 h 1605"/>
                  <a:gd name="T30" fmla="*/ 44 w 128"/>
                  <a:gd name="T31" fmla="*/ 1191 h 1605"/>
                  <a:gd name="T32" fmla="*/ 61 w 128"/>
                  <a:gd name="T33" fmla="*/ 968 h 1605"/>
                  <a:gd name="T34" fmla="*/ 75 w 128"/>
                  <a:gd name="T35" fmla="*/ 772 h 1605"/>
                  <a:gd name="T36" fmla="*/ 80 w 128"/>
                  <a:gd name="T37" fmla="*/ 575 h 1605"/>
                  <a:gd name="T38" fmla="*/ 70 w 128"/>
                  <a:gd name="T39" fmla="*/ 352 h 1605"/>
                  <a:gd name="T40" fmla="*/ 65 w 128"/>
                  <a:gd name="T41" fmla="*/ 17 h 1605"/>
                  <a:gd name="T42" fmla="*/ 72 w 128"/>
                  <a:gd name="T43" fmla="*/ 4 h 1605"/>
                  <a:gd name="T44" fmla="*/ 85 w 128"/>
                  <a:gd name="T45" fmla="*/ 0 h 1605"/>
                  <a:gd name="T46" fmla="*/ 102 w 128"/>
                  <a:gd name="T47" fmla="*/ 21 h 1605"/>
                  <a:gd name="T48" fmla="*/ 102 w 128"/>
                  <a:gd name="T49" fmla="*/ 21 h 160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28"/>
                  <a:gd name="T76" fmla="*/ 0 h 1605"/>
                  <a:gd name="T77" fmla="*/ 128 w 128"/>
                  <a:gd name="T78" fmla="*/ 1605 h 160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28" h="1605">
                    <a:moveTo>
                      <a:pt x="102" y="21"/>
                    </a:moveTo>
                    <a:lnTo>
                      <a:pt x="97" y="184"/>
                    </a:lnTo>
                    <a:lnTo>
                      <a:pt x="107" y="349"/>
                    </a:lnTo>
                    <a:lnTo>
                      <a:pt x="128" y="772"/>
                    </a:lnTo>
                    <a:lnTo>
                      <a:pt x="125" y="970"/>
                    </a:lnTo>
                    <a:lnTo>
                      <a:pt x="113" y="1197"/>
                    </a:lnTo>
                    <a:lnTo>
                      <a:pt x="104" y="1296"/>
                    </a:lnTo>
                    <a:lnTo>
                      <a:pt x="93" y="1384"/>
                    </a:lnTo>
                    <a:lnTo>
                      <a:pt x="72" y="1572"/>
                    </a:lnTo>
                    <a:lnTo>
                      <a:pt x="59" y="1599"/>
                    </a:lnTo>
                    <a:lnTo>
                      <a:pt x="33" y="1605"/>
                    </a:lnTo>
                    <a:lnTo>
                      <a:pt x="9" y="1594"/>
                    </a:lnTo>
                    <a:lnTo>
                      <a:pt x="0" y="1566"/>
                    </a:lnTo>
                    <a:lnTo>
                      <a:pt x="10" y="1467"/>
                    </a:lnTo>
                    <a:lnTo>
                      <a:pt x="22" y="1379"/>
                    </a:lnTo>
                    <a:lnTo>
                      <a:pt x="44" y="1191"/>
                    </a:lnTo>
                    <a:lnTo>
                      <a:pt x="61" y="968"/>
                    </a:lnTo>
                    <a:lnTo>
                      <a:pt x="75" y="772"/>
                    </a:lnTo>
                    <a:lnTo>
                      <a:pt x="80" y="575"/>
                    </a:lnTo>
                    <a:lnTo>
                      <a:pt x="70" y="352"/>
                    </a:lnTo>
                    <a:lnTo>
                      <a:pt x="65" y="17"/>
                    </a:lnTo>
                    <a:lnTo>
                      <a:pt x="72" y="4"/>
                    </a:lnTo>
                    <a:lnTo>
                      <a:pt x="85" y="0"/>
                    </a:lnTo>
                    <a:lnTo>
                      <a:pt x="102" y="21"/>
                    </a:lnTo>
                    <a:close/>
                  </a:path>
                </a:pathLst>
              </a:custGeom>
              <a:solidFill>
                <a:srgbClr val="000000"/>
              </a:solidFill>
              <a:ln w="9525">
                <a:noFill/>
                <a:round/>
                <a:headEnd/>
                <a:tailEnd/>
              </a:ln>
            </p:spPr>
            <p:txBody>
              <a:bodyPr/>
              <a:lstStyle/>
              <a:p>
                <a:endParaRPr lang="en-US"/>
              </a:p>
            </p:txBody>
          </p:sp>
          <p:sp>
            <p:nvSpPr>
              <p:cNvPr id="21661" name="Freeform 253"/>
              <p:cNvSpPr>
                <a:spLocks/>
              </p:cNvSpPr>
              <p:nvPr/>
            </p:nvSpPr>
            <p:spPr bwMode="auto">
              <a:xfrm>
                <a:off x="530" y="2444"/>
                <a:ext cx="43" cy="25"/>
              </a:xfrm>
              <a:custGeom>
                <a:avLst/>
                <a:gdLst>
                  <a:gd name="T0" fmla="*/ 14 w 301"/>
                  <a:gd name="T1" fmla="*/ 115 h 179"/>
                  <a:gd name="T2" fmla="*/ 47 w 301"/>
                  <a:gd name="T3" fmla="*/ 94 h 179"/>
                  <a:gd name="T4" fmla="*/ 79 w 301"/>
                  <a:gd name="T5" fmla="*/ 78 h 179"/>
                  <a:gd name="T6" fmla="*/ 141 w 301"/>
                  <a:gd name="T7" fmla="*/ 56 h 179"/>
                  <a:gd name="T8" fmla="*/ 272 w 301"/>
                  <a:gd name="T9" fmla="*/ 2 h 179"/>
                  <a:gd name="T10" fmla="*/ 287 w 301"/>
                  <a:gd name="T11" fmla="*/ 0 h 179"/>
                  <a:gd name="T12" fmla="*/ 297 w 301"/>
                  <a:gd name="T13" fmla="*/ 9 h 179"/>
                  <a:gd name="T14" fmla="*/ 301 w 301"/>
                  <a:gd name="T15" fmla="*/ 22 h 179"/>
                  <a:gd name="T16" fmla="*/ 292 w 301"/>
                  <a:gd name="T17" fmla="*/ 35 h 179"/>
                  <a:gd name="T18" fmla="*/ 259 w 301"/>
                  <a:gd name="T19" fmla="*/ 55 h 179"/>
                  <a:gd name="T20" fmla="*/ 229 w 301"/>
                  <a:gd name="T21" fmla="*/ 70 h 179"/>
                  <a:gd name="T22" fmla="*/ 200 w 301"/>
                  <a:gd name="T23" fmla="*/ 86 h 179"/>
                  <a:gd name="T24" fmla="*/ 172 w 301"/>
                  <a:gd name="T25" fmla="*/ 101 h 179"/>
                  <a:gd name="T26" fmla="*/ 145 w 301"/>
                  <a:gd name="T27" fmla="*/ 115 h 179"/>
                  <a:gd name="T28" fmla="*/ 116 w 301"/>
                  <a:gd name="T29" fmla="*/ 131 h 179"/>
                  <a:gd name="T30" fmla="*/ 87 w 301"/>
                  <a:gd name="T31" fmla="*/ 150 h 179"/>
                  <a:gd name="T32" fmla="*/ 56 w 301"/>
                  <a:gd name="T33" fmla="*/ 172 h 179"/>
                  <a:gd name="T34" fmla="*/ 28 w 301"/>
                  <a:gd name="T35" fmla="*/ 179 h 179"/>
                  <a:gd name="T36" fmla="*/ 7 w 301"/>
                  <a:gd name="T37" fmla="*/ 165 h 179"/>
                  <a:gd name="T38" fmla="*/ 0 w 301"/>
                  <a:gd name="T39" fmla="*/ 140 h 179"/>
                  <a:gd name="T40" fmla="*/ 14 w 301"/>
                  <a:gd name="T41" fmla="*/ 115 h 179"/>
                  <a:gd name="T42" fmla="*/ 14 w 301"/>
                  <a:gd name="T43" fmla="*/ 115 h 17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01"/>
                  <a:gd name="T67" fmla="*/ 0 h 179"/>
                  <a:gd name="T68" fmla="*/ 301 w 301"/>
                  <a:gd name="T69" fmla="*/ 179 h 17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01" h="179">
                    <a:moveTo>
                      <a:pt x="14" y="115"/>
                    </a:moveTo>
                    <a:lnTo>
                      <a:pt x="47" y="94"/>
                    </a:lnTo>
                    <a:lnTo>
                      <a:pt x="79" y="78"/>
                    </a:lnTo>
                    <a:lnTo>
                      <a:pt x="141" y="56"/>
                    </a:lnTo>
                    <a:lnTo>
                      <a:pt x="272" y="2"/>
                    </a:lnTo>
                    <a:lnTo>
                      <a:pt x="287" y="0"/>
                    </a:lnTo>
                    <a:lnTo>
                      <a:pt x="297" y="9"/>
                    </a:lnTo>
                    <a:lnTo>
                      <a:pt x="301" y="22"/>
                    </a:lnTo>
                    <a:lnTo>
                      <a:pt x="292" y="35"/>
                    </a:lnTo>
                    <a:lnTo>
                      <a:pt x="259" y="55"/>
                    </a:lnTo>
                    <a:lnTo>
                      <a:pt x="229" y="70"/>
                    </a:lnTo>
                    <a:lnTo>
                      <a:pt x="200" y="86"/>
                    </a:lnTo>
                    <a:lnTo>
                      <a:pt x="172" y="101"/>
                    </a:lnTo>
                    <a:lnTo>
                      <a:pt x="145" y="115"/>
                    </a:lnTo>
                    <a:lnTo>
                      <a:pt x="116" y="131"/>
                    </a:lnTo>
                    <a:lnTo>
                      <a:pt x="87" y="150"/>
                    </a:lnTo>
                    <a:lnTo>
                      <a:pt x="56" y="172"/>
                    </a:lnTo>
                    <a:lnTo>
                      <a:pt x="28" y="179"/>
                    </a:lnTo>
                    <a:lnTo>
                      <a:pt x="7" y="165"/>
                    </a:lnTo>
                    <a:lnTo>
                      <a:pt x="0" y="140"/>
                    </a:lnTo>
                    <a:lnTo>
                      <a:pt x="14" y="115"/>
                    </a:lnTo>
                    <a:close/>
                  </a:path>
                </a:pathLst>
              </a:custGeom>
              <a:solidFill>
                <a:srgbClr val="000000"/>
              </a:solidFill>
              <a:ln w="9525">
                <a:noFill/>
                <a:round/>
                <a:headEnd/>
                <a:tailEnd/>
              </a:ln>
            </p:spPr>
            <p:txBody>
              <a:bodyPr/>
              <a:lstStyle/>
              <a:p>
                <a:endParaRPr lang="en-US"/>
              </a:p>
            </p:txBody>
          </p:sp>
          <p:sp>
            <p:nvSpPr>
              <p:cNvPr id="21662" name="Freeform 254"/>
              <p:cNvSpPr>
                <a:spLocks/>
              </p:cNvSpPr>
              <p:nvPr/>
            </p:nvSpPr>
            <p:spPr bwMode="auto">
              <a:xfrm>
                <a:off x="495" y="2636"/>
                <a:ext cx="7" cy="27"/>
              </a:xfrm>
              <a:custGeom>
                <a:avLst/>
                <a:gdLst>
                  <a:gd name="T0" fmla="*/ 54 w 54"/>
                  <a:gd name="T1" fmla="*/ 21 h 184"/>
                  <a:gd name="T2" fmla="*/ 53 w 54"/>
                  <a:gd name="T3" fmla="*/ 66 h 184"/>
                  <a:gd name="T4" fmla="*/ 54 w 54"/>
                  <a:gd name="T5" fmla="*/ 112 h 184"/>
                  <a:gd name="T6" fmla="*/ 53 w 54"/>
                  <a:gd name="T7" fmla="*/ 171 h 184"/>
                  <a:gd name="T8" fmla="*/ 49 w 54"/>
                  <a:gd name="T9" fmla="*/ 183 h 184"/>
                  <a:gd name="T10" fmla="*/ 36 w 54"/>
                  <a:gd name="T11" fmla="*/ 184 h 184"/>
                  <a:gd name="T12" fmla="*/ 16 w 54"/>
                  <a:gd name="T13" fmla="*/ 159 h 184"/>
                  <a:gd name="T14" fmla="*/ 4 w 54"/>
                  <a:gd name="T15" fmla="*/ 117 h 184"/>
                  <a:gd name="T16" fmla="*/ 0 w 54"/>
                  <a:gd name="T17" fmla="*/ 28 h 184"/>
                  <a:gd name="T18" fmla="*/ 10 w 54"/>
                  <a:gd name="T19" fmla="*/ 9 h 184"/>
                  <a:gd name="T20" fmla="*/ 29 w 54"/>
                  <a:gd name="T21" fmla="*/ 0 h 184"/>
                  <a:gd name="T22" fmla="*/ 47 w 54"/>
                  <a:gd name="T23" fmla="*/ 4 h 184"/>
                  <a:gd name="T24" fmla="*/ 54 w 54"/>
                  <a:gd name="T25" fmla="*/ 21 h 184"/>
                  <a:gd name="T26" fmla="*/ 54 w 54"/>
                  <a:gd name="T27" fmla="*/ 21 h 18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4"/>
                  <a:gd name="T43" fmla="*/ 0 h 184"/>
                  <a:gd name="T44" fmla="*/ 54 w 54"/>
                  <a:gd name="T45" fmla="*/ 184 h 18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4" h="184">
                    <a:moveTo>
                      <a:pt x="54" y="21"/>
                    </a:moveTo>
                    <a:lnTo>
                      <a:pt x="53" y="66"/>
                    </a:lnTo>
                    <a:lnTo>
                      <a:pt x="54" y="112"/>
                    </a:lnTo>
                    <a:lnTo>
                      <a:pt x="53" y="171"/>
                    </a:lnTo>
                    <a:lnTo>
                      <a:pt x="49" y="183"/>
                    </a:lnTo>
                    <a:lnTo>
                      <a:pt x="36" y="184"/>
                    </a:lnTo>
                    <a:lnTo>
                      <a:pt x="16" y="159"/>
                    </a:lnTo>
                    <a:lnTo>
                      <a:pt x="4" y="117"/>
                    </a:lnTo>
                    <a:lnTo>
                      <a:pt x="0" y="28"/>
                    </a:lnTo>
                    <a:lnTo>
                      <a:pt x="10" y="9"/>
                    </a:lnTo>
                    <a:lnTo>
                      <a:pt x="29" y="0"/>
                    </a:lnTo>
                    <a:lnTo>
                      <a:pt x="47" y="4"/>
                    </a:lnTo>
                    <a:lnTo>
                      <a:pt x="54" y="21"/>
                    </a:lnTo>
                    <a:close/>
                  </a:path>
                </a:pathLst>
              </a:custGeom>
              <a:solidFill>
                <a:srgbClr val="000000"/>
              </a:solidFill>
              <a:ln w="9525">
                <a:noFill/>
                <a:round/>
                <a:headEnd/>
                <a:tailEnd/>
              </a:ln>
            </p:spPr>
            <p:txBody>
              <a:bodyPr/>
              <a:lstStyle/>
              <a:p>
                <a:endParaRPr lang="en-US"/>
              </a:p>
            </p:txBody>
          </p:sp>
          <p:sp>
            <p:nvSpPr>
              <p:cNvPr id="21663" name="Freeform 255"/>
              <p:cNvSpPr>
                <a:spLocks/>
              </p:cNvSpPr>
              <p:nvPr/>
            </p:nvSpPr>
            <p:spPr bwMode="auto">
              <a:xfrm>
                <a:off x="598" y="2453"/>
                <a:ext cx="51" cy="35"/>
              </a:xfrm>
              <a:custGeom>
                <a:avLst/>
                <a:gdLst>
                  <a:gd name="T0" fmla="*/ 323 w 359"/>
                  <a:gd name="T1" fmla="*/ 230 h 241"/>
                  <a:gd name="T2" fmla="*/ 310 w 359"/>
                  <a:gd name="T3" fmla="*/ 153 h 241"/>
                  <a:gd name="T4" fmla="*/ 313 w 359"/>
                  <a:gd name="T5" fmla="*/ 76 h 241"/>
                  <a:gd name="T6" fmla="*/ 137 w 359"/>
                  <a:gd name="T7" fmla="*/ 71 h 241"/>
                  <a:gd name="T8" fmla="*/ 78 w 359"/>
                  <a:gd name="T9" fmla="*/ 51 h 241"/>
                  <a:gd name="T10" fmla="*/ 19 w 359"/>
                  <a:gd name="T11" fmla="*/ 40 h 241"/>
                  <a:gd name="T12" fmla="*/ 0 w 359"/>
                  <a:gd name="T13" fmla="*/ 22 h 241"/>
                  <a:gd name="T14" fmla="*/ 5 w 359"/>
                  <a:gd name="T15" fmla="*/ 9 h 241"/>
                  <a:gd name="T16" fmla="*/ 19 w 359"/>
                  <a:gd name="T17" fmla="*/ 3 h 241"/>
                  <a:gd name="T18" fmla="*/ 84 w 359"/>
                  <a:gd name="T19" fmla="*/ 0 h 241"/>
                  <a:gd name="T20" fmla="*/ 148 w 359"/>
                  <a:gd name="T21" fmla="*/ 6 h 241"/>
                  <a:gd name="T22" fmla="*/ 242 w 359"/>
                  <a:gd name="T23" fmla="*/ 22 h 241"/>
                  <a:gd name="T24" fmla="*/ 336 w 359"/>
                  <a:gd name="T25" fmla="*/ 32 h 241"/>
                  <a:gd name="T26" fmla="*/ 357 w 359"/>
                  <a:gd name="T27" fmla="*/ 55 h 241"/>
                  <a:gd name="T28" fmla="*/ 359 w 359"/>
                  <a:gd name="T29" fmla="*/ 216 h 241"/>
                  <a:gd name="T30" fmla="*/ 357 w 359"/>
                  <a:gd name="T31" fmla="*/ 232 h 241"/>
                  <a:gd name="T32" fmla="*/ 347 w 359"/>
                  <a:gd name="T33" fmla="*/ 241 h 241"/>
                  <a:gd name="T34" fmla="*/ 323 w 359"/>
                  <a:gd name="T35" fmla="*/ 230 h 241"/>
                  <a:gd name="T36" fmla="*/ 323 w 359"/>
                  <a:gd name="T37" fmla="*/ 230 h 24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59"/>
                  <a:gd name="T58" fmla="*/ 0 h 241"/>
                  <a:gd name="T59" fmla="*/ 359 w 359"/>
                  <a:gd name="T60" fmla="*/ 241 h 24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59" h="241">
                    <a:moveTo>
                      <a:pt x="323" y="230"/>
                    </a:moveTo>
                    <a:lnTo>
                      <a:pt x="310" y="153"/>
                    </a:lnTo>
                    <a:lnTo>
                      <a:pt x="313" y="76"/>
                    </a:lnTo>
                    <a:lnTo>
                      <a:pt x="137" y="71"/>
                    </a:lnTo>
                    <a:lnTo>
                      <a:pt x="78" y="51"/>
                    </a:lnTo>
                    <a:lnTo>
                      <a:pt x="19" y="40"/>
                    </a:lnTo>
                    <a:lnTo>
                      <a:pt x="0" y="22"/>
                    </a:lnTo>
                    <a:lnTo>
                      <a:pt x="5" y="9"/>
                    </a:lnTo>
                    <a:lnTo>
                      <a:pt x="19" y="3"/>
                    </a:lnTo>
                    <a:lnTo>
                      <a:pt x="84" y="0"/>
                    </a:lnTo>
                    <a:lnTo>
                      <a:pt x="148" y="6"/>
                    </a:lnTo>
                    <a:lnTo>
                      <a:pt x="242" y="22"/>
                    </a:lnTo>
                    <a:lnTo>
                      <a:pt x="336" y="32"/>
                    </a:lnTo>
                    <a:lnTo>
                      <a:pt x="357" y="55"/>
                    </a:lnTo>
                    <a:lnTo>
                      <a:pt x="359" y="216"/>
                    </a:lnTo>
                    <a:lnTo>
                      <a:pt x="357" y="232"/>
                    </a:lnTo>
                    <a:lnTo>
                      <a:pt x="347" y="241"/>
                    </a:lnTo>
                    <a:lnTo>
                      <a:pt x="323" y="230"/>
                    </a:lnTo>
                    <a:close/>
                  </a:path>
                </a:pathLst>
              </a:custGeom>
              <a:solidFill>
                <a:srgbClr val="000000"/>
              </a:solidFill>
              <a:ln w="9525">
                <a:noFill/>
                <a:round/>
                <a:headEnd/>
                <a:tailEnd/>
              </a:ln>
            </p:spPr>
            <p:txBody>
              <a:bodyPr/>
              <a:lstStyle/>
              <a:p>
                <a:endParaRPr lang="en-US"/>
              </a:p>
            </p:txBody>
          </p:sp>
          <p:sp>
            <p:nvSpPr>
              <p:cNvPr id="21664" name="Freeform 256"/>
              <p:cNvSpPr>
                <a:spLocks/>
              </p:cNvSpPr>
              <p:nvPr/>
            </p:nvSpPr>
            <p:spPr bwMode="auto">
              <a:xfrm>
                <a:off x="604" y="2500"/>
                <a:ext cx="45" cy="10"/>
              </a:xfrm>
              <a:custGeom>
                <a:avLst/>
                <a:gdLst>
                  <a:gd name="T0" fmla="*/ 299 w 317"/>
                  <a:gd name="T1" fmla="*/ 65 h 67"/>
                  <a:gd name="T2" fmla="*/ 182 w 317"/>
                  <a:gd name="T3" fmla="*/ 67 h 67"/>
                  <a:gd name="T4" fmla="*/ 63 w 317"/>
                  <a:gd name="T5" fmla="*/ 55 h 67"/>
                  <a:gd name="T6" fmla="*/ 22 w 317"/>
                  <a:gd name="T7" fmla="*/ 50 h 67"/>
                  <a:gd name="T8" fmla="*/ 5 w 317"/>
                  <a:gd name="T9" fmla="*/ 41 h 67"/>
                  <a:gd name="T10" fmla="*/ 0 w 317"/>
                  <a:gd name="T11" fmla="*/ 23 h 67"/>
                  <a:gd name="T12" fmla="*/ 7 w 317"/>
                  <a:gd name="T13" fmla="*/ 6 h 67"/>
                  <a:gd name="T14" fmla="*/ 27 w 317"/>
                  <a:gd name="T15" fmla="*/ 0 h 67"/>
                  <a:gd name="T16" fmla="*/ 71 w 317"/>
                  <a:gd name="T17" fmla="*/ 6 h 67"/>
                  <a:gd name="T18" fmla="*/ 184 w 317"/>
                  <a:gd name="T19" fmla="*/ 24 h 67"/>
                  <a:gd name="T20" fmla="*/ 297 w 317"/>
                  <a:gd name="T21" fmla="*/ 28 h 67"/>
                  <a:gd name="T22" fmla="*/ 317 w 317"/>
                  <a:gd name="T23" fmla="*/ 46 h 67"/>
                  <a:gd name="T24" fmla="*/ 312 w 317"/>
                  <a:gd name="T25" fmla="*/ 58 h 67"/>
                  <a:gd name="T26" fmla="*/ 299 w 317"/>
                  <a:gd name="T27" fmla="*/ 65 h 67"/>
                  <a:gd name="T28" fmla="*/ 299 w 317"/>
                  <a:gd name="T29" fmla="*/ 65 h 6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17"/>
                  <a:gd name="T46" fmla="*/ 0 h 67"/>
                  <a:gd name="T47" fmla="*/ 317 w 317"/>
                  <a:gd name="T48" fmla="*/ 67 h 6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17" h="67">
                    <a:moveTo>
                      <a:pt x="299" y="65"/>
                    </a:moveTo>
                    <a:lnTo>
                      <a:pt x="182" y="67"/>
                    </a:lnTo>
                    <a:lnTo>
                      <a:pt x="63" y="55"/>
                    </a:lnTo>
                    <a:lnTo>
                      <a:pt x="22" y="50"/>
                    </a:lnTo>
                    <a:lnTo>
                      <a:pt x="5" y="41"/>
                    </a:lnTo>
                    <a:lnTo>
                      <a:pt x="0" y="23"/>
                    </a:lnTo>
                    <a:lnTo>
                      <a:pt x="7" y="6"/>
                    </a:lnTo>
                    <a:lnTo>
                      <a:pt x="27" y="0"/>
                    </a:lnTo>
                    <a:lnTo>
                      <a:pt x="71" y="6"/>
                    </a:lnTo>
                    <a:lnTo>
                      <a:pt x="184" y="24"/>
                    </a:lnTo>
                    <a:lnTo>
                      <a:pt x="297" y="28"/>
                    </a:lnTo>
                    <a:lnTo>
                      <a:pt x="317" y="46"/>
                    </a:lnTo>
                    <a:lnTo>
                      <a:pt x="312" y="58"/>
                    </a:lnTo>
                    <a:lnTo>
                      <a:pt x="299" y="65"/>
                    </a:lnTo>
                    <a:close/>
                  </a:path>
                </a:pathLst>
              </a:custGeom>
              <a:solidFill>
                <a:srgbClr val="000000"/>
              </a:solidFill>
              <a:ln w="9525">
                <a:noFill/>
                <a:round/>
                <a:headEnd/>
                <a:tailEnd/>
              </a:ln>
            </p:spPr>
            <p:txBody>
              <a:bodyPr/>
              <a:lstStyle/>
              <a:p>
                <a:endParaRPr lang="en-US"/>
              </a:p>
            </p:txBody>
          </p:sp>
          <p:sp>
            <p:nvSpPr>
              <p:cNvPr id="21665" name="Freeform 257"/>
              <p:cNvSpPr>
                <a:spLocks/>
              </p:cNvSpPr>
              <p:nvPr/>
            </p:nvSpPr>
            <p:spPr bwMode="auto">
              <a:xfrm>
                <a:off x="583" y="2532"/>
                <a:ext cx="67" cy="11"/>
              </a:xfrm>
              <a:custGeom>
                <a:avLst/>
                <a:gdLst>
                  <a:gd name="T0" fmla="*/ 448 w 471"/>
                  <a:gd name="T1" fmla="*/ 75 h 79"/>
                  <a:gd name="T2" fmla="*/ 352 w 471"/>
                  <a:gd name="T3" fmla="*/ 79 h 79"/>
                  <a:gd name="T4" fmla="*/ 257 w 471"/>
                  <a:gd name="T5" fmla="*/ 71 h 79"/>
                  <a:gd name="T6" fmla="*/ 152 w 471"/>
                  <a:gd name="T7" fmla="*/ 59 h 79"/>
                  <a:gd name="T8" fmla="*/ 29 w 471"/>
                  <a:gd name="T9" fmla="*/ 57 h 79"/>
                  <a:gd name="T10" fmla="*/ 8 w 471"/>
                  <a:gd name="T11" fmla="*/ 48 h 79"/>
                  <a:gd name="T12" fmla="*/ 0 w 471"/>
                  <a:gd name="T13" fmla="*/ 28 h 79"/>
                  <a:gd name="T14" fmla="*/ 8 w 471"/>
                  <a:gd name="T15" fmla="*/ 9 h 79"/>
                  <a:gd name="T16" fmla="*/ 29 w 471"/>
                  <a:gd name="T17" fmla="*/ 0 h 79"/>
                  <a:gd name="T18" fmla="*/ 153 w 471"/>
                  <a:gd name="T19" fmla="*/ 9 h 79"/>
                  <a:gd name="T20" fmla="*/ 262 w 471"/>
                  <a:gd name="T21" fmla="*/ 18 h 79"/>
                  <a:gd name="T22" fmla="*/ 354 w 471"/>
                  <a:gd name="T23" fmla="*/ 27 h 79"/>
                  <a:gd name="T24" fmla="*/ 446 w 471"/>
                  <a:gd name="T25" fmla="*/ 24 h 79"/>
                  <a:gd name="T26" fmla="*/ 465 w 471"/>
                  <a:gd name="T27" fmla="*/ 31 h 79"/>
                  <a:gd name="T28" fmla="*/ 471 w 471"/>
                  <a:gd name="T29" fmla="*/ 49 h 79"/>
                  <a:gd name="T30" fmla="*/ 467 w 471"/>
                  <a:gd name="T31" fmla="*/ 66 h 79"/>
                  <a:gd name="T32" fmla="*/ 448 w 471"/>
                  <a:gd name="T33" fmla="*/ 75 h 79"/>
                  <a:gd name="T34" fmla="*/ 448 w 471"/>
                  <a:gd name="T35" fmla="*/ 75 h 7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71"/>
                  <a:gd name="T55" fmla="*/ 0 h 79"/>
                  <a:gd name="T56" fmla="*/ 471 w 471"/>
                  <a:gd name="T57" fmla="*/ 79 h 7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71" h="79">
                    <a:moveTo>
                      <a:pt x="448" y="75"/>
                    </a:moveTo>
                    <a:lnTo>
                      <a:pt x="352" y="79"/>
                    </a:lnTo>
                    <a:lnTo>
                      <a:pt x="257" y="71"/>
                    </a:lnTo>
                    <a:lnTo>
                      <a:pt x="152" y="59"/>
                    </a:lnTo>
                    <a:lnTo>
                      <a:pt x="29" y="57"/>
                    </a:lnTo>
                    <a:lnTo>
                      <a:pt x="8" y="48"/>
                    </a:lnTo>
                    <a:lnTo>
                      <a:pt x="0" y="28"/>
                    </a:lnTo>
                    <a:lnTo>
                      <a:pt x="8" y="9"/>
                    </a:lnTo>
                    <a:lnTo>
                      <a:pt x="29" y="0"/>
                    </a:lnTo>
                    <a:lnTo>
                      <a:pt x="153" y="9"/>
                    </a:lnTo>
                    <a:lnTo>
                      <a:pt x="262" y="18"/>
                    </a:lnTo>
                    <a:lnTo>
                      <a:pt x="354" y="27"/>
                    </a:lnTo>
                    <a:lnTo>
                      <a:pt x="446" y="24"/>
                    </a:lnTo>
                    <a:lnTo>
                      <a:pt x="465" y="31"/>
                    </a:lnTo>
                    <a:lnTo>
                      <a:pt x="471" y="49"/>
                    </a:lnTo>
                    <a:lnTo>
                      <a:pt x="467" y="66"/>
                    </a:lnTo>
                    <a:lnTo>
                      <a:pt x="448" y="75"/>
                    </a:lnTo>
                    <a:close/>
                  </a:path>
                </a:pathLst>
              </a:custGeom>
              <a:solidFill>
                <a:srgbClr val="000000"/>
              </a:solidFill>
              <a:ln w="9525">
                <a:noFill/>
                <a:round/>
                <a:headEnd/>
                <a:tailEnd/>
              </a:ln>
            </p:spPr>
            <p:txBody>
              <a:bodyPr/>
              <a:lstStyle/>
              <a:p>
                <a:endParaRPr lang="en-US"/>
              </a:p>
            </p:txBody>
          </p:sp>
          <p:sp>
            <p:nvSpPr>
              <p:cNvPr id="21666" name="Freeform 258"/>
              <p:cNvSpPr>
                <a:spLocks/>
              </p:cNvSpPr>
              <p:nvPr/>
            </p:nvSpPr>
            <p:spPr bwMode="auto">
              <a:xfrm>
                <a:off x="614" y="2572"/>
                <a:ext cx="34" cy="52"/>
              </a:xfrm>
              <a:custGeom>
                <a:avLst/>
                <a:gdLst>
                  <a:gd name="T0" fmla="*/ 28 w 239"/>
                  <a:gd name="T1" fmla="*/ 7 h 364"/>
                  <a:gd name="T2" fmla="*/ 205 w 239"/>
                  <a:gd name="T3" fmla="*/ 0 h 364"/>
                  <a:gd name="T4" fmla="*/ 239 w 239"/>
                  <a:gd name="T5" fmla="*/ 14 h 364"/>
                  <a:gd name="T6" fmla="*/ 236 w 239"/>
                  <a:gd name="T7" fmla="*/ 51 h 364"/>
                  <a:gd name="T8" fmla="*/ 211 w 239"/>
                  <a:gd name="T9" fmla="*/ 121 h 364"/>
                  <a:gd name="T10" fmla="*/ 204 w 239"/>
                  <a:gd name="T11" fmla="*/ 187 h 364"/>
                  <a:gd name="T12" fmla="*/ 204 w 239"/>
                  <a:gd name="T13" fmla="*/ 255 h 364"/>
                  <a:gd name="T14" fmla="*/ 202 w 239"/>
                  <a:gd name="T15" fmla="*/ 331 h 364"/>
                  <a:gd name="T16" fmla="*/ 189 w 239"/>
                  <a:gd name="T17" fmla="*/ 356 h 364"/>
                  <a:gd name="T18" fmla="*/ 165 w 239"/>
                  <a:gd name="T19" fmla="*/ 364 h 364"/>
                  <a:gd name="T20" fmla="*/ 142 w 239"/>
                  <a:gd name="T21" fmla="*/ 354 h 364"/>
                  <a:gd name="T22" fmla="*/ 133 w 239"/>
                  <a:gd name="T23" fmla="*/ 326 h 364"/>
                  <a:gd name="T24" fmla="*/ 154 w 239"/>
                  <a:gd name="T25" fmla="*/ 69 h 364"/>
                  <a:gd name="T26" fmla="*/ 28 w 239"/>
                  <a:gd name="T27" fmla="*/ 64 h 364"/>
                  <a:gd name="T28" fmla="*/ 7 w 239"/>
                  <a:gd name="T29" fmla="*/ 55 h 364"/>
                  <a:gd name="T30" fmla="*/ 0 w 239"/>
                  <a:gd name="T31" fmla="*/ 36 h 364"/>
                  <a:gd name="T32" fmla="*/ 7 w 239"/>
                  <a:gd name="T33" fmla="*/ 16 h 364"/>
                  <a:gd name="T34" fmla="*/ 28 w 239"/>
                  <a:gd name="T35" fmla="*/ 7 h 364"/>
                  <a:gd name="T36" fmla="*/ 28 w 239"/>
                  <a:gd name="T37" fmla="*/ 7 h 36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39"/>
                  <a:gd name="T58" fmla="*/ 0 h 364"/>
                  <a:gd name="T59" fmla="*/ 239 w 239"/>
                  <a:gd name="T60" fmla="*/ 364 h 36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39" h="364">
                    <a:moveTo>
                      <a:pt x="28" y="7"/>
                    </a:moveTo>
                    <a:lnTo>
                      <a:pt x="205" y="0"/>
                    </a:lnTo>
                    <a:lnTo>
                      <a:pt x="239" y="14"/>
                    </a:lnTo>
                    <a:lnTo>
                      <a:pt x="236" y="51"/>
                    </a:lnTo>
                    <a:lnTo>
                      <a:pt x="211" y="121"/>
                    </a:lnTo>
                    <a:lnTo>
                      <a:pt x="204" y="187"/>
                    </a:lnTo>
                    <a:lnTo>
                      <a:pt x="204" y="255"/>
                    </a:lnTo>
                    <a:lnTo>
                      <a:pt x="202" y="331"/>
                    </a:lnTo>
                    <a:lnTo>
                      <a:pt x="189" y="356"/>
                    </a:lnTo>
                    <a:lnTo>
                      <a:pt x="165" y="364"/>
                    </a:lnTo>
                    <a:lnTo>
                      <a:pt x="142" y="354"/>
                    </a:lnTo>
                    <a:lnTo>
                      <a:pt x="133" y="326"/>
                    </a:lnTo>
                    <a:lnTo>
                      <a:pt x="154" y="69"/>
                    </a:lnTo>
                    <a:lnTo>
                      <a:pt x="28" y="64"/>
                    </a:lnTo>
                    <a:lnTo>
                      <a:pt x="7" y="55"/>
                    </a:lnTo>
                    <a:lnTo>
                      <a:pt x="0" y="36"/>
                    </a:lnTo>
                    <a:lnTo>
                      <a:pt x="7" y="16"/>
                    </a:lnTo>
                    <a:lnTo>
                      <a:pt x="28" y="7"/>
                    </a:lnTo>
                    <a:close/>
                  </a:path>
                </a:pathLst>
              </a:custGeom>
              <a:solidFill>
                <a:srgbClr val="000000"/>
              </a:solidFill>
              <a:ln w="9525">
                <a:noFill/>
                <a:round/>
                <a:headEnd/>
                <a:tailEnd/>
              </a:ln>
            </p:spPr>
            <p:txBody>
              <a:bodyPr/>
              <a:lstStyle/>
              <a:p>
                <a:endParaRPr lang="en-US"/>
              </a:p>
            </p:txBody>
          </p:sp>
          <p:sp>
            <p:nvSpPr>
              <p:cNvPr id="21667" name="Freeform 259"/>
              <p:cNvSpPr>
                <a:spLocks/>
              </p:cNvSpPr>
              <p:nvPr/>
            </p:nvSpPr>
            <p:spPr bwMode="auto">
              <a:xfrm>
                <a:off x="240" y="2694"/>
                <a:ext cx="45" cy="10"/>
              </a:xfrm>
              <a:custGeom>
                <a:avLst/>
                <a:gdLst>
                  <a:gd name="T0" fmla="*/ 17 w 311"/>
                  <a:gd name="T1" fmla="*/ 38 h 70"/>
                  <a:gd name="T2" fmla="*/ 277 w 311"/>
                  <a:gd name="T3" fmla="*/ 70 h 70"/>
                  <a:gd name="T4" fmla="*/ 300 w 311"/>
                  <a:gd name="T5" fmla="*/ 64 h 70"/>
                  <a:gd name="T6" fmla="*/ 311 w 311"/>
                  <a:gd name="T7" fmla="*/ 44 h 70"/>
                  <a:gd name="T8" fmla="*/ 305 w 311"/>
                  <a:gd name="T9" fmla="*/ 23 h 70"/>
                  <a:gd name="T10" fmla="*/ 285 w 311"/>
                  <a:gd name="T11" fmla="*/ 10 h 70"/>
                  <a:gd name="T12" fmla="*/ 153 w 311"/>
                  <a:gd name="T13" fmla="*/ 6 h 70"/>
                  <a:gd name="T14" fmla="*/ 21 w 311"/>
                  <a:gd name="T15" fmla="*/ 0 h 70"/>
                  <a:gd name="T16" fmla="*/ 0 w 311"/>
                  <a:gd name="T17" fmla="*/ 17 h 70"/>
                  <a:gd name="T18" fmla="*/ 3 w 311"/>
                  <a:gd name="T19" fmla="*/ 30 h 70"/>
                  <a:gd name="T20" fmla="*/ 17 w 311"/>
                  <a:gd name="T21" fmla="*/ 38 h 70"/>
                  <a:gd name="T22" fmla="*/ 17 w 311"/>
                  <a:gd name="T23" fmla="*/ 38 h 7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11"/>
                  <a:gd name="T37" fmla="*/ 0 h 70"/>
                  <a:gd name="T38" fmla="*/ 311 w 311"/>
                  <a:gd name="T39" fmla="*/ 70 h 7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11" h="70">
                    <a:moveTo>
                      <a:pt x="17" y="38"/>
                    </a:moveTo>
                    <a:lnTo>
                      <a:pt x="277" y="70"/>
                    </a:lnTo>
                    <a:lnTo>
                      <a:pt x="300" y="64"/>
                    </a:lnTo>
                    <a:lnTo>
                      <a:pt x="311" y="44"/>
                    </a:lnTo>
                    <a:lnTo>
                      <a:pt x="305" y="23"/>
                    </a:lnTo>
                    <a:lnTo>
                      <a:pt x="285" y="10"/>
                    </a:lnTo>
                    <a:lnTo>
                      <a:pt x="153" y="6"/>
                    </a:lnTo>
                    <a:lnTo>
                      <a:pt x="21" y="0"/>
                    </a:lnTo>
                    <a:lnTo>
                      <a:pt x="0" y="17"/>
                    </a:lnTo>
                    <a:lnTo>
                      <a:pt x="3" y="30"/>
                    </a:lnTo>
                    <a:lnTo>
                      <a:pt x="17" y="38"/>
                    </a:lnTo>
                    <a:close/>
                  </a:path>
                </a:pathLst>
              </a:custGeom>
              <a:solidFill>
                <a:srgbClr val="000000"/>
              </a:solidFill>
              <a:ln w="9525">
                <a:noFill/>
                <a:round/>
                <a:headEnd/>
                <a:tailEnd/>
              </a:ln>
            </p:spPr>
            <p:txBody>
              <a:bodyPr/>
              <a:lstStyle/>
              <a:p>
                <a:endParaRPr lang="en-US"/>
              </a:p>
            </p:txBody>
          </p:sp>
          <p:sp>
            <p:nvSpPr>
              <p:cNvPr id="21668" name="Freeform 260"/>
              <p:cNvSpPr>
                <a:spLocks/>
              </p:cNvSpPr>
              <p:nvPr/>
            </p:nvSpPr>
            <p:spPr bwMode="auto">
              <a:xfrm>
                <a:off x="287" y="2595"/>
                <a:ext cx="11" cy="66"/>
              </a:xfrm>
              <a:custGeom>
                <a:avLst/>
                <a:gdLst>
                  <a:gd name="T0" fmla="*/ 37 w 75"/>
                  <a:gd name="T1" fmla="*/ 19 h 465"/>
                  <a:gd name="T2" fmla="*/ 46 w 75"/>
                  <a:gd name="T3" fmla="*/ 115 h 465"/>
                  <a:gd name="T4" fmla="*/ 64 w 75"/>
                  <a:gd name="T5" fmla="*/ 199 h 465"/>
                  <a:gd name="T6" fmla="*/ 75 w 75"/>
                  <a:gd name="T7" fmla="*/ 380 h 465"/>
                  <a:gd name="T8" fmla="*/ 73 w 75"/>
                  <a:gd name="T9" fmla="*/ 442 h 465"/>
                  <a:gd name="T10" fmla="*/ 66 w 75"/>
                  <a:gd name="T11" fmla="*/ 459 h 465"/>
                  <a:gd name="T12" fmla="*/ 51 w 75"/>
                  <a:gd name="T13" fmla="*/ 465 h 465"/>
                  <a:gd name="T14" fmla="*/ 30 w 75"/>
                  <a:gd name="T15" fmla="*/ 442 h 465"/>
                  <a:gd name="T16" fmla="*/ 26 w 75"/>
                  <a:gd name="T17" fmla="*/ 375 h 465"/>
                  <a:gd name="T18" fmla="*/ 31 w 75"/>
                  <a:gd name="T19" fmla="*/ 281 h 465"/>
                  <a:gd name="T20" fmla="*/ 21 w 75"/>
                  <a:gd name="T21" fmla="*/ 197 h 465"/>
                  <a:gd name="T22" fmla="*/ 0 w 75"/>
                  <a:gd name="T23" fmla="*/ 19 h 465"/>
                  <a:gd name="T24" fmla="*/ 6 w 75"/>
                  <a:gd name="T25" fmla="*/ 4 h 465"/>
                  <a:gd name="T26" fmla="*/ 19 w 75"/>
                  <a:gd name="T27" fmla="*/ 0 h 465"/>
                  <a:gd name="T28" fmla="*/ 37 w 75"/>
                  <a:gd name="T29" fmla="*/ 19 h 465"/>
                  <a:gd name="T30" fmla="*/ 37 w 75"/>
                  <a:gd name="T31" fmla="*/ 19 h 46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75"/>
                  <a:gd name="T49" fmla="*/ 0 h 465"/>
                  <a:gd name="T50" fmla="*/ 75 w 75"/>
                  <a:gd name="T51" fmla="*/ 465 h 46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75" h="465">
                    <a:moveTo>
                      <a:pt x="37" y="19"/>
                    </a:moveTo>
                    <a:lnTo>
                      <a:pt x="46" y="115"/>
                    </a:lnTo>
                    <a:lnTo>
                      <a:pt x="64" y="199"/>
                    </a:lnTo>
                    <a:lnTo>
                      <a:pt x="75" y="380"/>
                    </a:lnTo>
                    <a:lnTo>
                      <a:pt x="73" y="442"/>
                    </a:lnTo>
                    <a:lnTo>
                      <a:pt x="66" y="459"/>
                    </a:lnTo>
                    <a:lnTo>
                      <a:pt x="51" y="465"/>
                    </a:lnTo>
                    <a:lnTo>
                      <a:pt x="30" y="442"/>
                    </a:lnTo>
                    <a:lnTo>
                      <a:pt x="26" y="375"/>
                    </a:lnTo>
                    <a:lnTo>
                      <a:pt x="31" y="281"/>
                    </a:lnTo>
                    <a:lnTo>
                      <a:pt x="21" y="197"/>
                    </a:lnTo>
                    <a:lnTo>
                      <a:pt x="0" y="19"/>
                    </a:lnTo>
                    <a:lnTo>
                      <a:pt x="6" y="4"/>
                    </a:lnTo>
                    <a:lnTo>
                      <a:pt x="19" y="0"/>
                    </a:lnTo>
                    <a:lnTo>
                      <a:pt x="37" y="19"/>
                    </a:lnTo>
                    <a:close/>
                  </a:path>
                </a:pathLst>
              </a:custGeom>
              <a:solidFill>
                <a:srgbClr val="000000"/>
              </a:solidFill>
              <a:ln w="9525">
                <a:noFill/>
                <a:round/>
                <a:headEnd/>
                <a:tailEnd/>
              </a:ln>
            </p:spPr>
            <p:txBody>
              <a:bodyPr/>
              <a:lstStyle/>
              <a:p>
                <a:endParaRPr lang="en-US"/>
              </a:p>
            </p:txBody>
          </p:sp>
          <p:sp>
            <p:nvSpPr>
              <p:cNvPr id="21669" name="Freeform 261"/>
              <p:cNvSpPr>
                <a:spLocks/>
              </p:cNvSpPr>
              <p:nvPr/>
            </p:nvSpPr>
            <p:spPr bwMode="auto">
              <a:xfrm>
                <a:off x="290" y="2595"/>
                <a:ext cx="30" cy="63"/>
              </a:xfrm>
              <a:custGeom>
                <a:avLst/>
                <a:gdLst>
                  <a:gd name="T0" fmla="*/ 26 w 207"/>
                  <a:gd name="T1" fmla="*/ 4 h 447"/>
                  <a:gd name="T2" fmla="*/ 69 w 207"/>
                  <a:gd name="T3" fmla="*/ 42 h 447"/>
                  <a:gd name="T4" fmla="*/ 106 w 207"/>
                  <a:gd name="T5" fmla="*/ 78 h 447"/>
                  <a:gd name="T6" fmla="*/ 161 w 207"/>
                  <a:gd name="T7" fmla="*/ 168 h 447"/>
                  <a:gd name="T8" fmla="*/ 173 w 207"/>
                  <a:gd name="T9" fmla="*/ 253 h 447"/>
                  <a:gd name="T10" fmla="*/ 196 w 207"/>
                  <a:gd name="T11" fmla="*/ 365 h 447"/>
                  <a:gd name="T12" fmla="*/ 202 w 207"/>
                  <a:gd name="T13" fmla="*/ 402 h 447"/>
                  <a:gd name="T14" fmla="*/ 207 w 207"/>
                  <a:gd name="T15" fmla="*/ 438 h 447"/>
                  <a:gd name="T16" fmla="*/ 196 w 207"/>
                  <a:gd name="T17" fmla="*/ 447 h 447"/>
                  <a:gd name="T18" fmla="*/ 173 w 207"/>
                  <a:gd name="T19" fmla="*/ 441 h 447"/>
                  <a:gd name="T20" fmla="*/ 145 w 207"/>
                  <a:gd name="T21" fmla="*/ 408 h 447"/>
                  <a:gd name="T22" fmla="*/ 142 w 207"/>
                  <a:gd name="T23" fmla="*/ 368 h 447"/>
                  <a:gd name="T24" fmla="*/ 121 w 207"/>
                  <a:gd name="T25" fmla="*/ 262 h 447"/>
                  <a:gd name="T26" fmla="*/ 113 w 207"/>
                  <a:gd name="T27" fmla="*/ 179 h 447"/>
                  <a:gd name="T28" fmla="*/ 94 w 207"/>
                  <a:gd name="T29" fmla="*/ 133 h 447"/>
                  <a:gd name="T30" fmla="*/ 68 w 207"/>
                  <a:gd name="T31" fmla="*/ 98 h 447"/>
                  <a:gd name="T32" fmla="*/ 39 w 207"/>
                  <a:gd name="T33" fmla="*/ 66 h 447"/>
                  <a:gd name="T34" fmla="*/ 1 w 207"/>
                  <a:gd name="T35" fmla="*/ 34 h 447"/>
                  <a:gd name="T36" fmla="*/ 0 w 207"/>
                  <a:gd name="T37" fmla="*/ 7 h 447"/>
                  <a:gd name="T38" fmla="*/ 12 w 207"/>
                  <a:gd name="T39" fmla="*/ 0 h 447"/>
                  <a:gd name="T40" fmla="*/ 26 w 207"/>
                  <a:gd name="T41" fmla="*/ 4 h 447"/>
                  <a:gd name="T42" fmla="*/ 26 w 207"/>
                  <a:gd name="T43" fmla="*/ 4 h 44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07"/>
                  <a:gd name="T67" fmla="*/ 0 h 447"/>
                  <a:gd name="T68" fmla="*/ 207 w 207"/>
                  <a:gd name="T69" fmla="*/ 447 h 44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07" h="447">
                    <a:moveTo>
                      <a:pt x="26" y="4"/>
                    </a:moveTo>
                    <a:lnTo>
                      <a:pt x="69" y="42"/>
                    </a:lnTo>
                    <a:lnTo>
                      <a:pt x="106" y="78"/>
                    </a:lnTo>
                    <a:lnTo>
                      <a:pt x="161" y="168"/>
                    </a:lnTo>
                    <a:lnTo>
                      <a:pt x="173" y="253"/>
                    </a:lnTo>
                    <a:lnTo>
                      <a:pt x="196" y="365"/>
                    </a:lnTo>
                    <a:lnTo>
                      <a:pt x="202" y="402"/>
                    </a:lnTo>
                    <a:lnTo>
                      <a:pt x="207" y="438"/>
                    </a:lnTo>
                    <a:lnTo>
                      <a:pt x="196" y="447"/>
                    </a:lnTo>
                    <a:lnTo>
                      <a:pt x="173" y="441"/>
                    </a:lnTo>
                    <a:lnTo>
                      <a:pt x="145" y="408"/>
                    </a:lnTo>
                    <a:lnTo>
                      <a:pt x="142" y="368"/>
                    </a:lnTo>
                    <a:lnTo>
                      <a:pt x="121" y="262"/>
                    </a:lnTo>
                    <a:lnTo>
                      <a:pt x="113" y="179"/>
                    </a:lnTo>
                    <a:lnTo>
                      <a:pt x="94" y="133"/>
                    </a:lnTo>
                    <a:lnTo>
                      <a:pt x="68" y="98"/>
                    </a:lnTo>
                    <a:lnTo>
                      <a:pt x="39" y="66"/>
                    </a:lnTo>
                    <a:lnTo>
                      <a:pt x="1" y="34"/>
                    </a:lnTo>
                    <a:lnTo>
                      <a:pt x="0" y="7"/>
                    </a:lnTo>
                    <a:lnTo>
                      <a:pt x="12" y="0"/>
                    </a:lnTo>
                    <a:lnTo>
                      <a:pt x="26" y="4"/>
                    </a:lnTo>
                    <a:close/>
                  </a:path>
                </a:pathLst>
              </a:custGeom>
              <a:solidFill>
                <a:srgbClr val="000000"/>
              </a:solidFill>
              <a:ln w="9525">
                <a:noFill/>
                <a:round/>
                <a:headEnd/>
                <a:tailEnd/>
              </a:ln>
            </p:spPr>
            <p:txBody>
              <a:bodyPr/>
              <a:lstStyle/>
              <a:p>
                <a:endParaRPr lang="en-US"/>
              </a:p>
            </p:txBody>
          </p:sp>
          <p:sp>
            <p:nvSpPr>
              <p:cNvPr id="21670" name="Freeform 262"/>
              <p:cNvSpPr>
                <a:spLocks/>
              </p:cNvSpPr>
              <p:nvPr/>
            </p:nvSpPr>
            <p:spPr bwMode="auto">
              <a:xfrm>
                <a:off x="253" y="2610"/>
                <a:ext cx="29" cy="12"/>
              </a:xfrm>
              <a:custGeom>
                <a:avLst/>
                <a:gdLst>
                  <a:gd name="T0" fmla="*/ 14 w 201"/>
                  <a:gd name="T1" fmla="*/ 13 h 87"/>
                  <a:gd name="T2" fmla="*/ 64 w 201"/>
                  <a:gd name="T3" fmla="*/ 1 h 87"/>
                  <a:gd name="T4" fmla="*/ 111 w 201"/>
                  <a:gd name="T5" fmla="*/ 0 h 87"/>
                  <a:gd name="T6" fmla="*/ 156 w 201"/>
                  <a:gd name="T7" fmla="*/ 12 h 87"/>
                  <a:gd name="T8" fmla="*/ 194 w 201"/>
                  <a:gd name="T9" fmla="*/ 42 h 87"/>
                  <a:gd name="T10" fmla="*/ 201 w 201"/>
                  <a:gd name="T11" fmla="*/ 62 h 87"/>
                  <a:gd name="T12" fmla="*/ 192 w 201"/>
                  <a:gd name="T13" fmla="*/ 80 h 87"/>
                  <a:gd name="T14" fmla="*/ 173 w 201"/>
                  <a:gd name="T15" fmla="*/ 87 h 87"/>
                  <a:gd name="T16" fmla="*/ 154 w 201"/>
                  <a:gd name="T17" fmla="*/ 76 h 87"/>
                  <a:gd name="T18" fmla="*/ 127 w 201"/>
                  <a:gd name="T19" fmla="*/ 54 h 87"/>
                  <a:gd name="T20" fmla="*/ 95 w 201"/>
                  <a:gd name="T21" fmla="*/ 45 h 87"/>
                  <a:gd name="T22" fmla="*/ 24 w 201"/>
                  <a:gd name="T23" fmla="*/ 52 h 87"/>
                  <a:gd name="T24" fmla="*/ 7 w 201"/>
                  <a:gd name="T25" fmla="*/ 51 h 87"/>
                  <a:gd name="T26" fmla="*/ 0 w 201"/>
                  <a:gd name="T27" fmla="*/ 38 h 87"/>
                  <a:gd name="T28" fmla="*/ 1 w 201"/>
                  <a:gd name="T29" fmla="*/ 23 h 87"/>
                  <a:gd name="T30" fmla="*/ 14 w 201"/>
                  <a:gd name="T31" fmla="*/ 13 h 87"/>
                  <a:gd name="T32" fmla="*/ 14 w 201"/>
                  <a:gd name="T33" fmla="*/ 13 h 8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1"/>
                  <a:gd name="T52" fmla="*/ 0 h 87"/>
                  <a:gd name="T53" fmla="*/ 201 w 201"/>
                  <a:gd name="T54" fmla="*/ 87 h 8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01" h="87">
                    <a:moveTo>
                      <a:pt x="14" y="13"/>
                    </a:moveTo>
                    <a:lnTo>
                      <a:pt x="64" y="1"/>
                    </a:lnTo>
                    <a:lnTo>
                      <a:pt x="111" y="0"/>
                    </a:lnTo>
                    <a:lnTo>
                      <a:pt x="156" y="12"/>
                    </a:lnTo>
                    <a:lnTo>
                      <a:pt x="194" y="42"/>
                    </a:lnTo>
                    <a:lnTo>
                      <a:pt x="201" y="62"/>
                    </a:lnTo>
                    <a:lnTo>
                      <a:pt x="192" y="80"/>
                    </a:lnTo>
                    <a:lnTo>
                      <a:pt x="173" y="87"/>
                    </a:lnTo>
                    <a:lnTo>
                      <a:pt x="154" y="76"/>
                    </a:lnTo>
                    <a:lnTo>
                      <a:pt x="127" y="54"/>
                    </a:lnTo>
                    <a:lnTo>
                      <a:pt x="95" y="45"/>
                    </a:lnTo>
                    <a:lnTo>
                      <a:pt x="24" y="52"/>
                    </a:lnTo>
                    <a:lnTo>
                      <a:pt x="7" y="51"/>
                    </a:lnTo>
                    <a:lnTo>
                      <a:pt x="0" y="38"/>
                    </a:lnTo>
                    <a:lnTo>
                      <a:pt x="1" y="23"/>
                    </a:lnTo>
                    <a:lnTo>
                      <a:pt x="14" y="13"/>
                    </a:lnTo>
                    <a:close/>
                  </a:path>
                </a:pathLst>
              </a:custGeom>
              <a:solidFill>
                <a:srgbClr val="000000"/>
              </a:solidFill>
              <a:ln w="9525">
                <a:noFill/>
                <a:round/>
                <a:headEnd/>
                <a:tailEnd/>
              </a:ln>
            </p:spPr>
            <p:txBody>
              <a:bodyPr/>
              <a:lstStyle/>
              <a:p>
                <a:endParaRPr lang="en-US"/>
              </a:p>
            </p:txBody>
          </p:sp>
          <p:sp>
            <p:nvSpPr>
              <p:cNvPr id="21671" name="Freeform 263"/>
              <p:cNvSpPr>
                <a:spLocks/>
              </p:cNvSpPr>
              <p:nvPr/>
            </p:nvSpPr>
            <p:spPr bwMode="auto">
              <a:xfrm>
                <a:off x="255" y="2626"/>
                <a:ext cx="25" cy="11"/>
              </a:xfrm>
              <a:custGeom>
                <a:avLst/>
                <a:gdLst>
                  <a:gd name="T0" fmla="*/ 13 w 177"/>
                  <a:gd name="T1" fmla="*/ 13 h 76"/>
                  <a:gd name="T2" fmla="*/ 57 w 177"/>
                  <a:gd name="T3" fmla="*/ 3 h 76"/>
                  <a:gd name="T4" fmla="*/ 102 w 177"/>
                  <a:gd name="T5" fmla="*/ 0 h 76"/>
                  <a:gd name="T6" fmla="*/ 173 w 177"/>
                  <a:gd name="T7" fmla="*/ 42 h 76"/>
                  <a:gd name="T8" fmla="*/ 177 w 177"/>
                  <a:gd name="T9" fmla="*/ 69 h 76"/>
                  <a:gd name="T10" fmla="*/ 166 w 177"/>
                  <a:gd name="T11" fmla="*/ 76 h 76"/>
                  <a:gd name="T12" fmla="*/ 151 w 177"/>
                  <a:gd name="T13" fmla="*/ 72 h 76"/>
                  <a:gd name="T14" fmla="*/ 124 w 177"/>
                  <a:gd name="T15" fmla="*/ 55 h 76"/>
                  <a:gd name="T16" fmla="*/ 94 w 177"/>
                  <a:gd name="T17" fmla="*/ 41 h 76"/>
                  <a:gd name="T18" fmla="*/ 22 w 177"/>
                  <a:gd name="T19" fmla="*/ 49 h 76"/>
                  <a:gd name="T20" fmla="*/ 7 w 177"/>
                  <a:gd name="T21" fmla="*/ 47 h 76"/>
                  <a:gd name="T22" fmla="*/ 0 w 177"/>
                  <a:gd name="T23" fmla="*/ 36 h 76"/>
                  <a:gd name="T24" fmla="*/ 1 w 177"/>
                  <a:gd name="T25" fmla="*/ 22 h 76"/>
                  <a:gd name="T26" fmla="*/ 13 w 177"/>
                  <a:gd name="T27" fmla="*/ 13 h 76"/>
                  <a:gd name="T28" fmla="*/ 13 w 177"/>
                  <a:gd name="T29" fmla="*/ 13 h 7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7"/>
                  <a:gd name="T46" fmla="*/ 0 h 76"/>
                  <a:gd name="T47" fmla="*/ 177 w 177"/>
                  <a:gd name="T48" fmla="*/ 76 h 7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7" h="76">
                    <a:moveTo>
                      <a:pt x="13" y="13"/>
                    </a:moveTo>
                    <a:lnTo>
                      <a:pt x="57" y="3"/>
                    </a:lnTo>
                    <a:lnTo>
                      <a:pt x="102" y="0"/>
                    </a:lnTo>
                    <a:lnTo>
                      <a:pt x="173" y="42"/>
                    </a:lnTo>
                    <a:lnTo>
                      <a:pt x="177" y="69"/>
                    </a:lnTo>
                    <a:lnTo>
                      <a:pt x="166" y="76"/>
                    </a:lnTo>
                    <a:lnTo>
                      <a:pt x="151" y="72"/>
                    </a:lnTo>
                    <a:lnTo>
                      <a:pt x="124" y="55"/>
                    </a:lnTo>
                    <a:lnTo>
                      <a:pt x="94" y="41"/>
                    </a:lnTo>
                    <a:lnTo>
                      <a:pt x="22" y="49"/>
                    </a:lnTo>
                    <a:lnTo>
                      <a:pt x="7" y="47"/>
                    </a:lnTo>
                    <a:lnTo>
                      <a:pt x="0" y="36"/>
                    </a:lnTo>
                    <a:lnTo>
                      <a:pt x="1" y="22"/>
                    </a:lnTo>
                    <a:lnTo>
                      <a:pt x="13" y="13"/>
                    </a:lnTo>
                    <a:close/>
                  </a:path>
                </a:pathLst>
              </a:custGeom>
              <a:solidFill>
                <a:srgbClr val="000000"/>
              </a:solidFill>
              <a:ln w="9525">
                <a:noFill/>
                <a:round/>
                <a:headEnd/>
                <a:tailEnd/>
              </a:ln>
            </p:spPr>
            <p:txBody>
              <a:bodyPr/>
              <a:lstStyle/>
              <a:p>
                <a:endParaRPr lang="en-US"/>
              </a:p>
            </p:txBody>
          </p:sp>
          <p:sp>
            <p:nvSpPr>
              <p:cNvPr id="21672" name="Freeform 264"/>
              <p:cNvSpPr>
                <a:spLocks/>
              </p:cNvSpPr>
              <p:nvPr/>
            </p:nvSpPr>
            <p:spPr bwMode="auto">
              <a:xfrm>
                <a:off x="255" y="2642"/>
                <a:ext cx="28" cy="12"/>
              </a:xfrm>
              <a:custGeom>
                <a:avLst/>
                <a:gdLst>
                  <a:gd name="T0" fmla="*/ 18 w 199"/>
                  <a:gd name="T1" fmla="*/ 7 h 84"/>
                  <a:gd name="T2" fmla="*/ 92 w 199"/>
                  <a:gd name="T3" fmla="*/ 0 h 84"/>
                  <a:gd name="T4" fmla="*/ 145 w 199"/>
                  <a:gd name="T5" fmla="*/ 19 h 84"/>
                  <a:gd name="T6" fmla="*/ 191 w 199"/>
                  <a:gd name="T7" fmla="*/ 49 h 84"/>
                  <a:gd name="T8" fmla="*/ 199 w 199"/>
                  <a:gd name="T9" fmla="*/ 63 h 84"/>
                  <a:gd name="T10" fmla="*/ 196 w 199"/>
                  <a:gd name="T11" fmla="*/ 76 h 84"/>
                  <a:gd name="T12" fmla="*/ 185 w 199"/>
                  <a:gd name="T13" fmla="*/ 84 h 84"/>
                  <a:gd name="T14" fmla="*/ 169 w 199"/>
                  <a:gd name="T15" fmla="*/ 81 h 84"/>
                  <a:gd name="T16" fmla="*/ 149 w 199"/>
                  <a:gd name="T17" fmla="*/ 69 h 84"/>
                  <a:gd name="T18" fmla="*/ 131 w 199"/>
                  <a:gd name="T19" fmla="*/ 62 h 84"/>
                  <a:gd name="T20" fmla="*/ 86 w 199"/>
                  <a:gd name="T21" fmla="*/ 54 h 84"/>
                  <a:gd name="T22" fmla="*/ 22 w 199"/>
                  <a:gd name="T23" fmla="*/ 47 h 84"/>
                  <a:gd name="T24" fmla="*/ 0 w 199"/>
                  <a:gd name="T25" fmla="*/ 29 h 84"/>
                  <a:gd name="T26" fmla="*/ 3 w 199"/>
                  <a:gd name="T27" fmla="*/ 15 h 84"/>
                  <a:gd name="T28" fmla="*/ 18 w 199"/>
                  <a:gd name="T29" fmla="*/ 7 h 84"/>
                  <a:gd name="T30" fmla="*/ 18 w 199"/>
                  <a:gd name="T31" fmla="*/ 7 h 8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99"/>
                  <a:gd name="T49" fmla="*/ 0 h 84"/>
                  <a:gd name="T50" fmla="*/ 199 w 199"/>
                  <a:gd name="T51" fmla="*/ 84 h 8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99" h="84">
                    <a:moveTo>
                      <a:pt x="18" y="7"/>
                    </a:moveTo>
                    <a:lnTo>
                      <a:pt x="92" y="0"/>
                    </a:lnTo>
                    <a:lnTo>
                      <a:pt x="145" y="19"/>
                    </a:lnTo>
                    <a:lnTo>
                      <a:pt x="191" y="49"/>
                    </a:lnTo>
                    <a:lnTo>
                      <a:pt x="199" y="63"/>
                    </a:lnTo>
                    <a:lnTo>
                      <a:pt x="196" y="76"/>
                    </a:lnTo>
                    <a:lnTo>
                      <a:pt x="185" y="84"/>
                    </a:lnTo>
                    <a:lnTo>
                      <a:pt x="169" y="81"/>
                    </a:lnTo>
                    <a:lnTo>
                      <a:pt x="149" y="69"/>
                    </a:lnTo>
                    <a:lnTo>
                      <a:pt x="131" y="62"/>
                    </a:lnTo>
                    <a:lnTo>
                      <a:pt x="86" y="54"/>
                    </a:lnTo>
                    <a:lnTo>
                      <a:pt x="22" y="47"/>
                    </a:lnTo>
                    <a:lnTo>
                      <a:pt x="0" y="29"/>
                    </a:lnTo>
                    <a:lnTo>
                      <a:pt x="3" y="15"/>
                    </a:lnTo>
                    <a:lnTo>
                      <a:pt x="18" y="7"/>
                    </a:lnTo>
                    <a:close/>
                  </a:path>
                </a:pathLst>
              </a:custGeom>
              <a:solidFill>
                <a:srgbClr val="000000"/>
              </a:solidFill>
              <a:ln w="9525">
                <a:noFill/>
                <a:round/>
                <a:headEnd/>
                <a:tailEnd/>
              </a:ln>
            </p:spPr>
            <p:txBody>
              <a:bodyPr/>
              <a:lstStyle/>
              <a:p>
                <a:endParaRPr lang="en-US"/>
              </a:p>
            </p:txBody>
          </p:sp>
          <p:sp>
            <p:nvSpPr>
              <p:cNvPr id="21673" name="Freeform 265"/>
              <p:cNvSpPr>
                <a:spLocks/>
              </p:cNvSpPr>
              <p:nvPr/>
            </p:nvSpPr>
            <p:spPr bwMode="auto">
              <a:xfrm>
                <a:off x="262" y="2667"/>
                <a:ext cx="23" cy="18"/>
              </a:xfrm>
              <a:custGeom>
                <a:avLst/>
                <a:gdLst>
                  <a:gd name="T0" fmla="*/ 88 w 162"/>
                  <a:gd name="T1" fmla="*/ 0 h 129"/>
                  <a:gd name="T2" fmla="*/ 53 w 162"/>
                  <a:gd name="T3" fmla="*/ 4 h 129"/>
                  <a:gd name="T4" fmla="*/ 21 w 162"/>
                  <a:gd name="T5" fmla="*/ 21 h 129"/>
                  <a:gd name="T6" fmla="*/ 1 w 162"/>
                  <a:gd name="T7" fmla="*/ 49 h 129"/>
                  <a:gd name="T8" fmla="*/ 0 w 162"/>
                  <a:gd name="T9" fmla="*/ 81 h 129"/>
                  <a:gd name="T10" fmla="*/ 22 w 162"/>
                  <a:gd name="T11" fmla="*/ 108 h 129"/>
                  <a:gd name="T12" fmla="*/ 52 w 162"/>
                  <a:gd name="T13" fmla="*/ 129 h 129"/>
                  <a:gd name="T14" fmla="*/ 110 w 162"/>
                  <a:gd name="T15" fmla="*/ 114 h 129"/>
                  <a:gd name="T16" fmla="*/ 161 w 162"/>
                  <a:gd name="T17" fmla="*/ 82 h 129"/>
                  <a:gd name="T18" fmla="*/ 162 w 162"/>
                  <a:gd name="T19" fmla="*/ 55 h 129"/>
                  <a:gd name="T20" fmla="*/ 151 w 162"/>
                  <a:gd name="T21" fmla="*/ 48 h 129"/>
                  <a:gd name="T22" fmla="*/ 137 w 162"/>
                  <a:gd name="T23" fmla="*/ 53 h 129"/>
                  <a:gd name="T24" fmla="*/ 119 w 162"/>
                  <a:gd name="T25" fmla="*/ 66 h 129"/>
                  <a:gd name="T26" fmla="*/ 104 w 162"/>
                  <a:gd name="T27" fmla="*/ 74 h 129"/>
                  <a:gd name="T28" fmla="*/ 65 w 162"/>
                  <a:gd name="T29" fmla="*/ 81 h 129"/>
                  <a:gd name="T30" fmla="*/ 41 w 162"/>
                  <a:gd name="T31" fmla="*/ 65 h 129"/>
                  <a:gd name="T32" fmla="*/ 42 w 162"/>
                  <a:gd name="T33" fmla="*/ 53 h 129"/>
                  <a:gd name="T34" fmla="*/ 52 w 162"/>
                  <a:gd name="T35" fmla="*/ 43 h 129"/>
                  <a:gd name="T36" fmla="*/ 82 w 162"/>
                  <a:gd name="T37" fmla="*/ 37 h 129"/>
                  <a:gd name="T38" fmla="*/ 96 w 162"/>
                  <a:gd name="T39" fmla="*/ 34 h 129"/>
                  <a:gd name="T40" fmla="*/ 103 w 162"/>
                  <a:gd name="T41" fmla="*/ 23 h 129"/>
                  <a:gd name="T42" fmla="*/ 100 w 162"/>
                  <a:gd name="T43" fmla="*/ 8 h 129"/>
                  <a:gd name="T44" fmla="*/ 88 w 162"/>
                  <a:gd name="T45" fmla="*/ 0 h 129"/>
                  <a:gd name="T46" fmla="*/ 88 w 162"/>
                  <a:gd name="T47" fmla="*/ 0 h 12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62"/>
                  <a:gd name="T73" fmla="*/ 0 h 129"/>
                  <a:gd name="T74" fmla="*/ 162 w 162"/>
                  <a:gd name="T75" fmla="*/ 129 h 12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62" h="129">
                    <a:moveTo>
                      <a:pt x="88" y="0"/>
                    </a:moveTo>
                    <a:lnTo>
                      <a:pt x="53" y="4"/>
                    </a:lnTo>
                    <a:lnTo>
                      <a:pt x="21" y="21"/>
                    </a:lnTo>
                    <a:lnTo>
                      <a:pt x="1" y="49"/>
                    </a:lnTo>
                    <a:lnTo>
                      <a:pt x="0" y="81"/>
                    </a:lnTo>
                    <a:lnTo>
                      <a:pt x="22" y="108"/>
                    </a:lnTo>
                    <a:lnTo>
                      <a:pt x="52" y="129"/>
                    </a:lnTo>
                    <a:lnTo>
                      <a:pt x="110" y="114"/>
                    </a:lnTo>
                    <a:lnTo>
                      <a:pt x="161" y="82"/>
                    </a:lnTo>
                    <a:lnTo>
                      <a:pt x="162" y="55"/>
                    </a:lnTo>
                    <a:lnTo>
                      <a:pt x="151" y="48"/>
                    </a:lnTo>
                    <a:lnTo>
                      <a:pt x="137" y="53"/>
                    </a:lnTo>
                    <a:lnTo>
                      <a:pt x="119" y="66"/>
                    </a:lnTo>
                    <a:lnTo>
                      <a:pt x="104" y="74"/>
                    </a:lnTo>
                    <a:lnTo>
                      <a:pt x="65" y="81"/>
                    </a:lnTo>
                    <a:lnTo>
                      <a:pt x="41" y="65"/>
                    </a:lnTo>
                    <a:lnTo>
                      <a:pt x="42" y="53"/>
                    </a:lnTo>
                    <a:lnTo>
                      <a:pt x="52" y="43"/>
                    </a:lnTo>
                    <a:lnTo>
                      <a:pt x="82" y="37"/>
                    </a:lnTo>
                    <a:lnTo>
                      <a:pt x="96" y="34"/>
                    </a:lnTo>
                    <a:lnTo>
                      <a:pt x="103" y="23"/>
                    </a:lnTo>
                    <a:lnTo>
                      <a:pt x="100" y="8"/>
                    </a:lnTo>
                    <a:lnTo>
                      <a:pt x="88" y="0"/>
                    </a:lnTo>
                    <a:close/>
                  </a:path>
                </a:pathLst>
              </a:custGeom>
              <a:solidFill>
                <a:srgbClr val="000000"/>
              </a:solidFill>
              <a:ln w="9525">
                <a:noFill/>
                <a:round/>
                <a:headEnd/>
                <a:tailEnd/>
              </a:ln>
            </p:spPr>
            <p:txBody>
              <a:bodyPr/>
              <a:lstStyle/>
              <a:p>
                <a:endParaRPr lang="en-US"/>
              </a:p>
            </p:txBody>
          </p:sp>
          <p:sp>
            <p:nvSpPr>
              <p:cNvPr id="21674" name="Freeform 266"/>
              <p:cNvSpPr>
                <a:spLocks/>
              </p:cNvSpPr>
              <p:nvPr/>
            </p:nvSpPr>
            <p:spPr bwMode="auto">
              <a:xfrm>
                <a:off x="658" y="2594"/>
                <a:ext cx="21" cy="14"/>
              </a:xfrm>
              <a:custGeom>
                <a:avLst/>
                <a:gdLst>
                  <a:gd name="T0" fmla="*/ 6 w 147"/>
                  <a:gd name="T1" fmla="*/ 68 h 102"/>
                  <a:gd name="T2" fmla="*/ 36 w 147"/>
                  <a:gd name="T3" fmla="*/ 50 h 102"/>
                  <a:gd name="T4" fmla="*/ 63 w 147"/>
                  <a:gd name="T5" fmla="*/ 34 h 102"/>
                  <a:gd name="T6" fmla="*/ 89 w 147"/>
                  <a:gd name="T7" fmla="*/ 19 h 102"/>
                  <a:gd name="T8" fmla="*/ 119 w 147"/>
                  <a:gd name="T9" fmla="*/ 1 h 102"/>
                  <a:gd name="T10" fmla="*/ 134 w 147"/>
                  <a:gd name="T11" fmla="*/ 0 h 102"/>
                  <a:gd name="T12" fmla="*/ 144 w 147"/>
                  <a:gd name="T13" fmla="*/ 9 h 102"/>
                  <a:gd name="T14" fmla="*/ 147 w 147"/>
                  <a:gd name="T15" fmla="*/ 23 h 102"/>
                  <a:gd name="T16" fmla="*/ 138 w 147"/>
                  <a:gd name="T17" fmla="*/ 35 h 102"/>
                  <a:gd name="T18" fmla="*/ 108 w 147"/>
                  <a:gd name="T19" fmla="*/ 52 h 102"/>
                  <a:gd name="T20" fmla="*/ 81 w 147"/>
                  <a:gd name="T21" fmla="*/ 66 h 102"/>
                  <a:gd name="T22" fmla="*/ 55 w 147"/>
                  <a:gd name="T23" fmla="*/ 82 h 102"/>
                  <a:gd name="T24" fmla="*/ 25 w 147"/>
                  <a:gd name="T25" fmla="*/ 100 h 102"/>
                  <a:gd name="T26" fmla="*/ 11 w 147"/>
                  <a:gd name="T27" fmla="*/ 102 h 102"/>
                  <a:gd name="T28" fmla="*/ 0 w 147"/>
                  <a:gd name="T29" fmla="*/ 93 h 102"/>
                  <a:gd name="T30" fmla="*/ 6 w 147"/>
                  <a:gd name="T31" fmla="*/ 68 h 102"/>
                  <a:gd name="T32" fmla="*/ 6 w 147"/>
                  <a:gd name="T33" fmla="*/ 68 h 10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47"/>
                  <a:gd name="T52" fmla="*/ 0 h 102"/>
                  <a:gd name="T53" fmla="*/ 147 w 147"/>
                  <a:gd name="T54" fmla="*/ 102 h 10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47" h="102">
                    <a:moveTo>
                      <a:pt x="6" y="68"/>
                    </a:moveTo>
                    <a:lnTo>
                      <a:pt x="36" y="50"/>
                    </a:lnTo>
                    <a:lnTo>
                      <a:pt x="63" y="34"/>
                    </a:lnTo>
                    <a:lnTo>
                      <a:pt x="89" y="19"/>
                    </a:lnTo>
                    <a:lnTo>
                      <a:pt x="119" y="1"/>
                    </a:lnTo>
                    <a:lnTo>
                      <a:pt x="134" y="0"/>
                    </a:lnTo>
                    <a:lnTo>
                      <a:pt x="144" y="9"/>
                    </a:lnTo>
                    <a:lnTo>
                      <a:pt x="147" y="23"/>
                    </a:lnTo>
                    <a:lnTo>
                      <a:pt x="138" y="35"/>
                    </a:lnTo>
                    <a:lnTo>
                      <a:pt x="108" y="52"/>
                    </a:lnTo>
                    <a:lnTo>
                      <a:pt x="81" y="66"/>
                    </a:lnTo>
                    <a:lnTo>
                      <a:pt x="55" y="82"/>
                    </a:lnTo>
                    <a:lnTo>
                      <a:pt x="25" y="100"/>
                    </a:lnTo>
                    <a:lnTo>
                      <a:pt x="11" y="102"/>
                    </a:lnTo>
                    <a:lnTo>
                      <a:pt x="0" y="93"/>
                    </a:lnTo>
                    <a:lnTo>
                      <a:pt x="6" y="68"/>
                    </a:lnTo>
                    <a:close/>
                  </a:path>
                </a:pathLst>
              </a:custGeom>
              <a:solidFill>
                <a:srgbClr val="000000"/>
              </a:solidFill>
              <a:ln w="9525">
                <a:noFill/>
                <a:round/>
                <a:headEnd/>
                <a:tailEnd/>
              </a:ln>
            </p:spPr>
            <p:txBody>
              <a:bodyPr/>
              <a:lstStyle/>
              <a:p>
                <a:endParaRPr lang="en-US"/>
              </a:p>
            </p:txBody>
          </p:sp>
          <p:sp>
            <p:nvSpPr>
              <p:cNvPr id="21675" name="Freeform 267"/>
              <p:cNvSpPr>
                <a:spLocks/>
              </p:cNvSpPr>
              <p:nvPr/>
            </p:nvSpPr>
            <p:spPr bwMode="auto">
              <a:xfrm>
                <a:off x="681" y="2595"/>
                <a:ext cx="33" cy="18"/>
              </a:xfrm>
              <a:custGeom>
                <a:avLst/>
                <a:gdLst>
                  <a:gd name="T0" fmla="*/ 20 w 228"/>
                  <a:gd name="T1" fmla="*/ 0 h 127"/>
                  <a:gd name="T2" fmla="*/ 118 w 228"/>
                  <a:gd name="T3" fmla="*/ 27 h 127"/>
                  <a:gd name="T4" fmla="*/ 162 w 228"/>
                  <a:gd name="T5" fmla="*/ 50 h 127"/>
                  <a:gd name="T6" fmla="*/ 186 w 228"/>
                  <a:gd name="T7" fmla="*/ 61 h 127"/>
                  <a:gd name="T8" fmla="*/ 211 w 228"/>
                  <a:gd name="T9" fmla="*/ 73 h 127"/>
                  <a:gd name="T10" fmla="*/ 228 w 228"/>
                  <a:gd name="T11" fmla="*/ 90 h 127"/>
                  <a:gd name="T12" fmla="*/ 225 w 228"/>
                  <a:gd name="T13" fmla="*/ 111 h 127"/>
                  <a:gd name="T14" fmla="*/ 211 w 228"/>
                  <a:gd name="T15" fmla="*/ 127 h 127"/>
                  <a:gd name="T16" fmla="*/ 189 w 228"/>
                  <a:gd name="T17" fmla="*/ 126 h 127"/>
                  <a:gd name="T18" fmla="*/ 144 w 228"/>
                  <a:gd name="T19" fmla="*/ 100 h 127"/>
                  <a:gd name="T20" fmla="*/ 124 w 228"/>
                  <a:gd name="T21" fmla="*/ 87 h 127"/>
                  <a:gd name="T22" fmla="*/ 105 w 228"/>
                  <a:gd name="T23" fmla="*/ 72 h 127"/>
                  <a:gd name="T24" fmla="*/ 86 w 228"/>
                  <a:gd name="T25" fmla="*/ 60 h 127"/>
                  <a:gd name="T26" fmla="*/ 65 w 228"/>
                  <a:gd name="T27" fmla="*/ 50 h 127"/>
                  <a:gd name="T28" fmla="*/ 16 w 228"/>
                  <a:gd name="T29" fmla="*/ 37 h 127"/>
                  <a:gd name="T30" fmla="*/ 0 w 228"/>
                  <a:gd name="T31" fmla="*/ 17 h 127"/>
                  <a:gd name="T32" fmla="*/ 5 w 228"/>
                  <a:gd name="T33" fmla="*/ 5 h 127"/>
                  <a:gd name="T34" fmla="*/ 20 w 228"/>
                  <a:gd name="T35" fmla="*/ 0 h 127"/>
                  <a:gd name="T36" fmla="*/ 20 w 228"/>
                  <a:gd name="T37" fmla="*/ 0 h 12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28"/>
                  <a:gd name="T58" fmla="*/ 0 h 127"/>
                  <a:gd name="T59" fmla="*/ 228 w 228"/>
                  <a:gd name="T60" fmla="*/ 127 h 12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28" h="127">
                    <a:moveTo>
                      <a:pt x="20" y="0"/>
                    </a:moveTo>
                    <a:lnTo>
                      <a:pt x="118" y="27"/>
                    </a:lnTo>
                    <a:lnTo>
                      <a:pt x="162" y="50"/>
                    </a:lnTo>
                    <a:lnTo>
                      <a:pt x="186" y="61"/>
                    </a:lnTo>
                    <a:lnTo>
                      <a:pt x="211" y="73"/>
                    </a:lnTo>
                    <a:lnTo>
                      <a:pt x="228" y="90"/>
                    </a:lnTo>
                    <a:lnTo>
                      <a:pt x="225" y="111"/>
                    </a:lnTo>
                    <a:lnTo>
                      <a:pt x="211" y="127"/>
                    </a:lnTo>
                    <a:lnTo>
                      <a:pt x="189" y="126"/>
                    </a:lnTo>
                    <a:lnTo>
                      <a:pt x="144" y="100"/>
                    </a:lnTo>
                    <a:lnTo>
                      <a:pt x="124" y="87"/>
                    </a:lnTo>
                    <a:lnTo>
                      <a:pt x="105" y="72"/>
                    </a:lnTo>
                    <a:lnTo>
                      <a:pt x="86" y="60"/>
                    </a:lnTo>
                    <a:lnTo>
                      <a:pt x="65" y="50"/>
                    </a:lnTo>
                    <a:lnTo>
                      <a:pt x="16" y="37"/>
                    </a:lnTo>
                    <a:lnTo>
                      <a:pt x="0" y="17"/>
                    </a:lnTo>
                    <a:lnTo>
                      <a:pt x="5" y="5"/>
                    </a:lnTo>
                    <a:lnTo>
                      <a:pt x="20" y="0"/>
                    </a:lnTo>
                    <a:close/>
                  </a:path>
                </a:pathLst>
              </a:custGeom>
              <a:solidFill>
                <a:srgbClr val="000000"/>
              </a:solidFill>
              <a:ln w="9525">
                <a:noFill/>
                <a:round/>
                <a:headEnd/>
                <a:tailEnd/>
              </a:ln>
            </p:spPr>
            <p:txBody>
              <a:bodyPr/>
              <a:lstStyle/>
              <a:p>
                <a:endParaRPr lang="en-US"/>
              </a:p>
            </p:txBody>
          </p:sp>
          <p:sp>
            <p:nvSpPr>
              <p:cNvPr id="21676" name="Freeform 268"/>
              <p:cNvSpPr>
                <a:spLocks/>
              </p:cNvSpPr>
              <p:nvPr/>
            </p:nvSpPr>
            <p:spPr bwMode="auto">
              <a:xfrm>
                <a:off x="708" y="2608"/>
                <a:ext cx="9" cy="90"/>
              </a:xfrm>
              <a:custGeom>
                <a:avLst/>
                <a:gdLst>
                  <a:gd name="T0" fmla="*/ 50 w 60"/>
                  <a:gd name="T1" fmla="*/ 24 h 636"/>
                  <a:gd name="T2" fmla="*/ 44 w 60"/>
                  <a:gd name="T3" fmla="*/ 56 h 636"/>
                  <a:gd name="T4" fmla="*/ 54 w 60"/>
                  <a:gd name="T5" fmla="*/ 301 h 636"/>
                  <a:gd name="T6" fmla="*/ 60 w 60"/>
                  <a:gd name="T7" fmla="*/ 611 h 636"/>
                  <a:gd name="T8" fmla="*/ 47 w 60"/>
                  <a:gd name="T9" fmla="*/ 631 h 636"/>
                  <a:gd name="T10" fmla="*/ 26 w 60"/>
                  <a:gd name="T11" fmla="*/ 636 h 636"/>
                  <a:gd name="T12" fmla="*/ 7 w 60"/>
                  <a:gd name="T13" fmla="*/ 626 h 636"/>
                  <a:gd name="T14" fmla="*/ 1 w 60"/>
                  <a:gd name="T15" fmla="*/ 602 h 636"/>
                  <a:gd name="T16" fmla="*/ 16 w 60"/>
                  <a:gd name="T17" fmla="*/ 452 h 636"/>
                  <a:gd name="T18" fmla="*/ 17 w 60"/>
                  <a:gd name="T19" fmla="*/ 301 h 636"/>
                  <a:gd name="T20" fmla="*/ 7 w 60"/>
                  <a:gd name="T21" fmla="*/ 58 h 636"/>
                  <a:gd name="T22" fmla="*/ 0 w 60"/>
                  <a:gd name="T23" fmla="*/ 24 h 636"/>
                  <a:gd name="T24" fmla="*/ 7 w 60"/>
                  <a:gd name="T25" fmla="*/ 6 h 636"/>
                  <a:gd name="T26" fmla="*/ 26 w 60"/>
                  <a:gd name="T27" fmla="*/ 0 h 636"/>
                  <a:gd name="T28" fmla="*/ 50 w 60"/>
                  <a:gd name="T29" fmla="*/ 24 h 636"/>
                  <a:gd name="T30" fmla="*/ 50 w 60"/>
                  <a:gd name="T31" fmla="*/ 24 h 6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0"/>
                  <a:gd name="T49" fmla="*/ 0 h 636"/>
                  <a:gd name="T50" fmla="*/ 60 w 60"/>
                  <a:gd name="T51" fmla="*/ 636 h 6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0" h="636">
                    <a:moveTo>
                      <a:pt x="50" y="24"/>
                    </a:moveTo>
                    <a:lnTo>
                      <a:pt x="44" y="56"/>
                    </a:lnTo>
                    <a:lnTo>
                      <a:pt x="54" y="301"/>
                    </a:lnTo>
                    <a:lnTo>
                      <a:pt x="60" y="611"/>
                    </a:lnTo>
                    <a:lnTo>
                      <a:pt x="47" y="631"/>
                    </a:lnTo>
                    <a:lnTo>
                      <a:pt x="26" y="636"/>
                    </a:lnTo>
                    <a:lnTo>
                      <a:pt x="7" y="626"/>
                    </a:lnTo>
                    <a:lnTo>
                      <a:pt x="1" y="602"/>
                    </a:lnTo>
                    <a:lnTo>
                      <a:pt x="16" y="452"/>
                    </a:lnTo>
                    <a:lnTo>
                      <a:pt x="17" y="301"/>
                    </a:lnTo>
                    <a:lnTo>
                      <a:pt x="7" y="58"/>
                    </a:lnTo>
                    <a:lnTo>
                      <a:pt x="0" y="24"/>
                    </a:lnTo>
                    <a:lnTo>
                      <a:pt x="7" y="6"/>
                    </a:lnTo>
                    <a:lnTo>
                      <a:pt x="26" y="0"/>
                    </a:lnTo>
                    <a:lnTo>
                      <a:pt x="50" y="24"/>
                    </a:lnTo>
                    <a:close/>
                  </a:path>
                </a:pathLst>
              </a:custGeom>
              <a:solidFill>
                <a:srgbClr val="000000"/>
              </a:solidFill>
              <a:ln w="9525">
                <a:noFill/>
                <a:round/>
                <a:headEnd/>
                <a:tailEnd/>
              </a:ln>
            </p:spPr>
            <p:txBody>
              <a:bodyPr/>
              <a:lstStyle/>
              <a:p>
                <a:endParaRPr lang="en-US"/>
              </a:p>
            </p:txBody>
          </p:sp>
          <p:sp>
            <p:nvSpPr>
              <p:cNvPr id="21677" name="Freeform 269"/>
              <p:cNvSpPr>
                <a:spLocks/>
              </p:cNvSpPr>
              <p:nvPr/>
            </p:nvSpPr>
            <p:spPr bwMode="auto">
              <a:xfrm>
                <a:off x="667" y="2613"/>
                <a:ext cx="14" cy="81"/>
              </a:xfrm>
              <a:custGeom>
                <a:avLst/>
                <a:gdLst>
                  <a:gd name="T0" fmla="*/ 102 w 102"/>
                  <a:gd name="T1" fmla="*/ 33 h 564"/>
                  <a:gd name="T2" fmla="*/ 78 w 102"/>
                  <a:gd name="T3" fmla="*/ 131 h 564"/>
                  <a:gd name="T4" fmla="*/ 62 w 102"/>
                  <a:gd name="T5" fmla="*/ 536 h 564"/>
                  <a:gd name="T6" fmla="*/ 50 w 102"/>
                  <a:gd name="T7" fmla="*/ 559 h 564"/>
                  <a:gd name="T8" fmla="*/ 28 w 102"/>
                  <a:gd name="T9" fmla="*/ 564 h 564"/>
                  <a:gd name="T10" fmla="*/ 8 w 102"/>
                  <a:gd name="T11" fmla="*/ 554 h 564"/>
                  <a:gd name="T12" fmla="*/ 0 w 102"/>
                  <a:gd name="T13" fmla="*/ 530 h 564"/>
                  <a:gd name="T14" fmla="*/ 40 w 102"/>
                  <a:gd name="T15" fmla="*/ 130 h 564"/>
                  <a:gd name="T16" fmla="*/ 47 w 102"/>
                  <a:gd name="T17" fmla="*/ 22 h 564"/>
                  <a:gd name="T18" fmla="*/ 60 w 102"/>
                  <a:gd name="T19" fmla="*/ 3 h 564"/>
                  <a:gd name="T20" fmla="*/ 80 w 102"/>
                  <a:gd name="T21" fmla="*/ 0 h 564"/>
                  <a:gd name="T22" fmla="*/ 98 w 102"/>
                  <a:gd name="T23" fmla="*/ 11 h 564"/>
                  <a:gd name="T24" fmla="*/ 102 w 102"/>
                  <a:gd name="T25" fmla="*/ 33 h 564"/>
                  <a:gd name="T26" fmla="*/ 102 w 102"/>
                  <a:gd name="T27" fmla="*/ 33 h 56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02"/>
                  <a:gd name="T43" fmla="*/ 0 h 564"/>
                  <a:gd name="T44" fmla="*/ 102 w 102"/>
                  <a:gd name="T45" fmla="*/ 564 h 56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02" h="564">
                    <a:moveTo>
                      <a:pt x="102" y="33"/>
                    </a:moveTo>
                    <a:lnTo>
                      <a:pt x="78" y="131"/>
                    </a:lnTo>
                    <a:lnTo>
                      <a:pt x="62" y="536"/>
                    </a:lnTo>
                    <a:lnTo>
                      <a:pt x="50" y="559"/>
                    </a:lnTo>
                    <a:lnTo>
                      <a:pt x="28" y="564"/>
                    </a:lnTo>
                    <a:lnTo>
                      <a:pt x="8" y="554"/>
                    </a:lnTo>
                    <a:lnTo>
                      <a:pt x="0" y="530"/>
                    </a:lnTo>
                    <a:lnTo>
                      <a:pt x="40" y="130"/>
                    </a:lnTo>
                    <a:lnTo>
                      <a:pt x="47" y="22"/>
                    </a:lnTo>
                    <a:lnTo>
                      <a:pt x="60" y="3"/>
                    </a:lnTo>
                    <a:lnTo>
                      <a:pt x="80" y="0"/>
                    </a:lnTo>
                    <a:lnTo>
                      <a:pt x="98" y="11"/>
                    </a:lnTo>
                    <a:lnTo>
                      <a:pt x="102" y="33"/>
                    </a:lnTo>
                    <a:close/>
                  </a:path>
                </a:pathLst>
              </a:custGeom>
              <a:solidFill>
                <a:srgbClr val="000000"/>
              </a:solidFill>
              <a:ln w="9525">
                <a:noFill/>
                <a:round/>
                <a:headEnd/>
                <a:tailEnd/>
              </a:ln>
            </p:spPr>
            <p:txBody>
              <a:bodyPr/>
              <a:lstStyle/>
              <a:p>
                <a:endParaRPr lang="en-US"/>
              </a:p>
            </p:txBody>
          </p:sp>
          <p:sp>
            <p:nvSpPr>
              <p:cNvPr id="21678" name="Freeform 270"/>
              <p:cNvSpPr>
                <a:spLocks/>
              </p:cNvSpPr>
              <p:nvPr/>
            </p:nvSpPr>
            <p:spPr bwMode="auto">
              <a:xfrm>
                <a:off x="656" y="2691"/>
                <a:ext cx="48" cy="15"/>
              </a:xfrm>
              <a:custGeom>
                <a:avLst/>
                <a:gdLst>
                  <a:gd name="T0" fmla="*/ 42 w 337"/>
                  <a:gd name="T1" fmla="*/ 1 h 106"/>
                  <a:gd name="T2" fmla="*/ 84 w 337"/>
                  <a:gd name="T3" fmla="*/ 31 h 106"/>
                  <a:gd name="T4" fmla="*/ 103 w 337"/>
                  <a:gd name="T5" fmla="*/ 43 h 106"/>
                  <a:gd name="T6" fmla="*/ 127 w 337"/>
                  <a:gd name="T7" fmla="*/ 48 h 106"/>
                  <a:gd name="T8" fmla="*/ 215 w 337"/>
                  <a:gd name="T9" fmla="*/ 36 h 106"/>
                  <a:gd name="T10" fmla="*/ 255 w 337"/>
                  <a:gd name="T11" fmla="*/ 23 h 106"/>
                  <a:gd name="T12" fmla="*/ 302 w 337"/>
                  <a:gd name="T13" fmla="*/ 9 h 106"/>
                  <a:gd name="T14" fmla="*/ 325 w 337"/>
                  <a:gd name="T15" fmla="*/ 14 h 106"/>
                  <a:gd name="T16" fmla="*/ 337 w 337"/>
                  <a:gd name="T17" fmla="*/ 32 h 106"/>
                  <a:gd name="T18" fmla="*/ 335 w 337"/>
                  <a:gd name="T19" fmla="*/ 53 h 106"/>
                  <a:gd name="T20" fmla="*/ 327 w 337"/>
                  <a:gd name="T21" fmla="*/ 62 h 106"/>
                  <a:gd name="T22" fmla="*/ 315 w 337"/>
                  <a:gd name="T23" fmla="*/ 67 h 106"/>
                  <a:gd name="T24" fmla="*/ 265 w 337"/>
                  <a:gd name="T25" fmla="*/ 82 h 106"/>
                  <a:gd name="T26" fmla="*/ 221 w 337"/>
                  <a:gd name="T27" fmla="*/ 95 h 106"/>
                  <a:gd name="T28" fmla="*/ 176 w 337"/>
                  <a:gd name="T29" fmla="*/ 103 h 106"/>
                  <a:gd name="T30" fmla="*/ 125 w 337"/>
                  <a:gd name="T31" fmla="*/ 106 h 106"/>
                  <a:gd name="T32" fmla="*/ 68 w 337"/>
                  <a:gd name="T33" fmla="*/ 88 h 106"/>
                  <a:gd name="T34" fmla="*/ 44 w 337"/>
                  <a:gd name="T35" fmla="*/ 72 h 106"/>
                  <a:gd name="T36" fmla="*/ 16 w 337"/>
                  <a:gd name="T37" fmla="*/ 56 h 106"/>
                  <a:gd name="T38" fmla="*/ 0 w 337"/>
                  <a:gd name="T39" fmla="*/ 37 h 106"/>
                  <a:gd name="T40" fmla="*/ 2 w 337"/>
                  <a:gd name="T41" fmla="*/ 16 h 106"/>
                  <a:gd name="T42" fmla="*/ 17 w 337"/>
                  <a:gd name="T43" fmla="*/ 0 h 106"/>
                  <a:gd name="T44" fmla="*/ 42 w 337"/>
                  <a:gd name="T45" fmla="*/ 1 h 106"/>
                  <a:gd name="T46" fmla="*/ 42 w 337"/>
                  <a:gd name="T47" fmla="*/ 1 h 10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37"/>
                  <a:gd name="T73" fmla="*/ 0 h 106"/>
                  <a:gd name="T74" fmla="*/ 337 w 337"/>
                  <a:gd name="T75" fmla="*/ 106 h 10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37" h="106">
                    <a:moveTo>
                      <a:pt x="42" y="1"/>
                    </a:moveTo>
                    <a:lnTo>
                      <a:pt x="84" y="31"/>
                    </a:lnTo>
                    <a:lnTo>
                      <a:pt x="103" y="43"/>
                    </a:lnTo>
                    <a:lnTo>
                      <a:pt x="127" y="48"/>
                    </a:lnTo>
                    <a:lnTo>
                      <a:pt x="215" y="36"/>
                    </a:lnTo>
                    <a:lnTo>
                      <a:pt x="255" y="23"/>
                    </a:lnTo>
                    <a:lnTo>
                      <a:pt x="302" y="9"/>
                    </a:lnTo>
                    <a:lnTo>
                      <a:pt x="325" y="14"/>
                    </a:lnTo>
                    <a:lnTo>
                      <a:pt x="337" y="32"/>
                    </a:lnTo>
                    <a:lnTo>
                      <a:pt x="335" y="53"/>
                    </a:lnTo>
                    <a:lnTo>
                      <a:pt x="327" y="62"/>
                    </a:lnTo>
                    <a:lnTo>
                      <a:pt x="315" y="67"/>
                    </a:lnTo>
                    <a:lnTo>
                      <a:pt x="265" y="82"/>
                    </a:lnTo>
                    <a:lnTo>
                      <a:pt x="221" y="95"/>
                    </a:lnTo>
                    <a:lnTo>
                      <a:pt x="176" y="103"/>
                    </a:lnTo>
                    <a:lnTo>
                      <a:pt x="125" y="106"/>
                    </a:lnTo>
                    <a:lnTo>
                      <a:pt x="68" y="88"/>
                    </a:lnTo>
                    <a:lnTo>
                      <a:pt x="44" y="72"/>
                    </a:lnTo>
                    <a:lnTo>
                      <a:pt x="16" y="56"/>
                    </a:lnTo>
                    <a:lnTo>
                      <a:pt x="0" y="37"/>
                    </a:lnTo>
                    <a:lnTo>
                      <a:pt x="2" y="16"/>
                    </a:lnTo>
                    <a:lnTo>
                      <a:pt x="17" y="0"/>
                    </a:lnTo>
                    <a:lnTo>
                      <a:pt x="42" y="1"/>
                    </a:lnTo>
                    <a:close/>
                  </a:path>
                </a:pathLst>
              </a:custGeom>
              <a:solidFill>
                <a:srgbClr val="000000"/>
              </a:solidFill>
              <a:ln w="9525">
                <a:noFill/>
                <a:round/>
                <a:headEnd/>
                <a:tailEnd/>
              </a:ln>
            </p:spPr>
            <p:txBody>
              <a:bodyPr/>
              <a:lstStyle/>
              <a:p>
                <a:endParaRPr lang="en-US"/>
              </a:p>
            </p:txBody>
          </p:sp>
          <p:sp>
            <p:nvSpPr>
              <p:cNvPr id="21679" name="Freeform 271"/>
              <p:cNvSpPr>
                <a:spLocks/>
              </p:cNvSpPr>
              <p:nvPr/>
            </p:nvSpPr>
            <p:spPr bwMode="auto">
              <a:xfrm>
                <a:off x="686" y="2618"/>
                <a:ext cx="17" cy="10"/>
              </a:xfrm>
              <a:custGeom>
                <a:avLst/>
                <a:gdLst>
                  <a:gd name="T0" fmla="*/ 18 w 120"/>
                  <a:gd name="T1" fmla="*/ 2 h 66"/>
                  <a:gd name="T2" fmla="*/ 60 w 120"/>
                  <a:gd name="T3" fmla="*/ 0 h 66"/>
                  <a:gd name="T4" fmla="*/ 114 w 120"/>
                  <a:gd name="T5" fmla="*/ 31 h 66"/>
                  <a:gd name="T6" fmla="*/ 120 w 120"/>
                  <a:gd name="T7" fmla="*/ 57 h 66"/>
                  <a:gd name="T8" fmla="*/ 109 w 120"/>
                  <a:gd name="T9" fmla="*/ 66 h 66"/>
                  <a:gd name="T10" fmla="*/ 94 w 120"/>
                  <a:gd name="T11" fmla="*/ 62 h 66"/>
                  <a:gd name="T12" fmla="*/ 51 w 120"/>
                  <a:gd name="T13" fmla="*/ 42 h 66"/>
                  <a:gd name="T14" fmla="*/ 18 w 120"/>
                  <a:gd name="T15" fmla="*/ 40 h 66"/>
                  <a:gd name="T16" fmla="*/ 0 w 120"/>
                  <a:gd name="T17" fmla="*/ 21 h 66"/>
                  <a:gd name="T18" fmla="*/ 5 w 120"/>
                  <a:gd name="T19" fmla="*/ 8 h 66"/>
                  <a:gd name="T20" fmla="*/ 18 w 120"/>
                  <a:gd name="T21" fmla="*/ 2 h 66"/>
                  <a:gd name="T22" fmla="*/ 18 w 120"/>
                  <a:gd name="T23" fmla="*/ 2 h 6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0"/>
                  <a:gd name="T37" fmla="*/ 0 h 66"/>
                  <a:gd name="T38" fmla="*/ 120 w 120"/>
                  <a:gd name="T39" fmla="*/ 66 h 6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0" h="66">
                    <a:moveTo>
                      <a:pt x="18" y="2"/>
                    </a:moveTo>
                    <a:lnTo>
                      <a:pt x="60" y="0"/>
                    </a:lnTo>
                    <a:lnTo>
                      <a:pt x="114" y="31"/>
                    </a:lnTo>
                    <a:lnTo>
                      <a:pt x="120" y="57"/>
                    </a:lnTo>
                    <a:lnTo>
                      <a:pt x="109" y="66"/>
                    </a:lnTo>
                    <a:lnTo>
                      <a:pt x="94" y="62"/>
                    </a:lnTo>
                    <a:lnTo>
                      <a:pt x="51" y="42"/>
                    </a:lnTo>
                    <a:lnTo>
                      <a:pt x="18" y="40"/>
                    </a:lnTo>
                    <a:lnTo>
                      <a:pt x="0" y="21"/>
                    </a:lnTo>
                    <a:lnTo>
                      <a:pt x="5" y="8"/>
                    </a:lnTo>
                    <a:lnTo>
                      <a:pt x="18" y="2"/>
                    </a:lnTo>
                    <a:close/>
                  </a:path>
                </a:pathLst>
              </a:custGeom>
              <a:solidFill>
                <a:srgbClr val="000000"/>
              </a:solidFill>
              <a:ln w="9525">
                <a:noFill/>
                <a:round/>
                <a:headEnd/>
                <a:tailEnd/>
              </a:ln>
            </p:spPr>
            <p:txBody>
              <a:bodyPr/>
              <a:lstStyle/>
              <a:p>
                <a:endParaRPr lang="en-US"/>
              </a:p>
            </p:txBody>
          </p:sp>
          <p:sp>
            <p:nvSpPr>
              <p:cNvPr id="21680" name="Freeform 272"/>
              <p:cNvSpPr>
                <a:spLocks/>
              </p:cNvSpPr>
              <p:nvPr/>
            </p:nvSpPr>
            <p:spPr bwMode="auto">
              <a:xfrm>
                <a:off x="687" y="2630"/>
                <a:ext cx="18" cy="14"/>
              </a:xfrm>
              <a:custGeom>
                <a:avLst/>
                <a:gdLst>
                  <a:gd name="T0" fmla="*/ 21 w 128"/>
                  <a:gd name="T1" fmla="*/ 0 h 96"/>
                  <a:gd name="T2" fmla="*/ 77 w 128"/>
                  <a:gd name="T3" fmla="*/ 13 h 96"/>
                  <a:gd name="T4" fmla="*/ 128 w 128"/>
                  <a:gd name="T5" fmla="*/ 64 h 96"/>
                  <a:gd name="T6" fmla="*/ 128 w 128"/>
                  <a:gd name="T7" fmla="*/ 90 h 96"/>
                  <a:gd name="T8" fmla="*/ 116 w 128"/>
                  <a:gd name="T9" fmla="*/ 96 h 96"/>
                  <a:gd name="T10" fmla="*/ 101 w 128"/>
                  <a:gd name="T11" fmla="*/ 90 h 96"/>
                  <a:gd name="T12" fmla="*/ 55 w 128"/>
                  <a:gd name="T13" fmla="*/ 55 h 96"/>
                  <a:gd name="T14" fmla="*/ 15 w 128"/>
                  <a:gd name="T15" fmla="*/ 37 h 96"/>
                  <a:gd name="T16" fmla="*/ 2 w 128"/>
                  <a:gd name="T17" fmla="*/ 29 h 96"/>
                  <a:gd name="T18" fmla="*/ 0 w 128"/>
                  <a:gd name="T19" fmla="*/ 15 h 96"/>
                  <a:gd name="T20" fmla="*/ 6 w 128"/>
                  <a:gd name="T21" fmla="*/ 3 h 96"/>
                  <a:gd name="T22" fmla="*/ 21 w 128"/>
                  <a:gd name="T23" fmla="*/ 0 h 96"/>
                  <a:gd name="T24" fmla="*/ 21 w 128"/>
                  <a:gd name="T25" fmla="*/ 0 h 9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8"/>
                  <a:gd name="T40" fmla="*/ 0 h 96"/>
                  <a:gd name="T41" fmla="*/ 128 w 128"/>
                  <a:gd name="T42" fmla="*/ 96 h 9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8" h="96">
                    <a:moveTo>
                      <a:pt x="21" y="0"/>
                    </a:moveTo>
                    <a:lnTo>
                      <a:pt x="77" y="13"/>
                    </a:lnTo>
                    <a:lnTo>
                      <a:pt x="128" y="64"/>
                    </a:lnTo>
                    <a:lnTo>
                      <a:pt x="128" y="90"/>
                    </a:lnTo>
                    <a:lnTo>
                      <a:pt x="116" y="96"/>
                    </a:lnTo>
                    <a:lnTo>
                      <a:pt x="101" y="90"/>
                    </a:lnTo>
                    <a:lnTo>
                      <a:pt x="55" y="55"/>
                    </a:lnTo>
                    <a:lnTo>
                      <a:pt x="15" y="37"/>
                    </a:lnTo>
                    <a:lnTo>
                      <a:pt x="2" y="29"/>
                    </a:lnTo>
                    <a:lnTo>
                      <a:pt x="0" y="15"/>
                    </a:lnTo>
                    <a:lnTo>
                      <a:pt x="6" y="3"/>
                    </a:lnTo>
                    <a:lnTo>
                      <a:pt x="21" y="0"/>
                    </a:lnTo>
                    <a:close/>
                  </a:path>
                </a:pathLst>
              </a:custGeom>
              <a:solidFill>
                <a:srgbClr val="000000"/>
              </a:solidFill>
              <a:ln w="9525">
                <a:noFill/>
                <a:round/>
                <a:headEnd/>
                <a:tailEnd/>
              </a:ln>
            </p:spPr>
            <p:txBody>
              <a:bodyPr/>
              <a:lstStyle/>
              <a:p>
                <a:endParaRPr lang="en-US"/>
              </a:p>
            </p:txBody>
          </p:sp>
          <p:sp>
            <p:nvSpPr>
              <p:cNvPr id="21681" name="Freeform 273"/>
              <p:cNvSpPr>
                <a:spLocks/>
              </p:cNvSpPr>
              <p:nvPr/>
            </p:nvSpPr>
            <p:spPr bwMode="auto">
              <a:xfrm>
                <a:off x="685" y="2650"/>
                <a:ext cx="18" cy="9"/>
              </a:xfrm>
              <a:custGeom>
                <a:avLst/>
                <a:gdLst>
                  <a:gd name="T0" fmla="*/ 17 w 123"/>
                  <a:gd name="T1" fmla="*/ 10 h 59"/>
                  <a:gd name="T2" fmla="*/ 50 w 123"/>
                  <a:gd name="T3" fmla="*/ 0 h 59"/>
                  <a:gd name="T4" fmla="*/ 83 w 123"/>
                  <a:gd name="T5" fmla="*/ 9 h 59"/>
                  <a:gd name="T6" fmla="*/ 113 w 123"/>
                  <a:gd name="T7" fmla="*/ 24 h 59"/>
                  <a:gd name="T8" fmla="*/ 123 w 123"/>
                  <a:gd name="T9" fmla="*/ 49 h 59"/>
                  <a:gd name="T10" fmla="*/ 115 w 123"/>
                  <a:gd name="T11" fmla="*/ 59 h 59"/>
                  <a:gd name="T12" fmla="*/ 99 w 123"/>
                  <a:gd name="T13" fmla="*/ 59 h 59"/>
                  <a:gd name="T14" fmla="*/ 55 w 123"/>
                  <a:gd name="T15" fmla="*/ 53 h 59"/>
                  <a:gd name="T16" fmla="*/ 24 w 123"/>
                  <a:gd name="T17" fmla="*/ 53 h 59"/>
                  <a:gd name="T18" fmla="*/ 7 w 123"/>
                  <a:gd name="T19" fmla="*/ 48 h 59"/>
                  <a:gd name="T20" fmla="*/ 0 w 123"/>
                  <a:gd name="T21" fmla="*/ 35 h 59"/>
                  <a:gd name="T22" fmla="*/ 3 w 123"/>
                  <a:gd name="T23" fmla="*/ 21 h 59"/>
                  <a:gd name="T24" fmla="*/ 17 w 123"/>
                  <a:gd name="T25" fmla="*/ 10 h 59"/>
                  <a:gd name="T26" fmla="*/ 17 w 123"/>
                  <a:gd name="T27" fmla="*/ 10 h 5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23"/>
                  <a:gd name="T43" fmla="*/ 0 h 59"/>
                  <a:gd name="T44" fmla="*/ 123 w 123"/>
                  <a:gd name="T45" fmla="*/ 59 h 5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23" h="59">
                    <a:moveTo>
                      <a:pt x="17" y="10"/>
                    </a:moveTo>
                    <a:lnTo>
                      <a:pt x="50" y="0"/>
                    </a:lnTo>
                    <a:lnTo>
                      <a:pt x="83" y="9"/>
                    </a:lnTo>
                    <a:lnTo>
                      <a:pt x="113" y="24"/>
                    </a:lnTo>
                    <a:lnTo>
                      <a:pt x="123" y="49"/>
                    </a:lnTo>
                    <a:lnTo>
                      <a:pt x="115" y="59"/>
                    </a:lnTo>
                    <a:lnTo>
                      <a:pt x="99" y="59"/>
                    </a:lnTo>
                    <a:lnTo>
                      <a:pt x="55" y="53"/>
                    </a:lnTo>
                    <a:lnTo>
                      <a:pt x="24" y="53"/>
                    </a:lnTo>
                    <a:lnTo>
                      <a:pt x="7" y="48"/>
                    </a:lnTo>
                    <a:lnTo>
                      <a:pt x="0" y="35"/>
                    </a:lnTo>
                    <a:lnTo>
                      <a:pt x="3" y="21"/>
                    </a:lnTo>
                    <a:lnTo>
                      <a:pt x="17" y="10"/>
                    </a:lnTo>
                    <a:close/>
                  </a:path>
                </a:pathLst>
              </a:custGeom>
              <a:solidFill>
                <a:srgbClr val="000000"/>
              </a:solidFill>
              <a:ln w="9525">
                <a:noFill/>
                <a:round/>
                <a:headEnd/>
                <a:tailEnd/>
              </a:ln>
            </p:spPr>
            <p:txBody>
              <a:bodyPr/>
              <a:lstStyle/>
              <a:p>
                <a:endParaRPr lang="en-US"/>
              </a:p>
            </p:txBody>
          </p:sp>
          <p:sp>
            <p:nvSpPr>
              <p:cNvPr id="21682" name="Freeform 274"/>
              <p:cNvSpPr>
                <a:spLocks/>
              </p:cNvSpPr>
              <p:nvPr/>
            </p:nvSpPr>
            <p:spPr bwMode="auto">
              <a:xfrm>
                <a:off x="683" y="2666"/>
                <a:ext cx="19" cy="22"/>
              </a:xfrm>
              <a:custGeom>
                <a:avLst/>
                <a:gdLst>
                  <a:gd name="T0" fmla="*/ 125 w 136"/>
                  <a:gd name="T1" fmla="*/ 137 h 153"/>
                  <a:gd name="T2" fmla="*/ 72 w 136"/>
                  <a:gd name="T3" fmla="*/ 153 h 153"/>
                  <a:gd name="T4" fmla="*/ 25 w 136"/>
                  <a:gd name="T5" fmla="*/ 140 h 153"/>
                  <a:gd name="T6" fmla="*/ 1 w 136"/>
                  <a:gd name="T7" fmla="*/ 93 h 153"/>
                  <a:gd name="T8" fmla="*/ 0 w 136"/>
                  <a:gd name="T9" fmla="*/ 36 h 153"/>
                  <a:gd name="T10" fmla="*/ 9 w 136"/>
                  <a:gd name="T11" fmla="*/ 15 h 153"/>
                  <a:gd name="T12" fmla="*/ 26 w 136"/>
                  <a:gd name="T13" fmla="*/ 0 h 153"/>
                  <a:gd name="T14" fmla="*/ 46 w 136"/>
                  <a:gd name="T15" fmla="*/ 1 h 153"/>
                  <a:gd name="T16" fmla="*/ 61 w 136"/>
                  <a:gd name="T17" fmla="*/ 14 h 153"/>
                  <a:gd name="T18" fmla="*/ 61 w 136"/>
                  <a:gd name="T19" fmla="*/ 38 h 153"/>
                  <a:gd name="T20" fmla="*/ 56 w 136"/>
                  <a:gd name="T21" fmla="*/ 50 h 153"/>
                  <a:gd name="T22" fmla="*/ 64 w 136"/>
                  <a:gd name="T23" fmla="*/ 98 h 153"/>
                  <a:gd name="T24" fmla="*/ 86 w 136"/>
                  <a:gd name="T25" fmla="*/ 107 h 153"/>
                  <a:gd name="T26" fmla="*/ 113 w 136"/>
                  <a:gd name="T27" fmla="*/ 102 h 153"/>
                  <a:gd name="T28" fmla="*/ 128 w 136"/>
                  <a:gd name="T29" fmla="*/ 103 h 153"/>
                  <a:gd name="T30" fmla="*/ 136 w 136"/>
                  <a:gd name="T31" fmla="*/ 114 h 153"/>
                  <a:gd name="T32" fmla="*/ 136 w 136"/>
                  <a:gd name="T33" fmla="*/ 127 h 153"/>
                  <a:gd name="T34" fmla="*/ 125 w 136"/>
                  <a:gd name="T35" fmla="*/ 137 h 153"/>
                  <a:gd name="T36" fmla="*/ 125 w 136"/>
                  <a:gd name="T37" fmla="*/ 137 h 15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36"/>
                  <a:gd name="T58" fmla="*/ 0 h 153"/>
                  <a:gd name="T59" fmla="*/ 136 w 136"/>
                  <a:gd name="T60" fmla="*/ 153 h 15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36" h="153">
                    <a:moveTo>
                      <a:pt x="125" y="137"/>
                    </a:moveTo>
                    <a:lnTo>
                      <a:pt x="72" y="153"/>
                    </a:lnTo>
                    <a:lnTo>
                      <a:pt x="25" y="140"/>
                    </a:lnTo>
                    <a:lnTo>
                      <a:pt x="1" y="93"/>
                    </a:lnTo>
                    <a:lnTo>
                      <a:pt x="0" y="36"/>
                    </a:lnTo>
                    <a:lnTo>
                      <a:pt x="9" y="15"/>
                    </a:lnTo>
                    <a:lnTo>
                      <a:pt x="26" y="0"/>
                    </a:lnTo>
                    <a:lnTo>
                      <a:pt x="46" y="1"/>
                    </a:lnTo>
                    <a:lnTo>
                      <a:pt x="61" y="14"/>
                    </a:lnTo>
                    <a:lnTo>
                      <a:pt x="61" y="38"/>
                    </a:lnTo>
                    <a:lnTo>
                      <a:pt x="56" y="50"/>
                    </a:lnTo>
                    <a:lnTo>
                      <a:pt x="64" y="98"/>
                    </a:lnTo>
                    <a:lnTo>
                      <a:pt x="86" y="107"/>
                    </a:lnTo>
                    <a:lnTo>
                      <a:pt x="113" y="102"/>
                    </a:lnTo>
                    <a:lnTo>
                      <a:pt x="128" y="103"/>
                    </a:lnTo>
                    <a:lnTo>
                      <a:pt x="136" y="114"/>
                    </a:lnTo>
                    <a:lnTo>
                      <a:pt x="136" y="127"/>
                    </a:lnTo>
                    <a:lnTo>
                      <a:pt x="125" y="137"/>
                    </a:lnTo>
                    <a:close/>
                  </a:path>
                </a:pathLst>
              </a:custGeom>
              <a:solidFill>
                <a:srgbClr val="000000"/>
              </a:solidFill>
              <a:ln w="9525">
                <a:noFill/>
                <a:round/>
                <a:headEnd/>
                <a:tailEnd/>
              </a:ln>
            </p:spPr>
            <p:txBody>
              <a:bodyPr/>
              <a:lstStyle/>
              <a:p>
                <a:endParaRPr lang="en-US"/>
              </a:p>
            </p:txBody>
          </p:sp>
          <p:sp>
            <p:nvSpPr>
              <p:cNvPr id="21683" name="Freeform 275"/>
              <p:cNvSpPr>
                <a:spLocks/>
              </p:cNvSpPr>
              <p:nvPr/>
            </p:nvSpPr>
            <p:spPr bwMode="auto">
              <a:xfrm>
                <a:off x="309" y="2403"/>
                <a:ext cx="225" cy="25"/>
              </a:xfrm>
              <a:custGeom>
                <a:avLst/>
                <a:gdLst>
                  <a:gd name="T0" fmla="*/ 11 w 1579"/>
                  <a:gd name="T1" fmla="*/ 140 h 175"/>
                  <a:gd name="T2" fmla="*/ 66 w 1579"/>
                  <a:gd name="T3" fmla="*/ 117 h 175"/>
                  <a:gd name="T4" fmla="*/ 118 w 1579"/>
                  <a:gd name="T5" fmla="*/ 97 h 175"/>
                  <a:gd name="T6" fmla="*/ 168 w 1579"/>
                  <a:gd name="T7" fmla="*/ 80 h 175"/>
                  <a:gd name="T8" fmla="*/ 216 w 1579"/>
                  <a:gd name="T9" fmla="*/ 66 h 175"/>
                  <a:gd name="T10" fmla="*/ 316 w 1579"/>
                  <a:gd name="T11" fmla="*/ 47 h 175"/>
                  <a:gd name="T12" fmla="*/ 431 w 1579"/>
                  <a:gd name="T13" fmla="*/ 35 h 175"/>
                  <a:gd name="T14" fmla="*/ 598 w 1579"/>
                  <a:gd name="T15" fmla="*/ 21 h 175"/>
                  <a:gd name="T16" fmla="*/ 744 w 1579"/>
                  <a:gd name="T17" fmla="*/ 7 h 175"/>
                  <a:gd name="T18" fmla="*/ 890 w 1579"/>
                  <a:gd name="T19" fmla="*/ 0 h 175"/>
                  <a:gd name="T20" fmla="*/ 1056 w 1579"/>
                  <a:gd name="T21" fmla="*/ 5 h 175"/>
                  <a:gd name="T22" fmla="*/ 1180 w 1579"/>
                  <a:gd name="T23" fmla="*/ 0 h 175"/>
                  <a:gd name="T24" fmla="*/ 1238 w 1579"/>
                  <a:gd name="T25" fmla="*/ 6 h 175"/>
                  <a:gd name="T26" fmla="*/ 1355 w 1579"/>
                  <a:gd name="T27" fmla="*/ 30 h 175"/>
                  <a:gd name="T28" fmla="*/ 1398 w 1579"/>
                  <a:gd name="T29" fmla="*/ 37 h 175"/>
                  <a:gd name="T30" fmla="*/ 1491 w 1579"/>
                  <a:gd name="T31" fmla="*/ 61 h 175"/>
                  <a:gd name="T32" fmla="*/ 1555 w 1579"/>
                  <a:gd name="T33" fmla="*/ 81 h 175"/>
                  <a:gd name="T34" fmla="*/ 1576 w 1579"/>
                  <a:gd name="T35" fmla="*/ 97 h 175"/>
                  <a:gd name="T36" fmla="*/ 1579 w 1579"/>
                  <a:gd name="T37" fmla="*/ 121 h 175"/>
                  <a:gd name="T38" fmla="*/ 1566 w 1579"/>
                  <a:gd name="T39" fmla="*/ 142 h 175"/>
                  <a:gd name="T40" fmla="*/ 1540 w 1579"/>
                  <a:gd name="T41" fmla="*/ 146 h 175"/>
                  <a:gd name="T42" fmla="*/ 1473 w 1579"/>
                  <a:gd name="T43" fmla="*/ 129 h 175"/>
                  <a:gd name="T44" fmla="*/ 1383 w 1579"/>
                  <a:gd name="T45" fmla="*/ 106 h 175"/>
                  <a:gd name="T46" fmla="*/ 1339 w 1579"/>
                  <a:gd name="T47" fmla="*/ 94 h 175"/>
                  <a:gd name="T48" fmla="*/ 1230 w 1579"/>
                  <a:gd name="T49" fmla="*/ 72 h 175"/>
                  <a:gd name="T50" fmla="*/ 1179 w 1579"/>
                  <a:gd name="T51" fmla="*/ 70 h 175"/>
                  <a:gd name="T52" fmla="*/ 1056 w 1579"/>
                  <a:gd name="T53" fmla="*/ 74 h 175"/>
                  <a:gd name="T54" fmla="*/ 747 w 1579"/>
                  <a:gd name="T55" fmla="*/ 74 h 175"/>
                  <a:gd name="T56" fmla="*/ 437 w 1579"/>
                  <a:gd name="T57" fmla="*/ 99 h 175"/>
                  <a:gd name="T58" fmla="*/ 227 w 1579"/>
                  <a:gd name="T59" fmla="*/ 117 h 175"/>
                  <a:gd name="T60" fmla="*/ 131 w 1579"/>
                  <a:gd name="T61" fmla="*/ 136 h 175"/>
                  <a:gd name="T62" fmla="*/ 80 w 1579"/>
                  <a:gd name="T63" fmla="*/ 153 h 175"/>
                  <a:gd name="T64" fmla="*/ 26 w 1579"/>
                  <a:gd name="T65" fmla="*/ 175 h 175"/>
                  <a:gd name="T66" fmla="*/ 11 w 1579"/>
                  <a:gd name="T67" fmla="*/ 175 h 175"/>
                  <a:gd name="T68" fmla="*/ 1 w 1579"/>
                  <a:gd name="T69" fmla="*/ 165 h 175"/>
                  <a:gd name="T70" fmla="*/ 0 w 1579"/>
                  <a:gd name="T71" fmla="*/ 152 h 175"/>
                  <a:gd name="T72" fmla="*/ 11 w 1579"/>
                  <a:gd name="T73" fmla="*/ 140 h 175"/>
                  <a:gd name="T74" fmla="*/ 11 w 1579"/>
                  <a:gd name="T75" fmla="*/ 140 h 17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579"/>
                  <a:gd name="T115" fmla="*/ 0 h 175"/>
                  <a:gd name="T116" fmla="*/ 1579 w 1579"/>
                  <a:gd name="T117" fmla="*/ 175 h 17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579" h="175">
                    <a:moveTo>
                      <a:pt x="11" y="140"/>
                    </a:moveTo>
                    <a:lnTo>
                      <a:pt x="66" y="117"/>
                    </a:lnTo>
                    <a:lnTo>
                      <a:pt x="118" y="97"/>
                    </a:lnTo>
                    <a:lnTo>
                      <a:pt x="168" y="80"/>
                    </a:lnTo>
                    <a:lnTo>
                      <a:pt x="216" y="66"/>
                    </a:lnTo>
                    <a:lnTo>
                      <a:pt x="316" y="47"/>
                    </a:lnTo>
                    <a:lnTo>
                      <a:pt x="431" y="35"/>
                    </a:lnTo>
                    <a:lnTo>
                      <a:pt x="598" y="21"/>
                    </a:lnTo>
                    <a:lnTo>
                      <a:pt x="744" y="7"/>
                    </a:lnTo>
                    <a:lnTo>
                      <a:pt x="890" y="0"/>
                    </a:lnTo>
                    <a:lnTo>
                      <a:pt x="1056" y="5"/>
                    </a:lnTo>
                    <a:lnTo>
                      <a:pt x="1180" y="0"/>
                    </a:lnTo>
                    <a:lnTo>
                      <a:pt x="1238" y="6"/>
                    </a:lnTo>
                    <a:lnTo>
                      <a:pt x="1355" y="30"/>
                    </a:lnTo>
                    <a:lnTo>
                      <a:pt x="1398" y="37"/>
                    </a:lnTo>
                    <a:lnTo>
                      <a:pt x="1491" y="61"/>
                    </a:lnTo>
                    <a:lnTo>
                      <a:pt x="1555" y="81"/>
                    </a:lnTo>
                    <a:lnTo>
                      <a:pt x="1576" y="97"/>
                    </a:lnTo>
                    <a:lnTo>
                      <a:pt x="1579" y="121"/>
                    </a:lnTo>
                    <a:lnTo>
                      <a:pt x="1566" y="142"/>
                    </a:lnTo>
                    <a:lnTo>
                      <a:pt x="1540" y="146"/>
                    </a:lnTo>
                    <a:lnTo>
                      <a:pt x="1473" y="129"/>
                    </a:lnTo>
                    <a:lnTo>
                      <a:pt x="1383" y="106"/>
                    </a:lnTo>
                    <a:lnTo>
                      <a:pt x="1339" y="94"/>
                    </a:lnTo>
                    <a:lnTo>
                      <a:pt x="1230" y="72"/>
                    </a:lnTo>
                    <a:lnTo>
                      <a:pt x="1179" y="70"/>
                    </a:lnTo>
                    <a:lnTo>
                      <a:pt x="1056" y="74"/>
                    </a:lnTo>
                    <a:lnTo>
                      <a:pt x="747" y="74"/>
                    </a:lnTo>
                    <a:lnTo>
                      <a:pt x="437" y="99"/>
                    </a:lnTo>
                    <a:lnTo>
                      <a:pt x="227" y="117"/>
                    </a:lnTo>
                    <a:lnTo>
                      <a:pt x="131" y="136"/>
                    </a:lnTo>
                    <a:lnTo>
                      <a:pt x="80" y="153"/>
                    </a:lnTo>
                    <a:lnTo>
                      <a:pt x="26" y="175"/>
                    </a:lnTo>
                    <a:lnTo>
                      <a:pt x="11" y="175"/>
                    </a:lnTo>
                    <a:lnTo>
                      <a:pt x="1" y="165"/>
                    </a:lnTo>
                    <a:lnTo>
                      <a:pt x="0" y="152"/>
                    </a:lnTo>
                    <a:lnTo>
                      <a:pt x="11" y="140"/>
                    </a:lnTo>
                    <a:close/>
                  </a:path>
                </a:pathLst>
              </a:custGeom>
              <a:solidFill>
                <a:srgbClr val="000000"/>
              </a:solidFill>
              <a:ln w="9525">
                <a:noFill/>
                <a:round/>
                <a:headEnd/>
                <a:tailEnd/>
              </a:ln>
            </p:spPr>
            <p:txBody>
              <a:bodyPr/>
              <a:lstStyle/>
              <a:p>
                <a:endParaRPr lang="en-US"/>
              </a:p>
            </p:txBody>
          </p:sp>
          <p:sp>
            <p:nvSpPr>
              <p:cNvPr id="21684" name="Freeform 276"/>
              <p:cNvSpPr>
                <a:spLocks/>
              </p:cNvSpPr>
              <p:nvPr/>
            </p:nvSpPr>
            <p:spPr bwMode="auto">
              <a:xfrm>
                <a:off x="305" y="2430"/>
                <a:ext cx="24" cy="209"/>
              </a:xfrm>
              <a:custGeom>
                <a:avLst/>
                <a:gdLst>
                  <a:gd name="T0" fmla="*/ 37 w 166"/>
                  <a:gd name="T1" fmla="*/ 17 h 1459"/>
                  <a:gd name="T2" fmla="*/ 51 w 166"/>
                  <a:gd name="T3" fmla="*/ 330 h 1459"/>
                  <a:gd name="T4" fmla="*/ 54 w 166"/>
                  <a:gd name="T5" fmla="*/ 476 h 1459"/>
                  <a:gd name="T6" fmla="*/ 68 w 166"/>
                  <a:gd name="T7" fmla="*/ 641 h 1459"/>
                  <a:gd name="T8" fmla="*/ 75 w 166"/>
                  <a:gd name="T9" fmla="*/ 762 h 1459"/>
                  <a:gd name="T10" fmla="*/ 86 w 166"/>
                  <a:gd name="T11" fmla="*/ 869 h 1459"/>
                  <a:gd name="T12" fmla="*/ 100 w 166"/>
                  <a:gd name="T13" fmla="*/ 974 h 1459"/>
                  <a:gd name="T14" fmla="*/ 117 w 166"/>
                  <a:gd name="T15" fmla="*/ 1095 h 1459"/>
                  <a:gd name="T16" fmla="*/ 128 w 166"/>
                  <a:gd name="T17" fmla="*/ 1211 h 1459"/>
                  <a:gd name="T18" fmla="*/ 136 w 166"/>
                  <a:gd name="T19" fmla="*/ 1265 h 1459"/>
                  <a:gd name="T20" fmla="*/ 152 w 166"/>
                  <a:gd name="T21" fmla="*/ 1325 h 1459"/>
                  <a:gd name="T22" fmla="*/ 166 w 166"/>
                  <a:gd name="T23" fmla="*/ 1424 h 1459"/>
                  <a:gd name="T24" fmla="*/ 160 w 166"/>
                  <a:gd name="T25" fmla="*/ 1449 h 1459"/>
                  <a:gd name="T26" fmla="*/ 141 w 166"/>
                  <a:gd name="T27" fmla="*/ 1459 h 1459"/>
                  <a:gd name="T28" fmla="*/ 120 w 166"/>
                  <a:gd name="T29" fmla="*/ 1456 h 1459"/>
                  <a:gd name="T30" fmla="*/ 107 w 166"/>
                  <a:gd name="T31" fmla="*/ 1434 h 1459"/>
                  <a:gd name="T32" fmla="*/ 93 w 166"/>
                  <a:gd name="T33" fmla="*/ 1339 h 1459"/>
                  <a:gd name="T34" fmla="*/ 68 w 166"/>
                  <a:gd name="T35" fmla="*/ 1223 h 1459"/>
                  <a:gd name="T36" fmla="*/ 58 w 166"/>
                  <a:gd name="T37" fmla="*/ 1103 h 1459"/>
                  <a:gd name="T38" fmla="*/ 33 w 166"/>
                  <a:gd name="T39" fmla="*/ 874 h 1459"/>
                  <a:gd name="T40" fmla="*/ 22 w 166"/>
                  <a:gd name="T41" fmla="*/ 645 h 1459"/>
                  <a:gd name="T42" fmla="*/ 9 w 166"/>
                  <a:gd name="T43" fmla="*/ 333 h 1459"/>
                  <a:gd name="T44" fmla="*/ 0 w 166"/>
                  <a:gd name="T45" fmla="*/ 21 h 1459"/>
                  <a:gd name="T46" fmla="*/ 4 w 166"/>
                  <a:gd name="T47" fmla="*/ 6 h 1459"/>
                  <a:gd name="T48" fmla="*/ 16 w 166"/>
                  <a:gd name="T49" fmla="*/ 0 h 1459"/>
                  <a:gd name="T50" fmla="*/ 37 w 166"/>
                  <a:gd name="T51" fmla="*/ 17 h 1459"/>
                  <a:gd name="T52" fmla="*/ 37 w 166"/>
                  <a:gd name="T53" fmla="*/ 17 h 145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66"/>
                  <a:gd name="T82" fmla="*/ 0 h 1459"/>
                  <a:gd name="T83" fmla="*/ 166 w 166"/>
                  <a:gd name="T84" fmla="*/ 1459 h 1459"/>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66" h="1459">
                    <a:moveTo>
                      <a:pt x="37" y="17"/>
                    </a:moveTo>
                    <a:lnTo>
                      <a:pt x="51" y="330"/>
                    </a:lnTo>
                    <a:lnTo>
                      <a:pt x="54" y="476"/>
                    </a:lnTo>
                    <a:lnTo>
                      <a:pt x="68" y="641"/>
                    </a:lnTo>
                    <a:lnTo>
                      <a:pt x="75" y="762"/>
                    </a:lnTo>
                    <a:lnTo>
                      <a:pt x="86" y="869"/>
                    </a:lnTo>
                    <a:lnTo>
                      <a:pt x="100" y="974"/>
                    </a:lnTo>
                    <a:lnTo>
                      <a:pt x="117" y="1095"/>
                    </a:lnTo>
                    <a:lnTo>
                      <a:pt x="128" y="1211"/>
                    </a:lnTo>
                    <a:lnTo>
                      <a:pt x="136" y="1265"/>
                    </a:lnTo>
                    <a:lnTo>
                      <a:pt x="152" y="1325"/>
                    </a:lnTo>
                    <a:lnTo>
                      <a:pt x="166" y="1424"/>
                    </a:lnTo>
                    <a:lnTo>
                      <a:pt x="160" y="1449"/>
                    </a:lnTo>
                    <a:lnTo>
                      <a:pt x="141" y="1459"/>
                    </a:lnTo>
                    <a:lnTo>
                      <a:pt x="120" y="1456"/>
                    </a:lnTo>
                    <a:lnTo>
                      <a:pt x="107" y="1434"/>
                    </a:lnTo>
                    <a:lnTo>
                      <a:pt x="93" y="1339"/>
                    </a:lnTo>
                    <a:lnTo>
                      <a:pt x="68" y="1223"/>
                    </a:lnTo>
                    <a:lnTo>
                      <a:pt x="58" y="1103"/>
                    </a:lnTo>
                    <a:lnTo>
                      <a:pt x="33" y="874"/>
                    </a:lnTo>
                    <a:lnTo>
                      <a:pt x="22" y="645"/>
                    </a:lnTo>
                    <a:lnTo>
                      <a:pt x="9" y="333"/>
                    </a:lnTo>
                    <a:lnTo>
                      <a:pt x="0" y="21"/>
                    </a:lnTo>
                    <a:lnTo>
                      <a:pt x="4" y="6"/>
                    </a:lnTo>
                    <a:lnTo>
                      <a:pt x="16" y="0"/>
                    </a:lnTo>
                    <a:lnTo>
                      <a:pt x="37" y="17"/>
                    </a:lnTo>
                    <a:close/>
                  </a:path>
                </a:pathLst>
              </a:custGeom>
              <a:solidFill>
                <a:srgbClr val="000000"/>
              </a:solidFill>
              <a:ln w="9525">
                <a:noFill/>
                <a:round/>
                <a:headEnd/>
                <a:tailEnd/>
              </a:ln>
            </p:spPr>
            <p:txBody>
              <a:bodyPr/>
              <a:lstStyle/>
              <a:p>
                <a:endParaRPr lang="en-US"/>
              </a:p>
            </p:txBody>
          </p:sp>
          <p:sp>
            <p:nvSpPr>
              <p:cNvPr id="21685" name="Freeform 277"/>
              <p:cNvSpPr>
                <a:spLocks/>
              </p:cNvSpPr>
              <p:nvPr/>
            </p:nvSpPr>
            <p:spPr bwMode="auto">
              <a:xfrm>
                <a:off x="323" y="2632"/>
                <a:ext cx="173" cy="12"/>
              </a:xfrm>
              <a:custGeom>
                <a:avLst/>
                <a:gdLst>
                  <a:gd name="T0" fmla="*/ 36 w 1215"/>
                  <a:gd name="T1" fmla="*/ 2 h 83"/>
                  <a:gd name="T2" fmla="*/ 178 w 1215"/>
                  <a:gd name="T3" fmla="*/ 15 h 83"/>
                  <a:gd name="T4" fmla="*/ 341 w 1215"/>
                  <a:gd name="T5" fmla="*/ 26 h 83"/>
                  <a:gd name="T6" fmla="*/ 455 w 1215"/>
                  <a:gd name="T7" fmla="*/ 31 h 83"/>
                  <a:gd name="T8" fmla="*/ 556 w 1215"/>
                  <a:gd name="T9" fmla="*/ 27 h 83"/>
                  <a:gd name="T10" fmla="*/ 657 w 1215"/>
                  <a:gd name="T11" fmla="*/ 16 h 83"/>
                  <a:gd name="T12" fmla="*/ 772 w 1215"/>
                  <a:gd name="T13" fmla="*/ 8 h 83"/>
                  <a:gd name="T14" fmla="*/ 912 w 1215"/>
                  <a:gd name="T15" fmla="*/ 9 h 83"/>
                  <a:gd name="T16" fmla="*/ 1194 w 1215"/>
                  <a:gd name="T17" fmla="*/ 0 h 83"/>
                  <a:gd name="T18" fmla="*/ 1215 w 1215"/>
                  <a:gd name="T19" fmla="*/ 16 h 83"/>
                  <a:gd name="T20" fmla="*/ 1211 w 1215"/>
                  <a:gd name="T21" fmla="*/ 29 h 83"/>
                  <a:gd name="T22" fmla="*/ 1198 w 1215"/>
                  <a:gd name="T23" fmla="*/ 37 h 83"/>
                  <a:gd name="T24" fmla="*/ 1056 w 1215"/>
                  <a:gd name="T25" fmla="*/ 56 h 83"/>
                  <a:gd name="T26" fmla="*/ 913 w 1215"/>
                  <a:gd name="T27" fmla="*/ 69 h 83"/>
                  <a:gd name="T28" fmla="*/ 774 w 1215"/>
                  <a:gd name="T29" fmla="*/ 68 h 83"/>
                  <a:gd name="T30" fmla="*/ 542 w 1215"/>
                  <a:gd name="T31" fmla="*/ 83 h 83"/>
                  <a:gd name="T32" fmla="*/ 312 w 1215"/>
                  <a:gd name="T33" fmla="*/ 78 h 83"/>
                  <a:gd name="T34" fmla="*/ 153 w 1215"/>
                  <a:gd name="T35" fmla="*/ 69 h 83"/>
                  <a:gd name="T36" fmla="*/ 10 w 1215"/>
                  <a:gd name="T37" fmla="*/ 46 h 83"/>
                  <a:gd name="T38" fmla="*/ 0 w 1215"/>
                  <a:gd name="T39" fmla="*/ 35 h 83"/>
                  <a:gd name="T40" fmla="*/ 5 w 1215"/>
                  <a:gd name="T41" fmla="*/ 21 h 83"/>
                  <a:gd name="T42" fmla="*/ 18 w 1215"/>
                  <a:gd name="T43" fmla="*/ 9 h 83"/>
                  <a:gd name="T44" fmla="*/ 36 w 1215"/>
                  <a:gd name="T45" fmla="*/ 2 h 83"/>
                  <a:gd name="T46" fmla="*/ 36 w 1215"/>
                  <a:gd name="T47" fmla="*/ 2 h 8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215"/>
                  <a:gd name="T73" fmla="*/ 0 h 83"/>
                  <a:gd name="T74" fmla="*/ 1215 w 1215"/>
                  <a:gd name="T75" fmla="*/ 83 h 8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215" h="83">
                    <a:moveTo>
                      <a:pt x="36" y="2"/>
                    </a:moveTo>
                    <a:lnTo>
                      <a:pt x="178" y="15"/>
                    </a:lnTo>
                    <a:lnTo>
                      <a:pt x="341" y="26"/>
                    </a:lnTo>
                    <a:lnTo>
                      <a:pt x="455" y="31"/>
                    </a:lnTo>
                    <a:lnTo>
                      <a:pt x="556" y="27"/>
                    </a:lnTo>
                    <a:lnTo>
                      <a:pt x="657" y="16"/>
                    </a:lnTo>
                    <a:lnTo>
                      <a:pt x="772" y="8"/>
                    </a:lnTo>
                    <a:lnTo>
                      <a:pt x="912" y="9"/>
                    </a:lnTo>
                    <a:lnTo>
                      <a:pt x="1194" y="0"/>
                    </a:lnTo>
                    <a:lnTo>
                      <a:pt x="1215" y="16"/>
                    </a:lnTo>
                    <a:lnTo>
                      <a:pt x="1211" y="29"/>
                    </a:lnTo>
                    <a:lnTo>
                      <a:pt x="1198" y="37"/>
                    </a:lnTo>
                    <a:lnTo>
                      <a:pt x="1056" y="56"/>
                    </a:lnTo>
                    <a:lnTo>
                      <a:pt x="913" y="69"/>
                    </a:lnTo>
                    <a:lnTo>
                      <a:pt x="774" y="68"/>
                    </a:lnTo>
                    <a:lnTo>
                      <a:pt x="542" y="83"/>
                    </a:lnTo>
                    <a:lnTo>
                      <a:pt x="312" y="78"/>
                    </a:lnTo>
                    <a:lnTo>
                      <a:pt x="153" y="69"/>
                    </a:lnTo>
                    <a:lnTo>
                      <a:pt x="10" y="46"/>
                    </a:lnTo>
                    <a:lnTo>
                      <a:pt x="0" y="35"/>
                    </a:lnTo>
                    <a:lnTo>
                      <a:pt x="5" y="21"/>
                    </a:lnTo>
                    <a:lnTo>
                      <a:pt x="18" y="9"/>
                    </a:lnTo>
                    <a:lnTo>
                      <a:pt x="36" y="2"/>
                    </a:lnTo>
                    <a:close/>
                  </a:path>
                </a:pathLst>
              </a:custGeom>
              <a:solidFill>
                <a:srgbClr val="000000"/>
              </a:solidFill>
              <a:ln w="9525">
                <a:noFill/>
                <a:round/>
                <a:headEnd/>
                <a:tailEnd/>
              </a:ln>
            </p:spPr>
            <p:txBody>
              <a:bodyPr/>
              <a:lstStyle/>
              <a:p>
                <a:endParaRPr lang="en-US"/>
              </a:p>
            </p:txBody>
          </p:sp>
          <p:sp>
            <p:nvSpPr>
              <p:cNvPr id="21686" name="Freeform 278"/>
              <p:cNvSpPr>
                <a:spLocks/>
              </p:cNvSpPr>
              <p:nvPr/>
            </p:nvSpPr>
            <p:spPr bwMode="auto">
              <a:xfrm>
                <a:off x="336" y="2439"/>
                <a:ext cx="170" cy="139"/>
              </a:xfrm>
              <a:custGeom>
                <a:avLst/>
                <a:gdLst>
                  <a:gd name="T0" fmla="*/ 0 w 1189"/>
                  <a:gd name="T1" fmla="*/ 175 h 974"/>
                  <a:gd name="T2" fmla="*/ 14 w 1189"/>
                  <a:gd name="T3" fmla="*/ 151 h 974"/>
                  <a:gd name="T4" fmla="*/ 28 w 1189"/>
                  <a:gd name="T5" fmla="*/ 131 h 974"/>
                  <a:gd name="T6" fmla="*/ 61 w 1189"/>
                  <a:gd name="T7" fmla="*/ 97 h 974"/>
                  <a:gd name="T8" fmla="*/ 79 w 1189"/>
                  <a:gd name="T9" fmla="*/ 82 h 974"/>
                  <a:gd name="T10" fmla="*/ 99 w 1189"/>
                  <a:gd name="T11" fmla="*/ 69 h 974"/>
                  <a:gd name="T12" fmla="*/ 120 w 1189"/>
                  <a:gd name="T13" fmla="*/ 56 h 974"/>
                  <a:gd name="T14" fmla="*/ 144 w 1189"/>
                  <a:gd name="T15" fmla="*/ 44 h 974"/>
                  <a:gd name="T16" fmla="*/ 244 w 1189"/>
                  <a:gd name="T17" fmla="*/ 27 h 974"/>
                  <a:gd name="T18" fmla="*/ 404 w 1189"/>
                  <a:gd name="T19" fmla="*/ 9 h 974"/>
                  <a:gd name="T20" fmla="*/ 545 w 1189"/>
                  <a:gd name="T21" fmla="*/ 0 h 974"/>
                  <a:gd name="T22" fmla="*/ 849 w 1189"/>
                  <a:gd name="T23" fmla="*/ 11 h 974"/>
                  <a:gd name="T24" fmla="*/ 1069 w 1189"/>
                  <a:gd name="T25" fmla="*/ 52 h 974"/>
                  <a:gd name="T26" fmla="*/ 1149 w 1189"/>
                  <a:gd name="T27" fmla="*/ 104 h 974"/>
                  <a:gd name="T28" fmla="*/ 1175 w 1189"/>
                  <a:gd name="T29" fmla="*/ 144 h 974"/>
                  <a:gd name="T30" fmla="*/ 1187 w 1189"/>
                  <a:gd name="T31" fmla="*/ 194 h 974"/>
                  <a:gd name="T32" fmla="*/ 1189 w 1189"/>
                  <a:gd name="T33" fmla="*/ 311 h 974"/>
                  <a:gd name="T34" fmla="*/ 1180 w 1189"/>
                  <a:gd name="T35" fmla="*/ 414 h 974"/>
                  <a:gd name="T36" fmla="*/ 1152 w 1189"/>
                  <a:gd name="T37" fmla="*/ 632 h 974"/>
                  <a:gd name="T38" fmla="*/ 1135 w 1189"/>
                  <a:gd name="T39" fmla="*/ 792 h 974"/>
                  <a:gd name="T40" fmla="*/ 1124 w 1189"/>
                  <a:gd name="T41" fmla="*/ 868 h 974"/>
                  <a:gd name="T42" fmla="*/ 1106 w 1189"/>
                  <a:gd name="T43" fmla="*/ 952 h 974"/>
                  <a:gd name="T44" fmla="*/ 1093 w 1189"/>
                  <a:gd name="T45" fmla="*/ 971 h 974"/>
                  <a:gd name="T46" fmla="*/ 1072 w 1189"/>
                  <a:gd name="T47" fmla="*/ 974 h 974"/>
                  <a:gd name="T48" fmla="*/ 1051 w 1189"/>
                  <a:gd name="T49" fmla="*/ 939 h 974"/>
                  <a:gd name="T50" fmla="*/ 1079 w 1189"/>
                  <a:gd name="T51" fmla="*/ 783 h 974"/>
                  <a:gd name="T52" fmla="*/ 1092 w 1189"/>
                  <a:gd name="T53" fmla="*/ 626 h 974"/>
                  <a:gd name="T54" fmla="*/ 1107 w 1189"/>
                  <a:gd name="T55" fmla="*/ 414 h 974"/>
                  <a:gd name="T56" fmla="*/ 1102 w 1189"/>
                  <a:gd name="T57" fmla="*/ 202 h 974"/>
                  <a:gd name="T58" fmla="*/ 1092 w 1189"/>
                  <a:gd name="T59" fmla="*/ 166 h 974"/>
                  <a:gd name="T60" fmla="*/ 1072 w 1189"/>
                  <a:gd name="T61" fmla="*/ 140 h 974"/>
                  <a:gd name="T62" fmla="*/ 1043 w 1189"/>
                  <a:gd name="T63" fmla="*/ 125 h 974"/>
                  <a:gd name="T64" fmla="*/ 1008 w 1189"/>
                  <a:gd name="T65" fmla="*/ 113 h 974"/>
                  <a:gd name="T66" fmla="*/ 840 w 1189"/>
                  <a:gd name="T67" fmla="*/ 101 h 974"/>
                  <a:gd name="T68" fmla="*/ 685 w 1189"/>
                  <a:gd name="T69" fmla="*/ 90 h 974"/>
                  <a:gd name="T70" fmla="*/ 547 w 1189"/>
                  <a:gd name="T71" fmla="*/ 90 h 974"/>
                  <a:gd name="T72" fmla="*/ 252 w 1189"/>
                  <a:gd name="T73" fmla="*/ 117 h 974"/>
                  <a:gd name="T74" fmla="*/ 172 w 1189"/>
                  <a:gd name="T75" fmla="*/ 129 h 974"/>
                  <a:gd name="T76" fmla="*/ 93 w 1189"/>
                  <a:gd name="T77" fmla="*/ 150 h 974"/>
                  <a:gd name="T78" fmla="*/ 59 w 1189"/>
                  <a:gd name="T79" fmla="*/ 164 h 974"/>
                  <a:gd name="T80" fmla="*/ 32 w 1189"/>
                  <a:gd name="T81" fmla="*/ 193 h 974"/>
                  <a:gd name="T82" fmla="*/ 20 w 1189"/>
                  <a:gd name="T83" fmla="*/ 202 h 974"/>
                  <a:gd name="T84" fmla="*/ 7 w 1189"/>
                  <a:gd name="T85" fmla="*/ 201 h 974"/>
                  <a:gd name="T86" fmla="*/ 0 w 1189"/>
                  <a:gd name="T87" fmla="*/ 175 h 974"/>
                  <a:gd name="T88" fmla="*/ 0 w 1189"/>
                  <a:gd name="T89" fmla="*/ 175 h 97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189"/>
                  <a:gd name="T136" fmla="*/ 0 h 974"/>
                  <a:gd name="T137" fmla="*/ 1189 w 1189"/>
                  <a:gd name="T138" fmla="*/ 974 h 97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189" h="974">
                    <a:moveTo>
                      <a:pt x="0" y="175"/>
                    </a:moveTo>
                    <a:lnTo>
                      <a:pt x="14" y="151"/>
                    </a:lnTo>
                    <a:lnTo>
                      <a:pt x="28" y="131"/>
                    </a:lnTo>
                    <a:lnTo>
                      <a:pt x="61" y="97"/>
                    </a:lnTo>
                    <a:lnTo>
                      <a:pt x="79" y="82"/>
                    </a:lnTo>
                    <a:lnTo>
                      <a:pt x="99" y="69"/>
                    </a:lnTo>
                    <a:lnTo>
                      <a:pt x="120" y="56"/>
                    </a:lnTo>
                    <a:lnTo>
                      <a:pt x="144" y="44"/>
                    </a:lnTo>
                    <a:lnTo>
                      <a:pt x="244" y="27"/>
                    </a:lnTo>
                    <a:lnTo>
                      <a:pt x="404" y="9"/>
                    </a:lnTo>
                    <a:lnTo>
                      <a:pt x="545" y="0"/>
                    </a:lnTo>
                    <a:lnTo>
                      <a:pt x="849" y="11"/>
                    </a:lnTo>
                    <a:lnTo>
                      <a:pt x="1069" y="52"/>
                    </a:lnTo>
                    <a:lnTo>
                      <a:pt x="1149" y="104"/>
                    </a:lnTo>
                    <a:lnTo>
                      <a:pt x="1175" y="144"/>
                    </a:lnTo>
                    <a:lnTo>
                      <a:pt x="1187" y="194"/>
                    </a:lnTo>
                    <a:lnTo>
                      <a:pt x="1189" y="311"/>
                    </a:lnTo>
                    <a:lnTo>
                      <a:pt x="1180" y="414"/>
                    </a:lnTo>
                    <a:lnTo>
                      <a:pt x="1152" y="632"/>
                    </a:lnTo>
                    <a:lnTo>
                      <a:pt x="1135" y="792"/>
                    </a:lnTo>
                    <a:lnTo>
                      <a:pt x="1124" y="868"/>
                    </a:lnTo>
                    <a:lnTo>
                      <a:pt x="1106" y="952"/>
                    </a:lnTo>
                    <a:lnTo>
                      <a:pt x="1093" y="971"/>
                    </a:lnTo>
                    <a:lnTo>
                      <a:pt x="1072" y="974"/>
                    </a:lnTo>
                    <a:lnTo>
                      <a:pt x="1051" y="939"/>
                    </a:lnTo>
                    <a:lnTo>
                      <a:pt x="1079" y="783"/>
                    </a:lnTo>
                    <a:lnTo>
                      <a:pt x="1092" y="626"/>
                    </a:lnTo>
                    <a:lnTo>
                      <a:pt x="1107" y="414"/>
                    </a:lnTo>
                    <a:lnTo>
                      <a:pt x="1102" y="202"/>
                    </a:lnTo>
                    <a:lnTo>
                      <a:pt x="1092" y="166"/>
                    </a:lnTo>
                    <a:lnTo>
                      <a:pt x="1072" y="140"/>
                    </a:lnTo>
                    <a:lnTo>
                      <a:pt x="1043" y="125"/>
                    </a:lnTo>
                    <a:lnTo>
                      <a:pt x="1008" y="113"/>
                    </a:lnTo>
                    <a:lnTo>
                      <a:pt x="840" y="101"/>
                    </a:lnTo>
                    <a:lnTo>
                      <a:pt x="685" y="90"/>
                    </a:lnTo>
                    <a:lnTo>
                      <a:pt x="547" y="90"/>
                    </a:lnTo>
                    <a:lnTo>
                      <a:pt x="252" y="117"/>
                    </a:lnTo>
                    <a:lnTo>
                      <a:pt x="172" y="129"/>
                    </a:lnTo>
                    <a:lnTo>
                      <a:pt x="93" y="150"/>
                    </a:lnTo>
                    <a:lnTo>
                      <a:pt x="59" y="164"/>
                    </a:lnTo>
                    <a:lnTo>
                      <a:pt x="32" y="193"/>
                    </a:lnTo>
                    <a:lnTo>
                      <a:pt x="20" y="202"/>
                    </a:lnTo>
                    <a:lnTo>
                      <a:pt x="7" y="201"/>
                    </a:lnTo>
                    <a:lnTo>
                      <a:pt x="0" y="175"/>
                    </a:lnTo>
                    <a:close/>
                  </a:path>
                </a:pathLst>
              </a:custGeom>
              <a:solidFill>
                <a:srgbClr val="000000"/>
              </a:solidFill>
              <a:ln w="9525">
                <a:noFill/>
                <a:round/>
                <a:headEnd/>
                <a:tailEnd/>
              </a:ln>
            </p:spPr>
            <p:txBody>
              <a:bodyPr/>
              <a:lstStyle/>
              <a:p>
                <a:endParaRPr lang="en-US"/>
              </a:p>
            </p:txBody>
          </p:sp>
          <p:sp>
            <p:nvSpPr>
              <p:cNvPr id="21687" name="Freeform 279"/>
              <p:cNvSpPr>
                <a:spLocks/>
              </p:cNvSpPr>
              <p:nvPr/>
            </p:nvSpPr>
            <p:spPr bwMode="auto">
              <a:xfrm>
                <a:off x="336" y="2505"/>
                <a:ext cx="104" cy="82"/>
              </a:xfrm>
              <a:custGeom>
                <a:avLst/>
                <a:gdLst>
                  <a:gd name="T0" fmla="*/ 38 w 726"/>
                  <a:gd name="T1" fmla="*/ 18 h 571"/>
                  <a:gd name="T2" fmla="*/ 56 w 726"/>
                  <a:gd name="T3" fmla="*/ 177 h 571"/>
                  <a:gd name="T4" fmla="*/ 70 w 726"/>
                  <a:gd name="T5" fmla="*/ 251 h 571"/>
                  <a:gd name="T6" fmla="*/ 91 w 726"/>
                  <a:gd name="T7" fmla="*/ 332 h 571"/>
                  <a:gd name="T8" fmla="*/ 109 w 726"/>
                  <a:gd name="T9" fmla="*/ 405 h 571"/>
                  <a:gd name="T10" fmla="*/ 122 w 726"/>
                  <a:gd name="T11" fmla="*/ 435 h 571"/>
                  <a:gd name="T12" fmla="*/ 148 w 726"/>
                  <a:gd name="T13" fmla="*/ 462 h 571"/>
                  <a:gd name="T14" fmla="*/ 176 w 726"/>
                  <a:gd name="T15" fmla="*/ 480 h 571"/>
                  <a:gd name="T16" fmla="*/ 204 w 726"/>
                  <a:gd name="T17" fmla="*/ 494 h 571"/>
                  <a:gd name="T18" fmla="*/ 260 w 726"/>
                  <a:gd name="T19" fmla="*/ 506 h 571"/>
                  <a:gd name="T20" fmla="*/ 388 w 726"/>
                  <a:gd name="T21" fmla="*/ 509 h 571"/>
                  <a:gd name="T22" fmla="*/ 493 w 726"/>
                  <a:gd name="T23" fmla="*/ 510 h 571"/>
                  <a:gd name="T24" fmla="*/ 600 w 726"/>
                  <a:gd name="T25" fmla="*/ 516 h 571"/>
                  <a:gd name="T26" fmla="*/ 707 w 726"/>
                  <a:gd name="T27" fmla="*/ 519 h 571"/>
                  <a:gd name="T28" fmla="*/ 726 w 726"/>
                  <a:gd name="T29" fmla="*/ 538 h 571"/>
                  <a:gd name="T30" fmla="*/ 723 w 726"/>
                  <a:gd name="T31" fmla="*/ 551 h 571"/>
                  <a:gd name="T32" fmla="*/ 708 w 726"/>
                  <a:gd name="T33" fmla="*/ 557 h 571"/>
                  <a:gd name="T34" fmla="*/ 494 w 726"/>
                  <a:gd name="T35" fmla="*/ 571 h 571"/>
                  <a:gd name="T36" fmla="*/ 384 w 726"/>
                  <a:gd name="T37" fmla="*/ 570 h 571"/>
                  <a:gd name="T38" fmla="*/ 247 w 726"/>
                  <a:gd name="T39" fmla="*/ 553 h 571"/>
                  <a:gd name="T40" fmla="*/ 186 w 726"/>
                  <a:gd name="T41" fmla="*/ 531 h 571"/>
                  <a:gd name="T42" fmla="*/ 156 w 726"/>
                  <a:gd name="T43" fmla="*/ 514 h 571"/>
                  <a:gd name="T44" fmla="*/ 125 w 726"/>
                  <a:gd name="T45" fmla="*/ 493 h 571"/>
                  <a:gd name="T46" fmla="*/ 96 w 726"/>
                  <a:gd name="T47" fmla="*/ 461 h 571"/>
                  <a:gd name="T48" fmla="*/ 78 w 726"/>
                  <a:gd name="T49" fmla="*/ 426 h 571"/>
                  <a:gd name="T50" fmla="*/ 55 w 726"/>
                  <a:gd name="T51" fmla="*/ 344 h 571"/>
                  <a:gd name="T52" fmla="*/ 19 w 726"/>
                  <a:gd name="T53" fmla="*/ 183 h 571"/>
                  <a:gd name="T54" fmla="*/ 0 w 726"/>
                  <a:gd name="T55" fmla="*/ 21 h 571"/>
                  <a:gd name="T56" fmla="*/ 5 w 726"/>
                  <a:gd name="T57" fmla="*/ 6 h 571"/>
                  <a:gd name="T58" fmla="*/ 17 w 726"/>
                  <a:gd name="T59" fmla="*/ 0 h 571"/>
                  <a:gd name="T60" fmla="*/ 38 w 726"/>
                  <a:gd name="T61" fmla="*/ 18 h 571"/>
                  <a:gd name="T62" fmla="*/ 38 w 726"/>
                  <a:gd name="T63" fmla="*/ 18 h 57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26"/>
                  <a:gd name="T97" fmla="*/ 0 h 571"/>
                  <a:gd name="T98" fmla="*/ 726 w 726"/>
                  <a:gd name="T99" fmla="*/ 571 h 57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26" h="571">
                    <a:moveTo>
                      <a:pt x="38" y="18"/>
                    </a:moveTo>
                    <a:lnTo>
                      <a:pt x="56" y="177"/>
                    </a:lnTo>
                    <a:lnTo>
                      <a:pt x="70" y="251"/>
                    </a:lnTo>
                    <a:lnTo>
                      <a:pt x="91" y="332"/>
                    </a:lnTo>
                    <a:lnTo>
                      <a:pt x="109" y="405"/>
                    </a:lnTo>
                    <a:lnTo>
                      <a:pt x="122" y="435"/>
                    </a:lnTo>
                    <a:lnTo>
                      <a:pt x="148" y="462"/>
                    </a:lnTo>
                    <a:lnTo>
                      <a:pt x="176" y="480"/>
                    </a:lnTo>
                    <a:lnTo>
                      <a:pt x="204" y="494"/>
                    </a:lnTo>
                    <a:lnTo>
                      <a:pt x="260" y="506"/>
                    </a:lnTo>
                    <a:lnTo>
                      <a:pt x="388" y="509"/>
                    </a:lnTo>
                    <a:lnTo>
                      <a:pt x="493" y="510"/>
                    </a:lnTo>
                    <a:lnTo>
                      <a:pt x="600" y="516"/>
                    </a:lnTo>
                    <a:lnTo>
                      <a:pt x="707" y="519"/>
                    </a:lnTo>
                    <a:lnTo>
                      <a:pt x="726" y="538"/>
                    </a:lnTo>
                    <a:lnTo>
                      <a:pt x="723" y="551"/>
                    </a:lnTo>
                    <a:lnTo>
                      <a:pt x="708" y="557"/>
                    </a:lnTo>
                    <a:lnTo>
                      <a:pt x="494" y="571"/>
                    </a:lnTo>
                    <a:lnTo>
                      <a:pt x="384" y="570"/>
                    </a:lnTo>
                    <a:lnTo>
                      <a:pt x="247" y="553"/>
                    </a:lnTo>
                    <a:lnTo>
                      <a:pt x="186" y="531"/>
                    </a:lnTo>
                    <a:lnTo>
                      <a:pt x="156" y="514"/>
                    </a:lnTo>
                    <a:lnTo>
                      <a:pt x="125" y="493"/>
                    </a:lnTo>
                    <a:lnTo>
                      <a:pt x="96" y="461"/>
                    </a:lnTo>
                    <a:lnTo>
                      <a:pt x="78" y="426"/>
                    </a:lnTo>
                    <a:lnTo>
                      <a:pt x="55" y="344"/>
                    </a:lnTo>
                    <a:lnTo>
                      <a:pt x="19" y="183"/>
                    </a:lnTo>
                    <a:lnTo>
                      <a:pt x="0" y="21"/>
                    </a:lnTo>
                    <a:lnTo>
                      <a:pt x="5" y="6"/>
                    </a:lnTo>
                    <a:lnTo>
                      <a:pt x="17" y="0"/>
                    </a:lnTo>
                    <a:lnTo>
                      <a:pt x="38" y="18"/>
                    </a:lnTo>
                    <a:close/>
                  </a:path>
                </a:pathLst>
              </a:custGeom>
              <a:solidFill>
                <a:srgbClr val="000000"/>
              </a:solidFill>
              <a:ln w="9525">
                <a:noFill/>
                <a:round/>
                <a:headEnd/>
                <a:tailEnd/>
              </a:ln>
            </p:spPr>
            <p:txBody>
              <a:bodyPr/>
              <a:lstStyle/>
              <a:p>
                <a:endParaRPr lang="en-US"/>
              </a:p>
            </p:txBody>
          </p:sp>
          <p:sp>
            <p:nvSpPr>
              <p:cNvPr id="21688" name="Freeform 280"/>
              <p:cNvSpPr>
                <a:spLocks/>
              </p:cNvSpPr>
              <p:nvPr/>
            </p:nvSpPr>
            <p:spPr bwMode="auto">
              <a:xfrm>
                <a:off x="484" y="2590"/>
                <a:ext cx="16" cy="21"/>
              </a:xfrm>
              <a:custGeom>
                <a:avLst/>
                <a:gdLst>
                  <a:gd name="T0" fmla="*/ 99 w 109"/>
                  <a:gd name="T1" fmla="*/ 125 h 144"/>
                  <a:gd name="T2" fmla="*/ 94 w 109"/>
                  <a:gd name="T3" fmla="*/ 140 h 144"/>
                  <a:gd name="T4" fmla="*/ 80 w 109"/>
                  <a:gd name="T5" fmla="*/ 144 h 144"/>
                  <a:gd name="T6" fmla="*/ 62 w 109"/>
                  <a:gd name="T7" fmla="*/ 126 h 144"/>
                  <a:gd name="T8" fmla="*/ 61 w 109"/>
                  <a:gd name="T9" fmla="*/ 58 h 144"/>
                  <a:gd name="T10" fmla="*/ 19 w 109"/>
                  <a:gd name="T11" fmla="*/ 47 h 144"/>
                  <a:gd name="T12" fmla="*/ 3 w 109"/>
                  <a:gd name="T13" fmla="*/ 35 h 144"/>
                  <a:gd name="T14" fmla="*/ 0 w 109"/>
                  <a:gd name="T15" fmla="*/ 19 h 144"/>
                  <a:gd name="T16" fmla="*/ 9 w 109"/>
                  <a:gd name="T17" fmla="*/ 4 h 144"/>
                  <a:gd name="T18" fmla="*/ 27 w 109"/>
                  <a:gd name="T19" fmla="*/ 0 h 144"/>
                  <a:gd name="T20" fmla="*/ 85 w 109"/>
                  <a:gd name="T21" fmla="*/ 5 h 144"/>
                  <a:gd name="T22" fmla="*/ 107 w 109"/>
                  <a:gd name="T23" fmla="*/ 21 h 144"/>
                  <a:gd name="T24" fmla="*/ 109 w 109"/>
                  <a:gd name="T25" fmla="*/ 71 h 144"/>
                  <a:gd name="T26" fmla="*/ 99 w 109"/>
                  <a:gd name="T27" fmla="*/ 125 h 144"/>
                  <a:gd name="T28" fmla="*/ 99 w 109"/>
                  <a:gd name="T29" fmla="*/ 125 h 14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9"/>
                  <a:gd name="T46" fmla="*/ 0 h 144"/>
                  <a:gd name="T47" fmla="*/ 109 w 109"/>
                  <a:gd name="T48" fmla="*/ 144 h 14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9" h="144">
                    <a:moveTo>
                      <a:pt x="99" y="125"/>
                    </a:moveTo>
                    <a:lnTo>
                      <a:pt x="94" y="140"/>
                    </a:lnTo>
                    <a:lnTo>
                      <a:pt x="80" y="144"/>
                    </a:lnTo>
                    <a:lnTo>
                      <a:pt x="62" y="126"/>
                    </a:lnTo>
                    <a:lnTo>
                      <a:pt x="61" y="58"/>
                    </a:lnTo>
                    <a:lnTo>
                      <a:pt x="19" y="47"/>
                    </a:lnTo>
                    <a:lnTo>
                      <a:pt x="3" y="35"/>
                    </a:lnTo>
                    <a:lnTo>
                      <a:pt x="0" y="19"/>
                    </a:lnTo>
                    <a:lnTo>
                      <a:pt x="9" y="4"/>
                    </a:lnTo>
                    <a:lnTo>
                      <a:pt x="27" y="0"/>
                    </a:lnTo>
                    <a:lnTo>
                      <a:pt x="85" y="5"/>
                    </a:lnTo>
                    <a:lnTo>
                      <a:pt x="107" y="21"/>
                    </a:lnTo>
                    <a:lnTo>
                      <a:pt x="109" y="71"/>
                    </a:lnTo>
                    <a:lnTo>
                      <a:pt x="99" y="125"/>
                    </a:lnTo>
                    <a:close/>
                  </a:path>
                </a:pathLst>
              </a:custGeom>
              <a:solidFill>
                <a:srgbClr val="000000"/>
              </a:solidFill>
              <a:ln w="9525">
                <a:noFill/>
                <a:round/>
                <a:headEnd/>
                <a:tailEnd/>
              </a:ln>
            </p:spPr>
            <p:txBody>
              <a:bodyPr/>
              <a:lstStyle/>
              <a:p>
                <a:endParaRPr lang="en-US"/>
              </a:p>
            </p:txBody>
          </p:sp>
          <p:sp>
            <p:nvSpPr>
              <p:cNvPr id="21689" name="Freeform 281"/>
              <p:cNvSpPr>
                <a:spLocks/>
              </p:cNvSpPr>
              <p:nvPr/>
            </p:nvSpPr>
            <p:spPr bwMode="auto">
              <a:xfrm>
                <a:off x="458" y="2597"/>
                <a:ext cx="19" cy="22"/>
              </a:xfrm>
              <a:custGeom>
                <a:avLst/>
                <a:gdLst>
                  <a:gd name="T0" fmla="*/ 127 w 134"/>
                  <a:gd name="T1" fmla="*/ 134 h 152"/>
                  <a:gd name="T2" fmla="*/ 120 w 134"/>
                  <a:gd name="T3" fmla="*/ 148 h 152"/>
                  <a:gd name="T4" fmla="*/ 107 w 134"/>
                  <a:gd name="T5" fmla="*/ 152 h 152"/>
                  <a:gd name="T6" fmla="*/ 89 w 134"/>
                  <a:gd name="T7" fmla="*/ 132 h 152"/>
                  <a:gd name="T8" fmla="*/ 94 w 134"/>
                  <a:gd name="T9" fmla="*/ 50 h 152"/>
                  <a:gd name="T10" fmla="*/ 17 w 134"/>
                  <a:gd name="T11" fmla="*/ 37 h 152"/>
                  <a:gd name="T12" fmla="*/ 4 w 134"/>
                  <a:gd name="T13" fmla="*/ 29 h 152"/>
                  <a:gd name="T14" fmla="*/ 0 w 134"/>
                  <a:gd name="T15" fmla="*/ 16 h 152"/>
                  <a:gd name="T16" fmla="*/ 7 w 134"/>
                  <a:gd name="T17" fmla="*/ 3 h 152"/>
                  <a:gd name="T18" fmla="*/ 21 w 134"/>
                  <a:gd name="T19" fmla="*/ 0 h 152"/>
                  <a:gd name="T20" fmla="*/ 114 w 134"/>
                  <a:gd name="T21" fmla="*/ 8 h 152"/>
                  <a:gd name="T22" fmla="*/ 131 w 134"/>
                  <a:gd name="T23" fmla="*/ 36 h 152"/>
                  <a:gd name="T24" fmla="*/ 134 w 134"/>
                  <a:gd name="T25" fmla="*/ 66 h 152"/>
                  <a:gd name="T26" fmla="*/ 127 w 134"/>
                  <a:gd name="T27" fmla="*/ 134 h 152"/>
                  <a:gd name="T28" fmla="*/ 127 w 134"/>
                  <a:gd name="T29" fmla="*/ 134 h 15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34"/>
                  <a:gd name="T46" fmla="*/ 0 h 152"/>
                  <a:gd name="T47" fmla="*/ 134 w 134"/>
                  <a:gd name="T48" fmla="*/ 152 h 15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34" h="152">
                    <a:moveTo>
                      <a:pt x="127" y="134"/>
                    </a:moveTo>
                    <a:lnTo>
                      <a:pt x="120" y="148"/>
                    </a:lnTo>
                    <a:lnTo>
                      <a:pt x="107" y="152"/>
                    </a:lnTo>
                    <a:lnTo>
                      <a:pt x="89" y="132"/>
                    </a:lnTo>
                    <a:lnTo>
                      <a:pt x="94" y="50"/>
                    </a:lnTo>
                    <a:lnTo>
                      <a:pt x="17" y="37"/>
                    </a:lnTo>
                    <a:lnTo>
                      <a:pt x="4" y="29"/>
                    </a:lnTo>
                    <a:lnTo>
                      <a:pt x="0" y="16"/>
                    </a:lnTo>
                    <a:lnTo>
                      <a:pt x="7" y="3"/>
                    </a:lnTo>
                    <a:lnTo>
                      <a:pt x="21" y="0"/>
                    </a:lnTo>
                    <a:lnTo>
                      <a:pt x="114" y="8"/>
                    </a:lnTo>
                    <a:lnTo>
                      <a:pt x="131" y="36"/>
                    </a:lnTo>
                    <a:lnTo>
                      <a:pt x="134" y="66"/>
                    </a:lnTo>
                    <a:lnTo>
                      <a:pt x="127" y="134"/>
                    </a:lnTo>
                    <a:close/>
                  </a:path>
                </a:pathLst>
              </a:custGeom>
              <a:solidFill>
                <a:srgbClr val="000000"/>
              </a:solidFill>
              <a:ln w="9525">
                <a:noFill/>
                <a:round/>
                <a:headEnd/>
                <a:tailEnd/>
              </a:ln>
            </p:spPr>
            <p:txBody>
              <a:bodyPr/>
              <a:lstStyle/>
              <a:p>
                <a:endParaRPr lang="en-US"/>
              </a:p>
            </p:txBody>
          </p:sp>
          <p:sp>
            <p:nvSpPr>
              <p:cNvPr id="21690" name="Freeform 282"/>
              <p:cNvSpPr>
                <a:spLocks/>
              </p:cNvSpPr>
              <p:nvPr/>
            </p:nvSpPr>
            <p:spPr bwMode="auto">
              <a:xfrm>
                <a:off x="435" y="2596"/>
                <a:ext cx="20" cy="23"/>
              </a:xfrm>
              <a:custGeom>
                <a:avLst/>
                <a:gdLst>
                  <a:gd name="T0" fmla="*/ 114 w 137"/>
                  <a:gd name="T1" fmla="*/ 143 h 157"/>
                  <a:gd name="T2" fmla="*/ 105 w 137"/>
                  <a:gd name="T3" fmla="*/ 155 h 157"/>
                  <a:gd name="T4" fmla="*/ 92 w 137"/>
                  <a:gd name="T5" fmla="*/ 157 h 157"/>
                  <a:gd name="T6" fmla="*/ 77 w 137"/>
                  <a:gd name="T7" fmla="*/ 135 h 157"/>
                  <a:gd name="T8" fmla="*/ 86 w 137"/>
                  <a:gd name="T9" fmla="*/ 59 h 157"/>
                  <a:gd name="T10" fmla="*/ 15 w 137"/>
                  <a:gd name="T11" fmla="*/ 37 h 157"/>
                  <a:gd name="T12" fmla="*/ 2 w 137"/>
                  <a:gd name="T13" fmla="*/ 28 h 157"/>
                  <a:gd name="T14" fmla="*/ 0 w 137"/>
                  <a:gd name="T15" fmla="*/ 15 h 157"/>
                  <a:gd name="T16" fmla="*/ 8 w 137"/>
                  <a:gd name="T17" fmla="*/ 4 h 157"/>
                  <a:gd name="T18" fmla="*/ 22 w 137"/>
                  <a:gd name="T19" fmla="*/ 0 h 157"/>
                  <a:gd name="T20" fmla="*/ 115 w 137"/>
                  <a:gd name="T21" fmla="*/ 9 h 157"/>
                  <a:gd name="T22" fmla="*/ 137 w 137"/>
                  <a:gd name="T23" fmla="*/ 33 h 157"/>
                  <a:gd name="T24" fmla="*/ 130 w 137"/>
                  <a:gd name="T25" fmla="*/ 88 h 157"/>
                  <a:gd name="T26" fmla="*/ 114 w 137"/>
                  <a:gd name="T27" fmla="*/ 143 h 157"/>
                  <a:gd name="T28" fmla="*/ 114 w 137"/>
                  <a:gd name="T29" fmla="*/ 143 h 15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37"/>
                  <a:gd name="T46" fmla="*/ 0 h 157"/>
                  <a:gd name="T47" fmla="*/ 137 w 137"/>
                  <a:gd name="T48" fmla="*/ 157 h 15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37" h="157">
                    <a:moveTo>
                      <a:pt x="114" y="143"/>
                    </a:moveTo>
                    <a:lnTo>
                      <a:pt x="105" y="155"/>
                    </a:lnTo>
                    <a:lnTo>
                      <a:pt x="92" y="157"/>
                    </a:lnTo>
                    <a:lnTo>
                      <a:pt x="77" y="135"/>
                    </a:lnTo>
                    <a:lnTo>
                      <a:pt x="86" y="59"/>
                    </a:lnTo>
                    <a:lnTo>
                      <a:pt x="15" y="37"/>
                    </a:lnTo>
                    <a:lnTo>
                      <a:pt x="2" y="28"/>
                    </a:lnTo>
                    <a:lnTo>
                      <a:pt x="0" y="15"/>
                    </a:lnTo>
                    <a:lnTo>
                      <a:pt x="8" y="4"/>
                    </a:lnTo>
                    <a:lnTo>
                      <a:pt x="22" y="0"/>
                    </a:lnTo>
                    <a:lnTo>
                      <a:pt x="115" y="9"/>
                    </a:lnTo>
                    <a:lnTo>
                      <a:pt x="137" y="33"/>
                    </a:lnTo>
                    <a:lnTo>
                      <a:pt x="130" y="88"/>
                    </a:lnTo>
                    <a:lnTo>
                      <a:pt x="114" y="143"/>
                    </a:lnTo>
                    <a:close/>
                  </a:path>
                </a:pathLst>
              </a:custGeom>
              <a:solidFill>
                <a:srgbClr val="000000"/>
              </a:solidFill>
              <a:ln w="9525">
                <a:noFill/>
                <a:round/>
                <a:headEnd/>
                <a:tailEnd/>
              </a:ln>
            </p:spPr>
            <p:txBody>
              <a:bodyPr/>
              <a:lstStyle/>
              <a:p>
                <a:endParaRPr lang="en-US"/>
              </a:p>
            </p:txBody>
          </p:sp>
          <p:sp>
            <p:nvSpPr>
              <p:cNvPr id="21691" name="Freeform 283"/>
              <p:cNvSpPr>
                <a:spLocks/>
              </p:cNvSpPr>
              <p:nvPr/>
            </p:nvSpPr>
            <p:spPr bwMode="auto">
              <a:xfrm>
                <a:off x="406" y="2596"/>
                <a:ext cx="22" cy="21"/>
              </a:xfrm>
              <a:custGeom>
                <a:avLst/>
                <a:gdLst>
                  <a:gd name="T0" fmla="*/ 142 w 155"/>
                  <a:gd name="T1" fmla="*/ 127 h 147"/>
                  <a:gd name="T2" fmla="*/ 137 w 155"/>
                  <a:gd name="T3" fmla="*/ 142 h 147"/>
                  <a:gd name="T4" fmla="*/ 125 w 155"/>
                  <a:gd name="T5" fmla="*/ 147 h 147"/>
                  <a:gd name="T6" fmla="*/ 105 w 155"/>
                  <a:gd name="T7" fmla="*/ 131 h 147"/>
                  <a:gd name="T8" fmla="*/ 95 w 155"/>
                  <a:gd name="T9" fmla="*/ 57 h 147"/>
                  <a:gd name="T10" fmla="*/ 58 w 155"/>
                  <a:gd name="T11" fmla="*/ 47 h 147"/>
                  <a:gd name="T12" fmla="*/ 16 w 155"/>
                  <a:gd name="T13" fmla="*/ 37 h 147"/>
                  <a:gd name="T14" fmla="*/ 2 w 155"/>
                  <a:gd name="T15" fmla="*/ 29 h 147"/>
                  <a:gd name="T16" fmla="*/ 0 w 155"/>
                  <a:gd name="T17" fmla="*/ 15 h 147"/>
                  <a:gd name="T18" fmla="*/ 6 w 155"/>
                  <a:gd name="T19" fmla="*/ 3 h 147"/>
                  <a:gd name="T20" fmla="*/ 21 w 155"/>
                  <a:gd name="T21" fmla="*/ 0 h 147"/>
                  <a:gd name="T22" fmla="*/ 127 w 155"/>
                  <a:gd name="T23" fmla="*/ 1 h 147"/>
                  <a:gd name="T24" fmla="*/ 149 w 155"/>
                  <a:gd name="T25" fmla="*/ 11 h 147"/>
                  <a:gd name="T26" fmla="*/ 155 w 155"/>
                  <a:gd name="T27" fmla="*/ 33 h 147"/>
                  <a:gd name="T28" fmla="*/ 142 w 155"/>
                  <a:gd name="T29" fmla="*/ 127 h 147"/>
                  <a:gd name="T30" fmla="*/ 142 w 155"/>
                  <a:gd name="T31" fmla="*/ 127 h 14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55"/>
                  <a:gd name="T49" fmla="*/ 0 h 147"/>
                  <a:gd name="T50" fmla="*/ 155 w 155"/>
                  <a:gd name="T51" fmla="*/ 147 h 14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55" h="147">
                    <a:moveTo>
                      <a:pt x="142" y="127"/>
                    </a:moveTo>
                    <a:lnTo>
                      <a:pt x="137" y="142"/>
                    </a:lnTo>
                    <a:lnTo>
                      <a:pt x="125" y="147"/>
                    </a:lnTo>
                    <a:lnTo>
                      <a:pt x="105" y="131"/>
                    </a:lnTo>
                    <a:lnTo>
                      <a:pt x="95" y="57"/>
                    </a:lnTo>
                    <a:lnTo>
                      <a:pt x="58" y="47"/>
                    </a:lnTo>
                    <a:lnTo>
                      <a:pt x="16" y="37"/>
                    </a:lnTo>
                    <a:lnTo>
                      <a:pt x="2" y="29"/>
                    </a:lnTo>
                    <a:lnTo>
                      <a:pt x="0" y="15"/>
                    </a:lnTo>
                    <a:lnTo>
                      <a:pt x="6" y="3"/>
                    </a:lnTo>
                    <a:lnTo>
                      <a:pt x="21" y="0"/>
                    </a:lnTo>
                    <a:lnTo>
                      <a:pt x="127" y="1"/>
                    </a:lnTo>
                    <a:lnTo>
                      <a:pt x="149" y="11"/>
                    </a:lnTo>
                    <a:lnTo>
                      <a:pt x="155" y="33"/>
                    </a:lnTo>
                    <a:lnTo>
                      <a:pt x="142" y="127"/>
                    </a:lnTo>
                    <a:close/>
                  </a:path>
                </a:pathLst>
              </a:custGeom>
              <a:solidFill>
                <a:srgbClr val="000000"/>
              </a:solidFill>
              <a:ln w="9525">
                <a:noFill/>
                <a:round/>
                <a:headEnd/>
                <a:tailEnd/>
              </a:ln>
            </p:spPr>
            <p:txBody>
              <a:bodyPr/>
              <a:lstStyle/>
              <a:p>
                <a:endParaRPr lang="en-US"/>
              </a:p>
            </p:txBody>
          </p:sp>
          <p:sp>
            <p:nvSpPr>
              <p:cNvPr id="21692" name="Freeform 284"/>
              <p:cNvSpPr>
                <a:spLocks/>
              </p:cNvSpPr>
              <p:nvPr/>
            </p:nvSpPr>
            <p:spPr bwMode="auto">
              <a:xfrm>
                <a:off x="342" y="2590"/>
                <a:ext cx="23" cy="22"/>
              </a:xfrm>
              <a:custGeom>
                <a:avLst/>
                <a:gdLst>
                  <a:gd name="T0" fmla="*/ 157 w 162"/>
                  <a:gd name="T1" fmla="*/ 125 h 151"/>
                  <a:gd name="T2" fmla="*/ 151 w 162"/>
                  <a:gd name="T3" fmla="*/ 144 h 151"/>
                  <a:gd name="T4" fmla="*/ 134 w 162"/>
                  <a:gd name="T5" fmla="*/ 151 h 151"/>
                  <a:gd name="T6" fmla="*/ 107 w 162"/>
                  <a:gd name="T7" fmla="*/ 126 h 151"/>
                  <a:gd name="T8" fmla="*/ 102 w 162"/>
                  <a:gd name="T9" fmla="*/ 73 h 151"/>
                  <a:gd name="T10" fmla="*/ 88 w 162"/>
                  <a:gd name="T11" fmla="*/ 63 h 151"/>
                  <a:gd name="T12" fmla="*/ 70 w 162"/>
                  <a:gd name="T13" fmla="*/ 60 h 151"/>
                  <a:gd name="T14" fmla="*/ 30 w 162"/>
                  <a:gd name="T15" fmla="*/ 63 h 151"/>
                  <a:gd name="T16" fmla="*/ 7 w 162"/>
                  <a:gd name="T17" fmla="*/ 51 h 151"/>
                  <a:gd name="T18" fmla="*/ 0 w 162"/>
                  <a:gd name="T19" fmla="*/ 29 h 151"/>
                  <a:gd name="T20" fmla="*/ 10 w 162"/>
                  <a:gd name="T21" fmla="*/ 8 h 151"/>
                  <a:gd name="T22" fmla="*/ 34 w 162"/>
                  <a:gd name="T23" fmla="*/ 0 h 151"/>
                  <a:gd name="T24" fmla="*/ 101 w 162"/>
                  <a:gd name="T25" fmla="*/ 4 h 151"/>
                  <a:gd name="T26" fmla="*/ 152 w 162"/>
                  <a:gd name="T27" fmla="*/ 36 h 151"/>
                  <a:gd name="T28" fmla="*/ 162 w 162"/>
                  <a:gd name="T29" fmla="*/ 77 h 151"/>
                  <a:gd name="T30" fmla="*/ 157 w 162"/>
                  <a:gd name="T31" fmla="*/ 125 h 151"/>
                  <a:gd name="T32" fmla="*/ 157 w 162"/>
                  <a:gd name="T33" fmla="*/ 125 h 15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62"/>
                  <a:gd name="T52" fmla="*/ 0 h 151"/>
                  <a:gd name="T53" fmla="*/ 162 w 162"/>
                  <a:gd name="T54" fmla="*/ 151 h 15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62" h="151">
                    <a:moveTo>
                      <a:pt x="157" y="125"/>
                    </a:moveTo>
                    <a:lnTo>
                      <a:pt x="151" y="144"/>
                    </a:lnTo>
                    <a:lnTo>
                      <a:pt x="134" y="151"/>
                    </a:lnTo>
                    <a:lnTo>
                      <a:pt x="107" y="126"/>
                    </a:lnTo>
                    <a:lnTo>
                      <a:pt x="102" y="73"/>
                    </a:lnTo>
                    <a:lnTo>
                      <a:pt x="88" y="63"/>
                    </a:lnTo>
                    <a:lnTo>
                      <a:pt x="70" y="60"/>
                    </a:lnTo>
                    <a:lnTo>
                      <a:pt x="30" y="63"/>
                    </a:lnTo>
                    <a:lnTo>
                      <a:pt x="7" y="51"/>
                    </a:lnTo>
                    <a:lnTo>
                      <a:pt x="0" y="29"/>
                    </a:lnTo>
                    <a:lnTo>
                      <a:pt x="10" y="8"/>
                    </a:lnTo>
                    <a:lnTo>
                      <a:pt x="34" y="0"/>
                    </a:lnTo>
                    <a:lnTo>
                      <a:pt x="101" y="4"/>
                    </a:lnTo>
                    <a:lnTo>
                      <a:pt x="152" y="36"/>
                    </a:lnTo>
                    <a:lnTo>
                      <a:pt x="162" y="77"/>
                    </a:lnTo>
                    <a:lnTo>
                      <a:pt x="157" y="125"/>
                    </a:lnTo>
                    <a:close/>
                  </a:path>
                </a:pathLst>
              </a:custGeom>
              <a:solidFill>
                <a:srgbClr val="000000"/>
              </a:solidFill>
              <a:ln w="9525">
                <a:noFill/>
                <a:round/>
                <a:headEnd/>
                <a:tailEnd/>
              </a:ln>
            </p:spPr>
            <p:txBody>
              <a:bodyPr/>
              <a:lstStyle/>
              <a:p>
                <a:endParaRPr lang="en-US"/>
              </a:p>
            </p:txBody>
          </p:sp>
          <p:sp>
            <p:nvSpPr>
              <p:cNvPr id="21693" name="Freeform 285"/>
              <p:cNvSpPr>
                <a:spLocks/>
              </p:cNvSpPr>
              <p:nvPr/>
            </p:nvSpPr>
            <p:spPr bwMode="auto">
              <a:xfrm>
                <a:off x="343" y="2637"/>
                <a:ext cx="13" cy="22"/>
              </a:xfrm>
              <a:custGeom>
                <a:avLst/>
                <a:gdLst>
                  <a:gd name="T0" fmla="*/ 83 w 88"/>
                  <a:gd name="T1" fmla="*/ 16 h 152"/>
                  <a:gd name="T2" fmla="*/ 88 w 88"/>
                  <a:gd name="T3" fmla="*/ 58 h 152"/>
                  <a:gd name="T4" fmla="*/ 83 w 88"/>
                  <a:gd name="T5" fmla="*/ 101 h 152"/>
                  <a:gd name="T6" fmla="*/ 56 w 88"/>
                  <a:gd name="T7" fmla="*/ 126 h 152"/>
                  <a:gd name="T8" fmla="*/ 26 w 88"/>
                  <a:gd name="T9" fmla="*/ 149 h 152"/>
                  <a:gd name="T10" fmla="*/ 11 w 88"/>
                  <a:gd name="T11" fmla="*/ 152 h 152"/>
                  <a:gd name="T12" fmla="*/ 0 w 88"/>
                  <a:gd name="T13" fmla="*/ 144 h 152"/>
                  <a:gd name="T14" fmla="*/ 5 w 88"/>
                  <a:gd name="T15" fmla="*/ 117 h 152"/>
                  <a:gd name="T16" fmla="*/ 41 w 88"/>
                  <a:gd name="T17" fmla="*/ 77 h 152"/>
                  <a:gd name="T18" fmla="*/ 46 w 88"/>
                  <a:gd name="T19" fmla="*/ 21 h 152"/>
                  <a:gd name="T20" fmla="*/ 50 w 88"/>
                  <a:gd name="T21" fmla="*/ 5 h 152"/>
                  <a:gd name="T22" fmla="*/ 62 w 88"/>
                  <a:gd name="T23" fmla="*/ 0 h 152"/>
                  <a:gd name="T24" fmla="*/ 83 w 88"/>
                  <a:gd name="T25" fmla="*/ 16 h 152"/>
                  <a:gd name="T26" fmla="*/ 83 w 88"/>
                  <a:gd name="T27" fmla="*/ 16 h 15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8"/>
                  <a:gd name="T43" fmla="*/ 0 h 152"/>
                  <a:gd name="T44" fmla="*/ 88 w 88"/>
                  <a:gd name="T45" fmla="*/ 152 h 15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8" h="152">
                    <a:moveTo>
                      <a:pt x="83" y="16"/>
                    </a:moveTo>
                    <a:lnTo>
                      <a:pt x="88" y="58"/>
                    </a:lnTo>
                    <a:lnTo>
                      <a:pt x="83" y="101"/>
                    </a:lnTo>
                    <a:lnTo>
                      <a:pt x="56" y="126"/>
                    </a:lnTo>
                    <a:lnTo>
                      <a:pt x="26" y="149"/>
                    </a:lnTo>
                    <a:lnTo>
                      <a:pt x="11" y="152"/>
                    </a:lnTo>
                    <a:lnTo>
                      <a:pt x="0" y="144"/>
                    </a:lnTo>
                    <a:lnTo>
                      <a:pt x="5" y="117"/>
                    </a:lnTo>
                    <a:lnTo>
                      <a:pt x="41" y="77"/>
                    </a:lnTo>
                    <a:lnTo>
                      <a:pt x="46" y="21"/>
                    </a:lnTo>
                    <a:lnTo>
                      <a:pt x="50" y="5"/>
                    </a:lnTo>
                    <a:lnTo>
                      <a:pt x="62" y="0"/>
                    </a:lnTo>
                    <a:lnTo>
                      <a:pt x="83" y="16"/>
                    </a:lnTo>
                    <a:close/>
                  </a:path>
                </a:pathLst>
              </a:custGeom>
              <a:solidFill>
                <a:srgbClr val="000000"/>
              </a:solidFill>
              <a:ln w="9525">
                <a:noFill/>
                <a:round/>
                <a:headEnd/>
                <a:tailEnd/>
              </a:ln>
            </p:spPr>
            <p:txBody>
              <a:bodyPr/>
              <a:lstStyle/>
              <a:p>
                <a:endParaRPr lang="en-US"/>
              </a:p>
            </p:txBody>
          </p:sp>
          <p:sp>
            <p:nvSpPr>
              <p:cNvPr id="21694" name="Freeform 286"/>
              <p:cNvSpPr>
                <a:spLocks/>
              </p:cNvSpPr>
              <p:nvPr/>
            </p:nvSpPr>
            <p:spPr bwMode="auto">
              <a:xfrm>
                <a:off x="464" y="2634"/>
                <a:ext cx="28" cy="26"/>
              </a:xfrm>
              <a:custGeom>
                <a:avLst/>
                <a:gdLst>
                  <a:gd name="T0" fmla="*/ 66 w 195"/>
                  <a:gd name="T1" fmla="*/ 30 h 186"/>
                  <a:gd name="T2" fmla="*/ 73 w 195"/>
                  <a:gd name="T3" fmla="*/ 100 h 186"/>
                  <a:gd name="T4" fmla="*/ 100 w 195"/>
                  <a:gd name="T5" fmla="*/ 118 h 186"/>
                  <a:gd name="T6" fmla="*/ 131 w 195"/>
                  <a:gd name="T7" fmla="*/ 136 h 186"/>
                  <a:gd name="T8" fmla="*/ 162 w 195"/>
                  <a:gd name="T9" fmla="*/ 152 h 186"/>
                  <a:gd name="T10" fmla="*/ 192 w 195"/>
                  <a:gd name="T11" fmla="*/ 165 h 186"/>
                  <a:gd name="T12" fmla="*/ 195 w 195"/>
                  <a:gd name="T13" fmla="*/ 174 h 186"/>
                  <a:gd name="T14" fmla="*/ 180 w 195"/>
                  <a:gd name="T15" fmla="*/ 183 h 186"/>
                  <a:gd name="T16" fmla="*/ 134 w 195"/>
                  <a:gd name="T17" fmla="*/ 186 h 186"/>
                  <a:gd name="T18" fmla="*/ 35 w 195"/>
                  <a:gd name="T19" fmla="*/ 125 h 186"/>
                  <a:gd name="T20" fmla="*/ 17 w 195"/>
                  <a:gd name="T21" fmla="*/ 75 h 186"/>
                  <a:gd name="T22" fmla="*/ 0 w 195"/>
                  <a:gd name="T23" fmla="*/ 25 h 186"/>
                  <a:gd name="T24" fmla="*/ 4 w 195"/>
                  <a:gd name="T25" fmla="*/ 6 h 186"/>
                  <a:gd name="T26" fmla="*/ 24 w 195"/>
                  <a:gd name="T27" fmla="*/ 0 h 186"/>
                  <a:gd name="T28" fmla="*/ 48 w 195"/>
                  <a:gd name="T29" fmla="*/ 8 h 186"/>
                  <a:gd name="T30" fmla="*/ 66 w 195"/>
                  <a:gd name="T31" fmla="*/ 30 h 186"/>
                  <a:gd name="T32" fmla="*/ 66 w 195"/>
                  <a:gd name="T33" fmla="*/ 30 h 18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5"/>
                  <a:gd name="T52" fmla="*/ 0 h 186"/>
                  <a:gd name="T53" fmla="*/ 195 w 195"/>
                  <a:gd name="T54" fmla="*/ 186 h 18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5" h="186">
                    <a:moveTo>
                      <a:pt x="66" y="30"/>
                    </a:moveTo>
                    <a:lnTo>
                      <a:pt x="73" y="100"/>
                    </a:lnTo>
                    <a:lnTo>
                      <a:pt x="100" y="118"/>
                    </a:lnTo>
                    <a:lnTo>
                      <a:pt x="131" y="136"/>
                    </a:lnTo>
                    <a:lnTo>
                      <a:pt x="162" y="152"/>
                    </a:lnTo>
                    <a:lnTo>
                      <a:pt x="192" y="165"/>
                    </a:lnTo>
                    <a:lnTo>
                      <a:pt x="195" y="174"/>
                    </a:lnTo>
                    <a:lnTo>
                      <a:pt x="180" y="183"/>
                    </a:lnTo>
                    <a:lnTo>
                      <a:pt x="134" y="186"/>
                    </a:lnTo>
                    <a:lnTo>
                      <a:pt x="35" y="125"/>
                    </a:lnTo>
                    <a:lnTo>
                      <a:pt x="17" y="75"/>
                    </a:lnTo>
                    <a:lnTo>
                      <a:pt x="0" y="25"/>
                    </a:lnTo>
                    <a:lnTo>
                      <a:pt x="4" y="6"/>
                    </a:lnTo>
                    <a:lnTo>
                      <a:pt x="24" y="0"/>
                    </a:lnTo>
                    <a:lnTo>
                      <a:pt x="48" y="8"/>
                    </a:lnTo>
                    <a:lnTo>
                      <a:pt x="66" y="30"/>
                    </a:lnTo>
                    <a:close/>
                  </a:path>
                </a:pathLst>
              </a:custGeom>
              <a:solidFill>
                <a:srgbClr val="000000"/>
              </a:solidFill>
              <a:ln w="9525">
                <a:noFill/>
                <a:round/>
                <a:headEnd/>
                <a:tailEnd/>
              </a:ln>
            </p:spPr>
            <p:txBody>
              <a:bodyPr/>
              <a:lstStyle/>
              <a:p>
                <a:endParaRPr lang="en-US"/>
              </a:p>
            </p:txBody>
          </p:sp>
          <p:sp>
            <p:nvSpPr>
              <p:cNvPr id="21695" name="Freeform 287"/>
              <p:cNvSpPr>
                <a:spLocks/>
              </p:cNvSpPr>
              <p:nvPr/>
            </p:nvSpPr>
            <p:spPr bwMode="auto">
              <a:xfrm>
                <a:off x="500" y="2416"/>
                <a:ext cx="38" cy="218"/>
              </a:xfrm>
              <a:custGeom>
                <a:avLst/>
                <a:gdLst>
                  <a:gd name="T0" fmla="*/ 251 w 263"/>
                  <a:gd name="T1" fmla="*/ 13 h 1524"/>
                  <a:gd name="T2" fmla="*/ 263 w 263"/>
                  <a:gd name="T3" fmla="*/ 144 h 1524"/>
                  <a:gd name="T4" fmla="*/ 258 w 263"/>
                  <a:gd name="T5" fmla="*/ 312 h 1524"/>
                  <a:gd name="T6" fmla="*/ 247 w 263"/>
                  <a:gd name="T7" fmla="*/ 472 h 1524"/>
                  <a:gd name="T8" fmla="*/ 239 w 263"/>
                  <a:gd name="T9" fmla="*/ 576 h 1524"/>
                  <a:gd name="T10" fmla="*/ 225 w 263"/>
                  <a:gd name="T11" fmla="*/ 692 h 1524"/>
                  <a:gd name="T12" fmla="*/ 209 w 263"/>
                  <a:gd name="T13" fmla="*/ 795 h 1524"/>
                  <a:gd name="T14" fmla="*/ 178 w 263"/>
                  <a:gd name="T15" fmla="*/ 1015 h 1524"/>
                  <a:gd name="T16" fmla="*/ 164 w 263"/>
                  <a:gd name="T17" fmla="*/ 1133 h 1524"/>
                  <a:gd name="T18" fmla="*/ 153 w 263"/>
                  <a:gd name="T19" fmla="*/ 1188 h 1524"/>
                  <a:gd name="T20" fmla="*/ 140 w 263"/>
                  <a:gd name="T21" fmla="*/ 1250 h 1524"/>
                  <a:gd name="T22" fmla="*/ 120 w 263"/>
                  <a:gd name="T23" fmla="*/ 1324 h 1524"/>
                  <a:gd name="T24" fmla="*/ 97 w 263"/>
                  <a:gd name="T25" fmla="*/ 1388 h 1524"/>
                  <a:gd name="T26" fmla="*/ 84 w 263"/>
                  <a:gd name="T27" fmla="*/ 1418 h 1524"/>
                  <a:gd name="T28" fmla="*/ 68 w 263"/>
                  <a:gd name="T29" fmla="*/ 1448 h 1524"/>
                  <a:gd name="T30" fmla="*/ 52 w 263"/>
                  <a:gd name="T31" fmla="*/ 1481 h 1524"/>
                  <a:gd name="T32" fmla="*/ 32 w 263"/>
                  <a:gd name="T33" fmla="*/ 1515 h 1524"/>
                  <a:gd name="T34" fmla="*/ 20 w 263"/>
                  <a:gd name="T35" fmla="*/ 1524 h 1524"/>
                  <a:gd name="T36" fmla="*/ 6 w 263"/>
                  <a:gd name="T37" fmla="*/ 1522 h 1524"/>
                  <a:gd name="T38" fmla="*/ 0 w 263"/>
                  <a:gd name="T39" fmla="*/ 1496 h 1524"/>
                  <a:gd name="T40" fmla="*/ 28 w 263"/>
                  <a:gd name="T41" fmla="*/ 1431 h 1524"/>
                  <a:gd name="T42" fmla="*/ 44 w 263"/>
                  <a:gd name="T43" fmla="*/ 1369 h 1524"/>
                  <a:gd name="T44" fmla="*/ 66 w 263"/>
                  <a:gd name="T45" fmla="*/ 1232 h 1524"/>
                  <a:gd name="T46" fmla="*/ 109 w 263"/>
                  <a:gd name="T47" fmla="*/ 1008 h 1524"/>
                  <a:gd name="T48" fmla="*/ 125 w 263"/>
                  <a:gd name="T49" fmla="*/ 892 h 1524"/>
                  <a:gd name="T50" fmla="*/ 145 w 263"/>
                  <a:gd name="T51" fmla="*/ 790 h 1524"/>
                  <a:gd name="T52" fmla="*/ 179 w 263"/>
                  <a:gd name="T53" fmla="*/ 571 h 1524"/>
                  <a:gd name="T54" fmla="*/ 192 w 263"/>
                  <a:gd name="T55" fmla="*/ 468 h 1524"/>
                  <a:gd name="T56" fmla="*/ 211 w 263"/>
                  <a:gd name="T57" fmla="*/ 312 h 1524"/>
                  <a:gd name="T58" fmla="*/ 223 w 263"/>
                  <a:gd name="T59" fmla="*/ 150 h 1524"/>
                  <a:gd name="T60" fmla="*/ 214 w 263"/>
                  <a:gd name="T61" fmla="*/ 22 h 1524"/>
                  <a:gd name="T62" fmla="*/ 216 w 263"/>
                  <a:gd name="T63" fmla="*/ 7 h 1524"/>
                  <a:gd name="T64" fmla="*/ 228 w 263"/>
                  <a:gd name="T65" fmla="*/ 0 h 1524"/>
                  <a:gd name="T66" fmla="*/ 251 w 263"/>
                  <a:gd name="T67" fmla="*/ 13 h 1524"/>
                  <a:gd name="T68" fmla="*/ 251 w 263"/>
                  <a:gd name="T69" fmla="*/ 13 h 152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63"/>
                  <a:gd name="T106" fmla="*/ 0 h 1524"/>
                  <a:gd name="T107" fmla="*/ 263 w 263"/>
                  <a:gd name="T108" fmla="*/ 1524 h 152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63" h="1524">
                    <a:moveTo>
                      <a:pt x="251" y="13"/>
                    </a:moveTo>
                    <a:lnTo>
                      <a:pt x="263" y="144"/>
                    </a:lnTo>
                    <a:lnTo>
                      <a:pt x="258" y="312"/>
                    </a:lnTo>
                    <a:lnTo>
                      <a:pt x="247" y="472"/>
                    </a:lnTo>
                    <a:lnTo>
                      <a:pt x="239" y="576"/>
                    </a:lnTo>
                    <a:lnTo>
                      <a:pt x="225" y="692"/>
                    </a:lnTo>
                    <a:lnTo>
                      <a:pt x="209" y="795"/>
                    </a:lnTo>
                    <a:lnTo>
                      <a:pt x="178" y="1015"/>
                    </a:lnTo>
                    <a:lnTo>
                      <a:pt x="164" y="1133"/>
                    </a:lnTo>
                    <a:lnTo>
                      <a:pt x="153" y="1188"/>
                    </a:lnTo>
                    <a:lnTo>
                      <a:pt x="140" y="1250"/>
                    </a:lnTo>
                    <a:lnTo>
                      <a:pt x="120" y="1324"/>
                    </a:lnTo>
                    <a:lnTo>
                      <a:pt x="97" y="1388"/>
                    </a:lnTo>
                    <a:lnTo>
                      <a:pt x="84" y="1418"/>
                    </a:lnTo>
                    <a:lnTo>
                      <a:pt x="68" y="1448"/>
                    </a:lnTo>
                    <a:lnTo>
                      <a:pt x="52" y="1481"/>
                    </a:lnTo>
                    <a:lnTo>
                      <a:pt x="32" y="1515"/>
                    </a:lnTo>
                    <a:lnTo>
                      <a:pt x="20" y="1524"/>
                    </a:lnTo>
                    <a:lnTo>
                      <a:pt x="6" y="1522"/>
                    </a:lnTo>
                    <a:lnTo>
                      <a:pt x="0" y="1496"/>
                    </a:lnTo>
                    <a:lnTo>
                      <a:pt x="28" y="1431"/>
                    </a:lnTo>
                    <a:lnTo>
                      <a:pt x="44" y="1369"/>
                    </a:lnTo>
                    <a:lnTo>
                      <a:pt x="66" y="1232"/>
                    </a:lnTo>
                    <a:lnTo>
                      <a:pt x="109" y="1008"/>
                    </a:lnTo>
                    <a:lnTo>
                      <a:pt x="125" y="892"/>
                    </a:lnTo>
                    <a:lnTo>
                      <a:pt x="145" y="790"/>
                    </a:lnTo>
                    <a:lnTo>
                      <a:pt x="179" y="571"/>
                    </a:lnTo>
                    <a:lnTo>
                      <a:pt x="192" y="468"/>
                    </a:lnTo>
                    <a:lnTo>
                      <a:pt x="211" y="312"/>
                    </a:lnTo>
                    <a:lnTo>
                      <a:pt x="223" y="150"/>
                    </a:lnTo>
                    <a:lnTo>
                      <a:pt x="214" y="22"/>
                    </a:lnTo>
                    <a:lnTo>
                      <a:pt x="216" y="7"/>
                    </a:lnTo>
                    <a:lnTo>
                      <a:pt x="228" y="0"/>
                    </a:lnTo>
                    <a:lnTo>
                      <a:pt x="251" y="13"/>
                    </a:lnTo>
                    <a:close/>
                  </a:path>
                </a:pathLst>
              </a:custGeom>
              <a:solidFill>
                <a:srgbClr val="000000"/>
              </a:solidFill>
              <a:ln w="9525">
                <a:noFill/>
                <a:round/>
                <a:headEnd/>
                <a:tailEnd/>
              </a:ln>
            </p:spPr>
            <p:txBody>
              <a:bodyPr/>
              <a:lstStyle/>
              <a:p>
                <a:endParaRPr lang="en-US"/>
              </a:p>
            </p:txBody>
          </p:sp>
          <p:sp>
            <p:nvSpPr>
              <p:cNvPr id="21696" name="Freeform 288"/>
              <p:cNvSpPr>
                <a:spLocks/>
              </p:cNvSpPr>
              <p:nvPr/>
            </p:nvSpPr>
            <p:spPr bwMode="auto">
              <a:xfrm>
                <a:off x="240" y="2588"/>
                <a:ext cx="45" cy="102"/>
              </a:xfrm>
              <a:custGeom>
                <a:avLst/>
                <a:gdLst>
                  <a:gd name="T0" fmla="*/ 302 w 315"/>
                  <a:gd name="T1" fmla="*/ 36 h 713"/>
                  <a:gd name="T2" fmla="*/ 181 w 315"/>
                  <a:gd name="T3" fmla="*/ 52 h 713"/>
                  <a:gd name="T4" fmla="*/ 126 w 315"/>
                  <a:gd name="T5" fmla="*/ 63 h 713"/>
                  <a:gd name="T6" fmla="*/ 72 w 315"/>
                  <a:gd name="T7" fmla="*/ 92 h 713"/>
                  <a:gd name="T8" fmla="*/ 53 w 315"/>
                  <a:gd name="T9" fmla="*/ 121 h 713"/>
                  <a:gd name="T10" fmla="*/ 51 w 315"/>
                  <a:gd name="T11" fmla="*/ 138 h 713"/>
                  <a:gd name="T12" fmla="*/ 52 w 315"/>
                  <a:gd name="T13" fmla="*/ 156 h 713"/>
                  <a:gd name="T14" fmla="*/ 63 w 315"/>
                  <a:gd name="T15" fmla="*/ 237 h 713"/>
                  <a:gd name="T16" fmla="*/ 49 w 315"/>
                  <a:gd name="T17" fmla="*/ 687 h 713"/>
                  <a:gd name="T18" fmla="*/ 41 w 315"/>
                  <a:gd name="T19" fmla="*/ 706 h 713"/>
                  <a:gd name="T20" fmla="*/ 24 w 315"/>
                  <a:gd name="T21" fmla="*/ 713 h 713"/>
                  <a:gd name="T22" fmla="*/ 0 w 315"/>
                  <a:gd name="T23" fmla="*/ 687 h 713"/>
                  <a:gd name="T24" fmla="*/ 9 w 315"/>
                  <a:gd name="T25" fmla="*/ 461 h 713"/>
                  <a:gd name="T26" fmla="*/ 27 w 315"/>
                  <a:gd name="T27" fmla="*/ 234 h 713"/>
                  <a:gd name="T28" fmla="*/ 20 w 315"/>
                  <a:gd name="T29" fmla="*/ 138 h 713"/>
                  <a:gd name="T30" fmla="*/ 24 w 315"/>
                  <a:gd name="T31" fmla="*/ 97 h 713"/>
                  <a:gd name="T32" fmla="*/ 34 w 315"/>
                  <a:gd name="T33" fmla="*/ 79 h 713"/>
                  <a:gd name="T34" fmla="*/ 50 w 315"/>
                  <a:gd name="T35" fmla="*/ 62 h 713"/>
                  <a:gd name="T36" fmla="*/ 79 w 315"/>
                  <a:gd name="T37" fmla="*/ 44 h 713"/>
                  <a:gd name="T38" fmla="*/ 107 w 315"/>
                  <a:gd name="T39" fmla="*/ 31 h 713"/>
                  <a:gd name="T40" fmla="*/ 165 w 315"/>
                  <a:gd name="T41" fmla="*/ 18 h 713"/>
                  <a:gd name="T42" fmla="*/ 292 w 315"/>
                  <a:gd name="T43" fmla="*/ 0 h 713"/>
                  <a:gd name="T44" fmla="*/ 307 w 315"/>
                  <a:gd name="T45" fmla="*/ 3 h 713"/>
                  <a:gd name="T46" fmla="*/ 315 w 315"/>
                  <a:gd name="T47" fmla="*/ 14 h 713"/>
                  <a:gd name="T48" fmla="*/ 314 w 315"/>
                  <a:gd name="T49" fmla="*/ 27 h 713"/>
                  <a:gd name="T50" fmla="*/ 302 w 315"/>
                  <a:gd name="T51" fmla="*/ 36 h 713"/>
                  <a:gd name="T52" fmla="*/ 302 w 315"/>
                  <a:gd name="T53" fmla="*/ 36 h 71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15"/>
                  <a:gd name="T82" fmla="*/ 0 h 713"/>
                  <a:gd name="T83" fmla="*/ 315 w 315"/>
                  <a:gd name="T84" fmla="*/ 713 h 713"/>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15" h="713">
                    <a:moveTo>
                      <a:pt x="302" y="36"/>
                    </a:moveTo>
                    <a:lnTo>
                      <a:pt x="181" y="52"/>
                    </a:lnTo>
                    <a:lnTo>
                      <a:pt x="126" y="63"/>
                    </a:lnTo>
                    <a:lnTo>
                      <a:pt x="72" y="92"/>
                    </a:lnTo>
                    <a:lnTo>
                      <a:pt x="53" y="121"/>
                    </a:lnTo>
                    <a:lnTo>
                      <a:pt x="51" y="138"/>
                    </a:lnTo>
                    <a:lnTo>
                      <a:pt x="52" y="156"/>
                    </a:lnTo>
                    <a:lnTo>
                      <a:pt x="63" y="237"/>
                    </a:lnTo>
                    <a:lnTo>
                      <a:pt x="49" y="687"/>
                    </a:lnTo>
                    <a:lnTo>
                      <a:pt x="41" y="706"/>
                    </a:lnTo>
                    <a:lnTo>
                      <a:pt x="24" y="713"/>
                    </a:lnTo>
                    <a:lnTo>
                      <a:pt x="0" y="687"/>
                    </a:lnTo>
                    <a:lnTo>
                      <a:pt x="9" y="461"/>
                    </a:lnTo>
                    <a:lnTo>
                      <a:pt x="27" y="234"/>
                    </a:lnTo>
                    <a:lnTo>
                      <a:pt x="20" y="138"/>
                    </a:lnTo>
                    <a:lnTo>
                      <a:pt x="24" y="97"/>
                    </a:lnTo>
                    <a:lnTo>
                      <a:pt x="34" y="79"/>
                    </a:lnTo>
                    <a:lnTo>
                      <a:pt x="50" y="62"/>
                    </a:lnTo>
                    <a:lnTo>
                      <a:pt x="79" y="44"/>
                    </a:lnTo>
                    <a:lnTo>
                      <a:pt x="107" y="31"/>
                    </a:lnTo>
                    <a:lnTo>
                      <a:pt x="165" y="18"/>
                    </a:lnTo>
                    <a:lnTo>
                      <a:pt x="292" y="0"/>
                    </a:lnTo>
                    <a:lnTo>
                      <a:pt x="307" y="3"/>
                    </a:lnTo>
                    <a:lnTo>
                      <a:pt x="315" y="14"/>
                    </a:lnTo>
                    <a:lnTo>
                      <a:pt x="314" y="27"/>
                    </a:lnTo>
                    <a:lnTo>
                      <a:pt x="302" y="36"/>
                    </a:lnTo>
                    <a:close/>
                  </a:path>
                </a:pathLst>
              </a:custGeom>
              <a:solidFill>
                <a:srgbClr val="000000"/>
              </a:solidFill>
              <a:ln w="9525">
                <a:noFill/>
                <a:round/>
                <a:headEnd/>
                <a:tailEnd/>
              </a:ln>
            </p:spPr>
            <p:txBody>
              <a:bodyPr/>
              <a:lstStyle/>
              <a:p>
                <a:endParaRPr lang="en-US"/>
              </a:p>
            </p:txBody>
          </p:sp>
          <p:sp>
            <p:nvSpPr>
              <p:cNvPr id="21697" name="Freeform 289"/>
              <p:cNvSpPr>
                <a:spLocks/>
              </p:cNvSpPr>
              <p:nvPr/>
            </p:nvSpPr>
            <p:spPr bwMode="auto">
              <a:xfrm>
                <a:off x="548" y="2674"/>
                <a:ext cx="32" cy="36"/>
              </a:xfrm>
              <a:custGeom>
                <a:avLst/>
                <a:gdLst>
                  <a:gd name="T0" fmla="*/ 190 w 224"/>
                  <a:gd name="T1" fmla="*/ 1 h 248"/>
                  <a:gd name="T2" fmla="*/ 210 w 224"/>
                  <a:gd name="T3" fmla="*/ 0 h 248"/>
                  <a:gd name="T4" fmla="*/ 223 w 224"/>
                  <a:gd name="T5" fmla="*/ 13 h 248"/>
                  <a:gd name="T6" fmla="*/ 224 w 224"/>
                  <a:gd name="T7" fmla="*/ 31 h 248"/>
                  <a:gd name="T8" fmla="*/ 211 w 224"/>
                  <a:gd name="T9" fmla="*/ 47 h 248"/>
                  <a:gd name="T10" fmla="*/ 153 w 224"/>
                  <a:gd name="T11" fmla="*/ 80 h 248"/>
                  <a:gd name="T12" fmla="*/ 151 w 224"/>
                  <a:gd name="T13" fmla="*/ 108 h 248"/>
                  <a:gd name="T14" fmla="*/ 158 w 224"/>
                  <a:gd name="T15" fmla="*/ 140 h 248"/>
                  <a:gd name="T16" fmla="*/ 144 w 224"/>
                  <a:gd name="T17" fmla="*/ 171 h 248"/>
                  <a:gd name="T18" fmla="*/ 118 w 224"/>
                  <a:gd name="T19" fmla="*/ 196 h 248"/>
                  <a:gd name="T20" fmla="*/ 104 w 224"/>
                  <a:gd name="T21" fmla="*/ 205 h 248"/>
                  <a:gd name="T22" fmla="*/ 83 w 224"/>
                  <a:gd name="T23" fmla="*/ 215 h 248"/>
                  <a:gd name="T24" fmla="*/ 47 w 224"/>
                  <a:gd name="T25" fmla="*/ 235 h 248"/>
                  <a:gd name="T26" fmla="*/ 20 w 224"/>
                  <a:gd name="T27" fmla="*/ 248 h 248"/>
                  <a:gd name="T28" fmla="*/ 2 w 224"/>
                  <a:gd name="T29" fmla="*/ 240 h 248"/>
                  <a:gd name="T30" fmla="*/ 0 w 224"/>
                  <a:gd name="T31" fmla="*/ 218 h 248"/>
                  <a:gd name="T32" fmla="*/ 5 w 224"/>
                  <a:gd name="T33" fmla="*/ 205 h 248"/>
                  <a:gd name="T34" fmla="*/ 18 w 224"/>
                  <a:gd name="T35" fmla="*/ 190 h 248"/>
                  <a:gd name="T36" fmla="*/ 35 w 224"/>
                  <a:gd name="T37" fmla="*/ 175 h 248"/>
                  <a:gd name="T38" fmla="*/ 61 w 224"/>
                  <a:gd name="T39" fmla="*/ 157 h 248"/>
                  <a:gd name="T40" fmla="*/ 93 w 224"/>
                  <a:gd name="T41" fmla="*/ 132 h 248"/>
                  <a:gd name="T42" fmla="*/ 109 w 224"/>
                  <a:gd name="T43" fmla="*/ 48 h 248"/>
                  <a:gd name="T44" fmla="*/ 146 w 224"/>
                  <a:gd name="T45" fmla="*/ 19 h 248"/>
                  <a:gd name="T46" fmla="*/ 190 w 224"/>
                  <a:gd name="T47" fmla="*/ 1 h 248"/>
                  <a:gd name="T48" fmla="*/ 190 w 224"/>
                  <a:gd name="T49" fmla="*/ 1 h 24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24"/>
                  <a:gd name="T76" fmla="*/ 0 h 248"/>
                  <a:gd name="T77" fmla="*/ 224 w 224"/>
                  <a:gd name="T78" fmla="*/ 248 h 24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24" h="248">
                    <a:moveTo>
                      <a:pt x="190" y="1"/>
                    </a:moveTo>
                    <a:lnTo>
                      <a:pt x="210" y="0"/>
                    </a:lnTo>
                    <a:lnTo>
                      <a:pt x="223" y="13"/>
                    </a:lnTo>
                    <a:lnTo>
                      <a:pt x="224" y="31"/>
                    </a:lnTo>
                    <a:lnTo>
                      <a:pt x="211" y="47"/>
                    </a:lnTo>
                    <a:lnTo>
                      <a:pt x="153" y="80"/>
                    </a:lnTo>
                    <a:lnTo>
                      <a:pt x="151" y="108"/>
                    </a:lnTo>
                    <a:lnTo>
                      <a:pt x="158" y="140"/>
                    </a:lnTo>
                    <a:lnTo>
                      <a:pt x="144" y="171"/>
                    </a:lnTo>
                    <a:lnTo>
                      <a:pt x="118" y="196"/>
                    </a:lnTo>
                    <a:lnTo>
                      <a:pt x="104" y="205"/>
                    </a:lnTo>
                    <a:lnTo>
                      <a:pt x="83" y="215"/>
                    </a:lnTo>
                    <a:lnTo>
                      <a:pt x="47" y="235"/>
                    </a:lnTo>
                    <a:lnTo>
                      <a:pt x="20" y="248"/>
                    </a:lnTo>
                    <a:lnTo>
                      <a:pt x="2" y="240"/>
                    </a:lnTo>
                    <a:lnTo>
                      <a:pt x="0" y="218"/>
                    </a:lnTo>
                    <a:lnTo>
                      <a:pt x="5" y="205"/>
                    </a:lnTo>
                    <a:lnTo>
                      <a:pt x="18" y="190"/>
                    </a:lnTo>
                    <a:lnTo>
                      <a:pt x="35" y="175"/>
                    </a:lnTo>
                    <a:lnTo>
                      <a:pt x="61" y="157"/>
                    </a:lnTo>
                    <a:lnTo>
                      <a:pt x="93" y="132"/>
                    </a:lnTo>
                    <a:lnTo>
                      <a:pt x="109" y="48"/>
                    </a:lnTo>
                    <a:lnTo>
                      <a:pt x="146" y="19"/>
                    </a:lnTo>
                    <a:lnTo>
                      <a:pt x="190" y="1"/>
                    </a:lnTo>
                    <a:close/>
                  </a:path>
                </a:pathLst>
              </a:custGeom>
              <a:solidFill>
                <a:srgbClr val="000000"/>
              </a:solidFill>
              <a:ln w="9525">
                <a:noFill/>
                <a:round/>
                <a:headEnd/>
                <a:tailEnd/>
              </a:ln>
            </p:spPr>
            <p:txBody>
              <a:bodyPr/>
              <a:lstStyle/>
              <a:p>
                <a:endParaRPr lang="en-US"/>
              </a:p>
            </p:txBody>
          </p:sp>
          <p:sp>
            <p:nvSpPr>
              <p:cNvPr id="21698" name="Freeform 290"/>
              <p:cNvSpPr>
                <a:spLocks/>
              </p:cNvSpPr>
              <p:nvPr/>
            </p:nvSpPr>
            <p:spPr bwMode="auto">
              <a:xfrm>
                <a:off x="573" y="2662"/>
                <a:ext cx="89" cy="71"/>
              </a:xfrm>
              <a:custGeom>
                <a:avLst/>
                <a:gdLst>
                  <a:gd name="T0" fmla="*/ 125 w 624"/>
                  <a:gd name="T1" fmla="*/ 50 h 493"/>
                  <a:gd name="T2" fmla="*/ 47 w 624"/>
                  <a:gd name="T3" fmla="*/ 116 h 493"/>
                  <a:gd name="T4" fmla="*/ 52 w 624"/>
                  <a:gd name="T5" fmla="*/ 176 h 493"/>
                  <a:gd name="T6" fmla="*/ 105 w 624"/>
                  <a:gd name="T7" fmla="*/ 272 h 493"/>
                  <a:gd name="T8" fmla="*/ 101 w 624"/>
                  <a:gd name="T9" fmla="*/ 356 h 493"/>
                  <a:gd name="T10" fmla="*/ 111 w 624"/>
                  <a:gd name="T11" fmla="*/ 377 h 493"/>
                  <a:gd name="T12" fmla="*/ 144 w 624"/>
                  <a:gd name="T13" fmla="*/ 400 h 493"/>
                  <a:gd name="T14" fmla="*/ 317 w 624"/>
                  <a:gd name="T15" fmla="*/ 428 h 493"/>
                  <a:gd name="T16" fmla="*/ 447 w 624"/>
                  <a:gd name="T17" fmla="*/ 399 h 493"/>
                  <a:gd name="T18" fmla="*/ 530 w 624"/>
                  <a:gd name="T19" fmla="*/ 330 h 493"/>
                  <a:gd name="T20" fmla="*/ 534 w 624"/>
                  <a:gd name="T21" fmla="*/ 208 h 493"/>
                  <a:gd name="T22" fmla="*/ 506 w 624"/>
                  <a:gd name="T23" fmla="*/ 164 h 493"/>
                  <a:gd name="T24" fmla="*/ 466 w 624"/>
                  <a:gd name="T25" fmla="*/ 123 h 493"/>
                  <a:gd name="T26" fmla="*/ 420 w 624"/>
                  <a:gd name="T27" fmla="*/ 93 h 493"/>
                  <a:gd name="T28" fmla="*/ 347 w 624"/>
                  <a:gd name="T29" fmla="*/ 49 h 493"/>
                  <a:gd name="T30" fmla="*/ 266 w 624"/>
                  <a:gd name="T31" fmla="*/ 37 h 493"/>
                  <a:gd name="T32" fmla="*/ 253 w 624"/>
                  <a:gd name="T33" fmla="*/ 13 h 493"/>
                  <a:gd name="T34" fmla="*/ 363 w 624"/>
                  <a:gd name="T35" fmla="*/ 0 h 493"/>
                  <a:gd name="T36" fmla="*/ 569 w 624"/>
                  <a:gd name="T37" fmla="*/ 119 h 493"/>
                  <a:gd name="T38" fmla="*/ 617 w 624"/>
                  <a:gd name="T39" fmla="*/ 316 h 493"/>
                  <a:gd name="T40" fmla="*/ 578 w 624"/>
                  <a:gd name="T41" fmla="*/ 392 h 493"/>
                  <a:gd name="T42" fmla="*/ 535 w 624"/>
                  <a:gd name="T43" fmla="*/ 431 h 493"/>
                  <a:gd name="T44" fmla="*/ 471 w 624"/>
                  <a:gd name="T45" fmla="*/ 467 h 493"/>
                  <a:gd name="T46" fmla="*/ 318 w 624"/>
                  <a:gd name="T47" fmla="*/ 493 h 493"/>
                  <a:gd name="T48" fmla="*/ 129 w 624"/>
                  <a:gd name="T49" fmla="*/ 450 h 493"/>
                  <a:gd name="T50" fmla="*/ 80 w 624"/>
                  <a:gd name="T51" fmla="*/ 425 h 493"/>
                  <a:gd name="T52" fmla="*/ 48 w 624"/>
                  <a:gd name="T53" fmla="*/ 373 h 493"/>
                  <a:gd name="T54" fmla="*/ 53 w 624"/>
                  <a:gd name="T55" fmla="*/ 244 h 493"/>
                  <a:gd name="T56" fmla="*/ 0 w 624"/>
                  <a:gd name="T57" fmla="*/ 162 h 493"/>
                  <a:gd name="T58" fmla="*/ 23 w 624"/>
                  <a:gd name="T59" fmla="*/ 86 h 493"/>
                  <a:gd name="T60" fmla="*/ 70 w 624"/>
                  <a:gd name="T61" fmla="*/ 51 h 493"/>
                  <a:gd name="T62" fmla="*/ 112 w 624"/>
                  <a:gd name="T63" fmla="*/ 23 h 493"/>
                  <a:gd name="T64" fmla="*/ 178 w 624"/>
                  <a:gd name="T65" fmla="*/ 22 h 493"/>
                  <a:gd name="T66" fmla="*/ 165 w 624"/>
                  <a:gd name="T67" fmla="*/ 39 h 49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624"/>
                  <a:gd name="T103" fmla="*/ 0 h 493"/>
                  <a:gd name="T104" fmla="*/ 624 w 624"/>
                  <a:gd name="T105" fmla="*/ 493 h 49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624" h="493">
                    <a:moveTo>
                      <a:pt x="165" y="39"/>
                    </a:moveTo>
                    <a:lnTo>
                      <a:pt x="125" y="50"/>
                    </a:lnTo>
                    <a:lnTo>
                      <a:pt x="89" y="74"/>
                    </a:lnTo>
                    <a:lnTo>
                      <a:pt x="47" y="116"/>
                    </a:lnTo>
                    <a:lnTo>
                      <a:pt x="40" y="148"/>
                    </a:lnTo>
                    <a:lnTo>
                      <a:pt x="52" y="176"/>
                    </a:lnTo>
                    <a:lnTo>
                      <a:pt x="96" y="222"/>
                    </a:lnTo>
                    <a:lnTo>
                      <a:pt x="105" y="272"/>
                    </a:lnTo>
                    <a:lnTo>
                      <a:pt x="96" y="325"/>
                    </a:lnTo>
                    <a:lnTo>
                      <a:pt x="101" y="356"/>
                    </a:lnTo>
                    <a:lnTo>
                      <a:pt x="118" y="384"/>
                    </a:lnTo>
                    <a:lnTo>
                      <a:pt x="111" y="377"/>
                    </a:lnTo>
                    <a:lnTo>
                      <a:pt x="120" y="386"/>
                    </a:lnTo>
                    <a:lnTo>
                      <a:pt x="144" y="400"/>
                    </a:lnTo>
                    <a:lnTo>
                      <a:pt x="216" y="419"/>
                    </a:lnTo>
                    <a:lnTo>
                      <a:pt x="317" y="428"/>
                    </a:lnTo>
                    <a:lnTo>
                      <a:pt x="418" y="412"/>
                    </a:lnTo>
                    <a:lnTo>
                      <a:pt x="447" y="399"/>
                    </a:lnTo>
                    <a:lnTo>
                      <a:pt x="475" y="381"/>
                    </a:lnTo>
                    <a:lnTo>
                      <a:pt x="530" y="330"/>
                    </a:lnTo>
                    <a:lnTo>
                      <a:pt x="548" y="257"/>
                    </a:lnTo>
                    <a:lnTo>
                      <a:pt x="534" y="208"/>
                    </a:lnTo>
                    <a:lnTo>
                      <a:pt x="522" y="188"/>
                    </a:lnTo>
                    <a:lnTo>
                      <a:pt x="506" y="164"/>
                    </a:lnTo>
                    <a:lnTo>
                      <a:pt x="486" y="141"/>
                    </a:lnTo>
                    <a:lnTo>
                      <a:pt x="466" y="123"/>
                    </a:lnTo>
                    <a:lnTo>
                      <a:pt x="445" y="107"/>
                    </a:lnTo>
                    <a:lnTo>
                      <a:pt x="420" y="93"/>
                    </a:lnTo>
                    <a:lnTo>
                      <a:pt x="382" y="68"/>
                    </a:lnTo>
                    <a:lnTo>
                      <a:pt x="347" y="49"/>
                    </a:lnTo>
                    <a:lnTo>
                      <a:pt x="309" y="37"/>
                    </a:lnTo>
                    <a:lnTo>
                      <a:pt x="266" y="37"/>
                    </a:lnTo>
                    <a:lnTo>
                      <a:pt x="249" y="24"/>
                    </a:lnTo>
                    <a:lnTo>
                      <a:pt x="253" y="13"/>
                    </a:lnTo>
                    <a:lnTo>
                      <a:pt x="263" y="8"/>
                    </a:lnTo>
                    <a:lnTo>
                      <a:pt x="363" y="0"/>
                    </a:lnTo>
                    <a:lnTo>
                      <a:pt x="456" y="29"/>
                    </a:lnTo>
                    <a:lnTo>
                      <a:pt x="569" y="119"/>
                    </a:lnTo>
                    <a:lnTo>
                      <a:pt x="624" y="254"/>
                    </a:lnTo>
                    <a:lnTo>
                      <a:pt x="617" y="316"/>
                    </a:lnTo>
                    <a:lnTo>
                      <a:pt x="595" y="368"/>
                    </a:lnTo>
                    <a:lnTo>
                      <a:pt x="578" y="392"/>
                    </a:lnTo>
                    <a:lnTo>
                      <a:pt x="558" y="412"/>
                    </a:lnTo>
                    <a:lnTo>
                      <a:pt x="535" y="431"/>
                    </a:lnTo>
                    <a:lnTo>
                      <a:pt x="507" y="447"/>
                    </a:lnTo>
                    <a:lnTo>
                      <a:pt x="471" y="467"/>
                    </a:lnTo>
                    <a:lnTo>
                      <a:pt x="432" y="481"/>
                    </a:lnTo>
                    <a:lnTo>
                      <a:pt x="318" y="493"/>
                    </a:lnTo>
                    <a:lnTo>
                      <a:pt x="205" y="475"/>
                    </a:lnTo>
                    <a:lnTo>
                      <a:pt x="129" y="450"/>
                    </a:lnTo>
                    <a:lnTo>
                      <a:pt x="94" y="431"/>
                    </a:lnTo>
                    <a:lnTo>
                      <a:pt x="80" y="425"/>
                    </a:lnTo>
                    <a:lnTo>
                      <a:pt x="73" y="419"/>
                    </a:lnTo>
                    <a:lnTo>
                      <a:pt x="48" y="373"/>
                    </a:lnTo>
                    <a:lnTo>
                      <a:pt x="44" y="320"/>
                    </a:lnTo>
                    <a:lnTo>
                      <a:pt x="53" y="244"/>
                    </a:lnTo>
                    <a:lnTo>
                      <a:pt x="18" y="211"/>
                    </a:lnTo>
                    <a:lnTo>
                      <a:pt x="0" y="162"/>
                    </a:lnTo>
                    <a:lnTo>
                      <a:pt x="13" y="105"/>
                    </a:lnTo>
                    <a:lnTo>
                      <a:pt x="23" y="86"/>
                    </a:lnTo>
                    <a:lnTo>
                      <a:pt x="36" y="74"/>
                    </a:lnTo>
                    <a:lnTo>
                      <a:pt x="70" y="51"/>
                    </a:lnTo>
                    <a:lnTo>
                      <a:pt x="91" y="36"/>
                    </a:lnTo>
                    <a:lnTo>
                      <a:pt x="112" y="23"/>
                    </a:lnTo>
                    <a:lnTo>
                      <a:pt x="162" y="10"/>
                    </a:lnTo>
                    <a:lnTo>
                      <a:pt x="178" y="22"/>
                    </a:lnTo>
                    <a:lnTo>
                      <a:pt x="175" y="33"/>
                    </a:lnTo>
                    <a:lnTo>
                      <a:pt x="165" y="39"/>
                    </a:lnTo>
                    <a:close/>
                  </a:path>
                </a:pathLst>
              </a:custGeom>
              <a:solidFill>
                <a:srgbClr val="000000"/>
              </a:solidFill>
              <a:ln w="9525">
                <a:noFill/>
                <a:round/>
                <a:headEnd/>
                <a:tailEnd/>
              </a:ln>
            </p:spPr>
            <p:txBody>
              <a:bodyPr/>
              <a:lstStyle/>
              <a:p>
                <a:endParaRPr lang="en-US"/>
              </a:p>
            </p:txBody>
          </p:sp>
          <p:sp>
            <p:nvSpPr>
              <p:cNvPr id="21699" name="Freeform 291"/>
              <p:cNvSpPr>
                <a:spLocks/>
              </p:cNvSpPr>
              <p:nvPr/>
            </p:nvSpPr>
            <p:spPr bwMode="auto">
              <a:xfrm>
                <a:off x="595" y="2685"/>
                <a:ext cx="1" cy="1"/>
              </a:xfrm>
              <a:custGeom>
                <a:avLst/>
                <a:gdLst>
                  <a:gd name="T0" fmla="*/ 2 w 2"/>
                  <a:gd name="T1" fmla="*/ 0 h 2"/>
                  <a:gd name="T2" fmla="*/ 0 w 2"/>
                  <a:gd name="T3" fmla="*/ 2 h 2"/>
                  <a:gd name="T4" fmla="*/ 2 w 2"/>
                  <a:gd name="T5" fmla="*/ 0 h 2"/>
                  <a:gd name="T6" fmla="*/ 2 w 2"/>
                  <a:gd name="T7" fmla="*/ 0 h 2"/>
                  <a:gd name="T8" fmla="*/ 0 60000 65536"/>
                  <a:gd name="T9" fmla="*/ 0 60000 65536"/>
                  <a:gd name="T10" fmla="*/ 0 60000 65536"/>
                  <a:gd name="T11" fmla="*/ 0 60000 65536"/>
                  <a:gd name="T12" fmla="*/ 0 w 2"/>
                  <a:gd name="T13" fmla="*/ 0 h 2"/>
                  <a:gd name="T14" fmla="*/ 2 w 2"/>
                  <a:gd name="T15" fmla="*/ 2 h 2"/>
                </a:gdLst>
                <a:ahLst/>
                <a:cxnLst>
                  <a:cxn ang="T8">
                    <a:pos x="T0" y="T1"/>
                  </a:cxn>
                  <a:cxn ang="T9">
                    <a:pos x="T2" y="T3"/>
                  </a:cxn>
                  <a:cxn ang="T10">
                    <a:pos x="T4" y="T5"/>
                  </a:cxn>
                  <a:cxn ang="T11">
                    <a:pos x="T6" y="T7"/>
                  </a:cxn>
                </a:cxnLst>
                <a:rect l="T12" t="T13" r="T14" b="T15"/>
                <a:pathLst>
                  <a:path w="2" h="2">
                    <a:moveTo>
                      <a:pt x="2" y="0"/>
                    </a:moveTo>
                    <a:lnTo>
                      <a:pt x="0" y="2"/>
                    </a:lnTo>
                    <a:lnTo>
                      <a:pt x="2" y="0"/>
                    </a:lnTo>
                    <a:close/>
                  </a:path>
                </a:pathLst>
              </a:custGeom>
              <a:solidFill>
                <a:srgbClr val="000000"/>
              </a:solidFill>
              <a:ln w="9525">
                <a:noFill/>
                <a:round/>
                <a:headEnd/>
                <a:tailEnd/>
              </a:ln>
            </p:spPr>
            <p:txBody>
              <a:bodyPr/>
              <a:lstStyle/>
              <a:p>
                <a:endParaRPr lang="en-US"/>
              </a:p>
            </p:txBody>
          </p:sp>
          <p:sp>
            <p:nvSpPr>
              <p:cNvPr id="21700" name="Freeform 292"/>
              <p:cNvSpPr>
                <a:spLocks/>
              </p:cNvSpPr>
              <p:nvPr/>
            </p:nvSpPr>
            <p:spPr bwMode="auto">
              <a:xfrm>
                <a:off x="589" y="2668"/>
                <a:ext cx="48" cy="35"/>
              </a:xfrm>
              <a:custGeom>
                <a:avLst/>
                <a:gdLst>
                  <a:gd name="T0" fmla="*/ 314 w 333"/>
                  <a:gd name="T1" fmla="*/ 39 h 248"/>
                  <a:gd name="T2" fmla="*/ 246 w 333"/>
                  <a:gd name="T3" fmla="*/ 29 h 248"/>
                  <a:gd name="T4" fmla="*/ 175 w 333"/>
                  <a:gd name="T5" fmla="*/ 41 h 248"/>
                  <a:gd name="T6" fmla="*/ 119 w 333"/>
                  <a:gd name="T7" fmla="*/ 59 h 248"/>
                  <a:gd name="T8" fmla="*/ 69 w 333"/>
                  <a:gd name="T9" fmla="*/ 91 h 248"/>
                  <a:gd name="T10" fmla="*/ 48 w 333"/>
                  <a:gd name="T11" fmla="*/ 114 h 248"/>
                  <a:gd name="T12" fmla="*/ 84 w 333"/>
                  <a:gd name="T13" fmla="*/ 147 h 248"/>
                  <a:gd name="T14" fmla="*/ 100 w 333"/>
                  <a:gd name="T15" fmla="*/ 167 h 248"/>
                  <a:gd name="T16" fmla="*/ 119 w 333"/>
                  <a:gd name="T17" fmla="*/ 187 h 248"/>
                  <a:gd name="T18" fmla="*/ 136 w 333"/>
                  <a:gd name="T19" fmla="*/ 199 h 248"/>
                  <a:gd name="T20" fmla="*/ 155 w 333"/>
                  <a:gd name="T21" fmla="*/ 207 h 248"/>
                  <a:gd name="T22" fmla="*/ 196 w 333"/>
                  <a:gd name="T23" fmla="*/ 219 h 248"/>
                  <a:gd name="T24" fmla="*/ 206 w 333"/>
                  <a:gd name="T25" fmla="*/ 237 h 248"/>
                  <a:gd name="T26" fmla="*/ 200 w 333"/>
                  <a:gd name="T27" fmla="*/ 246 h 248"/>
                  <a:gd name="T28" fmla="*/ 188 w 333"/>
                  <a:gd name="T29" fmla="*/ 248 h 248"/>
                  <a:gd name="T30" fmla="*/ 101 w 333"/>
                  <a:gd name="T31" fmla="*/ 209 h 248"/>
                  <a:gd name="T32" fmla="*/ 62 w 333"/>
                  <a:gd name="T33" fmla="*/ 180 h 248"/>
                  <a:gd name="T34" fmla="*/ 43 w 333"/>
                  <a:gd name="T35" fmla="*/ 169 h 248"/>
                  <a:gd name="T36" fmla="*/ 18 w 333"/>
                  <a:gd name="T37" fmla="*/ 158 h 248"/>
                  <a:gd name="T38" fmla="*/ 8 w 333"/>
                  <a:gd name="T39" fmla="*/ 152 h 248"/>
                  <a:gd name="T40" fmla="*/ 0 w 333"/>
                  <a:gd name="T41" fmla="*/ 118 h 248"/>
                  <a:gd name="T42" fmla="*/ 6 w 333"/>
                  <a:gd name="T43" fmla="*/ 95 h 248"/>
                  <a:gd name="T44" fmla="*/ 46 w 333"/>
                  <a:gd name="T45" fmla="*/ 59 h 248"/>
                  <a:gd name="T46" fmla="*/ 75 w 333"/>
                  <a:gd name="T47" fmla="*/ 40 h 248"/>
                  <a:gd name="T48" fmla="*/ 104 w 333"/>
                  <a:gd name="T49" fmla="*/ 28 h 248"/>
                  <a:gd name="T50" fmla="*/ 169 w 333"/>
                  <a:gd name="T51" fmla="*/ 12 h 248"/>
                  <a:gd name="T52" fmla="*/ 249 w 333"/>
                  <a:gd name="T53" fmla="*/ 0 h 248"/>
                  <a:gd name="T54" fmla="*/ 324 w 333"/>
                  <a:gd name="T55" fmla="*/ 11 h 248"/>
                  <a:gd name="T56" fmla="*/ 333 w 333"/>
                  <a:gd name="T57" fmla="*/ 30 h 248"/>
                  <a:gd name="T58" fmla="*/ 327 w 333"/>
                  <a:gd name="T59" fmla="*/ 38 h 248"/>
                  <a:gd name="T60" fmla="*/ 314 w 333"/>
                  <a:gd name="T61" fmla="*/ 39 h 248"/>
                  <a:gd name="T62" fmla="*/ 314 w 333"/>
                  <a:gd name="T63" fmla="*/ 39 h 24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33"/>
                  <a:gd name="T97" fmla="*/ 0 h 248"/>
                  <a:gd name="T98" fmla="*/ 333 w 333"/>
                  <a:gd name="T99" fmla="*/ 248 h 24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33" h="248">
                    <a:moveTo>
                      <a:pt x="314" y="39"/>
                    </a:moveTo>
                    <a:lnTo>
                      <a:pt x="246" y="29"/>
                    </a:lnTo>
                    <a:lnTo>
                      <a:pt x="175" y="41"/>
                    </a:lnTo>
                    <a:lnTo>
                      <a:pt x="119" y="59"/>
                    </a:lnTo>
                    <a:lnTo>
                      <a:pt x="69" y="91"/>
                    </a:lnTo>
                    <a:lnTo>
                      <a:pt x="48" y="114"/>
                    </a:lnTo>
                    <a:lnTo>
                      <a:pt x="84" y="147"/>
                    </a:lnTo>
                    <a:lnTo>
                      <a:pt x="100" y="167"/>
                    </a:lnTo>
                    <a:lnTo>
                      <a:pt x="119" y="187"/>
                    </a:lnTo>
                    <a:lnTo>
                      <a:pt x="136" y="199"/>
                    </a:lnTo>
                    <a:lnTo>
                      <a:pt x="155" y="207"/>
                    </a:lnTo>
                    <a:lnTo>
                      <a:pt x="196" y="219"/>
                    </a:lnTo>
                    <a:lnTo>
                      <a:pt x="206" y="237"/>
                    </a:lnTo>
                    <a:lnTo>
                      <a:pt x="200" y="246"/>
                    </a:lnTo>
                    <a:lnTo>
                      <a:pt x="188" y="248"/>
                    </a:lnTo>
                    <a:lnTo>
                      <a:pt x="101" y="209"/>
                    </a:lnTo>
                    <a:lnTo>
                      <a:pt x="62" y="180"/>
                    </a:lnTo>
                    <a:lnTo>
                      <a:pt x="43" y="169"/>
                    </a:lnTo>
                    <a:lnTo>
                      <a:pt x="18" y="158"/>
                    </a:lnTo>
                    <a:lnTo>
                      <a:pt x="8" y="152"/>
                    </a:lnTo>
                    <a:lnTo>
                      <a:pt x="0" y="118"/>
                    </a:lnTo>
                    <a:lnTo>
                      <a:pt x="6" y="95"/>
                    </a:lnTo>
                    <a:lnTo>
                      <a:pt x="46" y="59"/>
                    </a:lnTo>
                    <a:lnTo>
                      <a:pt x="75" y="40"/>
                    </a:lnTo>
                    <a:lnTo>
                      <a:pt x="104" y="28"/>
                    </a:lnTo>
                    <a:lnTo>
                      <a:pt x="169" y="12"/>
                    </a:lnTo>
                    <a:lnTo>
                      <a:pt x="249" y="0"/>
                    </a:lnTo>
                    <a:lnTo>
                      <a:pt x="324" y="11"/>
                    </a:lnTo>
                    <a:lnTo>
                      <a:pt x="333" y="30"/>
                    </a:lnTo>
                    <a:lnTo>
                      <a:pt x="327" y="38"/>
                    </a:lnTo>
                    <a:lnTo>
                      <a:pt x="314" y="39"/>
                    </a:lnTo>
                    <a:close/>
                  </a:path>
                </a:pathLst>
              </a:custGeom>
              <a:solidFill>
                <a:srgbClr val="000000"/>
              </a:solidFill>
              <a:ln w="9525">
                <a:noFill/>
                <a:round/>
                <a:headEnd/>
                <a:tailEnd/>
              </a:ln>
            </p:spPr>
            <p:txBody>
              <a:bodyPr/>
              <a:lstStyle/>
              <a:p>
                <a:endParaRPr lang="en-US"/>
              </a:p>
            </p:txBody>
          </p:sp>
          <p:sp>
            <p:nvSpPr>
              <p:cNvPr id="21701" name="Freeform 293"/>
              <p:cNvSpPr>
                <a:spLocks/>
              </p:cNvSpPr>
              <p:nvPr/>
            </p:nvSpPr>
            <p:spPr bwMode="auto">
              <a:xfrm>
                <a:off x="353" y="2490"/>
                <a:ext cx="87" cy="74"/>
              </a:xfrm>
              <a:custGeom>
                <a:avLst/>
                <a:gdLst>
                  <a:gd name="T0" fmla="*/ 72 w 606"/>
                  <a:gd name="T1" fmla="*/ 30 h 522"/>
                  <a:gd name="T2" fmla="*/ 90 w 606"/>
                  <a:gd name="T3" fmla="*/ 106 h 522"/>
                  <a:gd name="T4" fmla="*/ 114 w 606"/>
                  <a:gd name="T5" fmla="*/ 202 h 522"/>
                  <a:gd name="T6" fmla="*/ 128 w 606"/>
                  <a:gd name="T7" fmla="*/ 249 h 522"/>
                  <a:gd name="T8" fmla="*/ 144 w 606"/>
                  <a:gd name="T9" fmla="*/ 292 h 522"/>
                  <a:gd name="T10" fmla="*/ 161 w 606"/>
                  <a:gd name="T11" fmla="*/ 326 h 522"/>
                  <a:gd name="T12" fmla="*/ 179 w 606"/>
                  <a:gd name="T13" fmla="*/ 349 h 522"/>
                  <a:gd name="T14" fmla="*/ 199 w 606"/>
                  <a:gd name="T15" fmla="*/ 361 h 522"/>
                  <a:gd name="T16" fmla="*/ 221 w 606"/>
                  <a:gd name="T17" fmla="*/ 368 h 522"/>
                  <a:gd name="T18" fmla="*/ 265 w 606"/>
                  <a:gd name="T19" fmla="*/ 370 h 522"/>
                  <a:gd name="T20" fmla="*/ 357 w 606"/>
                  <a:gd name="T21" fmla="*/ 369 h 522"/>
                  <a:gd name="T22" fmla="*/ 411 w 606"/>
                  <a:gd name="T23" fmla="*/ 385 h 522"/>
                  <a:gd name="T24" fmla="*/ 460 w 606"/>
                  <a:gd name="T25" fmla="*/ 405 h 522"/>
                  <a:gd name="T26" fmla="*/ 510 w 606"/>
                  <a:gd name="T27" fmla="*/ 423 h 522"/>
                  <a:gd name="T28" fmla="*/ 567 w 606"/>
                  <a:gd name="T29" fmla="*/ 432 h 522"/>
                  <a:gd name="T30" fmla="*/ 595 w 606"/>
                  <a:gd name="T31" fmla="*/ 443 h 522"/>
                  <a:gd name="T32" fmla="*/ 606 w 606"/>
                  <a:gd name="T33" fmla="*/ 466 h 522"/>
                  <a:gd name="T34" fmla="*/ 597 w 606"/>
                  <a:gd name="T35" fmla="*/ 491 h 522"/>
                  <a:gd name="T36" fmla="*/ 586 w 606"/>
                  <a:gd name="T37" fmla="*/ 500 h 522"/>
                  <a:gd name="T38" fmla="*/ 570 w 606"/>
                  <a:gd name="T39" fmla="*/ 506 h 522"/>
                  <a:gd name="T40" fmla="*/ 455 w 606"/>
                  <a:gd name="T41" fmla="*/ 519 h 522"/>
                  <a:gd name="T42" fmla="*/ 324 w 606"/>
                  <a:gd name="T43" fmla="*/ 522 h 522"/>
                  <a:gd name="T44" fmla="*/ 197 w 606"/>
                  <a:gd name="T45" fmla="*/ 506 h 522"/>
                  <a:gd name="T46" fmla="*/ 94 w 606"/>
                  <a:gd name="T47" fmla="*/ 456 h 522"/>
                  <a:gd name="T48" fmla="*/ 51 w 606"/>
                  <a:gd name="T49" fmla="*/ 380 h 522"/>
                  <a:gd name="T50" fmla="*/ 24 w 606"/>
                  <a:gd name="T51" fmla="*/ 265 h 522"/>
                  <a:gd name="T52" fmla="*/ 0 w 606"/>
                  <a:gd name="T53" fmla="*/ 44 h 522"/>
                  <a:gd name="T54" fmla="*/ 6 w 606"/>
                  <a:gd name="T55" fmla="*/ 14 h 522"/>
                  <a:gd name="T56" fmla="*/ 16 w 606"/>
                  <a:gd name="T57" fmla="*/ 5 h 522"/>
                  <a:gd name="T58" fmla="*/ 29 w 606"/>
                  <a:gd name="T59" fmla="*/ 0 h 522"/>
                  <a:gd name="T60" fmla="*/ 54 w 606"/>
                  <a:gd name="T61" fmla="*/ 5 h 522"/>
                  <a:gd name="T62" fmla="*/ 72 w 606"/>
                  <a:gd name="T63" fmla="*/ 30 h 522"/>
                  <a:gd name="T64" fmla="*/ 72 w 606"/>
                  <a:gd name="T65" fmla="*/ 30 h 52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06"/>
                  <a:gd name="T100" fmla="*/ 0 h 522"/>
                  <a:gd name="T101" fmla="*/ 606 w 606"/>
                  <a:gd name="T102" fmla="*/ 522 h 52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06" h="522">
                    <a:moveTo>
                      <a:pt x="72" y="30"/>
                    </a:moveTo>
                    <a:lnTo>
                      <a:pt x="90" y="106"/>
                    </a:lnTo>
                    <a:lnTo>
                      <a:pt x="114" y="202"/>
                    </a:lnTo>
                    <a:lnTo>
                      <a:pt x="128" y="249"/>
                    </a:lnTo>
                    <a:lnTo>
                      <a:pt x="144" y="292"/>
                    </a:lnTo>
                    <a:lnTo>
                      <a:pt x="161" y="326"/>
                    </a:lnTo>
                    <a:lnTo>
                      <a:pt x="179" y="349"/>
                    </a:lnTo>
                    <a:lnTo>
                      <a:pt x="199" y="361"/>
                    </a:lnTo>
                    <a:lnTo>
                      <a:pt x="221" y="368"/>
                    </a:lnTo>
                    <a:lnTo>
                      <a:pt x="265" y="370"/>
                    </a:lnTo>
                    <a:lnTo>
                      <a:pt x="357" y="369"/>
                    </a:lnTo>
                    <a:lnTo>
                      <a:pt x="411" y="385"/>
                    </a:lnTo>
                    <a:lnTo>
                      <a:pt x="460" y="405"/>
                    </a:lnTo>
                    <a:lnTo>
                      <a:pt x="510" y="423"/>
                    </a:lnTo>
                    <a:lnTo>
                      <a:pt x="567" y="432"/>
                    </a:lnTo>
                    <a:lnTo>
                      <a:pt x="595" y="443"/>
                    </a:lnTo>
                    <a:lnTo>
                      <a:pt x="606" y="466"/>
                    </a:lnTo>
                    <a:lnTo>
                      <a:pt x="597" y="491"/>
                    </a:lnTo>
                    <a:lnTo>
                      <a:pt x="586" y="500"/>
                    </a:lnTo>
                    <a:lnTo>
                      <a:pt x="570" y="506"/>
                    </a:lnTo>
                    <a:lnTo>
                      <a:pt x="455" y="519"/>
                    </a:lnTo>
                    <a:lnTo>
                      <a:pt x="324" y="522"/>
                    </a:lnTo>
                    <a:lnTo>
                      <a:pt x="197" y="506"/>
                    </a:lnTo>
                    <a:lnTo>
                      <a:pt x="94" y="456"/>
                    </a:lnTo>
                    <a:lnTo>
                      <a:pt x="51" y="380"/>
                    </a:lnTo>
                    <a:lnTo>
                      <a:pt x="24" y="265"/>
                    </a:lnTo>
                    <a:lnTo>
                      <a:pt x="0" y="44"/>
                    </a:lnTo>
                    <a:lnTo>
                      <a:pt x="6" y="14"/>
                    </a:lnTo>
                    <a:lnTo>
                      <a:pt x="16" y="5"/>
                    </a:lnTo>
                    <a:lnTo>
                      <a:pt x="29" y="0"/>
                    </a:lnTo>
                    <a:lnTo>
                      <a:pt x="54" y="5"/>
                    </a:lnTo>
                    <a:lnTo>
                      <a:pt x="72" y="30"/>
                    </a:lnTo>
                    <a:close/>
                  </a:path>
                </a:pathLst>
              </a:custGeom>
              <a:solidFill>
                <a:srgbClr val="CCECFF"/>
              </a:solidFill>
              <a:ln w="9525">
                <a:noFill/>
                <a:round/>
                <a:headEnd/>
                <a:tailEnd/>
              </a:ln>
            </p:spPr>
            <p:txBody>
              <a:bodyPr/>
              <a:lstStyle/>
              <a:p>
                <a:endParaRPr lang="en-US"/>
              </a:p>
            </p:txBody>
          </p:sp>
          <p:sp>
            <p:nvSpPr>
              <p:cNvPr id="21702" name="Freeform 294"/>
              <p:cNvSpPr>
                <a:spLocks/>
              </p:cNvSpPr>
              <p:nvPr/>
            </p:nvSpPr>
            <p:spPr bwMode="auto">
              <a:xfrm>
                <a:off x="407" y="2461"/>
                <a:ext cx="77" cy="66"/>
              </a:xfrm>
              <a:custGeom>
                <a:avLst/>
                <a:gdLst>
                  <a:gd name="T0" fmla="*/ 427 w 538"/>
                  <a:gd name="T1" fmla="*/ 438 h 457"/>
                  <a:gd name="T2" fmla="*/ 410 w 538"/>
                  <a:gd name="T3" fmla="*/ 202 h 457"/>
                  <a:gd name="T4" fmla="*/ 392 w 538"/>
                  <a:gd name="T5" fmla="*/ 187 h 457"/>
                  <a:gd name="T6" fmla="*/ 372 w 538"/>
                  <a:gd name="T7" fmla="*/ 177 h 457"/>
                  <a:gd name="T8" fmla="*/ 326 w 538"/>
                  <a:gd name="T9" fmla="*/ 170 h 457"/>
                  <a:gd name="T10" fmla="*/ 236 w 538"/>
                  <a:gd name="T11" fmla="*/ 160 h 457"/>
                  <a:gd name="T12" fmla="*/ 184 w 538"/>
                  <a:gd name="T13" fmla="*/ 139 h 457"/>
                  <a:gd name="T14" fmla="*/ 137 w 538"/>
                  <a:gd name="T15" fmla="*/ 114 h 457"/>
                  <a:gd name="T16" fmla="*/ 114 w 538"/>
                  <a:gd name="T17" fmla="*/ 101 h 457"/>
                  <a:gd name="T18" fmla="*/ 90 w 538"/>
                  <a:gd name="T19" fmla="*/ 90 h 457"/>
                  <a:gd name="T20" fmla="*/ 34 w 538"/>
                  <a:gd name="T21" fmla="*/ 74 h 457"/>
                  <a:gd name="T22" fmla="*/ 8 w 538"/>
                  <a:gd name="T23" fmla="*/ 59 h 457"/>
                  <a:gd name="T24" fmla="*/ 0 w 538"/>
                  <a:gd name="T25" fmla="*/ 35 h 457"/>
                  <a:gd name="T26" fmla="*/ 11 w 538"/>
                  <a:gd name="T27" fmla="*/ 11 h 457"/>
                  <a:gd name="T28" fmla="*/ 39 w 538"/>
                  <a:gd name="T29" fmla="*/ 0 h 457"/>
                  <a:gd name="T30" fmla="*/ 285 w 538"/>
                  <a:gd name="T31" fmla="*/ 11 h 457"/>
                  <a:gd name="T32" fmla="*/ 410 w 538"/>
                  <a:gd name="T33" fmla="*/ 44 h 457"/>
                  <a:gd name="T34" fmla="*/ 463 w 538"/>
                  <a:gd name="T35" fmla="*/ 71 h 457"/>
                  <a:gd name="T36" fmla="*/ 507 w 538"/>
                  <a:gd name="T37" fmla="*/ 105 h 457"/>
                  <a:gd name="T38" fmla="*/ 536 w 538"/>
                  <a:gd name="T39" fmla="*/ 164 h 457"/>
                  <a:gd name="T40" fmla="*/ 538 w 538"/>
                  <a:gd name="T41" fmla="*/ 234 h 457"/>
                  <a:gd name="T42" fmla="*/ 520 w 538"/>
                  <a:gd name="T43" fmla="*/ 386 h 457"/>
                  <a:gd name="T44" fmla="*/ 507 w 538"/>
                  <a:gd name="T45" fmla="*/ 422 h 457"/>
                  <a:gd name="T46" fmla="*/ 477 w 538"/>
                  <a:gd name="T47" fmla="*/ 449 h 457"/>
                  <a:gd name="T48" fmla="*/ 445 w 538"/>
                  <a:gd name="T49" fmla="*/ 457 h 457"/>
                  <a:gd name="T50" fmla="*/ 427 w 538"/>
                  <a:gd name="T51" fmla="*/ 438 h 457"/>
                  <a:gd name="T52" fmla="*/ 427 w 538"/>
                  <a:gd name="T53" fmla="*/ 438 h 45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38"/>
                  <a:gd name="T82" fmla="*/ 0 h 457"/>
                  <a:gd name="T83" fmla="*/ 538 w 538"/>
                  <a:gd name="T84" fmla="*/ 457 h 45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38" h="457">
                    <a:moveTo>
                      <a:pt x="427" y="438"/>
                    </a:moveTo>
                    <a:lnTo>
                      <a:pt x="410" y="202"/>
                    </a:lnTo>
                    <a:lnTo>
                      <a:pt x="392" y="187"/>
                    </a:lnTo>
                    <a:lnTo>
                      <a:pt x="372" y="177"/>
                    </a:lnTo>
                    <a:lnTo>
                      <a:pt x="326" y="170"/>
                    </a:lnTo>
                    <a:lnTo>
                      <a:pt x="236" y="160"/>
                    </a:lnTo>
                    <a:lnTo>
                      <a:pt x="184" y="139"/>
                    </a:lnTo>
                    <a:lnTo>
                      <a:pt x="137" y="114"/>
                    </a:lnTo>
                    <a:lnTo>
                      <a:pt x="114" y="101"/>
                    </a:lnTo>
                    <a:lnTo>
                      <a:pt x="90" y="90"/>
                    </a:lnTo>
                    <a:lnTo>
                      <a:pt x="34" y="74"/>
                    </a:lnTo>
                    <a:lnTo>
                      <a:pt x="8" y="59"/>
                    </a:lnTo>
                    <a:lnTo>
                      <a:pt x="0" y="35"/>
                    </a:lnTo>
                    <a:lnTo>
                      <a:pt x="11" y="11"/>
                    </a:lnTo>
                    <a:lnTo>
                      <a:pt x="39" y="0"/>
                    </a:lnTo>
                    <a:lnTo>
                      <a:pt x="285" y="11"/>
                    </a:lnTo>
                    <a:lnTo>
                      <a:pt x="410" y="44"/>
                    </a:lnTo>
                    <a:lnTo>
                      <a:pt x="463" y="71"/>
                    </a:lnTo>
                    <a:lnTo>
                      <a:pt x="507" y="105"/>
                    </a:lnTo>
                    <a:lnTo>
                      <a:pt x="536" y="164"/>
                    </a:lnTo>
                    <a:lnTo>
                      <a:pt x="538" y="234"/>
                    </a:lnTo>
                    <a:lnTo>
                      <a:pt x="520" y="386"/>
                    </a:lnTo>
                    <a:lnTo>
                      <a:pt x="507" y="422"/>
                    </a:lnTo>
                    <a:lnTo>
                      <a:pt x="477" y="449"/>
                    </a:lnTo>
                    <a:lnTo>
                      <a:pt x="445" y="457"/>
                    </a:lnTo>
                    <a:lnTo>
                      <a:pt x="427" y="438"/>
                    </a:lnTo>
                    <a:close/>
                  </a:path>
                </a:pathLst>
              </a:custGeom>
              <a:solidFill>
                <a:srgbClr val="66CCFF"/>
              </a:solidFill>
              <a:ln w="9525">
                <a:noFill/>
                <a:round/>
                <a:headEnd/>
                <a:tailEnd/>
              </a:ln>
            </p:spPr>
            <p:txBody>
              <a:bodyPr/>
              <a:lstStyle/>
              <a:p>
                <a:endParaRPr lang="en-US"/>
              </a:p>
            </p:txBody>
          </p:sp>
        </p:grpSp>
        <p:grpSp>
          <p:nvGrpSpPr>
            <p:cNvPr id="21523" name="Group 295"/>
            <p:cNvGrpSpPr>
              <a:grpSpLocks/>
            </p:cNvGrpSpPr>
            <p:nvPr/>
          </p:nvGrpSpPr>
          <p:grpSpPr bwMode="auto">
            <a:xfrm>
              <a:off x="3773" y="2809"/>
              <a:ext cx="441" cy="330"/>
              <a:chOff x="240" y="2403"/>
              <a:chExt cx="477" cy="330"/>
            </a:xfrm>
          </p:grpSpPr>
          <p:sp>
            <p:nvSpPr>
              <p:cNvPr id="21531" name="Freeform 296"/>
              <p:cNvSpPr>
                <a:spLocks/>
              </p:cNvSpPr>
              <p:nvPr/>
            </p:nvSpPr>
            <p:spPr bwMode="auto">
              <a:xfrm>
                <a:off x="243" y="2409"/>
                <a:ext cx="470" cy="322"/>
              </a:xfrm>
              <a:custGeom>
                <a:avLst/>
                <a:gdLst>
                  <a:gd name="T0" fmla="*/ 0 w 3288"/>
                  <a:gd name="T1" fmla="*/ 1989 h 2250"/>
                  <a:gd name="T2" fmla="*/ 9 w 3288"/>
                  <a:gd name="T3" fmla="*/ 1419 h 2250"/>
                  <a:gd name="T4" fmla="*/ 29 w 3288"/>
                  <a:gd name="T5" fmla="*/ 1336 h 2250"/>
                  <a:gd name="T6" fmla="*/ 101 w 3288"/>
                  <a:gd name="T7" fmla="*/ 1287 h 2250"/>
                  <a:gd name="T8" fmla="*/ 270 w 3288"/>
                  <a:gd name="T9" fmla="*/ 1253 h 2250"/>
                  <a:gd name="T10" fmla="*/ 347 w 3288"/>
                  <a:gd name="T11" fmla="*/ 1315 h 2250"/>
                  <a:gd name="T12" fmla="*/ 472 w 3288"/>
                  <a:gd name="T13" fmla="*/ 1728 h 2250"/>
                  <a:gd name="T14" fmla="*/ 668 w 3288"/>
                  <a:gd name="T15" fmla="*/ 1729 h 2250"/>
                  <a:gd name="T16" fmla="*/ 765 w 3288"/>
                  <a:gd name="T17" fmla="*/ 1714 h 2250"/>
                  <a:gd name="T18" fmla="*/ 780 w 3288"/>
                  <a:gd name="T19" fmla="*/ 1584 h 2250"/>
                  <a:gd name="T20" fmla="*/ 567 w 3288"/>
                  <a:gd name="T21" fmla="*/ 1561 h 2250"/>
                  <a:gd name="T22" fmla="*/ 434 w 3288"/>
                  <a:gd name="T23" fmla="*/ 166 h 2250"/>
                  <a:gd name="T24" fmla="*/ 470 w 3288"/>
                  <a:gd name="T25" fmla="*/ 96 h 2250"/>
                  <a:gd name="T26" fmla="*/ 709 w 3288"/>
                  <a:gd name="T27" fmla="*/ 30 h 2250"/>
                  <a:gd name="T28" fmla="*/ 1656 w 3288"/>
                  <a:gd name="T29" fmla="*/ 0 h 2250"/>
                  <a:gd name="T30" fmla="*/ 1811 w 3288"/>
                  <a:gd name="T31" fmla="*/ 22 h 2250"/>
                  <a:gd name="T32" fmla="*/ 1994 w 3288"/>
                  <a:gd name="T33" fmla="*/ 68 h 2250"/>
                  <a:gd name="T34" fmla="*/ 2032 w 3288"/>
                  <a:gd name="T35" fmla="*/ 91 h 2250"/>
                  <a:gd name="T36" fmla="*/ 2046 w 3288"/>
                  <a:gd name="T37" fmla="*/ 141 h 2250"/>
                  <a:gd name="T38" fmla="*/ 2031 w 3288"/>
                  <a:gd name="T39" fmla="*/ 404 h 2250"/>
                  <a:gd name="T40" fmla="*/ 2309 w 3288"/>
                  <a:gd name="T41" fmla="*/ 248 h 2250"/>
                  <a:gd name="T42" fmla="*/ 2441 w 3288"/>
                  <a:gd name="T43" fmla="*/ 190 h 2250"/>
                  <a:gd name="T44" fmla="*/ 2825 w 3288"/>
                  <a:gd name="T45" fmla="*/ 240 h 2250"/>
                  <a:gd name="T46" fmla="*/ 2881 w 3288"/>
                  <a:gd name="T47" fmla="*/ 255 h 2250"/>
                  <a:gd name="T48" fmla="*/ 2911 w 3288"/>
                  <a:gd name="T49" fmla="*/ 305 h 2250"/>
                  <a:gd name="T50" fmla="*/ 2914 w 3288"/>
                  <a:gd name="T51" fmla="*/ 567 h 2250"/>
                  <a:gd name="T52" fmla="*/ 2938 w 3288"/>
                  <a:gd name="T53" fmla="*/ 1166 h 2250"/>
                  <a:gd name="T54" fmla="*/ 2931 w 3288"/>
                  <a:gd name="T55" fmla="*/ 1390 h 2250"/>
                  <a:gd name="T56" fmla="*/ 3060 w 3288"/>
                  <a:gd name="T57" fmla="*/ 1298 h 2250"/>
                  <a:gd name="T58" fmla="*/ 3251 w 3288"/>
                  <a:gd name="T59" fmla="*/ 1379 h 2250"/>
                  <a:gd name="T60" fmla="*/ 3288 w 3288"/>
                  <a:gd name="T61" fmla="*/ 1442 h 2250"/>
                  <a:gd name="T62" fmla="*/ 3279 w 3288"/>
                  <a:gd name="T63" fmla="*/ 1993 h 2250"/>
                  <a:gd name="T64" fmla="*/ 3159 w 3288"/>
                  <a:gd name="T65" fmla="*/ 2018 h 2250"/>
                  <a:gd name="T66" fmla="*/ 3002 w 3288"/>
                  <a:gd name="T67" fmla="*/ 2050 h 2250"/>
                  <a:gd name="T68" fmla="*/ 2900 w 3288"/>
                  <a:gd name="T69" fmla="*/ 2004 h 2250"/>
                  <a:gd name="T70" fmla="*/ 2888 w 3288"/>
                  <a:gd name="T71" fmla="*/ 2109 h 2250"/>
                  <a:gd name="T72" fmla="*/ 2750 w 3288"/>
                  <a:gd name="T73" fmla="*/ 2221 h 2250"/>
                  <a:gd name="T74" fmla="*/ 2545 w 3288"/>
                  <a:gd name="T75" fmla="*/ 2250 h 2250"/>
                  <a:gd name="T76" fmla="*/ 2402 w 3288"/>
                  <a:gd name="T77" fmla="*/ 2174 h 2250"/>
                  <a:gd name="T78" fmla="*/ 2387 w 3288"/>
                  <a:gd name="T79" fmla="*/ 2045 h 2250"/>
                  <a:gd name="T80" fmla="*/ 2333 w 3288"/>
                  <a:gd name="T81" fmla="*/ 1954 h 2250"/>
                  <a:gd name="T82" fmla="*/ 2344 w 3288"/>
                  <a:gd name="T83" fmla="*/ 1870 h 2250"/>
                  <a:gd name="T84" fmla="*/ 2145 w 3288"/>
                  <a:gd name="T85" fmla="*/ 1836 h 2250"/>
                  <a:gd name="T86" fmla="*/ 2050 w 3288"/>
                  <a:gd name="T87" fmla="*/ 1799 h 2250"/>
                  <a:gd name="T88" fmla="*/ 2145 w 3288"/>
                  <a:gd name="T89" fmla="*/ 2125 h 2250"/>
                  <a:gd name="T90" fmla="*/ 1964 w 3288"/>
                  <a:gd name="T91" fmla="*/ 2186 h 2250"/>
                  <a:gd name="T92" fmla="*/ 919 w 3288"/>
                  <a:gd name="T93" fmla="*/ 2167 h 2250"/>
                  <a:gd name="T94" fmla="*/ 383 w 3288"/>
                  <a:gd name="T95" fmla="*/ 2133 h 2250"/>
                  <a:gd name="T96" fmla="*/ 299 w 3288"/>
                  <a:gd name="T97" fmla="*/ 2106 h 2250"/>
                  <a:gd name="T98" fmla="*/ 266 w 3288"/>
                  <a:gd name="T99" fmla="*/ 2031 h 2250"/>
                  <a:gd name="T100" fmla="*/ 29 w 3288"/>
                  <a:gd name="T101" fmla="*/ 2015 h 2250"/>
                  <a:gd name="T102" fmla="*/ 0 w 3288"/>
                  <a:gd name="T103" fmla="*/ 1989 h 2250"/>
                  <a:gd name="T104" fmla="*/ 0 w 3288"/>
                  <a:gd name="T105" fmla="*/ 1989 h 225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288"/>
                  <a:gd name="T160" fmla="*/ 0 h 2250"/>
                  <a:gd name="T161" fmla="*/ 3288 w 3288"/>
                  <a:gd name="T162" fmla="*/ 2250 h 225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288" h="2250">
                    <a:moveTo>
                      <a:pt x="0" y="1989"/>
                    </a:moveTo>
                    <a:lnTo>
                      <a:pt x="9" y="1419"/>
                    </a:lnTo>
                    <a:lnTo>
                      <a:pt x="29" y="1336"/>
                    </a:lnTo>
                    <a:lnTo>
                      <a:pt x="101" y="1287"/>
                    </a:lnTo>
                    <a:lnTo>
                      <a:pt x="270" y="1253"/>
                    </a:lnTo>
                    <a:lnTo>
                      <a:pt x="347" y="1315"/>
                    </a:lnTo>
                    <a:lnTo>
                      <a:pt x="472" y="1728"/>
                    </a:lnTo>
                    <a:lnTo>
                      <a:pt x="668" y="1729"/>
                    </a:lnTo>
                    <a:lnTo>
                      <a:pt x="765" y="1714"/>
                    </a:lnTo>
                    <a:lnTo>
                      <a:pt x="780" y="1584"/>
                    </a:lnTo>
                    <a:lnTo>
                      <a:pt x="567" y="1561"/>
                    </a:lnTo>
                    <a:lnTo>
                      <a:pt x="434" y="166"/>
                    </a:lnTo>
                    <a:lnTo>
                      <a:pt x="470" y="96"/>
                    </a:lnTo>
                    <a:lnTo>
                      <a:pt x="709" y="30"/>
                    </a:lnTo>
                    <a:lnTo>
                      <a:pt x="1656" y="0"/>
                    </a:lnTo>
                    <a:lnTo>
                      <a:pt x="1811" y="22"/>
                    </a:lnTo>
                    <a:lnTo>
                      <a:pt x="1994" y="68"/>
                    </a:lnTo>
                    <a:lnTo>
                      <a:pt x="2032" y="91"/>
                    </a:lnTo>
                    <a:lnTo>
                      <a:pt x="2046" y="141"/>
                    </a:lnTo>
                    <a:lnTo>
                      <a:pt x="2031" y="404"/>
                    </a:lnTo>
                    <a:lnTo>
                      <a:pt x="2309" y="248"/>
                    </a:lnTo>
                    <a:lnTo>
                      <a:pt x="2441" y="190"/>
                    </a:lnTo>
                    <a:lnTo>
                      <a:pt x="2825" y="240"/>
                    </a:lnTo>
                    <a:lnTo>
                      <a:pt x="2881" y="255"/>
                    </a:lnTo>
                    <a:lnTo>
                      <a:pt x="2911" y="305"/>
                    </a:lnTo>
                    <a:lnTo>
                      <a:pt x="2914" y="567"/>
                    </a:lnTo>
                    <a:lnTo>
                      <a:pt x="2938" y="1166"/>
                    </a:lnTo>
                    <a:lnTo>
                      <a:pt x="2931" y="1390"/>
                    </a:lnTo>
                    <a:lnTo>
                      <a:pt x="3060" y="1298"/>
                    </a:lnTo>
                    <a:lnTo>
                      <a:pt x="3251" y="1379"/>
                    </a:lnTo>
                    <a:lnTo>
                      <a:pt x="3288" y="1442"/>
                    </a:lnTo>
                    <a:lnTo>
                      <a:pt x="3279" y="1993"/>
                    </a:lnTo>
                    <a:lnTo>
                      <a:pt x="3159" y="2018"/>
                    </a:lnTo>
                    <a:lnTo>
                      <a:pt x="3002" y="2050"/>
                    </a:lnTo>
                    <a:lnTo>
                      <a:pt x="2900" y="2004"/>
                    </a:lnTo>
                    <a:lnTo>
                      <a:pt x="2888" y="2109"/>
                    </a:lnTo>
                    <a:lnTo>
                      <a:pt x="2750" y="2221"/>
                    </a:lnTo>
                    <a:lnTo>
                      <a:pt x="2545" y="2250"/>
                    </a:lnTo>
                    <a:lnTo>
                      <a:pt x="2402" y="2174"/>
                    </a:lnTo>
                    <a:lnTo>
                      <a:pt x="2387" y="2045"/>
                    </a:lnTo>
                    <a:lnTo>
                      <a:pt x="2333" y="1954"/>
                    </a:lnTo>
                    <a:lnTo>
                      <a:pt x="2344" y="1870"/>
                    </a:lnTo>
                    <a:lnTo>
                      <a:pt x="2145" y="1836"/>
                    </a:lnTo>
                    <a:lnTo>
                      <a:pt x="2050" y="1799"/>
                    </a:lnTo>
                    <a:lnTo>
                      <a:pt x="2145" y="2125"/>
                    </a:lnTo>
                    <a:lnTo>
                      <a:pt x="1964" y="2186"/>
                    </a:lnTo>
                    <a:lnTo>
                      <a:pt x="919" y="2167"/>
                    </a:lnTo>
                    <a:lnTo>
                      <a:pt x="383" y="2133"/>
                    </a:lnTo>
                    <a:lnTo>
                      <a:pt x="299" y="2106"/>
                    </a:lnTo>
                    <a:lnTo>
                      <a:pt x="266" y="2031"/>
                    </a:lnTo>
                    <a:lnTo>
                      <a:pt x="29" y="2015"/>
                    </a:lnTo>
                    <a:lnTo>
                      <a:pt x="0" y="1989"/>
                    </a:lnTo>
                    <a:close/>
                  </a:path>
                </a:pathLst>
              </a:custGeom>
              <a:solidFill>
                <a:srgbClr val="FFFFFF"/>
              </a:solidFill>
              <a:ln w="9525">
                <a:noFill/>
                <a:round/>
                <a:headEnd/>
                <a:tailEnd/>
              </a:ln>
            </p:spPr>
            <p:txBody>
              <a:bodyPr/>
              <a:lstStyle/>
              <a:p>
                <a:endParaRPr lang="en-US"/>
              </a:p>
            </p:txBody>
          </p:sp>
          <p:sp>
            <p:nvSpPr>
              <p:cNvPr id="21532" name="Freeform 297"/>
              <p:cNvSpPr>
                <a:spLocks/>
              </p:cNvSpPr>
              <p:nvPr/>
            </p:nvSpPr>
            <p:spPr bwMode="auto">
              <a:xfrm>
                <a:off x="242" y="2598"/>
                <a:ext cx="47" cy="97"/>
              </a:xfrm>
              <a:custGeom>
                <a:avLst/>
                <a:gdLst>
                  <a:gd name="T0" fmla="*/ 32 w 332"/>
                  <a:gd name="T1" fmla="*/ 62 h 681"/>
                  <a:gd name="T2" fmla="*/ 78 w 332"/>
                  <a:gd name="T3" fmla="*/ 33 h 681"/>
                  <a:gd name="T4" fmla="*/ 222 w 332"/>
                  <a:gd name="T5" fmla="*/ 0 h 681"/>
                  <a:gd name="T6" fmla="*/ 275 w 332"/>
                  <a:gd name="T7" fmla="*/ 18 h 681"/>
                  <a:gd name="T8" fmla="*/ 332 w 332"/>
                  <a:gd name="T9" fmla="*/ 432 h 681"/>
                  <a:gd name="T10" fmla="*/ 310 w 332"/>
                  <a:gd name="T11" fmla="*/ 500 h 681"/>
                  <a:gd name="T12" fmla="*/ 253 w 332"/>
                  <a:gd name="T13" fmla="*/ 557 h 681"/>
                  <a:gd name="T14" fmla="*/ 229 w 332"/>
                  <a:gd name="T15" fmla="*/ 483 h 681"/>
                  <a:gd name="T16" fmla="*/ 161 w 332"/>
                  <a:gd name="T17" fmla="*/ 511 h 681"/>
                  <a:gd name="T18" fmla="*/ 164 w 332"/>
                  <a:gd name="T19" fmla="*/ 565 h 681"/>
                  <a:gd name="T20" fmla="*/ 222 w 332"/>
                  <a:gd name="T21" fmla="*/ 623 h 681"/>
                  <a:gd name="T22" fmla="*/ 199 w 332"/>
                  <a:gd name="T23" fmla="*/ 681 h 681"/>
                  <a:gd name="T24" fmla="*/ 8 w 332"/>
                  <a:gd name="T25" fmla="*/ 670 h 681"/>
                  <a:gd name="T26" fmla="*/ 0 w 332"/>
                  <a:gd name="T27" fmla="*/ 435 h 681"/>
                  <a:gd name="T28" fmla="*/ 13 w 332"/>
                  <a:gd name="T29" fmla="*/ 279 h 681"/>
                  <a:gd name="T30" fmla="*/ 25 w 332"/>
                  <a:gd name="T31" fmla="*/ 135 h 681"/>
                  <a:gd name="T32" fmla="*/ 32 w 332"/>
                  <a:gd name="T33" fmla="*/ 62 h 681"/>
                  <a:gd name="T34" fmla="*/ 32 w 332"/>
                  <a:gd name="T35" fmla="*/ 62 h 68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32"/>
                  <a:gd name="T55" fmla="*/ 0 h 681"/>
                  <a:gd name="T56" fmla="*/ 332 w 332"/>
                  <a:gd name="T57" fmla="*/ 681 h 68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32" h="681">
                    <a:moveTo>
                      <a:pt x="32" y="62"/>
                    </a:moveTo>
                    <a:lnTo>
                      <a:pt x="78" y="33"/>
                    </a:lnTo>
                    <a:lnTo>
                      <a:pt x="222" y="0"/>
                    </a:lnTo>
                    <a:lnTo>
                      <a:pt x="275" y="18"/>
                    </a:lnTo>
                    <a:lnTo>
                      <a:pt x="332" y="432"/>
                    </a:lnTo>
                    <a:lnTo>
                      <a:pt x="310" y="500"/>
                    </a:lnTo>
                    <a:lnTo>
                      <a:pt x="253" y="557"/>
                    </a:lnTo>
                    <a:lnTo>
                      <a:pt x="229" y="483"/>
                    </a:lnTo>
                    <a:lnTo>
                      <a:pt x="161" y="511"/>
                    </a:lnTo>
                    <a:lnTo>
                      <a:pt x="164" y="565"/>
                    </a:lnTo>
                    <a:lnTo>
                      <a:pt x="222" y="623"/>
                    </a:lnTo>
                    <a:lnTo>
                      <a:pt x="199" y="681"/>
                    </a:lnTo>
                    <a:lnTo>
                      <a:pt x="8" y="670"/>
                    </a:lnTo>
                    <a:lnTo>
                      <a:pt x="0" y="435"/>
                    </a:lnTo>
                    <a:lnTo>
                      <a:pt x="13" y="279"/>
                    </a:lnTo>
                    <a:lnTo>
                      <a:pt x="25" y="135"/>
                    </a:lnTo>
                    <a:lnTo>
                      <a:pt x="32" y="62"/>
                    </a:lnTo>
                    <a:close/>
                  </a:path>
                </a:pathLst>
              </a:custGeom>
              <a:solidFill>
                <a:srgbClr val="FFE5E5"/>
              </a:solidFill>
              <a:ln w="9525">
                <a:noFill/>
                <a:round/>
                <a:headEnd/>
                <a:tailEnd/>
              </a:ln>
            </p:spPr>
            <p:txBody>
              <a:bodyPr/>
              <a:lstStyle/>
              <a:p>
                <a:endParaRPr lang="en-US"/>
              </a:p>
            </p:txBody>
          </p:sp>
          <p:sp>
            <p:nvSpPr>
              <p:cNvPr id="21533" name="Freeform 298"/>
              <p:cNvSpPr>
                <a:spLocks/>
              </p:cNvSpPr>
              <p:nvPr/>
            </p:nvSpPr>
            <p:spPr bwMode="auto">
              <a:xfrm>
                <a:off x="280" y="2665"/>
                <a:ext cx="270" cy="57"/>
              </a:xfrm>
              <a:custGeom>
                <a:avLst/>
                <a:gdLst>
                  <a:gd name="T0" fmla="*/ 75 w 1889"/>
                  <a:gd name="T1" fmla="*/ 32 h 401"/>
                  <a:gd name="T2" fmla="*/ 204 w 1889"/>
                  <a:gd name="T3" fmla="*/ 18 h 401"/>
                  <a:gd name="T4" fmla="*/ 603 w 1889"/>
                  <a:gd name="T5" fmla="*/ 0 h 401"/>
                  <a:gd name="T6" fmla="*/ 1036 w 1889"/>
                  <a:gd name="T7" fmla="*/ 14 h 401"/>
                  <a:gd name="T8" fmla="*/ 1448 w 1889"/>
                  <a:gd name="T9" fmla="*/ 26 h 401"/>
                  <a:gd name="T10" fmla="*/ 1550 w 1889"/>
                  <a:gd name="T11" fmla="*/ 40 h 401"/>
                  <a:gd name="T12" fmla="*/ 1664 w 1889"/>
                  <a:gd name="T13" fmla="*/ 32 h 401"/>
                  <a:gd name="T14" fmla="*/ 1739 w 1889"/>
                  <a:gd name="T15" fmla="*/ 61 h 401"/>
                  <a:gd name="T16" fmla="*/ 1818 w 1889"/>
                  <a:gd name="T17" fmla="*/ 214 h 401"/>
                  <a:gd name="T18" fmla="*/ 1889 w 1889"/>
                  <a:gd name="T19" fmla="*/ 335 h 401"/>
                  <a:gd name="T20" fmla="*/ 1833 w 1889"/>
                  <a:gd name="T21" fmla="*/ 401 h 401"/>
                  <a:gd name="T22" fmla="*/ 925 w 1889"/>
                  <a:gd name="T23" fmla="*/ 387 h 401"/>
                  <a:gd name="T24" fmla="*/ 108 w 1889"/>
                  <a:gd name="T25" fmla="*/ 335 h 401"/>
                  <a:gd name="T26" fmla="*/ 0 w 1889"/>
                  <a:gd name="T27" fmla="*/ 269 h 401"/>
                  <a:gd name="T28" fmla="*/ 75 w 1889"/>
                  <a:gd name="T29" fmla="*/ 32 h 401"/>
                  <a:gd name="T30" fmla="*/ 75 w 1889"/>
                  <a:gd name="T31" fmla="*/ 32 h 40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889"/>
                  <a:gd name="T49" fmla="*/ 0 h 401"/>
                  <a:gd name="T50" fmla="*/ 1889 w 1889"/>
                  <a:gd name="T51" fmla="*/ 401 h 40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889" h="401">
                    <a:moveTo>
                      <a:pt x="75" y="32"/>
                    </a:moveTo>
                    <a:lnTo>
                      <a:pt x="204" y="18"/>
                    </a:lnTo>
                    <a:lnTo>
                      <a:pt x="603" y="0"/>
                    </a:lnTo>
                    <a:lnTo>
                      <a:pt x="1036" y="14"/>
                    </a:lnTo>
                    <a:lnTo>
                      <a:pt x="1448" y="26"/>
                    </a:lnTo>
                    <a:lnTo>
                      <a:pt x="1550" y="40"/>
                    </a:lnTo>
                    <a:lnTo>
                      <a:pt x="1664" y="32"/>
                    </a:lnTo>
                    <a:lnTo>
                      <a:pt x="1739" y="61"/>
                    </a:lnTo>
                    <a:lnTo>
                      <a:pt x="1818" y="214"/>
                    </a:lnTo>
                    <a:lnTo>
                      <a:pt x="1889" y="335"/>
                    </a:lnTo>
                    <a:lnTo>
                      <a:pt x="1833" y="401"/>
                    </a:lnTo>
                    <a:lnTo>
                      <a:pt x="925" y="387"/>
                    </a:lnTo>
                    <a:lnTo>
                      <a:pt x="108" y="335"/>
                    </a:lnTo>
                    <a:lnTo>
                      <a:pt x="0" y="269"/>
                    </a:lnTo>
                    <a:lnTo>
                      <a:pt x="75" y="32"/>
                    </a:lnTo>
                    <a:close/>
                  </a:path>
                </a:pathLst>
              </a:custGeom>
              <a:solidFill>
                <a:srgbClr val="FFE5E5"/>
              </a:solidFill>
              <a:ln w="9525">
                <a:noFill/>
                <a:round/>
                <a:headEnd/>
                <a:tailEnd/>
              </a:ln>
            </p:spPr>
            <p:txBody>
              <a:bodyPr/>
              <a:lstStyle/>
              <a:p>
                <a:endParaRPr lang="en-US"/>
              </a:p>
            </p:txBody>
          </p:sp>
          <p:sp>
            <p:nvSpPr>
              <p:cNvPr id="21534" name="Freeform 299"/>
              <p:cNvSpPr>
                <a:spLocks/>
              </p:cNvSpPr>
              <p:nvPr/>
            </p:nvSpPr>
            <p:spPr bwMode="auto">
              <a:xfrm>
                <a:off x="309" y="2418"/>
                <a:ext cx="399" cy="313"/>
              </a:xfrm>
              <a:custGeom>
                <a:avLst/>
                <a:gdLst>
                  <a:gd name="T0" fmla="*/ 108 w 2787"/>
                  <a:gd name="T1" fmla="*/ 1290 h 2191"/>
                  <a:gd name="T2" fmla="*/ 64 w 2787"/>
                  <a:gd name="T3" fmla="*/ 851 h 2191"/>
                  <a:gd name="T4" fmla="*/ 19 w 2787"/>
                  <a:gd name="T5" fmla="*/ 417 h 2191"/>
                  <a:gd name="T6" fmla="*/ 7 w 2787"/>
                  <a:gd name="T7" fmla="*/ 103 h 2191"/>
                  <a:gd name="T8" fmla="*/ 338 w 2787"/>
                  <a:gd name="T9" fmla="*/ 25 h 2191"/>
                  <a:gd name="T10" fmla="*/ 1145 w 2787"/>
                  <a:gd name="T11" fmla="*/ 11 h 2191"/>
                  <a:gd name="T12" fmla="*/ 1514 w 2787"/>
                  <a:gd name="T13" fmla="*/ 101 h 2191"/>
                  <a:gd name="T14" fmla="*/ 1478 w 2787"/>
                  <a:gd name="T15" fmla="*/ 999 h 2191"/>
                  <a:gd name="T16" fmla="*/ 1817 w 2787"/>
                  <a:gd name="T17" fmla="*/ 204 h 2191"/>
                  <a:gd name="T18" fmla="*/ 2031 w 2787"/>
                  <a:gd name="T19" fmla="*/ 192 h 2191"/>
                  <a:gd name="T20" fmla="*/ 2350 w 2787"/>
                  <a:gd name="T21" fmla="*/ 236 h 2191"/>
                  <a:gd name="T22" fmla="*/ 2414 w 2787"/>
                  <a:gd name="T23" fmla="*/ 630 h 2191"/>
                  <a:gd name="T24" fmla="*/ 2356 w 2787"/>
                  <a:gd name="T25" fmla="*/ 1586 h 2191"/>
                  <a:gd name="T26" fmla="*/ 2464 w 2787"/>
                  <a:gd name="T27" fmla="*/ 1293 h 2191"/>
                  <a:gd name="T28" fmla="*/ 2699 w 2787"/>
                  <a:gd name="T29" fmla="*/ 1358 h 2191"/>
                  <a:gd name="T30" fmla="*/ 2771 w 2787"/>
                  <a:gd name="T31" fmla="*/ 1775 h 2191"/>
                  <a:gd name="T32" fmla="*/ 2661 w 2787"/>
                  <a:gd name="T33" fmla="*/ 1760 h 2191"/>
                  <a:gd name="T34" fmla="*/ 2767 w 2787"/>
                  <a:gd name="T35" fmla="*/ 1847 h 2191"/>
                  <a:gd name="T36" fmla="*/ 2563 w 2787"/>
                  <a:gd name="T37" fmla="*/ 2006 h 2191"/>
                  <a:gd name="T38" fmla="*/ 2313 w 2787"/>
                  <a:gd name="T39" fmla="*/ 1789 h 2191"/>
                  <a:gd name="T40" fmla="*/ 2012 w 2787"/>
                  <a:gd name="T41" fmla="*/ 1751 h 2191"/>
                  <a:gd name="T42" fmla="*/ 2106 w 2787"/>
                  <a:gd name="T43" fmla="*/ 1862 h 2191"/>
                  <a:gd name="T44" fmla="*/ 2130 w 2787"/>
                  <a:gd name="T45" fmla="*/ 2001 h 2191"/>
                  <a:gd name="T46" fmla="*/ 2321 w 2787"/>
                  <a:gd name="T47" fmla="*/ 1985 h 2191"/>
                  <a:gd name="T48" fmla="*/ 2313 w 2787"/>
                  <a:gd name="T49" fmla="*/ 2130 h 2191"/>
                  <a:gd name="T50" fmla="*/ 1938 w 2787"/>
                  <a:gd name="T51" fmla="*/ 2115 h 2191"/>
                  <a:gd name="T52" fmla="*/ 1882 w 2787"/>
                  <a:gd name="T53" fmla="*/ 1871 h 2191"/>
                  <a:gd name="T54" fmla="*/ 1722 w 2787"/>
                  <a:gd name="T55" fmla="*/ 1805 h 2191"/>
                  <a:gd name="T56" fmla="*/ 1549 w 2787"/>
                  <a:gd name="T57" fmla="*/ 1698 h 2191"/>
                  <a:gd name="T58" fmla="*/ 1310 w 2787"/>
                  <a:gd name="T59" fmla="*/ 1496 h 2191"/>
                  <a:gd name="T60" fmla="*/ 695 w 2787"/>
                  <a:gd name="T61" fmla="*/ 1554 h 2191"/>
                  <a:gd name="T62" fmla="*/ 128 w 2787"/>
                  <a:gd name="T63" fmla="*/ 1501 h 219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787"/>
                  <a:gd name="T97" fmla="*/ 0 h 2191"/>
                  <a:gd name="T98" fmla="*/ 2787 w 2787"/>
                  <a:gd name="T99" fmla="*/ 2191 h 219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787" h="2191">
                    <a:moveTo>
                      <a:pt x="128" y="1501"/>
                    </a:moveTo>
                    <a:lnTo>
                      <a:pt x="108" y="1290"/>
                    </a:lnTo>
                    <a:lnTo>
                      <a:pt x="88" y="1083"/>
                    </a:lnTo>
                    <a:lnTo>
                      <a:pt x="64" y="851"/>
                    </a:lnTo>
                    <a:lnTo>
                      <a:pt x="40" y="619"/>
                    </a:lnTo>
                    <a:lnTo>
                      <a:pt x="19" y="417"/>
                    </a:lnTo>
                    <a:lnTo>
                      <a:pt x="0" y="221"/>
                    </a:lnTo>
                    <a:lnTo>
                      <a:pt x="7" y="103"/>
                    </a:lnTo>
                    <a:lnTo>
                      <a:pt x="157" y="54"/>
                    </a:lnTo>
                    <a:lnTo>
                      <a:pt x="338" y="25"/>
                    </a:lnTo>
                    <a:lnTo>
                      <a:pt x="742" y="0"/>
                    </a:lnTo>
                    <a:lnTo>
                      <a:pt x="1145" y="11"/>
                    </a:lnTo>
                    <a:lnTo>
                      <a:pt x="1417" y="69"/>
                    </a:lnTo>
                    <a:lnTo>
                      <a:pt x="1514" y="101"/>
                    </a:lnTo>
                    <a:lnTo>
                      <a:pt x="1528" y="153"/>
                    </a:lnTo>
                    <a:lnTo>
                      <a:pt x="1478" y="999"/>
                    </a:lnTo>
                    <a:lnTo>
                      <a:pt x="1581" y="308"/>
                    </a:lnTo>
                    <a:lnTo>
                      <a:pt x="1817" y="204"/>
                    </a:lnTo>
                    <a:lnTo>
                      <a:pt x="1903" y="166"/>
                    </a:lnTo>
                    <a:lnTo>
                      <a:pt x="2031" y="192"/>
                    </a:lnTo>
                    <a:lnTo>
                      <a:pt x="2185" y="213"/>
                    </a:lnTo>
                    <a:lnTo>
                      <a:pt x="2350" y="236"/>
                    </a:lnTo>
                    <a:lnTo>
                      <a:pt x="2395" y="261"/>
                    </a:lnTo>
                    <a:lnTo>
                      <a:pt x="2414" y="630"/>
                    </a:lnTo>
                    <a:lnTo>
                      <a:pt x="2392" y="1210"/>
                    </a:lnTo>
                    <a:lnTo>
                      <a:pt x="2356" y="1586"/>
                    </a:lnTo>
                    <a:lnTo>
                      <a:pt x="2428" y="1734"/>
                    </a:lnTo>
                    <a:lnTo>
                      <a:pt x="2464" y="1293"/>
                    </a:lnTo>
                    <a:lnTo>
                      <a:pt x="2596" y="1239"/>
                    </a:lnTo>
                    <a:lnTo>
                      <a:pt x="2699" y="1358"/>
                    </a:lnTo>
                    <a:lnTo>
                      <a:pt x="2774" y="1419"/>
                    </a:lnTo>
                    <a:lnTo>
                      <a:pt x="2771" y="1775"/>
                    </a:lnTo>
                    <a:lnTo>
                      <a:pt x="2728" y="1749"/>
                    </a:lnTo>
                    <a:lnTo>
                      <a:pt x="2661" y="1760"/>
                    </a:lnTo>
                    <a:lnTo>
                      <a:pt x="2661" y="1839"/>
                    </a:lnTo>
                    <a:lnTo>
                      <a:pt x="2767" y="1847"/>
                    </a:lnTo>
                    <a:lnTo>
                      <a:pt x="2787" y="1969"/>
                    </a:lnTo>
                    <a:lnTo>
                      <a:pt x="2563" y="2006"/>
                    </a:lnTo>
                    <a:lnTo>
                      <a:pt x="2439" y="1968"/>
                    </a:lnTo>
                    <a:lnTo>
                      <a:pt x="2313" y="1789"/>
                    </a:lnTo>
                    <a:lnTo>
                      <a:pt x="2177" y="1740"/>
                    </a:lnTo>
                    <a:lnTo>
                      <a:pt x="2012" y="1751"/>
                    </a:lnTo>
                    <a:lnTo>
                      <a:pt x="1978" y="1782"/>
                    </a:lnTo>
                    <a:lnTo>
                      <a:pt x="2106" y="1862"/>
                    </a:lnTo>
                    <a:lnTo>
                      <a:pt x="2156" y="1930"/>
                    </a:lnTo>
                    <a:lnTo>
                      <a:pt x="2130" y="2001"/>
                    </a:lnTo>
                    <a:lnTo>
                      <a:pt x="2257" y="2032"/>
                    </a:lnTo>
                    <a:lnTo>
                      <a:pt x="2321" y="1985"/>
                    </a:lnTo>
                    <a:lnTo>
                      <a:pt x="2424" y="2050"/>
                    </a:lnTo>
                    <a:lnTo>
                      <a:pt x="2313" y="2130"/>
                    </a:lnTo>
                    <a:lnTo>
                      <a:pt x="2081" y="2191"/>
                    </a:lnTo>
                    <a:lnTo>
                      <a:pt x="1938" y="2115"/>
                    </a:lnTo>
                    <a:lnTo>
                      <a:pt x="1923" y="1986"/>
                    </a:lnTo>
                    <a:lnTo>
                      <a:pt x="1882" y="1871"/>
                    </a:lnTo>
                    <a:lnTo>
                      <a:pt x="1894" y="1828"/>
                    </a:lnTo>
                    <a:lnTo>
                      <a:pt x="1722" y="1805"/>
                    </a:lnTo>
                    <a:lnTo>
                      <a:pt x="1621" y="1795"/>
                    </a:lnTo>
                    <a:lnTo>
                      <a:pt x="1549" y="1698"/>
                    </a:lnTo>
                    <a:lnTo>
                      <a:pt x="1344" y="1713"/>
                    </a:lnTo>
                    <a:lnTo>
                      <a:pt x="1310" y="1496"/>
                    </a:lnTo>
                    <a:lnTo>
                      <a:pt x="1176" y="1510"/>
                    </a:lnTo>
                    <a:lnTo>
                      <a:pt x="695" y="1554"/>
                    </a:lnTo>
                    <a:lnTo>
                      <a:pt x="342" y="1539"/>
                    </a:lnTo>
                    <a:lnTo>
                      <a:pt x="128" y="1501"/>
                    </a:lnTo>
                    <a:close/>
                  </a:path>
                </a:pathLst>
              </a:custGeom>
              <a:solidFill>
                <a:srgbClr val="FFE5E5"/>
              </a:solidFill>
              <a:ln w="9525">
                <a:noFill/>
                <a:round/>
                <a:headEnd/>
                <a:tailEnd/>
              </a:ln>
            </p:spPr>
            <p:txBody>
              <a:bodyPr/>
              <a:lstStyle/>
              <a:p>
                <a:endParaRPr lang="en-US"/>
              </a:p>
            </p:txBody>
          </p:sp>
          <p:sp>
            <p:nvSpPr>
              <p:cNvPr id="21535" name="Freeform 300"/>
              <p:cNvSpPr>
                <a:spLocks/>
              </p:cNvSpPr>
              <p:nvPr/>
            </p:nvSpPr>
            <p:spPr bwMode="auto">
              <a:xfrm>
                <a:off x="336" y="2446"/>
                <a:ext cx="165" cy="138"/>
              </a:xfrm>
              <a:custGeom>
                <a:avLst/>
                <a:gdLst>
                  <a:gd name="T0" fmla="*/ 74 w 1155"/>
                  <a:gd name="T1" fmla="*/ 28 h 963"/>
                  <a:gd name="T2" fmla="*/ 0 w 1155"/>
                  <a:gd name="T3" fmla="*/ 123 h 963"/>
                  <a:gd name="T4" fmla="*/ 5 w 1155"/>
                  <a:gd name="T5" fmla="*/ 315 h 963"/>
                  <a:gd name="T6" fmla="*/ 33 w 1155"/>
                  <a:gd name="T7" fmla="*/ 543 h 963"/>
                  <a:gd name="T8" fmla="*/ 80 w 1155"/>
                  <a:gd name="T9" fmla="*/ 816 h 963"/>
                  <a:gd name="T10" fmla="*/ 158 w 1155"/>
                  <a:gd name="T11" fmla="*/ 908 h 963"/>
                  <a:gd name="T12" fmla="*/ 315 w 1155"/>
                  <a:gd name="T13" fmla="*/ 952 h 963"/>
                  <a:gd name="T14" fmla="*/ 580 w 1155"/>
                  <a:gd name="T15" fmla="*/ 963 h 963"/>
                  <a:gd name="T16" fmla="*/ 879 w 1155"/>
                  <a:gd name="T17" fmla="*/ 959 h 963"/>
                  <a:gd name="T18" fmla="*/ 1030 w 1155"/>
                  <a:gd name="T19" fmla="*/ 941 h 963"/>
                  <a:gd name="T20" fmla="*/ 1106 w 1155"/>
                  <a:gd name="T21" fmla="*/ 900 h 963"/>
                  <a:gd name="T22" fmla="*/ 1155 w 1155"/>
                  <a:gd name="T23" fmla="*/ 203 h 963"/>
                  <a:gd name="T24" fmla="*/ 1118 w 1155"/>
                  <a:gd name="T25" fmla="*/ 68 h 963"/>
                  <a:gd name="T26" fmla="*/ 836 w 1155"/>
                  <a:gd name="T27" fmla="*/ 7 h 963"/>
                  <a:gd name="T28" fmla="*/ 319 w 1155"/>
                  <a:gd name="T29" fmla="*/ 0 h 963"/>
                  <a:gd name="T30" fmla="*/ 74 w 1155"/>
                  <a:gd name="T31" fmla="*/ 28 h 963"/>
                  <a:gd name="T32" fmla="*/ 74 w 1155"/>
                  <a:gd name="T33" fmla="*/ 28 h 96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55"/>
                  <a:gd name="T52" fmla="*/ 0 h 963"/>
                  <a:gd name="T53" fmla="*/ 1155 w 1155"/>
                  <a:gd name="T54" fmla="*/ 963 h 96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55" h="963">
                    <a:moveTo>
                      <a:pt x="74" y="28"/>
                    </a:moveTo>
                    <a:lnTo>
                      <a:pt x="0" y="123"/>
                    </a:lnTo>
                    <a:lnTo>
                      <a:pt x="5" y="315"/>
                    </a:lnTo>
                    <a:lnTo>
                      <a:pt x="33" y="543"/>
                    </a:lnTo>
                    <a:lnTo>
                      <a:pt x="80" y="816"/>
                    </a:lnTo>
                    <a:lnTo>
                      <a:pt x="158" y="908"/>
                    </a:lnTo>
                    <a:lnTo>
                      <a:pt x="315" y="952"/>
                    </a:lnTo>
                    <a:lnTo>
                      <a:pt x="580" y="963"/>
                    </a:lnTo>
                    <a:lnTo>
                      <a:pt x="879" y="959"/>
                    </a:lnTo>
                    <a:lnTo>
                      <a:pt x="1030" y="941"/>
                    </a:lnTo>
                    <a:lnTo>
                      <a:pt x="1106" y="900"/>
                    </a:lnTo>
                    <a:lnTo>
                      <a:pt x="1155" y="203"/>
                    </a:lnTo>
                    <a:lnTo>
                      <a:pt x="1118" y="68"/>
                    </a:lnTo>
                    <a:lnTo>
                      <a:pt x="836" y="7"/>
                    </a:lnTo>
                    <a:lnTo>
                      <a:pt x="319" y="0"/>
                    </a:lnTo>
                    <a:lnTo>
                      <a:pt x="74" y="28"/>
                    </a:lnTo>
                    <a:close/>
                  </a:path>
                </a:pathLst>
              </a:custGeom>
              <a:solidFill>
                <a:srgbClr val="99CCFF"/>
              </a:solidFill>
              <a:ln w="9525">
                <a:noFill/>
                <a:round/>
                <a:headEnd/>
                <a:tailEnd/>
              </a:ln>
            </p:spPr>
            <p:txBody>
              <a:bodyPr/>
              <a:lstStyle/>
              <a:p>
                <a:endParaRPr lang="en-US"/>
              </a:p>
            </p:txBody>
          </p:sp>
          <p:sp>
            <p:nvSpPr>
              <p:cNvPr id="21536" name="Freeform 301"/>
              <p:cNvSpPr>
                <a:spLocks/>
              </p:cNvSpPr>
              <p:nvPr/>
            </p:nvSpPr>
            <p:spPr bwMode="auto">
              <a:xfrm>
                <a:off x="251" y="2613"/>
                <a:ext cx="28" cy="13"/>
              </a:xfrm>
              <a:custGeom>
                <a:avLst/>
                <a:gdLst>
                  <a:gd name="T0" fmla="*/ 15 w 201"/>
                  <a:gd name="T1" fmla="*/ 14 h 87"/>
                  <a:gd name="T2" fmla="*/ 64 w 201"/>
                  <a:gd name="T3" fmla="*/ 2 h 87"/>
                  <a:gd name="T4" fmla="*/ 113 w 201"/>
                  <a:gd name="T5" fmla="*/ 0 h 87"/>
                  <a:gd name="T6" fmla="*/ 156 w 201"/>
                  <a:gd name="T7" fmla="*/ 11 h 87"/>
                  <a:gd name="T8" fmla="*/ 195 w 201"/>
                  <a:gd name="T9" fmla="*/ 42 h 87"/>
                  <a:gd name="T10" fmla="*/ 201 w 201"/>
                  <a:gd name="T11" fmla="*/ 63 h 87"/>
                  <a:gd name="T12" fmla="*/ 193 w 201"/>
                  <a:gd name="T13" fmla="*/ 80 h 87"/>
                  <a:gd name="T14" fmla="*/ 174 w 201"/>
                  <a:gd name="T15" fmla="*/ 87 h 87"/>
                  <a:gd name="T16" fmla="*/ 155 w 201"/>
                  <a:gd name="T17" fmla="*/ 77 h 87"/>
                  <a:gd name="T18" fmla="*/ 127 w 201"/>
                  <a:gd name="T19" fmla="*/ 55 h 87"/>
                  <a:gd name="T20" fmla="*/ 95 w 201"/>
                  <a:gd name="T21" fmla="*/ 45 h 87"/>
                  <a:gd name="T22" fmla="*/ 25 w 201"/>
                  <a:gd name="T23" fmla="*/ 53 h 87"/>
                  <a:gd name="T24" fmla="*/ 9 w 201"/>
                  <a:gd name="T25" fmla="*/ 50 h 87"/>
                  <a:gd name="T26" fmla="*/ 0 w 201"/>
                  <a:gd name="T27" fmla="*/ 38 h 87"/>
                  <a:gd name="T28" fmla="*/ 1 w 201"/>
                  <a:gd name="T29" fmla="*/ 24 h 87"/>
                  <a:gd name="T30" fmla="*/ 15 w 201"/>
                  <a:gd name="T31" fmla="*/ 14 h 87"/>
                  <a:gd name="T32" fmla="*/ 15 w 201"/>
                  <a:gd name="T33" fmla="*/ 14 h 8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1"/>
                  <a:gd name="T52" fmla="*/ 0 h 87"/>
                  <a:gd name="T53" fmla="*/ 201 w 201"/>
                  <a:gd name="T54" fmla="*/ 87 h 8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01" h="87">
                    <a:moveTo>
                      <a:pt x="15" y="14"/>
                    </a:moveTo>
                    <a:lnTo>
                      <a:pt x="64" y="2"/>
                    </a:lnTo>
                    <a:lnTo>
                      <a:pt x="113" y="0"/>
                    </a:lnTo>
                    <a:lnTo>
                      <a:pt x="156" y="11"/>
                    </a:lnTo>
                    <a:lnTo>
                      <a:pt x="195" y="42"/>
                    </a:lnTo>
                    <a:lnTo>
                      <a:pt x="201" y="63"/>
                    </a:lnTo>
                    <a:lnTo>
                      <a:pt x="193" y="80"/>
                    </a:lnTo>
                    <a:lnTo>
                      <a:pt x="174" y="87"/>
                    </a:lnTo>
                    <a:lnTo>
                      <a:pt x="155" y="77"/>
                    </a:lnTo>
                    <a:lnTo>
                      <a:pt x="127" y="55"/>
                    </a:lnTo>
                    <a:lnTo>
                      <a:pt x="95" y="45"/>
                    </a:lnTo>
                    <a:lnTo>
                      <a:pt x="25" y="53"/>
                    </a:lnTo>
                    <a:lnTo>
                      <a:pt x="9" y="50"/>
                    </a:lnTo>
                    <a:lnTo>
                      <a:pt x="0" y="38"/>
                    </a:lnTo>
                    <a:lnTo>
                      <a:pt x="1" y="24"/>
                    </a:lnTo>
                    <a:lnTo>
                      <a:pt x="15" y="14"/>
                    </a:lnTo>
                    <a:close/>
                  </a:path>
                </a:pathLst>
              </a:custGeom>
              <a:solidFill>
                <a:srgbClr val="A38C8C"/>
              </a:solidFill>
              <a:ln w="9525">
                <a:noFill/>
                <a:round/>
                <a:headEnd/>
                <a:tailEnd/>
              </a:ln>
            </p:spPr>
            <p:txBody>
              <a:bodyPr/>
              <a:lstStyle/>
              <a:p>
                <a:endParaRPr lang="en-US"/>
              </a:p>
            </p:txBody>
          </p:sp>
          <p:sp>
            <p:nvSpPr>
              <p:cNvPr id="21537" name="Freeform 302"/>
              <p:cNvSpPr>
                <a:spLocks/>
              </p:cNvSpPr>
              <p:nvPr/>
            </p:nvSpPr>
            <p:spPr bwMode="auto">
              <a:xfrm>
                <a:off x="252" y="2630"/>
                <a:ext cx="26" cy="11"/>
              </a:xfrm>
              <a:custGeom>
                <a:avLst/>
                <a:gdLst>
                  <a:gd name="T0" fmla="*/ 14 w 178"/>
                  <a:gd name="T1" fmla="*/ 14 h 78"/>
                  <a:gd name="T2" fmla="*/ 58 w 178"/>
                  <a:gd name="T3" fmla="*/ 4 h 78"/>
                  <a:gd name="T4" fmla="*/ 103 w 178"/>
                  <a:gd name="T5" fmla="*/ 0 h 78"/>
                  <a:gd name="T6" fmla="*/ 174 w 178"/>
                  <a:gd name="T7" fmla="*/ 44 h 78"/>
                  <a:gd name="T8" fmla="*/ 178 w 178"/>
                  <a:gd name="T9" fmla="*/ 70 h 78"/>
                  <a:gd name="T10" fmla="*/ 166 w 178"/>
                  <a:gd name="T11" fmla="*/ 78 h 78"/>
                  <a:gd name="T12" fmla="*/ 152 w 178"/>
                  <a:gd name="T13" fmla="*/ 73 h 78"/>
                  <a:gd name="T14" fmla="*/ 124 w 178"/>
                  <a:gd name="T15" fmla="*/ 56 h 78"/>
                  <a:gd name="T16" fmla="*/ 94 w 178"/>
                  <a:gd name="T17" fmla="*/ 43 h 78"/>
                  <a:gd name="T18" fmla="*/ 22 w 178"/>
                  <a:gd name="T19" fmla="*/ 51 h 78"/>
                  <a:gd name="T20" fmla="*/ 8 w 178"/>
                  <a:gd name="T21" fmla="*/ 49 h 78"/>
                  <a:gd name="T22" fmla="*/ 0 w 178"/>
                  <a:gd name="T23" fmla="*/ 37 h 78"/>
                  <a:gd name="T24" fmla="*/ 1 w 178"/>
                  <a:gd name="T25" fmla="*/ 23 h 78"/>
                  <a:gd name="T26" fmla="*/ 14 w 178"/>
                  <a:gd name="T27" fmla="*/ 14 h 78"/>
                  <a:gd name="T28" fmla="*/ 14 w 178"/>
                  <a:gd name="T29" fmla="*/ 14 h 7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8"/>
                  <a:gd name="T46" fmla="*/ 0 h 78"/>
                  <a:gd name="T47" fmla="*/ 178 w 178"/>
                  <a:gd name="T48" fmla="*/ 78 h 7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8" h="78">
                    <a:moveTo>
                      <a:pt x="14" y="14"/>
                    </a:moveTo>
                    <a:lnTo>
                      <a:pt x="58" y="4"/>
                    </a:lnTo>
                    <a:lnTo>
                      <a:pt x="103" y="0"/>
                    </a:lnTo>
                    <a:lnTo>
                      <a:pt x="174" y="44"/>
                    </a:lnTo>
                    <a:lnTo>
                      <a:pt x="178" y="70"/>
                    </a:lnTo>
                    <a:lnTo>
                      <a:pt x="166" y="78"/>
                    </a:lnTo>
                    <a:lnTo>
                      <a:pt x="152" y="73"/>
                    </a:lnTo>
                    <a:lnTo>
                      <a:pt x="124" y="56"/>
                    </a:lnTo>
                    <a:lnTo>
                      <a:pt x="94" y="43"/>
                    </a:lnTo>
                    <a:lnTo>
                      <a:pt x="22" y="51"/>
                    </a:lnTo>
                    <a:lnTo>
                      <a:pt x="8" y="49"/>
                    </a:lnTo>
                    <a:lnTo>
                      <a:pt x="0" y="37"/>
                    </a:lnTo>
                    <a:lnTo>
                      <a:pt x="1" y="23"/>
                    </a:lnTo>
                    <a:lnTo>
                      <a:pt x="14" y="14"/>
                    </a:lnTo>
                    <a:close/>
                  </a:path>
                </a:pathLst>
              </a:custGeom>
              <a:solidFill>
                <a:srgbClr val="A38C8C"/>
              </a:solidFill>
              <a:ln w="9525">
                <a:noFill/>
                <a:round/>
                <a:headEnd/>
                <a:tailEnd/>
              </a:ln>
            </p:spPr>
            <p:txBody>
              <a:bodyPr/>
              <a:lstStyle/>
              <a:p>
                <a:endParaRPr lang="en-US"/>
              </a:p>
            </p:txBody>
          </p:sp>
          <p:sp>
            <p:nvSpPr>
              <p:cNvPr id="21538" name="Freeform 303"/>
              <p:cNvSpPr>
                <a:spLocks/>
              </p:cNvSpPr>
              <p:nvPr/>
            </p:nvSpPr>
            <p:spPr bwMode="auto">
              <a:xfrm>
                <a:off x="253" y="2645"/>
                <a:ext cx="29" cy="12"/>
              </a:xfrm>
              <a:custGeom>
                <a:avLst/>
                <a:gdLst>
                  <a:gd name="T0" fmla="*/ 17 w 200"/>
                  <a:gd name="T1" fmla="*/ 7 h 83"/>
                  <a:gd name="T2" fmla="*/ 91 w 200"/>
                  <a:gd name="T3" fmla="*/ 0 h 83"/>
                  <a:gd name="T4" fmla="*/ 145 w 200"/>
                  <a:gd name="T5" fmla="*/ 18 h 83"/>
                  <a:gd name="T6" fmla="*/ 191 w 200"/>
                  <a:gd name="T7" fmla="*/ 49 h 83"/>
                  <a:gd name="T8" fmla="*/ 200 w 200"/>
                  <a:gd name="T9" fmla="*/ 62 h 83"/>
                  <a:gd name="T10" fmla="*/ 195 w 200"/>
                  <a:gd name="T11" fmla="*/ 75 h 83"/>
                  <a:gd name="T12" fmla="*/ 184 w 200"/>
                  <a:gd name="T13" fmla="*/ 83 h 83"/>
                  <a:gd name="T14" fmla="*/ 170 w 200"/>
                  <a:gd name="T15" fmla="*/ 80 h 83"/>
                  <a:gd name="T16" fmla="*/ 150 w 200"/>
                  <a:gd name="T17" fmla="*/ 67 h 83"/>
                  <a:gd name="T18" fmla="*/ 130 w 200"/>
                  <a:gd name="T19" fmla="*/ 62 h 83"/>
                  <a:gd name="T20" fmla="*/ 86 w 200"/>
                  <a:gd name="T21" fmla="*/ 54 h 83"/>
                  <a:gd name="T22" fmla="*/ 22 w 200"/>
                  <a:gd name="T23" fmla="*/ 47 h 83"/>
                  <a:gd name="T24" fmla="*/ 0 w 200"/>
                  <a:gd name="T25" fmla="*/ 29 h 83"/>
                  <a:gd name="T26" fmla="*/ 3 w 200"/>
                  <a:gd name="T27" fmla="*/ 15 h 83"/>
                  <a:gd name="T28" fmla="*/ 17 w 200"/>
                  <a:gd name="T29" fmla="*/ 7 h 83"/>
                  <a:gd name="T30" fmla="*/ 17 w 200"/>
                  <a:gd name="T31" fmla="*/ 7 h 8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00"/>
                  <a:gd name="T49" fmla="*/ 0 h 83"/>
                  <a:gd name="T50" fmla="*/ 200 w 200"/>
                  <a:gd name="T51" fmla="*/ 83 h 8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00" h="83">
                    <a:moveTo>
                      <a:pt x="17" y="7"/>
                    </a:moveTo>
                    <a:lnTo>
                      <a:pt x="91" y="0"/>
                    </a:lnTo>
                    <a:lnTo>
                      <a:pt x="145" y="18"/>
                    </a:lnTo>
                    <a:lnTo>
                      <a:pt x="191" y="49"/>
                    </a:lnTo>
                    <a:lnTo>
                      <a:pt x="200" y="62"/>
                    </a:lnTo>
                    <a:lnTo>
                      <a:pt x="195" y="75"/>
                    </a:lnTo>
                    <a:lnTo>
                      <a:pt x="184" y="83"/>
                    </a:lnTo>
                    <a:lnTo>
                      <a:pt x="170" y="80"/>
                    </a:lnTo>
                    <a:lnTo>
                      <a:pt x="150" y="67"/>
                    </a:lnTo>
                    <a:lnTo>
                      <a:pt x="130" y="62"/>
                    </a:lnTo>
                    <a:lnTo>
                      <a:pt x="86" y="54"/>
                    </a:lnTo>
                    <a:lnTo>
                      <a:pt x="22" y="47"/>
                    </a:lnTo>
                    <a:lnTo>
                      <a:pt x="0" y="29"/>
                    </a:lnTo>
                    <a:lnTo>
                      <a:pt x="3" y="15"/>
                    </a:lnTo>
                    <a:lnTo>
                      <a:pt x="17" y="7"/>
                    </a:lnTo>
                    <a:close/>
                  </a:path>
                </a:pathLst>
              </a:custGeom>
              <a:solidFill>
                <a:srgbClr val="A38C8C"/>
              </a:solidFill>
              <a:ln w="9525">
                <a:noFill/>
                <a:round/>
                <a:headEnd/>
                <a:tailEnd/>
              </a:ln>
            </p:spPr>
            <p:txBody>
              <a:bodyPr/>
              <a:lstStyle/>
              <a:p>
                <a:endParaRPr lang="en-US"/>
              </a:p>
            </p:txBody>
          </p:sp>
          <p:sp>
            <p:nvSpPr>
              <p:cNvPr id="21539" name="Freeform 304"/>
              <p:cNvSpPr>
                <a:spLocks/>
              </p:cNvSpPr>
              <p:nvPr/>
            </p:nvSpPr>
            <p:spPr bwMode="auto">
              <a:xfrm>
                <a:off x="684" y="2622"/>
                <a:ext cx="17" cy="9"/>
              </a:xfrm>
              <a:custGeom>
                <a:avLst/>
                <a:gdLst>
                  <a:gd name="T0" fmla="*/ 19 w 119"/>
                  <a:gd name="T1" fmla="*/ 1 h 65"/>
                  <a:gd name="T2" fmla="*/ 60 w 119"/>
                  <a:gd name="T3" fmla="*/ 0 h 65"/>
                  <a:gd name="T4" fmla="*/ 114 w 119"/>
                  <a:gd name="T5" fmla="*/ 31 h 65"/>
                  <a:gd name="T6" fmla="*/ 119 w 119"/>
                  <a:gd name="T7" fmla="*/ 57 h 65"/>
                  <a:gd name="T8" fmla="*/ 108 w 119"/>
                  <a:gd name="T9" fmla="*/ 65 h 65"/>
                  <a:gd name="T10" fmla="*/ 94 w 119"/>
                  <a:gd name="T11" fmla="*/ 62 h 65"/>
                  <a:gd name="T12" fmla="*/ 51 w 119"/>
                  <a:gd name="T13" fmla="*/ 41 h 65"/>
                  <a:gd name="T14" fmla="*/ 19 w 119"/>
                  <a:gd name="T15" fmla="*/ 39 h 65"/>
                  <a:gd name="T16" fmla="*/ 0 w 119"/>
                  <a:gd name="T17" fmla="*/ 20 h 65"/>
                  <a:gd name="T18" fmla="*/ 4 w 119"/>
                  <a:gd name="T19" fmla="*/ 7 h 65"/>
                  <a:gd name="T20" fmla="*/ 19 w 119"/>
                  <a:gd name="T21" fmla="*/ 1 h 65"/>
                  <a:gd name="T22" fmla="*/ 19 w 119"/>
                  <a:gd name="T23" fmla="*/ 1 h 6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9"/>
                  <a:gd name="T37" fmla="*/ 0 h 65"/>
                  <a:gd name="T38" fmla="*/ 119 w 119"/>
                  <a:gd name="T39" fmla="*/ 65 h 6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9" h="65">
                    <a:moveTo>
                      <a:pt x="19" y="1"/>
                    </a:moveTo>
                    <a:lnTo>
                      <a:pt x="60" y="0"/>
                    </a:lnTo>
                    <a:lnTo>
                      <a:pt x="114" y="31"/>
                    </a:lnTo>
                    <a:lnTo>
                      <a:pt x="119" y="57"/>
                    </a:lnTo>
                    <a:lnTo>
                      <a:pt x="108" y="65"/>
                    </a:lnTo>
                    <a:lnTo>
                      <a:pt x="94" y="62"/>
                    </a:lnTo>
                    <a:lnTo>
                      <a:pt x="51" y="41"/>
                    </a:lnTo>
                    <a:lnTo>
                      <a:pt x="19" y="39"/>
                    </a:lnTo>
                    <a:lnTo>
                      <a:pt x="0" y="20"/>
                    </a:lnTo>
                    <a:lnTo>
                      <a:pt x="4" y="7"/>
                    </a:lnTo>
                    <a:lnTo>
                      <a:pt x="19" y="1"/>
                    </a:lnTo>
                    <a:close/>
                  </a:path>
                </a:pathLst>
              </a:custGeom>
              <a:solidFill>
                <a:srgbClr val="A38C8C"/>
              </a:solidFill>
              <a:ln w="9525">
                <a:noFill/>
                <a:round/>
                <a:headEnd/>
                <a:tailEnd/>
              </a:ln>
            </p:spPr>
            <p:txBody>
              <a:bodyPr/>
              <a:lstStyle/>
              <a:p>
                <a:endParaRPr lang="en-US"/>
              </a:p>
            </p:txBody>
          </p:sp>
          <p:sp>
            <p:nvSpPr>
              <p:cNvPr id="21540" name="Freeform 305"/>
              <p:cNvSpPr>
                <a:spLocks/>
              </p:cNvSpPr>
              <p:nvPr/>
            </p:nvSpPr>
            <p:spPr bwMode="auto">
              <a:xfrm>
                <a:off x="685" y="2634"/>
                <a:ext cx="18" cy="14"/>
              </a:xfrm>
              <a:custGeom>
                <a:avLst/>
                <a:gdLst>
                  <a:gd name="T0" fmla="*/ 21 w 129"/>
                  <a:gd name="T1" fmla="*/ 0 h 98"/>
                  <a:gd name="T2" fmla="*/ 79 w 129"/>
                  <a:gd name="T3" fmla="*/ 15 h 98"/>
                  <a:gd name="T4" fmla="*/ 129 w 129"/>
                  <a:gd name="T5" fmla="*/ 65 h 98"/>
                  <a:gd name="T6" fmla="*/ 129 w 129"/>
                  <a:gd name="T7" fmla="*/ 91 h 98"/>
                  <a:gd name="T8" fmla="*/ 116 w 129"/>
                  <a:gd name="T9" fmla="*/ 98 h 98"/>
                  <a:gd name="T10" fmla="*/ 102 w 129"/>
                  <a:gd name="T11" fmla="*/ 92 h 98"/>
                  <a:gd name="T12" fmla="*/ 56 w 129"/>
                  <a:gd name="T13" fmla="*/ 55 h 98"/>
                  <a:gd name="T14" fmla="*/ 16 w 129"/>
                  <a:gd name="T15" fmla="*/ 39 h 98"/>
                  <a:gd name="T16" fmla="*/ 3 w 129"/>
                  <a:gd name="T17" fmla="*/ 30 h 98"/>
                  <a:gd name="T18" fmla="*/ 0 w 129"/>
                  <a:gd name="T19" fmla="*/ 16 h 98"/>
                  <a:gd name="T20" fmla="*/ 7 w 129"/>
                  <a:gd name="T21" fmla="*/ 5 h 98"/>
                  <a:gd name="T22" fmla="*/ 21 w 129"/>
                  <a:gd name="T23" fmla="*/ 0 h 98"/>
                  <a:gd name="T24" fmla="*/ 21 w 129"/>
                  <a:gd name="T25" fmla="*/ 0 h 9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9"/>
                  <a:gd name="T40" fmla="*/ 0 h 98"/>
                  <a:gd name="T41" fmla="*/ 129 w 129"/>
                  <a:gd name="T42" fmla="*/ 98 h 9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9" h="98">
                    <a:moveTo>
                      <a:pt x="21" y="0"/>
                    </a:moveTo>
                    <a:lnTo>
                      <a:pt x="79" y="15"/>
                    </a:lnTo>
                    <a:lnTo>
                      <a:pt x="129" y="65"/>
                    </a:lnTo>
                    <a:lnTo>
                      <a:pt x="129" y="91"/>
                    </a:lnTo>
                    <a:lnTo>
                      <a:pt x="116" y="98"/>
                    </a:lnTo>
                    <a:lnTo>
                      <a:pt x="102" y="92"/>
                    </a:lnTo>
                    <a:lnTo>
                      <a:pt x="56" y="55"/>
                    </a:lnTo>
                    <a:lnTo>
                      <a:pt x="16" y="39"/>
                    </a:lnTo>
                    <a:lnTo>
                      <a:pt x="3" y="30"/>
                    </a:lnTo>
                    <a:lnTo>
                      <a:pt x="0" y="16"/>
                    </a:lnTo>
                    <a:lnTo>
                      <a:pt x="7" y="5"/>
                    </a:lnTo>
                    <a:lnTo>
                      <a:pt x="21" y="0"/>
                    </a:lnTo>
                    <a:close/>
                  </a:path>
                </a:pathLst>
              </a:custGeom>
              <a:solidFill>
                <a:srgbClr val="A38C8C"/>
              </a:solidFill>
              <a:ln w="9525">
                <a:noFill/>
                <a:round/>
                <a:headEnd/>
                <a:tailEnd/>
              </a:ln>
            </p:spPr>
            <p:txBody>
              <a:bodyPr/>
              <a:lstStyle/>
              <a:p>
                <a:endParaRPr lang="en-US"/>
              </a:p>
            </p:txBody>
          </p:sp>
          <p:sp>
            <p:nvSpPr>
              <p:cNvPr id="21541" name="Freeform 306"/>
              <p:cNvSpPr>
                <a:spLocks/>
              </p:cNvSpPr>
              <p:nvPr/>
            </p:nvSpPr>
            <p:spPr bwMode="auto">
              <a:xfrm>
                <a:off x="683" y="2654"/>
                <a:ext cx="18" cy="8"/>
              </a:xfrm>
              <a:custGeom>
                <a:avLst/>
                <a:gdLst>
                  <a:gd name="T0" fmla="*/ 18 w 124"/>
                  <a:gd name="T1" fmla="*/ 12 h 61"/>
                  <a:gd name="T2" fmla="*/ 51 w 124"/>
                  <a:gd name="T3" fmla="*/ 0 h 61"/>
                  <a:gd name="T4" fmla="*/ 83 w 124"/>
                  <a:gd name="T5" fmla="*/ 9 h 61"/>
                  <a:gd name="T6" fmla="*/ 114 w 124"/>
                  <a:gd name="T7" fmla="*/ 25 h 61"/>
                  <a:gd name="T8" fmla="*/ 124 w 124"/>
                  <a:gd name="T9" fmla="*/ 50 h 61"/>
                  <a:gd name="T10" fmla="*/ 115 w 124"/>
                  <a:gd name="T11" fmla="*/ 61 h 61"/>
                  <a:gd name="T12" fmla="*/ 100 w 124"/>
                  <a:gd name="T13" fmla="*/ 61 h 61"/>
                  <a:gd name="T14" fmla="*/ 55 w 124"/>
                  <a:gd name="T15" fmla="*/ 54 h 61"/>
                  <a:gd name="T16" fmla="*/ 26 w 124"/>
                  <a:gd name="T17" fmla="*/ 55 h 61"/>
                  <a:gd name="T18" fmla="*/ 8 w 124"/>
                  <a:gd name="T19" fmla="*/ 50 h 61"/>
                  <a:gd name="T20" fmla="*/ 0 w 124"/>
                  <a:gd name="T21" fmla="*/ 36 h 61"/>
                  <a:gd name="T22" fmla="*/ 4 w 124"/>
                  <a:gd name="T23" fmla="*/ 22 h 61"/>
                  <a:gd name="T24" fmla="*/ 18 w 124"/>
                  <a:gd name="T25" fmla="*/ 12 h 61"/>
                  <a:gd name="T26" fmla="*/ 18 w 124"/>
                  <a:gd name="T27" fmla="*/ 12 h 6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24"/>
                  <a:gd name="T43" fmla="*/ 0 h 61"/>
                  <a:gd name="T44" fmla="*/ 124 w 124"/>
                  <a:gd name="T45" fmla="*/ 61 h 6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24" h="61">
                    <a:moveTo>
                      <a:pt x="18" y="12"/>
                    </a:moveTo>
                    <a:lnTo>
                      <a:pt x="51" y="0"/>
                    </a:lnTo>
                    <a:lnTo>
                      <a:pt x="83" y="9"/>
                    </a:lnTo>
                    <a:lnTo>
                      <a:pt x="114" y="25"/>
                    </a:lnTo>
                    <a:lnTo>
                      <a:pt x="124" y="50"/>
                    </a:lnTo>
                    <a:lnTo>
                      <a:pt x="115" y="61"/>
                    </a:lnTo>
                    <a:lnTo>
                      <a:pt x="100" y="61"/>
                    </a:lnTo>
                    <a:lnTo>
                      <a:pt x="55" y="54"/>
                    </a:lnTo>
                    <a:lnTo>
                      <a:pt x="26" y="55"/>
                    </a:lnTo>
                    <a:lnTo>
                      <a:pt x="8" y="50"/>
                    </a:lnTo>
                    <a:lnTo>
                      <a:pt x="0" y="36"/>
                    </a:lnTo>
                    <a:lnTo>
                      <a:pt x="4" y="22"/>
                    </a:lnTo>
                    <a:lnTo>
                      <a:pt x="18" y="12"/>
                    </a:lnTo>
                    <a:close/>
                  </a:path>
                </a:pathLst>
              </a:custGeom>
              <a:solidFill>
                <a:srgbClr val="A38C8C"/>
              </a:solidFill>
              <a:ln w="9525">
                <a:noFill/>
                <a:round/>
                <a:headEnd/>
                <a:tailEnd/>
              </a:ln>
            </p:spPr>
            <p:txBody>
              <a:bodyPr/>
              <a:lstStyle/>
              <a:p>
                <a:endParaRPr lang="en-US"/>
              </a:p>
            </p:txBody>
          </p:sp>
          <p:sp>
            <p:nvSpPr>
              <p:cNvPr id="21542" name="Freeform 307"/>
              <p:cNvSpPr>
                <a:spLocks/>
              </p:cNvSpPr>
              <p:nvPr/>
            </p:nvSpPr>
            <p:spPr bwMode="auto">
              <a:xfrm>
                <a:off x="351" y="2635"/>
                <a:ext cx="136" cy="25"/>
              </a:xfrm>
              <a:custGeom>
                <a:avLst/>
                <a:gdLst>
                  <a:gd name="T0" fmla="*/ 38 w 956"/>
                  <a:gd name="T1" fmla="*/ 43 h 175"/>
                  <a:gd name="T2" fmla="*/ 115 w 956"/>
                  <a:gd name="T3" fmla="*/ 35 h 175"/>
                  <a:gd name="T4" fmla="*/ 193 w 956"/>
                  <a:gd name="T5" fmla="*/ 34 h 175"/>
                  <a:gd name="T6" fmla="*/ 392 w 956"/>
                  <a:gd name="T7" fmla="*/ 12 h 175"/>
                  <a:gd name="T8" fmla="*/ 591 w 956"/>
                  <a:gd name="T9" fmla="*/ 0 h 175"/>
                  <a:gd name="T10" fmla="*/ 809 w 956"/>
                  <a:gd name="T11" fmla="*/ 5 h 175"/>
                  <a:gd name="T12" fmla="*/ 829 w 956"/>
                  <a:gd name="T13" fmla="*/ 41 h 175"/>
                  <a:gd name="T14" fmla="*/ 843 w 956"/>
                  <a:gd name="T15" fmla="*/ 88 h 175"/>
                  <a:gd name="T16" fmla="*/ 858 w 956"/>
                  <a:gd name="T17" fmla="*/ 103 h 175"/>
                  <a:gd name="T18" fmla="*/ 881 w 956"/>
                  <a:gd name="T19" fmla="*/ 117 h 175"/>
                  <a:gd name="T20" fmla="*/ 906 w 956"/>
                  <a:gd name="T21" fmla="*/ 133 h 175"/>
                  <a:gd name="T22" fmla="*/ 929 w 956"/>
                  <a:gd name="T23" fmla="*/ 146 h 175"/>
                  <a:gd name="T24" fmla="*/ 956 w 956"/>
                  <a:gd name="T25" fmla="*/ 169 h 175"/>
                  <a:gd name="T26" fmla="*/ 929 w 956"/>
                  <a:gd name="T27" fmla="*/ 175 h 175"/>
                  <a:gd name="T28" fmla="*/ 740 w 956"/>
                  <a:gd name="T29" fmla="*/ 163 h 175"/>
                  <a:gd name="T30" fmla="*/ 580 w 956"/>
                  <a:gd name="T31" fmla="*/ 162 h 175"/>
                  <a:gd name="T32" fmla="*/ 387 w 956"/>
                  <a:gd name="T33" fmla="*/ 147 h 175"/>
                  <a:gd name="T34" fmla="*/ 297 w 956"/>
                  <a:gd name="T35" fmla="*/ 140 h 175"/>
                  <a:gd name="T36" fmla="*/ 195 w 956"/>
                  <a:gd name="T37" fmla="*/ 142 h 175"/>
                  <a:gd name="T38" fmla="*/ 113 w 956"/>
                  <a:gd name="T39" fmla="*/ 136 h 175"/>
                  <a:gd name="T40" fmla="*/ 32 w 956"/>
                  <a:gd name="T41" fmla="*/ 136 h 175"/>
                  <a:gd name="T42" fmla="*/ 7 w 956"/>
                  <a:gd name="T43" fmla="*/ 128 h 175"/>
                  <a:gd name="T44" fmla="*/ 0 w 956"/>
                  <a:gd name="T45" fmla="*/ 98 h 175"/>
                  <a:gd name="T46" fmla="*/ 10 w 956"/>
                  <a:gd name="T47" fmla="*/ 64 h 175"/>
                  <a:gd name="T48" fmla="*/ 22 w 956"/>
                  <a:gd name="T49" fmla="*/ 51 h 175"/>
                  <a:gd name="T50" fmla="*/ 38 w 956"/>
                  <a:gd name="T51" fmla="*/ 43 h 175"/>
                  <a:gd name="T52" fmla="*/ 38 w 956"/>
                  <a:gd name="T53" fmla="*/ 43 h 17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956"/>
                  <a:gd name="T82" fmla="*/ 0 h 175"/>
                  <a:gd name="T83" fmla="*/ 956 w 956"/>
                  <a:gd name="T84" fmla="*/ 175 h 17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956" h="175">
                    <a:moveTo>
                      <a:pt x="38" y="43"/>
                    </a:moveTo>
                    <a:lnTo>
                      <a:pt x="115" y="35"/>
                    </a:lnTo>
                    <a:lnTo>
                      <a:pt x="193" y="34"/>
                    </a:lnTo>
                    <a:lnTo>
                      <a:pt x="392" y="12"/>
                    </a:lnTo>
                    <a:lnTo>
                      <a:pt x="591" y="0"/>
                    </a:lnTo>
                    <a:lnTo>
                      <a:pt x="809" y="5"/>
                    </a:lnTo>
                    <a:lnTo>
                      <a:pt x="829" y="41"/>
                    </a:lnTo>
                    <a:lnTo>
                      <a:pt x="843" y="88"/>
                    </a:lnTo>
                    <a:lnTo>
                      <a:pt x="858" y="103"/>
                    </a:lnTo>
                    <a:lnTo>
                      <a:pt x="881" y="117"/>
                    </a:lnTo>
                    <a:lnTo>
                      <a:pt x="906" y="133"/>
                    </a:lnTo>
                    <a:lnTo>
                      <a:pt x="929" y="146"/>
                    </a:lnTo>
                    <a:lnTo>
                      <a:pt x="956" y="169"/>
                    </a:lnTo>
                    <a:lnTo>
                      <a:pt x="929" y="175"/>
                    </a:lnTo>
                    <a:lnTo>
                      <a:pt x="740" y="163"/>
                    </a:lnTo>
                    <a:lnTo>
                      <a:pt x="580" y="162"/>
                    </a:lnTo>
                    <a:lnTo>
                      <a:pt x="387" y="147"/>
                    </a:lnTo>
                    <a:lnTo>
                      <a:pt x="297" y="140"/>
                    </a:lnTo>
                    <a:lnTo>
                      <a:pt x="195" y="142"/>
                    </a:lnTo>
                    <a:lnTo>
                      <a:pt x="113" y="136"/>
                    </a:lnTo>
                    <a:lnTo>
                      <a:pt x="32" y="136"/>
                    </a:lnTo>
                    <a:lnTo>
                      <a:pt x="7" y="128"/>
                    </a:lnTo>
                    <a:lnTo>
                      <a:pt x="0" y="98"/>
                    </a:lnTo>
                    <a:lnTo>
                      <a:pt x="10" y="64"/>
                    </a:lnTo>
                    <a:lnTo>
                      <a:pt x="22" y="51"/>
                    </a:lnTo>
                    <a:lnTo>
                      <a:pt x="38" y="43"/>
                    </a:lnTo>
                    <a:close/>
                  </a:path>
                </a:pathLst>
              </a:custGeom>
              <a:solidFill>
                <a:srgbClr val="A38C8C"/>
              </a:solidFill>
              <a:ln w="9525">
                <a:noFill/>
                <a:round/>
                <a:headEnd/>
                <a:tailEnd/>
              </a:ln>
            </p:spPr>
            <p:txBody>
              <a:bodyPr/>
              <a:lstStyle/>
              <a:p>
                <a:endParaRPr lang="en-US"/>
              </a:p>
            </p:txBody>
          </p:sp>
          <p:sp>
            <p:nvSpPr>
              <p:cNvPr id="21543" name="Freeform 308"/>
              <p:cNvSpPr>
                <a:spLocks/>
              </p:cNvSpPr>
              <p:nvPr/>
            </p:nvSpPr>
            <p:spPr bwMode="auto">
              <a:xfrm>
                <a:off x="341" y="2593"/>
                <a:ext cx="21" cy="19"/>
              </a:xfrm>
              <a:custGeom>
                <a:avLst/>
                <a:gdLst>
                  <a:gd name="T0" fmla="*/ 22 w 148"/>
                  <a:gd name="T1" fmla="*/ 75 h 137"/>
                  <a:gd name="T2" fmla="*/ 0 w 148"/>
                  <a:gd name="T3" fmla="*/ 50 h 137"/>
                  <a:gd name="T4" fmla="*/ 2 w 148"/>
                  <a:gd name="T5" fmla="*/ 20 h 137"/>
                  <a:gd name="T6" fmla="*/ 23 w 148"/>
                  <a:gd name="T7" fmla="*/ 0 h 137"/>
                  <a:gd name="T8" fmla="*/ 55 w 148"/>
                  <a:gd name="T9" fmla="*/ 1 h 137"/>
                  <a:gd name="T10" fmla="*/ 124 w 148"/>
                  <a:gd name="T11" fmla="*/ 32 h 137"/>
                  <a:gd name="T12" fmla="*/ 148 w 148"/>
                  <a:gd name="T13" fmla="*/ 69 h 137"/>
                  <a:gd name="T14" fmla="*/ 145 w 148"/>
                  <a:gd name="T15" fmla="*/ 110 h 137"/>
                  <a:gd name="T16" fmla="*/ 135 w 148"/>
                  <a:gd name="T17" fmla="*/ 127 h 137"/>
                  <a:gd name="T18" fmla="*/ 121 w 148"/>
                  <a:gd name="T19" fmla="*/ 137 h 137"/>
                  <a:gd name="T20" fmla="*/ 86 w 148"/>
                  <a:gd name="T21" fmla="*/ 132 h 137"/>
                  <a:gd name="T22" fmla="*/ 54 w 148"/>
                  <a:gd name="T23" fmla="*/ 102 h 137"/>
                  <a:gd name="T24" fmla="*/ 22 w 148"/>
                  <a:gd name="T25" fmla="*/ 75 h 137"/>
                  <a:gd name="T26" fmla="*/ 22 w 148"/>
                  <a:gd name="T27" fmla="*/ 75 h 13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48"/>
                  <a:gd name="T43" fmla="*/ 0 h 137"/>
                  <a:gd name="T44" fmla="*/ 148 w 148"/>
                  <a:gd name="T45" fmla="*/ 137 h 13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48" h="137">
                    <a:moveTo>
                      <a:pt x="22" y="75"/>
                    </a:moveTo>
                    <a:lnTo>
                      <a:pt x="0" y="50"/>
                    </a:lnTo>
                    <a:lnTo>
                      <a:pt x="2" y="20"/>
                    </a:lnTo>
                    <a:lnTo>
                      <a:pt x="23" y="0"/>
                    </a:lnTo>
                    <a:lnTo>
                      <a:pt x="55" y="1"/>
                    </a:lnTo>
                    <a:lnTo>
                      <a:pt x="124" y="32"/>
                    </a:lnTo>
                    <a:lnTo>
                      <a:pt x="148" y="69"/>
                    </a:lnTo>
                    <a:lnTo>
                      <a:pt x="145" y="110"/>
                    </a:lnTo>
                    <a:lnTo>
                      <a:pt x="135" y="127"/>
                    </a:lnTo>
                    <a:lnTo>
                      <a:pt x="121" y="137"/>
                    </a:lnTo>
                    <a:lnTo>
                      <a:pt x="86" y="132"/>
                    </a:lnTo>
                    <a:lnTo>
                      <a:pt x="54" y="102"/>
                    </a:lnTo>
                    <a:lnTo>
                      <a:pt x="22" y="75"/>
                    </a:lnTo>
                    <a:close/>
                  </a:path>
                </a:pathLst>
              </a:custGeom>
              <a:solidFill>
                <a:srgbClr val="FF0000"/>
              </a:solidFill>
              <a:ln w="9525">
                <a:noFill/>
                <a:round/>
                <a:headEnd/>
                <a:tailEnd/>
              </a:ln>
            </p:spPr>
            <p:txBody>
              <a:bodyPr/>
              <a:lstStyle/>
              <a:p>
                <a:endParaRPr lang="en-US"/>
              </a:p>
            </p:txBody>
          </p:sp>
          <p:sp>
            <p:nvSpPr>
              <p:cNvPr id="21544" name="Freeform 309"/>
              <p:cNvSpPr>
                <a:spLocks/>
              </p:cNvSpPr>
              <p:nvPr/>
            </p:nvSpPr>
            <p:spPr bwMode="auto">
              <a:xfrm>
                <a:off x="497" y="2449"/>
                <a:ext cx="77" cy="227"/>
              </a:xfrm>
              <a:custGeom>
                <a:avLst/>
                <a:gdLst>
                  <a:gd name="T0" fmla="*/ 532 w 534"/>
                  <a:gd name="T1" fmla="*/ 59 h 1590"/>
                  <a:gd name="T2" fmla="*/ 518 w 534"/>
                  <a:gd name="T3" fmla="*/ 136 h 1590"/>
                  <a:gd name="T4" fmla="*/ 486 w 534"/>
                  <a:gd name="T5" fmla="*/ 190 h 1590"/>
                  <a:gd name="T6" fmla="*/ 420 w 534"/>
                  <a:gd name="T7" fmla="*/ 294 h 1590"/>
                  <a:gd name="T8" fmla="*/ 521 w 534"/>
                  <a:gd name="T9" fmla="*/ 315 h 1590"/>
                  <a:gd name="T10" fmla="*/ 528 w 534"/>
                  <a:gd name="T11" fmla="*/ 375 h 1590"/>
                  <a:gd name="T12" fmla="*/ 496 w 534"/>
                  <a:gd name="T13" fmla="*/ 431 h 1590"/>
                  <a:gd name="T14" fmla="*/ 451 w 534"/>
                  <a:gd name="T15" fmla="*/ 485 h 1590"/>
                  <a:gd name="T16" fmla="*/ 469 w 534"/>
                  <a:gd name="T17" fmla="*/ 534 h 1590"/>
                  <a:gd name="T18" fmla="*/ 496 w 534"/>
                  <a:gd name="T19" fmla="*/ 583 h 1590"/>
                  <a:gd name="T20" fmla="*/ 471 w 534"/>
                  <a:gd name="T21" fmla="*/ 647 h 1590"/>
                  <a:gd name="T22" fmla="*/ 418 w 534"/>
                  <a:gd name="T23" fmla="*/ 742 h 1590"/>
                  <a:gd name="T24" fmla="*/ 471 w 534"/>
                  <a:gd name="T25" fmla="*/ 770 h 1590"/>
                  <a:gd name="T26" fmla="*/ 471 w 534"/>
                  <a:gd name="T27" fmla="*/ 827 h 1590"/>
                  <a:gd name="T28" fmla="*/ 444 w 534"/>
                  <a:gd name="T29" fmla="*/ 892 h 1590"/>
                  <a:gd name="T30" fmla="*/ 460 w 534"/>
                  <a:gd name="T31" fmla="*/ 955 h 1590"/>
                  <a:gd name="T32" fmla="*/ 491 w 534"/>
                  <a:gd name="T33" fmla="*/ 1004 h 1590"/>
                  <a:gd name="T34" fmla="*/ 469 w 534"/>
                  <a:gd name="T35" fmla="*/ 1069 h 1590"/>
                  <a:gd name="T36" fmla="*/ 425 w 534"/>
                  <a:gd name="T37" fmla="*/ 1141 h 1590"/>
                  <a:gd name="T38" fmla="*/ 430 w 534"/>
                  <a:gd name="T39" fmla="*/ 1176 h 1590"/>
                  <a:gd name="T40" fmla="*/ 469 w 534"/>
                  <a:gd name="T41" fmla="*/ 1240 h 1590"/>
                  <a:gd name="T42" fmla="*/ 443 w 534"/>
                  <a:gd name="T43" fmla="*/ 1287 h 1590"/>
                  <a:gd name="T44" fmla="*/ 408 w 534"/>
                  <a:gd name="T45" fmla="*/ 1327 h 1590"/>
                  <a:gd name="T46" fmla="*/ 475 w 534"/>
                  <a:gd name="T47" fmla="*/ 1421 h 1590"/>
                  <a:gd name="T48" fmla="*/ 489 w 534"/>
                  <a:gd name="T49" fmla="*/ 1568 h 1590"/>
                  <a:gd name="T50" fmla="*/ 404 w 534"/>
                  <a:gd name="T51" fmla="*/ 1590 h 1590"/>
                  <a:gd name="T52" fmla="*/ 289 w 534"/>
                  <a:gd name="T53" fmla="*/ 1527 h 1590"/>
                  <a:gd name="T54" fmla="*/ 244 w 534"/>
                  <a:gd name="T55" fmla="*/ 1493 h 1590"/>
                  <a:gd name="T56" fmla="*/ 53 w 534"/>
                  <a:gd name="T57" fmla="*/ 1493 h 1590"/>
                  <a:gd name="T58" fmla="*/ 9 w 534"/>
                  <a:gd name="T59" fmla="*/ 1481 h 1590"/>
                  <a:gd name="T60" fmla="*/ 14 w 534"/>
                  <a:gd name="T61" fmla="*/ 1377 h 1590"/>
                  <a:gd name="T62" fmla="*/ 39 w 534"/>
                  <a:gd name="T63" fmla="*/ 1334 h 1590"/>
                  <a:gd name="T64" fmla="*/ 107 w 534"/>
                  <a:gd name="T65" fmla="*/ 1173 h 1590"/>
                  <a:gd name="T66" fmla="*/ 111 w 534"/>
                  <a:gd name="T67" fmla="*/ 998 h 1590"/>
                  <a:gd name="T68" fmla="*/ 136 w 534"/>
                  <a:gd name="T69" fmla="*/ 882 h 1590"/>
                  <a:gd name="T70" fmla="*/ 178 w 534"/>
                  <a:gd name="T71" fmla="*/ 699 h 1590"/>
                  <a:gd name="T72" fmla="*/ 206 w 534"/>
                  <a:gd name="T73" fmla="*/ 591 h 1590"/>
                  <a:gd name="T74" fmla="*/ 239 w 534"/>
                  <a:gd name="T75" fmla="*/ 510 h 1590"/>
                  <a:gd name="T76" fmla="*/ 278 w 534"/>
                  <a:gd name="T77" fmla="*/ 466 h 1590"/>
                  <a:gd name="T78" fmla="*/ 348 w 534"/>
                  <a:gd name="T79" fmla="*/ 414 h 1590"/>
                  <a:gd name="T80" fmla="*/ 281 w 534"/>
                  <a:gd name="T81" fmla="*/ 394 h 1590"/>
                  <a:gd name="T82" fmla="*/ 274 w 534"/>
                  <a:gd name="T83" fmla="*/ 322 h 1590"/>
                  <a:gd name="T84" fmla="*/ 308 w 534"/>
                  <a:gd name="T85" fmla="*/ 266 h 1590"/>
                  <a:gd name="T86" fmla="*/ 298 w 534"/>
                  <a:gd name="T87" fmla="*/ 259 h 1590"/>
                  <a:gd name="T88" fmla="*/ 234 w 534"/>
                  <a:gd name="T89" fmla="*/ 231 h 1590"/>
                  <a:gd name="T90" fmla="*/ 233 w 534"/>
                  <a:gd name="T91" fmla="*/ 152 h 1590"/>
                  <a:gd name="T92" fmla="*/ 282 w 534"/>
                  <a:gd name="T93" fmla="*/ 106 h 1590"/>
                  <a:gd name="T94" fmla="*/ 346 w 534"/>
                  <a:gd name="T95" fmla="*/ 61 h 1590"/>
                  <a:gd name="T96" fmla="*/ 416 w 534"/>
                  <a:gd name="T97" fmla="*/ 27 h 1590"/>
                  <a:gd name="T98" fmla="*/ 529 w 534"/>
                  <a:gd name="T99" fmla="*/ 0 h 159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34"/>
                  <a:gd name="T151" fmla="*/ 0 h 1590"/>
                  <a:gd name="T152" fmla="*/ 534 w 534"/>
                  <a:gd name="T153" fmla="*/ 1590 h 159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34" h="1590">
                    <a:moveTo>
                      <a:pt x="529" y="0"/>
                    </a:moveTo>
                    <a:lnTo>
                      <a:pt x="532" y="59"/>
                    </a:lnTo>
                    <a:lnTo>
                      <a:pt x="528" y="102"/>
                    </a:lnTo>
                    <a:lnTo>
                      <a:pt x="518" y="136"/>
                    </a:lnTo>
                    <a:lnTo>
                      <a:pt x="504" y="164"/>
                    </a:lnTo>
                    <a:lnTo>
                      <a:pt x="486" y="190"/>
                    </a:lnTo>
                    <a:lnTo>
                      <a:pt x="465" y="218"/>
                    </a:lnTo>
                    <a:lnTo>
                      <a:pt x="420" y="294"/>
                    </a:lnTo>
                    <a:lnTo>
                      <a:pt x="484" y="298"/>
                    </a:lnTo>
                    <a:lnTo>
                      <a:pt x="521" y="315"/>
                    </a:lnTo>
                    <a:lnTo>
                      <a:pt x="534" y="342"/>
                    </a:lnTo>
                    <a:lnTo>
                      <a:pt x="528" y="375"/>
                    </a:lnTo>
                    <a:lnTo>
                      <a:pt x="508" y="412"/>
                    </a:lnTo>
                    <a:lnTo>
                      <a:pt x="496" y="431"/>
                    </a:lnTo>
                    <a:lnTo>
                      <a:pt x="481" y="450"/>
                    </a:lnTo>
                    <a:lnTo>
                      <a:pt x="451" y="485"/>
                    </a:lnTo>
                    <a:lnTo>
                      <a:pt x="421" y="518"/>
                    </a:lnTo>
                    <a:lnTo>
                      <a:pt x="469" y="534"/>
                    </a:lnTo>
                    <a:lnTo>
                      <a:pt x="492" y="556"/>
                    </a:lnTo>
                    <a:lnTo>
                      <a:pt x="496" y="583"/>
                    </a:lnTo>
                    <a:lnTo>
                      <a:pt x="487" y="614"/>
                    </a:lnTo>
                    <a:lnTo>
                      <a:pt x="471" y="647"/>
                    </a:lnTo>
                    <a:lnTo>
                      <a:pt x="450" y="680"/>
                    </a:lnTo>
                    <a:lnTo>
                      <a:pt x="418" y="742"/>
                    </a:lnTo>
                    <a:lnTo>
                      <a:pt x="452" y="751"/>
                    </a:lnTo>
                    <a:lnTo>
                      <a:pt x="471" y="770"/>
                    </a:lnTo>
                    <a:lnTo>
                      <a:pt x="475" y="796"/>
                    </a:lnTo>
                    <a:lnTo>
                      <a:pt x="471" y="827"/>
                    </a:lnTo>
                    <a:lnTo>
                      <a:pt x="460" y="860"/>
                    </a:lnTo>
                    <a:lnTo>
                      <a:pt x="444" y="892"/>
                    </a:lnTo>
                    <a:lnTo>
                      <a:pt x="414" y="940"/>
                    </a:lnTo>
                    <a:lnTo>
                      <a:pt x="460" y="955"/>
                    </a:lnTo>
                    <a:lnTo>
                      <a:pt x="484" y="977"/>
                    </a:lnTo>
                    <a:lnTo>
                      <a:pt x="491" y="1004"/>
                    </a:lnTo>
                    <a:lnTo>
                      <a:pt x="484" y="1034"/>
                    </a:lnTo>
                    <a:lnTo>
                      <a:pt x="469" y="1069"/>
                    </a:lnTo>
                    <a:lnTo>
                      <a:pt x="448" y="1105"/>
                    </a:lnTo>
                    <a:lnTo>
                      <a:pt x="425" y="1141"/>
                    </a:lnTo>
                    <a:lnTo>
                      <a:pt x="407" y="1176"/>
                    </a:lnTo>
                    <a:lnTo>
                      <a:pt x="430" y="1176"/>
                    </a:lnTo>
                    <a:lnTo>
                      <a:pt x="448" y="1193"/>
                    </a:lnTo>
                    <a:lnTo>
                      <a:pt x="469" y="1240"/>
                    </a:lnTo>
                    <a:lnTo>
                      <a:pt x="458" y="1265"/>
                    </a:lnTo>
                    <a:lnTo>
                      <a:pt x="443" y="1287"/>
                    </a:lnTo>
                    <a:lnTo>
                      <a:pt x="427" y="1309"/>
                    </a:lnTo>
                    <a:lnTo>
                      <a:pt x="408" y="1327"/>
                    </a:lnTo>
                    <a:lnTo>
                      <a:pt x="445" y="1361"/>
                    </a:lnTo>
                    <a:lnTo>
                      <a:pt x="475" y="1421"/>
                    </a:lnTo>
                    <a:lnTo>
                      <a:pt x="497" y="1539"/>
                    </a:lnTo>
                    <a:lnTo>
                      <a:pt x="489" y="1568"/>
                    </a:lnTo>
                    <a:lnTo>
                      <a:pt x="467" y="1585"/>
                    </a:lnTo>
                    <a:lnTo>
                      <a:pt x="404" y="1590"/>
                    </a:lnTo>
                    <a:lnTo>
                      <a:pt x="336" y="1566"/>
                    </a:lnTo>
                    <a:lnTo>
                      <a:pt x="289" y="1527"/>
                    </a:lnTo>
                    <a:lnTo>
                      <a:pt x="271" y="1507"/>
                    </a:lnTo>
                    <a:lnTo>
                      <a:pt x="244" y="1493"/>
                    </a:lnTo>
                    <a:lnTo>
                      <a:pt x="179" y="1482"/>
                    </a:lnTo>
                    <a:lnTo>
                      <a:pt x="53" y="1493"/>
                    </a:lnTo>
                    <a:lnTo>
                      <a:pt x="26" y="1493"/>
                    </a:lnTo>
                    <a:lnTo>
                      <a:pt x="9" y="1481"/>
                    </a:lnTo>
                    <a:lnTo>
                      <a:pt x="0" y="1434"/>
                    </a:lnTo>
                    <a:lnTo>
                      <a:pt x="14" y="1377"/>
                    </a:lnTo>
                    <a:lnTo>
                      <a:pt x="26" y="1352"/>
                    </a:lnTo>
                    <a:lnTo>
                      <a:pt x="39" y="1334"/>
                    </a:lnTo>
                    <a:lnTo>
                      <a:pt x="149" y="1215"/>
                    </a:lnTo>
                    <a:lnTo>
                      <a:pt x="107" y="1173"/>
                    </a:lnTo>
                    <a:lnTo>
                      <a:pt x="98" y="1098"/>
                    </a:lnTo>
                    <a:lnTo>
                      <a:pt x="111" y="998"/>
                    </a:lnTo>
                    <a:lnTo>
                      <a:pt x="124" y="942"/>
                    </a:lnTo>
                    <a:lnTo>
                      <a:pt x="136" y="882"/>
                    </a:lnTo>
                    <a:lnTo>
                      <a:pt x="163" y="759"/>
                    </a:lnTo>
                    <a:lnTo>
                      <a:pt x="178" y="699"/>
                    </a:lnTo>
                    <a:lnTo>
                      <a:pt x="192" y="642"/>
                    </a:lnTo>
                    <a:lnTo>
                      <a:pt x="206" y="591"/>
                    </a:lnTo>
                    <a:lnTo>
                      <a:pt x="222" y="546"/>
                    </a:lnTo>
                    <a:lnTo>
                      <a:pt x="239" y="510"/>
                    </a:lnTo>
                    <a:lnTo>
                      <a:pt x="256" y="485"/>
                    </a:lnTo>
                    <a:lnTo>
                      <a:pt x="278" y="466"/>
                    </a:lnTo>
                    <a:lnTo>
                      <a:pt x="302" y="448"/>
                    </a:lnTo>
                    <a:lnTo>
                      <a:pt x="348" y="414"/>
                    </a:lnTo>
                    <a:lnTo>
                      <a:pt x="307" y="408"/>
                    </a:lnTo>
                    <a:lnTo>
                      <a:pt x="281" y="394"/>
                    </a:lnTo>
                    <a:lnTo>
                      <a:pt x="266" y="350"/>
                    </a:lnTo>
                    <a:lnTo>
                      <a:pt x="274" y="322"/>
                    </a:lnTo>
                    <a:lnTo>
                      <a:pt x="289" y="294"/>
                    </a:lnTo>
                    <a:lnTo>
                      <a:pt x="308" y="266"/>
                    </a:lnTo>
                    <a:lnTo>
                      <a:pt x="330" y="241"/>
                    </a:lnTo>
                    <a:lnTo>
                      <a:pt x="298" y="259"/>
                    </a:lnTo>
                    <a:lnTo>
                      <a:pt x="272" y="261"/>
                    </a:lnTo>
                    <a:lnTo>
                      <a:pt x="234" y="231"/>
                    </a:lnTo>
                    <a:lnTo>
                      <a:pt x="225" y="179"/>
                    </a:lnTo>
                    <a:lnTo>
                      <a:pt x="233" y="152"/>
                    </a:lnTo>
                    <a:lnTo>
                      <a:pt x="251" y="130"/>
                    </a:lnTo>
                    <a:lnTo>
                      <a:pt x="282" y="106"/>
                    </a:lnTo>
                    <a:lnTo>
                      <a:pt x="313" y="82"/>
                    </a:lnTo>
                    <a:lnTo>
                      <a:pt x="346" y="61"/>
                    </a:lnTo>
                    <a:lnTo>
                      <a:pt x="380" y="43"/>
                    </a:lnTo>
                    <a:lnTo>
                      <a:pt x="416" y="27"/>
                    </a:lnTo>
                    <a:lnTo>
                      <a:pt x="453" y="14"/>
                    </a:lnTo>
                    <a:lnTo>
                      <a:pt x="529" y="0"/>
                    </a:lnTo>
                    <a:close/>
                  </a:path>
                </a:pathLst>
              </a:custGeom>
              <a:solidFill>
                <a:srgbClr val="A38C8C"/>
              </a:solidFill>
              <a:ln w="9525">
                <a:noFill/>
                <a:round/>
                <a:headEnd/>
                <a:tailEnd/>
              </a:ln>
            </p:spPr>
            <p:txBody>
              <a:bodyPr/>
              <a:lstStyle/>
              <a:p>
                <a:endParaRPr lang="en-US"/>
              </a:p>
            </p:txBody>
          </p:sp>
          <p:sp>
            <p:nvSpPr>
              <p:cNvPr id="21545" name="Freeform 310"/>
              <p:cNvSpPr>
                <a:spLocks/>
              </p:cNvSpPr>
              <p:nvPr/>
            </p:nvSpPr>
            <p:spPr bwMode="auto">
              <a:xfrm>
                <a:off x="333" y="2424"/>
                <a:ext cx="188" cy="155"/>
              </a:xfrm>
              <a:custGeom>
                <a:avLst/>
                <a:gdLst>
                  <a:gd name="T0" fmla="*/ 0 w 1318"/>
                  <a:gd name="T1" fmla="*/ 262 h 1087"/>
                  <a:gd name="T2" fmla="*/ 14 w 1318"/>
                  <a:gd name="T3" fmla="*/ 212 h 1087"/>
                  <a:gd name="T4" fmla="*/ 31 w 1318"/>
                  <a:gd name="T5" fmla="*/ 167 h 1087"/>
                  <a:gd name="T6" fmla="*/ 50 w 1318"/>
                  <a:gd name="T7" fmla="*/ 129 h 1087"/>
                  <a:gd name="T8" fmla="*/ 72 w 1318"/>
                  <a:gd name="T9" fmla="*/ 98 h 1087"/>
                  <a:gd name="T10" fmla="*/ 100 w 1318"/>
                  <a:gd name="T11" fmla="*/ 73 h 1087"/>
                  <a:gd name="T12" fmla="*/ 134 w 1318"/>
                  <a:gd name="T13" fmla="*/ 55 h 1087"/>
                  <a:gd name="T14" fmla="*/ 175 w 1318"/>
                  <a:gd name="T15" fmla="*/ 45 h 1087"/>
                  <a:gd name="T16" fmla="*/ 225 w 1318"/>
                  <a:gd name="T17" fmla="*/ 40 h 1087"/>
                  <a:gd name="T18" fmla="*/ 340 w 1318"/>
                  <a:gd name="T19" fmla="*/ 20 h 1087"/>
                  <a:gd name="T20" fmla="*/ 455 w 1318"/>
                  <a:gd name="T21" fmla="*/ 6 h 1087"/>
                  <a:gd name="T22" fmla="*/ 732 w 1318"/>
                  <a:gd name="T23" fmla="*/ 0 h 1087"/>
                  <a:gd name="T24" fmla="*/ 1005 w 1318"/>
                  <a:gd name="T25" fmla="*/ 42 h 1087"/>
                  <a:gd name="T26" fmla="*/ 1096 w 1318"/>
                  <a:gd name="T27" fmla="*/ 55 h 1087"/>
                  <a:gd name="T28" fmla="*/ 1175 w 1318"/>
                  <a:gd name="T29" fmla="*/ 82 h 1087"/>
                  <a:gd name="T30" fmla="*/ 1209 w 1318"/>
                  <a:gd name="T31" fmla="*/ 102 h 1087"/>
                  <a:gd name="T32" fmla="*/ 1241 w 1318"/>
                  <a:gd name="T33" fmla="*/ 127 h 1087"/>
                  <a:gd name="T34" fmla="*/ 1270 w 1318"/>
                  <a:gd name="T35" fmla="*/ 158 h 1087"/>
                  <a:gd name="T36" fmla="*/ 1296 w 1318"/>
                  <a:gd name="T37" fmla="*/ 196 h 1087"/>
                  <a:gd name="T38" fmla="*/ 1318 w 1318"/>
                  <a:gd name="T39" fmla="*/ 270 h 1087"/>
                  <a:gd name="T40" fmla="*/ 1314 w 1318"/>
                  <a:gd name="T41" fmla="*/ 352 h 1087"/>
                  <a:gd name="T42" fmla="*/ 1297 w 1318"/>
                  <a:gd name="T43" fmla="*/ 482 h 1087"/>
                  <a:gd name="T44" fmla="*/ 1278 w 1318"/>
                  <a:gd name="T45" fmla="*/ 612 h 1087"/>
                  <a:gd name="T46" fmla="*/ 1261 w 1318"/>
                  <a:gd name="T47" fmla="*/ 705 h 1087"/>
                  <a:gd name="T48" fmla="*/ 1240 w 1318"/>
                  <a:gd name="T49" fmla="*/ 798 h 1087"/>
                  <a:gd name="T50" fmla="*/ 1218 w 1318"/>
                  <a:gd name="T51" fmla="*/ 896 h 1087"/>
                  <a:gd name="T52" fmla="*/ 1202 w 1318"/>
                  <a:gd name="T53" fmla="*/ 930 h 1087"/>
                  <a:gd name="T54" fmla="*/ 1174 w 1318"/>
                  <a:gd name="T55" fmla="*/ 990 h 1087"/>
                  <a:gd name="T56" fmla="*/ 1159 w 1318"/>
                  <a:gd name="T57" fmla="*/ 1016 h 1087"/>
                  <a:gd name="T58" fmla="*/ 1140 w 1318"/>
                  <a:gd name="T59" fmla="*/ 1039 h 1087"/>
                  <a:gd name="T60" fmla="*/ 1119 w 1318"/>
                  <a:gd name="T61" fmla="*/ 1061 h 1087"/>
                  <a:gd name="T62" fmla="*/ 1099 w 1318"/>
                  <a:gd name="T63" fmla="*/ 1076 h 1087"/>
                  <a:gd name="T64" fmla="*/ 1072 w 1318"/>
                  <a:gd name="T65" fmla="*/ 1087 h 1087"/>
                  <a:gd name="T66" fmla="*/ 1074 w 1318"/>
                  <a:gd name="T67" fmla="*/ 1057 h 1087"/>
                  <a:gd name="T68" fmla="*/ 1096 w 1318"/>
                  <a:gd name="T69" fmla="*/ 987 h 1087"/>
                  <a:gd name="T70" fmla="*/ 1103 w 1318"/>
                  <a:gd name="T71" fmla="*/ 919 h 1087"/>
                  <a:gd name="T72" fmla="*/ 1112 w 1318"/>
                  <a:gd name="T73" fmla="*/ 774 h 1087"/>
                  <a:gd name="T74" fmla="*/ 1133 w 1318"/>
                  <a:gd name="T75" fmla="*/ 686 h 1087"/>
                  <a:gd name="T76" fmla="*/ 1151 w 1318"/>
                  <a:gd name="T77" fmla="*/ 596 h 1087"/>
                  <a:gd name="T78" fmla="*/ 1172 w 1318"/>
                  <a:gd name="T79" fmla="*/ 468 h 1087"/>
                  <a:gd name="T80" fmla="*/ 1192 w 1318"/>
                  <a:gd name="T81" fmla="*/ 341 h 1087"/>
                  <a:gd name="T82" fmla="*/ 1191 w 1318"/>
                  <a:gd name="T83" fmla="*/ 260 h 1087"/>
                  <a:gd name="T84" fmla="*/ 1172 w 1318"/>
                  <a:gd name="T85" fmla="*/ 234 h 1087"/>
                  <a:gd name="T86" fmla="*/ 1153 w 1318"/>
                  <a:gd name="T87" fmla="*/ 215 h 1087"/>
                  <a:gd name="T88" fmla="*/ 1129 w 1318"/>
                  <a:gd name="T89" fmla="*/ 201 h 1087"/>
                  <a:gd name="T90" fmla="*/ 1104 w 1318"/>
                  <a:gd name="T91" fmla="*/ 189 h 1087"/>
                  <a:gd name="T92" fmla="*/ 1047 w 1318"/>
                  <a:gd name="T93" fmla="*/ 176 h 1087"/>
                  <a:gd name="T94" fmla="*/ 984 w 1318"/>
                  <a:gd name="T95" fmla="*/ 169 h 1087"/>
                  <a:gd name="T96" fmla="*/ 914 w 1318"/>
                  <a:gd name="T97" fmla="*/ 154 h 1087"/>
                  <a:gd name="T98" fmla="*/ 848 w 1318"/>
                  <a:gd name="T99" fmla="*/ 142 h 1087"/>
                  <a:gd name="T100" fmla="*/ 726 w 1318"/>
                  <a:gd name="T101" fmla="*/ 130 h 1087"/>
                  <a:gd name="T102" fmla="*/ 462 w 1318"/>
                  <a:gd name="T103" fmla="*/ 136 h 1087"/>
                  <a:gd name="T104" fmla="*/ 293 w 1318"/>
                  <a:gd name="T105" fmla="*/ 145 h 1087"/>
                  <a:gd name="T106" fmla="*/ 220 w 1318"/>
                  <a:gd name="T107" fmla="*/ 152 h 1087"/>
                  <a:gd name="T108" fmla="*/ 154 w 1318"/>
                  <a:gd name="T109" fmla="*/ 177 h 1087"/>
                  <a:gd name="T110" fmla="*/ 102 w 1318"/>
                  <a:gd name="T111" fmla="*/ 220 h 1087"/>
                  <a:gd name="T112" fmla="*/ 70 w 1318"/>
                  <a:gd name="T113" fmla="*/ 282 h 1087"/>
                  <a:gd name="T114" fmla="*/ 63 w 1318"/>
                  <a:gd name="T115" fmla="*/ 297 h 1087"/>
                  <a:gd name="T116" fmla="*/ 52 w 1318"/>
                  <a:gd name="T117" fmla="*/ 306 h 1087"/>
                  <a:gd name="T118" fmla="*/ 26 w 1318"/>
                  <a:gd name="T119" fmla="*/ 308 h 1087"/>
                  <a:gd name="T120" fmla="*/ 3 w 1318"/>
                  <a:gd name="T121" fmla="*/ 292 h 1087"/>
                  <a:gd name="T122" fmla="*/ 0 w 1318"/>
                  <a:gd name="T123" fmla="*/ 262 h 1087"/>
                  <a:gd name="T124" fmla="*/ 0 w 1318"/>
                  <a:gd name="T125" fmla="*/ 262 h 108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318"/>
                  <a:gd name="T190" fmla="*/ 0 h 1087"/>
                  <a:gd name="T191" fmla="*/ 1318 w 1318"/>
                  <a:gd name="T192" fmla="*/ 1087 h 108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318" h="1087">
                    <a:moveTo>
                      <a:pt x="0" y="262"/>
                    </a:moveTo>
                    <a:lnTo>
                      <a:pt x="14" y="212"/>
                    </a:lnTo>
                    <a:lnTo>
                      <a:pt x="31" y="167"/>
                    </a:lnTo>
                    <a:lnTo>
                      <a:pt x="50" y="129"/>
                    </a:lnTo>
                    <a:lnTo>
                      <a:pt x="72" y="98"/>
                    </a:lnTo>
                    <a:lnTo>
                      <a:pt x="100" y="73"/>
                    </a:lnTo>
                    <a:lnTo>
                      <a:pt x="134" y="55"/>
                    </a:lnTo>
                    <a:lnTo>
                      <a:pt x="175" y="45"/>
                    </a:lnTo>
                    <a:lnTo>
                      <a:pt x="225" y="40"/>
                    </a:lnTo>
                    <a:lnTo>
                      <a:pt x="340" y="20"/>
                    </a:lnTo>
                    <a:lnTo>
                      <a:pt x="455" y="6"/>
                    </a:lnTo>
                    <a:lnTo>
                      <a:pt x="732" y="0"/>
                    </a:lnTo>
                    <a:lnTo>
                      <a:pt x="1005" y="42"/>
                    </a:lnTo>
                    <a:lnTo>
                      <a:pt x="1096" y="55"/>
                    </a:lnTo>
                    <a:lnTo>
                      <a:pt x="1175" y="82"/>
                    </a:lnTo>
                    <a:lnTo>
                      <a:pt x="1209" y="102"/>
                    </a:lnTo>
                    <a:lnTo>
                      <a:pt x="1241" y="127"/>
                    </a:lnTo>
                    <a:lnTo>
                      <a:pt x="1270" y="158"/>
                    </a:lnTo>
                    <a:lnTo>
                      <a:pt x="1296" y="196"/>
                    </a:lnTo>
                    <a:lnTo>
                      <a:pt x="1318" y="270"/>
                    </a:lnTo>
                    <a:lnTo>
                      <a:pt x="1314" y="352"/>
                    </a:lnTo>
                    <a:lnTo>
                      <a:pt x="1297" y="482"/>
                    </a:lnTo>
                    <a:lnTo>
                      <a:pt x="1278" y="612"/>
                    </a:lnTo>
                    <a:lnTo>
                      <a:pt x="1261" y="705"/>
                    </a:lnTo>
                    <a:lnTo>
                      <a:pt x="1240" y="798"/>
                    </a:lnTo>
                    <a:lnTo>
                      <a:pt x="1218" y="896"/>
                    </a:lnTo>
                    <a:lnTo>
                      <a:pt x="1202" y="930"/>
                    </a:lnTo>
                    <a:lnTo>
                      <a:pt x="1174" y="990"/>
                    </a:lnTo>
                    <a:lnTo>
                      <a:pt x="1159" y="1016"/>
                    </a:lnTo>
                    <a:lnTo>
                      <a:pt x="1140" y="1039"/>
                    </a:lnTo>
                    <a:lnTo>
                      <a:pt x="1119" y="1061"/>
                    </a:lnTo>
                    <a:lnTo>
                      <a:pt x="1099" y="1076"/>
                    </a:lnTo>
                    <a:lnTo>
                      <a:pt x="1072" y="1087"/>
                    </a:lnTo>
                    <a:lnTo>
                      <a:pt x="1074" y="1057"/>
                    </a:lnTo>
                    <a:lnTo>
                      <a:pt x="1096" y="987"/>
                    </a:lnTo>
                    <a:lnTo>
                      <a:pt x="1103" y="919"/>
                    </a:lnTo>
                    <a:lnTo>
                      <a:pt x="1112" y="774"/>
                    </a:lnTo>
                    <a:lnTo>
                      <a:pt x="1133" y="686"/>
                    </a:lnTo>
                    <a:lnTo>
                      <a:pt x="1151" y="596"/>
                    </a:lnTo>
                    <a:lnTo>
                      <a:pt x="1172" y="468"/>
                    </a:lnTo>
                    <a:lnTo>
                      <a:pt x="1192" y="341"/>
                    </a:lnTo>
                    <a:lnTo>
                      <a:pt x="1191" y="260"/>
                    </a:lnTo>
                    <a:lnTo>
                      <a:pt x="1172" y="234"/>
                    </a:lnTo>
                    <a:lnTo>
                      <a:pt x="1153" y="215"/>
                    </a:lnTo>
                    <a:lnTo>
                      <a:pt x="1129" y="201"/>
                    </a:lnTo>
                    <a:lnTo>
                      <a:pt x="1104" y="189"/>
                    </a:lnTo>
                    <a:lnTo>
                      <a:pt x="1047" y="176"/>
                    </a:lnTo>
                    <a:lnTo>
                      <a:pt x="984" y="169"/>
                    </a:lnTo>
                    <a:lnTo>
                      <a:pt x="914" y="154"/>
                    </a:lnTo>
                    <a:lnTo>
                      <a:pt x="848" y="142"/>
                    </a:lnTo>
                    <a:lnTo>
                      <a:pt x="726" y="130"/>
                    </a:lnTo>
                    <a:lnTo>
                      <a:pt x="462" y="136"/>
                    </a:lnTo>
                    <a:lnTo>
                      <a:pt x="293" y="145"/>
                    </a:lnTo>
                    <a:lnTo>
                      <a:pt x="220" y="152"/>
                    </a:lnTo>
                    <a:lnTo>
                      <a:pt x="154" y="177"/>
                    </a:lnTo>
                    <a:lnTo>
                      <a:pt x="102" y="220"/>
                    </a:lnTo>
                    <a:lnTo>
                      <a:pt x="70" y="282"/>
                    </a:lnTo>
                    <a:lnTo>
                      <a:pt x="63" y="297"/>
                    </a:lnTo>
                    <a:lnTo>
                      <a:pt x="52" y="306"/>
                    </a:lnTo>
                    <a:lnTo>
                      <a:pt x="26" y="308"/>
                    </a:lnTo>
                    <a:lnTo>
                      <a:pt x="3" y="292"/>
                    </a:lnTo>
                    <a:lnTo>
                      <a:pt x="0" y="262"/>
                    </a:lnTo>
                    <a:close/>
                  </a:path>
                </a:pathLst>
              </a:custGeom>
              <a:solidFill>
                <a:srgbClr val="A38C8C"/>
              </a:solidFill>
              <a:ln w="9525">
                <a:noFill/>
                <a:round/>
                <a:headEnd/>
                <a:tailEnd/>
              </a:ln>
            </p:spPr>
            <p:txBody>
              <a:bodyPr/>
              <a:lstStyle/>
              <a:p>
                <a:endParaRPr lang="en-US"/>
              </a:p>
            </p:txBody>
          </p:sp>
          <p:sp>
            <p:nvSpPr>
              <p:cNvPr id="21546" name="Freeform 311"/>
              <p:cNvSpPr>
                <a:spLocks/>
              </p:cNvSpPr>
              <p:nvPr/>
            </p:nvSpPr>
            <p:spPr bwMode="auto">
              <a:xfrm>
                <a:off x="573" y="2672"/>
                <a:ext cx="30" cy="48"/>
              </a:xfrm>
              <a:custGeom>
                <a:avLst/>
                <a:gdLst>
                  <a:gd name="T0" fmla="*/ 82 w 209"/>
                  <a:gd name="T1" fmla="*/ 47 h 332"/>
                  <a:gd name="T2" fmla="*/ 85 w 209"/>
                  <a:gd name="T3" fmla="*/ 56 h 332"/>
                  <a:gd name="T4" fmla="*/ 209 w 209"/>
                  <a:gd name="T5" fmla="*/ 152 h 332"/>
                  <a:gd name="T6" fmla="*/ 205 w 209"/>
                  <a:gd name="T7" fmla="*/ 185 h 332"/>
                  <a:gd name="T8" fmla="*/ 189 w 209"/>
                  <a:gd name="T9" fmla="*/ 216 h 332"/>
                  <a:gd name="T10" fmla="*/ 170 w 209"/>
                  <a:gd name="T11" fmla="*/ 243 h 332"/>
                  <a:gd name="T12" fmla="*/ 141 w 209"/>
                  <a:gd name="T13" fmla="*/ 304 h 332"/>
                  <a:gd name="T14" fmla="*/ 136 w 209"/>
                  <a:gd name="T15" fmla="*/ 318 h 332"/>
                  <a:gd name="T16" fmla="*/ 125 w 209"/>
                  <a:gd name="T17" fmla="*/ 328 h 332"/>
                  <a:gd name="T18" fmla="*/ 99 w 209"/>
                  <a:gd name="T19" fmla="*/ 332 h 332"/>
                  <a:gd name="T20" fmla="*/ 76 w 209"/>
                  <a:gd name="T21" fmla="*/ 317 h 332"/>
                  <a:gd name="T22" fmla="*/ 70 w 209"/>
                  <a:gd name="T23" fmla="*/ 288 h 332"/>
                  <a:gd name="T24" fmla="*/ 87 w 209"/>
                  <a:gd name="T25" fmla="*/ 164 h 332"/>
                  <a:gd name="T26" fmla="*/ 60 w 209"/>
                  <a:gd name="T27" fmla="*/ 158 h 332"/>
                  <a:gd name="T28" fmla="*/ 27 w 209"/>
                  <a:gd name="T29" fmla="*/ 151 h 332"/>
                  <a:gd name="T30" fmla="*/ 6 w 209"/>
                  <a:gd name="T31" fmla="*/ 128 h 332"/>
                  <a:gd name="T32" fmla="*/ 0 w 209"/>
                  <a:gd name="T33" fmla="*/ 95 h 332"/>
                  <a:gd name="T34" fmla="*/ 3 w 209"/>
                  <a:gd name="T35" fmla="*/ 58 h 332"/>
                  <a:gd name="T36" fmla="*/ 14 w 209"/>
                  <a:gd name="T37" fmla="*/ 23 h 332"/>
                  <a:gd name="T38" fmla="*/ 33 w 209"/>
                  <a:gd name="T39" fmla="*/ 0 h 332"/>
                  <a:gd name="T40" fmla="*/ 60 w 209"/>
                  <a:gd name="T41" fmla="*/ 0 h 332"/>
                  <a:gd name="T42" fmla="*/ 80 w 209"/>
                  <a:gd name="T43" fmla="*/ 17 h 332"/>
                  <a:gd name="T44" fmla="*/ 82 w 209"/>
                  <a:gd name="T45" fmla="*/ 47 h 332"/>
                  <a:gd name="T46" fmla="*/ 82 w 209"/>
                  <a:gd name="T47" fmla="*/ 47 h 33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09"/>
                  <a:gd name="T73" fmla="*/ 0 h 332"/>
                  <a:gd name="T74" fmla="*/ 209 w 209"/>
                  <a:gd name="T75" fmla="*/ 332 h 33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09" h="332">
                    <a:moveTo>
                      <a:pt x="82" y="47"/>
                    </a:moveTo>
                    <a:lnTo>
                      <a:pt x="85" y="56"/>
                    </a:lnTo>
                    <a:lnTo>
                      <a:pt x="209" y="152"/>
                    </a:lnTo>
                    <a:lnTo>
                      <a:pt x="205" y="185"/>
                    </a:lnTo>
                    <a:lnTo>
                      <a:pt x="189" y="216"/>
                    </a:lnTo>
                    <a:lnTo>
                      <a:pt x="170" y="243"/>
                    </a:lnTo>
                    <a:lnTo>
                      <a:pt x="141" y="304"/>
                    </a:lnTo>
                    <a:lnTo>
                      <a:pt x="136" y="318"/>
                    </a:lnTo>
                    <a:lnTo>
                      <a:pt x="125" y="328"/>
                    </a:lnTo>
                    <a:lnTo>
                      <a:pt x="99" y="332"/>
                    </a:lnTo>
                    <a:lnTo>
                      <a:pt x="76" y="317"/>
                    </a:lnTo>
                    <a:lnTo>
                      <a:pt x="70" y="288"/>
                    </a:lnTo>
                    <a:lnTo>
                      <a:pt x="87" y="164"/>
                    </a:lnTo>
                    <a:lnTo>
                      <a:pt x="60" y="158"/>
                    </a:lnTo>
                    <a:lnTo>
                      <a:pt x="27" y="151"/>
                    </a:lnTo>
                    <a:lnTo>
                      <a:pt x="6" y="128"/>
                    </a:lnTo>
                    <a:lnTo>
                      <a:pt x="0" y="95"/>
                    </a:lnTo>
                    <a:lnTo>
                      <a:pt x="3" y="58"/>
                    </a:lnTo>
                    <a:lnTo>
                      <a:pt x="14" y="23"/>
                    </a:lnTo>
                    <a:lnTo>
                      <a:pt x="33" y="0"/>
                    </a:lnTo>
                    <a:lnTo>
                      <a:pt x="60" y="0"/>
                    </a:lnTo>
                    <a:lnTo>
                      <a:pt x="80" y="17"/>
                    </a:lnTo>
                    <a:lnTo>
                      <a:pt x="82" y="47"/>
                    </a:lnTo>
                    <a:close/>
                  </a:path>
                </a:pathLst>
              </a:custGeom>
              <a:solidFill>
                <a:srgbClr val="A38C8C"/>
              </a:solidFill>
              <a:ln w="9525">
                <a:noFill/>
                <a:round/>
                <a:headEnd/>
                <a:tailEnd/>
              </a:ln>
            </p:spPr>
            <p:txBody>
              <a:bodyPr/>
              <a:lstStyle/>
              <a:p>
                <a:endParaRPr lang="en-US"/>
              </a:p>
            </p:txBody>
          </p:sp>
          <p:sp>
            <p:nvSpPr>
              <p:cNvPr id="21547" name="Freeform 312"/>
              <p:cNvSpPr>
                <a:spLocks/>
              </p:cNvSpPr>
              <p:nvPr/>
            </p:nvSpPr>
            <p:spPr bwMode="auto">
              <a:xfrm>
                <a:off x="589" y="2706"/>
                <a:ext cx="57" cy="26"/>
              </a:xfrm>
              <a:custGeom>
                <a:avLst/>
                <a:gdLst>
                  <a:gd name="T0" fmla="*/ 70 w 403"/>
                  <a:gd name="T1" fmla="*/ 20 h 178"/>
                  <a:gd name="T2" fmla="*/ 81 w 403"/>
                  <a:gd name="T3" fmla="*/ 37 h 178"/>
                  <a:gd name="T4" fmla="*/ 94 w 403"/>
                  <a:gd name="T5" fmla="*/ 45 h 178"/>
                  <a:gd name="T6" fmla="*/ 127 w 403"/>
                  <a:gd name="T7" fmla="*/ 50 h 178"/>
                  <a:gd name="T8" fmla="*/ 207 w 403"/>
                  <a:gd name="T9" fmla="*/ 57 h 178"/>
                  <a:gd name="T10" fmla="*/ 282 w 403"/>
                  <a:gd name="T11" fmla="*/ 73 h 178"/>
                  <a:gd name="T12" fmla="*/ 355 w 403"/>
                  <a:gd name="T13" fmla="*/ 63 h 178"/>
                  <a:gd name="T14" fmla="*/ 385 w 403"/>
                  <a:gd name="T15" fmla="*/ 65 h 178"/>
                  <a:gd name="T16" fmla="*/ 403 w 403"/>
                  <a:gd name="T17" fmla="*/ 86 h 178"/>
                  <a:gd name="T18" fmla="*/ 402 w 403"/>
                  <a:gd name="T19" fmla="*/ 113 h 178"/>
                  <a:gd name="T20" fmla="*/ 379 w 403"/>
                  <a:gd name="T21" fmla="*/ 133 h 178"/>
                  <a:gd name="T22" fmla="*/ 325 w 403"/>
                  <a:gd name="T23" fmla="*/ 153 h 178"/>
                  <a:gd name="T24" fmla="*/ 274 w 403"/>
                  <a:gd name="T25" fmla="*/ 170 h 178"/>
                  <a:gd name="T26" fmla="*/ 222 w 403"/>
                  <a:gd name="T27" fmla="*/ 178 h 178"/>
                  <a:gd name="T28" fmla="*/ 166 w 403"/>
                  <a:gd name="T29" fmla="*/ 170 h 178"/>
                  <a:gd name="T30" fmla="*/ 116 w 403"/>
                  <a:gd name="T31" fmla="*/ 147 h 178"/>
                  <a:gd name="T32" fmla="*/ 70 w 403"/>
                  <a:gd name="T33" fmla="*/ 125 h 178"/>
                  <a:gd name="T34" fmla="*/ 31 w 403"/>
                  <a:gd name="T35" fmla="*/ 94 h 178"/>
                  <a:gd name="T36" fmla="*/ 2 w 403"/>
                  <a:gd name="T37" fmla="*/ 49 h 178"/>
                  <a:gd name="T38" fmla="*/ 0 w 403"/>
                  <a:gd name="T39" fmla="*/ 32 h 178"/>
                  <a:gd name="T40" fmla="*/ 3 w 403"/>
                  <a:gd name="T41" fmla="*/ 19 h 178"/>
                  <a:gd name="T42" fmla="*/ 22 w 403"/>
                  <a:gd name="T43" fmla="*/ 1 h 178"/>
                  <a:gd name="T44" fmla="*/ 49 w 403"/>
                  <a:gd name="T45" fmla="*/ 0 h 178"/>
                  <a:gd name="T46" fmla="*/ 70 w 403"/>
                  <a:gd name="T47" fmla="*/ 20 h 178"/>
                  <a:gd name="T48" fmla="*/ 70 w 403"/>
                  <a:gd name="T49" fmla="*/ 20 h 17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03"/>
                  <a:gd name="T76" fmla="*/ 0 h 178"/>
                  <a:gd name="T77" fmla="*/ 403 w 403"/>
                  <a:gd name="T78" fmla="*/ 178 h 17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03" h="178">
                    <a:moveTo>
                      <a:pt x="70" y="20"/>
                    </a:moveTo>
                    <a:lnTo>
                      <a:pt x="81" y="37"/>
                    </a:lnTo>
                    <a:lnTo>
                      <a:pt x="94" y="45"/>
                    </a:lnTo>
                    <a:lnTo>
                      <a:pt x="127" y="50"/>
                    </a:lnTo>
                    <a:lnTo>
                      <a:pt x="207" y="57"/>
                    </a:lnTo>
                    <a:lnTo>
                      <a:pt x="282" y="73"/>
                    </a:lnTo>
                    <a:lnTo>
                      <a:pt x="355" y="63"/>
                    </a:lnTo>
                    <a:lnTo>
                      <a:pt x="385" y="65"/>
                    </a:lnTo>
                    <a:lnTo>
                      <a:pt x="403" y="86"/>
                    </a:lnTo>
                    <a:lnTo>
                      <a:pt x="402" y="113"/>
                    </a:lnTo>
                    <a:lnTo>
                      <a:pt x="379" y="133"/>
                    </a:lnTo>
                    <a:lnTo>
                      <a:pt x="325" y="153"/>
                    </a:lnTo>
                    <a:lnTo>
                      <a:pt x="274" y="170"/>
                    </a:lnTo>
                    <a:lnTo>
                      <a:pt x="222" y="178"/>
                    </a:lnTo>
                    <a:lnTo>
                      <a:pt x="166" y="170"/>
                    </a:lnTo>
                    <a:lnTo>
                      <a:pt x="116" y="147"/>
                    </a:lnTo>
                    <a:lnTo>
                      <a:pt x="70" y="125"/>
                    </a:lnTo>
                    <a:lnTo>
                      <a:pt x="31" y="94"/>
                    </a:lnTo>
                    <a:lnTo>
                      <a:pt x="2" y="49"/>
                    </a:lnTo>
                    <a:lnTo>
                      <a:pt x="0" y="32"/>
                    </a:lnTo>
                    <a:lnTo>
                      <a:pt x="3" y="19"/>
                    </a:lnTo>
                    <a:lnTo>
                      <a:pt x="22" y="1"/>
                    </a:lnTo>
                    <a:lnTo>
                      <a:pt x="49" y="0"/>
                    </a:lnTo>
                    <a:lnTo>
                      <a:pt x="70" y="20"/>
                    </a:lnTo>
                    <a:close/>
                  </a:path>
                </a:pathLst>
              </a:custGeom>
              <a:solidFill>
                <a:srgbClr val="A38C8C"/>
              </a:solidFill>
              <a:ln w="9525">
                <a:noFill/>
                <a:round/>
                <a:headEnd/>
                <a:tailEnd/>
              </a:ln>
            </p:spPr>
            <p:txBody>
              <a:bodyPr/>
              <a:lstStyle/>
              <a:p>
                <a:endParaRPr lang="en-US"/>
              </a:p>
            </p:txBody>
          </p:sp>
          <p:sp>
            <p:nvSpPr>
              <p:cNvPr id="21548" name="Freeform 313"/>
              <p:cNvSpPr>
                <a:spLocks/>
              </p:cNvSpPr>
              <p:nvPr/>
            </p:nvSpPr>
            <p:spPr bwMode="auto">
              <a:xfrm>
                <a:off x="651" y="2607"/>
                <a:ext cx="24" cy="92"/>
              </a:xfrm>
              <a:custGeom>
                <a:avLst/>
                <a:gdLst>
                  <a:gd name="T0" fmla="*/ 166 w 166"/>
                  <a:gd name="T1" fmla="*/ 46 h 645"/>
                  <a:gd name="T2" fmla="*/ 148 w 166"/>
                  <a:gd name="T3" fmla="*/ 228 h 645"/>
                  <a:gd name="T4" fmla="*/ 147 w 166"/>
                  <a:gd name="T5" fmla="*/ 409 h 645"/>
                  <a:gd name="T6" fmla="*/ 141 w 166"/>
                  <a:gd name="T7" fmla="*/ 599 h 645"/>
                  <a:gd name="T8" fmla="*/ 137 w 166"/>
                  <a:gd name="T9" fmla="*/ 630 h 645"/>
                  <a:gd name="T10" fmla="*/ 117 w 166"/>
                  <a:gd name="T11" fmla="*/ 645 h 645"/>
                  <a:gd name="T12" fmla="*/ 92 w 166"/>
                  <a:gd name="T13" fmla="*/ 643 h 645"/>
                  <a:gd name="T14" fmla="*/ 72 w 166"/>
                  <a:gd name="T15" fmla="*/ 620 h 645"/>
                  <a:gd name="T16" fmla="*/ 55 w 166"/>
                  <a:gd name="T17" fmla="*/ 591 h 645"/>
                  <a:gd name="T18" fmla="*/ 33 w 166"/>
                  <a:gd name="T19" fmla="*/ 564 h 645"/>
                  <a:gd name="T20" fmla="*/ 3 w 166"/>
                  <a:gd name="T21" fmla="*/ 505 h 645"/>
                  <a:gd name="T22" fmla="*/ 0 w 166"/>
                  <a:gd name="T23" fmla="*/ 446 h 645"/>
                  <a:gd name="T24" fmla="*/ 3 w 166"/>
                  <a:gd name="T25" fmla="*/ 384 h 645"/>
                  <a:gd name="T26" fmla="*/ 12 w 166"/>
                  <a:gd name="T27" fmla="*/ 323 h 645"/>
                  <a:gd name="T28" fmla="*/ 24 w 166"/>
                  <a:gd name="T29" fmla="*/ 261 h 645"/>
                  <a:gd name="T30" fmla="*/ 40 w 166"/>
                  <a:gd name="T31" fmla="*/ 201 h 645"/>
                  <a:gd name="T32" fmla="*/ 57 w 166"/>
                  <a:gd name="T33" fmla="*/ 140 h 645"/>
                  <a:gd name="T34" fmla="*/ 76 w 166"/>
                  <a:gd name="T35" fmla="*/ 82 h 645"/>
                  <a:gd name="T36" fmla="*/ 96 w 166"/>
                  <a:gd name="T37" fmla="*/ 26 h 645"/>
                  <a:gd name="T38" fmla="*/ 115 w 166"/>
                  <a:gd name="T39" fmla="*/ 3 h 645"/>
                  <a:gd name="T40" fmla="*/ 141 w 166"/>
                  <a:gd name="T41" fmla="*/ 0 h 645"/>
                  <a:gd name="T42" fmla="*/ 161 w 166"/>
                  <a:gd name="T43" fmla="*/ 16 h 645"/>
                  <a:gd name="T44" fmla="*/ 166 w 166"/>
                  <a:gd name="T45" fmla="*/ 46 h 645"/>
                  <a:gd name="T46" fmla="*/ 166 w 166"/>
                  <a:gd name="T47" fmla="*/ 46 h 64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66"/>
                  <a:gd name="T73" fmla="*/ 0 h 645"/>
                  <a:gd name="T74" fmla="*/ 166 w 166"/>
                  <a:gd name="T75" fmla="*/ 645 h 64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66" h="645">
                    <a:moveTo>
                      <a:pt x="166" y="46"/>
                    </a:moveTo>
                    <a:lnTo>
                      <a:pt x="148" y="228"/>
                    </a:lnTo>
                    <a:lnTo>
                      <a:pt x="147" y="409"/>
                    </a:lnTo>
                    <a:lnTo>
                      <a:pt x="141" y="599"/>
                    </a:lnTo>
                    <a:lnTo>
                      <a:pt x="137" y="630"/>
                    </a:lnTo>
                    <a:lnTo>
                      <a:pt x="117" y="645"/>
                    </a:lnTo>
                    <a:lnTo>
                      <a:pt x="92" y="643"/>
                    </a:lnTo>
                    <a:lnTo>
                      <a:pt x="72" y="620"/>
                    </a:lnTo>
                    <a:lnTo>
                      <a:pt x="55" y="591"/>
                    </a:lnTo>
                    <a:lnTo>
                      <a:pt x="33" y="564"/>
                    </a:lnTo>
                    <a:lnTo>
                      <a:pt x="3" y="505"/>
                    </a:lnTo>
                    <a:lnTo>
                      <a:pt x="0" y="446"/>
                    </a:lnTo>
                    <a:lnTo>
                      <a:pt x="3" y="384"/>
                    </a:lnTo>
                    <a:lnTo>
                      <a:pt x="12" y="323"/>
                    </a:lnTo>
                    <a:lnTo>
                      <a:pt x="24" y="261"/>
                    </a:lnTo>
                    <a:lnTo>
                      <a:pt x="40" y="201"/>
                    </a:lnTo>
                    <a:lnTo>
                      <a:pt x="57" y="140"/>
                    </a:lnTo>
                    <a:lnTo>
                      <a:pt x="76" y="82"/>
                    </a:lnTo>
                    <a:lnTo>
                      <a:pt x="96" y="26"/>
                    </a:lnTo>
                    <a:lnTo>
                      <a:pt x="115" y="3"/>
                    </a:lnTo>
                    <a:lnTo>
                      <a:pt x="141" y="0"/>
                    </a:lnTo>
                    <a:lnTo>
                      <a:pt x="161" y="16"/>
                    </a:lnTo>
                    <a:lnTo>
                      <a:pt x="166" y="46"/>
                    </a:lnTo>
                    <a:close/>
                  </a:path>
                </a:pathLst>
              </a:custGeom>
              <a:solidFill>
                <a:srgbClr val="A38C8C"/>
              </a:solidFill>
              <a:ln w="9525">
                <a:noFill/>
                <a:round/>
                <a:headEnd/>
                <a:tailEnd/>
              </a:ln>
            </p:spPr>
            <p:txBody>
              <a:bodyPr/>
              <a:lstStyle/>
              <a:p>
                <a:endParaRPr lang="en-US"/>
              </a:p>
            </p:txBody>
          </p:sp>
          <p:sp>
            <p:nvSpPr>
              <p:cNvPr id="21549" name="Freeform 314"/>
              <p:cNvSpPr>
                <a:spLocks/>
              </p:cNvSpPr>
              <p:nvPr/>
            </p:nvSpPr>
            <p:spPr bwMode="auto">
              <a:xfrm>
                <a:off x="290" y="2600"/>
                <a:ext cx="27" cy="61"/>
              </a:xfrm>
              <a:custGeom>
                <a:avLst/>
                <a:gdLst>
                  <a:gd name="T0" fmla="*/ 109 w 191"/>
                  <a:gd name="T1" fmla="*/ 53 h 428"/>
                  <a:gd name="T2" fmla="*/ 122 w 191"/>
                  <a:gd name="T3" fmla="*/ 133 h 428"/>
                  <a:gd name="T4" fmla="*/ 144 w 191"/>
                  <a:gd name="T5" fmla="*/ 203 h 428"/>
                  <a:gd name="T6" fmla="*/ 169 w 191"/>
                  <a:gd name="T7" fmla="*/ 272 h 428"/>
                  <a:gd name="T8" fmla="*/ 191 w 191"/>
                  <a:gd name="T9" fmla="*/ 353 h 428"/>
                  <a:gd name="T10" fmla="*/ 190 w 191"/>
                  <a:gd name="T11" fmla="*/ 381 h 428"/>
                  <a:gd name="T12" fmla="*/ 175 w 191"/>
                  <a:gd name="T13" fmla="*/ 403 h 428"/>
                  <a:gd name="T14" fmla="*/ 152 w 191"/>
                  <a:gd name="T15" fmla="*/ 419 h 428"/>
                  <a:gd name="T16" fmla="*/ 123 w 191"/>
                  <a:gd name="T17" fmla="*/ 428 h 428"/>
                  <a:gd name="T18" fmla="*/ 65 w 191"/>
                  <a:gd name="T19" fmla="*/ 422 h 428"/>
                  <a:gd name="T20" fmla="*/ 31 w 191"/>
                  <a:gd name="T21" fmla="*/ 381 h 428"/>
                  <a:gd name="T22" fmla="*/ 8 w 191"/>
                  <a:gd name="T23" fmla="*/ 203 h 428"/>
                  <a:gd name="T24" fmla="*/ 0 w 191"/>
                  <a:gd name="T25" fmla="*/ 24 h 428"/>
                  <a:gd name="T26" fmla="*/ 3 w 191"/>
                  <a:gd name="T27" fmla="*/ 9 h 428"/>
                  <a:gd name="T28" fmla="*/ 15 w 191"/>
                  <a:gd name="T29" fmla="*/ 0 h 428"/>
                  <a:gd name="T30" fmla="*/ 52 w 191"/>
                  <a:gd name="T31" fmla="*/ 1 h 428"/>
                  <a:gd name="T32" fmla="*/ 90 w 191"/>
                  <a:gd name="T33" fmla="*/ 20 h 428"/>
                  <a:gd name="T34" fmla="*/ 109 w 191"/>
                  <a:gd name="T35" fmla="*/ 53 h 428"/>
                  <a:gd name="T36" fmla="*/ 109 w 191"/>
                  <a:gd name="T37" fmla="*/ 53 h 42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91"/>
                  <a:gd name="T58" fmla="*/ 0 h 428"/>
                  <a:gd name="T59" fmla="*/ 191 w 191"/>
                  <a:gd name="T60" fmla="*/ 428 h 42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91" h="428">
                    <a:moveTo>
                      <a:pt x="109" y="53"/>
                    </a:moveTo>
                    <a:lnTo>
                      <a:pt x="122" y="133"/>
                    </a:lnTo>
                    <a:lnTo>
                      <a:pt x="144" y="203"/>
                    </a:lnTo>
                    <a:lnTo>
                      <a:pt x="169" y="272"/>
                    </a:lnTo>
                    <a:lnTo>
                      <a:pt x="191" y="353"/>
                    </a:lnTo>
                    <a:lnTo>
                      <a:pt x="190" y="381"/>
                    </a:lnTo>
                    <a:lnTo>
                      <a:pt x="175" y="403"/>
                    </a:lnTo>
                    <a:lnTo>
                      <a:pt x="152" y="419"/>
                    </a:lnTo>
                    <a:lnTo>
                      <a:pt x="123" y="428"/>
                    </a:lnTo>
                    <a:lnTo>
                      <a:pt x="65" y="422"/>
                    </a:lnTo>
                    <a:lnTo>
                      <a:pt x="31" y="381"/>
                    </a:lnTo>
                    <a:lnTo>
                      <a:pt x="8" y="203"/>
                    </a:lnTo>
                    <a:lnTo>
                      <a:pt x="0" y="24"/>
                    </a:lnTo>
                    <a:lnTo>
                      <a:pt x="3" y="9"/>
                    </a:lnTo>
                    <a:lnTo>
                      <a:pt x="15" y="0"/>
                    </a:lnTo>
                    <a:lnTo>
                      <a:pt x="52" y="1"/>
                    </a:lnTo>
                    <a:lnTo>
                      <a:pt x="90" y="20"/>
                    </a:lnTo>
                    <a:lnTo>
                      <a:pt x="109" y="53"/>
                    </a:lnTo>
                    <a:close/>
                  </a:path>
                </a:pathLst>
              </a:custGeom>
              <a:solidFill>
                <a:srgbClr val="A38C8C"/>
              </a:solidFill>
              <a:ln w="9525">
                <a:noFill/>
                <a:round/>
                <a:headEnd/>
                <a:tailEnd/>
              </a:ln>
            </p:spPr>
            <p:txBody>
              <a:bodyPr/>
              <a:lstStyle/>
              <a:p>
                <a:endParaRPr lang="en-US"/>
              </a:p>
            </p:txBody>
          </p:sp>
          <p:sp>
            <p:nvSpPr>
              <p:cNvPr id="21550" name="Freeform 315"/>
              <p:cNvSpPr>
                <a:spLocks/>
              </p:cNvSpPr>
              <p:nvPr/>
            </p:nvSpPr>
            <p:spPr bwMode="auto">
              <a:xfrm>
                <a:off x="281" y="2696"/>
                <a:ext cx="259" cy="29"/>
              </a:xfrm>
              <a:custGeom>
                <a:avLst/>
                <a:gdLst>
                  <a:gd name="T0" fmla="*/ 29 w 1812"/>
                  <a:gd name="T1" fmla="*/ 66 h 203"/>
                  <a:gd name="T2" fmla="*/ 63 w 1812"/>
                  <a:gd name="T3" fmla="*/ 34 h 203"/>
                  <a:gd name="T4" fmla="*/ 83 w 1812"/>
                  <a:gd name="T5" fmla="*/ 22 h 203"/>
                  <a:gd name="T6" fmla="*/ 106 w 1812"/>
                  <a:gd name="T7" fmla="*/ 14 h 203"/>
                  <a:gd name="T8" fmla="*/ 172 w 1812"/>
                  <a:gd name="T9" fmla="*/ 4 h 203"/>
                  <a:gd name="T10" fmla="*/ 273 w 1812"/>
                  <a:gd name="T11" fmla="*/ 0 h 203"/>
                  <a:gd name="T12" fmla="*/ 363 w 1812"/>
                  <a:gd name="T13" fmla="*/ 13 h 203"/>
                  <a:gd name="T14" fmla="*/ 480 w 1812"/>
                  <a:gd name="T15" fmla="*/ 30 h 203"/>
                  <a:gd name="T16" fmla="*/ 597 w 1812"/>
                  <a:gd name="T17" fmla="*/ 47 h 203"/>
                  <a:gd name="T18" fmla="*/ 686 w 1812"/>
                  <a:gd name="T19" fmla="*/ 57 h 203"/>
                  <a:gd name="T20" fmla="*/ 892 w 1812"/>
                  <a:gd name="T21" fmla="*/ 71 h 203"/>
                  <a:gd name="T22" fmla="*/ 1073 w 1812"/>
                  <a:gd name="T23" fmla="*/ 76 h 203"/>
                  <a:gd name="T24" fmla="*/ 1459 w 1812"/>
                  <a:gd name="T25" fmla="*/ 65 h 203"/>
                  <a:gd name="T26" fmla="*/ 1607 w 1812"/>
                  <a:gd name="T27" fmla="*/ 66 h 203"/>
                  <a:gd name="T28" fmla="*/ 1755 w 1812"/>
                  <a:gd name="T29" fmla="*/ 72 h 203"/>
                  <a:gd name="T30" fmla="*/ 1798 w 1812"/>
                  <a:gd name="T31" fmla="*/ 86 h 203"/>
                  <a:gd name="T32" fmla="*/ 1812 w 1812"/>
                  <a:gd name="T33" fmla="*/ 118 h 203"/>
                  <a:gd name="T34" fmla="*/ 1808 w 1812"/>
                  <a:gd name="T35" fmla="*/ 135 h 203"/>
                  <a:gd name="T36" fmla="*/ 1796 w 1812"/>
                  <a:gd name="T37" fmla="*/ 149 h 203"/>
                  <a:gd name="T38" fmla="*/ 1777 w 1812"/>
                  <a:gd name="T39" fmla="*/ 160 h 203"/>
                  <a:gd name="T40" fmla="*/ 1750 w 1812"/>
                  <a:gd name="T41" fmla="*/ 164 h 203"/>
                  <a:gd name="T42" fmla="*/ 1609 w 1812"/>
                  <a:gd name="T43" fmla="*/ 175 h 203"/>
                  <a:gd name="T44" fmla="*/ 1466 w 1812"/>
                  <a:gd name="T45" fmla="*/ 190 h 203"/>
                  <a:gd name="T46" fmla="*/ 1257 w 1812"/>
                  <a:gd name="T47" fmla="*/ 200 h 203"/>
                  <a:gd name="T48" fmla="*/ 1072 w 1812"/>
                  <a:gd name="T49" fmla="*/ 203 h 203"/>
                  <a:gd name="T50" fmla="*/ 679 w 1812"/>
                  <a:gd name="T51" fmla="*/ 186 h 203"/>
                  <a:gd name="T52" fmla="*/ 445 w 1812"/>
                  <a:gd name="T53" fmla="*/ 168 h 203"/>
                  <a:gd name="T54" fmla="*/ 237 w 1812"/>
                  <a:gd name="T55" fmla="*/ 155 h 203"/>
                  <a:gd name="T56" fmla="*/ 141 w 1812"/>
                  <a:gd name="T57" fmla="*/ 145 h 203"/>
                  <a:gd name="T58" fmla="*/ 29 w 1812"/>
                  <a:gd name="T59" fmla="*/ 140 h 203"/>
                  <a:gd name="T60" fmla="*/ 5 w 1812"/>
                  <a:gd name="T61" fmla="*/ 135 h 203"/>
                  <a:gd name="T62" fmla="*/ 0 w 1812"/>
                  <a:gd name="T63" fmla="*/ 118 h 203"/>
                  <a:gd name="T64" fmla="*/ 10 w 1812"/>
                  <a:gd name="T65" fmla="*/ 94 h 203"/>
                  <a:gd name="T66" fmla="*/ 29 w 1812"/>
                  <a:gd name="T67" fmla="*/ 66 h 203"/>
                  <a:gd name="T68" fmla="*/ 29 w 1812"/>
                  <a:gd name="T69" fmla="*/ 66 h 20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812"/>
                  <a:gd name="T106" fmla="*/ 0 h 203"/>
                  <a:gd name="T107" fmla="*/ 1812 w 1812"/>
                  <a:gd name="T108" fmla="*/ 203 h 20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812" h="203">
                    <a:moveTo>
                      <a:pt x="29" y="66"/>
                    </a:moveTo>
                    <a:lnTo>
                      <a:pt x="63" y="34"/>
                    </a:lnTo>
                    <a:lnTo>
                      <a:pt x="83" y="22"/>
                    </a:lnTo>
                    <a:lnTo>
                      <a:pt x="106" y="14"/>
                    </a:lnTo>
                    <a:lnTo>
                      <a:pt x="172" y="4"/>
                    </a:lnTo>
                    <a:lnTo>
                      <a:pt x="273" y="0"/>
                    </a:lnTo>
                    <a:lnTo>
                      <a:pt x="363" y="13"/>
                    </a:lnTo>
                    <a:lnTo>
                      <a:pt x="480" y="30"/>
                    </a:lnTo>
                    <a:lnTo>
                      <a:pt x="597" y="47"/>
                    </a:lnTo>
                    <a:lnTo>
                      <a:pt x="686" y="57"/>
                    </a:lnTo>
                    <a:lnTo>
                      <a:pt x="892" y="71"/>
                    </a:lnTo>
                    <a:lnTo>
                      <a:pt x="1073" y="76"/>
                    </a:lnTo>
                    <a:lnTo>
                      <a:pt x="1459" y="65"/>
                    </a:lnTo>
                    <a:lnTo>
                      <a:pt x="1607" y="66"/>
                    </a:lnTo>
                    <a:lnTo>
                      <a:pt x="1755" y="72"/>
                    </a:lnTo>
                    <a:lnTo>
                      <a:pt x="1798" y="86"/>
                    </a:lnTo>
                    <a:lnTo>
                      <a:pt x="1812" y="118"/>
                    </a:lnTo>
                    <a:lnTo>
                      <a:pt x="1808" y="135"/>
                    </a:lnTo>
                    <a:lnTo>
                      <a:pt x="1796" y="149"/>
                    </a:lnTo>
                    <a:lnTo>
                      <a:pt x="1777" y="160"/>
                    </a:lnTo>
                    <a:lnTo>
                      <a:pt x="1750" y="164"/>
                    </a:lnTo>
                    <a:lnTo>
                      <a:pt x="1609" y="175"/>
                    </a:lnTo>
                    <a:lnTo>
                      <a:pt x="1466" y="190"/>
                    </a:lnTo>
                    <a:lnTo>
                      <a:pt x="1257" y="200"/>
                    </a:lnTo>
                    <a:lnTo>
                      <a:pt x="1072" y="203"/>
                    </a:lnTo>
                    <a:lnTo>
                      <a:pt x="679" y="186"/>
                    </a:lnTo>
                    <a:lnTo>
                      <a:pt x="445" y="168"/>
                    </a:lnTo>
                    <a:lnTo>
                      <a:pt x="237" y="155"/>
                    </a:lnTo>
                    <a:lnTo>
                      <a:pt x="141" y="145"/>
                    </a:lnTo>
                    <a:lnTo>
                      <a:pt x="29" y="140"/>
                    </a:lnTo>
                    <a:lnTo>
                      <a:pt x="5" y="135"/>
                    </a:lnTo>
                    <a:lnTo>
                      <a:pt x="0" y="118"/>
                    </a:lnTo>
                    <a:lnTo>
                      <a:pt x="10" y="94"/>
                    </a:lnTo>
                    <a:lnTo>
                      <a:pt x="29" y="66"/>
                    </a:lnTo>
                    <a:close/>
                  </a:path>
                </a:pathLst>
              </a:custGeom>
              <a:solidFill>
                <a:srgbClr val="A38C8C"/>
              </a:solidFill>
              <a:ln w="9525">
                <a:noFill/>
                <a:round/>
                <a:headEnd/>
                <a:tailEnd/>
              </a:ln>
            </p:spPr>
            <p:txBody>
              <a:bodyPr/>
              <a:lstStyle/>
              <a:p>
                <a:endParaRPr lang="en-US"/>
              </a:p>
            </p:txBody>
          </p:sp>
          <p:sp>
            <p:nvSpPr>
              <p:cNvPr id="21551" name="Freeform 316"/>
              <p:cNvSpPr>
                <a:spLocks/>
              </p:cNvSpPr>
              <p:nvPr/>
            </p:nvSpPr>
            <p:spPr bwMode="auto">
              <a:xfrm>
                <a:off x="256" y="2677"/>
                <a:ext cx="31" cy="24"/>
              </a:xfrm>
              <a:custGeom>
                <a:avLst/>
                <a:gdLst>
                  <a:gd name="T0" fmla="*/ 153 w 217"/>
                  <a:gd name="T1" fmla="*/ 20 h 171"/>
                  <a:gd name="T2" fmla="*/ 134 w 217"/>
                  <a:gd name="T3" fmla="*/ 32 h 171"/>
                  <a:gd name="T4" fmla="*/ 108 w 217"/>
                  <a:gd name="T5" fmla="*/ 28 h 171"/>
                  <a:gd name="T6" fmla="*/ 78 w 217"/>
                  <a:gd name="T7" fmla="*/ 18 h 171"/>
                  <a:gd name="T8" fmla="*/ 47 w 217"/>
                  <a:gd name="T9" fmla="*/ 17 h 171"/>
                  <a:gd name="T10" fmla="*/ 12 w 217"/>
                  <a:gd name="T11" fmla="*/ 40 h 171"/>
                  <a:gd name="T12" fmla="*/ 0 w 217"/>
                  <a:gd name="T13" fmla="*/ 80 h 171"/>
                  <a:gd name="T14" fmla="*/ 6 w 217"/>
                  <a:gd name="T15" fmla="*/ 116 h 171"/>
                  <a:gd name="T16" fmla="*/ 22 w 217"/>
                  <a:gd name="T17" fmla="*/ 148 h 171"/>
                  <a:gd name="T18" fmla="*/ 48 w 217"/>
                  <a:gd name="T19" fmla="*/ 168 h 171"/>
                  <a:gd name="T20" fmla="*/ 82 w 217"/>
                  <a:gd name="T21" fmla="*/ 171 h 171"/>
                  <a:gd name="T22" fmla="*/ 128 w 217"/>
                  <a:gd name="T23" fmla="*/ 153 h 171"/>
                  <a:gd name="T24" fmla="*/ 161 w 217"/>
                  <a:gd name="T25" fmla="*/ 124 h 171"/>
                  <a:gd name="T26" fmla="*/ 187 w 217"/>
                  <a:gd name="T27" fmla="*/ 86 h 171"/>
                  <a:gd name="T28" fmla="*/ 213 w 217"/>
                  <a:gd name="T29" fmla="*/ 42 h 171"/>
                  <a:gd name="T30" fmla="*/ 217 w 217"/>
                  <a:gd name="T31" fmla="*/ 15 h 171"/>
                  <a:gd name="T32" fmla="*/ 202 w 217"/>
                  <a:gd name="T33" fmla="*/ 0 h 171"/>
                  <a:gd name="T34" fmla="*/ 176 w 217"/>
                  <a:gd name="T35" fmla="*/ 0 h 171"/>
                  <a:gd name="T36" fmla="*/ 153 w 217"/>
                  <a:gd name="T37" fmla="*/ 20 h 171"/>
                  <a:gd name="T38" fmla="*/ 153 w 217"/>
                  <a:gd name="T39" fmla="*/ 20 h 17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17"/>
                  <a:gd name="T61" fmla="*/ 0 h 171"/>
                  <a:gd name="T62" fmla="*/ 217 w 217"/>
                  <a:gd name="T63" fmla="*/ 171 h 17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17" h="171">
                    <a:moveTo>
                      <a:pt x="153" y="20"/>
                    </a:moveTo>
                    <a:lnTo>
                      <a:pt x="134" y="32"/>
                    </a:lnTo>
                    <a:lnTo>
                      <a:pt x="108" y="28"/>
                    </a:lnTo>
                    <a:lnTo>
                      <a:pt x="78" y="18"/>
                    </a:lnTo>
                    <a:lnTo>
                      <a:pt x="47" y="17"/>
                    </a:lnTo>
                    <a:lnTo>
                      <a:pt x="12" y="40"/>
                    </a:lnTo>
                    <a:lnTo>
                      <a:pt x="0" y="80"/>
                    </a:lnTo>
                    <a:lnTo>
                      <a:pt x="6" y="116"/>
                    </a:lnTo>
                    <a:lnTo>
                      <a:pt x="22" y="148"/>
                    </a:lnTo>
                    <a:lnTo>
                      <a:pt x="48" y="168"/>
                    </a:lnTo>
                    <a:lnTo>
                      <a:pt x="82" y="171"/>
                    </a:lnTo>
                    <a:lnTo>
                      <a:pt x="128" y="153"/>
                    </a:lnTo>
                    <a:lnTo>
                      <a:pt x="161" y="124"/>
                    </a:lnTo>
                    <a:lnTo>
                      <a:pt x="187" y="86"/>
                    </a:lnTo>
                    <a:lnTo>
                      <a:pt x="213" y="42"/>
                    </a:lnTo>
                    <a:lnTo>
                      <a:pt x="217" y="15"/>
                    </a:lnTo>
                    <a:lnTo>
                      <a:pt x="202" y="0"/>
                    </a:lnTo>
                    <a:lnTo>
                      <a:pt x="176" y="0"/>
                    </a:lnTo>
                    <a:lnTo>
                      <a:pt x="153" y="20"/>
                    </a:lnTo>
                    <a:close/>
                  </a:path>
                </a:pathLst>
              </a:custGeom>
              <a:solidFill>
                <a:srgbClr val="A38C8C"/>
              </a:solidFill>
              <a:ln w="9525">
                <a:noFill/>
                <a:round/>
                <a:headEnd/>
                <a:tailEnd/>
              </a:ln>
            </p:spPr>
            <p:txBody>
              <a:bodyPr/>
              <a:lstStyle/>
              <a:p>
                <a:endParaRPr lang="en-US"/>
              </a:p>
            </p:txBody>
          </p:sp>
          <p:sp>
            <p:nvSpPr>
              <p:cNvPr id="21552" name="Freeform 317"/>
              <p:cNvSpPr>
                <a:spLocks/>
              </p:cNvSpPr>
              <p:nvPr/>
            </p:nvSpPr>
            <p:spPr bwMode="auto">
              <a:xfrm>
                <a:off x="678" y="2678"/>
                <a:ext cx="24" cy="20"/>
              </a:xfrm>
              <a:custGeom>
                <a:avLst/>
                <a:gdLst>
                  <a:gd name="T0" fmla="*/ 72 w 169"/>
                  <a:gd name="T1" fmla="*/ 40 h 140"/>
                  <a:gd name="T2" fmla="*/ 78 w 169"/>
                  <a:gd name="T3" fmla="*/ 52 h 140"/>
                  <a:gd name="T4" fmla="*/ 98 w 169"/>
                  <a:gd name="T5" fmla="*/ 51 h 140"/>
                  <a:gd name="T6" fmla="*/ 147 w 169"/>
                  <a:gd name="T7" fmla="*/ 32 h 140"/>
                  <a:gd name="T8" fmla="*/ 169 w 169"/>
                  <a:gd name="T9" fmla="*/ 37 h 140"/>
                  <a:gd name="T10" fmla="*/ 153 w 169"/>
                  <a:gd name="T11" fmla="*/ 68 h 140"/>
                  <a:gd name="T12" fmla="*/ 135 w 169"/>
                  <a:gd name="T13" fmla="*/ 88 h 140"/>
                  <a:gd name="T14" fmla="*/ 113 w 169"/>
                  <a:gd name="T15" fmla="*/ 107 h 140"/>
                  <a:gd name="T16" fmla="*/ 89 w 169"/>
                  <a:gd name="T17" fmla="*/ 124 h 140"/>
                  <a:gd name="T18" fmla="*/ 65 w 169"/>
                  <a:gd name="T19" fmla="*/ 135 h 140"/>
                  <a:gd name="T20" fmla="*/ 23 w 169"/>
                  <a:gd name="T21" fmla="*/ 140 h 140"/>
                  <a:gd name="T22" fmla="*/ 2 w 169"/>
                  <a:gd name="T23" fmla="*/ 123 h 140"/>
                  <a:gd name="T24" fmla="*/ 0 w 169"/>
                  <a:gd name="T25" fmla="*/ 33 h 140"/>
                  <a:gd name="T26" fmla="*/ 13 w 169"/>
                  <a:gd name="T27" fmla="*/ 6 h 140"/>
                  <a:gd name="T28" fmla="*/ 39 w 169"/>
                  <a:gd name="T29" fmla="*/ 0 h 140"/>
                  <a:gd name="T30" fmla="*/ 63 w 169"/>
                  <a:gd name="T31" fmla="*/ 11 h 140"/>
                  <a:gd name="T32" fmla="*/ 72 w 169"/>
                  <a:gd name="T33" fmla="*/ 40 h 140"/>
                  <a:gd name="T34" fmla="*/ 72 w 169"/>
                  <a:gd name="T35" fmla="*/ 40 h 14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69"/>
                  <a:gd name="T55" fmla="*/ 0 h 140"/>
                  <a:gd name="T56" fmla="*/ 169 w 169"/>
                  <a:gd name="T57" fmla="*/ 140 h 14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69" h="140">
                    <a:moveTo>
                      <a:pt x="72" y="40"/>
                    </a:moveTo>
                    <a:lnTo>
                      <a:pt x="78" y="52"/>
                    </a:lnTo>
                    <a:lnTo>
                      <a:pt x="98" y="51"/>
                    </a:lnTo>
                    <a:lnTo>
                      <a:pt x="147" y="32"/>
                    </a:lnTo>
                    <a:lnTo>
                      <a:pt x="169" y="37"/>
                    </a:lnTo>
                    <a:lnTo>
                      <a:pt x="153" y="68"/>
                    </a:lnTo>
                    <a:lnTo>
                      <a:pt x="135" y="88"/>
                    </a:lnTo>
                    <a:lnTo>
                      <a:pt x="113" y="107"/>
                    </a:lnTo>
                    <a:lnTo>
                      <a:pt x="89" y="124"/>
                    </a:lnTo>
                    <a:lnTo>
                      <a:pt x="65" y="135"/>
                    </a:lnTo>
                    <a:lnTo>
                      <a:pt x="23" y="140"/>
                    </a:lnTo>
                    <a:lnTo>
                      <a:pt x="2" y="123"/>
                    </a:lnTo>
                    <a:lnTo>
                      <a:pt x="0" y="33"/>
                    </a:lnTo>
                    <a:lnTo>
                      <a:pt x="13" y="6"/>
                    </a:lnTo>
                    <a:lnTo>
                      <a:pt x="39" y="0"/>
                    </a:lnTo>
                    <a:lnTo>
                      <a:pt x="63" y="11"/>
                    </a:lnTo>
                    <a:lnTo>
                      <a:pt x="72" y="40"/>
                    </a:lnTo>
                    <a:close/>
                  </a:path>
                </a:pathLst>
              </a:custGeom>
              <a:solidFill>
                <a:srgbClr val="A38C8C"/>
              </a:solidFill>
              <a:ln w="9525">
                <a:noFill/>
                <a:round/>
                <a:headEnd/>
                <a:tailEnd/>
              </a:ln>
            </p:spPr>
            <p:txBody>
              <a:bodyPr/>
              <a:lstStyle/>
              <a:p>
                <a:endParaRPr lang="en-US"/>
              </a:p>
            </p:txBody>
          </p:sp>
          <p:sp>
            <p:nvSpPr>
              <p:cNvPr id="21553" name="Freeform 318"/>
              <p:cNvSpPr>
                <a:spLocks/>
              </p:cNvSpPr>
              <p:nvPr/>
            </p:nvSpPr>
            <p:spPr bwMode="auto">
              <a:xfrm>
                <a:off x="606" y="2573"/>
                <a:ext cx="35" cy="57"/>
              </a:xfrm>
              <a:custGeom>
                <a:avLst/>
                <a:gdLst>
                  <a:gd name="T0" fmla="*/ 37 w 247"/>
                  <a:gd name="T1" fmla="*/ 23 h 399"/>
                  <a:gd name="T2" fmla="*/ 112 w 247"/>
                  <a:gd name="T3" fmla="*/ 11 h 399"/>
                  <a:gd name="T4" fmla="*/ 187 w 247"/>
                  <a:gd name="T5" fmla="*/ 0 h 399"/>
                  <a:gd name="T6" fmla="*/ 234 w 247"/>
                  <a:gd name="T7" fmla="*/ 16 h 399"/>
                  <a:gd name="T8" fmla="*/ 247 w 247"/>
                  <a:gd name="T9" fmla="*/ 64 h 399"/>
                  <a:gd name="T10" fmla="*/ 236 w 247"/>
                  <a:gd name="T11" fmla="*/ 352 h 399"/>
                  <a:gd name="T12" fmla="*/ 223 w 247"/>
                  <a:gd name="T13" fmla="*/ 377 h 399"/>
                  <a:gd name="T14" fmla="*/ 202 w 247"/>
                  <a:gd name="T15" fmla="*/ 393 h 399"/>
                  <a:gd name="T16" fmla="*/ 152 w 247"/>
                  <a:gd name="T17" fmla="*/ 399 h 399"/>
                  <a:gd name="T18" fmla="*/ 113 w 247"/>
                  <a:gd name="T19" fmla="*/ 373 h 399"/>
                  <a:gd name="T20" fmla="*/ 108 w 247"/>
                  <a:gd name="T21" fmla="*/ 322 h 399"/>
                  <a:gd name="T22" fmla="*/ 122 w 247"/>
                  <a:gd name="T23" fmla="*/ 214 h 399"/>
                  <a:gd name="T24" fmla="*/ 123 w 247"/>
                  <a:gd name="T25" fmla="*/ 111 h 399"/>
                  <a:gd name="T26" fmla="*/ 83 w 247"/>
                  <a:gd name="T27" fmla="*/ 102 h 399"/>
                  <a:gd name="T28" fmla="*/ 37 w 247"/>
                  <a:gd name="T29" fmla="*/ 96 h 399"/>
                  <a:gd name="T30" fmla="*/ 9 w 247"/>
                  <a:gd name="T31" fmla="*/ 85 h 399"/>
                  <a:gd name="T32" fmla="*/ 0 w 247"/>
                  <a:gd name="T33" fmla="*/ 60 h 399"/>
                  <a:gd name="T34" fmla="*/ 9 w 247"/>
                  <a:gd name="T35" fmla="*/ 35 h 399"/>
                  <a:gd name="T36" fmla="*/ 21 w 247"/>
                  <a:gd name="T37" fmla="*/ 26 h 399"/>
                  <a:gd name="T38" fmla="*/ 37 w 247"/>
                  <a:gd name="T39" fmla="*/ 23 h 399"/>
                  <a:gd name="T40" fmla="*/ 37 w 247"/>
                  <a:gd name="T41" fmla="*/ 23 h 39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47"/>
                  <a:gd name="T64" fmla="*/ 0 h 399"/>
                  <a:gd name="T65" fmla="*/ 247 w 247"/>
                  <a:gd name="T66" fmla="*/ 399 h 39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47" h="399">
                    <a:moveTo>
                      <a:pt x="37" y="23"/>
                    </a:moveTo>
                    <a:lnTo>
                      <a:pt x="112" y="11"/>
                    </a:lnTo>
                    <a:lnTo>
                      <a:pt x="187" y="0"/>
                    </a:lnTo>
                    <a:lnTo>
                      <a:pt x="234" y="16"/>
                    </a:lnTo>
                    <a:lnTo>
                      <a:pt x="247" y="64"/>
                    </a:lnTo>
                    <a:lnTo>
                      <a:pt x="236" y="352"/>
                    </a:lnTo>
                    <a:lnTo>
                      <a:pt x="223" y="377"/>
                    </a:lnTo>
                    <a:lnTo>
                      <a:pt x="202" y="393"/>
                    </a:lnTo>
                    <a:lnTo>
                      <a:pt x="152" y="399"/>
                    </a:lnTo>
                    <a:lnTo>
                      <a:pt x="113" y="373"/>
                    </a:lnTo>
                    <a:lnTo>
                      <a:pt x="108" y="322"/>
                    </a:lnTo>
                    <a:lnTo>
                      <a:pt x="122" y="214"/>
                    </a:lnTo>
                    <a:lnTo>
                      <a:pt x="123" y="111"/>
                    </a:lnTo>
                    <a:lnTo>
                      <a:pt x="83" y="102"/>
                    </a:lnTo>
                    <a:lnTo>
                      <a:pt x="37" y="96"/>
                    </a:lnTo>
                    <a:lnTo>
                      <a:pt x="9" y="85"/>
                    </a:lnTo>
                    <a:lnTo>
                      <a:pt x="0" y="60"/>
                    </a:lnTo>
                    <a:lnTo>
                      <a:pt x="9" y="35"/>
                    </a:lnTo>
                    <a:lnTo>
                      <a:pt x="21" y="26"/>
                    </a:lnTo>
                    <a:lnTo>
                      <a:pt x="37" y="23"/>
                    </a:lnTo>
                    <a:close/>
                  </a:path>
                </a:pathLst>
              </a:custGeom>
              <a:solidFill>
                <a:srgbClr val="A38C8C"/>
              </a:solidFill>
              <a:ln w="9525">
                <a:noFill/>
                <a:round/>
                <a:headEnd/>
                <a:tailEnd/>
              </a:ln>
            </p:spPr>
            <p:txBody>
              <a:bodyPr/>
              <a:lstStyle/>
              <a:p>
                <a:endParaRPr lang="en-US"/>
              </a:p>
            </p:txBody>
          </p:sp>
          <p:sp>
            <p:nvSpPr>
              <p:cNvPr id="21554" name="Freeform 319"/>
              <p:cNvSpPr>
                <a:spLocks/>
              </p:cNvSpPr>
              <p:nvPr/>
            </p:nvSpPr>
            <p:spPr bwMode="auto">
              <a:xfrm>
                <a:off x="581" y="2534"/>
                <a:ext cx="70" cy="19"/>
              </a:xfrm>
              <a:custGeom>
                <a:avLst/>
                <a:gdLst>
                  <a:gd name="T0" fmla="*/ 31 w 487"/>
                  <a:gd name="T1" fmla="*/ 26 h 133"/>
                  <a:gd name="T2" fmla="*/ 138 w 487"/>
                  <a:gd name="T3" fmla="*/ 11 h 133"/>
                  <a:gd name="T4" fmla="*/ 233 w 487"/>
                  <a:gd name="T5" fmla="*/ 0 h 133"/>
                  <a:gd name="T6" fmla="*/ 436 w 487"/>
                  <a:gd name="T7" fmla="*/ 10 h 133"/>
                  <a:gd name="T8" fmla="*/ 461 w 487"/>
                  <a:gd name="T9" fmla="*/ 20 h 133"/>
                  <a:gd name="T10" fmla="*/ 478 w 487"/>
                  <a:gd name="T11" fmla="*/ 37 h 133"/>
                  <a:gd name="T12" fmla="*/ 487 w 487"/>
                  <a:gd name="T13" fmla="*/ 81 h 133"/>
                  <a:gd name="T14" fmla="*/ 479 w 487"/>
                  <a:gd name="T15" fmla="*/ 104 h 133"/>
                  <a:gd name="T16" fmla="*/ 464 w 487"/>
                  <a:gd name="T17" fmla="*/ 121 h 133"/>
                  <a:gd name="T18" fmla="*/ 443 w 487"/>
                  <a:gd name="T19" fmla="*/ 132 h 133"/>
                  <a:gd name="T20" fmla="*/ 416 w 487"/>
                  <a:gd name="T21" fmla="*/ 133 h 133"/>
                  <a:gd name="T22" fmla="*/ 316 w 487"/>
                  <a:gd name="T23" fmla="*/ 115 h 133"/>
                  <a:gd name="T24" fmla="*/ 229 w 487"/>
                  <a:gd name="T25" fmla="*/ 99 h 133"/>
                  <a:gd name="T26" fmla="*/ 140 w 487"/>
                  <a:gd name="T27" fmla="*/ 93 h 133"/>
                  <a:gd name="T28" fmla="*/ 41 w 487"/>
                  <a:gd name="T29" fmla="*/ 99 h 133"/>
                  <a:gd name="T30" fmla="*/ 12 w 487"/>
                  <a:gd name="T31" fmla="*/ 93 h 133"/>
                  <a:gd name="T32" fmla="*/ 0 w 487"/>
                  <a:gd name="T33" fmla="*/ 68 h 133"/>
                  <a:gd name="T34" fmla="*/ 5 w 487"/>
                  <a:gd name="T35" fmla="*/ 42 h 133"/>
                  <a:gd name="T36" fmla="*/ 15 w 487"/>
                  <a:gd name="T37" fmla="*/ 32 h 133"/>
                  <a:gd name="T38" fmla="*/ 31 w 487"/>
                  <a:gd name="T39" fmla="*/ 26 h 133"/>
                  <a:gd name="T40" fmla="*/ 31 w 487"/>
                  <a:gd name="T41" fmla="*/ 26 h 13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87"/>
                  <a:gd name="T64" fmla="*/ 0 h 133"/>
                  <a:gd name="T65" fmla="*/ 487 w 487"/>
                  <a:gd name="T66" fmla="*/ 133 h 13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87" h="133">
                    <a:moveTo>
                      <a:pt x="31" y="26"/>
                    </a:moveTo>
                    <a:lnTo>
                      <a:pt x="138" y="11"/>
                    </a:lnTo>
                    <a:lnTo>
                      <a:pt x="233" y="0"/>
                    </a:lnTo>
                    <a:lnTo>
                      <a:pt x="436" y="10"/>
                    </a:lnTo>
                    <a:lnTo>
                      <a:pt x="461" y="20"/>
                    </a:lnTo>
                    <a:lnTo>
                      <a:pt x="478" y="37"/>
                    </a:lnTo>
                    <a:lnTo>
                      <a:pt x="487" y="81"/>
                    </a:lnTo>
                    <a:lnTo>
                      <a:pt x="479" y="104"/>
                    </a:lnTo>
                    <a:lnTo>
                      <a:pt x="464" y="121"/>
                    </a:lnTo>
                    <a:lnTo>
                      <a:pt x="443" y="132"/>
                    </a:lnTo>
                    <a:lnTo>
                      <a:pt x="416" y="133"/>
                    </a:lnTo>
                    <a:lnTo>
                      <a:pt x="316" y="115"/>
                    </a:lnTo>
                    <a:lnTo>
                      <a:pt x="229" y="99"/>
                    </a:lnTo>
                    <a:lnTo>
                      <a:pt x="140" y="93"/>
                    </a:lnTo>
                    <a:lnTo>
                      <a:pt x="41" y="99"/>
                    </a:lnTo>
                    <a:lnTo>
                      <a:pt x="12" y="93"/>
                    </a:lnTo>
                    <a:lnTo>
                      <a:pt x="0" y="68"/>
                    </a:lnTo>
                    <a:lnTo>
                      <a:pt x="5" y="42"/>
                    </a:lnTo>
                    <a:lnTo>
                      <a:pt x="15" y="32"/>
                    </a:lnTo>
                    <a:lnTo>
                      <a:pt x="31" y="26"/>
                    </a:lnTo>
                    <a:close/>
                  </a:path>
                </a:pathLst>
              </a:custGeom>
              <a:solidFill>
                <a:srgbClr val="A38C8C"/>
              </a:solidFill>
              <a:ln w="9525">
                <a:noFill/>
                <a:round/>
                <a:headEnd/>
                <a:tailEnd/>
              </a:ln>
            </p:spPr>
            <p:txBody>
              <a:bodyPr/>
              <a:lstStyle/>
              <a:p>
                <a:endParaRPr lang="en-US"/>
              </a:p>
            </p:txBody>
          </p:sp>
          <p:sp>
            <p:nvSpPr>
              <p:cNvPr id="21555" name="Freeform 320"/>
              <p:cNvSpPr>
                <a:spLocks/>
              </p:cNvSpPr>
              <p:nvPr/>
            </p:nvSpPr>
            <p:spPr bwMode="auto">
              <a:xfrm>
                <a:off x="594" y="2457"/>
                <a:ext cx="54" cy="39"/>
              </a:xfrm>
              <a:custGeom>
                <a:avLst/>
                <a:gdLst>
                  <a:gd name="T0" fmla="*/ 46 w 378"/>
                  <a:gd name="T1" fmla="*/ 0 h 273"/>
                  <a:gd name="T2" fmla="*/ 119 w 378"/>
                  <a:gd name="T3" fmla="*/ 18 h 273"/>
                  <a:gd name="T4" fmla="*/ 184 w 378"/>
                  <a:gd name="T5" fmla="*/ 23 h 273"/>
                  <a:gd name="T6" fmla="*/ 327 w 378"/>
                  <a:gd name="T7" fmla="*/ 21 h 273"/>
                  <a:gd name="T8" fmla="*/ 364 w 378"/>
                  <a:gd name="T9" fmla="*/ 34 h 273"/>
                  <a:gd name="T10" fmla="*/ 378 w 378"/>
                  <a:gd name="T11" fmla="*/ 72 h 273"/>
                  <a:gd name="T12" fmla="*/ 376 w 378"/>
                  <a:gd name="T13" fmla="*/ 242 h 273"/>
                  <a:gd name="T14" fmla="*/ 372 w 378"/>
                  <a:gd name="T15" fmla="*/ 264 h 273"/>
                  <a:gd name="T16" fmla="*/ 360 w 378"/>
                  <a:gd name="T17" fmla="*/ 273 h 273"/>
                  <a:gd name="T18" fmla="*/ 322 w 378"/>
                  <a:gd name="T19" fmla="*/ 259 h 273"/>
                  <a:gd name="T20" fmla="*/ 286 w 378"/>
                  <a:gd name="T21" fmla="*/ 218 h 273"/>
                  <a:gd name="T22" fmla="*/ 269 w 378"/>
                  <a:gd name="T23" fmla="*/ 162 h 273"/>
                  <a:gd name="T24" fmla="*/ 271 w 378"/>
                  <a:gd name="T25" fmla="*/ 123 h 273"/>
                  <a:gd name="T26" fmla="*/ 150 w 378"/>
                  <a:gd name="T27" fmla="*/ 106 h 273"/>
                  <a:gd name="T28" fmla="*/ 90 w 378"/>
                  <a:gd name="T29" fmla="*/ 90 h 273"/>
                  <a:gd name="T30" fmla="*/ 24 w 378"/>
                  <a:gd name="T31" fmla="*/ 69 h 273"/>
                  <a:gd name="T32" fmla="*/ 2 w 378"/>
                  <a:gd name="T33" fmla="*/ 50 h 273"/>
                  <a:gd name="T34" fmla="*/ 0 w 378"/>
                  <a:gd name="T35" fmla="*/ 23 h 273"/>
                  <a:gd name="T36" fmla="*/ 17 w 378"/>
                  <a:gd name="T37" fmla="*/ 2 h 273"/>
                  <a:gd name="T38" fmla="*/ 46 w 378"/>
                  <a:gd name="T39" fmla="*/ 0 h 273"/>
                  <a:gd name="T40" fmla="*/ 46 w 378"/>
                  <a:gd name="T41" fmla="*/ 0 h 27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78"/>
                  <a:gd name="T64" fmla="*/ 0 h 273"/>
                  <a:gd name="T65" fmla="*/ 378 w 378"/>
                  <a:gd name="T66" fmla="*/ 273 h 27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78" h="273">
                    <a:moveTo>
                      <a:pt x="46" y="0"/>
                    </a:moveTo>
                    <a:lnTo>
                      <a:pt x="119" y="18"/>
                    </a:lnTo>
                    <a:lnTo>
                      <a:pt x="184" y="23"/>
                    </a:lnTo>
                    <a:lnTo>
                      <a:pt x="327" y="21"/>
                    </a:lnTo>
                    <a:lnTo>
                      <a:pt x="364" y="34"/>
                    </a:lnTo>
                    <a:lnTo>
                      <a:pt x="378" y="72"/>
                    </a:lnTo>
                    <a:lnTo>
                      <a:pt x="376" y="242"/>
                    </a:lnTo>
                    <a:lnTo>
                      <a:pt x="372" y="264"/>
                    </a:lnTo>
                    <a:lnTo>
                      <a:pt x="360" y="273"/>
                    </a:lnTo>
                    <a:lnTo>
                      <a:pt x="322" y="259"/>
                    </a:lnTo>
                    <a:lnTo>
                      <a:pt x="286" y="218"/>
                    </a:lnTo>
                    <a:lnTo>
                      <a:pt x="269" y="162"/>
                    </a:lnTo>
                    <a:lnTo>
                      <a:pt x="271" y="123"/>
                    </a:lnTo>
                    <a:lnTo>
                      <a:pt x="150" y="106"/>
                    </a:lnTo>
                    <a:lnTo>
                      <a:pt x="90" y="90"/>
                    </a:lnTo>
                    <a:lnTo>
                      <a:pt x="24" y="69"/>
                    </a:lnTo>
                    <a:lnTo>
                      <a:pt x="2" y="50"/>
                    </a:lnTo>
                    <a:lnTo>
                      <a:pt x="0" y="23"/>
                    </a:lnTo>
                    <a:lnTo>
                      <a:pt x="17" y="2"/>
                    </a:lnTo>
                    <a:lnTo>
                      <a:pt x="46" y="0"/>
                    </a:lnTo>
                    <a:close/>
                  </a:path>
                </a:pathLst>
              </a:custGeom>
              <a:solidFill>
                <a:srgbClr val="A38C8C"/>
              </a:solidFill>
              <a:ln w="9525">
                <a:noFill/>
                <a:round/>
                <a:headEnd/>
                <a:tailEnd/>
              </a:ln>
            </p:spPr>
            <p:txBody>
              <a:bodyPr/>
              <a:lstStyle/>
              <a:p>
                <a:endParaRPr lang="en-US"/>
              </a:p>
            </p:txBody>
          </p:sp>
          <p:sp>
            <p:nvSpPr>
              <p:cNvPr id="21556" name="Freeform 321"/>
              <p:cNvSpPr>
                <a:spLocks/>
              </p:cNvSpPr>
              <p:nvPr/>
            </p:nvSpPr>
            <p:spPr bwMode="auto">
              <a:xfrm>
                <a:off x="592" y="2506"/>
                <a:ext cx="59" cy="16"/>
              </a:xfrm>
              <a:custGeom>
                <a:avLst/>
                <a:gdLst>
                  <a:gd name="T0" fmla="*/ 39 w 413"/>
                  <a:gd name="T1" fmla="*/ 1 h 112"/>
                  <a:gd name="T2" fmla="*/ 198 w 413"/>
                  <a:gd name="T3" fmla="*/ 4 h 112"/>
                  <a:gd name="T4" fmla="*/ 357 w 413"/>
                  <a:gd name="T5" fmla="*/ 0 h 112"/>
                  <a:gd name="T6" fmla="*/ 399 w 413"/>
                  <a:gd name="T7" fmla="*/ 18 h 112"/>
                  <a:gd name="T8" fmla="*/ 413 w 413"/>
                  <a:gd name="T9" fmla="*/ 56 h 112"/>
                  <a:gd name="T10" fmla="*/ 409 w 413"/>
                  <a:gd name="T11" fmla="*/ 76 h 112"/>
                  <a:gd name="T12" fmla="*/ 399 w 413"/>
                  <a:gd name="T13" fmla="*/ 94 h 112"/>
                  <a:gd name="T14" fmla="*/ 382 w 413"/>
                  <a:gd name="T15" fmla="*/ 108 h 112"/>
                  <a:gd name="T16" fmla="*/ 357 w 413"/>
                  <a:gd name="T17" fmla="*/ 112 h 112"/>
                  <a:gd name="T18" fmla="*/ 196 w 413"/>
                  <a:gd name="T19" fmla="*/ 97 h 112"/>
                  <a:gd name="T20" fmla="*/ 120 w 413"/>
                  <a:gd name="T21" fmla="*/ 84 h 112"/>
                  <a:gd name="T22" fmla="*/ 33 w 413"/>
                  <a:gd name="T23" fmla="*/ 74 h 112"/>
                  <a:gd name="T24" fmla="*/ 8 w 413"/>
                  <a:gd name="T25" fmla="*/ 61 h 112"/>
                  <a:gd name="T26" fmla="*/ 0 w 413"/>
                  <a:gd name="T27" fmla="*/ 35 h 112"/>
                  <a:gd name="T28" fmla="*/ 11 w 413"/>
                  <a:gd name="T29" fmla="*/ 10 h 112"/>
                  <a:gd name="T30" fmla="*/ 39 w 413"/>
                  <a:gd name="T31" fmla="*/ 1 h 112"/>
                  <a:gd name="T32" fmla="*/ 39 w 413"/>
                  <a:gd name="T33" fmla="*/ 1 h 1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13"/>
                  <a:gd name="T52" fmla="*/ 0 h 112"/>
                  <a:gd name="T53" fmla="*/ 413 w 413"/>
                  <a:gd name="T54" fmla="*/ 112 h 1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13" h="112">
                    <a:moveTo>
                      <a:pt x="39" y="1"/>
                    </a:moveTo>
                    <a:lnTo>
                      <a:pt x="198" y="4"/>
                    </a:lnTo>
                    <a:lnTo>
                      <a:pt x="357" y="0"/>
                    </a:lnTo>
                    <a:lnTo>
                      <a:pt x="399" y="18"/>
                    </a:lnTo>
                    <a:lnTo>
                      <a:pt x="413" y="56"/>
                    </a:lnTo>
                    <a:lnTo>
                      <a:pt x="409" y="76"/>
                    </a:lnTo>
                    <a:lnTo>
                      <a:pt x="399" y="94"/>
                    </a:lnTo>
                    <a:lnTo>
                      <a:pt x="382" y="108"/>
                    </a:lnTo>
                    <a:lnTo>
                      <a:pt x="357" y="112"/>
                    </a:lnTo>
                    <a:lnTo>
                      <a:pt x="196" y="97"/>
                    </a:lnTo>
                    <a:lnTo>
                      <a:pt x="120" y="84"/>
                    </a:lnTo>
                    <a:lnTo>
                      <a:pt x="33" y="74"/>
                    </a:lnTo>
                    <a:lnTo>
                      <a:pt x="8" y="61"/>
                    </a:lnTo>
                    <a:lnTo>
                      <a:pt x="0" y="35"/>
                    </a:lnTo>
                    <a:lnTo>
                      <a:pt x="11" y="10"/>
                    </a:lnTo>
                    <a:lnTo>
                      <a:pt x="39" y="1"/>
                    </a:lnTo>
                    <a:close/>
                  </a:path>
                </a:pathLst>
              </a:custGeom>
              <a:solidFill>
                <a:srgbClr val="A38C8C"/>
              </a:solidFill>
              <a:ln w="9525">
                <a:noFill/>
                <a:round/>
                <a:headEnd/>
                <a:tailEnd/>
              </a:ln>
            </p:spPr>
            <p:txBody>
              <a:bodyPr/>
              <a:lstStyle/>
              <a:p>
                <a:endParaRPr lang="en-US"/>
              </a:p>
            </p:txBody>
          </p:sp>
          <p:sp>
            <p:nvSpPr>
              <p:cNvPr id="21557" name="Freeform 322"/>
              <p:cNvSpPr>
                <a:spLocks/>
              </p:cNvSpPr>
              <p:nvPr/>
            </p:nvSpPr>
            <p:spPr bwMode="auto">
              <a:xfrm>
                <a:off x="482" y="2591"/>
                <a:ext cx="15" cy="20"/>
              </a:xfrm>
              <a:custGeom>
                <a:avLst/>
                <a:gdLst>
                  <a:gd name="T0" fmla="*/ 12 w 110"/>
                  <a:gd name="T1" fmla="*/ 63 h 138"/>
                  <a:gd name="T2" fmla="*/ 0 w 110"/>
                  <a:gd name="T3" fmla="*/ 24 h 138"/>
                  <a:gd name="T4" fmla="*/ 6 w 110"/>
                  <a:gd name="T5" fmla="*/ 10 h 138"/>
                  <a:gd name="T6" fmla="*/ 18 w 110"/>
                  <a:gd name="T7" fmla="*/ 1 h 138"/>
                  <a:gd name="T8" fmla="*/ 53 w 110"/>
                  <a:gd name="T9" fmla="*/ 0 h 138"/>
                  <a:gd name="T10" fmla="*/ 91 w 110"/>
                  <a:gd name="T11" fmla="*/ 28 h 138"/>
                  <a:gd name="T12" fmla="*/ 106 w 110"/>
                  <a:gd name="T13" fmla="*/ 75 h 138"/>
                  <a:gd name="T14" fmla="*/ 110 w 110"/>
                  <a:gd name="T15" fmla="*/ 109 h 138"/>
                  <a:gd name="T16" fmla="*/ 102 w 110"/>
                  <a:gd name="T17" fmla="*/ 123 h 138"/>
                  <a:gd name="T18" fmla="*/ 90 w 110"/>
                  <a:gd name="T19" fmla="*/ 133 h 138"/>
                  <a:gd name="T20" fmla="*/ 59 w 110"/>
                  <a:gd name="T21" fmla="*/ 138 h 138"/>
                  <a:gd name="T22" fmla="*/ 32 w 110"/>
                  <a:gd name="T23" fmla="*/ 116 h 138"/>
                  <a:gd name="T24" fmla="*/ 12 w 110"/>
                  <a:gd name="T25" fmla="*/ 63 h 138"/>
                  <a:gd name="T26" fmla="*/ 12 w 110"/>
                  <a:gd name="T27" fmla="*/ 63 h 13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10"/>
                  <a:gd name="T43" fmla="*/ 0 h 138"/>
                  <a:gd name="T44" fmla="*/ 110 w 110"/>
                  <a:gd name="T45" fmla="*/ 138 h 13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10" h="138">
                    <a:moveTo>
                      <a:pt x="12" y="63"/>
                    </a:moveTo>
                    <a:lnTo>
                      <a:pt x="0" y="24"/>
                    </a:lnTo>
                    <a:lnTo>
                      <a:pt x="6" y="10"/>
                    </a:lnTo>
                    <a:lnTo>
                      <a:pt x="18" y="1"/>
                    </a:lnTo>
                    <a:lnTo>
                      <a:pt x="53" y="0"/>
                    </a:lnTo>
                    <a:lnTo>
                      <a:pt x="91" y="28"/>
                    </a:lnTo>
                    <a:lnTo>
                      <a:pt x="106" y="75"/>
                    </a:lnTo>
                    <a:lnTo>
                      <a:pt x="110" y="109"/>
                    </a:lnTo>
                    <a:lnTo>
                      <a:pt x="102" y="123"/>
                    </a:lnTo>
                    <a:lnTo>
                      <a:pt x="90" y="133"/>
                    </a:lnTo>
                    <a:lnTo>
                      <a:pt x="59" y="138"/>
                    </a:lnTo>
                    <a:lnTo>
                      <a:pt x="32" y="116"/>
                    </a:lnTo>
                    <a:lnTo>
                      <a:pt x="12" y="63"/>
                    </a:lnTo>
                    <a:close/>
                  </a:path>
                </a:pathLst>
              </a:custGeom>
              <a:solidFill>
                <a:srgbClr val="A38C8C"/>
              </a:solidFill>
              <a:ln w="9525">
                <a:noFill/>
                <a:round/>
                <a:headEnd/>
                <a:tailEnd/>
              </a:ln>
            </p:spPr>
            <p:txBody>
              <a:bodyPr/>
              <a:lstStyle/>
              <a:p>
                <a:endParaRPr lang="en-US"/>
              </a:p>
            </p:txBody>
          </p:sp>
          <p:sp>
            <p:nvSpPr>
              <p:cNvPr id="21558" name="Freeform 323"/>
              <p:cNvSpPr>
                <a:spLocks/>
              </p:cNvSpPr>
              <p:nvPr/>
            </p:nvSpPr>
            <p:spPr bwMode="auto">
              <a:xfrm>
                <a:off x="458" y="2598"/>
                <a:ext cx="17" cy="19"/>
              </a:xfrm>
              <a:custGeom>
                <a:avLst/>
                <a:gdLst>
                  <a:gd name="T0" fmla="*/ 8 w 121"/>
                  <a:gd name="T1" fmla="*/ 69 h 132"/>
                  <a:gd name="T2" fmla="*/ 0 w 121"/>
                  <a:gd name="T3" fmla="*/ 38 h 132"/>
                  <a:gd name="T4" fmla="*/ 7 w 121"/>
                  <a:gd name="T5" fmla="*/ 23 h 132"/>
                  <a:gd name="T6" fmla="*/ 18 w 121"/>
                  <a:gd name="T7" fmla="*/ 11 h 132"/>
                  <a:gd name="T8" fmla="*/ 48 w 121"/>
                  <a:gd name="T9" fmla="*/ 0 h 132"/>
                  <a:gd name="T10" fmla="*/ 79 w 121"/>
                  <a:gd name="T11" fmla="*/ 15 h 132"/>
                  <a:gd name="T12" fmla="*/ 110 w 121"/>
                  <a:gd name="T13" fmla="*/ 50 h 132"/>
                  <a:gd name="T14" fmla="*/ 121 w 121"/>
                  <a:gd name="T15" fmla="*/ 86 h 132"/>
                  <a:gd name="T16" fmla="*/ 111 w 121"/>
                  <a:gd name="T17" fmla="*/ 117 h 132"/>
                  <a:gd name="T18" fmla="*/ 100 w 121"/>
                  <a:gd name="T19" fmla="*/ 127 h 132"/>
                  <a:gd name="T20" fmla="*/ 86 w 121"/>
                  <a:gd name="T21" fmla="*/ 132 h 132"/>
                  <a:gd name="T22" fmla="*/ 60 w 121"/>
                  <a:gd name="T23" fmla="*/ 116 h 132"/>
                  <a:gd name="T24" fmla="*/ 34 w 121"/>
                  <a:gd name="T25" fmla="*/ 93 h 132"/>
                  <a:gd name="T26" fmla="*/ 8 w 121"/>
                  <a:gd name="T27" fmla="*/ 69 h 132"/>
                  <a:gd name="T28" fmla="*/ 8 w 121"/>
                  <a:gd name="T29" fmla="*/ 69 h 13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1"/>
                  <a:gd name="T46" fmla="*/ 0 h 132"/>
                  <a:gd name="T47" fmla="*/ 121 w 121"/>
                  <a:gd name="T48" fmla="*/ 132 h 13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1" h="132">
                    <a:moveTo>
                      <a:pt x="8" y="69"/>
                    </a:moveTo>
                    <a:lnTo>
                      <a:pt x="0" y="38"/>
                    </a:lnTo>
                    <a:lnTo>
                      <a:pt x="7" y="23"/>
                    </a:lnTo>
                    <a:lnTo>
                      <a:pt x="18" y="11"/>
                    </a:lnTo>
                    <a:lnTo>
                      <a:pt x="48" y="0"/>
                    </a:lnTo>
                    <a:lnTo>
                      <a:pt x="79" y="15"/>
                    </a:lnTo>
                    <a:lnTo>
                      <a:pt x="110" y="50"/>
                    </a:lnTo>
                    <a:lnTo>
                      <a:pt x="121" y="86"/>
                    </a:lnTo>
                    <a:lnTo>
                      <a:pt x="111" y="117"/>
                    </a:lnTo>
                    <a:lnTo>
                      <a:pt x="100" y="127"/>
                    </a:lnTo>
                    <a:lnTo>
                      <a:pt x="86" y="132"/>
                    </a:lnTo>
                    <a:lnTo>
                      <a:pt x="60" y="116"/>
                    </a:lnTo>
                    <a:lnTo>
                      <a:pt x="34" y="93"/>
                    </a:lnTo>
                    <a:lnTo>
                      <a:pt x="8" y="69"/>
                    </a:lnTo>
                    <a:close/>
                  </a:path>
                </a:pathLst>
              </a:custGeom>
              <a:solidFill>
                <a:srgbClr val="A38C8C"/>
              </a:solidFill>
              <a:ln w="9525">
                <a:noFill/>
                <a:round/>
                <a:headEnd/>
                <a:tailEnd/>
              </a:ln>
            </p:spPr>
            <p:txBody>
              <a:bodyPr/>
              <a:lstStyle/>
              <a:p>
                <a:endParaRPr lang="en-US"/>
              </a:p>
            </p:txBody>
          </p:sp>
          <p:sp>
            <p:nvSpPr>
              <p:cNvPr id="21559" name="Freeform 324"/>
              <p:cNvSpPr>
                <a:spLocks/>
              </p:cNvSpPr>
              <p:nvPr/>
            </p:nvSpPr>
            <p:spPr bwMode="auto">
              <a:xfrm>
                <a:off x="432" y="2599"/>
                <a:ext cx="20" cy="21"/>
              </a:xfrm>
              <a:custGeom>
                <a:avLst/>
                <a:gdLst>
                  <a:gd name="T0" fmla="*/ 16 w 139"/>
                  <a:gd name="T1" fmla="*/ 67 h 144"/>
                  <a:gd name="T2" fmla="*/ 0 w 139"/>
                  <a:gd name="T3" fmla="*/ 43 h 144"/>
                  <a:gd name="T4" fmla="*/ 7 w 139"/>
                  <a:gd name="T5" fmla="*/ 17 h 144"/>
                  <a:gd name="T6" fmla="*/ 15 w 139"/>
                  <a:gd name="T7" fmla="*/ 7 h 144"/>
                  <a:gd name="T8" fmla="*/ 28 w 139"/>
                  <a:gd name="T9" fmla="*/ 0 h 144"/>
                  <a:gd name="T10" fmla="*/ 56 w 139"/>
                  <a:gd name="T11" fmla="*/ 6 h 144"/>
                  <a:gd name="T12" fmla="*/ 123 w 139"/>
                  <a:gd name="T13" fmla="*/ 50 h 144"/>
                  <a:gd name="T14" fmla="*/ 139 w 139"/>
                  <a:gd name="T15" fmla="*/ 88 h 144"/>
                  <a:gd name="T16" fmla="*/ 130 w 139"/>
                  <a:gd name="T17" fmla="*/ 125 h 144"/>
                  <a:gd name="T18" fmla="*/ 105 w 139"/>
                  <a:gd name="T19" fmla="*/ 144 h 144"/>
                  <a:gd name="T20" fmla="*/ 74 w 139"/>
                  <a:gd name="T21" fmla="*/ 131 h 144"/>
                  <a:gd name="T22" fmla="*/ 45 w 139"/>
                  <a:gd name="T23" fmla="*/ 98 h 144"/>
                  <a:gd name="T24" fmla="*/ 16 w 139"/>
                  <a:gd name="T25" fmla="*/ 67 h 144"/>
                  <a:gd name="T26" fmla="*/ 16 w 139"/>
                  <a:gd name="T27" fmla="*/ 67 h 14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39"/>
                  <a:gd name="T43" fmla="*/ 0 h 144"/>
                  <a:gd name="T44" fmla="*/ 139 w 139"/>
                  <a:gd name="T45" fmla="*/ 144 h 14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39" h="144">
                    <a:moveTo>
                      <a:pt x="16" y="67"/>
                    </a:moveTo>
                    <a:lnTo>
                      <a:pt x="0" y="43"/>
                    </a:lnTo>
                    <a:lnTo>
                      <a:pt x="7" y="17"/>
                    </a:lnTo>
                    <a:lnTo>
                      <a:pt x="15" y="7"/>
                    </a:lnTo>
                    <a:lnTo>
                      <a:pt x="28" y="0"/>
                    </a:lnTo>
                    <a:lnTo>
                      <a:pt x="56" y="6"/>
                    </a:lnTo>
                    <a:lnTo>
                      <a:pt x="123" y="50"/>
                    </a:lnTo>
                    <a:lnTo>
                      <a:pt x="139" y="88"/>
                    </a:lnTo>
                    <a:lnTo>
                      <a:pt x="130" y="125"/>
                    </a:lnTo>
                    <a:lnTo>
                      <a:pt x="105" y="144"/>
                    </a:lnTo>
                    <a:lnTo>
                      <a:pt x="74" y="131"/>
                    </a:lnTo>
                    <a:lnTo>
                      <a:pt x="45" y="98"/>
                    </a:lnTo>
                    <a:lnTo>
                      <a:pt x="16" y="67"/>
                    </a:lnTo>
                    <a:close/>
                  </a:path>
                </a:pathLst>
              </a:custGeom>
              <a:solidFill>
                <a:srgbClr val="A38C8C"/>
              </a:solidFill>
              <a:ln w="9525">
                <a:noFill/>
                <a:round/>
                <a:headEnd/>
                <a:tailEnd/>
              </a:ln>
            </p:spPr>
            <p:txBody>
              <a:bodyPr/>
              <a:lstStyle/>
              <a:p>
                <a:endParaRPr lang="en-US"/>
              </a:p>
            </p:txBody>
          </p:sp>
          <p:sp>
            <p:nvSpPr>
              <p:cNvPr id="21560" name="Freeform 325"/>
              <p:cNvSpPr>
                <a:spLocks/>
              </p:cNvSpPr>
              <p:nvPr/>
            </p:nvSpPr>
            <p:spPr bwMode="auto">
              <a:xfrm>
                <a:off x="403" y="2597"/>
                <a:ext cx="21" cy="20"/>
              </a:xfrm>
              <a:custGeom>
                <a:avLst/>
                <a:gdLst>
                  <a:gd name="T0" fmla="*/ 23 w 149"/>
                  <a:gd name="T1" fmla="*/ 75 h 138"/>
                  <a:gd name="T2" fmla="*/ 0 w 149"/>
                  <a:gd name="T3" fmla="*/ 50 h 138"/>
                  <a:gd name="T4" fmla="*/ 4 w 149"/>
                  <a:gd name="T5" fmla="*/ 21 h 138"/>
                  <a:gd name="T6" fmla="*/ 24 w 149"/>
                  <a:gd name="T7" fmla="*/ 0 h 138"/>
                  <a:gd name="T8" fmla="*/ 57 w 149"/>
                  <a:gd name="T9" fmla="*/ 1 h 138"/>
                  <a:gd name="T10" fmla="*/ 125 w 149"/>
                  <a:gd name="T11" fmla="*/ 34 h 138"/>
                  <a:gd name="T12" fmla="*/ 149 w 149"/>
                  <a:gd name="T13" fmla="*/ 71 h 138"/>
                  <a:gd name="T14" fmla="*/ 145 w 149"/>
                  <a:gd name="T15" fmla="*/ 112 h 138"/>
                  <a:gd name="T16" fmla="*/ 136 w 149"/>
                  <a:gd name="T17" fmla="*/ 128 h 138"/>
                  <a:gd name="T18" fmla="*/ 123 w 149"/>
                  <a:gd name="T19" fmla="*/ 138 h 138"/>
                  <a:gd name="T20" fmla="*/ 88 w 149"/>
                  <a:gd name="T21" fmla="*/ 132 h 138"/>
                  <a:gd name="T22" fmla="*/ 56 w 149"/>
                  <a:gd name="T23" fmla="*/ 102 h 138"/>
                  <a:gd name="T24" fmla="*/ 23 w 149"/>
                  <a:gd name="T25" fmla="*/ 75 h 138"/>
                  <a:gd name="T26" fmla="*/ 23 w 149"/>
                  <a:gd name="T27" fmla="*/ 75 h 13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49"/>
                  <a:gd name="T43" fmla="*/ 0 h 138"/>
                  <a:gd name="T44" fmla="*/ 149 w 149"/>
                  <a:gd name="T45" fmla="*/ 138 h 13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49" h="138">
                    <a:moveTo>
                      <a:pt x="23" y="75"/>
                    </a:moveTo>
                    <a:lnTo>
                      <a:pt x="0" y="50"/>
                    </a:lnTo>
                    <a:lnTo>
                      <a:pt x="4" y="21"/>
                    </a:lnTo>
                    <a:lnTo>
                      <a:pt x="24" y="0"/>
                    </a:lnTo>
                    <a:lnTo>
                      <a:pt x="57" y="1"/>
                    </a:lnTo>
                    <a:lnTo>
                      <a:pt x="125" y="34"/>
                    </a:lnTo>
                    <a:lnTo>
                      <a:pt x="149" y="71"/>
                    </a:lnTo>
                    <a:lnTo>
                      <a:pt x="145" y="112"/>
                    </a:lnTo>
                    <a:lnTo>
                      <a:pt x="136" y="128"/>
                    </a:lnTo>
                    <a:lnTo>
                      <a:pt x="123" y="138"/>
                    </a:lnTo>
                    <a:lnTo>
                      <a:pt x="88" y="132"/>
                    </a:lnTo>
                    <a:lnTo>
                      <a:pt x="56" y="102"/>
                    </a:lnTo>
                    <a:lnTo>
                      <a:pt x="23" y="75"/>
                    </a:lnTo>
                    <a:close/>
                  </a:path>
                </a:pathLst>
              </a:custGeom>
              <a:solidFill>
                <a:srgbClr val="A38C8C"/>
              </a:solidFill>
              <a:ln w="9525">
                <a:noFill/>
                <a:round/>
                <a:headEnd/>
                <a:tailEnd/>
              </a:ln>
            </p:spPr>
            <p:txBody>
              <a:bodyPr/>
              <a:lstStyle/>
              <a:p>
                <a:endParaRPr lang="en-US"/>
              </a:p>
            </p:txBody>
          </p:sp>
          <p:sp>
            <p:nvSpPr>
              <p:cNvPr id="21561" name="Freeform 326"/>
              <p:cNvSpPr>
                <a:spLocks/>
              </p:cNvSpPr>
              <p:nvPr/>
            </p:nvSpPr>
            <p:spPr bwMode="auto">
              <a:xfrm>
                <a:off x="306" y="2438"/>
                <a:ext cx="34" cy="199"/>
              </a:xfrm>
              <a:custGeom>
                <a:avLst/>
                <a:gdLst>
                  <a:gd name="T0" fmla="*/ 75 w 236"/>
                  <a:gd name="T1" fmla="*/ 32 h 1396"/>
                  <a:gd name="T2" fmla="*/ 95 w 236"/>
                  <a:gd name="T3" fmla="*/ 123 h 1396"/>
                  <a:gd name="T4" fmla="*/ 116 w 236"/>
                  <a:gd name="T5" fmla="*/ 201 h 1396"/>
                  <a:gd name="T6" fmla="*/ 143 w 236"/>
                  <a:gd name="T7" fmla="*/ 371 h 1396"/>
                  <a:gd name="T8" fmla="*/ 146 w 236"/>
                  <a:gd name="T9" fmla="*/ 439 h 1396"/>
                  <a:gd name="T10" fmla="*/ 142 w 236"/>
                  <a:gd name="T11" fmla="*/ 500 h 1396"/>
                  <a:gd name="T12" fmla="*/ 141 w 236"/>
                  <a:gd name="T13" fmla="*/ 562 h 1396"/>
                  <a:gd name="T14" fmla="*/ 143 w 236"/>
                  <a:gd name="T15" fmla="*/ 630 h 1396"/>
                  <a:gd name="T16" fmla="*/ 165 w 236"/>
                  <a:gd name="T17" fmla="*/ 815 h 1396"/>
                  <a:gd name="T18" fmla="*/ 190 w 236"/>
                  <a:gd name="T19" fmla="*/ 976 h 1396"/>
                  <a:gd name="T20" fmla="*/ 214 w 236"/>
                  <a:gd name="T21" fmla="*/ 1136 h 1396"/>
                  <a:gd name="T22" fmla="*/ 236 w 236"/>
                  <a:gd name="T23" fmla="*/ 1321 h 1396"/>
                  <a:gd name="T24" fmla="*/ 233 w 236"/>
                  <a:gd name="T25" fmla="*/ 1351 h 1396"/>
                  <a:gd name="T26" fmla="*/ 221 w 236"/>
                  <a:gd name="T27" fmla="*/ 1375 h 1396"/>
                  <a:gd name="T28" fmla="*/ 200 w 236"/>
                  <a:gd name="T29" fmla="*/ 1389 h 1396"/>
                  <a:gd name="T30" fmla="*/ 175 w 236"/>
                  <a:gd name="T31" fmla="*/ 1396 h 1396"/>
                  <a:gd name="T32" fmla="*/ 127 w 236"/>
                  <a:gd name="T33" fmla="*/ 1384 h 1396"/>
                  <a:gd name="T34" fmla="*/ 101 w 236"/>
                  <a:gd name="T35" fmla="*/ 1334 h 1396"/>
                  <a:gd name="T36" fmla="*/ 80 w 236"/>
                  <a:gd name="T37" fmla="*/ 1150 h 1396"/>
                  <a:gd name="T38" fmla="*/ 58 w 236"/>
                  <a:gd name="T39" fmla="*/ 988 h 1396"/>
                  <a:gd name="T40" fmla="*/ 37 w 236"/>
                  <a:gd name="T41" fmla="*/ 826 h 1396"/>
                  <a:gd name="T42" fmla="*/ 16 w 236"/>
                  <a:gd name="T43" fmla="*/ 642 h 1396"/>
                  <a:gd name="T44" fmla="*/ 17 w 236"/>
                  <a:gd name="T45" fmla="*/ 572 h 1396"/>
                  <a:gd name="T46" fmla="*/ 26 w 236"/>
                  <a:gd name="T47" fmla="*/ 509 h 1396"/>
                  <a:gd name="T48" fmla="*/ 38 w 236"/>
                  <a:gd name="T49" fmla="*/ 377 h 1396"/>
                  <a:gd name="T50" fmla="*/ 25 w 236"/>
                  <a:gd name="T51" fmla="*/ 211 h 1396"/>
                  <a:gd name="T52" fmla="*/ 15 w 236"/>
                  <a:gd name="T53" fmla="*/ 134 h 1396"/>
                  <a:gd name="T54" fmla="*/ 0 w 236"/>
                  <a:gd name="T55" fmla="*/ 44 h 1396"/>
                  <a:gd name="T56" fmla="*/ 6 w 236"/>
                  <a:gd name="T57" fmla="*/ 14 h 1396"/>
                  <a:gd name="T58" fmla="*/ 17 w 236"/>
                  <a:gd name="T59" fmla="*/ 5 h 1396"/>
                  <a:gd name="T60" fmla="*/ 30 w 236"/>
                  <a:gd name="T61" fmla="*/ 0 h 1396"/>
                  <a:gd name="T62" fmla="*/ 58 w 236"/>
                  <a:gd name="T63" fmla="*/ 5 h 1396"/>
                  <a:gd name="T64" fmla="*/ 75 w 236"/>
                  <a:gd name="T65" fmla="*/ 32 h 1396"/>
                  <a:gd name="T66" fmla="*/ 75 w 236"/>
                  <a:gd name="T67" fmla="*/ 32 h 139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36"/>
                  <a:gd name="T103" fmla="*/ 0 h 1396"/>
                  <a:gd name="T104" fmla="*/ 236 w 236"/>
                  <a:gd name="T105" fmla="*/ 1396 h 139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36" h="1396">
                    <a:moveTo>
                      <a:pt x="75" y="32"/>
                    </a:moveTo>
                    <a:lnTo>
                      <a:pt x="95" y="123"/>
                    </a:lnTo>
                    <a:lnTo>
                      <a:pt x="116" y="201"/>
                    </a:lnTo>
                    <a:lnTo>
                      <a:pt x="143" y="371"/>
                    </a:lnTo>
                    <a:lnTo>
                      <a:pt x="146" y="439"/>
                    </a:lnTo>
                    <a:lnTo>
                      <a:pt x="142" y="500"/>
                    </a:lnTo>
                    <a:lnTo>
                      <a:pt x="141" y="562"/>
                    </a:lnTo>
                    <a:lnTo>
                      <a:pt x="143" y="630"/>
                    </a:lnTo>
                    <a:lnTo>
                      <a:pt x="165" y="815"/>
                    </a:lnTo>
                    <a:lnTo>
                      <a:pt x="190" y="976"/>
                    </a:lnTo>
                    <a:lnTo>
                      <a:pt x="214" y="1136"/>
                    </a:lnTo>
                    <a:lnTo>
                      <a:pt x="236" y="1321"/>
                    </a:lnTo>
                    <a:lnTo>
                      <a:pt x="233" y="1351"/>
                    </a:lnTo>
                    <a:lnTo>
                      <a:pt x="221" y="1375"/>
                    </a:lnTo>
                    <a:lnTo>
                      <a:pt x="200" y="1389"/>
                    </a:lnTo>
                    <a:lnTo>
                      <a:pt x="175" y="1396"/>
                    </a:lnTo>
                    <a:lnTo>
                      <a:pt x="127" y="1384"/>
                    </a:lnTo>
                    <a:lnTo>
                      <a:pt x="101" y="1334"/>
                    </a:lnTo>
                    <a:lnTo>
                      <a:pt x="80" y="1150"/>
                    </a:lnTo>
                    <a:lnTo>
                      <a:pt x="58" y="988"/>
                    </a:lnTo>
                    <a:lnTo>
                      <a:pt x="37" y="826"/>
                    </a:lnTo>
                    <a:lnTo>
                      <a:pt x="16" y="642"/>
                    </a:lnTo>
                    <a:lnTo>
                      <a:pt x="17" y="572"/>
                    </a:lnTo>
                    <a:lnTo>
                      <a:pt x="26" y="509"/>
                    </a:lnTo>
                    <a:lnTo>
                      <a:pt x="38" y="377"/>
                    </a:lnTo>
                    <a:lnTo>
                      <a:pt x="25" y="211"/>
                    </a:lnTo>
                    <a:lnTo>
                      <a:pt x="15" y="134"/>
                    </a:lnTo>
                    <a:lnTo>
                      <a:pt x="0" y="44"/>
                    </a:lnTo>
                    <a:lnTo>
                      <a:pt x="6" y="14"/>
                    </a:lnTo>
                    <a:lnTo>
                      <a:pt x="17" y="5"/>
                    </a:lnTo>
                    <a:lnTo>
                      <a:pt x="30" y="0"/>
                    </a:lnTo>
                    <a:lnTo>
                      <a:pt x="58" y="5"/>
                    </a:lnTo>
                    <a:lnTo>
                      <a:pt x="75" y="32"/>
                    </a:lnTo>
                    <a:close/>
                  </a:path>
                </a:pathLst>
              </a:custGeom>
              <a:solidFill>
                <a:srgbClr val="A38C8C"/>
              </a:solidFill>
              <a:ln w="9525">
                <a:noFill/>
                <a:round/>
                <a:headEnd/>
                <a:tailEnd/>
              </a:ln>
            </p:spPr>
            <p:txBody>
              <a:bodyPr/>
              <a:lstStyle/>
              <a:p>
                <a:endParaRPr lang="en-US"/>
              </a:p>
            </p:txBody>
          </p:sp>
          <p:sp>
            <p:nvSpPr>
              <p:cNvPr id="21562" name="Freeform 327"/>
              <p:cNvSpPr>
                <a:spLocks/>
              </p:cNvSpPr>
              <p:nvPr/>
            </p:nvSpPr>
            <p:spPr bwMode="auto">
              <a:xfrm>
                <a:off x="330" y="2621"/>
                <a:ext cx="162" cy="23"/>
              </a:xfrm>
              <a:custGeom>
                <a:avLst/>
                <a:gdLst>
                  <a:gd name="T0" fmla="*/ 69 w 1138"/>
                  <a:gd name="T1" fmla="*/ 0 h 159"/>
                  <a:gd name="T2" fmla="*/ 249 w 1138"/>
                  <a:gd name="T3" fmla="*/ 9 h 159"/>
                  <a:gd name="T4" fmla="*/ 393 w 1138"/>
                  <a:gd name="T5" fmla="*/ 25 h 159"/>
                  <a:gd name="T6" fmla="*/ 537 w 1138"/>
                  <a:gd name="T7" fmla="*/ 36 h 159"/>
                  <a:gd name="T8" fmla="*/ 717 w 1138"/>
                  <a:gd name="T9" fmla="*/ 27 h 159"/>
                  <a:gd name="T10" fmla="*/ 878 w 1138"/>
                  <a:gd name="T11" fmla="*/ 25 h 159"/>
                  <a:gd name="T12" fmla="*/ 1040 w 1138"/>
                  <a:gd name="T13" fmla="*/ 21 h 159"/>
                  <a:gd name="T14" fmla="*/ 1089 w 1138"/>
                  <a:gd name="T15" fmla="*/ 17 h 159"/>
                  <a:gd name="T16" fmla="*/ 1122 w 1138"/>
                  <a:gd name="T17" fmla="*/ 23 h 159"/>
                  <a:gd name="T18" fmla="*/ 1138 w 1138"/>
                  <a:gd name="T19" fmla="*/ 50 h 159"/>
                  <a:gd name="T20" fmla="*/ 1134 w 1138"/>
                  <a:gd name="T21" fmla="*/ 82 h 159"/>
                  <a:gd name="T22" fmla="*/ 1123 w 1138"/>
                  <a:gd name="T23" fmla="*/ 94 h 159"/>
                  <a:gd name="T24" fmla="*/ 1105 w 1138"/>
                  <a:gd name="T25" fmla="*/ 102 h 159"/>
                  <a:gd name="T26" fmla="*/ 1055 w 1138"/>
                  <a:gd name="T27" fmla="*/ 118 h 159"/>
                  <a:gd name="T28" fmla="*/ 794 w 1138"/>
                  <a:gd name="T29" fmla="*/ 147 h 159"/>
                  <a:gd name="T30" fmla="*/ 601 w 1138"/>
                  <a:gd name="T31" fmla="*/ 159 h 159"/>
                  <a:gd name="T32" fmla="*/ 432 w 1138"/>
                  <a:gd name="T33" fmla="*/ 155 h 159"/>
                  <a:gd name="T34" fmla="*/ 261 w 1138"/>
                  <a:gd name="T35" fmla="*/ 143 h 159"/>
                  <a:gd name="T36" fmla="*/ 69 w 1138"/>
                  <a:gd name="T37" fmla="*/ 138 h 159"/>
                  <a:gd name="T38" fmla="*/ 39 w 1138"/>
                  <a:gd name="T39" fmla="*/ 132 h 159"/>
                  <a:gd name="T40" fmla="*/ 18 w 1138"/>
                  <a:gd name="T41" fmla="*/ 116 h 159"/>
                  <a:gd name="T42" fmla="*/ 0 w 1138"/>
                  <a:gd name="T43" fmla="*/ 69 h 159"/>
                  <a:gd name="T44" fmla="*/ 5 w 1138"/>
                  <a:gd name="T45" fmla="*/ 44 h 159"/>
                  <a:gd name="T46" fmla="*/ 18 w 1138"/>
                  <a:gd name="T47" fmla="*/ 22 h 159"/>
                  <a:gd name="T48" fmla="*/ 39 w 1138"/>
                  <a:gd name="T49" fmla="*/ 7 h 159"/>
                  <a:gd name="T50" fmla="*/ 69 w 1138"/>
                  <a:gd name="T51" fmla="*/ 0 h 159"/>
                  <a:gd name="T52" fmla="*/ 69 w 1138"/>
                  <a:gd name="T53" fmla="*/ 0 h 15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138"/>
                  <a:gd name="T82" fmla="*/ 0 h 159"/>
                  <a:gd name="T83" fmla="*/ 1138 w 1138"/>
                  <a:gd name="T84" fmla="*/ 159 h 159"/>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138" h="159">
                    <a:moveTo>
                      <a:pt x="69" y="0"/>
                    </a:moveTo>
                    <a:lnTo>
                      <a:pt x="249" y="9"/>
                    </a:lnTo>
                    <a:lnTo>
                      <a:pt x="393" y="25"/>
                    </a:lnTo>
                    <a:lnTo>
                      <a:pt x="537" y="36"/>
                    </a:lnTo>
                    <a:lnTo>
                      <a:pt x="717" y="27"/>
                    </a:lnTo>
                    <a:lnTo>
                      <a:pt x="878" y="25"/>
                    </a:lnTo>
                    <a:lnTo>
                      <a:pt x="1040" y="21"/>
                    </a:lnTo>
                    <a:lnTo>
                      <a:pt x="1089" y="17"/>
                    </a:lnTo>
                    <a:lnTo>
                      <a:pt x="1122" y="23"/>
                    </a:lnTo>
                    <a:lnTo>
                      <a:pt x="1138" y="50"/>
                    </a:lnTo>
                    <a:lnTo>
                      <a:pt x="1134" y="82"/>
                    </a:lnTo>
                    <a:lnTo>
                      <a:pt x="1123" y="94"/>
                    </a:lnTo>
                    <a:lnTo>
                      <a:pt x="1105" y="102"/>
                    </a:lnTo>
                    <a:lnTo>
                      <a:pt x="1055" y="118"/>
                    </a:lnTo>
                    <a:lnTo>
                      <a:pt x="794" y="147"/>
                    </a:lnTo>
                    <a:lnTo>
                      <a:pt x="601" y="159"/>
                    </a:lnTo>
                    <a:lnTo>
                      <a:pt x="432" y="155"/>
                    </a:lnTo>
                    <a:lnTo>
                      <a:pt x="261" y="143"/>
                    </a:lnTo>
                    <a:lnTo>
                      <a:pt x="69" y="138"/>
                    </a:lnTo>
                    <a:lnTo>
                      <a:pt x="39" y="132"/>
                    </a:lnTo>
                    <a:lnTo>
                      <a:pt x="18" y="116"/>
                    </a:lnTo>
                    <a:lnTo>
                      <a:pt x="0" y="69"/>
                    </a:lnTo>
                    <a:lnTo>
                      <a:pt x="5" y="44"/>
                    </a:lnTo>
                    <a:lnTo>
                      <a:pt x="18" y="22"/>
                    </a:lnTo>
                    <a:lnTo>
                      <a:pt x="39" y="7"/>
                    </a:lnTo>
                    <a:lnTo>
                      <a:pt x="69" y="0"/>
                    </a:lnTo>
                    <a:close/>
                  </a:path>
                </a:pathLst>
              </a:custGeom>
              <a:solidFill>
                <a:srgbClr val="A38C8C"/>
              </a:solidFill>
              <a:ln w="9525">
                <a:noFill/>
                <a:round/>
                <a:headEnd/>
                <a:tailEnd/>
              </a:ln>
            </p:spPr>
            <p:txBody>
              <a:bodyPr/>
              <a:lstStyle/>
              <a:p>
                <a:endParaRPr lang="en-US"/>
              </a:p>
            </p:txBody>
          </p:sp>
          <p:sp>
            <p:nvSpPr>
              <p:cNvPr id="21563" name="Freeform 328"/>
              <p:cNvSpPr>
                <a:spLocks/>
              </p:cNvSpPr>
              <p:nvPr/>
            </p:nvSpPr>
            <p:spPr bwMode="auto">
              <a:xfrm>
                <a:off x="278" y="2660"/>
                <a:ext cx="14" cy="54"/>
              </a:xfrm>
              <a:custGeom>
                <a:avLst/>
                <a:gdLst>
                  <a:gd name="T0" fmla="*/ 100 w 100"/>
                  <a:gd name="T1" fmla="*/ 21 h 378"/>
                  <a:gd name="T2" fmla="*/ 71 w 100"/>
                  <a:gd name="T3" fmla="*/ 270 h 378"/>
                  <a:gd name="T4" fmla="*/ 57 w 100"/>
                  <a:gd name="T5" fmla="*/ 353 h 378"/>
                  <a:gd name="T6" fmla="*/ 46 w 100"/>
                  <a:gd name="T7" fmla="*/ 373 h 378"/>
                  <a:gd name="T8" fmla="*/ 26 w 100"/>
                  <a:gd name="T9" fmla="*/ 378 h 378"/>
                  <a:gd name="T10" fmla="*/ 7 w 100"/>
                  <a:gd name="T11" fmla="*/ 368 h 378"/>
                  <a:gd name="T12" fmla="*/ 0 w 100"/>
                  <a:gd name="T13" fmla="*/ 347 h 378"/>
                  <a:gd name="T14" fmla="*/ 6 w 100"/>
                  <a:gd name="T15" fmla="*/ 265 h 378"/>
                  <a:gd name="T16" fmla="*/ 14 w 100"/>
                  <a:gd name="T17" fmla="*/ 198 h 378"/>
                  <a:gd name="T18" fmla="*/ 29 w 100"/>
                  <a:gd name="T19" fmla="*/ 140 h 378"/>
                  <a:gd name="T20" fmla="*/ 63 w 100"/>
                  <a:gd name="T21" fmla="*/ 16 h 378"/>
                  <a:gd name="T22" fmla="*/ 71 w 100"/>
                  <a:gd name="T23" fmla="*/ 2 h 378"/>
                  <a:gd name="T24" fmla="*/ 84 w 100"/>
                  <a:gd name="T25" fmla="*/ 0 h 378"/>
                  <a:gd name="T26" fmla="*/ 100 w 100"/>
                  <a:gd name="T27" fmla="*/ 21 h 378"/>
                  <a:gd name="T28" fmla="*/ 100 w 100"/>
                  <a:gd name="T29" fmla="*/ 21 h 37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0"/>
                  <a:gd name="T46" fmla="*/ 0 h 378"/>
                  <a:gd name="T47" fmla="*/ 100 w 100"/>
                  <a:gd name="T48" fmla="*/ 378 h 37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0" h="378">
                    <a:moveTo>
                      <a:pt x="100" y="21"/>
                    </a:moveTo>
                    <a:lnTo>
                      <a:pt x="71" y="270"/>
                    </a:lnTo>
                    <a:lnTo>
                      <a:pt x="57" y="353"/>
                    </a:lnTo>
                    <a:lnTo>
                      <a:pt x="46" y="373"/>
                    </a:lnTo>
                    <a:lnTo>
                      <a:pt x="26" y="378"/>
                    </a:lnTo>
                    <a:lnTo>
                      <a:pt x="7" y="368"/>
                    </a:lnTo>
                    <a:lnTo>
                      <a:pt x="0" y="347"/>
                    </a:lnTo>
                    <a:lnTo>
                      <a:pt x="6" y="265"/>
                    </a:lnTo>
                    <a:lnTo>
                      <a:pt x="14" y="198"/>
                    </a:lnTo>
                    <a:lnTo>
                      <a:pt x="29" y="140"/>
                    </a:lnTo>
                    <a:lnTo>
                      <a:pt x="63" y="16"/>
                    </a:lnTo>
                    <a:lnTo>
                      <a:pt x="71" y="2"/>
                    </a:lnTo>
                    <a:lnTo>
                      <a:pt x="84" y="0"/>
                    </a:lnTo>
                    <a:lnTo>
                      <a:pt x="100" y="21"/>
                    </a:lnTo>
                    <a:close/>
                  </a:path>
                </a:pathLst>
              </a:custGeom>
              <a:solidFill>
                <a:srgbClr val="000000"/>
              </a:solidFill>
              <a:ln w="9525">
                <a:noFill/>
                <a:round/>
                <a:headEnd/>
                <a:tailEnd/>
              </a:ln>
            </p:spPr>
            <p:txBody>
              <a:bodyPr/>
              <a:lstStyle/>
              <a:p>
                <a:endParaRPr lang="en-US"/>
              </a:p>
            </p:txBody>
          </p:sp>
          <p:sp>
            <p:nvSpPr>
              <p:cNvPr id="21564" name="Freeform 329"/>
              <p:cNvSpPr>
                <a:spLocks/>
              </p:cNvSpPr>
              <p:nvPr/>
            </p:nvSpPr>
            <p:spPr bwMode="auto">
              <a:xfrm>
                <a:off x="303" y="2653"/>
                <a:ext cx="252" cy="65"/>
              </a:xfrm>
              <a:custGeom>
                <a:avLst/>
                <a:gdLst>
                  <a:gd name="T0" fmla="*/ 17 w 1763"/>
                  <a:gd name="T1" fmla="*/ 22 h 449"/>
                  <a:gd name="T2" fmla="*/ 152 w 1763"/>
                  <a:gd name="T3" fmla="*/ 8 h 449"/>
                  <a:gd name="T4" fmla="*/ 287 w 1763"/>
                  <a:gd name="T5" fmla="*/ 0 h 449"/>
                  <a:gd name="T6" fmla="*/ 700 w 1763"/>
                  <a:gd name="T7" fmla="*/ 14 h 449"/>
                  <a:gd name="T8" fmla="*/ 893 w 1763"/>
                  <a:gd name="T9" fmla="*/ 22 h 449"/>
                  <a:gd name="T10" fmla="*/ 1113 w 1763"/>
                  <a:gd name="T11" fmla="*/ 27 h 449"/>
                  <a:gd name="T12" fmla="*/ 1342 w 1763"/>
                  <a:gd name="T13" fmla="*/ 26 h 449"/>
                  <a:gd name="T14" fmla="*/ 1572 w 1763"/>
                  <a:gd name="T15" fmla="*/ 40 h 449"/>
                  <a:gd name="T16" fmla="*/ 1625 w 1763"/>
                  <a:gd name="T17" fmla="*/ 58 h 449"/>
                  <a:gd name="T18" fmla="*/ 1664 w 1763"/>
                  <a:gd name="T19" fmla="*/ 95 h 449"/>
                  <a:gd name="T20" fmla="*/ 1692 w 1763"/>
                  <a:gd name="T21" fmla="*/ 146 h 449"/>
                  <a:gd name="T22" fmla="*/ 1717 w 1763"/>
                  <a:gd name="T23" fmla="*/ 203 h 449"/>
                  <a:gd name="T24" fmla="*/ 1751 w 1763"/>
                  <a:gd name="T25" fmla="*/ 307 h 449"/>
                  <a:gd name="T26" fmla="*/ 1763 w 1763"/>
                  <a:gd name="T27" fmla="*/ 416 h 449"/>
                  <a:gd name="T28" fmla="*/ 1753 w 1763"/>
                  <a:gd name="T29" fmla="*/ 440 h 449"/>
                  <a:gd name="T30" fmla="*/ 1730 w 1763"/>
                  <a:gd name="T31" fmla="*/ 449 h 449"/>
                  <a:gd name="T32" fmla="*/ 1708 w 1763"/>
                  <a:gd name="T33" fmla="*/ 440 h 449"/>
                  <a:gd name="T34" fmla="*/ 1697 w 1763"/>
                  <a:gd name="T35" fmla="*/ 416 h 449"/>
                  <a:gd name="T36" fmla="*/ 1688 w 1763"/>
                  <a:gd name="T37" fmla="*/ 318 h 449"/>
                  <a:gd name="T38" fmla="*/ 1676 w 1763"/>
                  <a:gd name="T39" fmla="*/ 274 h 449"/>
                  <a:gd name="T40" fmla="*/ 1658 w 1763"/>
                  <a:gd name="T41" fmla="*/ 226 h 449"/>
                  <a:gd name="T42" fmla="*/ 1628 w 1763"/>
                  <a:gd name="T43" fmla="*/ 134 h 449"/>
                  <a:gd name="T44" fmla="*/ 1618 w 1763"/>
                  <a:gd name="T45" fmla="*/ 117 h 449"/>
                  <a:gd name="T46" fmla="*/ 1605 w 1763"/>
                  <a:gd name="T47" fmla="*/ 101 h 449"/>
                  <a:gd name="T48" fmla="*/ 1588 w 1763"/>
                  <a:gd name="T49" fmla="*/ 90 h 449"/>
                  <a:gd name="T50" fmla="*/ 1566 w 1763"/>
                  <a:gd name="T51" fmla="*/ 84 h 449"/>
                  <a:gd name="T52" fmla="*/ 1340 w 1763"/>
                  <a:gd name="T53" fmla="*/ 67 h 449"/>
                  <a:gd name="T54" fmla="*/ 1113 w 1763"/>
                  <a:gd name="T55" fmla="*/ 65 h 449"/>
                  <a:gd name="T56" fmla="*/ 700 w 1763"/>
                  <a:gd name="T57" fmla="*/ 52 h 449"/>
                  <a:gd name="T58" fmla="*/ 507 w 1763"/>
                  <a:gd name="T59" fmla="*/ 43 h 449"/>
                  <a:gd name="T60" fmla="*/ 287 w 1763"/>
                  <a:gd name="T61" fmla="*/ 38 h 449"/>
                  <a:gd name="T62" fmla="*/ 20 w 1763"/>
                  <a:gd name="T63" fmla="*/ 59 h 449"/>
                  <a:gd name="T64" fmla="*/ 0 w 1763"/>
                  <a:gd name="T65" fmla="*/ 43 h 449"/>
                  <a:gd name="T66" fmla="*/ 4 w 1763"/>
                  <a:gd name="T67" fmla="*/ 29 h 449"/>
                  <a:gd name="T68" fmla="*/ 17 w 1763"/>
                  <a:gd name="T69" fmla="*/ 22 h 449"/>
                  <a:gd name="T70" fmla="*/ 17 w 1763"/>
                  <a:gd name="T71" fmla="*/ 22 h 44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763"/>
                  <a:gd name="T109" fmla="*/ 0 h 449"/>
                  <a:gd name="T110" fmla="*/ 1763 w 1763"/>
                  <a:gd name="T111" fmla="*/ 449 h 449"/>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763" h="449">
                    <a:moveTo>
                      <a:pt x="17" y="22"/>
                    </a:moveTo>
                    <a:lnTo>
                      <a:pt x="152" y="8"/>
                    </a:lnTo>
                    <a:lnTo>
                      <a:pt x="287" y="0"/>
                    </a:lnTo>
                    <a:lnTo>
                      <a:pt x="700" y="14"/>
                    </a:lnTo>
                    <a:lnTo>
                      <a:pt x="893" y="22"/>
                    </a:lnTo>
                    <a:lnTo>
                      <a:pt x="1113" y="27"/>
                    </a:lnTo>
                    <a:lnTo>
                      <a:pt x="1342" y="26"/>
                    </a:lnTo>
                    <a:lnTo>
                      <a:pt x="1572" y="40"/>
                    </a:lnTo>
                    <a:lnTo>
                      <a:pt x="1625" y="58"/>
                    </a:lnTo>
                    <a:lnTo>
                      <a:pt x="1664" y="95"/>
                    </a:lnTo>
                    <a:lnTo>
                      <a:pt x="1692" y="146"/>
                    </a:lnTo>
                    <a:lnTo>
                      <a:pt x="1717" y="203"/>
                    </a:lnTo>
                    <a:lnTo>
                      <a:pt x="1751" y="307"/>
                    </a:lnTo>
                    <a:lnTo>
                      <a:pt x="1763" y="416"/>
                    </a:lnTo>
                    <a:lnTo>
                      <a:pt x="1753" y="440"/>
                    </a:lnTo>
                    <a:lnTo>
                      <a:pt x="1730" y="449"/>
                    </a:lnTo>
                    <a:lnTo>
                      <a:pt x="1708" y="440"/>
                    </a:lnTo>
                    <a:lnTo>
                      <a:pt x="1697" y="416"/>
                    </a:lnTo>
                    <a:lnTo>
                      <a:pt x="1688" y="318"/>
                    </a:lnTo>
                    <a:lnTo>
                      <a:pt x="1676" y="274"/>
                    </a:lnTo>
                    <a:lnTo>
                      <a:pt x="1658" y="226"/>
                    </a:lnTo>
                    <a:lnTo>
                      <a:pt x="1628" y="134"/>
                    </a:lnTo>
                    <a:lnTo>
                      <a:pt x="1618" y="117"/>
                    </a:lnTo>
                    <a:lnTo>
                      <a:pt x="1605" y="101"/>
                    </a:lnTo>
                    <a:lnTo>
                      <a:pt x="1588" y="90"/>
                    </a:lnTo>
                    <a:lnTo>
                      <a:pt x="1566" y="84"/>
                    </a:lnTo>
                    <a:lnTo>
                      <a:pt x="1340" y="67"/>
                    </a:lnTo>
                    <a:lnTo>
                      <a:pt x="1113" y="65"/>
                    </a:lnTo>
                    <a:lnTo>
                      <a:pt x="700" y="52"/>
                    </a:lnTo>
                    <a:lnTo>
                      <a:pt x="507" y="43"/>
                    </a:lnTo>
                    <a:lnTo>
                      <a:pt x="287" y="38"/>
                    </a:lnTo>
                    <a:lnTo>
                      <a:pt x="20" y="59"/>
                    </a:lnTo>
                    <a:lnTo>
                      <a:pt x="0" y="43"/>
                    </a:lnTo>
                    <a:lnTo>
                      <a:pt x="4" y="29"/>
                    </a:lnTo>
                    <a:lnTo>
                      <a:pt x="17" y="22"/>
                    </a:lnTo>
                    <a:close/>
                  </a:path>
                </a:pathLst>
              </a:custGeom>
              <a:solidFill>
                <a:srgbClr val="000000"/>
              </a:solidFill>
              <a:ln w="9525">
                <a:noFill/>
                <a:round/>
                <a:headEnd/>
                <a:tailEnd/>
              </a:ln>
            </p:spPr>
            <p:txBody>
              <a:bodyPr/>
              <a:lstStyle/>
              <a:p>
                <a:endParaRPr lang="en-US"/>
              </a:p>
            </p:txBody>
          </p:sp>
          <p:sp>
            <p:nvSpPr>
              <p:cNvPr id="21565" name="Freeform 330"/>
              <p:cNvSpPr>
                <a:spLocks/>
              </p:cNvSpPr>
              <p:nvPr/>
            </p:nvSpPr>
            <p:spPr bwMode="auto">
              <a:xfrm>
                <a:off x="292" y="2712"/>
                <a:ext cx="254" cy="16"/>
              </a:xfrm>
              <a:custGeom>
                <a:avLst/>
                <a:gdLst>
                  <a:gd name="T0" fmla="*/ 19 w 1773"/>
                  <a:gd name="T1" fmla="*/ 6 h 111"/>
                  <a:gd name="T2" fmla="*/ 146 w 1773"/>
                  <a:gd name="T3" fmla="*/ 0 h 111"/>
                  <a:gd name="T4" fmla="*/ 274 w 1773"/>
                  <a:gd name="T5" fmla="*/ 9 h 111"/>
                  <a:gd name="T6" fmla="*/ 464 w 1773"/>
                  <a:gd name="T7" fmla="*/ 16 h 111"/>
                  <a:gd name="T8" fmla="*/ 652 w 1773"/>
                  <a:gd name="T9" fmla="*/ 31 h 111"/>
                  <a:gd name="T10" fmla="*/ 861 w 1773"/>
                  <a:gd name="T11" fmla="*/ 44 h 111"/>
                  <a:gd name="T12" fmla="*/ 1044 w 1773"/>
                  <a:gd name="T13" fmla="*/ 46 h 111"/>
                  <a:gd name="T14" fmla="*/ 1439 w 1773"/>
                  <a:gd name="T15" fmla="*/ 40 h 111"/>
                  <a:gd name="T16" fmla="*/ 1541 w 1773"/>
                  <a:gd name="T17" fmla="*/ 34 h 111"/>
                  <a:gd name="T18" fmla="*/ 1641 w 1773"/>
                  <a:gd name="T19" fmla="*/ 18 h 111"/>
                  <a:gd name="T20" fmla="*/ 1733 w 1773"/>
                  <a:gd name="T21" fmla="*/ 3 h 111"/>
                  <a:gd name="T22" fmla="*/ 1760 w 1773"/>
                  <a:gd name="T23" fmla="*/ 9 h 111"/>
                  <a:gd name="T24" fmla="*/ 1773 w 1773"/>
                  <a:gd name="T25" fmla="*/ 31 h 111"/>
                  <a:gd name="T26" fmla="*/ 1769 w 1773"/>
                  <a:gd name="T27" fmla="*/ 57 h 111"/>
                  <a:gd name="T28" fmla="*/ 1759 w 1773"/>
                  <a:gd name="T29" fmla="*/ 66 h 111"/>
                  <a:gd name="T30" fmla="*/ 1744 w 1773"/>
                  <a:gd name="T31" fmla="*/ 72 h 111"/>
                  <a:gd name="T32" fmla="*/ 1654 w 1773"/>
                  <a:gd name="T33" fmla="*/ 90 h 111"/>
                  <a:gd name="T34" fmla="*/ 1546 w 1773"/>
                  <a:gd name="T35" fmla="*/ 105 h 111"/>
                  <a:gd name="T36" fmla="*/ 1439 w 1773"/>
                  <a:gd name="T37" fmla="*/ 111 h 111"/>
                  <a:gd name="T38" fmla="*/ 1042 w 1773"/>
                  <a:gd name="T39" fmla="*/ 110 h 111"/>
                  <a:gd name="T40" fmla="*/ 647 w 1773"/>
                  <a:gd name="T41" fmla="*/ 87 h 111"/>
                  <a:gd name="T42" fmla="*/ 446 w 1773"/>
                  <a:gd name="T43" fmla="*/ 73 h 111"/>
                  <a:gd name="T44" fmla="*/ 244 w 1773"/>
                  <a:gd name="T45" fmla="*/ 66 h 111"/>
                  <a:gd name="T46" fmla="*/ 134 w 1773"/>
                  <a:gd name="T47" fmla="*/ 51 h 111"/>
                  <a:gd name="T48" fmla="*/ 25 w 1773"/>
                  <a:gd name="T49" fmla="*/ 49 h 111"/>
                  <a:gd name="T50" fmla="*/ 8 w 1773"/>
                  <a:gd name="T51" fmla="*/ 45 h 111"/>
                  <a:gd name="T52" fmla="*/ 0 w 1773"/>
                  <a:gd name="T53" fmla="*/ 30 h 111"/>
                  <a:gd name="T54" fmla="*/ 4 w 1773"/>
                  <a:gd name="T55" fmla="*/ 15 h 111"/>
                  <a:gd name="T56" fmla="*/ 19 w 1773"/>
                  <a:gd name="T57" fmla="*/ 6 h 111"/>
                  <a:gd name="T58" fmla="*/ 19 w 1773"/>
                  <a:gd name="T59" fmla="*/ 6 h 111"/>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773"/>
                  <a:gd name="T91" fmla="*/ 0 h 111"/>
                  <a:gd name="T92" fmla="*/ 1773 w 1773"/>
                  <a:gd name="T93" fmla="*/ 111 h 111"/>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773" h="111">
                    <a:moveTo>
                      <a:pt x="19" y="6"/>
                    </a:moveTo>
                    <a:lnTo>
                      <a:pt x="146" y="0"/>
                    </a:lnTo>
                    <a:lnTo>
                      <a:pt x="274" y="9"/>
                    </a:lnTo>
                    <a:lnTo>
                      <a:pt x="464" y="16"/>
                    </a:lnTo>
                    <a:lnTo>
                      <a:pt x="652" y="31"/>
                    </a:lnTo>
                    <a:lnTo>
                      <a:pt x="861" y="44"/>
                    </a:lnTo>
                    <a:lnTo>
                      <a:pt x="1044" y="46"/>
                    </a:lnTo>
                    <a:lnTo>
                      <a:pt x="1439" y="40"/>
                    </a:lnTo>
                    <a:lnTo>
                      <a:pt x="1541" y="34"/>
                    </a:lnTo>
                    <a:lnTo>
                      <a:pt x="1641" y="18"/>
                    </a:lnTo>
                    <a:lnTo>
                      <a:pt x="1733" y="3"/>
                    </a:lnTo>
                    <a:lnTo>
                      <a:pt x="1760" y="9"/>
                    </a:lnTo>
                    <a:lnTo>
                      <a:pt x="1773" y="31"/>
                    </a:lnTo>
                    <a:lnTo>
                      <a:pt x="1769" y="57"/>
                    </a:lnTo>
                    <a:lnTo>
                      <a:pt x="1759" y="66"/>
                    </a:lnTo>
                    <a:lnTo>
                      <a:pt x="1744" y="72"/>
                    </a:lnTo>
                    <a:lnTo>
                      <a:pt x="1654" y="90"/>
                    </a:lnTo>
                    <a:lnTo>
                      <a:pt x="1546" y="105"/>
                    </a:lnTo>
                    <a:lnTo>
                      <a:pt x="1439" y="111"/>
                    </a:lnTo>
                    <a:lnTo>
                      <a:pt x="1042" y="110"/>
                    </a:lnTo>
                    <a:lnTo>
                      <a:pt x="647" y="87"/>
                    </a:lnTo>
                    <a:lnTo>
                      <a:pt x="446" y="73"/>
                    </a:lnTo>
                    <a:lnTo>
                      <a:pt x="244" y="66"/>
                    </a:lnTo>
                    <a:lnTo>
                      <a:pt x="134" y="51"/>
                    </a:lnTo>
                    <a:lnTo>
                      <a:pt x="25" y="49"/>
                    </a:lnTo>
                    <a:lnTo>
                      <a:pt x="8" y="45"/>
                    </a:lnTo>
                    <a:lnTo>
                      <a:pt x="0" y="30"/>
                    </a:lnTo>
                    <a:lnTo>
                      <a:pt x="4" y="15"/>
                    </a:lnTo>
                    <a:lnTo>
                      <a:pt x="19" y="6"/>
                    </a:lnTo>
                    <a:close/>
                  </a:path>
                </a:pathLst>
              </a:custGeom>
              <a:solidFill>
                <a:srgbClr val="000000"/>
              </a:solidFill>
              <a:ln w="9525">
                <a:noFill/>
                <a:round/>
                <a:headEnd/>
                <a:tailEnd/>
              </a:ln>
            </p:spPr>
            <p:txBody>
              <a:bodyPr/>
              <a:lstStyle/>
              <a:p>
                <a:endParaRPr lang="en-US"/>
              </a:p>
            </p:txBody>
          </p:sp>
          <p:sp>
            <p:nvSpPr>
              <p:cNvPr id="21566" name="Freeform 331"/>
              <p:cNvSpPr>
                <a:spLocks/>
              </p:cNvSpPr>
              <p:nvPr/>
            </p:nvSpPr>
            <p:spPr bwMode="auto">
              <a:xfrm>
                <a:off x="293" y="2692"/>
                <a:ext cx="216" cy="21"/>
              </a:xfrm>
              <a:custGeom>
                <a:avLst/>
                <a:gdLst>
                  <a:gd name="T0" fmla="*/ 14 w 1513"/>
                  <a:gd name="T1" fmla="*/ 32 h 152"/>
                  <a:gd name="T2" fmla="*/ 81 w 1513"/>
                  <a:gd name="T3" fmla="*/ 17 h 152"/>
                  <a:gd name="T4" fmla="*/ 143 w 1513"/>
                  <a:gd name="T5" fmla="*/ 6 h 152"/>
                  <a:gd name="T6" fmla="*/ 261 w 1513"/>
                  <a:gd name="T7" fmla="*/ 0 h 152"/>
                  <a:gd name="T8" fmla="*/ 512 w 1513"/>
                  <a:gd name="T9" fmla="*/ 28 h 152"/>
                  <a:gd name="T10" fmla="*/ 689 w 1513"/>
                  <a:gd name="T11" fmla="*/ 46 h 152"/>
                  <a:gd name="T12" fmla="*/ 864 w 1513"/>
                  <a:gd name="T13" fmla="*/ 60 h 152"/>
                  <a:gd name="T14" fmla="*/ 1031 w 1513"/>
                  <a:gd name="T15" fmla="*/ 82 h 152"/>
                  <a:gd name="T16" fmla="*/ 1178 w 1513"/>
                  <a:gd name="T17" fmla="*/ 92 h 152"/>
                  <a:gd name="T18" fmla="*/ 1494 w 1513"/>
                  <a:gd name="T19" fmla="*/ 96 h 152"/>
                  <a:gd name="T20" fmla="*/ 1513 w 1513"/>
                  <a:gd name="T21" fmla="*/ 115 h 152"/>
                  <a:gd name="T22" fmla="*/ 1508 w 1513"/>
                  <a:gd name="T23" fmla="*/ 127 h 152"/>
                  <a:gd name="T24" fmla="*/ 1494 w 1513"/>
                  <a:gd name="T25" fmla="*/ 134 h 152"/>
                  <a:gd name="T26" fmla="*/ 1175 w 1513"/>
                  <a:gd name="T27" fmla="*/ 149 h 152"/>
                  <a:gd name="T28" fmla="*/ 1026 w 1513"/>
                  <a:gd name="T29" fmla="*/ 152 h 152"/>
                  <a:gd name="T30" fmla="*/ 857 w 1513"/>
                  <a:gd name="T31" fmla="*/ 136 h 152"/>
                  <a:gd name="T32" fmla="*/ 502 w 1513"/>
                  <a:gd name="T33" fmla="*/ 104 h 152"/>
                  <a:gd name="T34" fmla="*/ 373 w 1513"/>
                  <a:gd name="T35" fmla="*/ 78 h 152"/>
                  <a:gd name="T36" fmla="*/ 316 w 1513"/>
                  <a:gd name="T37" fmla="*/ 66 h 152"/>
                  <a:gd name="T38" fmla="*/ 259 w 1513"/>
                  <a:gd name="T39" fmla="*/ 57 h 152"/>
                  <a:gd name="T40" fmla="*/ 148 w 1513"/>
                  <a:gd name="T41" fmla="*/ 50 h 152"/>
                  <a:gd name="T42" fmla="*/ 23 w 1513"/>
                  <a:gd name="T43" fmla="*/ 68 h 152"/>
                  <a:gd name="T44" fmla="*/ 7 w 1513"/>
                  <a:gd name="T45" fmla="*/ 66 h 152"/>
                  <a:gd name="T46" fmla="*/ 0 w 1513"/>
                  <a:gd name="T47" fmla="*/ 55 h 152"/>
                  <a:gd name="T48" fmla="*/ 2 w 1513"/>
                  <a:gd name="T49" fmla="*/ 41 h 152"/>
                  <a:gd name="T50" fmla="*/ 14 w 1513"/>
                  <a:gd name="T51" fmla="*/ 32 h 152"/>
                  <a:gd name="T52" fmla="*/ 14 w 1513"/>
                  <a:gd name="T53" fmla="*/ 32 h 15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513"/>
                  <a:gd name="T82" fmla="*/ 0 h 152"/>
                  <a:gd name="T83" fmla="*/ 1513 w 1513"/>
                  <a:gd name="T84" fmla="*/ 152 h 152"/>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513" h="152">
                    <a:moveTo>
                      <a:pt x="14" y="32"/>
                    </a:moveTo>
                    <a:lnTo>
                      <a:pt x="81" y="17"/>
                    </a:lnTo>
                    <a:lnTo>
                      <a:pt x="143" y="6"/>
                    </a:lnTo>
                    <a:lnTo>
                      <a:pt x="261" y="0"/>
                    </a:lnTo>
                    <a:lnTo>
                      <a:pt x="512" y="28"/>
                    </a:lnTo>
                    <a:lnTo>
                      <a:pt x="689" y="46"/>
                    </a:lnTo>
                    <a:lnTo>
                      <a:pt x="864" y="60"/>
                    </a:lnTo>
                    <a:lnTo>
                      <a:pt x="1031" y="82"/>
                    </a:lnTo>
                    <a:lnTo>
                      <a:pt x="1178" y="92"/>
                    </a:lnTo>
                    <a:lnTo>
                      <a:pt x="1494" y="96"/>
                    </a:lnTo>
                    <a:lnTo>
                      <a:pt x="1513" y="115"/>
                    </a:lnTo>
                    <a:lnTo>
                      <a:pt x="1508" y="127"/>
                    </a:lnTo>
                    <a:lnTo>
                      <a:pt x="1494" y="134"/>
                    </a:lnTo>
                    <a:lnTo>
                      <a:pt x="1175" y="149"/>
                    </a:lnTo>
                    <a:lnTo>
                      <a:pt x="1026" y="152"/>
                    </a:lnTo>
                    <a:lnTo>
                      <a:pt x="857" y="136"/>
                    </a:lnTo>
                    <a:lnTo>
                      <a:pt x="502" y="104"/>
                    </a:lnTo>
                    <a:lnTo>
                      <a:pt x="373" y="78"/>
                    </a:lnTo>
                    <a:lnTo>
                      <a:pt x="316" y="66"/>
                    </a:lnTo>
                    <a:lnTo>
                      <a:pt x="259" y="57"/>
                    </a:lnTo>
                    <a:lnTo>
                      <a:pt x="148" y="50"/>
                    </a:lnTo>
                    <a:lnTo>
                      <a:pt x="23" y="68"/>
                    </a:lnTo>
                    <a:lnTo>
                      <a:pt x="7" y="66"/>
                    </a:lnTo>
                    <a:lnTo>
                      <a:pt x="0" y="55"/>
                    </a:lnTo>
                    <a:lnTo>
                      <a:pt x="2" y="41"/>
                    </a:lnTo>
                    <a:lnTo>
                      <a:pt x="14" y="32"/>
                    </a:lnTo>
                    <a:close/>
                  </a:path>
                </a:pathLst>
              </a:custGeom>
              <a:solidFill>
                <a:srgbClr val="000000"/>
              </a:solidFill>
              <a:ln w="9525">
                <a:noFill/>
                <a:round/>
                <a:headEnd/>
                <a:tailEnd/>
              </a:ln>
            </p:spPr>
            <p:txBody>
              <a:bodyPr/>
              <a:lstStyle/>
              <a:p>
                <a:endParaRPr lang="en-US"/>
              </a:p>
            </p:txBody>
          </p:sp>
          <p:sp>
            <p:nvSpPr>
              <p:cNvPr id="21567" name="Freeform 332"/>
              <p:cNvSpPr>
                <a:spLocks/>
              </p:cNvSpPr>
              <p:nvPr/>
            </p:nvSpPr>
            <p:spPr bwMode="auto">
              <a:xfrm>
                <a:off x="315" y="2681"/>
                <a:ext cx="166" cy="13"/>
              </a:xfrm>
              <a:custGeom>
                <a:avLst/>
                <a:gdLst>
                  <a:gd name="T0" fmla="*/ 19 w 1165"/>
                  <a:gd name="T1" fmla="*/ 0 h 95"/>
                  <a:gd name="T2" fmla="*/ 256 w 1165"/>
                  <a:gd name="T3" fmla="*/ 1 h 95"/>
                  <a:gd name="T4" fmla="*/ 529 w 1165"/>
                  <a:gd name="T5" fmla="*/ 18 h 95"/>
                  <a:gd name="T6" fmla="*/ 657 w 1165"/>
                  <a:gd name="T7" fmla="*/ 29 h 95"/>
                  <a:gd name="T8" fmla="*/ 803 w 1165"/>
                  <a:gd name="T9" fmla="*/ 33 h 95"/>
                  <a:gd name="T10" fmla="*/ 1147 w 1165"/>
                  <a:gd name="T11" fmla="*/ 37 h 95"/>
                  <a:gd name="T12" fmla="*/ 1165 w 1165"/>
                  <a:gd name="T13" fmla="*/ 57 h 95"/>
                  <a:gd name="T14" fmla="*/ 1159 w 1165"/>
                  <a:gd name="T15" fmla="*/ 69 h 95"/>
                  <a:gd name="T16" fmla="*/ 1145 w 1165"/>
                  <a:gd name="T17" fmla="*/ 75 h 95"/>
                  <a:gd name="T18" fmla="*/ 968 w 1165"/>
                  <a:gd name="T19" fmla="*/ 81 h 95"/>
                  <a:gd name="T20" fmla="*/ 884 w 1165"/>
                  <a:gd name="T21" fmla="*/ 90 h 95"/>
                  <a:gd name="T22" fmla="*/ 792 w 1165"/>
                  <a:gd name="T23" fmla="*/ 95 h 95"/>
                  <a:gd name="T24" fmla="*/ 647 w 1165"/>
                  <a:gd name="T25" fmla="*/ 87 h 95"/>
                  <a:gd name="T26" fmla="*/ 523 w 1165"/>
                  <a:gd name="T27" fmla="*/ 70 h 95"/>
                  <a:gd name="T28" fmla="*/ 399 w 1165"/>
                  <a:gd name="T29" fmla="*/ 53 h 95"/>
                  <a:gd name="T30" fmla="*/ 255 w 1165"/>
                  <a:gd name="T31" fmla="*/ 44 h 95"/>
                  <a:gd name="T32" fmla="*/ 19 w 1165"/>
                  <a:gd name="T33" fmla="*/ 37 h 95"/>
                  <a:gd name="T34" fmla="*/ 0 w 1165"/>
                  <a:gd name="T35" fmla="*/ 19 h 95"/>
                  <a:gd name="T36" fmla="*/ 6 w 1165"/>
                  <a:gd name="T37" fmla="*/ 5 h 95"/>
                  <a:gd name="T38" fmla="*/ 19 w 1165"/>
                  <a:gd name="T39" fmla="*/ 0 h 95"/>
                  <a:gd name="T40" fmla="*/ 19 w 1165"/>
                  <a:gd name="T41" fmla="*/ 0 h 9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165"/>
                  <a:gd name="T64" fmla="*/ 0 h 95"/>
                  <a:gd name="T65" fmla="*/ 1165 w 1165"/>
                  <a:gd name="T66" fmla="*/ 95 h 9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165" h="95">
                    <a:moveTo>
                      <a:pt x="19" y="0"/>
                    </a:moveTo>
                    <a:lnTo>
                      <a:pt x="256" y="1"/>
                    </a:lnTo>
                    <a:lnTo>
                      <a:pt x="529" y="18"/>
                    </a:lnTo>
                    <a:lnTo>
                      <a:pt x="657" y="29"/>
                    </a:lnTo>
                    <a:lnTo>
                      <a:pt x="803" y="33"/>
                    </a:lnTo>
                    <a:lnTo>
                      <a:pt x="1147" y="37"/>
                    </a:lnTo>
                    <a:lnTo>
                      <a:pt x="1165" y="57"/>
                    </a:lnTo>
                    <a:lnTo>
                      <a:pt x="1159" y="69"/>
                    </a:lnTo>
                    <a:lnTo>
                      <a:pt x="1145" y="75"/>
                    </a:lnTo>
                    <a:lnTo>
                      <a:pt x="968" y="81"/>
                    </a:lnTo>
                    <a:lnTo>
                      <a:pt x="884" y="90"/>
                    </a:lnTo>
                    <a:lnTo>
                      <a:pt x="792" y="95"/>
                    </a:lnTo>
                    <a:lnTo>
                      <a:pt x="647" y="87"/>
                    </a:lnTo>
                    <a:lnTo>
                      <a:pt x="523" y="70"/>
                    </a:lnTo>
                    <a:lnTo>
                      <a:pt x="399" y="53"/>
                    </a:lnTo>
                    <a:lnTo>
                      <a:pt x="255" y="44"/>
                    </a:lnTo>
                    <a:lnTo>
                      <a:pt x="19" y="37"/>
                    </a:lnTo>
                    <a:lnTo>
                      <a:pt x="0" y="19"/>
                    </a:lnTo>
                    <a:lnTo>
                      <a:pt x="6" y="5"/>
                    </a:lnTo>
                    <a:lnTo>
                      <a:pt x="19" y="0"/>
                    </a:lnTo>
                    <a:close/>
                  </a:path>
                </a:pathLst>
              </a:custGeom>
              <a:solidFill>
                <a:srgbClr val="000000"/>
              </a:solidFill>
              <a:ln w="9525">
                <a:noFill/>
                <a:round/>
                <a:headEnd/>
                <a:tailEnd/>
              </a:ln>
            </p:spPr>
            <p:txBody>
              <a:bodyPr/>
              <a:lstStyle/>
              <a:p>
                <a:endParaRPr lang="en-US"/>
              </a:p>
            </p:txBody>
          </p:sp>
          <p:sp>
            <p:nvSpPr>
              <p:cNvPr id="21568" name="Freeform 333"/>
              <p:cNvSpPr>
                <a:spLocks/>
              </p:cNvSpPr>
              <p:nvPr/>
            </p:nvSpPr>
            <p:spPr bwMode="auto">
              <a:xfrm>
                <a:off x="317" y="2663"/>
                <a:ext cx="151" cy="16"/>
              </a:xfrm>
              <a:custGeom>
                <a:avLst/>
                <a:gdLst>
                  <a:gd name="T0" fmla="*/ 16 w 1058"/>
                  <a:gd name="T1" fmla="*/ 16 h 114"/>
                  <a:gd name="T2" fmla="*/ 122 w 1058"/>
                  <a:gd name="T3" fmla="*/ 2 h 114"/>
                  <a:gd name="T4" fmla="*/ 215 w 1058"/>
                  <a:gd name="T5" fmla="*/ 0 h 114"/>
                  <a:gd name="T6" fmla="*/ 414 w 1058"/>
                  <a:gd name="T7" fmla="*/ 20 h 114"/>
                  <a:gd name="T8" fmla="*/ 558 w 1058"/>
                  <a:gd name="T9" fmla="*/ 43 h 114"/>
                  <a:gd name="T10" fmla="*/ 625 w 1058"/>
                  <a:gd name="T11" fmla="*/ 55 h 114"/>
                  <a:gd name="T12" fmla="*/ 702 w 1058"/>
                  <a:gd name="T13" fmla="*/ 64 h 114"/>
                  <a:gd name="T14" fmla="*/ 1038 w 1058"/>
                  <a:gd name="T15" fmla="*/ 54 h 114"/>
                  <a:gd name="T16" fmla="*/ 1058 w 1058"/>
                  <a:gd name="T17" fmla="*/ 72 h 114"/>
                  <a:gd name="T18" fmla="*/ 1053 w 1058"/>
                  <a:gd name="T19" fmla="*/ 85 h 114"/>
                  <a:gd name="T20" fmla="*/ 1040 w 1058"/>
                  <a:gd name="T21" fmla="*/ 92 h 114"/>
                  <a:gd name="T22" fmla="*/ 870 w 1058"/>
                  <a:gd name="T23" fmla="*/ 104 h 114"/>
                  <a:gd name="T24" fmla="*/ 699 w 1058"/>
                  <a:gd name="T25" fmla="*/ 114 h 114"/>
                  <a:gd name="T26" fmla="*/ 553 w 1058"/>
                  <a:gd name="T27" fmla="*/ 93 h 114"/>
                  <a:gd name="T28" fmla="*/ 486 w 1058"/>
                  <a:gd name="T29" fmla="*/ 81 h 114"/>
                  <a:gd name="T30" fmla="*/ 409 w 1058"/>
                  <a:gd name="T31" fmla="*/ 70 h 114"/>
                  <a:gd name="T32" fmla="*/ 306 w 1058"/>
                  <a:gd name="T33" fmla="*/ 55 h 114"/>
                  <a:gd name="T34" fmla="*/ 215 w 1058"/>
                  <a:gd name="T35" fmla="*/ 44 h 114"/>
                  <a:gd name="T36" fmla="*/ 23 w 1058"/>
                  <a:gd name="T37" fmla="*/ 53 h 114"/>
                  <a:gd name="T38" fmla="*/ 7 w 1058"/>
                  <a:gd name="T39" fmla="*/ 51 h 114"/>
                  <a:gd name="T40" fmla="*/ 0 w 1058"/>
                  <a:gd name="T41" fmla="*/ 38 h 114"/>
                  <a:gd name="T42" fmla="*/ 4 w 1058"/>
                  <a:gd name="T43" fmla="*/ 25 h 114"/>
                  <a:gd name="T44" fmla="*/ 16 w 1058"/>
                  <a:gd name="T45" fmla="*/ 16 h 114"/>
                  <a:gd name="T46" fmla="*/ 16 w 1058"/>
                  <a:gd name="T47" fmla="*/ 16 h 11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058"/>
                  <a:gd name="T73" fmla="*/ 0 h 114"/>
                  <a:gd name="T74" fmla="*/ 1058 w 1058"/>
                  <a:gd name="T75" fmla="*/ 114 h 11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058" h="114">
                    <a:moveTo>
                      <a:pt x="16" y="16"/>
                    </a:moveTo>
                    <a:lnTo>
                      <a:pt x="122" y="2"/>
                    </a:lnTo>
                    <a:lnTo>
                      <a:pt x="215" y="0"/>
                    </a:lnTo>
                    <a:lnTo>
                      <a:pt x="414" y="20"/>
                    </a:lnTo>
                    <a:lnTo>
                      <a:pt x="558" y="43"/>
                    </a:lnTo>
                    <a:lnTo>
                      <a:pt x="625" y="55"/>
                    </a:lnTo>
                    <a:lnTo>
                      <a:pt x="702" y="64"/>
                    </a:lnTo>
                    <a:lnTo>
                      <a:pt x="1038" y="54"/>
                    </a:lnTo>
                    <a:lnTo>
                      <a:pt x="1058" y="72"/>
                    </a:lnTo>
                    <a:lnTo>
                      <a:pt x="1053" y="85"/>
                    </a:lnTo>
                    <a:lnTo>
                      <a:pt x="1040" y="92"/>
                    </a:lnTo>
                    <a:lnTo>
                      <a:pt x="870" y="104"/>
                    </a:lnTo>
                    <a:lnTo>
                      <a:pt x="699" y="114"/>
                    </a:lnTo>
                    <a:lnTo>
                      <a:pt x="553" y="93"/>
                    </a:lnTo>
                    <a:lnTo>
                      <a:pt x="486" y="81"/>
                    </a:lnTo>
                    <a:lnTo>
                      <a:pt x="409" y="70"/>
                    </a:lnTo>
                    <a:lnTo>
                      <a:pt x="306" y="55"/>
                    </a:lnTo>
                    <a:lnTo>
                      <a:pt x="215" y="44"/>
                    </a:lnTo>
                    <a:lnTo>
                      <a:pt x="23" y="53"/>
                    </a:lnTo>
                    <a:lnTo>
                      <a:pt x="7" y="51"/>
                    </a:lnTo>
                    <a:lnTo>
                      <a:pt x="0" y="38"/>
                    </a:lnTo>
                    <a:lnTo>
                      <a:pt x="4" y="25"/>
                    </a:lnTo>
                    <a:lnTo>
                      <a:pt x="16" y="16"/>
                    </a:lnTo>
                    <a:close/>
                  </a:path>
                </a:pathLst>
              </a:custGeom>
              <a:solidFill>
                <a:srgbClr val="000000"/>
              </a:solidFill>
              <a:ln w="9525">
                <a:noFill/>
                <a:round/>
                <a:headEnd/>
                <a:tailEnd/>
              </a:ln>
            </p:spPr>
            <p:txBody>
              <a:bodyPr/>
              <a:lstStyle/>
              <a:p>
                <a:endParaRPr lang="en-US"/>
              </a:p>
            </p:txBody>
          </p:sp>
          <p:sp>
            <p:nvSpPr>
              <p:cNvPr id="21569" name="Freeform 334"/>
              <p:cNvSpPr>
                <a:spLocks/>
              </p:cNvSpPr>
              <p:nvPr/>
            </p:nvSpPr>
            <p:spPr bwMode="auto">
              <a:xfrm>
                <a:off x="484" y="2671"/>
                <a:ext cx="22" cy="25"/>
              </a:xfrm>
              <a:custGeom>
                <a:avLst/>
                <a:gdLst>
                  <a:gd name="T0" fmla="*/ 46 w 150"/>
                  <a:gd name="T1" fmla="*/ 7 h 173"/>
                  <a:gd name="T2" fmla="*/ 114 w 150"/>
                  <a:gd name="T3" fmla="*/ 89 h 173"/>
                  <a:gd name="T4" fmla="*/ 147 w 150"/>
                  <a:gd name="T5" fmla="*/ 139 h 173"/>
                  <a:gd name="T6" fmla="*/ 150 w 150"/>
                  <a:gd name="T7" fmla="*/ 165 h 173"/>
                  <a:gd name="T8" fmla="*/ 138 w 150"/>
                  <a:gd name="T9" fmla="*/ 173 h 173"/>
                  <a:gd name="T10" fmla="*/ 124 w 150"/>
                  <a:gd name="T11" fmla="*/ 168 h 173"/>
                  <a:gd name="T12" fmla="*/ 59 w 150"/>
                  <a:gd name="T13" fmla="*/ 131 h 173"/>
                  <a:gd name="T14" fmla="*/ 38 w 150"/>
                  <a:gd name="T15" fmla="*/ 89 h 173"/>
                  <a:gd name="T16" fmla="*/ 26 w 150"/>
                  <a:gd name="T17" fmla="*/ 69 h 173"/>
                  <a:gd name="T18" fmla="*/ 10 w 150"/>
                  <a:gd name="T19" fmla="*/ 51 h 173"/>
                  <a:gd name="T20" fmla="*/ 0 w 150"/>
                  <a:gd name="T21" fmla="*/ 31 h 173"/>
                  <a:gd name="T22" fmla="*/ 6 w 150"/>
                  <a:gd name="T23" fmla="*/ 12 h 173"/>
                  <a:gd name="T24" fmla="*/ 24 w 150"/>
                  <a:gd name="T25" fmla="*/ 0 h 173"/>
                  <a:gd name="T26" fmla="*/ 46 w 150"/>
                  <a:gd name="T27" fmla="*/ 7 h 173"/>
                  <a:gd name="T28" fmla="*/ 46 w 150"/>
                  <a:gd name="T29" fmla="*/ 7 h 17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50"/>
                  <a:gd name="T46" fmla="*/ 0 h 173"/>
                  <a:gd name="T47" fmla="*/ 150 w 150"/>
                  <a:gd name="T48" fmla="*/ 173 h 17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50" h="173">
                    <a:moveTo>
                      <a:pt x="46" y="7"/>
                    </a:moveTo>
                    <a:lnTo>
                      <a:pt x="114" y="89"/>
                    </a:lnTo>
                    <a:lnTo>
                      <a:pt x="147" y="139"/>
                    </a:lnTo>
                    <a:lnTo>
                      <a:pt x="150" y="165"/>
                    </a:lnTo>
                    <a:lnTo>
                      <a:pt x="138" y="173"/>
                    </a:lnTo>
                    <a:lnTo>
                      <a:pt x="124" y="168"/>
                    </a:lnTo>
                    <a:lnTo>
                      <a:pt x="59" y="131"/>
                    </a:lnTo>
                    <a:lnTo>
                      <a:pt x="38" y="89"/>
                    </a:lnTo>
                    <a:lnTo>
                      <a:pt x="26" y="69"/>
                    </a:lnTo>
                    <a:lnTo>
                      <a:pt x="10" y="51"/>
                    </a:lnTo>
                    <a:lnTo>
                      <a:pt x="0" y="31"/>
                    </a:lnTo>
                    <a:lnTo>
                      <a:pt x="6" y="12"/>
                    </a:lnTo>
                    <a:lnTo>
                      <a:pt x="24" y="0"/>
                    </a:lnTo>
                    <a:lnTo>
                      <a:pt x="46" y="7"/>
                    </a:lnTo>
                    <a:close/>
                  </a:path>
                </a:pathLst>
              </a:custGeom>
              <a:solidFill>
                <a:srgbClr val="000000"/>
              </a:solidFill>
              <a:ln w="9525">
                <a:noFill/>
                <a:round/>
                <a:headEnd/>
                <a:tailEnd/>
              </a:ln>
            </p:spPr>
            <p:txBody>
              <a:bodyPr/>
              <a:lstStyle/>
              <a:p>
                <a:endParaRPr lang="en-US"/>
              </a:p>
            </p:txBody>
          </p:sp>
          <p:sp>
            <p:nvSpPr>
              <p:cNvPr id="21570" name="Freeform 335"/>
              <p:cNvSpPr>
                <a:spLocks/>
              </p:cNvSpPr>
              <p:nvPr/>
            </p:nvSpPr>
            <p:spPr bwMode="auto">
              <a:xfrm>
                <a:off x="507" y="2672"/>
                <a:ext cx="24" cy="29"/>
              </a:xfrm>
              <a:custGeom>
                <a:avLst/>
                <a:gdLst>
                  <a:gd name="T0" fmla="*/ 52 w 169"/>
                  <a:gd name="T1" fmla="*/ 15 h 200"/>
                  <a:gd name="T2" fmla="*/ 67 w 169"/>
                  <a:gd name="T3" fmla="*/ 40 h 200"/>
                  <a:gd name="T4" fmla="*/ 85 w 169"/>
                  <a:gd name="T5" fmla="*/ 59 h 200"/>
                  <a:gd name="T6" fmla="*/ 123 w 169"/>
                  <a:gd name="T7" fmla="*/ 102 h 200"/>
                  <a:gd name="T8" fmla="*/ 162 w 169"/>
                  <a:gd name="T9" fmla="*/ 168 h 200"/>
                  <a:gd name="T10" fmla="*/ 169 w 169"/>
                  <a:gd name="T11" fmla="*/ 181 h 200"/>
                  <a:gd name="T12" fmla="*/ 162 w 169"/>
                  <a:gd name="T13" fmla="*/ 194 h 200"/>
                  <a:gd name="T14" fmla="*/ 150 w 169"/>
                  <a:gd name="T15" fmla="*/ 200 h 200"/>
                  <a:gd name="T16" fmla="*/ 137 w 169"/>
                  <a:gd name="T17" fmla="*/ 194 h 200"/>
                  <a:gd name="T18" fmla="*/ 69 w 169"/>
                  <a:gd name="T19" fmla="*/ 150 h 200"/>
                  <a:gd name="T20" fmla="*/ 2 w 169"/>
                  <a:gd name="T21" fmla="*/ 43 h 200"/>
                  <a:gd name="T22" fmla="*/ 0 w 169"/>
                  <a:gd name="T23" fmla="*/ 20 h 200"/>
                  <a:gd name="T24" fmla="*/ 13 w 169"/>
                  <a:gd name="T25" fmla="*/ 3 h 200"/>
                  <a:gd name="T26" fmla="*/ 33 w 169"/>
                  <a:gd name="T27" fmla="*/ 0 h 200"/>
                  <a:gd name="T28" fmla="*/ 52 w 169"/>
                  <a:gd name="T29" fmla="*/ 15 h 200"/>
                  <a:gd name="T30" fmla="*/ 52 w 169"/>
                  <a:gd name="T31" fmla="*/ 15 h 20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69"/>
                  <a:gd name="T49" fmla="*/ 0 h 200"/>
                  <a:gd name="T50" fmla="*/ 169 w 169"/>
                  <a:gd name="T51" fmla="*/ 200 h 20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69" h="200">
                    <a:moveTo>
                      <a:pt x="52" y="15"/>
                    </a:moveTo>
                    <a:lnTo>
                      <a:pt x="67" y="40"/>
                    </a:lnTo>
                    <a:lnTo>
                      <a:pt x="85" y="59"/>
                    </a:lnTo>
                    <a:lnTo>
                      <a:pt x="123" y="102"/>
                    </a:lnTo>
                    <a:lnTo>
                      <a:pt x="162" y="168"/>
                    </a:lnTo>
                    <a:lnTo>
                      <a:pt x="169" y="181"/>
                    </a:lnTo>
                    <a:lnTo>
                      <a:pt x="162" y="194"/>
                    </a:lnTo>
                    <a:lnTo>
                      <a:pt x="150" y="200"/>
                    </a:lnTo>
                    <a:lnTo>
                      <a:pt x="137" y="194"/>
                    </a:lnTo>
                    <a:lnTo>
                      <a:pt x="69" y="150"/>
                    </a:lnTo>
                    <a:lnTo>
                      <a:pt x="2" y="43"/>
                    </a:lnTo>
                    <a:lnTo>
                      <a:pt x="0" y="20"/>
                    </a:lnTo>
                    <a:lnTo>
                      <a:pt x="13" y="3"/>
                    </a:lnTo>
                    <a:lnTo>
                      <a:pt x="33" y="0"/>
                    </a:lnTo>
                    <a:lnTo>
                      <a:pt x="52" y="15"/>
                    </a:lnTo>
                    <a:close/>
                  </a:path>
                </a:pathLst>
              </a:custGeom>
              <a:solidFill>
                <a:srgbClr val="000000"/>
              </a:solidFill>
              <a:ln w="9525">
                <a:noFill/>
                <a:round/>
                <a:headEnd/>
                <a:tailEnd/>
              </a:ln>
            </p:spPr>
            <p:txBody>
              <a:bodyPr/>
              <a:lstStyle/>
              <a:p>
                <a:endParaRPr lang="en-US"/>
              </a:p>
            </p:txBody>
          </p:sp>
          <p:sp>
            <p:nvSpPr>
              <p:cNvPr id="21571" name="Freeform 336"/>
              <p:cNvSpPr>
                <a:spLocks/>
              </p:cNvSpPr>
              <p:nvPr/>
            </p:nvSpPr>
            <p:spPr bwMode="auto">
              <a:xfrm>
                <a:off x="538" y="2668"/>
                <a:ext cx="25" cy="9"/>
              </a:xfrm>
              <a:custGeom>
                <a:avLst/>
                <a:gdLst>
                  <a:gd name="T0" fmla="*/ 23 w 180"/>
                  <a:gd name="T1" fmla="*/ 0 h 67"/>
                  <a:gd name="T2" fmla="*/ 79 w 180"/>
                  <a:gd name="T3" fmla="*/ 0 h 67"/>
                  <a:gd name="T4" fmla="*/ 168 w 180"/>
                  <a:gd name="T5" fmla="*/ 31 h 67"/>
                  <a:gd name="T6" fmla="*/ 180 w 180"/>
                  <a:gd name="T7" fmla="*/ 55 h 67"/>
                  <a:gd name="T8" fmla="*/ 171 w 180"/>
                  <a:gd name="T9" fmla="*/ 66 h 67"/>
                  <a:gd name="T10" fmla="*/ 157 w 180"/>
                  <a:gd name="T11" fmla="*/ 67 h 67"/>
                  <a:gd name="T12" fmla="*/ 73 w 180"/>
                  <a:gd name="T13" fmla="*/ 46 h 67"/>
                  <a:gd name="T14" fmla="*/ 23 w 180"/>
                  <a:gd name="T15" fmla="*/ 47 h 67"/>
                  <a:gd name="T16" fmla="*/ 5 w 180"/>
                  <a:gd name="T17" fmla="*/ 39 h 67"/>
                  <a:gd name="T18" fmla="*/ 0 w 180"/>
                  <a:gd name="T19" fmla="*/ 23 h 67"/>
                  <a:gd name="T20" fmla="*/ 5 w 180"/>
                  <a:gd name="T21" fmla="*/ 6 h 67"/>
                  <a:gd name="T22" fmla="*/ 23 w 180"/>
                  <a:gd name="T23" fmla="*/ 0 h 67"/>
                  <a:gd name="T24" fmla="*/ 23 w 180"/>
                  <a:gd name="T25" fmla="*/ 0 h 6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80"/>
                  <a:gd name="T40" fmla="*/ 0 h 67"/>
                  <a:gd name="T41" fmla="*/ 180 w 180"/>
                  <a:gd name="T42" fmla="*/ 67 h 6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80" h="67">
                    <a:moveTo>
                      <a:pt x="23" y="0"/>
                    </a:moveTo>
                    <a:lnTo>
                      <a:pt x="79" y="0"/>
                    </a:lnTo>
                    <a:lnTo>
                      <a:pt x="168" y="31"/>
                    </a:lnTo>
                    <a:lnTo>
                      <a:pt x="180" y="55"/>
                    </a:lnTo>
                    <a:lnTo>
                      <a:pt x="171" y="66"/>
                    </a:lnTo>
                    <a:lnTo>
                      <a:pt x="157" y="67"/>
                    </a:lnTo>
                    <a:lnTo>
                      <a:pt x="73" y="46"/>
                    </a:lnTo>
                    <a:lnTo>
                      <a:pt x="23" y="47"/>
                    </a:lnTo>
                    <a:lnTo>
                      <a:pt x="5" y="39"/>
                    </a:lnTo>
                    <a:lnTo>
                      <a:pt x="0" y="23"/>
                    </a:lnTo>
                    <a:lnTo>
                      <a:pt x="5" y="6"/>
                    </a:lnTo>
                    <a:lnTo>
                      <a:pt x="23" y="0"/>
                    </a:lnTo>
                    <a:close/>
                  </a:path>
                </a:pathLst>
              </a:custGeom>
              <a:solidFill>
                <a:srgbClr val="000000"/>
              </a:solidFill>
              <a:ln w="9525">
                <a:noFill/>
                <a:round/>
                <a:headEnd/>
                <a:tailEnd/>
              </a:ln>
            </p:spPr>
            <p:txBody>
              <a:bodyPr/>
              <a:lstStyle/>
              <a:p>
                <a:endParaRPr lang="en-US"/>
              </a:p>
            </p:txBody>
          </p:sp>
          <p:sp>
            <p:nvSpPr>
              <p:cNvPr id="21572" name="Freeform 337"/>
              <p:cNvSpPr>
                <a:spLocks/>
              </p:cNvSpPr>
              <p:nvPr/>
            </p:nvSpPr>
            <p:spPr bwMode="auto">
              <a:xfrm>
                <a:off x="564" y="2441"/>
                <a:ext cx="12" cy="232"/>
              </a:xfrm>
              <a:custGeom>
                <a:avLst/>
                <a:gdLst>
                  <a:gd name="T0" fmla="*/ 17 w 89"/>
                  <a:gd name="T1" fmla="*/ 1600 h 1624"/>
                  <a:gd name="T2" fmla="*/ 6 w 89"/>
                  <a:gd name="T3" fmla="*/ 1334 h 1624"/>
                  <a:gd name="T4" fmla="*/ 0 w 89"/>
                  <a:gd name="T5" fmla="*/ 1069 h 1624"/>
                  <a:gd name="T6" fmla="*/ 26 w 89"/>
                  <a:gd name="T7" fmla="*/ 707 h 1624"/>
                  <a:gd name="T8" fmla="*/ 27 w 89"/>
                  <a:gd name="T9" fmla="*/ 538 h 1624"/>
                  <a:gd name="T10" fmla="*/ 17 w 89"/>
                  <a:gd name="T11" fmla="*/ 348 h 1624"/>
                  <a:gd name="T12" fmla="*/ 13 w 89"/>
                  <a:gd name="T13" fmla="*/ 226 h 1624"/>
                  <a:gd name="T14" fmla="*/ 19 w 89"/>
                  <a:gd name="T15" fmla="*/ 105 h 1624"/>
                  <a:gd name="T16" fmla="*/ 30 w 89"/>
                  <a:gd name="T17" fmla="*/ 55 h 1624"/>
                  <a:gd name="T18" fmla="*/ 55 w 89"/>
                  <a:gd name="T19" fmla="*/ 11 h 1624"/>
                  <a:gd name="T20" fmla="*/ 66 w 89"/>
                  <a:gd name="T21" fmla="*/ 0 h 1624"/>
                  <a:gd name="T22" fmla="*/ 80 w 89"/>
                  <a:gd name="T23" fmla="*/ 2 h 1624"/>
                  <a:gd name="T24" fmla="*/ 89 w 89"/>
                  <a:gd name="T25" fmla="*/ 27 h 1624"/>
                  <a:gd name="T26" fmla="*/ 80 w 89"/>
                  <a:gd name="T27" fmla="*/ 65 h 1624"/>
                  <a:gd name="T28" fmla="*/ 81 w 89"/>
                  <a:gd name="T29" fmla="*/ 107 h 1624"/>
                  <a:gd name="T30" fmla="*/ 73 w 89"/>
                  <a:gd name="T31" fmla="*/ 343 h 1624"/>
                  <a:gd name="T32" fmla="*/ 80 w 89"/>
                  <a:gd name="T33" fmla="*/ 536 h 1624"/>
                  <a:gd name="T34" fmla="*/ 73 w 89"/>
                  <a:gd name="T35" fmla="*/ 705 h 1624"/>
                  <a:gd name="T36" fmla="*/ 56 w 89"/>
                  <a:gd name="T37" fmla="*/ 875 h 1624"/>
                  <a:gd name="T38" fmla="*/ 37 w 89"/>
                  <a:gd name="T39" fmla="*/ 1069 h 1624"/>
                  <a:gd name="T40" fmla="*/ 73 w 89"/>
                  <a:gd name="T41" fmla="*/ 1593 h 1624"/>
                  <a:gd name="T42" fmla="*/ 66 w 89"/>
                  <a:gd name="T43" fmla="*/ 1616 h 1624"/>
                  <a:gd name="T44" fmla="*/ 49 w 89"/>
                  <a:gd name="T45" fmla="*/ 1624 h 1624"/>
                  <a:gd name="T46" fmla="*/ 17 w 89"/>
                  <a:gd name="T47" fmla="*/ 1600 h 1624"/>
                  <a:gd name="T48" fmla="*/ 17 w 89"/>
                  <a:gd name="T49" fmla="*/ 1600 h 162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9"/>
                  <a:gd name="T76" fmla="*/ 0 h 1624"/>
                  <a:gd name="T77" fmla="*/ 89 w 89"/>
                  <a:gd name="T78" fmla="*/ 1624 h 162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9" h="1624">
                    <a:moveTo>
                      <a:pt x="17" y="1600"/>
                    </a:moveTo>
                    <a:lnTo>
                      <a:pt x="6" y="1334"/>
                    </a:lnTo>
                    <a:lnTo>
                      <a:pt x="0" y="1069"/>
                    </a:lnTo>
                    <a:lnTo>
                      <a:pt x="26" y="707"/>
                    </a:lnTo>
                    <a:lnTo>
                      <a:pt x="27" y="538"/>
                    </a:lnTo>
                    <a:lnTo>
                      <a:pt x="17" y="348"/>
                    </a:lnTo>
                    <a:lnTo>
                      <a:pt x="13" y="226"/>
                    </a:lnTo>
                    <a:lnTo>
                      <a:pt x="19" y="105"/>
                    </a:lnTo>
                    <a:lnTo>
                      <a:pt x="30" y="55"/>
                    </a:lnTo>
                    <a:lnTo>
                      <a:pt x="55" y="11"/>
                    </a:lnTo>
                    <a:lnTo>
                      <a:pt x="66" y="0"/>
                    </a:lnTo>
                    <a:lnTo>
                      <a:pt x="80" y="2"/>
                    </a:lnTo>
                    <a:lnTo>
                      <a:pt x="89" y="27"/>
                    </a:lnTo>
                    <a:lnTo>
                      <a:pt x="80" y="65"/>
                    </a:lnTo>
                    <a:lnTo>
                      <a:pt x="81" y="107"/>
                    </a:lnTo>
                    <a:lnTo>
                      <a:pt x="73" y="343"/>
                    </a:lnTo>
                    <a:lnTo>
                      <a:pt x="80" y="536"/>
                    </a:lnTo>
                    <a:lnTo>
                      <a:pt x="73" y="705"/>
                    </a:lnTo>
                    <a:lnTo>
                      <a:pt x="56" y="875"/>
                    </a:lnTo>
                    <a:lnTo>
                      <a:pt x="37" y="1069"/>
                    </a:lnTo>
                    <a:lnTo>
                      <a:pt x="73" y="1593"/>
                    </a:lnTo>
                    <a:lnTo>
                      <a:pt x="66" y="1616"/>
                    </a:lnTo>
                    <a:lnTo>
                      <a:pt x="49" y="1624"/>
                    </a:lnTo>
                    <a:lnTo>
                      <a:pt x="17" y="1600"/>
                    </a:lnTo>
                    <a:close/>
                  </a:path>
                </a:pathLst>
              </a:custGeom>
              <a:solidFill>
                <a:srgbClr val="000000"/>
              </a:solidFill>
              <a:ln w="9525">
                <a:noFill/>
                <a:round/>
                <a:headEnd/>
                <a:tailEnd/>
              </a:ln>
            </p:spPr>
            <p:txBody>
              <a:bodyPr/>
              <a:lstStyle/>
              <a:p>
                <a:endParaRPr lang="en-US"/>
              </a:p>
            </p:txBody>
          </p:sp>
          <p:sp>
            <p:nvSpPr>
              <p:cNvPr id="21573" name="Freeform 338"/>
              <p:cNvSpPr>
                <a:spLocks/>
              </p:cNvSpPr>
              <p:nvPr/>
            </p:nvSpPr>
            <p:spPr bwMode="auto">
              <a:xfrm>
                <a:off x="572" y="2435"/>
                <a:ext cx="79" cy="13"/>
              </a:xfrm>
              <a:custGeom>
                <a:avLst/>
                <a:gdLst>
                  <a:gd name="T0" fmla="*/ 10 w 553"/>
                  <a:gd name="T1" fmla="*/ 36 h 90"/>
                  <a:gd name="T2" fmla="*/ 61 w 553"/>
                  <a:gd name="T3" fmla="*/ 17 h 90"/>
                  <a:gd name="T4" fmla="*/ 108 w 553"/>
                  <a:gd name="T5" fmla="*/ 6 h 90"/>
                  <a:gd name="T6" fmla="*/ 199 w 553"/>
                  <a:gd name="T7" fmla="*/ 0 h 90"/>
                  <a:gd name="T8" fmla="*/ 396 w 553"/>
                  <a:gd name="T9" fmla="*/ 28 h 90"/>
                  <a:gd name="T10" fmla="*/ 481 w 553"/>
                  <a:gd name="T11" fmla="*/ 30 h 90"/>
                  <a:gd name="T12" fmla="*/ 531 w 553"/>
                  <a:gd name="T13" fmla="*/ 38 h 90"/>
                  <a:gd name="T14" fmla="*/ 549 w 553"/>
                  <a:gd name="T15" fmla="*/ 49 h 90"/>
                  <a:gd name="T16" fmla="*/ 553 w 553"/>
                  <a:gd name="T17" fmla="*/ 69 h 90"/>
                  <a:gd name="T18" fmla="*/ 544 w 553"/>
                  <a:gd name="T19" fmla="*/ 86 h 90"/>
                  <a:gd name="T20" fmla="*/ 523 w 553"/>
                  <a:gd name="T21" fmla="*/ 90 h 90"/>
                  <a:gd name="T22" fmla="*/ 476 w 553"/>
                  <a:gd name="T23" fmla="*/ 79 h 90"/>
                  <a:gd name="T24" fmla="*/ 391 w 553"/>
                  <a:gd name="T25" fmla="*/ 81 h 90"/>
                  <a:gd name="T26" fmla="*/ 293 w 553"/>
                  <a:gd name="T27" fmla="*/ 61 h 90"/>
                  <a:gd name="T28" fmla="*/ 204 w 553"/>
                  <a:gd name="T29" fmla="*/ 45 h 90"/>
                  <a:gd name="T30" fmla="*/ 117 w 553"/>
                  <a:gd name="T31" fmla="*/ 45 h 90"/>
                  <a:gd name="T32" fmla="*/ 25 w 553"/>
                  <a:gd name="T33" fmla="*/ 71 h 90"/>
                  <a:gd name="T34" fmla="*/ 10 w 553"/>
                  <a:gd name="T35" fmla="*/ 71 h 90"/>
                  <a:gd name="T36" fmla="*/ 1 w 553"/>
                  <a:gd name="T37" fmla="*/ 61 h 90"/>
                  <a:gd name="T38" fmla="*/ 0 w 553"/>
                  <a:gd name="T39" fmla="*/ 48 h 90"/>
                  <a:gd name="T40" fmla="*/ 10 w 553"/>
                  <a:gd name="T41" fmla="*/ 36 h 90"/>
                  <a:gd name="T42" fmla="*/ 10 w 553"/>
                  <a:gd name="T43" fmla="*/ 36 h 9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553"/>
                  <a:gd name="T67" fmla="*/ 0 h 90"/>
                  <a:gd name="T68" fmla="*/ 553 w 553"/>
                  <a:gd name="T69" fmla="*/ 90 h 9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553" h="90">
                    <a:moveTo>
                      <a:pt x="10" y="36"/>
                    </a:moveTo>
                    <a:lnTo>
                      <a:pt x="61" y="17"/>
                    </a:lnTo>
                    <a:lnTo>
                      <a:pt x="108" y="6"/>
                    </a:lnTo>
                    <a:lnTo>
                      <a:pt x="199" y="0"/>
                    </a:lnTo>
                    <a:lnTo>
                      <a:pt x="396" y="28"/>
                    </a:lnTo>
                    <a:lnTo>
                      <a:pt x="481" y="30"/>
                    </a:lnTo>
                    <a:lnTo>
                      <a:pt x="531" y="38"/>
                    </a:lnTo>
                    <a:lnTo>
                      <a:pt x="549" y="49"/>
                    </a:lnTo>
                    <a:lnTo>
                      <a:pt x="553" y="69"/>
                    </a:lnTo>
                    <a:lnTo>
                      <a:pt x="544" y="86"/>
                    </a:lnTo>
                    <a:lnTo>
                      <a:pt x="523" y="90"/>
                    </a:lnTo>
                    <a:lnTo>
                      <a:pt x="476" y="79"/>
                    </a:lnTo>
                    <a:lnTo>
                      <a:pt x="391" y="81"/>
                    </a:lnTo>
                    <a:lnTo>
                      <a:pt x="293" y="61"/>
                    </a:lnTo>
                    <a:lnTo>
                      <a:pt x="204" y="45"/>
                    </a:lnTo>
                    <a:lnTo>
                      <a:pt x="117" y="45"/>
                    </a:lnTo>
                    <a:lnTo>
                      <a:pt x="25" y="71"/>
                    </a:lnTo>
                    <a:lnTo>
                      <a:pt x="10" y="71"/>
                    </a:lnTo>
                    <a:lnTo>
                      <a:pt x="1" y="61"/>
                    </a:lnTo>
                    <a:lnTo>
                      <a:pt x="0" y="48"/>
                    </a:lnTo>
                    <a:lnTo>
                      <a:pt x="10" y="36"/>
                    </a:lnTo>
                    <a:close/>
                  </a:path>
                </a:pathLst>
              </a:custGeom>
              <a:solidFill>
                <a:srgbClr val="000000"/>
              </a:solidFill>
              <a:ln w="9525">
                <a:noFill/>
                <a:round/>
                <a:headEnd/>
                <a:tailEnd/>
              </a:ln>
            </p:spPr>
            <p:txBody>
              <a:bodyPr/>
              <a:lstStyle/>
              <a:p>
                <a:endParaRPr lang="en-US"/>
              </a:p>
            </p:txBody>
          </p:sp>
          <p:sp>
            <p:nvSpPr>
              <p:cNvPr id="21574" name="Freeform 339"/>
              <p:cNvSpPr>
                <a:spLocks/>
              </p:cNvSpPr>
              <p:nvPr/>
            </p:nvSpPr>
            <p:spPr bwMode="auto">
              <a:xfrm>
                <a:off x="647" y="2450"/>
                <a:ext cx="18" cy="229"/>
              </a:xfrm>
              <a:custGeom>
                <a:avLst/>
                <a:gdLst>
                  <a:gd name="T0" fmla="*/ 102 w 128"/>
                  <a:gd name="T1" fmla="*/ 21 h 1605"/>
                  <a:gd name="T2" fmla="*/ 97 w 128"/>
                  <a:gd name="T3" fmla="*/ 184 h 1605"/>
                  <a:gd name="T4" fmla="*/ 107 w 128"/>
                  <a:gd name="T5" fmla="*/ 349 h 1605"/>
                  <a:gd name="T6" fmla="*/ 128 w 128"/>
                  <a:gd name="T7" fmla="*/ 772 h 1605"/>
                  <a:gd name="T8" fmla="*/ 125 w 128"/>
                  <a:gd name="T9" fmla="*/ 970 h 1605"/>
                  <a:gd name="T10" fmla="*/ 113 w 128"/>
                  <a:gd name="T11" fmla="*/ 1197 h 1605"/>
                  <a:gd name="T12" fmla="*/ 104 w 128"/>
                  <a:gd name="T13" fmla="*/ 1296 h 1605"/>
                  <a:gd name="T14" fmla="*/ 93 w 128"/>
                  <a:gd name="T15" fmla="*/ 1384 h 1605"/>
                  <a:gd name="T16" fmla="*/ 72 w 128"/>
                  <a:gd name="T17" fmla="*/ 1572 h 1605"/>
                  <a:gd name="T18" fmla="*/ 59 w 128"/>
                  <a:gd name="T19" fmla="*/ 1599 h 1605"/>
                  <a:gd name="T20" fmla="*/ 33 w 128"/>
                  <a:gd name="T21" fmla="*/ 1605 h 1605"/>
                  <a:gd name="T22" fmla="*/ 9 w 128"/>
                  <a:gd name="T23" fmla="*/ 1594 h 1605"/>
                  <a:gd name="T24" fmla="*/ 0 w 128"/>
                  <a:gd name="T25" fmla="*/ 1566 h 1605"/>
                  <a:gd name="T26" fmla="*/ 10 w 128"/>
                  <a:gd name="T27" fmla="*/ 1467 h 1605"/>
                  <a:gd name="T28" fmla="*/ 22 w 128"/>
                  <a:gd name="T29" fmla="*/ 1379 h 1605"/>
                  <a:gd name="T30" fmla="*/ 44 w 128"/>
                  <a:gd name="T31" fmla="*/ 1191 h 1605"/>
                  <a:gd name="T32" fmla="*/ 61 w 128"/>
                  <a:gd name="T33" fmla="*/ 968 h 1605"/>
                  <a:gd name="T34" fmla="*/ 75 w 128"/>
                  <a:gd name="T35" fmla="*/ 772 h 1605"/>
                  <a:gd name="T36" fmla="*/ 80 w 128"/>
                  <a:gd name="T37" fmla="*/ 575 h 1605"/>
                  <a:gd name="T38" fmla="*/ 70 w 128"/>
                  <a:gd name="T39" fmla="*/ 352 h 1605"/>
                  <a:gd name="T40" fmla="*/ 65 w 128"/>
                  <a:gd name="T41" fmla="*/ 17 h 1605"/>
                  <a:gd name="T42" fmla="*/ 72 w 128"/>
                  <a:gd name="T43" fmla="*/ 4 h 1605"/>
                  <a:gd name="T44" fmla="*/ 85 w 128"/>
                  <a:gd name="T45" fmla="*/ 0 h 1605"/>
                  <a:gd name="T46" fmla="*/ 102 w 128"/>
                  <a:gd name="T47" fmla="*/ 21 h 1605"/>
                  <a:gd name="T48" fmla="*/ 102 w 128"/>
                  <a:gd name="T49" fmla="*/ 21 h 160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28"/>
                  <a:gd name="T76" fmla="*/ 0 h 1605"/>
                  <a:gd name="T77" fmla="*/ 128 w 128"/>
                  <a:gd name="T78" fmla="*/ 1605 h 160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28" h="1605">
                    <a:moveTo>
                      <a:pt x="102" y="21"/>
                    </a:moveTo>
                    <a:lnTo>
                      <a:pt x="97" y="184"/>
                    </a:lnTo>
                    <a:lnTo>
                      <a:pt x="107" y="349"/>
                    </a:lnTo>
                    <a:lnTo>
                      <a:pt x="128" y="772"/>
                    </a:lnTo>
                    <a:lnTo>
                      <a:pt x="125" y="970"/>
                    </a:lnTo>
                    <a:lnTo>
                      <a:pt x="113" y="1197"/>
                    </a:lnTo>
                    <a:lnTo>
                      <a:pt x="104" y="1296"/>
                    </a:lnTo>
                    <a:lnTo>
                      <a:pt x="93" y="1384"/>
                    </a:lnTo>
                    <a:lnTo>
                      <a:pt x="72" y="1572"/>
                    </a:lnTo>
                    <a:lnTo>
                      <a:pt x="59" y="1599"/>
                    </a:lnTo>
                    <a:lnTo>
                      <a:pt x="33" y="1605"/>
                    </a:lnTo>
                    <a:lnTo>
                      <a:pt x="9" y="1594"/>
                    </a:lnTo>
                    <a:lnTo>
                      <a:pt x="0" y="1566"/>
                    </a:lnTo>
                    <a:lnTo>
                      <a:pt x="10" y="1467"/>
                    </a:lnTo>
                    <a:lnTo>
                      <a:pt x="22" y="1379"/>
                    </a:lnTo>
                    <a:lnTo>
                      <a:pt x="44" y="1191"/>
                    </a:lnTo>
                    <a:lnTo>
                      <a:pt x="61" y="968"/>
                    </a:lnTo>
                    <a:lnTo>
                      <a:pt x="75" y="772"/>
                    </a:lnTo>
                    <a:lnTo>
                      <a:pt x="80" y="575"/>
                    </a:lnTo>
                    <a:lnTo>
                      <a:pt x="70" y="352"/>
                    </a:lnTo>
                    <a:lnTo>
                      <a:pt x="65" y="17"/>
                    </a:lnTo>
                    <a:lnTo>
                      <a:pt x="72" y="4"/>
                    </a:lnTo>
                    <a:lnTo>
                      <a:pt x="85" y="0"/>
                    </a:lnTo>
                    <a:lnTo>
                      <a:pt x="102" y="21"/>
                    </a:lnTo>
                    <a:close/>
                  </a:path>
                </a:pathLst>
              </a:custGeom>
              <a:solidFill>
                <a:srgbClr val="000000"/>
              </a:solidFill>
              <a:ln w="9525">
                <a:noFill/>
                <a:round/>
                <a:headEnd/>
                <a:tailEnd/>
              </a:ln>
            </p:spPr>
            <p:txBody>
              <a:bodyPr/>
              <a:lstStyle/>
              <a:p>
                <a:endParaRPr lang="en-US"/>
              </a:p>
            </p:txBody>
          </p:sp>
          <p:sp>
            <p:nvSpPr>
              <p:cNvPr id="21575" name="Freeform 340"/>
              <p:cNvSpPr>
                <a:spLocks/>
              </p:cNvSpPr>
              <p:nvPr/>
            </p:nvSpPr>
            <p:spPr bwMode="auto">
              <a:xfrm>
                <a:off x="530" y="2444"/>
                <a:ext cx="43" cy="25"/>
              </a:xfrm>
              <a:custGeom>
                <a:avLst/>
                <a:gdLst>
                  <a:gd name="T0" fmla="*/ 14 w 301"/>
                  <a:gd name="T1" fmla="*/ 115 h 179"/>
                  <a:gd name="T2" fmla="*/ 47 w 301"/>
                  <a:gd name="T3" fmla="*/ 94 h 179"/>
                  <a:gd name="T4" fmla="*/ 79 w 301"/>
                  <a:gd name="T5" fmla="*/ 78 h 179"/>
                  <a:gd name="T6" fmla="*/ 141 w 301"/>
                  <a:gd name="T7" fmla="*/ 56 h 179"/>
                  <a:gd name="T8" fmla="*/ 272 w 301"/>
                  <a:gd name="T9" fmla="*/ 2 h 179"/>
                  <a:gd name="T10" fmla="*/ 287 w 301"/>
                  <a:gd name="T11" fmla="*/ 0 h 179"/>
                  <a:gd name="T12" fmla="*/ 297 w 301"/>
                  <a:gd name="T13" fmla="*/ 9 h 179"/>
                  <a:gd name="T14" fmla="*/ 301 w 301"/>
                  <a:gd name="T15" fmla="*/ 22 h 179"/>
                  <a:gd name="T16" fmla="*/ 292 w 301"/>
                  <a:gd name="T17" fmla="*/ 35 h 179"/>
                  <a:gd name="T18" fmla="*/ 259 w 301"/>
                  <a:gd name="T19" fmla="*/ 55 h 179"/>
                  <a:gd name="T20" fmla="*/ 229 w 301"/>
                  <a:gd name="T21" fmla="*/ 70 h 179"/>
                  <a:gd name="T22" fmla="*/ 200 w 301"/>
                  <a:gd name="T23" fmla="*/ 86 h 179"/>
                  <a:gd name="T24" fmla="*/ 172 w 301"/>
                  <a:gd name="T25" fmla="*/ 101 h 179"/>
                  <a:gd name="T26" fmla="*/ 145 w 301"/>
                  <a:gd name="T27" fmla="*/ 115 h 179"/>
                  <a:gd name="T28" fmla="*/ 116 w 301"/>
                  <a:gd name="T29" fmla="*/ 131 h 179"/>
                  <a:gd name="T30" fmla="*/ 87 w 301"/>
                  <a:gd name="T31" fmla="*/ 150 h 179"/>
                  <a:gd name="T32" fmla="*/ 56 w 301"/>
                  <a:gd name="T33" fmla="*/ 172 h 179"/>
                  <a:gd name="T34" fmla="*/ 28 w 301"/>
                  <a:gd name="T35" fmla="*/ 179 h 179"/>
                  <a:gd name="T36" fmla="*/ 7 w 301"/>
                  <a:gd name="T37" fmla="*/ 165 h 179"/>
                  <a:gd name="T38" fmla="*/ 0 w 301"/>
                  <a:gd name="T39" fmla="*/ 140 h 179"/>
                  <a:gd name="T40" fmla="*/ 14 w 301"/>
                  <a:gd name="T41" fmla="*/ 115 h 179"/>
                  <a:gd name="T42" fmla="*/ 14 w 301"/>
                  <a:gd name="T43" fmla="*/ 115 h 17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01"/>
                  <a:gd name="T67" fmla="*/ 0 h 179"/>
                  <a:gd name="T68" fmla="*/ 301 w 301"/>
                  <a:gd name="T69" fmla="*/ 179 h 17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01" h="179">
                    <a:moveTo>
                      <a:pt x="14" y="115"/>
                    </a:moveTo>
                    <a:lnTo>
                      <a:pt x="47" y="94"/>
                    </a:lnTo>
                    <a:lnTo>
                      <a:pt x="79" y="78"/>
                    </a:lnTo>
                    <a:lnTo>
                      <a:pt x="141" y="56"/>
                    </a:lnTo>
                    <a:lnTo>
                      <a:pt x="272" y="2"/>
                    </a:lnTo>
                    <a:lnTo>
                      <a:pt x="287" y="0"/>
                    </a:lnTo>
                    <a:lnTo>
                      <a:pt x="297" y="9"/>
                    </a:lnTo>
                    <a:lnTo>
                      <a:pt x="301" y="22"/>
                    </a:lnTo>
                    <a:lnTo>
                      <a:pt x="292" y="35"/>
                    </a:lnTo>
                    <a:lnTo>
                      <a:pt x="259" y="55"/>
                    </a:lnTo>
                    <a:lnTo>
                      <a:pt x="229" y="70"/>
                    </a:lnTo>
                    <a:lnTo>
                      <a:pt x="200" y="86"/>
                    </a:lnTo>
                    <a:lnTo>
                      <a:pt x="172" y="101"/>
                    </a:lnTo>
                    <a:lnTo>
                      <a:pt x="145" y="115"/>
                    </a:lnTo>
                    <a:lnTo>
                      <a:pt x="116" y="131"/>
                    </a:lnTo>
                    <a:lnTo>
                      <a:pt x="87" y="150"/>
                    </a:lnTo>
                    <a:lnTo>
                      <a:pt x="56" y="172"/>
                    </a:lnTo>
                    <a:lnTo>
                      <a:pt x="28" y="179"/>
                    </a:lnTo>
                    <a:lnTo>
                      <a:pt x="7" y="165"/>
                    </a:lnTo>
                    <a:lnTo>
                      <a:pt x="0" y="140"/>
                    </a:lnTo>
                    <a:lnTo>
                      <a:pt x="14" y="115"/>
                    </a:lnTo>
                    <a:close/>
                  </a:path>
                </a:pathLst>
              </a:custGeom>
              <a:solidFill>
                <a:srgbClr val="000000"/>
              </a:solidFill>
              <a:ln w="9525">
                <a:noFill/>
                <a:round/>
                <a:headEnd/>
                <a:tailEnd/>
              </a:ln>
            </p:spPr>
            <p:txBody>
              <a:bodyPr/>
              <a:lstStyle/>
              <a:p>
                <a:endParaRPr lang="en-US"/>
              </a:p>
            </p:txBody>
          </p:sp>
          <p:sp>
            <p:nvSpPr>
              <p:cNvPr id="21576" name="Freeform 341"/>
              <p:cNvSpPr>
                <a:spLocks/>
              </p:cNvSpPr>
              <p:nvPr/>
            </p:nvSpPr>
            <p:spPr bwMode="auto">
              <a:xfrm>
                <a:off x="495" y="2636"/>
                <a:ext cx="7" cy="27"/>
              </a:xfrm>
              <a:custGeom>
                <a:avLst/>
                <a:gdLst>
                  <a:gd name="T0" fmla="*/ 54 w 54"/>
                  <a:gd name="T1" fmla="*/ 21 h 184"/>
                  <a:gd name="T2" fmla="*/ 53 w 54"/>
                  <a:gd name="T3" fmla="*/ 66 h 184"/>
                  <a:gd name="T4" fmla="*/ 54 w 54"/>
                  <a:gd name="T5" fmla="*/ 112 h 184"/>
                  <a:gd name="T6" fmla="*/ 53 w 54"/>
                  <a:gd name="T7" fmla="*/ 171 h 184"/>
                  <a:gd name="T8" fmla="*/ 49 w 54"/>
                  <a:gd name="T9" fmla="*/ 183 h 184"/>
                  <a:gd name="T10" fmla="*/ 36 w 54"/>
                  <a:gd name="T11" fmla="*/ 184 h 184"/>
                  <a:gd name="T12" fmla="*/ 16 w 54"/>
                  <a:gd name="T13" fmla="*/ 159 h 184"/>
                  <a:gd name="T14" fmla="*/ 4 w 54"/>
                  <a:gd name="T15" fmla="*/ 117 h 184"/>
                  <a:gd name="T16" fmla="*/ 0 w 54"/>
                  <a:gd name="T17" fmla="*/ 28 h 184"/>
                  <a:gd name="T18" fmla="*/ 10 w 54"/>
                  <a:gd name="T19" fmla="*/ 9 h 184"/>
                  <a:gd name="T20" fmla="*/ 29 w 54"/>
                  <a:gd name="T21" fmla="*/ 0 h 184"/>
                  <a:gd name="T22" fmla="*/ 47 w 54"/>
                  <a:gd name="T23" fmla="*/ 4 h 184"/>
                  <a:gd name="T24" fmla="*/ 54 w 54"/>
                  <a:gd name="T25" fmla="*/ 21 h 184"/>
                  <a:gd name="T26" fmla="*/ 54 w 54"/>
                  <a:gd name="T27" fmla="*/ 21 h 18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4"/>
                  <a:gd name="T43" fmla="*/ 0 h 184"/>
                  <a:gd name="T44" fmla="*/ 54 w 54"/>
                  <a:gd name="T45" fmla="*/ 184 h 18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4" h="184">
                    <a:moveTo>
                      <a:pt x="54" y="21"/>
                    </a:moveTo>
                    <a:lnTo>
                      <a:pt x="53" y="66"/>
                    </a:lnTo>
                    <a:lnTo>
                      <a:pt x="54" y="112"/>
                    </a:lnTo>
                    <a:lnTo>
                      <a:pt x="53" y="171"/>
                    </a:lnTo>
                    <a:lnTo>
                      <a:pt x="49" y="183"/>
                    </a:lnTo>
                    <a:lnTo>
                      <a:pt x="36" y="184"/>
                    </a:lnTo>
                    <a:lnTo>
                      <a:pt x="16" y="159"/>
                    </a:lnTo>
                    <a:lnTo>
                      <a:pt x="4" y="117"/>
                    </a:lnTo>
                    <a:lnTo>
                      <a:pt x="0" y="28"/>
                    </a:lnTo>
                    <a:lnTo>
                      <a:pt x="10" y="9"/>
                    </a:lnTo>
                    <a:lnTo>
                      <a:pt x="29" y="0"/>
                    </a:lnTo>
                    <a:lnTo>
                      <a:pt x="47" y="4"/>
                    </a:lnTo>
                    <a:lnTo>
                      <a:pt x="54" y="21"/>
                    </a:lnTo>
                    <a:close/>
                  </a:path>
                </a:pathLst>
              </a:custGeom>
              <a:solidFill>
                <a:srgbClr val="000000"/>
              </a:solidFill>
              <a:ln w="9525">
                <a:noFill/>
                <a:round/>
                <a:headEnd/>
                <a:tailEnd/>
              </a:ln>
            </p:spPr>
            <p:txBody>
              <a:bodyPr/>
              <a:lstStyle/>
              <a:p>
                <a:endParaRPr lang="en-US"/>
              </a:p>
            </p:txBody>
          </p:sp>
          <p:sp>
            <p:nvSpPr>
              <p:cNvPr id="21577" name="Freeform 342"/>
              <p:cNvSpPr>
                <a:spLocks/>
              </p:cNvSpPr>
              <p:nvPr/>
            </p:nvSpPr>
            <p:spPr bwMode="auto">
              <a:xfrm>
                <a:off x="598" y="2453"/>
                <a:ext cx="51" cy="35"/>
              </a:xfrm>
              <a:custGeom>
                <a:avLst/>
                <a:gdLst>
                  <a:gd name="T0" fmla="*/ 323 w 359"/>
                  <a:gd name="T1" fmla="*/ 230 h 241"/>
                  <a:gd name="T2" fmla="*/ 310 w 359"/>
                  <a:gd name="T3" fmla="*/ 153 h 241"/>
                  <a:gd name="T4" fmla="*/ 313 w 359"/>
                  <a:gd name="T5" fmla="*/ 76 h 241"/>
                  <a:gd name="T6" fmla="*/ 137 w 359"/>
                  <a:gd name="T7" fmla="*/ 71 h 241"/>
                  <a:gd name="T8" fmla="*/ 78 w 359"/>
                  <a:gd name="T9" fmla="*/ 51 h 241"/>
                  <a:gd name="T10" fmla="*/ 19 w 359"/>
                  <a:gd name="T11" fmla="*/ 40 h 241"/>
                  <a:gd name="T12" fmla="*/ 0 w 359"/>
                  <a:gd name="T13" fmla="*/ 22 h 241"/>
                  <a:gd name="T14" fmla="*/ 5 w 359"/>
                  <a:gd name="T15" fmla="*/ 9 h 241"/>
                  <a:gd name="T16" fmla="*/ 19 w 359"/>
                  <a:gd name="T17" fmla="*/ 3 h 241"/>
                  <a:gd name="T18" fmla="*/ 84 w 359"/>
                  <a:gd name="T19" fmla="*/ 0 h 241"/>
                  <a:gd name="T20" fmla="*/ 148 w 359"/>
                  <a:gd name="T21" fmla="*/ 6 h 241"/>
                  <a:gd name="T22" fmla="*/ 242 w 359"/>
                  <a:gd name="T23" fmla="*/ 22 h 241"/>
                  <a:gd name="T24" fmla="*/ 336 w 359"/>
                  <a:gd name="T25" fmla="*/ 32 h 241"/>
                  <a:gd name="T26" fmla="*/ 357 w 359"/>
                  <a:gd name="T27" fmla="*/ 55 h 241"/>
                  <a:gd name="T28" fmla="*/ 359 w 359"/>
                  <a:gd name="T29" fmla="*/ 216 h 241"/>
                  <a:gd name="T30" fmla="*/ 357 w 359"/>
                  <a:gd name="T31" fmla="*/ 232 h 241"/>
                  <a:gd name="T32" fmla="*/ 347 w 359"/>
                  <a:gd name="T33" fmla="*/ 241 h 241"/>
                  <a:gd name="T34" fmla="*/ 323 w 359"/>
                  <a:gd name="T35" fmla="*/ 230 h 241"/>
                  <a:gd name="T36" fmla="*/ 323 w 359"/>
                  <a:gd name="T37" fmla="*/ 230 h 24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59"/>
                  <a:gd name="T58" fmla="*/ 0 h 241"/>
                  <a:gd name="T59" fmla="*/ 359 w 359"/>
                  <a:gd name="T60" fmla="*/ 241 h 24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59" h="241">
                    <a:moveTo>
                      <a:pt x="323" y="230"/>
                    </a:moveTo>
                    <a:lnTo>
                      <a:pt x="310" y="153"/>
                    </a:lnTo>
                    <a:lnTo>
                      <a:pt x="313" y="76"/>
                    </a:lnTo>
                    <a:lnTo>
                      <a:pt x="137" y="71"/>
                    </a:lnTo>
                    <a:lnTo>
                      <a:pt x="78" y="51"/>
                    </a:lnTo>
                    <a:lnTo>
                      <a:pt x="19" y="40"/>
                    </a:lnTo>
                    <a:lnTo>
                      <a:pt x="0" y="22"/>
                    </a:lnTo>
                    <a:lnTo>
                      <a:pt x="5" y="9"/>
                    </a:lnTo>
                    <a:lnTo>
                      <a:pt x="19" y="3"/>
                    </a:lnTo>
                    <a:lnTo>
                      <a:pt x="84" y="0"/>
                    </a:lnTo>
                    <a:lnTo>
                      <a:pt x="148" y="6"/>
                    </a:lnTo>
                    <a:lnTo>
                      <a:pt x="242" y="22"/>
                    </a:lnTo>
                    <a:lnTo>
                      <a:pt x="336" y="32"/>
                    </a:lnTo>
                    <a:lnTo>
                      <a:pt x="357" y="55"/>
                    </a:lnTo>
                    <a:lnTo>
                      <a:pt x="359" y="216"/>
                    </a:lnTo>
                    <a:lnTo>
                      <a:pt x="357" y="232"/>
                    </a:lnTo>
                    <a:lnTo>
                      <a:pt x="347" y="241"/>
                    </a:lnTo>
                    <a:lnTo>
                      <a:pt x="323" y="230"/>
                    </a:lnTo>
                    <a:close/>
                  </a:path>
                </a:pathLst>
              </a:custGeom>
              <a:solidFill>
                <a:srgbClr val="000000"/>
              </a:solidFill>
              <a:ln w="9525">
                <a:noFill/>
                <a:round/>
                <a:headEnd/>
                <a:tailEnd/>
              </a:ln>
            </p:spPr>
            <p:txBody>
              <a:bodyPr/>
              <a:lstStyle/>
              <a:p>
                <a:endParaRPr lang="en-US"/>
              </a:p>
            </p:txBody>
          </p:sp>
          <p:sp>
            <p:nvSpPr>
              <p:cNvPr id="21578" name="Freeform 343"/>
              <p:cNvSpPr>
                <a:spLocks/>
              </p:cNvSpPr>
              <p:nvPr/>
            </p:nvSpPr>
            <p:spPr bwMode="auto">
              <a:xfrm>
                <a:off x="604" y="2500"/>
                <a:ext cx="45" cy="10"/>
              </a:xfrm>
              <a:custGeom>
                <a:avLst/>
                <a:gdLst>
                  <a:gd name="T0" fmla="*/ 299 w 317"/>
                  <a:gd name="T1" fmla="*/ 65 h 67"/>
                  <a:gd name="T2" fmla="*/ 182 w 317"/>
                  <a:gd name="T3" fmla="*/ 67 h 67"/>
                  <a:gd name="T4" fmla="*/ 63 w 317"/>
                  <a:gd name="T5" fmla="*/ 55 h 67"/>
                  <a:gd name="T6" fmla="*/ 22 w 317"/>
                  <a:gd name="T7" fmla="*/ 50 h 67"/>
                  <a:gd name="T8" fmla="*/ 5 w 317"/>
                  <a:gd name="T9" fmla="*/ 41 h 67"/>
                  <a:gd name="T10" fmla="*/ 0 w 317"/>
                  <a:gd name="T11" fmla="*/ 23 h 67"/>
                  <a:gd name="T12" fmla="*/ 7 w 317"/>
                  <a:gd name="T13" fmla="*/ 6 h 67"/>
                  <a:gd name="T14" fmla="*/ 27 w 317"/>
                  <a:gd name="T15" fmla="*/ 0 h 67"/>
                  <a:gd name="T16" fmla="*/ 71 w 317"/>
                  <a:gd name="T17" fmla="*/ 6 h 67"/>
                  <a:gd name="T18" fmla="*/ 184 w 317"/>
                  <a:gd name="T19" fmla="*/ 24 h 67"/>
                  <a:gd name="T20" fmla="*/ 297 w 317"/>
                  <a:gd name="T21" fmla="*/ 28 h 67"/>
                  <a:gd name="T22" fmla="*/ 317 w 317"/>
                  <a:gd name="T23" fmla="*/ 46 h 67"/>
                  <a:gd name="T24" fmla="*/ 312 w 317"/>
                  <a:gd name="T25" fmla="*/ 58 h 67"/>
                  <a:gd name="T26" fmla="*/ 299 w 317"/>
                  <a:gd name="T27" fmla="*/ 65 h 67"/>
                  <a:gd name="T28" fmla="*/ 299 w 317"/>
                  <a:gd name="T29" fmla="*/ 65 h 6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17"/>
                  <a:gd name="T46" fmla="*/ 0 h 67"/>
                  <a:gd name="T47" fmla="*/ 317 w 317"/>
                  <a:gd name="T48" fmla="*/ 67 h 6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17" h="67">
                    <a:moveTo>
                      <a:pt x="299" y="65"/>
                    </a:moveTo>
                    <a:lnTo>
                      <a:pt x="182" y="67"/>
                    </a:lnTo>
                    <a:lnTo>
                      <a:pt x="63" y="55"/>
                    </a:lnTo>
                    <a:lnTo>
                      <a:pt x="22" y="50"/>
                    </a:lnTo>
                    <a:lnTo>
                      <a:pt x="5" y="41"/>
                    </a:lnTo>
                    <a:lnTo>
                      <a:pt x="0" y="23"/>
                    </a:lnTo>
                    <a:lnTo>
                      <a:pt x="7" y="6"/>
                    </a:lnTo>
                    <a:lnTo>
                      <a:pt x="27" y="0"/>
                    </a:lnTo>
                    <a:lnTo>
                      <a:pt x="71" y="6"/>
                    </a:lnTo>
                    <a:lnTo>
                      <a:pt x="184" y="24"/>
                    </a:lnTo>
                    <a:lnTo>
                      <a:pt x="297" y="28"/>
                    </a:lnTo>
                    <a:lnTo>
                      <a:pt x="317" y="46"/>
                    </a:lnTo>
                    <a:lnTo>
                      <a:pt x="312" y="58"/>
                    </a:lnTo>
                    <a:lnTo>
                      <a:pt x="299" y="65"/>
                    </a:lnTo>
                    <a:close/>
                  </a:path>
                </a:pathLst>
              </a:custGeom>
              <a:solidFill>
                <a:srgbClr val="000000"/>
              </a:solidFill>
              <a:ln w="9525">
                <a:noFill/>
                <a:round/>
                <a:headEnd/>
                <a:tailEnd/>
              </a:ln>
            </p:spPr>
            <p:txBody>
              <a:bodyPr/>
              <a:lstStyle/>
              <a:p>
                <a:endParaRPr lang="en-US"/>
              </a:p>
            </p:txBody>
          </p:sp>
          <p:sp>
            <p:nvSpPr>
              <p:cNvPr id="21579" name="Freeform 344"/>
              <p:cNvSpPr>
                <a:spLocks/>
              </p:cNvSpPr>
              <p:nvPr/>
            </p:nvSpPr>
            <p:spPr bwMode="auto">
              <a:xfrm>
                <a:off x="583" y="2532"/>
                <a:ext cx="67" cy="11"/>
              </a:xfrm>
              <a:custGeom>
                <a:avLst/>
                <a:gdLst>
                  <a:gd name="T0" fmla="*/ 448 w 471"/>
                  <a:gd name="T1" fmla="*/ 75 h 79"/>
                  <a:gd name="T2" fmla="*/ 352 w 471"/>
                  <a:gd name="T3" fmla="*/ 79 h 79"/>
                  <a:gd name="T4" fmla="*/ 257 w 471"/>
                  <a:gd name="T5" fmla="*/ 71 h 79"/>
                  <a:gd name="T6" fmla="*/ 152 w 471"/>
                  <a:gd name="T7" fmla="*/ 59 h 79"/>
                  <a:gd name="T8" fmla="*/ 29 w 471"/>
                  <a:gd name="T9" fmla="*/ 57 h 79"/>
                  <a:gd name="T10" fmla="*/ 8 w 471"/>
                  <a:gd name="T11" fmla="*/ 48 h 79"/>
                  <a:gd name="T12" fmla="*/ 0 w 471"/>
                  <a:gd name="T13" fmla="*/ 28 h 79"/>
                  <a:gd name="T14" fmla="*/ 8 w 471"/>
                  <a:gd name="T15" fmla="*/ 9 h 79"/>
                  <a:gd name="T16" fmla="*/ 29 w 471"/>
                  <a:gd name="T17" fmla="*/ 0 h 79"/>
                  <a:gd name="T18" fmla="*/ 153 w 471"/>
                  <a:gd name="T19" fmla="*/ 9 h 79"/>
                  <a:gd name="T20" fmla="*/ 262 w 471"/>
                  <a:gd name="T21" fmla="*/ 18 h 79"/>
                  <a:gd name="T22" fmla="*/ 354 w 471"/>
                  <a:gd name="T23" fmla="*/ 27 h 79"/>
                  <a:gd name="T24" fmla="*/ 446 w 471"/>
                  <a:gd name="T25" fmla="*/ 24 h 79"/>
                  <a:gd name="T26" fmla="*/ 465 w 471"/>
                  <a:gd name="T27" fmla="*/ 31 h 79"/>
                  <a:gd name="T28" fmla="*/ 471 w 471"/>
                  <a:gd name="T29" fmla="*/ 49 h 79"/>
                  <a:gd name="T30" fmla="*/ 467 w 471"/>
                  <a:gd name="T31" fmla="*/ 66 h 79"/>
                  <a:gd name="T32" fmla="*/ 448 w 471"/>
                  <a:gd name="T33" fmla="*/ 75 h 79"/>
                  <a:gd name="T34" fmla="*/ 448 w 471"/>
                  <a:gd name="T35" fmla="*/ 75 h 7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71"/>
                  <a:gd name="T55" fmla="*/ 0 h 79"/>
                  <a:gd name="T56" fmla="*/ 471 w 471"/>
                  <a:gd name="T57" fmla="*/ 79 h 7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71" h="79">
                    <a:moveTo>
                      <a:pt x="448" y="75"/>
                    </a:moveTo>
                    <a:lnTo>
                      <a:pt x="352" y="79"/>
                    </a:lnTo>
                    <a:lnTo>
                      <a:pt x="257" y="71"/>
                    </a:lnTo>
                    <a:lnTo>
                      <a:pt x="152" y="59"/>
                    </a:lnTo>
                    <a:lnTo>
                      <a:pt x="29" y="57"/>
                    </a:lnTo>
                    <a:lnTo>
                      <a:pt x="8" y="48"/>
                    </a:lnTo>
                    <a:lnTo>
                      <a:pt x="0" y="28"/>
                    </a:lnTo>
                    <a:lnTo>
                      <a:pt x="8" y="9"/>
                    </a:lnTo>
                    <a:lnTo>
                      <a:pt x="29" y="0"/>
                    </a:lnTo>
                    <a:lnTo>
                      <a:pt x="153" y="9"/>
                    </a:lnTo>
                    <a:lnTo>
                      <a:pt x="262" y="18"/>
                    </a:lnTo>
                    <a:lnTo>
                      <a:pt x="354" y="27"/>
                    </a:lnTo>
                    <a:lnTo>
                      <a:pt x="446" y="24"/>
                    </a:lnTo>
                    <a:lnTo>
                      <a:pt x="465" y="31"/>
                    </a:lnTo>
                    <a:lnTo>
                      <a:pt x="471" y="49"/>
                    </a:lnTo>
                    <a:lnTo>
                      <a:pt x="467" y="66"/>
                    </a:lnTo>
                    <a:lnTo>
                      <a:pt x="448" y="75"/>
                    </a:lnTo>
                    <a:close/>
                  </a:path>
                </a:pathLst>
              </a:custGeom>
              <a:solidFill>
                <a:srgbClr val="000000"/>
              </a:solidFill>
              <a:ln w="9525">
                <a:noFill/>
                <a:round/>
                <a:headEnd/>
                <a:tailEnd/>
              </a:ln>
            </p:spPr>
            <p:txBody>
              <a:bodyPr/>
              <a:lstStyle/>
              <a:p>
                <a:endParaRPr lang="en-US"/>
              </a:p>
            </p:txBody>
          </p:sp>
          <p:sp>
            <p:nvSpPr>
              <p:cNvPr id="21580" name="Freeform 345"/>
              <p:cNvSpPr>
                <a:spLocks/>
              </p:cNvSpPr>
              <p:nvPr/>
            </p:nvSpPr>
            <p:spPr bwMode="auto">
              <a:xfrm>
                <a:off x="614" y="2572"/>
                <a:ext cx="34" cy="52"/>
              </a:xfrm>
              <a:custGeom>
                <a:avLst/>
                <a:gdLst>
                  <a:gd name="T0" fmla="*/ 28 w 239"/>
                  <a:gd name="T1" fmla="*/ 7 h 364"/>
                  <a:gd name="T2" fmla="*/ 205 w 239"/>
                  <a:gd name="T3" fmla="*/ 0 h 364"/>
                  <a:gd name="T4" fmla="*/ 239 w 239"/>
                  <a:gd name="T5" fmla="*/ 14 h 364"/>
                  <a:gd name="T6" fmla="*/ 236 w 239"/>
                  <a:gd name="T7" fmla="*/ 51 h 364"/>
                  <a:gd name="T8" fmla="*/ 211 w 239"/>
                  <a:gd name="T9" fmla="*/ 121 h 364"/>
                  <a:gd name="T10" fmla="*/ 204 w 239"/>
                  <a:gd name="T11" fmla="*/ 187 h 364"/>
                  <a:gd name="T12" fmla="*/ 204 w 239"/>
                  <a:gd name="T13" fmla="*/ 255 h 364"/>
                  <a:gd name="T14" fmla="*/ 202 w 239"/>
                  <a:gd name="T15" fmla="*/ 331 h 364"/>
                  <a:gd name="T16" fmla="*/ 189 w 239"/>
                  <a:gd name="T17" fmla="*/ 356 h 364"/>
                  <a:gd name="T18" fmla="*/ 165 w 239"/>
                  <a:gd name="T19" fmla="*/ 364 h 364"/>
                  <a:gd name="T20" fmla="*/ 142 w 239"/>
                  <a:gd name="T21" fmla="*/ 354 h 364"/>
                  <a:gd name="T22" fmla="*/ 133 w 239"/>
                  <a:gd name="T23" fmla="*/ 326 h 364"/>
                  <a:gd name="T24" fmla="*/ 154 w 239"/>
                  <a:gd name="T25" fmla="*/ 69 h 364"/>
                  <a:gd name="T26" fmla="*/ 28 w 239"/>
                  <a:gd name="T27" fmla="*/ 64 h 364"/>
                  <a:gd name="T28" fmla="*/ 7 w 239"/>
                  <a:gd name="T29" fmla="*/ 55 h 364"/>
                  <a:gd name="T30" fmla="*/ 0 w 239"/>
                  <a:gd name="T31" fmla="*/ 36 h 364"/>
                  <a:gd name="T32" fmla="*/ 7 w 239"/>
                  <a:gd name="T33" fmla="*/ 16 h 364"/>
                  <a:gd name="T34" fmla="*/ 28 w 239"/>
                  <a:gd name="T35" fmla="*/ 7 h 364"/>
                  <a:gd name="T36" fmla="*/ 28 w 239"/>
                  <a:gd name="T37" fmla="*/ 7 h 36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39"/>
                  <a:gd name="T58" fmla="*/ 0 h 364"/>
                  <a:gd name="T59" fmla="*/ 239 w 239"/>
                  <a:gd name="T60" fmla="*/ 364 h 36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39" h="364">
                    <a:moveTo>
                      <a:pt x="28" y="7"/>
                    </a:moveTo>
                    <a:lnTo>
                      <a:pt x="205" y="0"/>
                    </a:lnTo>
                    <a:lnTo>
                      <a:pt x="239" y="14"/>
                    </a:lnTo>
                    <a:lnTo>
                      <a:pt x="236" y="51"/>
                    </a:lnTo>
                    <a:lnTo>
                      <a:pt x="211" y="121"/>
                    </a:lnTo>
                    <a:lnTo>
                      <a:pt x="204" y="187"/>
                    </a:lnTo>
                    <a:lnTo>
                      <a:pt x="204" y="255"/>
                    </a:lnTo>
                    <a:lnTo>
                      <a:pt x="202" y="331"/>
                    </a:lnTo>
                    <a:lnTo>
                      <a:pt x="189" y="356"/>
                    </a:lnTo>
                    <a:lnTo>
                      <a:pt x="165" y="364"/>
                    </a:lnTo>
                    <a:lnTo>
                      <a:pt x="142" y="354"/>
                    </a:lnTo>
                    <a:lnTo>
                      <a:pt x="133" y="326"/>
                    </a:lnTo>
                    <a:lnTo>
                      <a:pt x="154" y="69"/>
                    </a:lnTo>
                    <a:lnTo>
                      <a:pt x="28" y="64"/>
                    </a:lnTo>
                    <a:lnTo>
                      <a:pt x="7" y="55"/>
                    </a:lnTo>
                    <a:lnTo>
                      <a:pt x="0" y="36"/>
                    </a:lnTo>
                    <a:lnTo>
                      <a:pt x="7" y="16"/>
                    </a:lnTo>
                    <a:lnTo>
                      <a:pt x="28" y="7"/>
                    </a:lnTo>
                    <a:close/>
                  </a:path>
                </a:pathLst>
              </a:custGeom>
              <a:solidFill>
                <a:srgbClr val="000000"/>
              </a:solidFill>
              <a:ln w="9525">
                <a:noFill/>
                <a:round/>
                <a:headEnd/>
                <a:tailEnd/>
              </a:ln>
            </p:spPr>
            <p:txBody>
              <a:bodyPr/>
              <a:lstStyle/>
              <a:p>
                <a:endParaRPr lang="en-US"/>
              </a:p>
            </p:txBody>
          </p:sp>
          <p:sp>
            <p:nvSpPr>
              <p:cNvPr id="21581" name="Freeform 346"/>
              <p:cNvSpPr>
                <a:spLocks/>
              </p:cNvSpPr>
              <p:nvPr/>
            </p:nvSpPr>
            <p:spPr bwMode="auto">
              <a:xfrm>
                <a:off x="240" y="2694"/>
                <a:ext cx="45" cy="10"/>
              </a:xfrm>
              <a:custGeom>
                <a:avLst/>
                <a:gdLst>
                  <a:gd name="T0" fmla="*/ 17 w 311"/>
                  <a:gd name="T1" fmla="*/ 38 h 70"/>
                  <a:gd name="T2" fmla="*/ 277 w 311"/>
                  <a:gd name="T3" fmla="*/ 70 h 70"/>
                  <a:gd name="T4" fmla="*/ 300 w 311"/>
                  <a:gd name="T5" fmla="*/ 64 h 70"/>
                  <a:gd name="T6" fmla="*/ 311 w 311"/>
                  <a:gd name="T7" fmla="*/ 44 h 70"/>
                  <a:gd name="T8" fmla="*/ 305 w 311"/>
                  <a:gd name="T9" fmla="*/ 23 h 70"/>
                  <a:gd name="T10" fmla="*/ 285 w 311"/>
                  <a:gd name="T11" fmla="*/ 10 h 70"/>
                  <a:gd name="T12" fmla="*/ 153 w 311"/>
                  <a:gd name="T13" fmla="*/ 6 h 70"/>
                  <a:gd name="T14" fmla="*/ 21 w 311"/>
                  <a:gd name="T15" fmla="*/ 0 h 70"/>
                  <a:gd name="T16" fmla="*/ 0 w 311"/>
                  <a:gd name="T17" fmla="*/ 17 h 70"/>
                  <a:gd name="T18" fmla="*/ 3 w 311"/>
                  <a:gd name="T19" fmla="*/ 30 h 70"/>
                  <a:gd name="T20" fmla="*/ 17 w 311"/>
                  <a:gd name="T21" fmla="*/ 38 h 70"/>
                  <a:gd name="T22" fmla="*/ 17 w 311"/>
                  <a:gd name="T23" fmla="*/ 38 h 7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11"/>
                  <a:gd name="T37" fmla="*/ 0 h 70"/>
                  <a:gd name="T38" fmla="*/ 311 w 311"/>
                  <a:gd name="T39" fmla="*/ 70 h 7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11" h="70">
                    <a:moveTo>
                      <a:pt x="17" y="38"/>
                    </a:moveTo>
                    <a:lnTo>
                      <a:pt x="277" y="70"/>
                    </a:lnTo>
                    <a:lnTo>
                      <a:pt x="300" y="64"/>
                    </a:lnTo>
                    <a:lnTo>
                      <a:pt x="311" y="44"/>
                    </a:lnTo>
                    <a:lnTo>
                      <a:pt x="305" y="23"/>
                    </a:lnTo>
                    <a:lnTo>
                      <a:pt x="285" y="10"/>
                    </a:lnTo>
                    <a:lnTo>
                      <a:pt x="153" y="6"/>
                    </a:lnTo>
                    <a:lnTo>
                      <a:pt x="21" y="0"/>
                    </a:lnTo>
                    <a:lnTo>
                      <a:pt x="0" y="17"/>
                    </a:lnTo>
                    <a:lnTo>
                      <a:pt x="3" y="30"/>
                    </a:lnTo>
                    <a:lnTo>
                      <a:pt x="17" y="38"/>
                    </a:lnTo>
                    <a:close/>
                  </a:path>
                </a:pathLst>
              </a:custGeom>
              <a:solidFill>
                <a:srgbClr val="000000"/>
              </a:solidFill>
              <a:ln w="9525">
                <a:noFill/>
                <a:round/>
                <a:headEnd/>
                <a:tailEnd/>
              </a:ln>
            </p:spPr>
            <p:txBody>
              <a:bodyPr/>
              <a:lstStyle/>
              <a:p>
                <a:endParaRPr lang="en-US"/>
              </a:p>
            </p:txBody>
          </p:sp>
          <p:sp>
            <p:nvSpPr>
              <p:cNvPr id="21582" name="Freeform 347"/>
              <p:cNvSpPr>
                <a:spLocks/>
              </p:cNvSpPr>
              <p:nvPr/>
            </p:nvSpPr>
            <p:spPr bwMode="auto">
              <a:xfrm>
                <a:off x="287" y="2595"/>
                <a:ext cx="11" cy="66"/>
              </a:xfrm>
              <a:custGeom>
                <a:avLst/>
                <a:gdLst>
                  <a:gd name="T0" fmla="*/ 37 w 75"/>
                  <a:gd name="T1" fmla="*/ 19 h 465"/>
                  <a:gd name="T2" fmla="*/ 46 w 75"/>
                  <a:gd name="T3" fmla="*/ 115 h 465"/>
                  <a:gd name="T4" fmla="*/ 64 w 75"/>
                  <a:gd name="T5" fmla="*/ 199 h 465"/>
                  <a:gd name="T6" fmla="*/ 75 w 75"/>
                  <a:gd name="T7" fmla="*/ 380 h 465"/>
                  <a:gd name="T8" fmla="*/ 73 w 75"/>
                  <a:gd name="T9" fmla="*/ 442 h 465"/>
                  <a:gd name="T10" fmla="*/ 66 w 75"/>
                  <a:gd name="T11" fmla="*/ 459 h 465"/>
                  <a:gd name="T12" fmla="*/ 51 w 75"/>
                  <a:gd name="T13" fmla="*/ 465 h 465"/>
                  <a:gd name="T14" fmla="*/ 30 w 75"/>
                  <a:gd name="T15" fmla="*/ 442 h 465"/>
                  <a:gd name="T16" fmla="*/ 26 w 75"/>
                  <a:gd name="T17" fmla="*/ 375 h 465"/>
                  <a:gd name="T18" fmla="*/ 31 w 75"/>
                  <a:gd name="T19" fmla="*/ 281 h 465"/>
                  <a:gd name="T20" fmla="*/ 21 w 75"/>
                  <a:gd name="T21" fmla="*/ 197 h 465"/>
                  <a:gd name="T22" fmla="*/ 0 w 75"/>
                  <a:gd name="T23" fmla="*/ 19 h 465"/>
                  <a:gd name="T24" fmla="*/ 6 w 75"/>
                  <a:gd name="T25" fmla="*/ 4 h 465"/>
                  <a:gd name="T26" fmla="*/ 19 w 75"/>
                  <a:gd name="T27" fmla="*/ 0 h 465"/>
                  <a:gd name="T28" fmla="*/ 37 w 75"/>
                  <a:gd name="T29" fmla="*/ 19 h 465"/>
                  <a:gd name="T30" fmla="*/ 37 w 75"/>
                  <a:gd name="T31" fmla="*/ 19 h 46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75"/>
                  <a:gd name="T49" fmla="*/ 0 h 465"/>
                  <a:gd name="T50" fmla="*/ 75 w 75"/>
                  <a:gd name="T51" fmla="*/ 465 h 46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75" h="465">
                    <a:moveTo>
                      <a:pt x="37" y="19"/>
                    </a:moveTo>
                    <a:lnTo>
                      <a:pt x="46" y="115"/>
                    </a:lnTo>
                    <a:lnTo>
                      <a:pt x="64" y="199"/>
                    </a:lnTo>
                    <a:lnTo>
                      <a:pt x="75" y="380"/>
                    </a:lnTo>
                    <a:lnTo>
                      <a:pt x="73" y="442"/>
                    </a:lnTo>
                    <a:lnTo>
                      <a:pt x="66" y="459"/>
                    </a:lnTo>
                    <a:lnTo>
                      <a:pt x="51" y="465"/>
                    </a:lnTo>
                    <a:lnTo>
                      <a:pt x="30" y="442"/>
                    </a:lnTo>
                    <a:lnTo>
                      <a:pt x="26" y="375"/>
                    </a:lnTo>
                    <a:lnTo>
                      <a:pt x="31" y="281"/>
                    </a:lnTo>
                    <a:lnTo>
                      <a:pt x="21" y="197"/>
                    </a:lnTo>
                    <a:lnTo>
                      <a:pt x="0" y="19"/>
                    </a:lnTo>
                    <a:lnTo>
                      <a:pt x="6" y="4"/>
                    </a:lnTo>
                    <a:lnTo>
                      <a:pt x="19" y="0"/>
                    </a:lnTo>
                    <a:lnTo>
                      <a:pt x="37" y="19"/>
                    </a:lnTo>
                    <a:close/>
                  </a:path>
                </a:pathLst>
              </a:custGeom>
              <a:solidFill>
                <a:srgbClr val="000000"/>
              </a:solidFill>
              <a:ln w="9525">
                <a:noFill/>
                <a:round/>
                <a:headEnd/>
                <a:tailEnd/>
              </a:ln>
            </p:spPr>
            <p:txBody>
              <a:bodyPr/>
              <a:lstStyle/>
              <a:p>
                <a:endParaRPr lang="en-US"/>
              </a:p>
            </p:txBody>
          </p:sp>
          <p:sp>
            <p:nvSpPr>
              <p:cNvPr id="21583" name="Freeform 348"/>
              <p:cNvSpPr>
                <a:spLocks/>
              </p:cNvSpPr>
              <p:nvPr/>
            </p:nvSpPr>
            <p:spPr bwMode="auto">
              <a:xfrm>
                <a:off x="290" y="2595"/>
                <a:ext cx="30" cy="63"/>
              </a:xfrm>
              <a:custGeom>
                <a:avLst/>
                <a:gdLst>
                  <a:gd name="T0" fmla="*/ 26 w 207"/>
                  <a:gd name="T1" fmla="*/ 4 h 447"/>
                  <a:gd name="T2" fmla="*/ 69 w 207"/>
                  <a:gd name="T3" fmla="*/ 42 h 447"/>
                  <a:gd name="T4" fmla="*/ 106 w 207"/>
                  <a:gd name="T5" fmla="*/ 78 h 447"/>
                  <a:gd name="T6" fmla="*/ 161 w 207"/>
                  <a:gd name="T7" fmla="*/ 168 h 447"/>
                  <a:gd name="T8" fmla="*/ 173 w 207"/>
                  <a:gd name="T9" fmla="*/ 253 h 447"/>
                  <a:gd name="T10" fmla="*/ 196 w 207"/>
                  <a:gd name="T11" fmla="*/ 365 h 447"/>
                  <a:gd name="T12" fmla="*/ 202 w 207"/>
                  <a:gd name="T13" fmla="*/ 402 h 447"/>
                  <a:gd name="T14" fmla="*/ 207 w 207"/>
                  <a:gd name="T15" fmla="*/ 438 h 447"/>
                  <a:gd name="T16" fmla="*/ 196 w 207"/>
                  <a:gd name="T17" fmla="*/ 447 h 447"/>
                  <a:gd name="T18" fmla="*/ 173 w 207"/>
                  <a:gd name="T19" fmla="*/ 441 h 447"/>
                  <a:gd name="T20" fmla="*/ 145 w 207"/>
                  <a:gd name="T21" fmla="*/ 408 h 447"/>
                  <a:gd name="T22" fmla="*/ 142 w 207"/>
                  <a:gd name="T23" fmla="*/ 368 h 447"/>
                  <a:gd name="T24" fmla="*/ 121 w 207"/>
                  <a:gd name="T25" fmla="*/ 262 h 447"/>
                  <a:gd name="T26" fmla="*/ 113 w 207"/>
                  <a:gd name="T27" fmla="*/ 179 h 447"/>
                  <a:gd name="T28" fmla="*/ 94 w 207"/>
                  <a:gd name="T29" fmla="*/ 133 h 447"/>
                  <a:gd name="T30" fmla="*/ 68 w 207"/>
                  <a:gd name="T31" fmla="*/ 98 h 447"/>
                  <a:gd name="T32" fmla="*/ 39 w 207"/>
                  <a:gd name="T33" fmla="*/ 66 h 447"/>
                  <a:gd name="T34" fmla="*/ 1 w 207"/>
                  <a:gd name="T35" fmla="*/ 34 h 447"/>
                  <a:gd name="T36" fmla="*/ 0 w 207"/>
                  <a:gd name="T37" fmla="*/ 7 h 447"/>
                  <a:gd name="T38" fmla="*/ 12 w 207"/>
                  <a:gd name="T39" fmla="*/ 0 h 447"/>
                  <a:gd name="T40" fmla="*/ 26 w 207"/>
                  <a:gd name="T41" fmla="*/ 4 h 447"/>
                  <a:gd name="T42" fmla="*/ 26 w 207"/>
                  <a:gd name="T43" fmla="*/ 4 h 44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07"/>
                  <a:gd name="T67" fmla="*/ 0 h 447"/>
                  <a:gd name="T68" fmla="*/ 207 w 207"/>
                  <a:gd name="T69" fmla="*/ 447 h 44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07" h="447">
                    <a:moveTo>
                      <a:pt x="26" y="4"/>
                    </a:moveTo>
                    <a:lnTo>
                      <a:pt x="69" y="42"/>
                    </a:lnTo>
                    <a:lnTo>
                      <a:pt x="106" y="78"/>
                    </a:lnTo>
                    <a:lnTo>
                      <a:pt x="161" y="168"/>
                    </a:lnTo>
                    <a:lnTo>
                      <a:pt x="173" y="253"/>
                    </a:lnTo>
                    <a:lnTo>
                      <a:pt x="196" y="365"/>
                    </a:lnTo>
                    <a:lnTo>
                      <a:pt x="202" y="402"/>
                    </a:lnTo>
                    <a:lnTo>
                      <a:pt x="207" y="438"/>
                    </a:lnTo>
                    <a:lnTo>
                      <a:pt x="196" y="447"/>
                    </a:lnTo>
                    <a:lnTo>
                      <a:pt x="173" y="441"/>
                    </a:lnTo>
                    <a:lnTo>
                      <a:pt x="145" y="408"/>
                    </a:lnTo>
                    <a:lnTo>
                      <a:pt x="142" y="368"/>
                    </a:lnTo>
                    <a:lnTo>
                      <a:pt x="121" y="262"/>
                    </a:lnTo>
                    <a:lnTo>
                      <a:pt x="113" y="179"/>
                    </a:lnTo>
                    <a:lnTo>
                      <a:pt x="94" y="133"/>
                    </a:lnTo>
                    <a:lnTo>
                      <a:pt x="68" y="98"/>
                    </a:lnTo>
                    <a:lnTo>
                      <a:pt x="39" y="66"/>
                    </a:lnTo>
                    <a:lnTo>
                      <a:pt x="1" y="34"/>
                    </a:lnTo>
                    <a:lnTo>
                      <a:pt x="0" y="7"/>
                    </a:lnTo>
                    <a:lnTo>
                      <a:pt x="12" y="0"/>
                    </a:lnTo>
                    <a:lnTo>
                      <a:pt x="26" y="4"/>
                    </a:lnTo>
                    <a:close/>
                  </a:path>
                </a:pathLst>
              </a:custGeom>
              <a:solidFill>
                <a:srgbClr val="000000"/>
              </a:solidFill>
              <a:ln w="9525">
                <a:noFill/>
                <a:round/>
                <a:headEnd/>
                <a:tailEnd/>
              </a:ln>
            </p:spPr>
            <p:txBody>
              <a:bodyPr/>
              <a:lstStyle/>
              <a:p>
                <a:endParaRPr lang="en-US"/>
              </a:p>
            </p:txBody>
          </p:sp>
          <p:sp>
            <p:nvSpPr>
              <p:cNvPr id="21584" name="Freeform 349"/>
              <p:cNvSpPr>
                <a:spLocks/>
              </p:cNvSpPr>
              <p:nvPr/>
            </p:nvSpPr>
            <p:spPr bwMode="auto">
              <a:xfrm>
                <a:off x="253" y="2610"/>
                <a:ext cx="29" cy="12"/>
              </a:xfrm>
              <a:custGeom>
                <a:avLst/>
                <a:gdLst>
                  <a:gd name="T0" fmla="*/ 14 w 201"/>
                  <a:gd name="T1" fmla="*/ 13 h 87"/>
                  <a:gd name="T2" fmla="*/ 64 w 201"/>
                  <a:gd name="T3" fmla="*/ 1 h 87"/>
                  <a:gd name="T4" fmla="*/ 111 w 201"/>
                  <a:gd name="T5" fmla="*/ 0 h 87"/>
                  <a:gd name="T6" fmla="*/ 156 w 201"/>
                  <a:gd name="T7" fmla="*/ 12 h 87"/>
                  <a:gd name="T8" fmla="*/ 194 w 201"/>
                  <a:gd name="T9" fmla="*/ 42 h 87"/>
                  <a:gd name="T10" fmla="*/ 201 w 201"/>
                  <a:gd name="T11" fmla="*/ 62 h 87"/>
                  <a:gd name="T12" fmla="*/ 192 w 201"/>
                  <a:gd name="T13" fmla="*/ 80 h 87"/>
                  <a:gd name="T14" fmla="*/ 173 w 201"/>
                  <a:gd name="T15" fmla="*/ 87 h 87"/>
                  <a:gd name="T16" fmla="*/ 154 w 201"/>
                  <a:gd name="T17" fmla="*/ 76 h 87"/>
                  <a:gd name="T18" fmla="*/ 127 w 201"/>
                  <a:gd name="T19" fmla="*/ 54 h 87"/>
                  <a:gd name="T20" fmla="*/ 95 w 201"/>
                  <a:gd name="T21" fmla="*/ 45 h 87"/>
                  <a:gd name="T22" fmla="*/ 24 w 201"/>
                  <a:gd name="T23" fmla="*/ 52 h 87"/>
                  <a:gd name="T24" fmla="*/ 7 w 201"/>
                  <a:gd name="T25" fmla="*/ 51 h 87"/>
                  <a:gd name="T26" fmla="*/ 0 w 201"/>
                  <a:gd name="T27" fmla="*/ 38 h 87"/>
                  <a:gd name="T28" fmla="*/ 1 w 201"/>
                  <a:gd name="T29" fmla="*/ 23 h 87"/>
                  <a:gd name="T30" fmla="*/ 14 w 201"/>
                  <a:gd name="T31" fmla="*/ 13 h 87"/>
                  <a:gd name="T32" fmla="*/ 14 w 201"/>
                  <a:gd name="T33" fmla="*/ 13 h 8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1"/>
                  <a:gd name="T52" fmla="*/ 0 h 87"/>
                  <a:gd name="T53" fmla="*/ 201 w 201"/>
                  <a:gd name="T54" fmla="*/ 87 h 8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01" h="87">
                    <a:moveTo>
                      <a:pt x="14" y="13"/>
                    </a:moveTo>
                    <a:lnTo>
                      <a:pt x="64" y="1"/>
                    </a:lnTo>
                    <a:lnTo>
                      <a:pt x="111" y="0"/>
                    </a:lnTo>
                    <a:lnTo>
                      <a:pt x="156" y="12"/>
                    </a:lnTo>
                    <a:lnTo>
                      <a:pt x="194" y="42"/>
                    </a:lnTo>
                    <a:lnTo>
                      <a:pt x="201" y="62"/>
                    </a:lnTo>
                    <a:lnTo>
                      <a:pt x="192" y="80"/>
                    </a:lnTo>
                    <a:lnTo>
                      <a:pt x="173" y="87"/>
                    </a:lnTo>
                    <a:lnTo>
                      <a:pt x="154" y="76"/>
                    </a:lnTo>
                    <a:lnTo>
                      <a:pt x="127" y="54"/>
                    </a:lnTo>
                    <a:lnTo>
                      <a:pt x="95" y="45"/>
                    </a:lnTo>
                    <a:lnTo>
                      <a:pt x="24" y="52"/>
                    </a:lnTo>
                    <a:lnTo>
                      <a:pt x="7" y="51"/>
                    </a:lnTo>
                    <a:lnTo>
                      <a:pt x="0" y="38"/>
                    </a:lnTo>
                    <a:lnTo>
                      <a:pt x="1" y="23"/>
                    </a:lnTo>
                    <a:lnTo>
                      <a:pt x="14" y="13"/>
                    </a:lnTo>
                    <a:close/>
                  </a:path>
                </a:pathLst>
              </a:custGeom>
              <a:solidFill>
                <a:srgbClr val="000000"/>
              </a:solidFill>
              <a:ln w="9525">
                <a:noFill/>
                <a:round/>
                <a:headEnd/>
                <a:tailEnd/>
              </a:ln>
            </p:spPr>
            <p:txBody>
              <a:bodyPr/>
              <a:lstStyle/>
              <a:p>
                <a:endParaRPr lang="en-US"/>
              </a:p>
            </p:txBody>
          </p:sp>
          <p:sp>
            <p:nvSpPr>
              <p:cNvPr id="21585" name="Freeform 350"/>
              <p:cNvSpPr>
                <a:spLocks/>
              </p:cNvSpPr>
              <p:nvPr/>
            </p:nvSpPr>
            <p:spPr bwMode="auto">
              <a:xfrm>
                <a:off x="255" y="2626"/>
                <a:ext cx="25" cy="11"/>
              </a:xfrm>
              <a:custGeom>
                <a:avLst/>
                <a:gdLst>
                  <a:gd name="T0" fmla="*/ 13 w 177"/>
                  <a:gd name="T1" fmla="*/ 13 h 76"/>
                  <a:gd name="T2" fmla="*/ 57 w 177"/>
                  <a:gd name="T3" fmla="*/ 3 h 76"/>
                  <a:gd name="T4" fmla="*/ 102 w 177"/>
                  <a:gd name="T5" fmla="*/ 0 h 76"/>
                  <a:gd name="T6" fmla="*/ 173 w 177"/>
                  <a:gd name="T7" fmla="*/ 42 h 76"/>
                  <a:gd name="T8" fmla="*/ 177 w 177"/>
                  <a:gd name="T9" fmla="*/ 69 h 76"/>
                  <a:gd name="T10" fmla="*/ 166 w 177"/>
                  <a:gd name="T11" fmla="*/ 76 h 76"/>
                  <a:gd name="T12" fmla="*/ 151 w 177"/>
                  <a:gd name="T13" fmla="*/ 72 h 76"/>
                  <a:gd name="T14" fmla="*/ 124 w 177"/>
                  <a:gd name="T15" fmla="*/ 55 h 76"/>
                  <a:gd name="T16" fmla="*/ 94 w 177"/>
                  <a:gd name="T17" fmla="*/ 41 h 76"/>
                  <a:gd name="T18" fmla="*/ 22 w 177"/>
                  <a:gd name="T19" fmla="*/ 49 h 76"/>
                  <a:gd name="T20" fmla="*/ 7 w 177"/>
                  <a:gd name="T21" fmla="*/ 47 h 76"/>
                  <a:gd name="T22" fmla="*/ 0 w 177"/>
                  <a:gd name="T23" fmla="*/ 36 h 76"/>
                  <a:gd name="T24" fmla="*/ 1 w 177"/>
                  <a:gd name="T25" fmla="*/ 22 h 76"/>
                  <a:gd name="T26" fmla="*/ 13 w 177"/>
                  <a:gd name="T27" fmla="*/ 13 h 76"/>
                  <a:gd name="T28" fmla="*/ 13 w 177"/>
                  <a:gd name="T29" fmla="*/ 13 h 7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7"/>
                  <a:gd name="T46" fmla="*/ 0 h 76"/>
                  <a:gd name="T47" fmla="*/ 177 w 177"/>
                  <a:gd name="T48" fmla="*/ 76 h 7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7" h="76">
                    <a:moveTo>
                      <a:pt x="13" y="13"/>
                    </a:moveTo>
                    <a:lnTo>
                      <a:pt x="57" y="3"/>
                    </a:lnTo>
                    <a:lnTo>
                      <a:pt x="102" y="0"/>
                    </a:lnTo>
                    <a:lnTo>
                      <a:pt x="173" y="42"/>
                    </a:lnTo>
                    <a:lnTo>
                      <a:pt x="177" y="69"/>
                    </a:lnTo>
                    <a:lnTo>
                      <a:pt x="166" y="76"/>
                    </a:lnTo>
                    <a:lnTo>
                      <a:pt x="151" y="72"/>
                    </a:lnTo>
                    <a:lnTo>
                      <a:pt x="124" y="55"/>
                    </a:lnTo>
                    <a:lnTo>
                      <a:pt x="94" y="41"/>
                    </a:lnTo>
                    <a:lnTo>
                      <a:pt x="22" y="49"/>
                    </a:lnTo>
                    <a:lnTo>
                      <a:pt x="7" y="47"/>
                    </a:lnTo>
                    <a:lnTo>
                      <a:pt x="0" y="36"/>
                    </a:lnTo>
                    <a:lnTo>
                      <a:pt x="1" y="22"/>
                    </a:lnTo>
                    <a:lnTo>
                      <a:pt x="13" y="13"/>
                    </a:lnTo>
                    <a:close/>
                  </a:path>
                </a:pathLst>
              </a:custGeom>
              <a:solidFill>
                <a:srgbClr val="000000"/>
              </a:solidFill>
              <a:ln w="9525">
                <a:noFill/>
                <a:round/>
                <a:headEnd/>
                <a:tailEnd/>
              </a:ln>
            </p:spPr>
            <p:txBody>
              <a:bodyPr/>
              <a:lstStyle/>
              <a:p>
                <a:endParaRPr lang="en-US"/>
              </a:p>
            </p:txBody>
          </p:sp>
          <p:sp>
            <p:nvSpPr>
              <p:cNvPr id="21586" name="Freeform 351"/>
              <p:cNvSpPr>
                <a:spLocks/>
              </p:cNvSpPr>
              <p:nvPr/>
            </p:nvSpPr>
            <p:spPr bwMode="auto">
              <a:xfrm>
                <a:off x="255" y="2642"/>
                <a:ext cx="28" cy="12"/>
              </a:xfrm>
              <a:custGeom>
                <a:avLst/>
                <a:gdLst>
                  <a:gd name="T0" fmla="*/ 18 w 199"/>
                  <a:gd name="T1" fmla="*/ 7 h 84"/>
                  <a:gd name="T2" fmla="*/ 92 w 199"/>
                  <a:gd name="T3" fmla="*/ 0 h 84"/>
                  <a:gd name="T4" fmla="*/ 145 w 199"/>
                  <a:gd name="T5" fmla="*/ 19 h 84"/>
                  <a:gd name="T6" fmla="*/ 191 w 199"/>
                  <a:gd name="T7" fmla="*/ 49 h 84"/>
                  <a:gd name="T8" fmla="*/ 199 w 199"/>
                  <a:gd name="T9" fmla="*/ 63 h 84"/>
                  <a:gd name="T10" fmla="*/ 196 w 199"/>
                  <a:gd name="T11" fmla="*/ 76 h 84"/>
                  <a:gd name="T12" fmla="*/ 185 w 199"/>
                  <a:gd name="T13" fmla="*/ 84 h 84"/>
                  <a:gd name="T14" fmla="*/ 169 w 199"/>
                  <a:gd name="T15" fmla="*/ 81 h 84"/>
                  <a:gd name="T16" fmla="*/ 149 w 199"/>
                  <a:gd name="T17" fmla="*/ 69 h 84"/>
                  <a:gd name="T18" fmla="*/ 131 w 199"/>
                  <a:gd name="T19" fmla="*/ 62 h 84"/>
                  <a:gd name="T20" fmla="*/ 86 w 199"/>
                  <a:gd name="T21" fmla="*/ 54 h 84"/>
                  <a:gd name="T22" fmla="*/ 22 w 199"/>
                  <a:gd name="T23" fmla="*/ 47 h 84"/>
                  <a:gd name="T24" fmla="*/ 0 w 199"/>
                  <a:gd name="T25" fmla="*/ 29 h 84"/>
                  <a:gd name="T26" fmla="*/ 3 w 199"/>
                  <a:gd name="T27" fmla="*/ 15 h 84"/>
                  <a:gd name="T28" fmla="*/ 18 w 199"/>
                  <a:gd name="T29" fmla="*/ 7 h 84"/>
                  <a:gd name="T30" fmla="*/ 18 w 199"/>
                  <a:gd name="T31" fmla="*/ 7 h 8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99"/>
                  <a:gd name="T49" fmla="*/ 0 h 84"/>
                  <a:gd name="T50" fmla="*/ 199 w 199"/>
                  <a:gd name="T51" fmla="*/ 84 h 8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99" h="84">
                    <a:moveTo>
                      <a:pt x="18" y="7"/>
                    </a:moveTo>
                    <a:lnTo>
                      <a:pt x="92" y="0"/>
                    </a:lnTo>
                    <a:lnTo>
                      <a:pt x="145" y="19"/>
                    </a:lnTo>
                    <a:lnTo>
                      <a:pt x="191" y="49"/>
                    </a:lnTo>
                    <a:lnTo>
                      <a:pt x="199" y="63"/>
                    </a:lnTo>
                    <a:lnTo>
                      <a:pt x="196" y="76"/>
                    </a:lnTo>
                    <a:lnTo>
                      <a:pt x="185" y="84"/>
                    </a:lnTo>
                    <a:lnTo>
                      <a:pt x="169" y="81"/>
                    </a:lnTo>
                    <a:lnTo>
                      <a:pt x="149" y="69"/>
                    </a:lnTo>
                    <a:lnTo>
                      <a:pt x="131" y="62"/>
                    </a:lnTo>
                    <a:lnTo>
                      <a:pt x="86" y="54"/>
                    </a:lnTo>
                    <a:lnTo>
                      <a:pt x="22" y="47"/>
                    </a:lnTo>
                    <a:lnTo>
                      <a:pt x="0" y="29"/>
                    </a:lnTo>
                    <a:lnTo>
                      <a:pt x="3" y="15"/>
                    </a:lnTo>
                    <a:lnTo>
                      <a:pt x="18" y="7"/>
                    </a:lnTo>
                    <a:close/>
                  </a:path>
                </a:pathLst>
              </a:custGeom>
              <a:solidFill>
                <a:srgbClr val="000000"/>
              </a:solidFill>
              <a:ln w="9525">
                <a:noFill/>
                <a:round/>
                <a:headEnd/>
                <a:tailEnd/>
              </a:ln>
            </p:spPr>
            <p:txBody>
              <a:bodyPr/>
              <a:lstStyle/>
              <a:p>
                <a:endParaRPr lang="en-US"/>
              </a:p>
            </p:txBody>
          </p:sp>
          <p:sp>
            <p:nvSpPr>
              <p:cNvPr id="21587" name="Freeform 352"/>
              <p:cNvSpPr>
                <a:spLocks/>
              </p:cNvSpPr>
              <p:nvPr/>
            </p:nvSpPr>
            <p:spPr bwMode="auto">
              <a:xfrm>
                <a:off x="262" y="2667"/>
                <a:ext cx="23" cy="18"/>
              </a:xfrm>
              <a:custGeom>
                <a:avLst/>
                <a:gdLst>
                  <a:gd name="T0" fmla="*/ 88 w 162"/>
                  <a:gd name="T1" fmla="*/ 0 h 129"/>
                  <a:gd name="T2" fmla="*/ 53 w 162"/>
                  <a:gd name="T3" fmla="*/ 4 h 129"/>
                  <a:gd name="T4" fmla="*/ 21 w 162"/>
                  <a:gd name="T5" fmla="*/ 21 h 129"/>
                  <a:gd name="T6" fmla="*/ 1 w 162"/>
                  <a:gd name="T7" fmla="*/ 49 h 129"/>
                  <a:gd name="T8" fmla="*/ 0 w 162"/>
                  <a:gd name="T9" fmla="*/ 81 h 129"/>
                  <a:gd name="T10" fmla="*/ 22 w 162"/>
                  <a:gd name="T11" fmla="*/ 108 h 129"/>
                  <a:gd name="T12" fmla="*/ 52 w 162"/>
                  <a:gd name="T13" fmla="*/ 129 h 129"/>
                  <a:gd name="T14" fmla="*/ 110 w 162"/>
                  <a:gd name="T15" fmla="*/ 114 h 129"/>
                  <a:gd name="T16" fmla="*/ 161 w 162"/>
                  <a:gd name="T17" fmla="*/ 82 h 129"/>
                  <a:gd name="T18" fmla="*/ 162 w 162"/>
                  <a:gd name="T19" fmla="*/ 55 h 129"/>
                  <a:gd name="T20" fmla="*/ 151 w 162"/>
                  <a:gd name="T21" fmla="*/ 48 h 129"/>
                  <a:gd name="T22" fmla="*/ 137 w 162"/>
                  <a:gd name="T23" fmla="*/ 53 h 129"/>
                  <a:gd name="T24" fmla="*/ 119 w 162"/>
                  <a:gd name="T25" fmla="*/ 66 h 129"/>
                  <a:gd name="T26" fmla="*/ 104 w 162"/>
                  <a:gd name="T27" fmla="*/ 74 h 129"/>
                  <a:gd name="T28" fmla="*/ 65 w 162"/>
                  <a:gd name="T29" fmla="*/ 81 h 129"/>
                  <a:gd name="T30" fmla="*/ 41 w 162"/>
                  <a:gd name="T31" fmla="*/ 65 h 129"/>
                  <a:gd name="T32" fmla="*/ 42 w 162"/>
                  <a:gd name="T33" fmla="*/ 53 h 129"/>
                  <a:gd name="T34" fmla="*/ 52 w 162"/>
                  <a:gd name="T35" fmla="*/ 43 h 129"/>
                  <a:gd name="T36" fmla="*/ 82 w 162"/>
                  <a:gd name="T37" fmla="*/ 37 h 129"/>
                  <a:gd name="T38" fmla="*/ 96 w 162"/>
                  <a:gd name="T39" fmla="*/ 34 h 129"/>
                  <a:gd name="T40" fmla="*/ 103 w 162"/>
                  <a:gd name="T41" fmla="*/ 23 h 129"/>
                  <a:gd name="T42" fmla="*/ 100 w 162"/>
                  <a:gd name="T43" fmla="*/ 8 h 129"/>
                  <a:gd name="T44" fmla="*/ 88 w 162"/>
                  <a:gd name="T45" fmla="*/ 0 h 129"/>
                  <a:gd name="T46" fmla="*/ 88 w 162"/>
                  <a:gd name="T47" fmla="*/ 0 h 12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62"/>
                  <a:gd name="T73" fmla="*/ 0 h 129"/>
                  <a:gd name="T74" fmla="*/ 162 w 162"/>
                  <a:gd name="T75" fmla="*/ 129 h 12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62" h="129">
                    <a:moveTo>
                      <a:pt x="88" y="0"/>
                    </a:moveTo>
                    <a:lnTo>
                      <a:pt x="53" y="4"/>
                    </a:lnTo>
                    <a:lnTo>
                      <a:pt x="21" y="21"/>
                    </a:lnTo>
                    <a:lnTo>
                      <a:pt x="1" y="49"/>
                    </a:lnTo>
                    <a:lnTo>
                      <a:pt x="0" y="81"/>
                    </a:lnTo>
                    <a:lnTo>
                      <a:pt x="22" y="108"/>
                    </a:lnTo>
                    <a:lnTo>
                      <a:pt x="52" y="129"/>
                    </a:lnTo>
                    <a:lnTo>
                      <a:pt x="110" y="114"/>
                    </a:lnTo>
                    <a:lnTo>
                      <a:pt x="161" y="82"/>
                    </a:lnTo>
                    <a:lnTo>
                      <a:pt x="162" y="55"/>
                    </a:lnTo>
                    <a:lnTo>
                      <a:pt x="151" y="48"/>
                    </a:lnTo>
                    <a:lnTo>
                      <a:pt x="137" y="53"/>
                    </a:lnTo>
                    <a:lnTo>
                      <a:pt x="119" y="66"/>
                    </a:lnTo>
                    <a:lnTo>
                      <a:pt x="104" y="74"/>
                    </a:lnTo>
                    <a:lnTo>
                      <a:pt x="65" y="81"/>
                    </a:lnTo>
                    <a:lnTo>
                      <a:pt x="41" y="65"/>
                    </a:lnTo>
                    <a:lnTo>
                      <a:pt x="42" y="53"/>
                    </a:lnTo>
                    <a:lnTo>
                      <a:pt x="52" y="43"/>
                    </a:lnTo>
                    <a:lnTo>
                      <a:pt x="82" y="37"/>
                    </a:lnTo>
                    <a:lnTo>
                      <a:pt x="96" y="34"/>
                    </a:lnTo>
                    <a:lnTo>
                      <a:pt x="103" y="23"/>
                    </a:lnTo>
                    <a:lnTo>
                      <a:pt x="100" y="8"/>
                    </a:lnTo>
                    <a:lnTo>
                      <a:pt x="88" y="0"/>
                    </a:lnTo>
                    <a:close/>
                  </a:path>
                </a:pathLst>
              </a:custGeom>
              <a:solidFill>
                <a:srgbClr val="000000"/>
              </a:solidFill>
              <a:ln w="9525">
                <a:noFill/>
                <a:round/>
                <a:headEnd/>
                <a:tailEnd/>
              </a:ln>
            </p:spPr>
            <p:txBody>
              <a:bodyPr/>
              <a:lstStyle/>
              <a:p>
                <a:endParaRPr lang="en-US"/>
              </a:p>
            </p:txBody>
          </p:sp>
          <p:sp>
            <p:nvSpPr>
              <p:cNvPr id="21588" name="Freeform 353"/>
              <p:cNvSpPr>
                <a:spLocks/>
              </p:cNvSpPr>
              <p:nvPr/>
            </p:nvSpPr>
            <p:spPr bwMode="auto">
              <a:xfrm>
                <a:off x="658" y="2594"/>
                <a:ext cx="21" cy="14"/>
              </a:xfrm>
              <a:custGeom>
                <a:avLst/>
                <a:gdLst>
                  <a:gd name="T0" fmla="*/ 6 w 147"/>
                  <a:gd name="T1" fmla="*/ 68 h 102"/>
                  <a:gd name="T2" fmla="*/ 36 w 147"/>
                  <a:gd name="T3" fmla="*/ 50 h 102"/>
                  <a:gd name="T4" fmla="*/ 63 w 147"/>
                  <a:gd name="T5" fmla="*/ 34 h 102"/>
                  <a:gd name="T6" fmla="*/ 89 w 147"/>
                  <a:gd name="T7" fmla="*/ 19 h 102"/>
                  <a:gd name="T8" fmla="*/ 119 w 147"/>
                  <a:gd name="T9" fmla="*/ 1 h 102"/>
                  <a:gd name="T10" fmla="*/ 134 w 147"/>
                  <a:gd name="T11" fmla="*/ 0 h 102"/>
                  <a:gd name="T12" fmla="*/ 144 w 147"/>
                  <a:gd name="T13" fmla="*/ 9 h 102"/>
                  <a:gd name="T14" fmla="*/ 147 w 147"/>
                  <a:gd name="T15" fmla="*/ 23 h 102"/>
                  <a:gd name="T16" fmla="*/ 138 w 147"/>
                  <a:gd name="T17" fmla="*/ 35 h 102"/>
                  <a:gd name="T18" fmla="*/ 108 w 147"/>
                  <a:gd name="T19" fmla="*/ 52 h 102"/>
                  <a:gd name="T20" fmla="*/ 81 w 147"/>
                  <a:gd name="T21" fmla="*/ 66 h 102"/>
                  <a:gd name="T22" fmla="*/ 55 w 147"/>
                  <a:gd name="T23" fmla="*/ 82 h 102"/>
                  <a:gd name="T24" fmla="*/ 25 w 147"/>
                  <a:gd name="T25" fmla="*/ 100 h 102"/>
                  <a:gd name="T26" fmla="*/ 11 w 147"/>
                  <a:gd name="T27" fmla="*/ 102 h 102"/>
                  <a:gd name="T28" fmla="*/ 0 w 147"/>
                  <a:gd name="T29" fmla="*/ 93 h 102"/>
                  <a:gd name="T30" fmla="*/ 6 w 147"/>
                  <a:gd name="T31" fmla="*/ 68 h 102"/>
                  <a:gd name="T32" fmla="*/ 6 w 147"/>
                  <a:gd name="T33" fmla="*/ 68 h 10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47"/>
                  <a:gd name="T52" fmla="*/ 0 h 102"/>
                  <a:gd name="T53" fmla="*/ 147 w 147"/>
                  <a:gd name="T54" fmla="*/ 102 h 10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47" h="102">
                    <a:moveTo>
                      <a:pt x="6" y="68"/>
                    </a:moveTo>
                    <a:lnTo>
                      <a:pt x="36" y="50"/>
                    </a:lnTo>
                    <a:lnTo>
                      <a:pt x="63" y="34"/>
                    </a:lnTo>
                    <a:lnTo>
                      <a:pt x="89" y="19"/>
                    </a:lnTo>
                    <a:lnTo>
                      <a:pt x="119" y="1"/>
                    </a:lnTo>
                    <a:lnTo>
                      <a:pt x="134" y="0"/>
                    </a:lnTo>
                    <a:lnTo>
                      <a:pt x="144" y="9"/>
                    </a:lnTo>
                    <a:lnTo>
                      <a:pt x="147" y="23"/>
                    </a:lnTo>
                    <a:lnTo>
                      <a:pt x="138" y="35"/>
                    </a:lnTo>
                    <a:lnTo>
                      <a:pt x="108" y="52"/>
                    </a:lnTo>
                    <a:lnTo>
                      <a:pt x="81" y="66"/>
                    </a:lnTo>
                    <a:lnTo>
                      <a:pt x="55" y="82"/>
                    </a:lnTo>
                    <a:lnTo>
                      <a:pt x="25" y="100"/>
                    </a:lnTo>
                    <a:lnTo>
                      <a:pt x="11" y="102"/>
                    </a:lnTo>
                    <a:lnTo>
                      <a:pt x="0" y="93"/>
                    </a:lnTo>
                    <a:lnTo>
                      <a:pt x="6" y="68"/>
                    </a:lnTo>
                    <a:close/>
                  </a:path>
                </a:pathLst>
              </a:custGeom>
              <a:solidFill>
                <a:srgbClr val="000000"/>
              </a:solidFill>
              <a:ln w="9525">
                <a:noFill/>
                <a:round/>
                <a:headEnd/>
                <a:tailEnd/>
              </a:ln>
            </p:spPr>
            <p:txBody>
              <a:bodyPr/>
              <a:lstStyle/>
              <a:p>
                <a:endParaRPr lang="en-US"/>
              </a:p>
            </p:txBody>
          </p:sp>
          <p:sp>
            <p:nvSpPr>
              <p:cNvPr id="21589" name="Freeform 354"/>
              <p:cNvSpPr>
                <a:spLocks/>
              </p:cNvSpPr>
              <p:nvPr/>
            </p:nvSpPr>
            <p:spPr bwMode="auto">
              <a:xfrm>
                <a:off x="681" y="2595"/>
                <a:ext cx="33" cy="18"/>
              </a:xfrm>
              <a:custGeom>
                <a:avLst/>
                <a:gdLst>
                  <a:gd name="T0" fmla="*/ 20 w 228"/>
                  <a:gd name="T1" fmla="*/ 0 h 127"/>
                  <a:gd name="T2" fmla="*/ 118 w 228"/>
                  <a:gd name="T3" fmla="*/ 27 h 127"/>
                  <a:gd name="T4" fmla="*/ 162 w 228"/>
                  <a:gd name="T5" fmla="*/ 50 h 127"/>
                  <a:gd name="T6" fmla="*/ 186 w 228"/>
                  <a:gd name="T7" fmla="*/ 61 h 127"/>
                  <a:gd name="T8" fmla="*/ 211 w 228"/>
                  <a:gd name="T9" fmla="*/ 73 h 127"/>
                  <a:gd name="T10" fmla="*/ 228 w 228"/>
                  <a:gd name="T11" fmla="*/ 90 h 127"/>
                  <a:gd name="T12" fmla="*/ 225 w 228"/>
                  <a:gd name="T13" fmla="*/ 111 h 127"/>
                  <a:gd name="T14" fmla="*/ 211 w 228"/>
                  <a:gd name="T15" fmla="*/ 127 h 127"/>
                  <a:gd name="T16" fmla="*/ 189 w 228"/>
                  <a:gd name="T17" fmla="*/ 126 h 127"/>
                  <a:gd name="T18" fmla="*/ 144 w 228"/>
                  <a:gd name="T19" fmla="*/ 100 h 127"/>
                  <a:gd name="T20" fmla="*/ 124 w 228"/>
                  <a:gd name="T21" fmla="*/ 87 h 127"/>
                  <a:gd name="T22" fmla="*/ 105 w 228"/>
                  <a:gd name="T23" fmla="*/ 72 h 127"/>
                  <a:gd name="T24" fmla="*/ 86 w 228"/>
                  <a:gd name="T25" fmla="*/ 60 h 127"/>
                  <a:gd name="T26" fmla="*/ 65 w 228"/>
                  <a:gd name="T27" fmla="*/ 50 h 127"/>
                  <a:gd name="T28" fmla="*/ 16 w 228"/>
                  <a:gd name="T29" fmla="*/ 37 h 127"/>
                  <a:gd name="T30" fmla="*/ 0 w 228"/>
                  <a:gd name="T31" fmla="*/ 17 h 127"/>
                  <a:gd name="T32" fmla="*/ 5 w 228"/>
                  <a:gd name="T33" fmla="*/ 5 h 127"/>
                  <a:gd name="T34" fmla="*/ 20 w 228"/>
                  <a:gd name="T35" fmla="*/ 0 h 127"/>
                  <a:gd name="T36" fmla="*/ 20 w 228"/>
                  <a:gd name="T37" fmla="*/ 0 h 12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28"/>
                  <a:gd name="T58" fmla="*/ 0 h 127"/>
                  <a:gd name="T59" fmla="*/ 228 w 228"/>
                  <a:gd name="T60" fmla="*/ 127 h 12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28" h="127">
                    <a:moveTo>
                      <a:pt x="20" y="0"/>
                    </a:moveTo>
                    <a:lnTo>
                      <a:pt x="118" y="27"/>
                    </a:lnTo>
                    <a:lnTo>
                      <a:pt x="162" y="50"/>
                    </a:lnTo>
                    <a:lnTo>
                      <a:pt x="186" y="61"/>
                    </a:lnTo>
                    <a:lnTo>
                      <a:pt x="211" y="73"/>
                    </a:lnTo>
                    <a:lnTo>
                      <a:pt x="228" y="90"/>
                    </a:lnTo>
                    <a:lnTo>
                      <a:pt x="225" y="111"/>
                    </a:lnTo>
                    <a:lnTo>
                      <a:pt x="211" y="127"/>
                    </a:lnTo>
                    <a:lnTo>
                      <a:pt x="189" y="126"/>
                    </a:lnTo>
                    <a:lnTo>
                      <a:pt x="144" y="100"/>
                    </a:lnTo>
                    <a:lnTo>
                      <a:pt x="124" y="87"/>
                    </a:lnTo>
                    <a:lnTo>
                      <a:pt x="105" y="72"/>
                    </a:lnTo>
                    <a:lnTo>
                      <a:pt x="86" y="60"/>
                    </a:lnTo>
                    <a:lnTo>
                      <a:pt x="65" y="50"/>
                    </a:lnTo>
                    <a:lnTo>
                      <a:pt x="16" y="37"/>
                    </a:lnTo>
                    <a:lnTo>
                      <a:pt x="0" y="17"/>
                    </a:lnTo>
                    <a:lnTo>
                      <a:pt x="5" y="5"/>
                    </a:lnTo>
                    <a:lnTo>
                      <a:pt x="20" y="0"/>
                    </a:lnTo>
                    <a:close/>
                  </a:path>
                </a:pathLst>
              </a:custGeom>
              <a:solidFill>
                <a:srgbClr val="000000"/>
              </a:solidFill>
              <a:ln w="9525">
                <a:noFill/>
                <a:round/>
                <a:headEnd/>
                <a:tailEnd/>
              </a:ln>
            </p:spPr>
            <p:txBody>
              <a:bodyPr/>
              <a:lstStyle/>
              <a:p>
                <a:endParaRPr lang="en-US"/>
              </a:p>
            </p:txBody>
          </p:sp>
          <p:sp>
            <p:nvSpPr>
              <p:cNvPr id="21590" name="Freeform 355"/>
              <p:cNvSpPr>
                <a:spLocks/>
              </p:cNvSpPr>
              <p:nvPr/>
            </p:nvSpPr>
            <p:spPr bwMode="auto">
              <a:xfrm>
                <a:off x="708" y="2608"/>
                <a:ext cx="9" cy="90"/>
              </a:xfrm>
              <a:custGeom>
                <a:avLst/>
                <a:gdLst>
                  <a:gd name="T0" fmla="*/ 50 w 60"/>
                  <a:gd name="T1" fmla="*/ 24 h 636"/>
                  <a:gd name="T2" fmla="*/ 44 w 60"/>
                  <a:gd name="T3" fmla="*/ 56 h 636"/>
                  <a:gd name="T4" fmla="*/ 54 w 60"/>
                  <a:gd name="T5" fmla="*/ 301 h 636"/>
                  <a:gd name="T6" fmla="*/ 60 w 60"/>
                  <a:gd name="T7" fmla="*/ 611 h 636"/>
                  <a:gd name="T8" fmla="*/ 47 w 60"/>
                  <a:gd name="T9" fmla="*/ 631 h 636"/>
                  <a:gd name="T10" fmla="*/ 26 w 60"/>
                  <a:gd name="T11" fmla="*/ 636 h 636"/>
                  <a:gd name="T12" fmla="*/ 7 w 60"/>
                  <a:gd name="T13" fmla="*/ 626 h 636"/>
                  <a:gd name="T14" fmla="*/ 1 w 60"/>
                  <a:gd name="T15" fmla="*/ 602 h 636"/>
                  <a:gd name="T16" fmla="*/ 16 w 60"/>
                  <a:gd name="T17" fmla="*/ 452 h 636"/>
                  <a:gd name="T18" fmla="*/ 17 w 60"/>
                  <a:gd name="T19" fmla="*/ 301 h 636"/>
                  <a:gd name="T20" fmla="*/ 7 w 60"/>
                  <a:gd name="T21" fmla="*/ 58 h 636"/>
                  <a:gd name="T22" fmla="*/ 0 w 60"/>
                  <a:gd name="T23" fmla="*/ 24 h 636"/>
                  <a:gd name="T24" fmla="*/ 7 w 60"/>
                  <a:gd name="T25" fmla="*/ 6 h 636"/>
                  <a:gd name="T26" fmla="*/ 26 w 60"/>
                  <a:gd name="T27" fmla="*/ 0 h 636"/>
                  <a:gd name="T28" fmla="*/ 50 w 60"/>
                  <a:gd name="T29" fmla="*/ 24 h 636"/>
                  <a:gd name="T30" fmla="*/ 50 w 60"/>
                  <a:gd name="T31" fmla="*/ 24 h 6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0"/>
                  <a:gd name="T49" fmla="*/ 0 h 636"/>
                  <a:gd name="T50" fmla="*/ 60 w 60"/>
                  <a:gd name="T51" fmla="*/ 636 h 6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0" h="636">
                    <a:moveTo>
                      <a:pt x="50" y="24"/>
                    </a:moveTo>
                    <a:lnTo>
                      <a:pt x="44" y="56"/>
                    </a:lnTo>
                    <a:lnTo>
                      <a:pt x="54" y="301"/>
                    </a:lnTo>
                    <a:lnTo>
                      <a:pt x="60" y="611"/>
                    </a:lnTo>
                    <a:lnTo>
                      <a:pt x="47" y="631"/>
                    </a:lnTo>
                    <a:lnTo>
                      <a:pt x="26" y="636"/>
                    </a:lnTo>
                    <a:lnTo>
                      <a:pt x="7" y="626"/>
                    </a:lnTo>
                    <a:lnTo>
                      <a:pt x="1" y="602"/>
                    </a:lnTo>
                    <a:lnTo>
                      <a:pt x="16" y="452"/>
                    </a:lnTo>
                    <a:lnTo>
                      <a:pt x="17" y="301"/>
                    </a:lnTo>
                    <a:lnTo>
                      <a:pt x="7" y="58"/>
                    </a:lnTo>
                    <a:lnTo>
                      <a:pt x="0" y="24"/>
                    </a:lnTo>
                    <a:lnTo>
                      <a:pt x="7" y="6"/>
                    </a:lnTo>
                    <a:lnTo>
                      <a:pt x="26" y="0"/>
                    </a:lnTo>
                    <a:lnTo>
                      <a:pt x="50" y="24"/>
                    </a:lnTo>
                    <a:close/>
                  </a:path>
                </a:pathLst>
              </a:custGeom>
              <a:solidFill>
                <a:srgbClr val="000000"/>
              </a:solidFill>
              <a:ln w="9525">
                <a:noFill/>
                <a:round/>
                <a:headEnd/>
                <a:tailEnd/>
              </a:ln>
            </p:spPr>
            <p:txBody>
              <a:bodyPr/>
              <a:lstStyle/>
              <a:p>
                <a:endParaRPr lang="en-US"/>
              </a:p>
            </p:txBody>
          </p:sp>
          <p:sp>
            <p:nvSpPr>
              <p:cNvPr id="21591" name="Freeform 356"/>
              <p:cNvSpPr>
                <a:spLocks/>
              </p:cNvSpPr>
              <p:nvPr/>
            </p:nvSpPr>
            <p:spPr bwMode="auto">
              <a:xfrm>
                <a:off x="667" y="2613"/>
                <a:ext cx="14" cy="81"/>
              </a:xfrm>
              <a:custGeom>
                <a:avLst/>
                <a:gdLst>
                  <a:gd name="T0" fmla="*/ 102 w 102"/>
                  <a:gd name="T1" fmla="*/ 33 h 564"/>
                  <a:gd name="T2" fmla="*/ 78 w 102"/>
                  <a:gd name="T3" fmla="*/ 131 h 564"/>
                  <a:gd name="T4" fmla="*/ 62 w 102"/>
                  <a:gd name="T5" fmla="*/ 536 h 564"/>
                  <a:gd name="T6" fmla="*/ 50 w 102"/>
                  <a:gd name="T7" fmla="*/ 559 h 564"/>
                  <a:gd name="T8" fmla="*/ 28 w 102"/>
                  <a:gd name="T9" fmla="*/ 564 h 564"/>
                  <a:gd name="T10" fmla="*/ 8 w 102"/>
                  <a:gd name="T11" fmla="*/ 554 h 564"/>
                  <a:gd name="T12" fmla="*/ 0 w 102"/>
                  <a:gd name="T13" fmla="*/ 530 h 564"/>
                  <a:gd name="T14" fmla="*/ 40 w 102"/>
                  <a:gd name="T15" fmla="*/ 130 h 564"/>
                  <a:gd name="T16" fmla="*/ 47 w 102"/>
                  <a:gd name="T17" fmla="*/ 22 h 564"/>
                  <a:gd name="T18" fmla="*/ 60 w 102"/>
                  <a:gd name="T19" fmla="*/ 3 h 564"/>
                  <a:gd name="T20" fmla="*/ 80 w 102"/>
                  <a:gd name="T21" fmla="*/ 0 h 564"/>
                  <a:gd name="T22" fmla="*/ 98 w 102"/>
                  <a:gd name="T23" fmla="*/ 11 h 564"/>
                  <a:gd name="T24" fmla="*/ 102 w 102"/>
                  <a:gd name="T25" fmla="*/ 33 h 564"/>
                  <a:gd name="T26" fmla="*/ 102 w 102"/>
                  <a:gd name="T27" fmla="*/ 33 h 56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02"/>
                  <a:gd name="T43" fmla="*/ 0 h 564"/>
                  <a:gd name="T44" fmla="*/ 102 w 102"/>
                  <a:gd name="T45" fmla="*/ 564 h 56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02" h="564">
                    <a:moveTo>
                      <a:pt x="102" y="33"/>
                    </a:moveTo>
                    <a:lnTo>
                      <a:pt x="78" y="131"/>
                    </a:lnTo>
                    <a:lnTo>
                      <a:pt x="62" y="536"/>
                    </a:lnTo>
                    <a:lnTo>
                      <a:pt x="50" y="559"/>
                    </a:lnTo>
                    <a:lnTo>
                      <a:pt x="28" y="564"/>
                    </a:lnTo>
                    <a:lnTo>
                      <a:pt x="8" y="554"/>
                    </a:lnTo>
                    <a:lnTo>
                      <a:pt x="0" y="530"/>
                    </a:lnTo>
                    <a:lnTo>
                      <a:pt x="40" y="130"/>
                    </a:lnTo>
                    <a:lnTo>
                      <a:pt x="47" y="22"/>
                    </a:lnTo>
                    <a:lnTo>
                      <a:pt x="60" y="3"/>
                    </a:lnTo>
                    <a:lnTo>
                      <a:pt x="80" y="0"/>
                    </a:lnTo>
                    <a:lnTo>
                      <a:pt x="98" y="11"/>
                    </a:lnTo>
                    <a:lnTo>
                      <a:pt x="102" y="33"/>
                    </a:lnTo>
                    <a:close/>
                  </a:path>
                </a:pathLst>
              </a:custGeom>
              <a:solidFill>
                <a:srgbClr val="000000"/>
              </a:solidFill>
              <a:ln w="9525">
                <a:noFill/>
                <a:round/>
                <a:headEnd/>
                <a:tailEnd/>
              </a:ln>
            </p:spPr>
            <p:txBody>
              <a:bodyPr/>
              <a:lstStyle/>
              <a:p>
                <a:endParaRPr lang="en-US"/>
              </a:p>
            </p:txBody>
          </p:sp>
          <p:sp>
            <p:nvSpPr>
              <p:cNvPr id="21592" name="Freeform 357"/>
              <p:cNvSpPr>
                <a:spLocks/>
              </p:cNvSpPr>
              <p:nvPr/>
            </p:nvSpPr>
            <p:spPr bwMode="auto">
              <a:xfrm>
                <a:off x="656" y="2691"/>
                <a:ext cx="48" cy="15"/>
              </a:xfrm>
              <a:custGeom>
                <a:avLst/>
                <a:gdLst>
                  <a:gd name="T0" fmla="*/ 42 w 337"/>
                  <a:gd name="T1" fmla="*/ 1 h 106"/>
                  <a:gd name="T2" fmla="*/ 84 w 337"/>
                  <a:gd name="T3" fmla="*/ 31 h 106"/>
                  <a:gd name="T4" fmla="*/ 103 w 337"/>
                  <a:gd name="T5" fmla="*/ 43 h 106"/>
                  <a:gd name="T6" fmla="*/ 127 w 337"/>
                  <a:gd name="T7" fmla="*/ 48 h 106"/>
                  <a:gd name="T8" fmla="*/ 215 w 337"/>
                  <a:gd name="T9" fmla="*/ 36 h 106"/>
                  <a:gd name="T10" fmla="*/ 255 w 337"/>
                  <a:gd name="T11" fmla="*/ 23 h 106"/>
                  <a:gd name="T12" fmla="*/ 302 w 337"/>
                  <a:gd name="T13" fmla="*/ 9 h 106"/>
                  <a:gd name="T14" fmla="*/ 325 w 337"/>
                  <a:gd name="T15" fmla="*/ 14 h 106"/>
                  <a:gd name="T16" fmla="*/ 337 w 337"/>
                  <a:gd name="T17" fmla="*/ 32 h 106"/>
                  <a:gd name="T18" fmla="*/ 335 w 337"/>
                  <a:gd name="T19" fmla="*/ 53 h 106"/>
                  <a:gd name="T20" fmla="*/ 327 w 337"/>
                  <a:gd name="T21" fmla="*/ 62 h 106"/>
                  <a:gd name="T22" fmla="*/ 315 w 337"/>
                  <a:gd name="T23" fmla="*/ 67 h 106"/>
                  <a:gd name="T24" fmla="*/ 265 w 337"/>
                  <a:gd name="T25" fmla="*/ 82 h 106"/>
                  <a:gd name="T26" fmla="*/ 221 w 337"/>
                  <a:gd name="T27" fmla="*/ 95 h 106"/>
                  <a:gd name="T28" fmla="*/ 176 w 337"/>
                  <a:gd name="T29" fmla="*/ 103 h 106"/>
                  <a:gd name="T30" fmla="*/ 125 w 337"/>
                  <a:gd name="T31" fmla="*/ 106 h 106"/>
                  <a:gd name="T32" fmla="*/ 68 w 337"/>
                  <a:gd name="T33" fmla="*/ 88 h 106"/>
                  <a:gd name="T34" fmla="*/ 44 w 337"/>
                  <a:gd name="T35" fmla="*/ 72 h 106"/>
                  <a:gd name="T36" fmla="*/ 16 w 337"/>
                  <a:gd name="T37" fmla="*/ 56 h 106"/>
                  <a:gd name="T38" fmla="*/ 0 w 337"/>
                  <a:gd name="T39" fmla="*/ 37 h 106"/>
                  <a:gd name="T40" fmla="*/ 2 w 337"/>
                  <a:gd name="T41" fmla="*/ 16 h 106"/>
                  <a:gd name="T42" fmla="*/ 17 w 337"/>
                  <a:gd name="T43" fmla="*/ 0 h 106"/>
                  <a:gd name="T44" fmla="*/ 42 w 337"/>
                  <a:gd name="T45" fmla="*/ 1 h 106"/>
                  <a:gd name="T46" fmla="*/ 42 w 337"/>
                  <a:gd name="T47" fmla="*/ 1 h 10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37"/>
                  <a:gd name="T73" fmla="*/ 0 h 106"/>
                  <a:gd name="T74" fmla="*/ 337 w 337"/>
                  <a:gd name="T75" fmla="*/ 106 h 10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37" h="106">
                    <a:moveTo>
                      <a:pt x="42" y="1"/>
                    </a:moveTo>
                    <a:lnTo>
                      <a:pt x="84" y="31"/>
                    </a:lnTo>
                    <a:lnTo>
                      <a:pt x="103" y="43"/>
                    </a:lnTo>
                    <a:lnTo>
                      <a:pt x="127" y="48"/>
                    </a:lnTo>
                    <a:lnTo>
                      <a:pt x="215" y="36"/>
                    </a:lnTo>
                    <a:lnTo>
                      <a:pt x="255" y="23"/>
                    </a:lnTo>
                    <a:lnTo>
                      <a:pt x="302" y="9"/>
                    </a:lnTo>
                    <a:lnTo>
                      <a:pt x="325" y="14"/>
                    </a:lnTo>
                    <a:lnTo>
                      <a:pt x="337" y="32"/>
                    </a:lnTo>
                    <a:lnTo>
                      <a:pt x="335" y="53"/>
                    </a:lnTo>
                    <a:lnTo>
                      <a:pt x="327" y="62"/>
                    </a:lnTo>
                    <a:lnTo>
                      <a:pt x="315" y="67"/>
                    </a:lnTo>
                    <a:lnTo>
                      <a:pt x="265" y="82"/>
                    </a:lnTo>
                    <a:lnTo>
                      <a:pt x="221" y="95"/>
                    </a:lnTo>
                    <a:lnTo>
                      <a:pt x="176" y="103"/>
                    </a:lnTo>
                    <a:lnTo>
                      <a:pt x="125" y="106"/>
                    </a:lnTo>
                    <a:lnTo>
                      <a:pt x="68" y="88"/>
                    </a:lnTo>
                    <a:lnTo>
                      <a:pt x="44" y="72"/>
                    </a:lnTo>
                    <a:lnTo>
                      <a:pt x="16" y="56"/>
                    </a:lnTo>
                    <a:lnTo>
                      <a:pt x="0" y="37"/>
                    </a:lnTo>
                    <a:lnTo>
                      <a:pt x="2" y="16"/>
                    </a:lnTo>
                    <a:lnTo>
                      <a:pt x="17" y="0"/>
                    </a:lnTo>
                    <a:lnTo>
                      <a:pt x="42" y="1"/>
                    </a:lnTo>
                    <a:close/>
                  </a:path>
                </a:pathLst>
              </a:custGeom>
              <a:solidFill>
                <a:srgbClr val="000000"/>
              </a:solidFill>
              <a:ln w="9525">
                <a:noFill/>
                <a:round/>
                <a:headEnd/>
                <a:tailEnd/>
              </a:ln>
            </p:spPr>
            <p:txBody>
              <a:bodyPr/>
              <a:lstStyle/>
              <a:p>
                <a:endParaRPr lang="en-US"/>
              </a:p>
            </p:txBody>
          </p:sp>
          <p:sp>
            <p:nvSpPr>
              <p:cNvPr id="21593" name="Freeform 358"/>
              <p:cNvSpPr>
                <a:spLocks/>
              </p:cNvSpPr>
              <p:nvPr/>
            </p:nvSpPr>
            <p:spPr bwMode="auto">
              <a:xfrm>
                <a:off x="686" y="2618"/>
                <a:ext cx="17" cy="10"/>
              </a:xfrm>
              <a:custGeom>
                <a:avLst/>
                <a:gdLst>
                  <a:gd name="T0" fmla="*/ 18 w 120"/>
                  <a:gd name="T1" fmla="*/ 2 h 66"/>
                  <a:gd name="T2" fmla="*/ 60 w 120"/>
                  <a:gd name="T3" fmla="*/ 0 h 66"/>
                  <a:gd name="T4" fmla="*/ 114 w 120"/>
                  <a:gd name="T5" fmla="*/ 31 h 66"/>
                  <a:gd name="T6" fmla="*/ 120 w 120"/>
                  <a:gd name="T7" fmla="*/ 57 h 66"/>
                  <a:gd name="T8" fmla="*/ 109 w 120"/>
                  <a:gd name="T9" fmla="*/ 66 h 66"/>
                  <a:gd name="T10" fmla="*/ 94 w 120"/>
                  <a:gd name="T11" fmla="*/ 62 h 66"/>
                  <a:gd name="T12" fmla="*/ 51 w 120"/>
                  <a:gd name="T13" fmla="*/ 42 h 66"/>
                  <a:gd name="T14" fmla="*/ 18 w 120"/>
                  <a:gd name="T15" fmla="*/ 40 h 66"/>
                  <a:gd name="T16" fmla="*/ 0 w 120"/>
                  <a:gd name="T17" fmla="*/ 21 h 66"/>
                  <a:gd name="T18" fmla="*/ 5 w 120"/>
                  <a:gd name="T19" fmla="*/ 8 h 66"/>
                  <a:gd name="T20" fmla="*/ 18 w 120"/>
                  <a:gd name="T21" fmla="*/ 2 h 66"/>
                  <a:gd name="T22" fmla="*/ 18 w 120"/>
                  <a:gd name="T23" fmla="*/ 2 h 6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0"/>
                  <a:gd name="T37" fmla="*/ 0 h 66"/>
                  <a:gd name="T38" fmla="*/ 120 w 120"/>
                  <a:gd name="T39" fmla="*/ 66 h 6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0" h="66">
                    <a:moveTo>
                      <a:pt x="18" y="2"/>
                    </a:moveTo>
                    <a:lnTo>
                      <a:pt x="60" y="0"/>
                    </a:lnTo>
                    <a:lnTo>
                      <a:pt x="114" y="31"/>
                    </a:lnTo>
                    <a:lnTo>
                      <a:pt x="120" y="57"/>
                    </a:lnTo>
                    <a:lnTo>
                      <a:pt x="109" y="66"/>
                    </a:lnTo>
                    <a:lnTo>
                      <a:pt x="94" y="62"/>
                    </a:lnTo>
                    <a:lnTo>
                      <a:pt x="51" y="42"/>
                    </a:lnTo>
                    <a:lnTo>
                      <a:pt x="18" y="40"/>
                    </a:lnTo>
                    <a:lnTo>
                      <a:pt x="0" y="21"/>
                    </a:lnTo>
                    <a:lnTo>
                      <a:pt x="5" y="8"/>
                    </a:lnTo>
                    <a:lnTo>
                      <a:pt x="18" y="2"/>
                    </a:lnTo>
                    <a:close/>
                  </a:path>
                </a:pathLst>
              </a:custGeom>
              <a:solidFill>
                <a:srgbClr val="000000"/>
              </a:solidFill>
              <a:ln w="9525">
                <a:noFill/>
                <a:round/>
                <a:headEnd/>
                <a:tailEnd/>
              </a:ln>
            </p:spPr>
            <p:txBody>
              <a:bodyPr/>
              <a:lstStyle/>
              <a:p>
                <a:endParaRPr lang="en-US"/>
              </a:p>
            </p:txBody>
          </p:sp>
          <p:sp>
            <p:nvSpPr>
              <p:cNvPr id="21594" name="Freeform 359"/>
              <p:cNvSpPr>
                <a:spLocks/>
              </p:cNvSpPr>
              <p:nvPr/>
            </p:nvSpPr>
            <p:spPr bwMode="auto">
              <a:xfrm>
                <a:off x="687" y="2630"/>
                <a:ext cx="18" cy="14"/>
              </a:xfrm>
              <a:custGeom>
                <a:avLst/>
                <a:gdLst>
                  <a:gd name="T0" fmla="*/ 21 w 128"/>
                  <a:gd name="T1" fmla="*/ 0 h 96"/>
                  <a:gd name="T2" fmla="*/ 77 w 128"/>
                  <a:gd name="T3" fmla="*/ 13 h 96"/>
                  <a:gd name="T4" fmla="*/ 128 w 128"/>
                  <a:gd name="T5" fmla="*/ 64 h 96"/>
                  <a:gd name="T6" fmla="*/ 128 w 128"/>
                  <a:gd name="T7" fmla="*/ 90 h 96"/>
                  <a:gd name="T8" fmla="*/ 116 w 128"/>
                  <a:gd name="T9" fmla="*/ 96 h 96"/>
                  <a:gd name="T10" fmla="*/ 101 w 128"/>
                  <a:gd name="T11" fmla="*/ 90 h 96"/>
                  <a:gd name="T12" fmla="*/ 55 w 128"/>
                  <a:gd name="T13" fmla="*/ 55 h 96"/>
                  <a:gd name="T14" fmla="*/ 15 w 128"/>
                  <a:gd name="T15" fmla="*/ 37 h 96"/>
                  <a:gd name="T16" fmla="*/ 2 w 128"/>
                  <a:gd name="T17" fmla="*/ 29 h 96"/>
                  <a:gd name="T18" fmla="*/ 0 w 128"/>
                  <a:gd name="T19" fmla="*/ 15 h 96"/>
                  <a:gd name="T20" fmla="*/ 6 w 128"/>
                  <a:gd name="T21" fmla="*/ 3 h 96"/>
                  <a:gd name="T22" fmla="*/ 21 w 128"/>
                  <a:gd name="T23" fmla="*/ 0 h 96"/>
                  <a:gd name="T24" fmla="*/ 21 w 128"/>
                  <a:gd name="T25" fmla="*/ 0 h 9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8"/>
                  <a:gd name="T40" fmla="*/ 0 h 96"/>
                  <a:gd name="T41" fmla="*/ 128 w 128"/>
                  <a:gd name="T42" fmla="*/ 96 h 9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8" h="96">
                    <a:moveTo>
                      <a:pt x="21" y="0"/>
                    </a:moveTo>
                    <a:lnTo>
                      <a:pt x="77" y="13"/>
                    </a:lnTo>
                    <a:lnTo>
                      <a:pt x="128" y="64"/>
                    </a:lnTo>
                    <a:lnTo>
                      <a:pt x="128" y="90"/>
                    </a:lnTo>
                    <a:lnTo>
                      <a:pt x="116" y="96"/>
                    </a:lnTo>
                    <a:lnTo>
                      <a:pt x="101" y="90"/>
                    </a:lnTo>
                    <a:lnTo>
                      <a:pt x="55" y="55"/>
                    </a:lnTo>
                    <a:lnTo>
                      <a:pt x="15" y="37"/>
                    </a:lnTo>
                    <a:lnTo>
                      <a:pt x="2" y="29"/>
                    </a:lnTo>
                    <a:lnTo>
                      <a:pt x="0" y="15"/>
                    </a:lnTo>
                    <a:lnTo>
                      <a:pt x="6" y="3"/>
                    </a:lnTo>
                    <a:lnTo>
                      <a:pt x="21" y="0"/>
                    </a:lnTo>
                    <a:close/>
                  </a:path>
                </a:pathLst>
              </a:custGeom>
              <a:solidFill>
                <a:srgbClr val="000000"/>
              </a:solidFill>
              <a:ln w="9525">
                <a:noFill/>
                <a:round/>
                <a:headEnd/>
                <a:tailEnd/>
              </a:ln>
            </p:spPr>
            <p:txBody>
              <a:bodyPr/>
              <a:lstStyle/>
              <a:p>
                <a:endParaRPr lang="en-US"/>
              </a:p>
            </p:txBody>
          </p:sp>
          <p:sp>
            <p:nvSpPr>
              <p:cNvPr id="21595" name="Freeform 360"/>
              <p:cNvSpPr>
                <a:spLocks/>
              </p:cNvSpPr>
              <p:nvPr/>
            </p:nvSpPr>
            <p:spPr bwMode="auto">
              <a:xfrm>
                <a:off x="685" y="2650"/>
                <a:ext cx="18" cy="9"/>
              </a:xfrm>
              <a:custGeom>
                <a:avLst/>
                <a:gdLst>
                  <a:gd name="T0" fmla="*/ 17 w 123"/>
                  <a:gd name="T1" fmla="*/ 10 h 59"/>
                  <a:gd name="T2" fmla="*/ 50 w 123"/>
                  <a:gd name="T3" fmla="*/ 0 h 59"/>
                  <a:gd name="T4" fmla="*/ 83 w 123"/>
                  <a:gd name="T5" fmla="*/ 9 h 59"/>
                  <a:gd name="T6" fmla="*/ 113 w 123"/>
                  <a:gd name="T7" fmla="*/ 24 h 59"/>
                  <a:gd name="T8" fmla="*/ 123 w 123"/>
                  <a:gd name="T9" fmla="*/ 49 h 59"/>
                  <a:gd name="T10" fmla="*/ 115 w 123"/>
                  <a:gd name="T11" fmla="*/ 59 h 59"/>
                  <a:gd name="T12" fmla="*/ 99 w 123"/>
                  <a:gd name="T13" fmla="*/ 59 h 59"/>
                  <a:gd name="T14" fmla="*/ 55 w 123"/>
                  <a:gd name="T15" fmla="*/ 53 h 59"/>
                  <a:gd name="T16" fmla="*/ 24 w 123"/>
                  <a:gd name="T17" fmla="*/ 53 h 59"/>
                  <a:gd name="T18" fmla="*/ 7 w 123"/>
                  <a:gd name="T19" fmla="*/ 48 h 59"/>
                  <a:gd name="T20" fmla="*/ 0 w 123"/>
                  <a:gd name="T21" fmla="*/ 35 h 59"/>
                  <a:gd name="T22" fmla="*/ 3 w 123"/>
                  <a:gd name="T23" fmla="*/ 21 h 59"/>
                  <a:gd name="T24" fmla="*/ 17 w 123"/>
                  <a:gd name="T25" fmla="*/ 10 h 59"/>
                  <a:gd name="T26" fmla="*/ 17 w 123"/>
                  <a:gd name="T27" fmla="*/ 10 h 5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23"/>
                  <a:gd name="T43" fmla="*/ 0 h 59"/>
                  <a:gd name="T44" fmla="*/ 123 w 123"/>
                  <a:gd name="T45" fmla="*/ 59 h 5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23" h="59">
                    <a:moveTo>
                      <a:pt x="17" y="10"/>
                    </a:moveTo>
                    <a:lnTo>
                      <a:pt x="50" y="0"/>
                    </a:lnTo>
                    <a:lnTo>
                      <a:pt x="83" y="9"/>
                    </a:lnTo>
                    <a:lnTo>
                      <a:pt x="113" y="24"/>
                    </a:lnTo>
                    <a:lnTo>
                      <a:pt x="123" y="49"/>
                    </a:lnTo>
                    <a:lnTo>
                      <a:pt x="115" y="59"/>
                    </a:lnTo>
                    <a:lnTo>
                      <a:pt x="99" y="59"/>
                    </a:lnTo>
                    <a:lnTo>
                      <a:pt x="55" y="53"/>
                    </a:lnTo>
                    <a:lnTo>
                      <a:pt x="24" y="53"/>
                    </a:lnTo>
                    <a:lnTo>
                      <a:pt x="7" y="48"/>
                    </a:lnTo>
                    <a:lnTo>
                      <a:pt x="0" y="35"/>
                    </a:lnTo>
                    <a:lnTo>
                      <a:pt x="3" y="21"/>
                    </a:lnTo>
                    <a:lnTo>
                      <a:pt x="17" y="10"/>
                    </a:lnTo>
                    <a:close/>
                  </a:path>
                </a:pathLst>
              </a:custGeom>
              <a:solidFill>
                <a:srgbClr val="000000"/>
              </a:solidFill>
              <a:ln w="9525">
                <a:noFill/>
                <a:round/>
                <a:headEnd/>
                <a:tailEnd/>
              </a:ln>
            </p:spPr>
            <p:txBody>
              <a:bodyPr/>
              <a:lstStyle/>
              <a:p>
                <a:endParaRPr lang="en-US"/>
              </a:p>
            </p:txBody>
          </p:sp>
          <p:sp>
            <p:nvSpPr>
              <p:cNvPr id="21596" name="Freeform 361"/>
              <p:cNvSpPr>
                <a:spLocks/>
              </p:cNvSpPr>
              <p:nvPr/>
            </p:nvSpPr>
            <p:spPr bwMode="auto">
              <a:xfrm>
                <a:off x="683" y="2666"/>
                <a:ext cx="19" cy="22"/>
              </a:xfrm>
              <a:custGeom>
                <a:avLst/>
                <a:gdLst>
                  <a:gd name="T0" fmla="*/ 125 w 136"/>
                  <a:gd name="T1" fmla="*/ 137 h 153"/>
                  <a:gd name="T2" fmla="*/ 72 w 136"/>
                  <a:gd name="T3" fmla="*/ 153 h 153"/>
                  <a:gd name="T4" fmla="*/ 25 w 136"/>
                  <a:gd name="T5" fmla="*/ 140 h 153"/>
                  <a:gd name="T6" fmla="*/ 1 w 136"/>
                  <a:gd name="T7" fmla="*/ 93 h 153"/>
                  <a:gd name="T8" fmla="*/ 0 w 136"/>
                  <a:gd name="T9" fmla="*/ 36 h 153"/>
                  <a:gd name="T10" fmla="*/ 9 w 136"/>
                  <a:gd name="T11" fmla="*/ 15 h 153"/>
                  <a:gd name="T12" fmla="*/ 26 w 136"/>
                  <a:gd name="T13" fmla="*/ 0 h 153"/>
                  <a:gd name="T14" fmla="*/ 46 w 136"/>
                  <a:gd name="T15" fmla="*/ 1 h 153"/>
                  <a:gd name="T16" fmla="*/ 61 w 136"/>
                  <a:gd name="T17" fmla="*/ 14 h 153"/>
                  <a:gd name="T18" fmla="*/ 61 w 136"/>
                  <a:gd name="T19" fmla="*/ 38 h 153"/>
                  <a:gd name="T20" fmla="*/ 56 w 136"/>
                  <a:gd name="T21" fmla="*/ 50 h 153"/>
                  <a:gd name="T22" fmla="*/ 64 w 136"/>
                  <a:gd name="T23" fmla="*/ 98 h 153"/>
                  <a:gd name="T24" fmla="*/ 86 w 136"/>
                  <a:gd name="T25" fmla="*/ 107 h 153"/>
                  <a:gd name="T26" fmla="*/ 113 w 136"/>
                  <a:gd name="T27" fmla="*/ 102 h 153"/>
                  <a:gd name="T28" fmla="*/ 128 w 136"/>
                  <a:gd name="T29" fmla="*/ 103 h 153"/>
                  <a:gd name="T30" fmla="*/ 136 w 136"/>
                  <a:gd name="T31" fmla="*/ 114 h 153"/>
                  <a:gd name="T32" fmla="*/ 136 w 136"/>
                  <a:gd name="T33" fmla="*/ 127 h 153"/>
                  <a:gd name="T34" fmla="*/ 125 w 136"/>
                  <a:gd name="T35" fmla="*/ 137 h 153"/>
                  <a:gd name="T36" fmla="*/ 125 w 136"/>
                  <a:gd name="T37" fmla="*/ 137 h 15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36"/>
                  <a:gd name="T58" fmla="*/ 0 h 153"/>
                  <a:gd name="T59" fmla="*/ 136 w 136"/>
                  <a:gd name="T60" fmla="*/ 153 h 15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36" h="153">
                    <a:moveTo>
                      <a:pt x="125" y="137"/>
                    </a:moveTo>
                    <a:lnTo>
                      <a:pt x="72" y="153"/>
                    </a:lnTo>
                    <a:lnTo>
                      <a:pt x="25" y="140"/>
                    </a:lnTo>
                    <a:lnTo>
                      <a:pt x="1" y="93"/>
                    </a:lnTo>
                    <a:lnTo>
                      <a:pt x="0" y="36"/>
                    </a:lnTo>
                    <a:lnTo>
                      <a:pt x="9" y="15"/>
                    </a:lnTo>
                    <a:lnTo>
                      <a:pt x="26" y="0"/>
                    </a:lnTo>
                    <a:lnTo>
                      <a:pt x="46" y="1"/>
                    </a:lnTo>
                    <a:lnTo>
                      <a:pt x="61" y="14"/>
                    </a:lnTo>
                    <a:lnTo>
                      <a:pt x="61" y="38"/>
                    </a:lnTo>
                    <a:lnTo>
                      <a:pt x="56" y="50"/>
                    </a:lnTo>
                    <a:lnTo>
                      <a:pt x="64" y="98"/>
                    </a:lnTo>
                    <a:lnTo>
                      <a:pt x="86" y="107"/>
                    </a:lnTo>
                    <a:lnTo>
                      <a:pt x="113" y="102"/>
                    </a:lnTo>
                    <a:lnTo>
                      <a:pt x="128" y="103"/>
                    </a:lnTo>
                    <a:lnTo>
                      <a:pt x="136" y="114"/>
                    </a:lnTo>
                    <a:lnTo>
                      <a:pt x="136" y="127"/>
                    </a:lnTo>
                    <a:lnTo>
                      <a:pt x="125" y="137"/>
                    </a:lnTo>
                    <a:close/>
                  </a:path>
                </a:pathLst>
              </a:custGeom>
              <a:solidFill>
                <a:srgbClr val="000000"/>
              </a:solidFill>
              <a:ln w="9525">
                <a:noFill/>
                <a:round/>
                <a:headEnd/>
                <a:tailEnd/>
              </a:ln>
            </p:spPr>
            <p:txBody>
              <a:bodyPr/>
              <a:lstStyle/>
              <a:p>
                <a:endParaRPr lang="en-US"/>
              </a:p>
            </p:txBody>
          </p:sp>
          <p:sp>
            <p:nvSpPr>
              <p:cNvPr id="21597" name="Freeform 362"/>
              <p:cNvSpPr>
                <a:spLocks/>
              </p:cNvSpPr>
              <p:nvPr/>
            </p:nvSpPr>
            <p:spPr bwMode="auto">
              <a:xfrm>
                <a:off x="309" y="2403"/>
                <a:ext cx="225" cy="25"/>
              </a:xfrm>
              <a:custGeom>
                <a:avLst/>
                <a:gdLst>
                  <a:gd name="T0" fmla="*/ 11 w 1579"/>
                  <a:gd name="T1" fmla="*/ 140 h 175"/>
                  <a:gd name="T2" fmla="*/ 66 w 1579"/>
                  <a:gd name="T3" fmla="*/ 117 h 175"/>
                  <a:gd name="T4" fmla="*/ 118 w 1579"/>
                  <a:gd name="T5" fmla="*/ 97 h 175"/>
                  <a:gd name="T6" fmla="*/ 168 w 1579"/>
                  <a:gd name="T7" fmla="*/ 80 h 175"/>
                  <a:gd name="T8" fmla="*/ 216 w 1579"/>
                  <a:gd name="T9" fmla="*/ 66 h 175"/>
                  <a:gd name="T10" fmla="*/ 316 w 1579"/>
                  <a:gd name="T11" fmla="*/ 47 h 175"/>
                  <a:gd name="T12" fmla="*/ 431 w 1579"/>
                  <a:gd name="T13" fmla="*/ 35 h 175"/>
                  <a:gd name="T14" fmla="*/ 598 w 1579"/>
                  <a:gd name="T15" fmla="*/ 21 h 175"/>
                  <a:gd name="T16" fmla="*/ 744 w 1579"/>
                  <a:gd name="T17" fmla="*/ 7 h 175"/>
                  <a:gd name="T18" fmla="*/ 890 w 1579"/>
                  <a:gd name="T19" fmla="*/ 0 h 175"/>
                  <a:gd name="T20" fmla="*/ 1056 w 1579"/>
                  <a:gd name="T21" fmla="*/ 5 h 175"/>
                  <a:gd name="T22" fmla="*/ 1180 w 1579"/>
                  <a:gd name="T23" fmla="*/ 0 h 175"/>
                  <a:gd name="T24" fmla="*/ 1238 w 1579"/>
                  <a:gd name="T25" fmla="*/ 6 h 175"/>
                  <a:gd name="T26" fmla="*/ 1355 w 1579"/>
                  <a:gd name="T27" fmla="*/ 30 h 175"/>
                  <a:gd name="T28" fmla="*/ 1398 w 1579"/>
                  <a:gd name="T29" fmla="*/ 37 h 175"/>
                  <a:gd name="T30" fmla="*/ 1491 w 1579"/>
                  <a:gd name="T31" fmla="*/ 61 h 175"/>
                  <a:gd name="T32" fmla="*/ 1555 w 1579"/>
                  <a:gd name="T33" fmla="*/ 81 h 175"/>
                  <a:gd name="T34" fmla="*/ 1576 w 1579"/>
                  <a:gd name="T35" fmla="*/ 97 h 175"/>
                  <a:gd name="T36" fmla="*/ 1579 w 1579"/>
                  <a:gd name="T37" fmla="*/ 121 h 175"/>
                  <a:gd name="T38" fmla="*/ 1566 w 1579"/>
                  <a:gd name="T39" fmla="*/ 142 h 175"/>
                  <a:gd name="T40" fmla="*/ 1540 w 1579"/>
                  <a:gd name="T41" fmla="*/ 146 h 175"/>
                  <a:gd name="T42" fmla="*/ 1473 w 1579"/>
                  <a:gd name="T43" fmla="*/ 129 h 175"/>
                  <a:gd name="T44" fmla="*/ 1383 w 1579"/>
                  <a:gd name="T45" fmla="*/ 106 h 175"/>
                  <a:gd name="T46" fmla="*/ 1339 w 1579"/>
                  <a:gd name="T47" fmla="*/ 94 h 175"/>
                  <a:gd name="T48" fmla="*/ 1230 w 1579"/>
                  <a:gd name="T49" fmla="*/ 72 h 175"/>
                  <a:gd name="T50" fmla="*/ 1179 w 1579"/>
                  <a:gd name="T51" fmla="*/ 70 h 175"/>
                  <a:gd name="T52" fmla="*/ 1056 w 1579"/>
                  <a:gd name="T53" fmla="*/ 74 h 175"/>
                  <a:gd name="T54" fmla="*/ 747 w 1579"/>
                  <a:gd name="T55" fmla="*/ 74 h 175"/>
                  <a:gd name="T56" fmla="*/ 437 w 1579"/>
                  <a:gd name="T57" fmla="*/ 99 h 175"/>
                  <a:gd name="T58" fmla="*/ 227 w 1579"/>
                  <a:gd name="T59" fmla="*/ 117 h 175"/>
                  <a:gd name="T60" fmla="*/ 131 w 1579"/>
                  <a:gd name="T61" fmla="*/ 136 h 175"/>
                  <a:gd name="T62" fmla="*/ 80 w 1579"/>
                  <a:gd name="T63" fmla="*/ 153 h 175"/>
                  <a:gd name="T64" fmla="*/ 26 w 1579"/>
                  <a:gd name="T65" fmla="*/ 175 h 175"/>
                  <a:gd name="T66" fmla="*/ 11 w 1579"/>
                  <a:gd name="T67" fmla="*/ 175 h 175"/>
                  <a:gd name="T68" fmla="*/ 1 w 1579"/>
                  <a:gd name="T69" fmla="*/ 165 h 175"/>
                  <a:gd name="T70" fmla="*/ 0 w 1579"/>
                  <a:gd name="T71" fmla="*/ 152 h 175"/>
                  <a:gd name="T72" fmla="*/ 11 w 1579"/>
                  <a:gd name="T73" fmla="*/ 140 h 175"/>
                  <a:gd name="T74" fmla="*/ 11 w 1579"/>
                  <a:gd name="T75" fmla="*/ 140 h 17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579"/>
                  <a:gd name="T115" fmla="*/ 0 h 175"/>
                  <a:gd name="T116" fmla="*/ 1579 w 1579"/>
                  <a:gd name="T117" fmla="*/ 175 h 17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579" h="175">
                    <a:moveTo>
                      <a:pt x="11" y="140"/>
                    </a:moveTo>
                    <a:lnTo>
                      <a:pt x="66" y="117"/>
                    </a:lnTo>
                    <a:lnTo>
                      <a:pt x="118" y="97"/>
                    </a:lnTo>
                    <a:lnTo>
                      <a:pt x="168" y="80"/>
                    </a:lnTo>
                    <a:lnTo>
                      <a:pt x="216" y="66"/>
                    </a:lnTo>
                    <a:lnTo>
                      <a:pt x="316" y="47"/>
                    </a:lnTo>
                    <a:lnTo>
                      <a:pt x="431" y="35"/>
                    </a:lnTo>
                    <a:lnTo>
                      <a:pt x="598" y="21"/>
                    </a:lnTo>
                    <a:lnTo>
                      <a:pt x="744" y="7"/>
                    </a:lnTo>
                    <a:lnTo>
                      <a:pt x="890" y="0"/>
                    </a:lnTo>
                    <a:lnTo>
                      <a:pt x="1056" y="5"/>
                    </a:lnTo>
                    <a:lnTo>
                      <a:pt x="1180" y="0"/>
                    </a:lnTo>
                    <a:lnTo>
                      <a:pt x="1238" y="6"/>
                    </a:lnTo>
                    <a:lnTo>
                      <a:pt x="1355" y="30"/>
                    </a:lnTo>
                    <a:lnTo>
                      <a:pt x="1398" y="37"/>
                    </a:lnTo>
                    <a:lnTo>
                      <a:pt x="1491" y="61"/>
                    </a:lnTo>
                    <a:lnTo>
                      <a:pt x="1555" y="81"/>
                    </a:lnTo>
                    <a:lnTo>
                      <a:pt x="1576" y="97"/>
                    </a:lnTo>
                    <a:lnTo>
                      <a:pt x="1579" y="121"/>
                    </a:lnTo>
                    <a:lnTo>
                      <a:pt x="1566" y="142"/>
                    </a:lnTo>
                    <a:lnTo>
                      <a:pt x="1540" y="146"/>
                    </a:lnTo>
                    <a:lnTo>
                      <a:pt x="1473" y="129"/>
                    </a:lnTo>
                    <a:lnTo>
                      <a:pt x="1383" y="106"/>
                    </a:lnTo>
                    <a:lnTo>
                      <a:pt x="1339" y="94"/>
                    </a:lnTo>
                    <a:lnTo>
                      <a:pt x="1230" y="72"/>
                    </a:lnTo>
                    <a:lnTo>
                      <a:pt x="1179" y="70"/>
                    </a:lnTo>
                    <a:lnTo>
                      <a:pt x="1056" y="74"/>
                    </a:lnTo>
                    <a:lnTo>
                      <a:pt x="747" y="74"/>
                    </a:lnTo>
                    <a:lnTo>
                      <a:pt x="437" y="99"/>
                    </a:lnTo>
                    <a:lnTo>
                      <a:pt x="227" y="117"/>
                    </a:lnTo>
                    <a:lnTo>
                      <a:pt x="131" y="136"/>
                    </a:lnTo>
                    <a:lnTo>
                      <a:pt x="80" y="153"/>
                    </a:lnTo>
                    <a:lnTo>
                      <a:pt x="26" y="175"/>
                    </a:lnTo>
                    <a:lnTo>
                      <a:pt x="11" y="175"/>
                    </a:lnTo>
                    <a:lnTo>
                      <a:pt x="1" y="165"/>
                    </a:lnTo>
                    <a:lnTo>
                      <a:pt x="0" y="152"/>
                    </a:lnTo>
                    <a:lnTo>
                      <a:pt x="11" y="140"/>
                    </a:lnTo>
                    <a:close/>
                  </a:path>
                </a:pathLst>
              </a:custGeom>
              <a:solidFill>
                <a:srgbClr val="000000"/>
              </a:solidFill>
              <a:ln w="9525">
                <a:noFill/>
                <a:round/>
                <a:headEnd/>
                <a:tailEnd/>
              </a:ln>
            </p:spPr>
            <p:txBody>
              <a:bodyPr/>
              <a:lstStyle/>
              <a:p>
                <a:endParaRPr lang="en-US"/>
              </a:p>
            </p:txBody>
          </p:sp>
          <p:sp>
            <p:nvSpPr>
              <p:cNvPr id="21598" name="Freeform 363"/>
              <p:cNvSpPr>
                <a:spLocks/>
              </p:cNvSpPr>
              <p:nvPr/>
            </p:nvSpPr>
            <p:spPr bwMode="auto">
              <a:xfrm>
                <a:off x="305" y="2430"/>
                <a:ext cx="24" cy="209"/>
              </a:xfrm>
              <a:custGeom>
                <a:avLst/>
                <a:gdLst>
                  <a:gd name="T0" fmla="*/ 37 w 166"/>
                  <a:gd name="T1" fmla="*/ 17 h 1459"/>
                  <a:gd name="T2" fmla="*/ 51 w 166"/>
                  <a:gd name="T3" fmla="*/ 330 h 1459"/>
                  <a:gd name="T4" fmla="*/ 54 w 166"/>
                  <a:gd name="T5" fmla="*/ 476 h 1459"/>
                  <a:gd name="T6" fmla="*/ 68 w 166"/>
                  <a:gd name="T7" fmla="*/ 641 h 1459"/>
                  <a:gd name="T8" fmla="*/ 75 w 166"/>
                  <a:gd name="T9" fmla="*/ 762 h 1459"/>
                  <a:gd name="T10" fmla="*/ 86 w 166"/>
                  <a:gd name="T11" fmla="*/ 869 h 1459"/>
                  <a:gd name="T12" fmla="*/ 100 w 166"/>
                  <a:gd name="T13" fmla="*/ 974 h 1459"/>
                  <a:gd name="T14" fmla="*/ 117 w 166"/>
                  <a:gd name="T15" fmla="*/ 1095 h 1459"/>
                  <a:gd name="T16" fmla="*/ 128 w 166"/>
                  <a:gd name="T17" fmla="*/ 1211 h 1459"/>
                  <a:gd name="T18" fmla="*/ 136 w 166"/>
                  <a:gd name="T19" fmla="*/ 1265 h 1459"/>
                  <a:gd name="T20" fmla="*/ 152 w 166"/>
                  <a:gd name="T21" fmla="*/ 1325 h 1459"/>
                  <a:gd name="T22" fmla="*/ 166 w 166"/>
                  <a:gd name="T23" fmla="*/ 1424 h 1459"/>
                  <a:gd name="T24" fmla="*/ 160 w 166"/>
                  <a:gd name="T25" fmla="*/ 1449 h 1459"/>
                  <a:gd name="T26" fmla="*/ 141 w 166"/>
                  <a:gd name="T27" fmla="*/ 1459 h 1459"/>
                  <a:gd name="T28" fmla="*/ 120 w 166"/>
                  <a:gd name="T29" fmla="*/ 1456 h 1459"/>
                  <a:gd name="T30" fmla="*/ 107 w 166"/>
                  <a:gd name="T31" fmla="*/ 1434 h 1459"/>
                  <a:gd name="T32" fmla="*/ 93 w 166"/>
                  <a:gd name="T33" fmla="*/ 1339 h 1459"/>
                  <a:gd name="T34" fmla="*/ 68 w 166"/>
                  <a:gd name="T35" fmla="*/ 1223 h 1459"/>
                  <a:gd name="T36" fmla="*/ 58 w 166"/>
                  <a:gd name="T37" fmla="*/ 1103 h 1459"/>
                  <a:gd name="T38" fmla="*/ 33 w 166"/>
                  <a:gd name="T39" fmla="*/ 874 h 1459"/>
                  <a:gd name="T40" fmla="*/ 22 w 166"/>
                  <a:gd name="T41" fmla="*/ 645 h 1459"/>
                  <a:gd name="T42" fmla="*/ 9 w 166"/>
                  <a:gd name="T43" fmla="*/ 333 h 1459"/>
                  <a:gd name="T44" fmla="*/ 0 w 166"/>
                  <a:gd name="T45" fmla="*/ 21 h 1459"/>
                  <a:gd name="T46" fmla="*/ 4 w 166"/>
                  <a:gd name="T47" fmla="*/ 6 h 1459"/>
                  <a:gd name="T48" fmla="*/ 16 w 166"/>
                  <a:gd name="T49" fmla="*/ 0 h 1459"/>
                  <a:gd name="T50" fmla="*/ 37 w 166"/>
                  <a:gd name="T51" fmla="*/ 17 h 1459"/>
                  <a:gd name="T52" fmla="*/ 37 w 166"/>
                  <a:gd name="T53" fmla="*/ 17 h 145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66"/>
                  <a:gd name="T82" fmla="*/ 0 h 1459"/>
                  <a:gd name="T83" fmla="*/ 166 w 166"/>
                  <a:gd name="T84" fmla="*/ 1459 h 1459"/>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66" h="1459">
                    <a:moveTo>
                      <a:pt x="37" y="17"/>
                    </a:moveTo>
                    <a:lnTo>
                      <a:pt x="51" y="330"/>
                    </a:lnTo>
                    <a:lnTo>
                      <a:pt x="54" y="476"/>
                    </a:lnTo>
                    <a:lnTo>
                      <a:pt x="68" y="641"/>
                    </a:lnTo>
                    <a:lnTo>
                      <a:pt x="75" y="762"/>
                    </a:lnTo>
                    <a:lnTo>
                      <a:pt x="86" y="869"/>
                    </a:lnTo>
                    <a:lnTo>
                      <a:pt x="100" y="974"/>
                    </a:lnTo>
                    <a:lnTo>
                      <a:pt x="117" y="1095"/>
                    </a:lnTo>
                    <a:lnTo>
                      <a:pt x="128" y="1211"/>
                    </a:lnTo>
                    <a:lnTo>
                      <a:pt x="136" y="1265"/>
                    </a:lnTo>
                    <a:lnTo>
                      <a:pt x="152" y="1325"/>
                    </a:lnTo>
                    <a:lnTo>
                      <a:pt x="166" y="1424"/>
                    </a:lnTo>
                    <a:lnTo>
                      <a:pt x="160" y="1449"/>
                    </a:lnTo>
                    <a:lnTo>
                      <a:pt x="141" y="1459"/>
                    </a:lnTo>
                    <a:lnTo>
                      <a:pt x="120" y="1456"/>
                    </a:lnTo>
                    <a:lnTo>
                      <a:pt x="107" y="1434"/>
                    </a:lnTo>
                    <a:lnTo>
                      <a:pt x="93" y="1339"/>
                    </a:lnTo>
                    <a:lnTo>
                      <a:pt x="68" y="1223"/>
                    </a:lnTo>
                    <a:lnTo>
                      <a:pt x="58" y="1103"/>
                    </a:lnTo>
                    <a:lnTo>
                      <a:pt x="33" y="874"/>
                    </a:lnTo>
                    <a:lnTo>
                      <a:pt x="22" y="645"/>
                    </a:lnTo>
                    <a:lnTo>
                      <a:pt x="9" y="333"/>
                    </a:lnTo>
                    <a:lnTo>
                      <a:pt x="0" y="21"/>
                    </a:lnTo>
                    <a:lnTo>
                      <a:pt x="4" y="6"/>
                    </a:lnTo>
                    <a:lnTo>
                      <a:pt x="16" y="0"/>
                    </a:lnTo>
                    <a:lnTo>
                      <a:pt x="37" y="17"/>
                    </a:lnTo>
                    <a:close/>
                  </a:path>
                </a:pathLst>
              </a:custGeom>
              <a:solidFill>
                <a:srgbClr val="000000"/>
              </a:solidFill>
              <a:ln w="9525">
                <a:noFill/>
                <a:round/>
                <a:headEnd/>
                <a:tailEnd/>
              </a:ln>
            </p:spPr>
            <p:txBody>
              <a:bodyPr/>
              <a:lstStyle/>
              <a:p>
                <a:endParaRPr lang="en-US"/>
              </a:p>
            </p:txBody>
          </p:sp>
          <p:sp>
            <p:nvSpPr>
              <p:cNvPr id="21599" name="Freeform 364"/>
              <p:cNvSpPr>
                <a:spLocks/>
              </p:cNvSpPr>
              <p:nvPr/>
            </p:nvSpPr>
            <p:spPr bwMode="auto">
              <a:xfrm>
                <a:off x="323" y="2632"/>
                <a:ext cx="173" cy="12"/>
              </a:xfrm>
              <a:custGeom>
                <a:avLst/>
                <a:gdLst>
                  <a:gd name="T0" fmla="*/ 36 w 1215"/>
                  <a:gd name="T1" fmla="*/ 2 h 83"/>
                  <a:gd name="T2" fmla="*/ 178 w 1215"/>
                  <a:gd name="T3" fmla="*/ 15 h 83"/>
                  <a:gd name="T4" fmla="*/ 341 w 1215"/>
                  <a:gd name="T5" fmla="*/ 26 h 83"/>
                  <a:gd name="T6" fmla="*/ 455 w 1215"/>
                  <a:gd name="T7" fmla="*/ 31 h 83"/>
                  <a:gd name="T8" fmla="*/ 556 w 1215"/>
                  <a:gd name="T9" fmla="*/ 27 h 83"/>
                  <a:gd name="T10" fmla="*/ 657 w 1215"/>
                  <a:gd name="T11" fmla="*/ 16 h 83"/>
                  <a:gd name="T12" fmla="*/ 772 w 1215"/>
                  <a:gd name="T13" fmla="*/ 8 h 83"/>
                  <a:gd name="T14" fmla="*/ 912 w 1215"/>
                  <a:gd name="T15" fmla="*/ 9 h 83"/>
                  <a:gd name="T16" fmla="*/ 1194 w 1215"/>
                  <a:gd name="T17" fmla="*/ 0 h 83"/>
                  <a:gd name="T18" fmla="*/ 1215 w 1215"/>
                  <a:gd name="T19" fmla="*/ 16 h 83"/>
                  <a:gd name="T20" fmla="*/ 1211 w 1215"/>
                  <a:gd name="T21" fmla="*/ 29 h 83"/>
                  <a:gd name="T22" fmla="*/ 1198 w 1215"/>
                  <a:gd name="T23" fmla="*/ 37 h 83"/>
                  <a:gd name="T24" fmla="*/ 1056 w 1215"/>
                  <a:gd name="T25" fmla="*/ 56 h 83"/>
                  <a:gd name="T26" fmla="*/ 913 w 1215"/>
                  <a:gd name="T27" fmla="*/ 69 h 83"/>
                  <a:gd name="T28" fmla="*/ 774 w 1215"/>
                  <a:gd name="T29" fmla="*/ 68 h 83"/>
                  <a:gd name="T30" fmla="*/ 542 w 1215"/>
                  <a:gd name="T31" fmla="*/ 83 h 83"/>
                  <a:gd name="T32" fmla="*/ 312 w 1215"/>
                  <a:gd name="T33" fmla="*/ 78 h 83"/>
                  <a:gd name="T34" fmla="*/ 153 w 1215"/>
                  <a:gd name="T35" fmla="*/ 69 h 83"/>
                  <a:gd name="T36" fmla="*/ 10 w 1215"/>
                  <a:gd name="T37" fmla="*/ 46 h 83"/>
                  <a:gd name="T38" fmla="*/ 0 w 1215"/>
                  <a:gd name="T39" fmla="*/ 35 h 83"/>
                  <a:gd name="T40" fmla="*/ 5 w 1215"/>
                  <a:gd name="T41" fmla="*/ 21 h 83"/>
                  <a:gd name="T42" fmla="*/ 18 w 1215"/>
                  <a:gd name="T43" fmla="*/ 9 h 83"/>
                  <a:gd name="T44" fmla="*/ 36 w 1215"/>
                  <a:gd name="T45" fmla="*/ 2 h 83"/>
                  <a:gd name="T46" fmla="*/ 36 w 1215"/>
                  <a:gd name="T47" fmla="*/ 2 h 8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215"/>
                  <a:gd name="T73" fmla="*/ 0 h 83"/>
                  <a:gd name="T74" fmla="*/ 1215 w 1215"/>
                  <a:gd name="T75" fmla="*/ 83 h 8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215" h="83">
                    <a:moveTo>
                      <a:pt x="36" y="2"/>
                    </a:moveTo>
                    <a:lnTo>
                      <a:pt x="178" y="15"/>
                    </a:lnTo>
                    <a:lnTo>
                      <a:pt x="341" y="26"/>
                    </a:lnTo>
                    <a:lnTo>
                      <a:pt x="455" y="31"/>
                    </a:lnTo>
                    <a:lnTo>
                      <a:pt x="556" y="27"/>
                    </a:lnTo>
                    <a:lnTo>
                      <a:pt x="657" y="16"/>
                    </a:lnTo>
                    <a:lnTo>
                      <a:pt x="772" y="8"/>
                    </a:lnTo>
                    <a:lnTo>
                      <a:pt x="912" y="9"/>
                    </a:lnTo>
                    <a:lnTo>
                      <a:pt x="1194" y="0"/>
                    </a:lnTo>
                    <a:lnTo>
                      <a:pt x="1215" y="16"/>
                    </a:lnTo>
                    <a:lnTo>
                      <a:pt x="1211" y="29"/>
                    </a:lnTo>
                    <a:lnTo>
                      <a:pt x="1198" y="37"/>
                    </a:lnTo>
                    <a:lnTo>
                      <a:pt x="1056" y="56"/>
                    </a:lnTo>
                    <a:lnTo>
                      <a:pt x="913" y="69"/>
                    </a:lnTo>
                    <a:lnTo>
                      <a:pt x="774" y="68"/>
                    </a:lnTo>
                    <a:lnTo>
                      <a:pt x="542" y="83"/>
                    </a:lnTo>
                    <a:lnTo>
                      <a:pt x="312" y="78"/>
                    </a:lnTo>
                    <a:lnTo>
                      <a:pt x="153" y="69"/>
                    </a:lnTo>
                    <a:lnTo>
                      <a:pt x="10" y="46"/>
                    </a:lnTo>
                    <a:lnTo>
                      <a:pt x="0" y="35"/>
                    </a:lnTo>
                    <a:lnTo>
                      <a:pt x="5" y="21"/>
                    </a:lnTo>
                    <a:lnTo>
                      <a:pt x="18" y="9"/>
                    </a:lnTo>
                    <a:lnTo>
                      <a:pt x="36" y="2"/>
                    </a:lnTo>
                    <a:close/>
                  </a:path>
                </a:pathLst>
              </a:custGeom>
              <a:solidFill>
                <a:srgbClr val="000000"/>
              </a:solidFill>
              <a:ln w="9525">
                <a:noFill/>
                <a:round/>
                <a:headEnd/>
                <a:tailEnd/>
              </a:ln>
            </p:spPr>
            <p:txBody>
              <a:bodyPr/>
              <a:lstStyle/>
              <a:p>
                <a:endParaRPr lang="en-US"/>
              </a:p>
            </p:txBody>
          </p:sp>
          <p:sp>
            <p:nvSpPr>
              <p:cNvPr id="21600" name="Freeform 365"/>
              <p:cNvSpPr>
                <a:spLocks/>
              </p:cNvSpPr>
              <p:nvPr/>
            </p:nvSpPr>
            <p:spPr bwMode="auto">
              <a:xfrm>
                <a:off x="336" y="2439"/>
                <a:ext cx="170" cy="139"/>
              </a:xfrm>
              <a:custGeom>
                <a:avLst/>
                <a:gdLst>
                  <a:gd name="T0" fmla="*/ 0 w 1189"/>
                  <a:gd name="T1" fmla="*/ 175 h 974"/>
                  <a:gd name="T2" fmla="*/ 14 w 1189"/>
                  <a:gd name="T3" fmla="*/ 151 h 974"/>
                  <a:gd name="T4" fmla="*/ 28 w 1189"/>
                  <a:gd name="T5" fmla="*/ 131 h 974"/>
                  <a:gd name="T6" fmla="*/ 61 w 1189"/>
                  <a:gd name="T7" fmla="*/ 97 h 974"/>
                  <a:gd name="T8" fmla="*/ 79 w 1189"/>
                  <a:gd name="T9" fmla="*/ 82 h 974"/>
                  <a:gd name="T10" fmla="*/ 99 w 1189"/>
                  <a:gd name="T11" fmla="*/ 69 h 974"/>
                  <a:gd name="T12" fmla="*/ 120 w 1189"/>
                  <a:gd name="T13" fmla="*/ 56 h 974"/>
                  <a:gd name="T14" fmla="*/ 144 w 1189"/>
                  <a:gd name="T15" fmla="*/ 44 h 974"/>
                  <a:gd name="T16" fmla="*/ 244 w 1189"/>
                  <a:gd name="T17" fmla="*/ 27 h 974"/>
                  <a:gd name="T18" fmla="*/ 404 w 1189"/>
                  <a:gd name="T19" fmla="*/ 9 h 974"/>
                  <a:gd name="T20" fmla="*/ 545 w 1189"/>
                  <a:gd name="T21" fmla="*/ 0 h 974"/>
                  <a:gd name="T22" fmla="*/ 849 w 1189"/>
                  <a:gd name="T23" fmla="*/ 11 h 974"/>
                  <a:gd name="T24" fmla="*/ 1069 w 1189"/>
                  <a:gd name="T25" fmla="*/ 52 h 974"/>
                  <a:gd name="T26" fmla="*/ 1149 w 1189"/>
                  <a:gd name="T27" fmla="*/ 104 h 974"/>
                  <a:gd name="T28" fmla="*/ 1175 w 1189"/>
                  <a:gd name="T29" fmla="*/ 144 h 974"/>
                  <a:gd name="T30" fmla="*/ 1187 w 1189"/>
                  <a:gd name="T31" fmla="*/ 194 h 974"/>
                  <a:gd name="T32" fmla="*/ 1189 w 1189"/>
                  <a:gd name="T33" fmla="*/ 311 h 974"/>
                  <a:gd name="T34" fmla="*/ 1180 w 1189"/>
                  <a:gd name="T35" fmla="*/ 414 h 974"/>
                  <a:gd name="T36" fmla="*/ 1152 w 1189"/>
                  <a:gd name="T37" fmla="*/ 632 h 974"/>
                  <a:gd name="T38" fmla="*/ 1135 w 1189"/>
                  <a:gd name="T39" fmla="*/ 792 h 974"/>
                  <a:gd name="T40" fmla="*/ 1124 w 1189"/>
                  <a:gd name="T41" fmla="*/ 868 h 974"/>
                  <a:gd name="T42" fmla="*/ 1106 w 1189"/>
                  <a:gd name="T43" fmla="*/ 952 h 974"/>
                  <a:gd name="T44" fmla="*/ 1093 w 1189"/>
                  <a:gd name="T45" fmla="*/ 971 h 974"/>
                  <a:gd name="T46" fmla="*/ 1072 w 1189"/>
                  <a:gd name="T47" fmla="*/ 974 h 974"/>
                  <a:gd name="T48" fmla="*/ 1051 w 1189"/>
                  <a:gd name="T49" fmla="*/ 939 h 974"/>
                  <a:gd name="T50" fmla="*/ 1079 w 1189"/>
                  <a:gd name="T51" fmla="*/ 783 h 974"/>
                  <a:gd name="T52" fmla="*/ 1092 w 1189"/>
                  <a:gd name="T53" fmla="*/ 626 h 974"/>
                  <a:gd name="T54" fmla="*/ 1107 w 1189"/>
                  <a:gd name="T55" fmla="*/ 414 h 974"/>
                  <a:gd name="T56" fmla="*/ 1102 w 1189"/>
                  <a:gd name="T57" fmla="*/ 202 h 974"/>
                  <a:gd name="T58" fmla="*/ 1092 w 1189"/>
                  <a:gd name="T59" fmla="*/ 166 h 974"/>
                  <a:gd name="T60" fmla="*/ 1072 w 1189"/>
                  <a:gd name="T61" fmla="*/ 140 h 974"/>
                  <a:gd name="T62" fmla="*/ 1043 w 1189"/>
                  <a:gd name="T63" fmla="*/ 125 h 974"/>
                  <a:gd name="T64" fmla="*/ 1008 w 1189"/>
                  <a:gd name="T65" fmla="*/ 113 h 974"/>
                  <a:gd name="T66" fmla="*/ 840 w 1189"/>
                  <a:gd name="T67" fmla="*/ 101 h 974"/>
                  <a:gd name="T68" fmla="*/ 685 w 1189"/>
                  <a:gd name="T69" fmla="*/ 90 h 974"/>
                  <a:gd name="T70" fmla="*/ 547 w 1189"/>
                  <a:gd name="T71" fmla="*/ 90 h 974"/>
                  <a:gd name="T72" fmla="*/ 252 w 1189"/>
                  <a:gd name="T73" fmla="*/ 117 h 974"/>
                  <a:gd name="T74" fmla="*/ 172 w 1189"/>
                  <a:gd name="T75" fmla="*/ 129 h 974"/>
                  <a:gd name="T76" fmla="*/ 93 w 1189"/>
                  <a:gd name="T77" fmla="*/ 150 h 974"/>
                  <a:gd name="T78" fmla="*/ 59 w 1189"/>
                  <a:gd name="T79" fmla="*/ 164 h 974"/>
                  <a:gd name="T80" fmla="*/ 32 w 1189"/>
                  <a:gd name="T81" fmla="*/ 193 h 974"/>
                  <a:gd name="T82" fmla="*/ 20 w 1189"/>
                  <a:gd name="T83" fmla="*/ 202 h 974"/>
                  <a:gd name="T84" fmla="*/ 7 w 1189"/>
                  <a:gd name="T85" fmla="*/ 201 h 974"/>
                  <a:gd name="T86" fmla="*/ 0 w 1189"/>
                  <a:gd name="T87" fmla="*/ 175 h 974"/>
                  <a:gd name="T88" fmla="*/ 0 w 1189"/>
                  <a:gd name="T89" fmla="*/ 175 h 97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189"/>
                  <a:gd name="T136" fmla="*/ 0 h 974"/>
                  <a:gd name="T137" fmla="*/ 1189 w 1189"/>
                  <a:gd name="T138" fmla="*/ 974 h 97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189" h="974">
                    <a:moveTo>
                      <a:pt x="0" y="175"/>
                    </a:moveTo>
                    <a:lnTo>
                      <a:pt x="14" y="151"/>
                    </a:lnTo>
                    <a:lnTo>
                      <a:pt x="28" y="131"/>
                    </a:lnTo>
                    <a:lnTo>
                      <a:pt x="61" y="97"/>
                    </a:lnTo>
                    <a:lnTo>
                      <a:pt x="79" y="82"/>
                    </a:lnTo>
                    <a:lnTo>
                      <a:pt x="99" y="69"/>
                    </a:lnTo>
                    <a:lnTo>
                      <a:pt x="120" y="56"/>
                    </a:lnTo>
                    <a:lnTo>
                      <a:pt x="144" y="44"/>
                    </a:lnTo>
                    <a:lnTo>
                      <a:pt x="244" y="27"/>
                    </a:lnTo>
                    <a:lnTo>
                      <a:pt x="404" y="9"/>
                    </a:lnTo>
                    <a:lnTo>
                      <a:pt x="545" y="0"/>
                    </a:lnTo>
                    <a:lnTo>
                      <a:pt x="849" y="11"/>
                    </a:lnTo>
                    <a:lnTo>
                      <a:pt x="1069" y="52"/>
                    </a:lnTo>
                    <a:lnTo>
                      <a:pt x="1149" y="104"/>
                    </a:lnTo>
                    <a:lnTo>
                      <a:pt x="1175" y="144"/>
                    </a:lnTo>
                    <a:lnTo>
                      <a:pt x="1187" y="194"/>
                    </a:lnTo>
                    <a:lnTo>
                      <a:pt x="1189" y="311"/>
                    </a:lnTo>
                    <a:lnTo>
                      <a:pt x="1180" y="414"/>
                    </a:lnTo>
                    <a:lnTo>
                      <a:pt x="1152" y="632"/>
                    </a:lnTo>
                    <a:lnTo>
                      <a:pt x="1135" y="792"/>
                    </a:lnTo>
                    <a:lnTo>
                      <a:pt x="1124" y="868"/>
                    </a:lnTo>
                    <a:lnTo>
                      <a:pt x="1106" y="952"/>
                    </a:lnTo>
                    <a:lnTo>
                      <a:pt x="1093" y="971"/>
                    </a:lnTo>
                    <a:lnTo>
                      <a:pt x="1072" y="974"/>
                    </a:lnTo>
                    <a:lnTo>
                      <a:pt x="1051" y="939"/>
                    </a:lnTo>
                    <a:lnTo>
                      <a:pt x="1079" y="783"/>
                    </a:lnTo>
                    <a:lnTo>
                      <a:pt x="1092" y="626"/>
                    </a:lnTo>
                    <a:lnTo>
                      <a:pt x="1107" y="414"/>
                    </a:lnTo>
                    <a:lnTo>
                      <a:pt x="1102" y="202"/>
                    </a:lnTo>
                    <a:lnTo>
                      <a:pt x="1092" y="166"/>
                    </a:lnTo>
                    <a:lnTo>
                      <a:pt x="1072" y="140"/>
                    </a:lnTo>
                    <a:lnTo>
                      <a:pt x="1043" y="125"/>
                    </a:lnTo>
                    <a:lnTo>
                      <a:pt x="1008" y="113"/>
                    </a:lnTo>
                    <a:lnTo>
                      <a:pt x="840" y="101"/>
                    </a:lnTo>
                    <a:lnTo>
                      <a:pt x="685" y="90"/>
                    </a:lnTo>
                    <a:lnTo>
                      <a:pt x="547" y="90"/>
                    </a:lnTo>
                    <a:lnTo>
                      <a:pt x="252" y="117"/>
                    </a:lnTo>
                    <a:lnTo>
                      <a:pt x="172" y="129"/>
                    </a:lnTo>
                    <a:lnTo>
                      <a:pt x="93" y="150"/>
                    </a:lnTo>
                    <a:lnTo>
                      <a:pt x="59" y="164"/>
                    </a:lnTo>
                    <a:lnTo>
                      <a:pt x="32" y="193"/>
                    </a:lnTo>
                    <a:lnTo>
                      <a:pt x="20" y="202"/>
                    </a:lnTo>
                    <a:lnTo>
                      <a:pt x="7" y="201"/>
                    </a:lnTo>
                    <a:lnTo>
                      <a:pt x="0" y="175"/>
                    </a:lnTo>
                    <a:close/>
                  </a:path>
                </a:pathLst>
              </a:custGeom>
              <a:solidFill>
                <a:srgbClr val="000000"/>
              </a:solidFill>
              <a:ln w="9525">
                <a:noFill/>
                <a:round/>
                <a:headEnd/>
                <a:tailEnd/>
              </a:ln>
            </p:spPr>
            <p:txBody>
              <a:bodyPr/>
              <a:lstStyle/>
              <a:p>
                <a:endParaRPr lang="en-US"/>
              </a:p>
            </p:txBody>
          </p:sp>
          <p:sp>
            <p:nvSpPr>
              <p:cNvPr id="21601" name="Freeform 366"/>
              <p:cNvSpPr>
                <a:spLocks/>
              </p:cNvSpPr>
              <p:nvPr/>
            </p:nvSpPr>
            <p:spPr bwMode="auto">
              <a:xfrm>
                <a:off x="336" y="2505"/>
                <a:ext cx="104" cy="82"/>
              </a:xfrm>
              <a:custGeom>
                <a:avLst/>
                <a:gdLst>
                  <a:gd name="T0" fmla="*/ 38 w 726"/>
                  <a:gd name="T1" fmla="*/ 18 h 571"/>
                  <a:gd name="T2" fmla="*/ 56 w 726"/>
                  <a:gd name="T3" fmla="*/ 177 h 571"/>
                  <a:gd name="T4" fmla="*/ 70 w 726"/>
                  <a:gd name="T5" fmla="*/ 251 h 571"/>
                  <a:gd name="T6" fmla="*/ 91 w 726"/>
                  <a:gd name="T7" fmla="*/ 332 h 571"/>
                  <a:gd name="T8" fmla="*/ 109 w 726"/>
                  <a:gd name="T9" fmla="*/ 405 h 571"/>
                  <a:gd name="T10" fmla="*/ 122 w 726"/>
                  <a:gd name="T11" fmla="*/ 435 h 571"/>
                  <a:gd name="T12" fmla="*/ 148 w 726"/>
                  <a:gd name="T13" fmla="*/ 462 h 571"/>
                  <a:gd name="T14" fmla="*/ 176 w 726"/>
                  <a:gd name="T15" fmla="*/ 480 h 571"/>
                  <a:gd name="T16" fmla="*/ 204 w 726"/>
                  <a:gd name="T17" fmla="*/ 494 h 571"/>
                  <a:gd name="T18" fmla="*/ 260 w 726"/>
                  <a:gd name="T19" fmla="*/ 506 h 571"/>
                  <a:gd name="T20" fmla="*/ 388 w 726"/>
                  <a:gd name="T21" fmla="*/ 509 h 571"/>
                  <a:gd name="T22" fmla="*/ 493 w 726"/>
                  <a:gd name="T23" fmla="*/ 510 h 571"/>
                  <a:gd name="T24" fmla="*/ 600 w 726"/>
                  <a:gd name="T25" fmla="*/ 516 h 571"/>
                  <a:gd name="T26" fmla="*/ 707 w 726"/>
                  <a:gd name="T27" fmla="*/ 519 h 571"/>
                  <a:gd name="T28" fmla="*/ 726 w 726"/>
                  <a:gd name="T29" fmla="*/ 538 h 571"/>
                  <a:gd name="T30" fmla="*/ 723 w 726"/>
                  <a:gd name="T31" fmla="*/ 551 h 571"/>
                  <a:gd name="T32" fmla="*/ 708 w 726"/>
                  <a:gd name="T33" fmla="*/ 557 h 571"/>
                  <a:gd name="T34" fmla="*/ 494 w 726"/>
                  <a:gd name="T35" fmla="*/ 571 h 571"/>
                  <a:gd name="T36" fmla="*/ 384 w 726"/>
                  <a:gd name="T37" fmla="*/ 570 h 571"/>
                  <a:gd name="T38" fmla="*/ 247 w 726"/>
                  <a:gd name="T39" fmla="*/ 553 h 571"/>
                  <a:gd name="T40" fmla="*/ 186 w 726"/>
                  <a:gd name="T41" fmla="*/ 531 h 571"/>
                  <a:gd name="T42" fmla="*/ 156 w 726"/>
                  <a:gd name="T43" fmla="*/ 514 h 571"/>
                  <a:gd name="T44" fmla="*/ 125 w 726"/>
                  <a:gd name="T45" fmla="*/ 493 h 571"/>
                  <a:gd name="T46" fmla="*/ 96 w 726"/>
                  <a:gd name="T47" fmla="*/ 461 h 571"/>
                  <a:gd name="T48" fmla="*/ 78 w 726"/>
                  <a:gd name="T49" fmla="*/ 426 h 571"/>
                  <a:gd name="T50" fmla="*/ 55 w 726"/>
                  <a:gd name="T51" fmla="*/ 344 h 571"/>
                  <a:gd name="T52" fmla="*/ 19 w 726"/>
                  <a:gd name="T53" fmla="*/ 183 h 571"/>
                  <a:gd name="T54" fmla="*/ 0 w 726"/>
                  <a:gd name="T55" fmla="*/ 21 h 571"/>
                  <a:gd name="T56" fmla="*/ 5 w 726"/>
                  <a:gd name="T57" fmla="*/ 6 h 571"/>
                  <a:gd name="T58" fmla="*/ 17 w 726"/>
                  <a:gd name="T59" fmla="*/ 0 h 571"/>
                  <a:gd name="T60" fmla="*/ 38 w 726"/>
                  <a:gd name="T61" fmla="*/ 18 h 571"/>
                  <a:gd name="T62" fmla="*/ 38 w 726"/>
                  <a:gd name="T63" fmla="*/ 18 h 57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26"/>
                  <a:gd name="T97" fmla="*/ 0 h 571"/>
                  <a:gd name="T98" fmla="*/ 726 w 726"/>
                  <a:gd name="T99" fmla="*/ 571 h 57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26" h="571">
                    <a:moveTo>
                      <a:pt x="38" y="18"/>
                    </a:moveTo>
                    <a:lnTo>
                      <a:pt x="56" y="177"/>
                    </a:lnTo>
                    <a:lnTo>
                      <a:pt x="70" y="251"/>
                    </a:lnTo>
                    <a:lnTo>
                      <a:pt x="91" y="332"/>
                    </a:lnTo>
                    <a:lnTo>
                      <a:pt x="109" y="405"/>
                    </a:lnTo>
                    <a:lnTo>
                      <a:pt x="122" y="435"/>
                    </a:lnTo>
                    <a:lnTo>
                      <a:pt x="148" y="462"/>
                    </a:lnTo>
                    <a:lnTo>
                      <a:pt x="176" y="480"/>
                    </a:lnTo>
                    <a:lnTo>
                      <a:pt x="204" y="494"/>
                    </a:lnTo>
                    <a:lnTo>
                      <a:pt x="260" y="506"/>
                    </a:lnTo>
                    <a:lnTo>
                      <a:pt x="388" y="509"/>
                    </a:lnTo>
                    <a:lnTo>
                      <a:pt x="493" y="510"/>
                    </a:lnTo>
                    <a:lnTo>
                      <a:pt x="600" y="516"/>
                    </a:lnTo>
                    <a:lnTo>
                      <a:pt x="707" y="519"/>
                    </a:lnTo>
                    <a:lnTo>
                      <a:pt x="726" y="538"/>
                    </a:lnTo>
                    <a:lnTo>
                      <a:pt x="723" y="551"/>
                    </a:lnTo>
                    <a:lnTo>
                      <a:pt x="708" y="557"/>
                    </a:lnTo>
                    <a:lnTo>
                      <a:pt x="494" y="571"/>
                    </a:lnTo>
                    <a:lnTo>
                      <a:pt x="384" y="570"/>
                    </a:lnTo>
                    <a:lnTo>
                      <a:pt x="247" y="553"/>
                    </a:lnTo>
                    <a:lnTo>
                      <a:pt x="186" y="531"/>
                    </a:lnTo>
                    <a:lnTo>
                      <a:pt x="156" y="514"/>
                    </a:lnTo>
                    <a:lnTo>
                      <a:pt x="125" y="493"/>
                    </a:lnTo>
                    <a:lnTo>
                      <a:pt x="96" y="461"/>
                    </a:lnTo>
                    <a:lnTo>
                      <a:pt x="78" y="426"/>
                    </a:lnTo>
                    <a:lnTo>
                      <a:pt x="55" y="344"/>
                    </a:lnTo>
                    <a:lnTo>
                      <a:pt x="19" y="183"/>
                    </a:lnTo>
                    <a:lnTo>
                      <a:pt x="0" y="21"/>
                    </a:lnTo>
                    <a:lnTo>
                      <a:pt x="5" y="6"/>
                    </a:lnTo>
                    <a:lnTo>
                      <a:pt x="17" y="0"/>
                    </a:lnTo>
                    <a:lnTo>
                      <a:pt x="38" y="18"/>
                    </a:lnTo>
                    <a:close/>
                  </a:path>
                </a:pathLst>
              </a:custGeom>
              <a:solidFill>
                <a:srgbClr val="000000"/>
              </a:solidFill>
              <a:ln w="9525">
                <a:noFill/>
                <a:round/>
                <a:headEnd/>
                <a:tailEnd/>
              </a:ln>
            </p:spPr>
            <p:txBody>
              <a:bodyPr/>
              <a:lstStyle/>
              <a:p>
                <a:endParaRPr lang="en-US"/>
              </a:p>
            </p:txBody>
          </p:sp>
          <p:sp>
            <p:nvSpPr>
              <p:cNvPr id="21602" name="Freeform 367"/>
              <p:cNvSpPr>
                <a:spLocks/>
              </p:cNvSpPr>
              <p:nvPr/>
            </p:nvSpPr>
            <p:spPr bwMode="auto">
              <a:xfrm>
                <a:off x="484" y="2590"/>
                <a:ext cx="16" cy="21"/>
              </a:xfrm>
              <a:custGeom>
                <a:avLst/>
                <a:gdLst>
                  <a:gd name="T0" fmla="*/ 99 w 109"/>
                  <a:gd name="T1" fmla="*/ 125 h 144"/>
                  <a:gd name="T2" fmla="*/ 94 w 109"/>
                  <a:gd name="T3" fmla="*/ 140 h 144"/>
                  <a:gd name="T4" fmla="*/ 80 w 109"/>
                  <a:gd name="T5" fmla="*/ 144 h 144"/>
                  <a:gd name="T6" fmla="*/ 62 w 109"/>
                  <a:gd name="T7" fmla="*/ 126 h 144"/>
                  <a:gd name="T8" fmla="*/ 61 w 109"/>
                  <a:gd name="T9" fmla="*/ 58 h 144"/>
                  <a:gd name="T10" fmla="*/ 19 w 109"/>
                  <a:gd name="T11" fmla="*/ 47 h 144"/>
                  <a:gd name="T12" fmla="*/ 3 w 109"/>
                  <a:gd name="T13" fmla="*/ 35 h 144"/>
                  <a:gd name="T14" fmla="*/ 0 w 109"/>
                  <a:gd name="T15" fmla="*/ 19 h 144"/>
                  <a:gd name="T16" fmla="*/ 9 w 109"/>
                  <a:gd name="T17" fmla="*/ 4 h 144"/>
                  <a:gd name="T18" fmla="*/ 27 w 109"/>
                  <a:gd name="T19" fmla="*/ 0 h 144"/>
                  <a:gd name="T20" fmla="*/ 85 w 109"/>
                  <a:gd name="T21" fmla="*/ 5 h 144"/>
                  <a:gd name="T22" fmla="*/ 107 w 109"/>
                  <a:gd name="T23" fmla="*/ 21 h 144"/>
                  <a:gd name="T24" fmla="*/ 109 w 109"/>
                  <a:gd name="T25" fmla="*/ 71 h 144"/>
                  <a:gd name="T26" fmla="*/ 99 w 109"/>
                  <a:gd name="T27" fmla="*/ 125 h 144"/>
                  <a:gd name="T28" fmla="*/ 99 w 109"/>
                  <a:gd name="T29" fmla="*/ 125 h 14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9"/>
                  <a:gd name="T46" fmla="*/ 0 h 144"/>
                  <a:gd name="T47" fmla="*/ 109 w 109"/>
                  <a:gd name="T48" fmla="*/ 144 h 14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9" h="144">
                    <a:moveTo>
                      <a:pt x="99" y="125"/>
                    </a:moveTo>
                    <a:lnTo>
                      <a:pt x="94" y="140"/>
                    </a:lnTo>
                    <a:lnTo>
                      <a:pt x="80" y="144"/>
                    </a:lnTo>
                    <a:lnTo>
                      <a:pt x="62" y="126"/>
                    </a:lnTo>
                    <a:lnTo>
                      <a:pt x="61" y="58"/>
                    </a:lnTo>
                    <a:lnTo>
                      <a:pt x="19" y="47"/>
                    </a:lnTo>
                    <a:lnTo>
                      <a:pt x="3" y="35"/>
                    </a:lnTo>
                    <a:lnTo>
                      <a:pt x="0" y="19"/>
                    </a:lnTo>
                    <a:lnTo>
                      <a:pt x="9" y="4"/>
                    </a:lnTo>
                    <a:lnTo>
                      <a:pt x="27" y="0"/>
                    </a:lnTo>
                    <a:lnTo>
                      <a:pt x="85" y="5"/>
                    </a:lnTo>
                    <a:lnTo>
                      <a:pt x="107" y="21"/>
                    </a:lnTo>
                    <a:lnTo>
                      <a:pt x="109" y="71"/>
                    </a:lnTo>
                    <a:lnTo>
                      <a:pt x="99" y="125"/>
                    </a:lnTo>
                    <a:close/>
                  </a:path>
                </a:pathLst>
              </a:custGeom>
              <a:solidFill>
                <a:srgbClr val="000000"/>
              </a:solidFill>
              <a:ln w="9525">
                <a:noFill/>
                <a:round/>
                <a:headEnd/>
                <a:tailEnd/>
              </a:ln>
            </p:spPr>
            <p:txBody>
              <a:bodyPr/>
              <a:lstStyle/>
              <a:p>
                <a:endParaRPr lang="en-US"/>
              </a:p>
            </p:txBody>
          </p:sp>
          <p:sp>
            <p:nvSpPr>
              <p:cNvPr id="21603" name="Freeform 368"/>
              <p:cNvSpPr>
                <a:spLocks/>
              </p:cNvSpPr>
              <p:nvPr/>
            </p:nvSpPr>
            <p:spPr bwMode="auto">
              <a:xfrm>
                <a:off x="458" y="2597"/>
                <a:ext cx="19" cy="22"/>
              </a:xfrm>
              <a:custGeom>
                <a:avLst/>
                <a:gdLst>
                  <a:gd name="T0" fmla="*/ 127 w 134"/>
                  <a:gd name="T1" fmla="*/ 134 h 152"/>
                  <a:gd name="T2" fmla="*/ 120 w 134"/>
                  <a:gd name="T3" fmla="*/ 148 h 152"/>
                  <a:gd name="T4" fmla="*/ 107 w 134"/>
                  <a:gd name="T5" fmla="*/ 152 h 152"/>
                  <a:gd name="T6" fmla="*/ 89 w 134"/>
                  <a:gd name="T7" fmla="*/ 132 h 152"/>
                  <a:gd name="T8" fmla="*/ 94 w 134"/>
                  <a:gd name="T9" fmla="*/ 50 h 152"/>
                  <a:gd name="T10" fmla="*/ 17 w 134"/>
                  <a:gd name="T11" fmla="*/ 37 h 152"/>
                  <a:gd name="T12" fmla="*/ 4 w 134"/>
                  <a:gd name="T13" fmla="*/ 29 h 152"/>
                  <a:gd name="T14" fmla="*/ 0 w 134"/>
                  <a:gd name="T15" fmla="*/ 16 h 152"/>
                  <a:gd name="T16" fmla="*/ 7 w 134"/>
                  <a:gd name="T17" fmla="*/ 3 h 152"/>
                  <a:gd name="T18" fmla="*/ 21 w 134"/>
                  <a:gd name="T19" fmla="*/ 0 h 152"/>
                  <a:gd name="T20" fmla="*/ 114 w 134"/>
                  <a:gd name="T21" fmla="*/ 8 h 152"/>
                  <a:gd name="T22" fmla="*/ 131 w 134"/>
                  <a:gd name="T23" fmla="*/ 36 h 152"/>
                  <a:gd name="T24" fmla="*/ 134 w 134"/>
                  <a:gd name="T25" fmla="*/ 66 h 152"/>
                  <a:gd name="T26" fmla="*/ 127 w 134"/>
                  <a:gd name="T27" fmla="*/ 134 h 152"/>
                  <a:gd name="T28" fmla="*/ 127 w 134"/>
                  <a:gd name="T29" fmla="*/ 134 h 15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34"/>
                  <a:gd name="T46" fmla="*/ 0 h 152"/>
                  <a:gd name="T47" fmla="*/ 134 w 134"/>
                  <a:gd name="T48" fmla="*/ 152 h 15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34" h="152">
                    <a:moveTo>
                      <a:pt x="127" y="134"/>
                    </a:moveTo>
                    <a:lnTo>
                      <a:pt x="120" y="148"/>
                    </a:lnTo>
                    <a:lnTo>
                      <a:pt x="107" y="152"/>
                    </a:lnTo>
                    <a:lnTo>
                      <a:pt x="89" y="132"/>
                    </a:lnTo>
                    <a:lnTo>
                      <a:pt x="94" y="50"/>
                    </a:lnTo>
                    <a:lnTo>
                      <a:pt x="17" y="37"/>
                    </a:lnTo>
                    <a:lnTo>
                      <a:pt x="4" y="29"/>
                    </a:lnTo>
                    <a:lnTo>
                      <a:pt x="0" y="16"/>
                    </a:lnTo>
                    <a:lnTo>
                      <a:pt x="7" y="3"/>
                    </a:lnTo>
                    <a:lnTo>
                      <a:pt x="21" y="0"/>
                    </a:lnTo>
                    <a:lnTo>
                      <a:pt x="114" y="8"/>
                    </a:lnTo>
                    <a:lnTo>
                      <a:pt x="131" y="36"/>
                    </a:lnTo>
                    <a:lnTo>
                      <a:pt x="134" y="66"/>
                    </a:lnTo>
                    <a:lnTo>
                      <a:pt x="127" y="134"/>
                    </a:lnTo>
                    <a:close/>
                  </a:path>
                </a:pathLst>
              </a:custGeom>
              <a:solidFill>
                <a:srgbClr val="000000"/>
              </a:solidFill>
              <a:ln w="9525">
                <a:noFill/>
                <a:round/>
                <a:headEnd/>
                <a:tailEnd/>
              </a:ln>
            </p:spPr>
            <p:txBody>
              <a:bodyPr/>
              <a:lstStyle/>
              <a:p>
                <a:endParaRPr lang="en-US"/>
              </a:p>
            </p:txBody>
          </p:sp>
          <p:sp>
            <p:nvSpPr>
              <p:cNvPr id="21604" name="Freeform 369"/>
              <p:cNvSpPr>
                <a:spLocks/>
              </p:cNvSpPr>
              <p:nvPr/>
            </p:nvSpPr>
            <p:spPr bwMode="auto">
              <a:xfrm>
                <a:off x="435" y="2596"/>
                <a:ext cx="20" cy="23"/>
              </a:xfrm>
              <a:custGeom>
                <a:avLst/>
                <a:gdLst>
                  <a:gd name="T0" fmla="*/ 114 w 137"/>
                  <a:gd name="T1" fmla="*/ 143 h 157"/>
                  <a:gd name="T2" fmla="*/ 105 w 137"/>
                  <a:gd name="T3" fmla="*/ 155 h 157"/>
                  <a:gd name="T4" fmla="*/ 92 w 137"/>
                  <a:gd name="T5" fmla="*/ 157 h 157"/>
                  <a:gd name="T6" fmla="*/ 77 w 137"/>
                  <a:gd name="T7" fmla="*/ 135 h 157"/>
                  <a:gd name="T8" fmla="*/ 86 w 137"/>
                  <a:gd name="T9" fmla="*/ 59 h 157"/>
                  <a:gd name="T10" fmla="*/ 15 w 137"/>
                  <a:gd name="T11" fmla="*/ 37 h 157"/>
                  <a:gd name="T12" fmla="*/ 2 w 137"/>
                  <a:gd name="T13" fmla="*/ 28 h 157"/>
                  <a:gd name="T14" fmla="*/ 0 w 137"/>
                  <a:gd name="T15" fmla="*/ 15 h 157"/>
                  <a:gd name="T16" fmla="*/ 8 w 137"/>
                  <a:gd name="T17" fmla="*/ 4 h 157"/>
                  <a:gd name="T18" fmla="*/ 22 w 137"/>
                  <a:gd name="T19" fmla="*/ 0 h 157"/>
                  <a:gd name="T20" fmla="*/ 115 w 137"/>
                  <a:gd name="T21" fmla="*/ 9 h 157"/>
                  <a:gd name="T22" fmla="*/ 137 w 137"/>
                  <a:gd name="T23" fmla="*/ 33 h 157"/>
                  <a:gd name="T24" fmla="*/ 130 w 137"/>
                  <a:gd name="T25" fmla="*/ 88 h 157"/>
                  <a:gd name="T26" fmla="*/ 114 w 137"/>
                  <a:gd name="T27" fmla="*/ 143 h 157"/>
                  <a:gd name="T28" fmla="*/ 114 w 137"/>
                  <a:gd name="T29" fmla="*/ 143 h 15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37"/>
                  <a:gd name="T46" fmla="*/ 0 h 157"/>
                  <a:gd name="T47" fmla="*/ 137 w 137"/>
                  <a:gd name="T48" fmla="*/ 157 h 15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37" h="157">
                    <a:moveTo>
                      <a:pt x="114" y="143"/>
                    </a:moveTo>
                    <a:lnTo>
                      <a:pt x="105" y="155"/>
                    </a:lnTo>
                    <a:lnTo>
                      <a:pt x="92" y="157"/>
                    </a:lnTo>
                    <a:lnTo>
                      <a:pt x="77" y="135"/>
                    </a:lnTo>
                    <a:lnTo>
                      <a:pt x="86" y="59"/>
                    </a:lnTo>
                    <a:lnTo>
                      <a:pt x="15" y="37"/>
                    </a:lnTo>
                    <a:lnTo>
                      <a:pt x="2" y="28"/>
                    </a:lnTo>
                    <a:lnTo>
                      <a:pt x="0" y="15"/>
                    </a:lnTo>
                    <a:lnTo>
                      <a:pt x="8" y="4"/>
                    </a:lnTo>
                    <a:lnTo>
                      <a:pt x="22" y="0"/>
                    </a:lnTo>
                    <a:lnTo>
                      <a:pt x="115" y="9"/>
                    </a:lnTo>
                    <a:lnTo>
                      <a:pt x="137" y="33"/>
                    </a:lnTo>
                    <a:lnTo>
                      <a:pt x="130" y="88"/>
                    </a:lnTo>
                    <a:lnTo>
                      <a:pt x="114" y="143"/>
                    </a:lnTo>
                    <a:close/>
                  </a:path>
                </a:pathLst>
              </a:custGeom>
              <a:solidFill>
                <a:srgbClr val="000000"/>
              </a:solidFill>
              <a:ln w="9525">
                <a:noFill/>
                <a:round/>
                <a:headEnd/>
                <a:tailEnd/>
              </a:ln>
            </p:spPr>
            <p:txBody>
              <a:bodyPr/>
              <a:lstStyle/>
              <a:p>
                <a:endParaRPr lang="en-US"/>
              </a:p>
            </p:txBody>
          </p:sp>
          <p:sp>
            <p:nvSpPr>
              <p:cNvPr id="21605" name="Freeform 370"/>
              <p:cNvSpPr>
                <a:spLocks/>
              </p:cNvSpPr>
              <p:nvPr/>
            </p:nvSpPr>
            <p:spPr bwMode="auto">
              <a:xfrm>
                <a:off x="406" y="2596"/>
                <a:ext cx="22" cy="21"/>
              </a:xfrm>
              <a:custGeom>
                <a:avLst/>
                <a:gdLst>
                  <a:gd name="T0" fmla="*/ 142 w 155"/>
                  <a:gd name="T1" fmla="*/ 127 h 147"/>
                  <a:gd name="T2" fmla="*/ 137 w 155"/>
                  <a:gd name="T3" fmla="*/ 142 h 147"/>
                  <a:gd name="T4" fmla="*/ 125 w 155"/>
                  <a:gd name="T5" fmla="*/ 147 h 147"/>
                  <a:gd name="T6" fmla="*/ 105 w 155"/>
                  <a:gd name="T7" fmla="*/ 131 h 147"/>
                  <a:gd name="T8" fmla="*/ 95 w 155"/>
                  <a:gd name="T9" fmla="*/ 57 h 147"/>
                  <a:gd name="T10" fmla="*/ 58 w 155"/>
                  <a:gd name="T11" fmla="*/ 47 h 147"/>
                  <a:gd name="T12" fmla="*/ 16 w 155"/>
                  <a:gd name="T13" fmla="*/ 37 h 147"/>
                  <a:gd name="T14" fmla="*/ 2 w 155"/>
                  <a:gd name="T15" fmla="*/ 29 h 147"/>
                  <a:gd name="T16" fmla="*/ 0 w 155"/>
                  <a:gd name="T17" fmla="*/ 15 h 147"/>
                  <a:gd name="T18" fmla="*/ 6 w 155"/>
                  <a:gd name="T19" fmla="*/ 3 h 147"/>
                  <a:gd name="T20" fmla="*/ 21 w 155"/>
                  <a:gd name="T21" fmla="*/ 0 h 147"/>
                  <a:gd name="T22" fmla="*/ 127 w 155"/>
                  <a:gd name="T23" fmla="*/ 1 h 147"/>
                  <a:gd name="T24" fmla="*/ 149 w 155"/>
                  <a:gd name="T25" fmla="*/ 11 h 147"/>
                  <a:gd name="T26" fmla="*/ 155 w 155"/>
                  <a:gd name="T27" fmla="*/ 33 h 147"/>
                  <a:gd name="T28" fmla="*/ 142 w 155"/>
                  <a:gd name="T29" fmla="*/ 127 h 147"/>
                  <a:gd name="T30" fmla="*/ 142 w 155"/>
                  <a:gd name="T31" fmla="*/ 127 h 14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55"/>
                  <a:gd name="T49" fmla="*/ 0 h 147"/>
                  <a:gd name="T50" fmla="*/ 155 w 155"/>
                  <a:gd name="T51" fmla="*/ 147 h 14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55" h="147">
                    <a:moveTo>
                      <a:pt x="142" y="127"/>
                    </a:moveTo>
                    <a:lnTo>
                      <a:pt x="137" y="142"/>
                    </a:lnTo>
                    <a:lnTo>
                      <a:pt x="125" y="147"/>
                    </a:lnTo>
                    <a:lnTo>
                      <a:pt x="105" y="131"/>
                    </a:lnTo>
                    <a:lnTo>
                      <a:pt x="95" y="57"/>
                    </a:lnTo>
                    <a:lnTo>
                      <a:pt x="58" y="47"/>
                    </a:lnTo>
                    <a:lnTo>
                      <a:pt x="16" y="37"/>
                    </a:lnTo>
                    <a:lnTo>
                      <a:pt x="2" y="29"/>
                    </a:lnTo>
                    <a:lnTo>
                      <a:pt x="0" y="15"/>
                    </a:lnTo>
                    <a:lnTo>
                      <a:pt x="6" y="3"/>
                    </a:lnTo>
                    <a:lnTo>
                      <a:pt x="21" y="0"/>
                    </a:lnTo>
                    <a:lnTo>
                      <a:pt x="127" y="1"/>
                    </a:lnTo>
                    <a:lnTo>
                      <a:pt x="149" y="11"/>
                    </a:lnTo>
                    <a:lnTo>
                      <a:pt x="155" y="33"/>
                    </a:lnTo>
                    <a:lnTo>
                      <a:pt x="142" y="127"/>
                    </a:lnTo>
                    <a:close/>
                  </a:path>
                </a:pathLst>
              </a:custGeom>
              <a:solidFill>
                <a:srgbClr val="000000"/>
              </a:solidFill>
              <a:ln w="9525">
                <a:noFill/>
                <a:round/>
                <a:headEnd/>
                <a:tailEnd/>
              </a:ln>
            </p:spPr>
            <p:txBody>
              <a:bodyPr/>
              <a:lstStyle/>
              <a:p>
                <a:endParaRPr lang="en-US"/>
              </a:p>
            </p:txBody>
          </p:sp>
          <p:sp>
            <p:nvSpPr>
              <p:cNvPr id="21606" name="Freeform 371"/>
              <p:cNvSpPr>
                <a:spLocks/>
              </p:cNvSpPr>
              <p:nvPr/>
            </p:nvSpPr>
            <p:spPr bwMode="auto">
              <a:xfrm>
                <a:off x="342" y="2590"/>
                <a:ext cx="23" cy="22"/>
              </a:xfrm>
              <a:custGeom>
                <a:avLst/>
                <a:gdLst>
                  <a:gd name="T0" fmla="*/ 157 w 162"/>
                  <a:gd name="T1" fmla="*/ 125 h 151"/>
                  <a:gd name="T2" fmla="*/ 151 w 162"/>
                  <a:gd name="T3" fmla="*/ 144 h 151"/>
                  <a:gd name="T4" fmla="*/ 134 w 162"/>
                  <a:gd name="T5" fmla="*/ 151 h 151"/>
                  <a:gd name="T6" fmla="*/ 107 w 162"/>
                  <a:gd name="T7" fmla="*/ 126 h 151"/>
                  <a:gd name="T8" fmla="*/ 102 w 162"/>
                  <a:gd name="T9" fmla="*/ 73 h 151"/>
                  <a:gd name="T10" fmla="*/ 88 w 162"/>
                  <a:gd name="T11" fmla="*/ 63 h 151"/>
                  <a:gd name="T12" fmla="*/ 70 w 162"/>
                  <a:gd name="T13" fmla="*/ 60 h 151"/>
                  <a:gd name="T14" fmla="*/ 30 w 162"/>
                  <a:gd name="T15" fmla="*/ 63 h 151"/>
                  <a:gd name="T16" fmla="*/ 7 w 162"/>
                  <a:gd name="T17" fmla="*/ 51 h 151"/>
                  <a:gd name="T18" fmla="*/ 0 w 162"/>
                  <a:gd name="T19" fmla="*/ 29 h 151"/>
                  <a:gd name="T20" fmla="*/ 10 w 162"/>
                  <a:gd name="T21" fmla="*/ 8 h 151"/>
                  <a:gd name="T22" fmla="*/ 34 w 162"/>
                  <a:gd name="T23" fmla="*/ 0 h 151"/>
                  <a:gd name="T24" fmla="*/ 101 w 162"/>
                  <a:gd name="T25" fmla="*/ 4 h 151"/>
                  <a:gd name="T26" fmla="*/ 152 w 162"/>
                  <a:gd name="T27" fmla="*/ 36 h 151"/>
                  <a:gd name="T28" fmla="*/ 162 w 162"/>
                  <a:gd name="T29" fmla="*/ 77 h 151"/>
                  <a:gd name="T30" fmla="*/ 157 w 162"/>
                  <a:gd name="T31" fmla="*/ 125 h 151"/>
                  <a:gd name="T32" fmla="*/ 157 w 162"/>
                  <a:gd name="T33" fmla="*/ 125 h 15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62"/>
                  <a:gd name="T52" fmla="*/ 0 h 151"/>
                  <a:gd name="T53" fmla="*/ 162 w 162"/>
                  <a:gd name="T54" fmla="*/ 151 h 15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62" h="151">
                    <a:moveTo>
                      <a:pt x="157" y="125"/>
                    </a:moveTo>
                    <a:lnTo>
                      <a:pt x="151" y="144"/>
                    </a:lnTo>
                    <a:lnTo>
                      <a:pt x="134" y="151"/>
                    </a:lnTo>
                    <a:lnTo>
                      <a:pt x="107" y="126"/>
                    </a:lnTo>
                    <a:lnTo>
                      <a:pt x="102" y="73"/>
                    </a:lnTo>
                    <a:lnTo>
                      <a:pt x="88" y="63"/>
                    </a:lnTo>
                    <a:lnTo>
                      <a:pt x="70" y="60"/>
                    </a:lnTo>
                    <a:lnTo>
                      <a:pt x="30" y="63"/>
                    </a:lnTo>
                    <a:lnTo>
                      <a:pt x="7" y="51"/>
                    </a:lnTo>
                    <a:lnTo>
                      <a:pt x="0" y="29"/>
                    </a:lnTo>
                    <a:lnTo>
                      <a:pt x="10" y="8"/>
                    </a:lnTo>
                    <a:lnTo>
                      <a:pt x="34" y="0"/>
                    </a:lnTo>
                    <a:lnTo>
                      <a:pt x="101" y="4"/>
                    </a:lnTo>
                    <a:lnTo>
                      <a:pt x="152" y="36"/>
                    </a:lnTo>
                    <a:lnTo>
                      <a:pt x="162" y="77"/>
                    </a:lnTo>
                    <a:lnTo>
                      <a:pt x="157" y="125"/>
                    </a:lnTo>
                    <a:close/>
                  </a:path>
                </a:pathLst>
              </a:custGeom>
              <a:solidFill>
                <a:srgbClr val="000000"/>
              </a:solidFill>
              <a:ln w="9525">
                <a:noFill/>
                <a:round/>
                <a:headEnd/>
                <a:tailEnd/>
              </a:ln>
            </p:spPr>
            <p:txBody>
              <a:bodyPr/>
              <a:lstStyle/>
              <a:p>
                <a:endParaRPr lang="en-US"/>
              </a:p>
            </p:txBody>
          </p:sp>
          <p:sp>
            <p:nvSpPr>
              <p:cNvPr id="21607" name="Freeform 372"/>
              <p:cNvSpPr>
                <a:spLocks/>
              </p:cNvSpPr>
              <p:nvPr/>
            </p:nvSpPr>
            <p:spPr bwMode="auto">
              <a:xfrm>
                <a:off x="343" y="2637"/>
                <a:ext cx="13" cy="22"/>
              </a:xfrm>
              <a:custGeom>
                <a:avLst/>
                <a:gdLst>
                  <a:gd name="T0" fmla="*/ 83 w 88"/>
                  <a:gd name="T1" fmla="*/ 16 h 152"/>
                  <a:gd name="T2" fmla="*/ 88 w 88"/>
                  <a:gd name="T3" fmla="*/ 58 h 152"/>
                  <a:gd name="T4" fmla="*/ 83 w 88"/>
                  <a:gd name="T5" fmla="*/ 101 h 152"/>
                  <a:gd name="T6" fmla="*/ 56 w 88"/>
                  <a:gd name="T7" fmla="*/ 126 h 152"/>
                  <a:gd name="T8" fmla="*/ 26 w 88"/>
                  <a:gd name="T9" fmla="*/ 149 h 152"/>
                  <a:gd name="T10" fmla="*/ 11 w 88"/>
                  <a:gd name="T11" fmla="*/ 152 h 152"/>
                  <a:gd name="T12" fmla="*/ 0 w 88"/>
                  <a:gd name="T13" fmla="*/ 144 h 152"/>
                  <a:gd name="T14" fmla="*/ 5 w 88"/>
                  <a:gd name="T15" fmla="*/ 117 h 152"/>
                  <a:gd name="T16" fmla="*/ 41 w 88"/>
                  <a:gd name="T17" fmla="*/ 77 h 152"/>
                  <a:gd name="T18" fmla="*/ 46 w 88"/>
                  <a:gd name="T19" fmla="*/ 21 h 152"/>
                  <a:gd name="T20" fmla="*/ 50 w 88"/>
                  <a:gd name="T21" fmla="*/ 5 h 152"/>
                  <a:gd name="T22" fmla="*/ 62 w 88"/>
                  <a:gd name="T23" fmla="*/ 0 h 152"/>
                  <a:gd name="T24" fmla="*/ 83 w 88"/>
                  <a:gd name="T25" fmla="*/ 16 h 152"/>
                  <a:gd name="T26" fmla="*/ 83 w 88"/>
                  <a:gd name="T27" fmla="*/ 16 h 15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8"/>
                  <a:gd name="T43" fmla="*/ 0 h 152"/>
                  <a:gd name="T44" fmla="*/ 88 w 88"/>
                  <a:gd name="T45" fmla="*/ 152 h 15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8" h="152">
                    <a:moveTo>
                      <a:pt x="83" y="16"/>
                    </a:moveTo>
                    <a:lnTo>
                      <a:pt x="88" y="58"/>
                    </a:lnTo>
                    <a:lnTo>
                      <a:pt x="83" y="101"/>
                    </a:lnTo>
                    <a:lnTo>
                      <a:pt x="56" y="126"/>
                    </a:lnTo>
                    <a:lnTo>
                      <a:pt x="26" y="149"/>
                    </a:lnTo>
                    <a:lnTo>
                      <a:pt x="11" y="152"/>
                    </a:lnTo>
                    <a:lnTo>
                      <a:pt x="0" y="144"/>
                    </a:lnTo>
                    <a:lnTo>
                      <a:pt x="5" y="117"/>
                    </a:lnTo>
                    <a:lnTo>
                      <a:pt x="41" y="77"/>
                    </a:lnTo>
                    <a:lnTo>
                      <a:pt x="46" y="21"/>
                    </a:lnTo>
                    <a:lnTo>
                      <a:pt x="50" y="5"/>
                    </a:lnTo>
                    <a:lnTo>
                      <a:pt x="62" y="0"/>
                    </a:lnTo>
                    <a:lnTo>
                      <a:pt x="83" y="16"/>
                    </a:lnTo>
                    <a:close/>
                  </a:path>
                </a:pathLst>
              </a:custGeom>
              <a:solidFill>
                <a:srgbClr val="000000"/>
              </a:solidFill>
              <a:ln w="9525">
                <a:noFill/>
                <a:round/>
                <a:headEnd/>
                <a:tailEnd/>
              </a:ln>
            </p:spPr>
            <p:txBody>
              <a:bodyPr/>
              <a:lstStyle/>
              <a:p>
                <a:endParaRPr lang="en-US"/>
              </a:p>
            </p:txBody>
          </p:sp>
          <p:sp>
            <p:nvSpPr>
              <p:cNvPr id="21608" name="Freeform 373"/>
              <p:cNvSpPr>
                <a:spLocks/>
              </p:cNvSpPr>
              <p:nvPr/>
            </p:nvSpPr>
            <p:spPr bwMode="auto">
              <a:xfrm>
                <a:off x="464" y="2634"/>
                <a:ext cx="28" cy="26"/>
              </a:xfrm>
              <a:custGeom>
                <a:avLst/>
                <a:gdLst>
                  <a:gd name="T0" fmla="*/ 66 w 195"/>
                  <a:gd name="T1" fmla="*/ 30 h 186"/>
                  <a:gd name="T2" fmla="*/ 73 w 195"/>
                  <a:gd name="T3" fmla="*/ 100 h 186"/>
                  <a:gd name="T4" fmla="*/ 100 w 195"/>
                  <a:gd name="T5" fmla="*/ 118 h 186"/>
                  <a:gd name="T6" fmla="*/ 131 w 195"/>
                  <a:gd name="T7" fmla="*/ 136 h 186"/>
                  <a:gd name="T8" fmla="*/ 162 w 195"/>
                  <a:gd name="T9" fmla="*/ 152 h 186"/>
                  <a:gd name="T10" fmla="*/ 192 w 195"/>
                  <a:gd name="T11" fmla="*/ 165 h 186"/>
                  <a:gd name="T12" fmla="*/ 195 w 195"/>
                  <a:gd name="T13" fmla="*/ 174 h 186"/>
                  <a:gd name="T14" fmla="*/ 180 w 195"/>
                  <a:gd name="T15" fmla="*/ 183 h 186"/>
                  <a:gd name="T16" fmla="*/ 134 w 195"/>
                  <a:gd name="T17" fmla="*/ 186 h 186"/>
                  <a:gd name="T18" fmla="*/ 35 w 195"/>
                  <a:gd name="T19" fmla="*/ 125 h 186"/>
                  <a:gd name="T20" fmla="*/ 17 w 195"/>
                  <a:gd name="T21" fmla="*/ 75 h 186"/>
                  <a:gd name="T22" fmla="*/ 0 w 195"/>
                  <a:gd name="T23" fmla="*/ 25 h 186"/>
                  <a:gd name="T24" fmla="*/ 4 w 195"/>
                  <a:gd name="T25" fmla="*/ 6 h 186"/>
                  <a:gd name="T26" fmla="*/ 24 w 195"/>
                  <a:gd name="T27" fmla="*/ 0 h 186"/>
                  <a:gd name="T28" fmla="*/ 48 w 195"/>
                  <a:gd name="T29" fmla="*/ 8 h 186"/>
                  <a:gd name="T30" fmla="*/ 66 w 195"/>
                  <a:gd name="T31" fmla="*/ 30 h 186"/>
                  <a:gd name="T32" fmla="*/ 66 w 195"/>
                  <a:gd name="T33" fmla="*/ 30 h 18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5"/>
                  <a:gd name="T52" fmla="*/ 0 h 186"/>
                  <a:gd name="T53" fmla="*/ 195 w 195"/>
                  <a:gd name="T54" fmla="*/ 186 h 18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5" h="186">
                    <a:moveTo>
                      <a:pt x="66" y="30"/>
                    </a:moveTo>
                    <a:lnTo>
                      <a:pt x="73" y="100"/>
                    </a:lnTo>
                    <a:lnTo>
                      <a:pt x="100" y="118"/>
                    </a:lnTo>
                    <a:lnTo>
                      <a:pt x="131" y="136"/>
                    </a:lnTo>
                    <a:lnTo>
                      <a:pt x="162" y="152"/>
                    </a:lnTo>
                    <a:lnTo>
                      <a:pt x="192" y="165"/>
                    </a:lnTo>
                    <a:lnTo>
                      <a:pt x="195" y="174"/>
                    </a:lnTo>
                    <a:lnTo>
                      <a:pt x="180" y="183"/>
                    </a:lnTo>
                    <a:lnTo>
                      <a:pt x="134" y="186"/>
                    </a:lnTo>
                    <a:lnTo>
                      <a:pt x="35" y="125"/>
                    </a:lnTo>
                    <a:lnTo>
                      <a:pt x="17" y="75"/>
                    </a:lnTo>
                    <a:lnTo>
                      <a:pt x="0" y="25"/>
                    </a:lnTo>
                    <a:lnTo>
                      <a:pt x="4" y="6"/>
                    </a:lnTo>
                    <a:lnTo>
                      <a:pt x="24" y="0"/>
                    </a:lnTo>
                    <a:lnTo>
                      <a:pt x="48" y="8"/>
                    </a:lnTo>
                    <a:lnTo>
                      <a:pt x="66" y="30"/>
                    </a:lnTo>
                    <a:close/>
                  </a:path>
                </a:pathLst>
              </a:custGeom>
              <a:solidFill>
                <a:srgbClr val="000000"/>
              </a:solidFill>
              <a:ln w="9525">
                <a:noFill/>
                <a:round/>
                <a:headEnd/>
                <a:tailEnd/>
              </a:ln>
            </p:spPr>
            <p:txBody>
              <a:bodyPr/>
              <a:lstStyle/>
              <a:p>
                <a:endParaRPr lang="en-US"/>
              </a:p>
            </p:txBody>
          </p:sp>
          <p:sp>
            <p:nvSpPr>
              <p:cNvPr id="21609" name="Freeform 374"/>
              <p:cNvSpPr>
                <a:spLocks/>
              </p:cNvSpPr>
              <p:nvPr/>
            </p:nvSpPr>
            <p:spPr bwMode="auto">
              <a:xfrm>
                <a:off x="500" y="2416"/>
                <a:ext cx="38" cy="218"/>
              </a:xfrm>
              <a:custGeom>
                <a:avLst/>
                <a:gdLst>
                  <a:gd name="T0" fmla="*/ 251 w 263"/>
                  <a:gd name="T1" fmla="*/ 13 h 1524"/>
                  <a:gd name="T2" fmla="*/ 263 w 263"/>
                  <a:gd name="T3" fmla="*/ 144 h 1524"/>
                  <a:gd name="T4" fmla="*/ 258 w 263"/>
                  <a:gd name="T5" fmla="*/ 312 h 1524"/>
                  <a:gd name="T6" fmla="*/ 247 w 263"/>
                  <a:gd name="T7" fmla="*/ 472 h 1524"/>
                  <a:gd name="T8" fmla="*/ 239 w 263"/>
                  <a:gd name="T9" fmla="*/ 576 h 1524"/>
                  <a:gd name="T10" fmla="*/ 225 w 263"/>
                  <a:gd name="T11" fmla="*/ 692 h 1524"/>
                  <a:gd name="T12" fmla="*/ 209 w 263"/>
                  <a:gd name="T13" fmla="*/ 795 h 1524"/>
                  <a:gd name="T14" fmla="*/ 178 w 263"/>
                  <a:gd name="T15" fmla="*/ 1015 h 1524"/>
                  <a:gd name="T16" fmla="*/ 164 w 263"/>
                  <a:gd name="T17" fmla="*/ 1133 h 1524"/>
                  <a:gd name="T18" fmla="*/ 153 w 263"/>
                  <a:gd name="T19" fmla="*/ 1188 h 1524"/>
                  <a:gd name="T20" fmla="*/ 140 w 263"/>
                  <a:gd name="T21" fmla="*/ 1250 h 1524"/>
                  <a:gd name="T22" fmla="*/ 120 w 263"/>
                  <a:gd name="T23" fmla="*/ 1324 h 1524"/>
                  <a:gd name="T24" fmla="*/ 97 w 263"/>
                  <a:gd name="T25" fmla="*/ 1388 h 1524"/>
                  <a:gd name="T26" fmla="*/ 84 w 263"/>
                  <a:gd name="T27" fmla="*/ 1418 h 1524"/>
                  <a:gd name="T28" fmla="*/ 68 w 263"/>
                  <a:gd name="T29" fmla="*/ 1448 h 1524"/>
                  <a:gd name="T30" fmla="*/ 52 w 263"/>
                  <a:gd name="T31" fmla="*/ 1481 h 1524"/>
                  <a:gd name="T32" fmla="*/ 32 w 263"/>
                  <a:gd name="T33" fmla="*/ 1515 h 1524"/>
                  <a:gd name="T34" fmla="*/ 20 w 263"/>
                  <a:gd name="T35" fmla="*/ 1524 h 1524"/>
                  <a:gd name="T36" fmla="*/ 6 w 263"/>
                  <a:gd name="T37" fmla="*/ 1522 h 1524"/>
                  <a:gd name="T38" fmla="*/ 0 w 263"/>
                  <a:gd name="T39" fmla="*/ 1496 h 1524"/>
                  <a:gd name="T40" fmla="*/ 28 w 263"/>
                  <a:gd name="T41" fmla="*/ 1431 h 1524"/>
                  <a:gd name="T42" fmla="*/ 44 w 263"/>
                  <a:gd name="T43" fmla="*/ 1369 h 1524"/>
                  <a:gd name="T44" fmla="*/ 66 w 263"/>
                  <a:gd name="T45" fmla="*/ 1232 h 1524"/>
                  <a:gd name="T46" fmla="*/ 109 w 263"/>
                  <a:gd name="T47" fmla="*/ 1008 h 1524"/>
                  <a:gd name="T48" fmla="*/ 125 w 263"/>
                  <a:gd name="T49" fmla="*/ 892 h 1524"/>
                  <a:gd name="T50" fmla="*/ 145 w 263"/>
                  <a:gd name="T51" fmla="*/ 790 h 1524"/>
                  <a:gd name="T52" fmla="*/ 179 w 263"/>
                  <a:gd name="T53" fmla="*/ 571 h 1524"/>
                  <a:gd name="T54" fmla="*/ 192 w 263"/>
                  <a:gd name="T55" fmla="*/ 468 h 1524"/>
                  <a:gd name="T56" fmla="*/ 211 w 263"/>
                  <a:gd name="T57" fmla="*/ 312 h 1524"/>
                  <a:gd name="T58" fmla="*/ 223 w 263"/>
                  <a:gd name="T59" fmla="*/ 150 h 1524"/>
                  <a:gd name="T60" fmla="*/ 214 w 263"/>
                  <a:gd name="T61" fmla="*/ 22 h 1524"/>
                  <a:gd name="T62" fmla="*/ 216 w 263"/>
                  <a:gd name="T63" fmla="*/ 7 h 1524"/>
                  <a:gd name="T64" fmla="*/ 228 w 263"/>
                  <a:gd name="T65" fmla="*/ 0 h 1524"/>
                  <a:gd name="T66" fmla="*/ 251 w 263"/>
                  <a:gd name="T67" fmla="*/ 13 h 1524"/>
                  <a:gd name="T68" fmla="*/ 251 w 263"/>
                  <a:gd name="T69" fmla="*/ 13 h 152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63"/>
                  <a:gd name="T106" fmla="*/ 0 h 1524"/>
                  <a:gd name="T107" fmla="*/ 263 w 263"/>
                  <a:gd name="T108" fmla="*/ 1524 h 152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63" h="1524">
                    <a:moveTo>
                      <a:pt x="251" y="13"/>
                    </a:moveTo>
                    <a:lnTo>
                      <a:pt x="263" y="144"/>
                    </a:lnTo>
                    <a:lnTo>
                      <a:pt x="258" y="312"/>
                    </a:lnTo>
                    <a:lnTo>
                      <a:pt x="247" y="472"/>
                    </a:lnTo>
                    <a:lnTo>
                      <a:pt x="239" y="576"/>
                    </a:lnTo>
                    <a:lnTo>
                      <a:pt x="225" y="692"/>
                    </a:lnTo>
                    <a:lnTo>
                      <a:pt x="209" y="795"/>
                    </a:lnTo>
                    <a:lnTo>
                      <a:pt x="178" y="1015"/>
                    </a:lnTo>
                    <a:lnTo>
                      <a:pt x="164" y="1133"/>
                    </a:lnTo>
                    <a:lnTo>
                      <a:pt x="153" y="1188"/>
                    </a:lnTo>
                    <a:lnTo>
                      <a:pt x="140" y="1250"/>
                    </a:lnTo>
                    <a:lnTo>
                      <a:pt x="120" y="1324"/>
                    </a:lnTo>
                    <a:lnTo>
                      <a:pt x="97" y="1388"/>
                    </a:lnTo>
                    <a:lnTo>
                      <a:pt x="84" y="1418"/>
                    </a:lnTo>
                    <a:lnTo>
                      <a:pt x="68" y="1448"/>
                    </a:lnTo>
                    <a:lnTo>
                      <a:pt x="52" y="1481"/>
                    </a:lnTo>
                    <a:lnTo>
                      <a:pt x="32" y="1515"/>
                    </a:lnTo>
                    <a:lnTo>
                      <a:pt x="20" y="1524"/>
                    </a:lnTo>
                    <a:lnTo>
                      <a:pt x="6" y="1522"/>
                    </a:lnTo>
                    <a:lnTo>
                      <a:pt x="0" y="1496"/>
                    </a:lnTo>
                    <a:lnTo>
                      <a:pt x="28" y="1431"/>
                    </a:lnTo>
                    <a:lnTo>
                      <a:pt x="44" y="1369"/>
                    </a:lnTo>
                    <a:lnTo>
                      <a:pt x="66" y="1232"/>
                    </a:lnTo>
                    <a:lnTo>
                      <a:pt x="109" y="1008"/>
                    </a:lnTo>
                    <a:lnTo>
                      <a:pt x="125" y="892"/>
                    </a:lnTo>
                    <a:lnTo>
                      <a:pt x="145" y="790"/>
                    </a:lnTo>
                    <a:lnTo>
                      <a:pt x="179" y="571"/>
                    </a:lnTo>
                    <a:lnTo>
                      <a:pt x="192" y="468"/>
                    </a:lnTo>
                    <a:lnTo>
                      <a:pt x="211" y="312"/>
                    </a:lnTo>
                    <a:lnTo>
                      <a:pt x="223" y="150"/>
                    </a:lnTo>
                    <a:lnTo>
                      <a:pt x="214" y="22"/>
                    </a:lnTo>
                    <a:lnTo>
                      <a:pt x="216" y="7"/>
                    </a:lnTo>
                    <a:lnTo>
                      <a:pt x="228" y="0"/>
                    </a:lnTo>
                    <a:lnTo>
                      <a:pt x="251" y="13"/>
                    </a:lnTo>
                    <a:close/>
                  </a:path>
                </a:pathLst>
              </a:custGeom>
              <a:solidFill>
                <a:srgbClr val="000000"/>
              </a:solidFill>
              <a:ln w="9525">
                <a:noFill/>
                <a:round/>
                <a:headEnd/>
                <a:tailEnd/>
              </a:ln>
            </p:spPr>
            <p:txBody>
              <a:bodyPr/>
              <a:lstStyle/>
              <a:p>
                <a:endParaRPr lang="en-US"/>
              </a:p>
            </p:txBody>
          </p:sp>
          <p:sp>
            <p:nvSpPr>
              <p:cNvPr id="21610" name="Freeform 375"/>
              <p:cNvSpPr>
                <a:spLocks/>
              </p:cNvSpPr>
              <p:nvPr/>
            </p:nvSpPr>
            <p:spPr bwMode="auto">
              <a:xfrm>
                <a:off x="240" y="2588"/>
                <a:ext cx="45" cy="102"/>
              </a:xfrm>
              <a:custGeom>
                <a:avLst/>
                <a:gdLst>
                  <a:gd name="T0" fmla="*/ 302 w 315"/>
                  <a:gd name="T1" fmla="*/ 36 h 713"/>
                  <a:gd name="T2" fmla="*/ 181 w 315"/>
                  <a:gd name="T3" fmla="*/ 52 h 713"/>
                  <a:gd name="T4" fmla="*/ 126 w 315"/>
                  <a:gd name="T5" fmla="*/ 63 h 713"/>
                  <a:gd name="T6" fmla="*/ 72 w 315"/>
                  <a:gd name="T7" fmla="*/ 92 h 713"/>
                  <a:gd name="T8" fmla="*/ 53 w 315"/>
                  <a:gd name="T9" fmla="*/ 121 h 713"/>
                  <a:gd name="T10" fmla="*/ 51 w 315"/>
                  <a:gd name="T11" fmla="*/ 138 h 713"/>
                  <a:gd name="T12" fmla="*/ 52 w 315"/>
                  <a:gd name="T13" fmla="*/ 156 h 713"/>
                  <a:gd name="T14" fmla="*/ 63 w 315"/>
                  <a:gd name="T15" fmla="*/ 237 h 713"/>
                  <a:gd name="T16" fmla="*/ 49 w 315"/>
                  <a:gd name="T17" fmla="*/ 687 h 713"/>
                  <a:gd name="T18" fmla="*/ 41 w 315"/>
                  <a:gd name="T19" fmla="*/ 706 h 713"/>
                  <a:gd name="T20" fmla="*/ 24 w 315"/>
                  <a:gd name="T21" fmla="*/ 713 h 713"/>
                  <a:gd name="T22" fmla="*/ 0 w 315"/>
                  <a:gd name="T23" fmla="*/ 687 h 713"/>
                  <a:gd name="T24" fmla="*/ 9 w 315"/>
                  <a:gd name="T25" fmla="*/ 461 h 713"/>
                  <a:gd name="T26" fmla="*/ 27 w 315"/>
                  <a:gd name="T27" fmla="*/ 234 h 713"/>
                  <a:gd name="T28" fmla="*/ 20 w 315"/>
                  <a:gd name="T29" fmla="*/ 138 h 713"/>
                  <a:gd name="T30" fmla="*/ 24 w 315"/>
                  <a:gd name="T31" fmla="*/ 97 h 713"/>
                  <a:gd name="T32" fmla="*/ 34 w 315"/>
                  <a:gd name="T33" fmla="*/ 79 h 713"/>
                  <a:gd name="T34" fmla="*/ 50 w 315"/>
                  <a:gd name="T35" fmla="*/ 62 h 713"/>
                  <a:gd name="T36" fmla="*/ 79 w 315"/>
                  <a:gd name="T37" fmla="*/ 44 h 713"/>
                  <a:gd name="T38" fmla="*/ 107 w 315"/>
                  <a:gd name="T39" fmla="*/ 31 h 713"/>
                  <a:gd name="T40" fmla="*/ 165 w 315"/>
                  <a:gd name="T41" fmla="*/ 18 h 713"/>
                  <a:gd name="T42" fmla="*/ 292 w 315"/>
                  <a:gd name="T43" fmla="*/ 0 h 713"/>
                  <a:gd name="T44" fmla="*/ 307 w 315"/>
                  <a:gd name="T45" fmla="*/ 3 h 713"/>
                  <a:gd name="T46" fmla="*/ 315 w 315"/>
                  <a:gd name="T47" fmla="*/ 14 h 713"/>
                  <a:gd name="T48" fmla="*/ 314 w 315"/>
                  <a:gd name="T49" fmla="*/ 27 h 713"/>
                  <a:gd name="T50" fmla="*/ 302 w 315"/>
                  <a:gd name="T51" fmla="*/ 36 h 713"/>
                  <a:gd name="T52" fmla="*/ 302 w 315"/>
                  <a:gd name="T53" fmla="*/ 36 h 71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15"/>
                  <a:gd name="T82" fmla="*/ 0 h 713"/>
                  <a:gd name="T83" fmla="*/ 315 w 315"/>
                  <a:gd name="T84" fmla="*/ 713 h 713"/>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15" h="713">
                    <a:moveTo>
                      <a:pt x="302" y="36"/>
                    </a:moveTo>
                    <a:lnTo>
                      <a:pt x="181" y="52"/>
                    </a:lnTo>
                    <a:lnTo>
                      <a:pt x="126" y="63"/>
                    </a:lnTo>
                    <a:lnTo>
                      <a:pt x="72" y="92"/>
                    </a:lnTo>
                    <a:lnTo>
                      <a:pt x="53" y="121"/>
                    </a:lnTo>
                    <a:lnTo>
                      <a:pt x="51" y="138"/>
                    </a:lnTo>
                    <a:lnTo>
                      <a:pt x="52" y="156"/>
                    </a:lnTo>
                    <a:lnTo>
                      <a:pt x="63" y="237"/>
                    </a:lnTo>
                    <a:lnTo>
                      <a:pt x="49" y="687"/>
                    </a:lnTo>
                    <a:lnTo>
                      <a:pt x="41" y="706"/>
                    </a:lnTo>
                    <a:lnTo>
                      <a:pt x="24" y="713"/>
                    </a:lnTo>
                    <a:lnTo>
                      <a:pt x="0" y="687"/>
                    </a:lnTo>
                    <a:lnTo>
                      <a:pt x="9" y="461"/>
                    </a:lnTo>
                    <a:lnTo>
                      <a:pt x="27" y="234"/>
                    </a:lnTo>
                    <a:lnTo>
                      <a:pt x="20" y="138"/>
                    </a:lnTo>
                    <a:lnTo>
                      <a:pt x="24" y="97"/>
                    </a:lnTo>
                    <a:lnTo>
                      <a:pt x="34" y="79"/>
                    </a:lnTo>
                    <a:lnTo>
                      <a:pt x="50" y="62"/>
                    </a:lnTo>
                    <a:lnTo>
                      <a:pt x="79" y="44"/>
                    </a:lnTo>
                    <a:lnTo>
                      <a:pt x="107" y="31"/>
                    </a:lnTo>
                    <a:lnTo>
                      <a:pt x="165" y="18"/>
                    </a:lnTo>
                    <a:lnTo>
                      <a:pt x="292" y="0"/>
                    </a:lnTo>
                    <a:lnTo>
                      <a:pt x="307" y="3"/>
                    </a:lnTo>
                    <a:lnTo>
                      <a:pt x="315" y="14"/>
                    </a:lnTo>
                    <a:lnTo>
                      <a:pt x="314" y="27"/>
                    </a:lnTo>
                    <a:lnTo>
                      <a:pt x="302" y="36"/>
                    </a:lnTo>
                    <a:close/>
                  </a:path>
                </a:pathLst>
              </a:custGeom>
              <a:solidFill>
                <a:srgbClr val="000000"/>
              </a:solidFill>
              <a:ln w="9525">
                <a:noFill/>
                <a:round/>
                <a:headEnd/>
                <a:tailEnd/>
              </a:ln>
            </p:spPr>
            <p:txBody>
              <a:bodyPr/>
              <a:lstStyle/>
              <a:p>
                <a:endParaRPr lang="en-US"/>
              </a:p>
            </p:txBody>
          </p:sp>
          <p:sp>
            <p:nvSpPr>
              <p:cNvPr id="21611" name="Freeform 376"/>
              <p:cNvSpPr>
                <a:spLocks/>
              </p:cNvSpPr>
              <p:nvPr/>
            </p:nvSpPr>
            <p:spPr bwMode="auto">
              <a:xfrm>
                <a:off x="548" y="2674"/>
                <a:ext cx="32" cy="36"/>
              </a:xfrm>
              <a:custGeom>
                <a:avLst/>
                <a:gdLst>
                  <a:gd name="T0" fmla="*/ 190 w 224"/>
                  <a:gd name="T1" fmla="*/ 1 h 248"/>
                  <a:gd name="T2" fmla="*/ 210 w 224"/>
                  <a:gd name="T3" fmla="*/ 0 h 248"/>
                  <a:gd name="T4" fmla="*/ 223 w 224"/>
                  <a:gd name="T5" fmla="*/ 13 h 248"/>
                  <a:gd name="T6" fmla="*/ 224 w 224"/>
                  <a:gd name="T7" fmla="*/ 31 h 248"/>
                  <a:gd name="T8" fmla="*/ 211 w 224"/>
                  <a:gd name="T9" fmla="*/ 47 h 248"/>
                  <a:gd name="T10" fmla="*/ 153 w 224"/>
                  <a:gd name="T11" fmla="*/ 80 h 248"/>
                  <a:gd name="T12" fmla="*/ 151 w 224"/>
                  <a:gd name="T13" fmla="*/ 108 h 248"/>
                  <a:gd name="T14" fmla="*/ 158 w 224"/>
                  <a:gd name="T15" fmla="*/ 140 h 248"/>
                  <a:gd name="T16" fmla="*/ 144 w 224"/>
                  <a:gd name="T17" fmla="*/ 171 h 248"/>
                  <a:gd name="T18" fmla="*/ 118 w 224"/>
                  <a:gd name="T19" fmla="*/ 196 h 248"/>
                  <a:gd name="T20" fmla="*/ 104 w 224"/>
                  <a:gd name="T21" fmla="*/ 205 h 248"/>
                  <a:gd name="T22" fmla="*/ 83 w 224"/>
                  <a:gd name="T23" fmla="*/ 215 h 248"/>
                  <a:gd name="T24" fmla="*/ 47 w 224"/>
                  <a:gd name="T25" fmla="*/ 235 h 248"/>
                  <a:gd name="T26" fmla="*/ 20 w 224"/>
                  <a:gd name="T27" fmla="*/ 248 h 248"/>
                  <a:gd name="T28" fmla="*/ 2 w 224"/>
                  <a:gd name="T29" fmla="*/ 240 h 248"/>
                  <a:gd name="T30" fmla="*/ 0 w 224"/>
                  <a:gd name="T31" fmla="*/ 218 h 248"/>
                  <a:gd name="T32" fmla="*/ 5 w 224"/>
                  <a:gd name="T33" fmla="*/ 205 h 248"/>
                  <a:gd name="T34" fmla="*/ 18 w 224"/>
                  <a:gd name="T35" fmla="*/ 190 h 248"/>
                  <a:gd name="T36" fmla="*/ 35 w 224"/>
                  <a:gd name="T37" fmla="*/ 175 h 248"/>
                  <a:gd name="T38" fmla="*/ 61 w 224"/>
                  <a:gd name="T39" fmla="*/ 157 h 248"/>
                  <a:gd name="T40" fmla="*/ 93 w 224"/>
                  <a:gd name="T41" fmla="*/ 132 h 248"/>
                  <a:gd name="T42" fmla="*/ 109 w 224"/>
                  <a:gd name="T43" fmla="*/ 48 h 248"/>
                  <a:gd name="T44" fmla="*/ 146 w 224"/>
                  <a:gd name="T45" fmla="*/ 19 h 248"/>
                  <a:gd name="T46" fmla="*/ 190 w 224"/>
                  <a:gd name="T47" fmla="*/ 1 h 248"/>
                  <a:gd name="T48" fmla="*/ 190 w 224"/>
                  <a:gd name="T49" fmla="*/ 1 h 24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24"/>
                  <a:gd name="T76" fmla="*/ 0 h 248"/>
                  <a:gd name="T77" fmla="*/ 224 w 224"/>
                  <a:gd name="T78" fmla="*/ 248 h 24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24" h="248">
                    <a:moveTo>
                      <a:pt x="190" y="1"/>
                    </a:moveTo>
                    <a:lnTo>
                      <a:pt x="210" y="0"/>
                    </a:lnTo>
                    <a:lnTo>
                      <a:pt x="223" y="13"/>
                    </a:lnTo>
                    <a:lnTo>
                      <a:pt x="224" y="31"/>
                    </a:lnTo>
                    <a:lnTo>
                      <a:pt x="211" y="47"/>
                    </a:lnTo>
                    <a:lnTo>
                      <a:pt x="153" y="80"/>
                    </a:lnTo>
                    <a:lnTo>
                      <a:pt x="151" y="108"/>
                    </a:lnTo>
                    <a:lnTo>
                      <a:pt x="158" y="140"/>
                    </a:lnTo>
                    <a:lnTo>
                      <a:pt x="144" y="171"/>
                    </a:lnTo>
                    <a:lnTo>
                      <a:pt x="118" y="196"/>
                    </a:lnTo>
                    <a:lnTo>
                      <a:pt x="104" y="205"/>
                    </a:lnTo>
                    <a:lnTo>
                      <a:pt x="83" y="215"/>
                    </a:lnTo>
                    <a:lnTo>
                      <a:pt x="47" y="235"/>
                    </a:lnTo>
                    <a:lnTo>
                      <a:pt x="20" y="248"/>
                    </a:lnTo>
                    <a:lnTo>
                      <a:pt x="2" y="240"/>
                    </a:lnTo>
                    <a:lnTo>
                      <a:pt x="0" y="218"/>
                    </a:lnTo>
                    <a:lnTo>
                      <a:pt x="5" y="205"/>
                    </a:lnTo>
                    <a:lnTo>
                      <a:pt x="18" y="190"/>
                    </a:lnTo>
                    <a:lnTo>
                      <a:pt x="35" y="175"/>
                    </a:lnTo>
                    <a:lnTo>
                      <a:pt x="61" y="157"/>
                    </a:lnTo>
                    <a:lnTo>
                      <a:pt x="93" y="132"/>
                    </a:lnTo>
                    <a:lnTo>
                      <a:pt x="109" y="48"/>
                    </a:lnTo>
                    <a:lnTo>
                      <a:pt x="146" y="19"/>
                    </a:lnTo>
                    <a:lnTo>
                      <a:pt x="190" y="1"/>
                    </a:lnTo>
                    <a:close/>
                  </a:path>
                </a:pathLst>
              </a:custGeom>
              <a:solidFill>
                <a:srgbClr val="000000"/>
              </a:solidFill>
              <a:ln w="9525">
                <a:noFill/>
                <a:round/>
                <a:headEnd/>
                <a:tailEnd/>
              </a:ln>
            </p:spPr>
            <p:txBody>
              <a:bodyPr/>
              <a:lstStyle/>
              <a:p>
                <a:endParaRPr lang="en-US"/>
              </a:p>
            </p:txBody>
          </p:sp>
          <p:sp>
            <p:nvSpPr>
              <p:cNvPr id="21612" name="Freeform 377"/>
              <p:cNvSpPr>
                <a:spLocks/>
              </p:cNvSpPr>
              <p:nvPr/>
            </p:nvSpPr>
            <p:spPr bwMode="auto">
              <a:xfrm>
                <a:off x="573" y="2662"/>
                <a:ext cx="89" cy="71"/>
              </a:xfrm>
              <a:custGeom>
                <a:avLst/>
                <a:gdLst>
                  <a:gd name="T0" fmla="*/ 125 w 624"/>
                  <a:gd name="T1" fmla="*/ 50 h 493"/>
                  <a:gd name="T2" fmla="*/ 47 w 624"/>
                  <a:gd name="T3" fmla="*/ 116 h 493"/>
                  <a:gd name="T4" fmla="*/ 52 w 624"/>
                  <a:gd name="T5" fmla="*/ 176 h 493"/>
                  <a:gd name="T6" fmla="*/ 105 w 624"/>
                  <a:gd name="T7" fmla="*/ 272 h 493"/>
                  <a:gd name="T8" fmla="*/ 101 w 624"/>
                  <a:gd name="T9" fmla="*/ 356 h 493"/>
                  <a:gd name="T10" fmla="*/ 111 w 624"/>
                  <a:gd name="T11" fmla="*/ 377 h 493"/>
                  <a:gd name="T12" fmla="*/ 144 w 624"/>
                  <a:gd name="T13" fmla="*/ 400 h 493"/>
                  <a:gd name="T14" fmla="*/ 317 w 624"/>
                  <a:gd name="T15" fmla="*/ 428 h 493"/>
                  <a:gd name="T16" fmla="*/ 447 w 624"/>
                  <a:gd name="T17" fmla="*/ 399 h 493"/>
                  <a:gd name="T18" fmla="*/ 530 w 624"/>
                  <a:gd name="T19" fmla="*/ 330 h 493"/>
                  <a:gd name="T20" fmla="*/ 534 w 624"/>
                  <a:gd name="T21" fmla="*/ 208 h 493"/>
                  <a:gd name="T22" fmla="*/ 506 w 624"/>
                  <a:gd name="T23" fmla="*/ 164 h 493"/>
                  <a:gd name="T24" fmla="*/ 466 w 624"/>
                  <a:gd name="T25" fmla="*/ 123 h 493"/>
                  <a:gd name="T26" fmla="*/ 420 w 624"/>
                  <a:gd name="T27" fmla="*/ 93 h 493"/>
                  <a:gd name="T28" fmla="*/ 347 w 624"/>
                  <a:gd name="T29" fmla="*/ 49 h 493"/>
                  <a:gd name="T30" fmla="*/ 266 w 624"/>
                  <a:gd name="T31" fmla="*/ 37 h 493"/>
                  <a:gd name="T32" fmla="*/ 253 w 624"/>
                  <a:gd name="T33" fmla="*/ 13 h 493"/>
                  <a:gd name="T34" fmla="*/ 363 w 624"/>
                  <a:gd name="T35" fmla="*/ 0 h 493"/>
                  <a:gd name="T36" fmla="*/ 569 w 624"/>
                  <a:gd name="T37" fmla="*/ 119 h 493"/>
                  <a:gd name="T38" fmla="*/ 617 w 624"/>
                  <a:gd name="T39" fmla="*/ 316 h 493"/>
                  <a:gd name="T40" fmla="*/ 578 w 624"/>
                  <a:gd name="T41" fmla="*/ 392 h 493"/>
                  <a:gd name="T42" fmla="*/ 535 w 624"/>
                  <a:gd name="T43" fmla="*/ 431 h 493"/>
                  <a:gd name="T44" fmla="*/ 471 w 624"/>
                  <a:gd name="T45" fmla="*/ 467 h 493"/>
                  <a:gd name="T46" fmla="*/ 318 w 624"/>
                  <a:gd name="T47" fmla="*/ 493 h 493"/>
                  <a:gd name="T48" fmla="*/ 129 w 624"/>
                  <a:gd name="T49" fmla="*/ 450 h 493"/>
                  <a:gd name="T50" fmla="*/ 80 w 624"/>
                  <a:gd name="T51" fmla="*/ 425 h 493"/>
                  <a:gd name="T52" fmla="*/ 48 w 624"/>
                  <a:gd name="T53" fmla="*/ 373 h 493"/>
                  <a:gd name="T54" fmla="*/ 53 w 624"/>
                  <a:gd name="T55" fmla="*/ 244 h 493"/>
                  <a:gd name="T56" fmla="*/ 0 w 624"/>
                  <a:gd name="T57" fmla="*/ 162 h 493"/>
                  <a:gd name="T58" fmla="*/ 23 w 624"/>
                  <a:gd name="T59" fmla="*/ 86 h 493"/>
                  <a:gd name="T60" fmla="*/ 70 w 624"/>
                  <a:gd name="T61" fmla="*/ 51 h 493"/>
                  <a:gd name="T62" fmla="*/ 112 w 624"/>
                  <a:gd name="T63" fmla="*/ 23 h 493"/>
                  <a:gd name="T64" fmla="*/ 178 w 624"/>
                  <a:gd name="T65" fmla="*/ 22 h 493"/>
                  <a:gd name="T66" fmla="*/ 165 w 624"/>
                  <a:gd name="T67" fmla="*/ 39 h 49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624"/>
                  <a:gd name="T103" fmla="*/ 0 h 493"/>
                  <a:gd name="T104" fmla="*/ 624 w 624"/>
                  <a:gd name="T105" fmla="*/ 493 h 49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624" h="493">
                    <a:moveTo>
                      <a:pt x="165" y="39"/>
                    </a:moveTo>
                    <a:lnTo>
                      <a:pt x="125" y="50"/>
                    </a:lnTo>
                    <a:lnTo>
                      <a:pt x="89" y="74"/>
                    </a:lnTo>
                    <a:lnTo>
                      <a:pt x="47" y="116"/>
                    </a:lnTo>
                    <a:lnTo>
                      <a:pt x="40" y="148"/>
                    </a:lnTo>
                    <a:lnTo>
                      <a:pt x="52" y="176"/>
                    </a:lnTo>
                    <a:lnTo>
                      <a:pt x="96" y="222"/>
                    </a:lnTo>
                    <a:lnTo>
                      <a:pt x="105" y="272"/>
                    </a:lnTo>
                    <a:lnTo>
                      <a:pt x="96" y="325"/>
                    </a:lnTo>
                    <a:lnTo>
                      <a:pt x="101" y="356"/>
                    </a:lnTo>
                    <a:lnTo>
                      <a:pt x="118" y="384"/>
                    </a:lnTo>
                    <a:lnTo>
                      <a:pt x="111" y="377"/>
                    </a:lnTo>
                    <a:lnTo>
                      <a:pt x="120" y="386"/>
                    </a:lnTo>
                    <a:lnTo>
                      <a:pt x="144" y="400"/>
                    </a:lnTo>
                    <a:lnTo>
                      <a:pt x="216" y="419"/>
                    </a:lnTo>
                    <a:lnTo>
                      <a:pt x="317" y="428"/>
                    </a:lnTo>
                    <a:lnTo>
                      <a:pt x="418" y="412"/>
                    </a:lnTo>
                    <a:lnTo>
                      <a:pt x="447" y="399"/>
                    </a:lnTo>
                    <a:lnTo>
                      <a:pt x="475" y="381"/>
                    </a:lnTo>
                    <a:lnTo>
                      <a:pt x="530" y="330"/>
                    </a:lnTo>
                    <a:lnTo>
                      <a:pt x="548" y="257"/>
                    </a:lnTo>
                    <a:lnTo>
                      <a:pt x="534" y="208"/>
                    </a:lnTo>
                    <a:lnTo>
                      <a:pt x="522" y="188"/>
                    </a:lnTo>
                    <a:lnTo>
                      <a:pt x="506" y="164"/>
                    </a:lnTo>
                    <a:lnTo>
                      <a:pt x="486" y="141"/>
                    </a:lnTo>
                    <a:lnTo>
                      <a:pt x="466" y="123"/>
                    </a:lnTo>
                    <a:lnTo>
                      <a:pt x="445" y="107"/>
                    </a:lnTo>
                    <a:lnTo>
                      <a:pt x="420" y="93"/>
                    </a:lnTo>
                    <a:lnTo>
                      <a:pt x="382" y="68"/>
                    </a:lnTo>
                    <a:lnTo>
                      <a:pt x="347" y="49"/>
                    </a:lnTo>
                    <a:lnTo>
                      <a:pt x="309" y="37"/>
                    </a:lnTo>
                    <a:lnTo>
                      <a:pt x="266" y="37"/>
                    </a:lnTo>
                    <a:lnTo>
                      <a:pt x="249" y="24"/>
                    </a:lnTo>
                    <a:lnTo>
                      <a:pt x="253" y="13"/>
                    </a:lnTo>
                    <a:lnTo>
                      <a:pt x="263" y="8"/>
                    </a:lnTo>
                    <a:lnTo>
                      <a:pt x="363" y="0"/>
                    </a:lnTo>
                    <a:lnTo>
                      <a:pt x="456" y="29"/>
                    </a:lnTo>
                    <a:lnTo>
                      <a:pt x="569" y="119"/>
                    </a:lnTo>
                    <a:lnTo>
                      <a:pt x="624" y="254"/>
                    </a:lnTo>
                    <a:lnTo>
                      <a:pt x="617" y="316"/>
                    </a:lnTo>
                    <a:lnTo>
                      <a:pt x="595" y="368"/>
                    </a:lnTo>
                    <a:lnTo>
                      <a:pt x="578" y="392"/>
                    </a:lnTo>
                    <a:lnTo>
                      <a:pt x="558" y="412"/>
                    </a:lnTo>
                    <a:lnTo>
                      <a:pt x="535" y="431"/>
                    </a:lnTo>
                    <a:lnTo>
                      <a:pt x="507" y="447"/>
                    </a:lnTo>
                    <a:lnTo>
                      <a:pt x="471" y="467"/>
                    </a:lnTo>
                    <a:lnTo>
                      <a:pt x="432" y="481"/>
                    </a:lnTo>
                    <a:lnTo>
                      <a:pt x="318" y="493"/>
                    </a:lnTo>
                    <a:lnTo>
                      <a:pt x="205" y="475"/>
                    </a:lnTo>
                    <a:lnTo>
                      <a:pt x="129" y="450"/>
                    </a:lnTo>
                    <a:lnTo>
                      <a:pt x="94" y="431"/>
                    </a:lnTo>
                    <a:lnTo>
                      <a:pt x="80" y="425"/>
                    </a:lnTo>
                    <a:lnTo>
                      <a:pt x="73" y="419"/>
                    </a:lnTo>
                    <a:lnTo>
                      <a:pt x="48" y="373"/>
                    </a:lnTo>
                    <a:lnTo>
                      <a:pt x="44" y="320"/>
                    </a:lnTo>
                    <a:lnTo>
                      <a:pt x="53" y="244"/>
                    </a:lnTo>
                    <a:lnTo>
                      <a:pt x="18" y="211"/>
                    </a:lnTo>
                    <a:lnTo>
                      <a:pt x="0" y="162"/>
                    </a:lnTo>
                    <a:lnTo>
                      <a:pt x="13" y="105"/>
                    </a:lnTo>
                    <a:lnTo>
                      <a:pt x="23" y="86"/>
                    </a:lnTo>
                    <a:lnTo>
                      <a:pt x="36" y="74"/>
                    </a:lnTo>
                    <a:lnTo>
                      <a:pt x="70" y="51"/>
                    </a:lnTo>
                    <a:lnTo>
                      <a:pt x="91" y="36"/>
                    </a:lnTo>
                    <a:lnTo>
                      <a:pt x="112" y="23"/>
                    </a:lnTo>
                    <a:lnTo>
                      <a:pt x="162" y="10"/>
                    </a:lnTo>
                    <a:lnTo>
                      <a:pt x="178" y="22"/>
                    </a:lnTo>
                    <a:lnTo>
                      <a:pt x="175" y="33"/>
                    </a:lnTo>
                    <a:lnTo>
                      <a:pt x="165" y="39"/>
                    </a:lnTo>
                    <a:close/>
                  </a:path>
                </a:pathLst>
              </a:custGeom>
              <a:solidFill>
                <a:srgbClr val="000000"/>
              </a:solidFill>
              <a:ln w="9525">
                <a:noFill/>
                <a:round/>
                <a:headEnd/>
                <a:tailEnd/>
              </a:ln>
            </p:spPr>
            <p:txBody>
              <a:bodyPr/>
              <a:lstStyle/>
              <a:p>
                <a:endParaRPr lang="en-US"/>
              </a:p>
            </p:txBody>
          </p:sp>
          <p:sp>
            <p:nvSpPr>
              <p:cNvPr id="21613" name="Freeform 378"/>
              <p:cNvSpPr>
                <a:spLocks/>
              </p:cNvSpPr>
              <p:nvPr/>
            </p:nvSpPr>
            <p:spPr bwMode="auto">
              <a:xfrm>
                <a:off x="595" y="2685"/>
                <a:ext cx="1" cy="1"/>
              </a:xfrm>
              <a:custGeom>
                <a:avLst/>
                <a:gdLst>
                  <a:gd name="T0" fmla="*/ 2 w 2"/>
                  <a:gd name="T1" fmla="*/ 0 h 2"/>
                  <a:gd name="T2" fmla="*/ 0 w 2"/>
                  <a:gd name="T3" fmla="*/ 2 h 2"/>
                  <a:gd name="T4" fmla="*/ 2 w 2"/>
                  <a:gd name="T5" fmla="*/ 0 h 2"/>
                  <a:gd name="T6" fmla="*/ 2 w 2"/>
                  <a:gd name="T7" fmla="*/ 0 h 2"/>
                  <a:gd name="T8" fmla="*/ 0 60000 65536"/>
                  <a:gd name="T9" fmla="*/ 0 60000 65536"/>
                  <a:gd name="T10" fmla="*/ 0 60000 65536"/>
                  <a:gd name="T11" fmla="*/ 0 60000 65536"/>
                  <a:gd name="T12" fmla="*/ 0 w 2"/>
                  <a:gd name="T13" fmla="*/ 0 h 2"/>
                  <a:gd name="T14" fmla="*/ 2 w 2"/>
                  <a:gd name="T15" fmla="*/ 2 h 2"/>
                </a:gdLst>
                <a:ahLst/>
                <a:cxnLst>
                  <a:cxn ang="T8">
                    <a:pos x="T0" y="T1"/>
                  </a:cxn>
                  <a:cxn ang="T9">
                    <a:pos x="T2" y="T3"/>
                  </a:cxn>
                  <a:cxn ang="T10">
                    <a:pos x="T4" y="T5"/>
                  </a:cxn>
                  <a:cxn ang="T11">
                    <a:pos x="T6" y="T7"/>
                  </a:cxn>
                </a:cxnLst>
                <a:rect l="T12" t="T13" r="T14" b="T15"/>
                <a:pathLst>
                  <a:path w="2" h="2">
                    <a:moveTo>
                      <a:pt x="2" y="0"/>
                    </a:moveTo>
                    <a:lnTo>
                      <a:pt x="0" y="2"/>
                    </a:lnTo>
                    <a:lnTo>
                      <a:pt x="2" y="0"/>
                    </a:lnTo>
                    <a:close/>
                  </a:path>
                </a:pathLst>
              </a:custGeom>
              <a:solidFill>
                <a:srgbClr val="000000"/>
              </a:solidFill>
              <a:ln w="9525">
                <a:noFill/>
                <a:round/>
                <a:headEnd/>
                <a:tailEnd/>
              </a:ln>
            </p:spPr>
            <p:txBody>
              <a:bodyPr/>
              <a:lstStyle/>
              <a:p>
                <a:endParaRPr lang="en-US"/>
              </a:p>
            </p:txBody>
          </p:sp>
          <p:sp>
            <p:nvSpPr>
              <p:cNvPr id="21614" name="Freeform 379"/>
              <p:cNvSpPr>
                <a:spLocks/>
              </p:cNvSpPr>
              <p:nvPr/>
            </p:nvSpPr>
            <p:spPr bwMode="auto">
              <a:xfrm>
                <a:off x="589" y="2668"/>
                <a:ext cx="48" cy="35"/>
              </a:xfrm>
              <a:custGeom>
                <a:avLst/>
                <a:gdLst>
                  <a:gd name="T0" fmla="*/ 314 w 333"/>
                  <a:gd name="T1" fmla="*/ 39 h 248"/>
                  <a:gd name="T2" fmla="*/ 246 w 333"/>
                  <a:gd name="T3" fmla="*/ 29 h 248"/>
                  <a:gd name="T4" fmla="*/ 175 w 333"/>
                  <a:gd name="T5" fmla="*/ 41 h 248"/>
                  <a:gd name="T6" fmla="*/ 119 w 333"/>
                  <a:gd name="T7" fmla="*/ 59 h 248"/>
                  <a:gd name="T8" fmla="*/ 69 w 333"/>
                  <a:gd name="T9" fmla="*/ 91 h 248"/>
                  <a:gd name="T10" fmla="*/ 48 w 333"/>
                  <a:gd name="T11" fmla="*/ 114 h 248"/>
                  <a:gd name="T12" fmla="*/ 84 w 333"/>
                  <a:gd name="T13" fmla="*/ 147 h 248"/>
                  <a:gd name="T14" fmla="*/ 100 w 333"/>
                  <a:gd name="T15" fmla="*/ 167 h 248"/>
                  <a:gd name="T16" fmla="*/ 119 w 333"/>
                  <a:gd name="T17" fmla="*/ 187 h 248"/>
                  <a:gd name="T18" fmla="*/ 136 w 333"/>
                  <a:gd name="T19" fmla="*/ 199 h 248"/>
                  <a:gd name="T20" fmla="*/ 155 w 333"/>
                  <a:gd name="T21" fmla="*/ 207 h 248"/>
                  <a:gd name="T22" fmla="*/ 196 w 333"/>
                  <a:gd name="T23" fmla="*/ 219 h 248"/>
                  <a:gd name="T24" fmla="*/ 206 w 333"/>
                  <a:gd name="T25" fmla="*/ 237 h 248"/>
                  <a:gd name="T26" fmla="*/ 200 w 333"/>
                  <a:gd name="T27" fmla="*/ 246 h 248"/>
                  <a:gd name="T28" fmla="*/ 188 w 333"/>
                  <a:gd name="T29" fmla="*/ 248 h 248"/>
                  <a:gd name="T30" fmla="*/ 101 w 333"/>
                  <a:gd name="T31" fmla="*/ 209 h 248"/>
                  <a:gd name="T32" fmla="*/ 62 w 333"/>
                  <a:gd name="T33" fmla="*/ 180 h 248"/>
                  <a:gd name="T34" fmla="*/ 43 w 333"/>
                  <a:gd name="T35" fmla="*/ 169 h 248"/>
                  <a:gd name="T36" fmla="*/ 18 w 333"/>
                  <a:gd name="T37" fmla="*/ 158 h 248"/>
                  <a:gd name="T38" fmla="*/ 8 w 333"/>
                  <a:gd name="T39" fmla="*/ 152 h 248"/>
                  <a:gd name="T40" fmla="*/ 0 w 333"/>
                  <a:gd name="T41" fmla="*/ 118 h 248"/>
                  <a:gd name="T42" fmla="*/ 6 w 333"/>
                  <a:gd name="T43" fmla="*/ 95 h 248"/>
                  <a:gd name="T44" fmla="*/ 46 w 333"/>
                  <a:gd name="T45" fmla="*/ 59 h 248"/>
                  <a:gd name="T46" fmla="*/ 75 w 333"/>
                  <a:gd name="T47" fmla="*/ 40 h 248"/>
                  <a:gd name="T48" fmla="*/ 104 w 333"/>
                  <a:gd name="T49" fmla="*/ 28 h 248"/>
                  <a:gd name="T50" fmla="*/ 169 w 333"/>
                  <a:gd name="T51" fmla="*/ 12 h 248"/>
                  <a:gd name="T52" fmla="*/ 249 w 333"/>
                  <a:gd name="T53" fmla="*/ 0 h 248"/>
                  <a:gd name="T54" fmla="*/ 324 w 333"/>
                  <a:gd name="T55" fmla="*/ 11 h 248"/>
                  <a:gd name="T56" fmla="*/ 333 w 333"/>
                  <a:gd name="T57" fmla="*/ 30 h 248"/>
                  <a:gd name="T58" fmla="*/ 327 w 333"/>
                  <a:gd name="T59" fmla="*/ 38 h 248"/>
                  <a:gd name="T60" fmla="*/ 314 w 333"/>
                  <a:gd name="T61" fmla="*/ 39 h 248"/>
                  <a:gd name="T62" fmla="*/ 314 w 333"/>
                  <a:gd name="T63" fmla="*/ 39 h 24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33"/>
                  <a:gd name="T97" fmla="*/ 0 h 248"/>
                  <a:gd name="T98" fmla="*/ 333 w 333"/>
                  <a:gd name="T99" fmla="*/ 248 h 24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33" h="248">
                    <a:moveTo>
                      <a:pt x="314" y="39"/>
                    </a:moveTo>
                    <a:lnTo>
                      <a:pt x="246" y="29"/>
                    </a:lnTo>
                    <a:lnTo>
                      <a:pt x="175" y="41"/>
                    </a:lnTo>
                    <a:lnTo>
                      <a:pt x="119" y="59"/>
                    </a:lnTo>
                    <a:lnTo>
                      <a:pt x="69" y="91"/>
                    </a:lnTo>
                    <a:lnTo>
                      <a:pt x="48" y="114"/>
                    </a:lnTo>
                    <a:lnTo>
                      <a:pt x="84" y="147"/>
                    </a:lnTo>
                    <a:lnTo>
                      <a:pt x="100" y="167"/>
                    </a:lnTo>
                    <a:lnTo>
                      <a:pt x="119" y="187"/>
                    </a:lnTo>
                    <a:lnTo>
                      <a:pt x="136" y="199"/>
                    </a:lnTo>
                    <a:lnTo>
                      <a:pt x="155" y="207"/>
                    </a:lnTo>
                    <a:lnTo>
                      <a:pt x="196" y="219"/>
                    </a:lnTo>
                    <a:lnTo>
                      <a:pt x="206" y="237"/>
                    </a:lnTo>
                    <a:lnTo>
                      <a:pt x="200" y="246"/>
                    </a:lnTo>
                    <a:lnTo>
                      <a:pt x="188" y="248"/>
                    </a:lnTo>
                    <a:lnTo>
                      <a:pt x="101" y="209"/>
                    </a:lnTo>
                    <a:lnTo>
                      <a:pt x="62" y="180"/>
                    </a:lnTo>
                    <a:lnTo>
                      <a:pt x="43" y="169"/>
                    </a:lnTo>
                    <a:lnTo>
                      <a:pt x="18" y="158"/>
                    </a:lnTo>
                    <a:lnTo>
                      <a:pt x="8" y="152"/>
                    </a:lnTo>
                    <a:lnTo>
                      <a:pt x="0" y="118"/>
                    </a:lnTo>
                    <a:lnTo>
                      <a:pt x="6" y="95"/>
                    </a:lnTo>
                    <a:lnTo>
                      <a:pt x="46" y="59"/>
                    </a:lnTo>
                    <a:lnTo>
                      <a:pt x="75" y="40"/>
                    </a:lnTo>
                    <a:lnTo>
                      <a:pt x="104" y="28"/>
                    </a:lnTo>
                    <a:lnTo>
                      <a:pt x="169" y="12"/>
                    </a:lnTo>
                    <a:lnTo>
                      <a:pt x="249" y="0"/>
                    </a:lnTo>
                    <a:lnTo>
                      <a:pt x="324" y="11"/>
                    </a:lnTo>
                    <a:lnTo>
                      <a:pt x="333" y="30"/>
                    </a:lnTo>
                    <a:lnTo>
                      <a:pt x="327" y="38"/>
                    </a:lnTo>
                    <a:lnTo>
                      <a:pt x="314" y="39"/>
                    </a:lnTo>
                    <a:close/>
                  </a:path>
                </a:pathLst>
              </a:custGeom>
              <a:solidFill>
                <a:srgbClr val="000000"/>
              </a:solidFill>
              <a:ln w="9525">
                <a:noFill/>
                <a:round/>
                <a:headEnd/>
                <a:tailEnd/>
              </a:ln>
            </p:spPr>
            <p:txBody>
              <a:bodyPr/>
              <a:lstStyle/>
              <a:p>
                <a:endParaRPr lang="en-US"/>
              </a:p>
            </p:txBody>
          </p:sp>
          <p:sp>
            <p:nvSpPr>
              <p:cNvPr id="21615" name="Freeform 380"/>
              <p:cNvSpPr>
                <a:spLocks/>
              </p:cNvSpPr>
              <p:nvPr/>
            </p:nvSpPr>
            <p:spPr bwMode="auto">
              <a:xfrm>
                <a:off x="353" y="2490"/>
                <a:ext cx="87" cy="74"/>
              </a:xfrm>
              <a:custGeom>
                <a:avLst/>
                <a:gdLst>
                  <a:gd name="T0" fmla="*/ 72 w 606"/>
                  <a:gd name="T1" fmla="*/ 30 h 522"/>
                  <a:gd name="T2" fmla="*/ 90 w 606"/>
                  <a:gd name="T3" fmla="*/ 106 h 522"/>
                  <a:gd name="T4" fmla="*/ 114 w 606"/>
                  <a:gd name="T5" fmla="*/ 202 h 522"/>
                  <a:gd name="T6" fmla="*/ 128 w 606"/>
                  <a:gd name="T7" fmla="*/ 249 h 522"/>
                  <a:gd name="T8" fmla="*/ 144 w 606"/>
                  <a:gd name="T9" fmla="*/ 292 h 522"/>
                  <a:gd name="T10" fmla="*/ 161 w 606"/>
                  <a:gd name="T11" fmla="*/ 326 h 522"/>
                  <a:gd name="T12" fmla="*/ 179 w 606"/>
                  <a:gd name="T13" fmla="*/ 349 h 522"/>
                  <a:gd name="T14" fmla="*/ 199 w 606"/>
                  <a:gd name="T15" fmla="*/ 361 h 522"/>
                  <a:gd name="T16" fmla="*/ 221 w 606"/>
                  <a:gd name="T17" fmla="*/ 368 h 522"/>
                  <a:gd name="T18" fmla="*/ 265 w 606"/>
                  <a:gd name="T19" fmla="*/ 370 h 522"/>
                  <a:gd name="T20" fmla="*/ 357 w 606"/>
                  <a:gd name="T21" fmla="*/ 369 h 522"/>
                  <a:gd name="T22" fmla="*/ 411 w 606"/>
                  <a:gd name="T23" fmla="*/ 385 h 522"/>
                  <a:gd name="T24" fmla="*/ 460 w 606"/>
                  <a:gd name="T25" fmla="*/ 405 h 522"/>
                  <a:gd name="T26" fmla="*/ 510 w 606"/>
                  <a:gd name="T27" fmla="*/ 423 h 522"/>
                  <a:gd name="T28" fmla="*/ 567 w 606"/>
                  <a:gd name="T29" fmla="*/ 432 h 522"/>
                  <a:gd name="T30" fmla="*/ 595 w 606"/>
                  <a:gd name="T31" fmla="*/ 443 h 522"/>
                  <a:gd name="T32" fmla="*/ 606 w 606"/>
                  <a:gd name="T33" fmla="*/ 466 h 522"/>
                  <a:gd name="T34" fmla="*/ 597 w 606"/>
                  <a:gd name="T35" fmla="*/ 491 h 522"/>
                  <a:gd name="T36" fmla="*/ 586 w 606"/>
                  <a:gd name="T37" fmla="*/ 500 h 522"/>
                  <a:gd name="T38" fmla="*/ 570 w 606"/>
                  <a:gd name="T39" fmla="*/ 506 h 522"/>
                  <a:gd name="T40" fmla="*/ 455 w 606"/>
                  <a:gd name="T41" fmla="*/ 519 h 522"/>
                  <a:gd name="T42" fmla="*/ 324 w 606"/>
                  <a:gd name="T43" fmla="*/ 522 h 522"/>
                  <a:gd name="T44" fmla="*/ 197 w 606"/>
                  <a:gd name="T45" fmla="*/ 506 h 522"/>
                  <a:gd name="T46" fmla="*/ 94 w 606"/>
                  <a:gd name="T47" fmla="*/ 456 h 522"/>
                  <a:gd name="T48" fmla="*/ 51 w 606"/>
                  <a:gd name="T49" fmla="*/ 380 h 522"/>
                  <a:gd name="T50" fmla="*/ 24 w 606"/>
                  <a:gd name="T51" fmla="*/ 265 h 522"/>
                  <a:gd name="T52" fmla="*/ 0 w 606"/>
                  <a:gd name="T53" fmla="*/ 44 h 522"/>
                  <a:gd name="T54" fmla="*/ 6 w 606"/>
                  <a:gd name="T55" fmla="*/ 14 h 522"/>
                  <a:gd name="T56" fmla="*/ 16 w 606"/>
                  <a:gd name="T57" fmla="*/ 5 h 522"/>
                  <a:gd name="T58" fmla="*/ 29 w 606"/>
                  <a:gd name="T59" fmla="*/ 0 h 522"/>
                  <a:gd name="T60" fmla="*/ 54 w 606"/>
                  <a:gd name="T61" fmla="*/ 5 h 522"/>
                  <a:gd name="T62" fmla="*/ 72 w 606"/>
                  <a:gd name="T63" fmla="*/ 30 h 522"/>
                  <a:gd name="T64" fmla="*/ 72 w 606"/>
                  <a:gd name="T65" fmla="*/ 30 h 52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06"/>
                  <a:gd name="T100" fmla="*/ 0 h 522"/>
                  <a:gd name="T101" fmla="*/ 606 w 606"/>
                  <a:gd name="T102" fmla="*/ 522 h 52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06" h="522">
                    <a:moveTo>
                      <a:pt x="72" y="30"/>
                    </a:moveTo>
                    <a:lnTo>
                      <a:pt x="90" y="106"/>
                    </a:lnTo>
                    <a:lnTo>
                      <a:pt x="114" y="202"/>
                    </a:lnTo>
                    <a:lnTo>
                      <a:pt x="128" y="249"/>
                    </a:lnTo>
                    <a:lnTo>
                      <a:pt x="144" y="292"/>
                    </a:lnTo>
                    <a:lnTo>
                      <a:pt x="161" y="326"/>
                    </a:lnTo>
                    <a:lnTo>
                      <a:pt x="179" y="349"/>
                    </a:lnTo>
                    <a:lnTo>
                      <a:pt x="199" y="361"/>
                    </a:lnTo>
                    <a:lnTo>
                      <a:pt x="221" y="368"/>
                    </a:lnTo>
                    <a:lnTo>
                      <a:pt x="265" y="370"/>
                    </a:lnTo>
                    <a:lnTo>
                      <a:pt x="357" y="369"/>
                    </a:lnTo>
                    <a:lnTo>
                      <a:pt x="411" y="385"/>
                    </a:lnTo>
                    <a:lnTo>
                      <a:pt x="460" y="405"/>
                    </a:lnTo>
                    <a:lnTo>
                      <a:pt x="510" y="423"/>
                    </a:lnTo>
                    <a:lnTo>
                      <a:pt x="567" y="432"/>
                    </a:lnTo>
                    <a:lnTo>
                      <a:pt x="595" y="443"/>
                    </a:lnTo>
                    <a:lnTo>
                      <a:pt x="606" y="466"/>
                    </a:lnTo>
                    <a:lnTo>
                      <a:pt x="597" y="491"/>
                    </a:lnTo>
                    <a:lnTo>
                      <a:pt x="586" y="500"/>
                    </a:lnTo>
                    <a:lnTo>
                      <a:pt x="570" y="506"/>
                    </a:lnTo>
                    <a:lnTo>
                      <a:pt x="455" y="519"/>
                    </a:lnTo>
                    <a:lnTo>
                      <a:pt x="324" y="522"/>
                    </a:lnTo>
                    <a:lnTo>
                      <a:pt x="197" y="506"/>
                    </a:lnTo>
                    <a:lnTo>
                      <a:pt x="94" y="456"/>
                    </a:lnTo>
                    <a:lnTo>
                      <a:pt x="51" y="380"/>
                    </a:lnTo>
                    <a:lnTo>
                      <a:pt x="24" y="265"/>
                    </a:lnTo>
                    <a:lnTo>
                      <a:pt x="0" y="44"/>
                    </a:lnTo>
                    <a:lnTo>
                      <a:pt x="6" y="14"/>
                    </a:lnTo>
                    <a:lnTo>
                      <a:pt x="16" y="5"/>
                    </a:lnTo>
                    <a:lnTo>
                      <a:pt x="29" y="0"/>
                    </a:lnTo>
                    <a:lnTo>
                      <a:pt x="54" y="5"/>
                    </a:lnTo>
                    <a:lnTo>
                      <a:pt x="72" y="30"/>
                    </a:lnTo>
                    <a:close/>
                  </a:path>
                </a:pathLst>
              </a:custGeom>
              <a:solidFill>
                <a:srgbClr val="CCECFF"/>
              </a:solidFill>
              <a:ln w="9525">
                <a:noFill/>
                <a:round/>
                <a:headEnd/>
                <a:tailEnd/>
              </a:ln>
            </p:spPr>
            <p:txBody>
              <a:bodyPr/>
              <a:lstStyle/>
              <a:p>
                <a:endParaRPr lang="en-US"/>
              </a:p>
            </p:txBody>
          </p:sp>
          <p:sp>
            <p:nvSpPr>
              <p:cNvPr id="21616" name="Freeform 381"/>
              <p:cNvSpPr>
                <a:spLocks/>
              </p:cNvSpPr>
              <p:nvPr/>
            </p:nvSpPr>
            <p:spPr bwMode="auto">
              <a:xfrm>
                <a:off x="407" y="2461"/>
                <a:ext cx="77" cy="66"/>
              </a:xfrm>
              <a:custGeom>
                <a:avLst/>
                <a:gdLst>
                  <a:gd name="T0" fmla="*/ 427 w 538"/>
                  <a:gd name="T1" fmla="*/ 438 h 457"/>
                  <a:gd name="T2" fmla="*/ 410 w 538"/>
                  <a:gd name="T3" fmla="*/ 202 h 457"/>
                  <a:gd name="T4" fmla="*/ 392 w 538"/>
                  <a:gd name="T5" fmla="*/ 187 h 457"/>
                  <a:gd name="T6" fmla="*/ 372 w 538"/>
                  <a:gd name="T7" fmla="*/ 177 h 457"/>
                  <a:gd name="T8" fmla="*/ 326 w 538"/>
                  <a:gd name="T9" fmla="*/ 170 h 457"/>
                  <a:gd name="T10" fmla="*/ 236 w 538"/>
                  <a:gd name="T11" fmla="*/ 160 h 457"/>
                  <a:gd name="T12" fmla="*/ 184 w 538"/>
                  <a:gd name="T13" fmla="*/ 139 h 457"/>
                  <a:gd name="T14" fmla="*/ 137 w 538"/>
                  <a:gd name="T15" fmla="*/ 114 h 457"/>
                  <a:gd name="T16" fmla="*/ 114 w 538"/>
                  <a:gd name="T17" fmla="*/ 101 h 457"/>
                  <a:gd name="T18" fmla="*/ 90 w 538"/>
                  <a:gd name="T19" fmla="*/ 90 h 457"/>
                  <a:gd name="T20" fmla="*/ 34 w 538"/>
                  <a:gd name="T21" fmla="*/ 74 h 457"/>
                  <a:gd name="T22" fmla="*/ 8 w 538"/>
                  <a:gd name="T23" fmla="*/ 59 h 457"/>
                  <a:gd name="T24" fmla="*/ 0 w 538"/>
                  <a:gd name="T25" fmla="*/ 35 h 457"/>
                  <a:gd name="T26" fmla="*/ 11 w 538"/>
                  <a:gd name="T27" fmla="*/ 11 h 457"/>
                  <a:gd name="T28" fmla="*/ 39 w 538"/>
                  <a:gd name="T29" fmla="*/ 0 h 457"/>
                  <a:gd name="T30" fmla="*/ 285 w 538"/>
                  <a:gd name="T31" fmla="*/ 11 h 457"/>
                  <a:gd name="T32" fmla="*/ 410 w 538"/>
                  <a:gd name="T33" fmla="*/ 44 h 457"/>
                  <a:gd name="T34" fmla="*/ 463 w 538"/>
                  <a:gd name="T35" fmla="*/ 71 h 457"/>
                  <a:gd name="T36" fmla="*/ 507 w 538"/>
                  <a:gd name="T37" fmla="*/ 105 h 457"/>
                  <a:gd name="T38" fmla="*/ 536 w 538"/>
                  <a:gd name="T39" fmla="*/ 164 h 457"/>
                  <a:gd name="T40" fmla="*/ 538 w 538"/>
                  <a:gd name="T41" fmla="*/ 234 h 457"/>
                  <a:gd name="T42" fmla="*/ 520 w 538"/>
                  <a:gd name="T43" fmla="*/ 386 h 457"/>
                  <a:gd name="T44" fmla="*/ 507 w 538"/>
                  <a:gd name="T45" fmla="*/ 422 h 457"/>
                  <a:gd name="T46" fmla="*/ 477 w 538"/>
                  <a:gd name="T47" fmla="*/ 449 h 457"/>
                  <a:gd name="T48" fmla="*/ 445 w 538"/>
                  <a:gd name="T49" fmla="*/ 457 h 457"/>
                  <a:gd name="T50" fmla="*/ 427 w 538"/>
                  <a:gd name="T51" fmla="*/ 438 h 457"/>
                  <a:gd name="T52" fmla="*/ 427 w 538"/>
                  <a:gd name="T53" fmla="*/ 438 h 45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38"/>
                  <a:gd name="T82" fmla="*/ 0 h 457"/>
                  <a:gd name="T83" fmla="*/ 538 w 538"/>
                  <a:gd name="T84" fmla="*/ 457 h 45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38" h="457">
                    <a:moveTo>
                      <a:pt x="427" y="438"/>
                    </a:moveTo>
                    <a:lnTo>
                      <a:pt x="410" y="202"/>
                    </a:lnTo>
                    <a:lnTo>
                      <a:pt x="392" y="187"/>
                    </a:lnTo>
                    <a:lnTo>
                      <a:pt x="372" y="177"/>
                    </a:lnTo>
                    <a:lnTo>
                      <a:pt x="326" y="170"/>
                    </a:lnTo>
                    <a:lnTo>
                      <a:pt x="236" y="160"/>
                    </a:lnTo>
                    <a:lnTo>
                      <a:pt x="184" y="139"/>
                    </a:lnTo>
                    <a:lnTo>
                      <a:pt x="137" y="114"/>
                    </a:lnTo>
                    <a:lnTo>
                      <a:pt x="114" y="101"/>
                    </a:lnTo>
                    <a:lnTo>
                      <a:pt x="90" y="90"/>
                    </a:lnTo>
                    <a:lnTo>
                      <a:pt x="34" y="74"/>
                    </a:lnTo>
                    <a:lnTo>
                      <a:pt x="8" y="59"/>
                    </a:lnTo>
                    <a:lnTo>
                      <a:pt x="0" y="35"/>
                    </a:lnTo>
                    <a:lnTo>
                      <a:pt x="11" y="11"/>
                    </a:lnTo>
                    <a:lnTo>
                      <a:pt x="39" y="0"/>
                    </a:lnTo>
                    <a:lnTo>
                      <a:pt x="285" y="11"/>
                    </a:lnTo>
                    <a:lnTo>
                      <a:pt x="410" y="44"/>
                    </a:lnTo>
                    <a:lnTo>
                      <a:pt x="463" y="71"/>
                    </a:lnTo>
                    <a:lnTo>
                      <a:pt x="507" y="105"/>
                    </a:lnTo>
                    <a:lnTo>
                      <a:pt x="536" y="164"/>
                    </a:lnTo>
                    <a:lnTo>
                      <a:pt x="538" y="234"/>
                    </a:lnTo>
                    <a:lnTo>
                      <a:pt x="520" y="386"/>
                    </a:lnTo>
                    <a:lnTo>
                      <a:pt x="507" y="422"/>
                    </a:lnTo>
                    <a:lnTo>
                      <a:pt x="477" y="449"/>
                    </a:lnTo>
                    <a:lnTo>
                      <a:pt x="445" y="457"/>
                    </a:lnTo>
                    <a:lnTo>
                      <a:pt x="427" y="438"/>
                    </a:lnTo>
                    <a:close/>
                  </a:path>
                </a:pathLst>
              </a:custGeom>
              <a:solidFill>
                <a:srgbClr val="66CCFF"/>
              </a:solidFill>
              <a:ln w="9525">
                <a:noFill/>
                <a:round/>
                <a:headEnd/>
                <a:tailEnd/>
              </a:ln>
            </p:spPr>
            <p:txBody>
              <a:bodyPr/>
              <a:lstStyle/>
              <a:p>
                <a:endParaRPr lang="en-US"/>
              </a:p>
            </p:txBody>
          </p:sp>
        </p:grpSp>
        <p:sp>
          <p:nvSpPr>
            <p:cNvPr id="21524" name="Line 382"/>
            <p:cNvSpPr>
              <a:spLocks noChangeShapeType="1"/>
            </p:cNvSpPr>
            <p:nvPr/>
          </p:nvSpPr>
          <p:spPr bwMode="auto">
            <a:xfrm flipH="1">
              <a:off x="2711" y="3145"/>
              <a:ext cx="6" cy="453"/>
            </a:xfrm>
            <a:prstGeom prst="line">
              <a:avLst/>
            </a:prstGeom>
            <a:noFill/>
            <a:ln w="28575">
              <a:solidFill>
                <a:schemeClr val="tx1"/>
              </a:solidFill>
              <a:round/>
              <a:headEnd type="triangle" w="med" len="med"/>
              <a:tailEnd type="triangle" w="med" len="med"/>
            </a:ln>
          </p:spPr>
          <p:txBody>
            <a:bodyPr wrap="none" anchor="ctr"/>
            <a:lstStyle/>
            <a:p>
              <a:endParaRPr lang="en-US"/>
            </a:p>
          </p:txBody>
        </p:sp>
        <p:sp>
          <p:nvSpPr>
            <p:cNvPr id="21525" name="Line 383"/>
            <p:cNvSpPr>
              <a:spLocks noChangeShapeType="1"/>
            </p:cNvSpPr>
            <p:nvPr/>
          </p:nvSpPr>
          <p:spPr bwMode="auto">
            <a:xfrm flipH="1">
              <a:off x="3324" y="3145"/>
              <a:ext cx="6" cy="453"/>
            </a:xfrm>
            <a:prstGeom prst="line">
              <a:avLst/>
            </a:prstGeom>
            <a:noFill/>
            <a:ln w="28575">
              <a:solidFill>
                <a:schemeClr val="tx1"/>
              </a:solidFill>
              <a:round/>
              <a:headEnd type="triangle" w="med" len="med"/>
              <a:tailEnd type="triangle" w="med" len="med"/>
            </a:ln>
          </p:spPr>
          <p:txBody>
            <a:bodyPr wrap="none" anchor="ctr"/>
            <a:lstStyle/>
            <a:p>
              <a:endParaRPr lang="en-US"/>
            </a:p>
          </p:txBody>
        </p:sp>
        <p:sp>
          <p:nvSpPr>
            <p:cNvPr id="21526" name="Line 384"/>
            <p:cNvSpPr>
              <a:spLocks noChangeShapeType="1"/>
            </p:cNvSpPr>
            <p:nvPr/>
          </p:nvSpPr>
          <p:spPr bwMode="auto">
            <a:xfrm flipH="1">
              <a:off x="3944" y="3145"/>
              <a:ext cx="7" cy="453"/>
            </a:xfrm>
            <a:prstGeom prst="line">
              <a:avLst/>
            </a:prstGeom>
            <a:noFill/>
            <a:ln w="28575">
              <a:solidFill>
                <a:schemeClr val="tx1"/>
              </a:solidFill>
              <a:round/>
              <a:headEnd type="triangle" w="med" len="med"/>
              <a:tailEnd type="triangle" w="med" len="med"/>
            </a:ln>
          </p:spPr>
          <p:txBody>
            <a:bodyPr wrap="none" anchor="ctr"/>
            <a:lstStyle/>
            <a:p>
              <a:endParaRPr lang="en-US"/>
            </a:p>
          </p:txBody>
        </p:sp>
        <p:cxnSp>
          <p:nvCxnSpPr>
            <p:cNvPr id="21527" name="AutoShape 385"/>
            <p:cNvCxnSpPr>
              <a:cxnSpLocks noChangeShapeType="1"/>
              <a:stCxn id="21566" idx="15"/>
            </p:cNvCxnSpPr>
            <p:nvPr/>
          </p:nvCxnSpPr>
          <p:spPr bwMode="auto">
            <a:xfrm flipH="1">
              <a:off x="1552" y="3117"/>
              <a:ext cx="2383" cy="364"/>
            </a:xfrm>
            <a:prstGeom prst="curvedConnector3">
              <a:avLst>
                <a:gd name="adj1" fmla="val -9986"/>
              </a:avLst>
            </a:prstGeom>
            <a:noFill/>
            <a:ln w="12700">
              <a:solidFill>
                <a:schemeClr val="tx1"/>
              </a:solidFill>
              <a:round/>
              <a:headEnd type="none" w="sm" len="sm"/>
              <a:tailEnd type="triangle" w="med" len="med"/>
            </a:ln>
          </p:spPr>
        </p:cxnSp>
        <p:cxnSp>
          <p:nvCxnSpPr>
            <p:cNvPr id="21528" name="AutoShape 386"/>
            <p:cNvCxnSpPr>
              <a:cxnSpLocks noChangeShapeType="1"/>
              <a:stCxn id="21652" idx="13"/>
            </p:cNvCxnSpPr>
            <p:nvPr/>
          </p:nvCxnSpPr>
          <p:spPr bwMode="auto">
            <a:xfrm flipH="1">
              <a:off x="1600" y="3119"/>
              <a:ext cx="1757" cy="362"/>
            </a:xfrm>
            <a:prstGeom prst="curvedConnector3">
              <a:avLst>
                <a:gd name="adj1" fmla="val -10926"/>
              </a:avLst>
            </a:prstGeom>
            <a:noFill/>
            <a:ln w="12700">
              <a:solidFill>
                <a:schemeClr val="tx1"/>
              </a:solidFill>
              <a:round/>
              <a:headEnd type="none" w="sm" len="sm"/>
              <a:tailEnd type="triangle" w="med" len="med"/>
            </a:ln>
          </p:spPr>
        </p:cxnSp>
        <p:cxnSp>
          <p:nvCxnSpPr>
            <p:cNvPr id="21529" name="AutoShape 387"/>
            <p:cNvCxnSpPr>
              <a:cxnSpLocks noChangeShapeType="1"/>
            </p:cNvCxnSpPr>
            <p:nvPr/>
          </p:nvCxnSpPr>
          <p:spPr bwMode="auto">
            <a:xfrm rot="5400000">
              <a:off x="2316" y="2698"/>
              <a:ext cx="372" cy="1194"/>
            </a:xfrm>
            <a:prstGeom prst="curvedConnector2">
              <a:avLst/>
            </a:prstGeom>
            <a:noFill/>
            <a:ln w="12700">
              <a:solidFill>
                <a:schemeClr val="tx1"/>
              </a:solidFill>
              <a:round/>
              <a:headEnd type="none" w="sm" len="sm"/>
              <a:tailEnd type="triangle" w="med" len="med"/>
            </a:ln>
          </p:spPr>
        </p:cxnSp>
        <p:cxnSp>
          <p:nvCxnSpPr>
            <p:cNvPr id="21530" name="AutoShape 388"/>
            <p:cNvCxnSpPr>
              <a:cxnSpLocks noChangeShapeType="1"/>
            </p:cNvCxnSpPr>
            <p:nvPr/>
          </p:nvCxnSpPr>
          <p:spPr bwMode="auto">
            <a:xfrm rot="5400000">
              <a:off x="2028" y="2984"/>
              <a:ext cx="374" cy="619"/>
            </a:xfrm>
            <a:prstGeom prst="curvedConnector2">
              <a:avLst/>
            </a:prstGeom>
            <a:noFill/>
            <a:ln w="12700">
              <a:solidFill>
                <a:schemeClr val="tx1"/>
              </a:solidFill>
              <a:round/>
              <a:headEnd type="none" w="sm" len="sm"/>
              <a:tailEnd type="triangle" w="med" len="med"/>
            </a:ln>
          </p:spPr>
        </p:cxnSp>
      </p:grpSp>
      <p:sp>
        <p:nvSpPr>
          <p:cNvPr id="391" name="Footer Placeholder 2"/>
          <p:cNvSpPr>
            <a:spLocks noGrp="1"/>
          </p:cNvSpPr>
          <p:nvPr>
            <p:ph type="ftr" sz="quarter" idx="3"/>
          </p:nvPr>
        </p:nvSpPr>
        <p:spPr>
          <a:xfrm>
            <a:off x="334433" y="6656398"/>
            <a:ext cx="7969251" cy="201602"/>
          </a:xfrm>
        </p:spPr>
        <p:txBody>
          <a:bodyPr/>
          <a:lstStyle/>
          <a:p>
            <a:r>
              <a:rPr lang="en-US" sz="750" dirty="0" smtClean="0"/>
              <a:t>TI 3: Operating Systems and Computer Networks</a:t>
            </a:r>
            <a:endParaRPr lang="de-DE" sz="750" dirty="0"/>
          </a:p>
        </p:txBody>
      </p:sp>
    </p:spTree>
    <p:extLst>
      <p:ext uri="{BB962C8B-B14F-4D97-AF65-F5344CB8AC3E}">
        <p14:creationId xmlns:p14="http://schemas.microsoft.com/office/powerpoint/2010/main" val="1233967259"/>
      </p:ext>
    </p:extLst>
  </p:cSld>
  <p:clrMapOvr>
    <a:masterClrMapping/>
  </p:clrMapOvr>
  <p:transition spd="slow"/>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36"/>
          <p:cNvSpPr>
            <a:spLocks noGrp="1" noChangeArrowheads="1"/>
          </p:cNvSpPr>
          <p:nvPr>
            <p:ph type="title"/>
          </p:nvPr>
        </p:nvSpPr>
        <p:spPr/>
        <p:txBody>
          <a:bodyPr/>
          <a:lstStyle/>
          <a:p>
            <a:pPr eaLnBrk="1" hangingPunct="1"/>
            <a:r>
              <a:rPr lang="en-US" dirty="0" smtClean="0"/>
              <a:t>Dynamic/Contention MAC: ALOHA</a:t>
            </a:r>
          </a:p>
        </p:txBody>
      </p:sp>
      <p:sp>
        <p:nvSpPr>
          <p:cNvPr id="22532" name="Rectangle 37"/>
          <p:cNvSpPr>
            <a:spLocks noGrp="1" noChangeArrowheads="1"/>
          </p:cNvSpPr>
          <p:nvPr>
            <p:ph idx="1"/>
          </p:nvPr>
        </p:nvSpPr>
        <p:spPr/>
        <p:txBody>
          <a:bodyPr/>
          <a:lstStyle/>
          <a:p>
            <a:pPr eaLnBrk="1" hangingPunct="1"/>
            <a:r>
              <a:rPr lang="en-US" dirty="0" smtClean="0"/>
              <a:t>No central control, no coordination between stations</a:t>
            </a:r>
          </a:p>
          <a:p>
            <a:pPr eaLnBrk="1" hangingPunct="1"/>
            <a:r>
              <a:rPr lang="en-US" dirty="0" smtClean="0"/>
              <a:t>Stations start sending whenever they want to</a:t>
            </a:r>
          </a:p>
          <a:p>
            <a:pPr lvl="1" eaLnBrk="1" hangingPunct="1">
              <a:buFont typeface="Wingdings" pitchFamily="2" charset="2"/>
              <a:buChar char="Ø"/>
            </a:pPr>
            <a:r>
              <a:rPr lang="en-US" dirty="0" smtClean="0"/>
              <a:t>Collisions destroy frames</a:t>
            </a:r>
          </a:p>
          <a:p>
            <a:pPr eaLnBrk="1" hangingPunct="1"/>
            <a:r>
              <a:rPr lang="en-US" dirty="0" smtClean="0"/>
              <a:t>Receiver may send acknowledgement after correct reception</a:t>
            </a:r>
          </a:p>
          <a:p>
            <a:pPr eaLnBrk="1" hangingPunct="1"/>
            <a:endParaRPr lang="en-US" dirty="0" smtClean="0"/>
          </a:p>
          <a:p>
            <a:pPr eaLnBrk="1" hangingPunct="1"/>
            <a:endParaRPr lang="en-US" dirty="0" smtClean="0"/>
          </a:p>
          <a:p>
            <a:pPr eaLnBrk="1" hangingPunct="1"/>
            <a:endParaRPr lang="en-US" dirty="0" smtClean="0"/>
          </a:p>
          <a:p>
            <a:pPr eaLnBrk="1" hangingPunct="1"/>
            <a:endParaRPr lang="en-US" dirty="0" smtClean="0"/>
          </a:p>
          <a:p>
            <a:pPr eaLnBrk="1" hangingPunct="1"/>
            <a:endParaRPr lang="en-US" dirty="0" smtClean="0"/>
          </a:p>
          <a:p>
            <a:pPr eaLnBrk="1" hangingPunct="1"/>
            <a:endParaRPr lang="en-US" dirty="0" smtClean="0"/>
          </a:p>
          <a:p>
            <a:pPr eaLnBrk="1" hangingPunct="1"/>
            <a:endParaRPr lang="en-US" dirty="0" smtClean="0"/>
          </a:p>
          <a:p>
            <a:pPr eaLnBrk="1" hangingPunct="1"/>
            <a:endParaRPr lang="en-US" dirty="0"/>
          </a:p>
          <a:p>
            <a:pPr eaLnBrk="1" hangingPunct="1"/>
            <a:endParaRPr lang="en-US" dirty="0" smtClean="0"/>
          </a:p>
          <a:p>
            <a:pPr eaLnBrk="1" hangingPunct="1"/>
            <a:endParaRPr lang="en-US" dirty="0" smtClean="0"/>
          </a:p>
          <a:p>
            <a:pPr eaLnBrk="1" hangingPunct="1">
              <a:buFont typeface="Wingdings" pitchFamily="2" charset="2"/>
              <a:buChar char="Ø"/>
            </a:pPr>
            <a:r>
              <a:rPr lang="en-US" dirty="0" smtClean="0"/>
              <a:t>Best option without any carrier sensing or central station </a:t>
            </a:r>
          </a:p>
        </p:txBody>
      </p:sp>
      <p:grpSp>
        <p:nvGrpSpPr>
          <p:cNvPr id="22533" name="Group 4"/>
          <p:cNvGrpSpPr>
            <a:grpSpLocks/>
          </p:cNvGrpSpPr>
          <p:nvPr/>
        </p:nvGrpSpPr>
        <p:grpSpPr bwMode="auto">
          <a:xfrm>
            <a:off x="1774825" y="2708275"/>
            <a:ext cx="7475538" cy="2928938"/>
            <a:chOff x="360" y="1821"/>
            <a:chExt cx="5282" cy="2296"/>
          </a:xfrm>
        </p:grpSpPr>
        <p:sp>
          <p:nvSpPr>
            <p:cNvPr id="22535" name="Text Box 5"/>
            <p:cNvSpPr txBox="1">
              <a:spLocks noChangeArrowheads="1"/>
            </p:cNvSpPr>
            <p:nvPr/>
          </p:nvSpPr>
          <p:spPr bwMode="auto">
            <a:xfrm>
              <a:off x="2038" y="3830"/>
              <a:ext cx="719" cy="287"/>
            </a:xfrm>
            <a:prstGeom prst="rect">
              <a:avLst/>
            </a:prstGeom>
            <a:noFill/>
            <a:ln w="12700">
              <a:noFill/>
              <a:miter lim="800000"/>
              <a:headEnd type="none" w="sm" len="sm"/>
              <a:tailEnd type="none" w="sm" len="sm"/>
            </a:ln>
          </p:spPr>
          <p:txBody>
            <a:bodyPr>
              <a:spAutoFit/>
            </a:bodyPr>
            <a:lstStyle/>
            <a:p>
              <a:pPr algn="l" eaLnBrk="0" hangingPunct="0"/>
              <a:r>
                <a:rPr lang="de-DE"/>
                <a:t>time </a:t>
              </a:r>
              <a:r>
                <a:rPr lang="de-DE">
                  <a:sym typeface="Wingdings" pitchFamily="2" charset="2"/>
                </a:rPr>
                <a:t></a:t>
              </a:r>
              <a:endParaRPr lang="de-DE"/>
            </a:p>
          </p:txBody>
        </p:sp>
        <p:sp>
          <p:nvSpPr>
            <p:cNvPr id="22536" name="Line 6"/>
            <p:cNvSpPr>
              <a:spLocks noChangeShapeType="1"/>
            </p:cNvSpPr>
            <p:nvPr/>
          </p:nvSpPr>
          <p:spPr bwMode="auto">
            <a:xfrm>
              <a:off x="1074" y="2294"/>
              <a:ext cx="4209" cy="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22537" name="Line 7"/>
            <p:cNvSpPr>
              <a:spLocks noChangeShapeType="1"/>
            </p:cNvSpPr>
            <p:nvPr/>
          </p:nvSpPr>
          <p:spPr bwMode="auto">
            <a:xfrm>
              <a:off x="1074" y="2582"/>
              <a:ext cx="4209" cy="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22538" name="Line 8"/>
            <p:cNvSpPr>
              <a:spLocks noChangeShapeType="1"/>
            </p:cNvSpPr>
            <p:nvPr/>
          </p:nvSpPr>
          <p:spPr bwMode="auto">
            <a:xfrm>
              <a:off x="1074" y="2870"/>
              <a:ext cx="4209" cy="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22539" name="Line 9"/>
            <p:cNvSpPr>
              <a:spLocks noChangeShapeType="1"/>
            </p:cNvSpPr>
            <p:nvPr/>
          </p:nvSpPr>
          <p:spPr bwMode="auto">
            <a:xfrm>
              <a:off x="1074" y="3158"/>
              <a:ext cx="4209" cy="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22540" name="Line 10"/>
            <p:cNvSpPr>
              <a:spLocks noChangeShapeType="1"/>
            </p:cNvSpPr>
            <p:nvPr/>
          </p:nvSpPr>
          <p:spPr bwMode="auto">
            <a:xfrm>
              <a:off x="1074" y="3446"/>
              <a:ext cx="4209" cy="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22541" name="Rectangle 11"/>
            <p:cNvSpPr>
              <a:spLocks noChangeArrowheads="1"/>
            </p:cNvSpPr>
            <p:nvPr/>
          </p:nvSpPr>
          <p:spPr bwMode="auto">
            <a:xfrm>
              <a:off x="1118" y="2342"/>
              <a:ext cx="399" cy="192"/>
            </a:xfrm>
            <a:prstGeom prst="rect">
              <a:avLst/>
            </a:prstGeom>
            <a:solidFill>
              <a:srgbClr val="A50021"/>
            </a:solidFill>
            <a:ln w="12700">
              <a:solidFill>
                <a:schemeClr val="tx1"/>
              </a:solidFill>
              <a:miter lim="800000"/>
              <a:headEnd type="none" w="sm" len="sm"/>
              <a:tailEnd type="none" w="sm" len="sm"/>
            </a:ln>
          </p:spPr>
          <p:txBody>
            <a:bodyPr wrap="none" anchor="ctr"/>
            <a:lstStyle/>
            <a:p>
              <a:endParaRPr lang="en-US"/>
            </a:p>
          </p:txBody>
        </p:sp>
        <p:sp>
          <p:nvSpPr>
            <p:cNvPr id="22542" name="Rectangle 12"/>
            <p:cNvSpPr>
              <a:spLocks noChangeArrowheads="1"/>
            </p:cNvSpPr>
            <p:nvPr/>
          </p:nvSpPr>
          <p:spPr bwMode="auto">
            <a:xfrm>
              <a:off x="1694" y="2342"/>
              <a:ext cx="399" cy="192"/>
            </a:xfrm>
            <a:prstGeom prst="rect">
              <a:avLst/>
            </a:prstGeom>
            <a:solidFill>
              <a:srgbClr val="A50021"/>
            </a:solidFill>
            <a:ln w="12700">
              <a:solidFill>
                <a:schemeClr val="tx1"/>
              </a:solidFill>
              <a:miter lim="800000"/>
              <a:headEnd type="none" w="sm" len="sm"/>
              <a:tailEnd type="none" w="sm" len="sm"/>
            </a:ln>
          </p:spPr>
          <p:txBody>
            <a:bodyPr wrap="none" anchor="ctr"/>
            <a:lstStyle/>
            <a:p>
              <a:endParaRPr lang="en-US"/>
            </a:p>
          </p:txBody>
        </p:sp>
        <p:sp>
          <p:nvSpPr>
            <p:cNvPr id="22543" name="Rectangle 13"/>
            <p:cNvSpPr>
              <a:spLocks noChangeArrowheads="1"/>
            </p:cNvSpPr>
            <p:nvPr/>
          </p:nvSpPr>
          <p:spPr bwMode="auto">
            <a:xfrm>
              <a:off x="3112" y="2342"/>
              <a:ext cx="399" cy="192"/>
            </a:xfrm>
            <a:prstGeom prst="rect">
              <a:avLst/>
            </a:prstGeom>
            <a:solidFill>
              <a:srgbClr val="FF5050"/>
            </a:solidFill>
            <a:ln w="12700">
              <a:solidFill>
                <a:schemeClr val="tx1"/>
              </a:solidFill>
              <a:miter lim="800000"/>
              <a:headEnd type="none" w="sm" len="sm"/>
              <a:tailEnd type="none" w="sm" len="sm"/>
            </a:ln>
          </p:spPr>
          <p:txBody>
            <a:bodyPr wrap="none" anchor="ctr"/>
            <a:lstStyle/>
            <a:p>
              <a:endParaRPr lang="en-US"/>
            </a:p>
          </p:txBody>
        </p:sp>
        <p:sp>
          <p:nvSpPr>
            <p:cNvPr id="22544" name="Rectangle 14"/>
            <p:cNvSpPr>
              <a:spLocks noChangeArrowheads="1"/>
            </p:cNvSpPr>
            <p:nvPr/>
          </p:nvSpPr>
          <p:spPr bwMode="auto">
            <a:xfrm>
              <a:off x="1428" y="2630"/>
              <a:ext cx="488" cy="192"/>
            </a:xfrm>
            <a:prstGeom prst="rect">
              <a:avLst/>
            </a:prstGeom>
            <a:solidFill>
              <a:srgbClr val="FF5050"/>
            </a:solidFill>
            <a:ln w="12700">
              <a:solidFill>
                <a:schemeClr val="tx1"/>
              </a:solidFill>
              <a:miter lim="800000"/>
              <a:headEnd type="none" w="sm" len="sm"/>
              <a:tailEnd type="none" w="sm" len="sm"/>
            </a:ln>
          </p:spPr>
          <p:txBody>
            <a:bodyPr wrap="none" anchor="ctr"/>
            <a:lstStyle/>
            <a:p>
              <a:endParaRPr lang="en-US"/>
            </a:p>
          </p:txBody>
        </p:sp>
        <p:sp>
          <p:nvSpPr>
            <p:cNvPr id="22545" name="Rectangle 15"/>
            <p:cNvSpPr>
              <a:spLocks noChangeArrowheads="1"/>
            </p:cNvSpPr>
            <p:nvPr/>
          </p:nvSpPr>
          <p:spPr bwMode="auto">
            <a:xfrm>
              <a:off x="3954" y="2630"/>
              <a:ext cx="398" cy="192"/>
            </a:xfrm>
            <a:prstGeom prst="rect">
              <a:avLst/>
            </a:prstGeom>
            <a:solidFill>
              <a:srgbClr val="C1E6FB"/>
            </a:solidFill>
            <a:ln w="12700">
              <a:solidFill>
                <a:schemeClr val="tx1"/>
              </a:solidFill>
              <a:miter lim="800000"/>
              <a:headEnd type="none" w="sm" len="sm"/>
              <a:tailEnd type="none" w="sm" len="sm"/>
            </a:ln>
          </p:spPr>
          <p:txBody>
            <a:bodyPr wrap="none" anchor="ctr"/>
            <a:lstStyle/>
            <a:p>
              <a:endParaRPr lang="en-US"/>
            </a:p>
          </p:txBody>
        </p:sp>
        <p:sp>
          <p:nvSpPr>
            <p:cNvPr id="22546" name="Rectangle 16"/>
            <p:cNvSpPr>
              <a:spLocks noChangeArrowheads="1"/>
            </p:cNvSpPr>
            <p:nvPr/>
          </p:nvSpPr>
          <p:spPr bwMode="auto">
            <a:xfrm>
              <a:off x="2359" y="2918"/>
              <a:ext cx="398" cy="192"/>
            </a:xfrm>
            <a:prstGeom prst="rect">
              <a:avLst/>
            </a:prstGeom>
            <a:solidFill>
              <a:srgbClr val="C1E6FB"/>
            </a:solidFill>
            <a:ln w="12700">
              <a:solidFill>
                <a:schemeClr val="tx1"/>
              </a:solidFill>
              <a:miter lim="800000"/>
              <a:headEnd type="none" w="sm" len="sm"/>
              <a:tailEnd type="none" w="sm" len="sm"/>
            </a:ln>
          </p:spPr>
          <p:txBody>
            <a:bodyPr wrap="none" anchor="ctr"/>
            <a:lstStyle/>
            <a:p>
              <a:endParaRPr lang="en-US"/>
            </a:p>
          </p:txBody>
        </p:sp>
        <p:sp>
          <p:nvSpPr>
            <p:cNvPr id="22547" name="Rectangle 17"/>
            <p:cNvSpPr>
              <a:spLocks noChangeArrowheads="1"/>
            </p:cNvSpPr>
            <p:nvPr/>
          </p:nvSpPr>
          <p:spPr bwMode="auto">
            <a:xfrm>
              <a:off x="1517" y="3206"/>
              <a:ext cx="399" cy="192"/>
            </a:xfrm>
            <a:prstGeom prst="rect">
              <a:avLst/>
            </a:prstGeom>
            <a:solidFill>
              <a:srgbClr val="FF5050"/>
            </a:solidFill>
            <a:ln w="12700">
              <a:solidFill>
                <a:schemeClr val="tx1"/>
              </a:solidFill>
              <a:miter lim="800000"/>
              <a:headEnd type="none" w="sm" len="sm"/>
              <a:tailEnd type="none" w="sm" len="sm"/>
            </a:ln>
          </p:spPr>
          <p:txBody>
            <a:bodyPr wrap="none" anchor="ctr"/>
            <a:lstStyle/>
            <a:p>
              <a:endParaRPr lang="en-US"/>
            </a:p>
          </p:txBody>
        </p:sp>
        <p:sp>
          <p:nvSpPr>
            <p:cNvPr id="22548" name="Rectangle 18"/>
            <p:cNvSpPr>
              <a:spLocks noChangeArrowheads="1"/>
            </p:cNvSpPr>
            <p:nvPr/>
          </p:nvSpPr>
          <p:spPr bwMode="auto">
            <a:xfrm>
              <a:off x="2935" y="3206"/>
              <a:ext cx="443" cy="192"/>
            </a:xfrm>
            <a:prstGeom prst="rect">
              <a:avLst/>
            </a:prstGeom>
            <a:solidFill>
              <a:srgbClr val="FF0000"/>
            </a:solidFill>
            <a:ln w="12700">
              <a:solidFill>
                <a:schemeClr val="tx1"/>
              </a:solidFill>
              <a:miter lim="800000"/>
              <a:headEnd type="none" w="sm" len="sm"/>
              <a:tailEnd type="none" w="sm" len="sm"/>
            </a:ln>
          </p:spPr>
          <p:txBody>
            <a:bodyPr wrap="none" anchor="ctr"/>
            <a:lstStyle/>
            <a:p>
              <a:endParaRPr lang="en-US"/>
            </a:p>
          </p:txBody>
        </p:sp>
        <p:sp>
          <p:nvSpPr>
            <p:cNvPr id="22549" name="Rectangle 19"/>
            <p:cNvSpPr>
              <a:spLocks noChangeArrowheads="1"/>
            </p:cNvSpPr>
            <p:nvPr/>
          </p:nvSpPr>
          <p:spPr bwMode="auto">
            <a:xfrm>
              <a:off x="3466" y="3206"/>
              <a:ext cx="399" cy="192"/>
            </a:xfrm>
            <a:prstGeom prst="rect">
              <a:avLst/>
            </a:prstGeom>
            <a:solidFill>
              <a:srgbClr val="A50021"/>
            </a:solidFill>
            <a:ln w="12700">
              <a:solidFill>
                <a:schemeClr val="tx1"/>
              </a:solidFill>
              <a:miter lim="800000"/>
              <a:headEnd type="none" w="sm" len="sm"/>
              <a:tailEnd type="none" w="sm" len="sm"/>
            </a:ln>
          </p:spPr>
          <p:txBody>
            <a:bodyPr wrap="none" anchor="ctr"/>
            <a:lstStyle/>
            <a:p>
              <a:endParaRPr lang="en-US"/>
            </a:p>
          </p:txBody>
        </p:sp>
        <p:sp>
          <p:nvSpPr>
            <p:cNvPr id="22550" name="Rectangle 20"/>
            <p:cNvSpPr>
              <a:spLocks noChangeArrowheads="1"/>
            </p:cNvSpPr>
            <p:nvPr/>
          </p:nvSpPr>
          <p:spPr bwMode="auto">
            <a:xfrm>
              <a:off x="4751" y="3494"/>
              <a:ext cx="399" cy="192"/>
            </a:xfrm>
            <a:prstGeom prst="rect">
              <a:avLst/>
            </a:prstGeom>
            <a:solidFill>
              <a:srgbClr val="C1E6FB"/>
            </a:solidFill>
            <a:ln w="12700">
              <a:solidFill>
                <a:schemeClr val="tx1"/>
              </a:solidFill>
              <a:miter lim="800000"/>
              <a:headEnd type="none" w="sm" len="sm"/>
              <a:tailEnd type="none" w="sm" len="sm"/>
            </a:ln>
          </p:spPr>
          <p:txBody>
            <a:bodyPr wrap="none" anchor="ctr"/>
            <a:lstStyle/>
            <a:p>
              <a:endParaRPr lang="en-US"/>
            </a:p>
          </p:txBody>
        </p:sp>
        <p:sp>
          <p:nvSpPr>
            <p:cNvPr id="22551" name="Rectangle 21"/>
            <p:cNvSpPr>
              <a:spLocks noChangeArrowheads="1"/>
            </p:cNvSpPr>
            <p:nvPr/>
          </p:nvSpPr>
          <p:spPr bwMode="auto">
            <a:xfrm>
              <a:off x="1428" y="2342"/>
              <a:ext cx="89" cy="192"/>
            </a:xfrm>
            <a:prstGeom prst="rect">
              <a:avLst/>
            </a:prstGeom>
            <a:solidFill>
              <a:srgbClr val="FF5050"/>
            </a:solidFill>
            <a:ln w="12700">
              <a:solidFill>
                <a:schemeClr val="tx1"/>
              </a:solidFill>
              <a:miter lim="800000"/>
              <a:headEnd type="none" w="sm" len="sm"/>
              <a:tailEnd type="none" w="sm" len="sm"/>
            </a:ln>
          </p:spPr>
          <p:txBody>
            <a:bodyPr wrap="none" anchor="ctr"/>
            <a:lstStyle/>
            <a:p>
              <a:endParaRPr lang="en-US"/>
            </a:p>
          </p:txBody>
        </p:sp>
        <p:sp>
          <p:nvSpPr>
            <p:cNvPr id="22552" name="Rectangle 22"/>
            <p:cNvSpPr>
              <a:spLocks noChangeArrowheads="1"/>
            </p:cNvSpPr>
            <p:nvPr/>
          </p:nvSpPr>
          <p:spPr bwMode="auto">
            <a:xfrm>
              <a:off x="1694" y="2342"/>
              <a:ext cx="222" cy="192"/>
            </a:xfrm>
            <a:prstGeom prst="rect">
              <a:avLst/>
            </a:prstGeom>
            <a:solidFill>
              <a:srgbClr val="FF5050"/>
            </a:solidFill>
            <a:ln w="12700">
              <a:solidFill>
                <a:schemeClr val="tx1"/>
              </a:solidFill>
              <a:miter lim="800000"/>
              <a:headEnd type="none" w="sm" len="sm"/>
              <a:tailEnd type="none" w="sm" len="sm"/>
            </a:ln>
          </p:spPr>
          <p:txBody>
            <a:bodyPr wrap="none" anchor="ctr"/>
            <a:lstStyle/>
            <a:p>
              <a:endParaRPr lang="en-US"/>
            </a:p>
          </p:txBody>
        </p:sp>
        <p:sp>
          <p:nvSpPr>
            <p:cNvPr id="22553" name="Rectangle 23"/>
            <p:cNvSpPr>
              <a:spLocks noChangeArrowheads="1"/>
            </p:cNvSpPr>
            <p:nvPr/>
          </p:nvSpPr>
          <p:spPr bwMode="auto">
            <a:xfrm>
              <a:off x="3466" y="3206"/>
              <a:ext cx="89" cy="192"/>
            </a:xfrm>
            <a:prstGeom prst="rect">
              <a:avLst/>
            </a:prstGeom>
            <a:solidFill>
              <a:srgbClr val="FF5050"/>
            </a:solidFill>
            <a:ln w="12700">
              <a:solidFill>
                <a:schemeClr val="tx1"/>
              </a:solidFill>
              <a:miter lim="800000"/>
              <a:headEnd type="none" w="sm" len="sm"/>
              <a:tailEnd type="none" w="sm" len="sm"/>
            </a:ln>
          </p:spPr>
          <p:txBody>
            <a:bodyPr wrap="none" anchor="ctr"/>
            <a:lstStyle/>
            <a:p>
              <a:endParaRPr lang="en-US"/>
            </a:p>
          </p:txBody>
        </p:sp>
        <p:sp>
          <p:nvSpPr>
            <p:cNvPr id="22554" name="Rectangle 24"/>
            <p:cNvSpPr>
              <a:spLocks noChangeArrowheads="1"/>
            </p:cNvSpPr>
            <p:nvPr/>
          </p:nvSpPr>
          <p:spPr bwMode="auto">
            <a:xfrm>
              <a:off x="2890" y="2630"/>
              <a:ext cx="355" cy="192"/>
            </a:xfrm>
            <a:prstGeom prst="rect">
              <a:avLst/>
            </a:prstGeom>
            <a:solidFill>
              <a:srgbClr val="FF5050"/>
            </a:solidFill>
            <a:ln w="12700">
              <a:solidFill>
                <a:schemeClr val="tx1"/>
              </a:solidFill>
              <a:miter lim="800000"/>
              <a:headEnd type="none" w="sm" len="sm"/>
              <a:tailEnd type="none" w="sm" len="sm"/>
            </a:ln>
          </p:spPr>
          <p:txBody>
            <a:bodyPr wrap="none" anchor="ctr"/>
            <a:lstStyle/>
            <a:p>
              <a:endParaRPr lang="en-US"/>
            </a:p>
          </p:txBody>
        </p:sp>
        <p:sp>
          <p:nvSpPr>
            <p:cNvPr id="22555" name="Rectangle 25"/>
            <p:cNvSpPr>
              <a:spLocks noChangeArrowheads="1"/>
            </p:cNvSpPr>
            <p:nvPr/>
          </p:nvSpPr>
          <p:spPr bwMode="auto">
            <a:xfrm>
              <a:off x="2846" y="2630"/>
              <a:ext cx="89" cy="192"/>
            </a:xfrm>
            <a:prstGeom prst="rect">
              <a:avLst/>
            </a:prstGeom>
            <a:solidFill>
              <a:srgbClr val="A50021"/>
            </a:solidFill>
            <a:ln w="12700">
              <a:solidFill>
                <a:schemeClr val="tx1"/>
              </a:solidFill>
              <a:miter lim="800000"/>
              <a:headEnd type="none" w="sm" len="sm"/>
              <a:tailEnd type="none" w="sm" len="sm"/>
            </a:ln>
          </p:spPr>
          <p:txBody>
            <a:bodyPr wrap="none" anchor="ctr"/>
            <a:lstStyle/>
            <a:p>
              <a:endParaRPr lang="en-US"/>
            </a:p>
          </p:txBody>
        </p:sp>
        <p:sp>
          <p:nvSpPr>
            <p:cNvPr id="22556" name="Text Box 26"/>
            <p:cNvSpPr txBox="1">
              <a:spLocks noChangeArrowheads="1"/>
            </p:cNvSpPr>
            <p:nvPr/>
          </p:nvSpPr>
          <p:spPr bwMode="auto">
            <a:xfrm>
              <a:off x="360" y="1932"/>
              <a:ext cx="705" cy="2014"/>
            </a:xfrm>
            <a:prstGeom prst="rect">
              <a:avLst/>
            </a:prstGeom>
            <a:noFill/>
            <a:ln w="12700">
              <a:noFill/>
              <a:miter lim="800000"/>
              <a:headEnd type="none" w="sm" len="sm"/>
              <a:tailEnd type="none" w="sm" len="sm"/>
            </a:ln>
          </p:spPr>
          <p:txBody>
            <a:bodyPr wrap="none">
              <a:spAutoFit/>
            </a:bodyPr>
            <a:lstStyle/>
            <a:p>
              <a:pPr eaLnBrk="0" hangingPunct="0">
                <a:lnSpc>
                  <a:spcPct val="150000"/>
                </a:lnSpc>
              </a:pPr>
              <a:r>
                <a:rPr lang="de-DE"/>
                <a:t>Sender</a:t>
              </a:r>
            </a:p>
            <a:p>
              <a:pPr eaLnBrk="0" hangingPunct="0">
                <a:lnSpc>
                  <a:spcPct val="150000"/>
                </a:lnSpc>
              </a:pPr>
              <a:r>
                <a:rPr lang="de-DE"/>
                <a:t>A</a:t>
              </a:r>
            </a:p>
            <a:p>
              <a:pPr eaLnBrk="0" hangingPunct="0">
                <a:lnSpc>
                  <a:spcPct val="150000"/>
                </a:lnSpc>
              </a:pPr>
              <a:r>
                <a:rPr lang="de-DE"/>
                <a:t>B</a:t>
              </a:r>
            </a:p>
            <a:p>
              <a:pPr eaLnBrk="0" hangingPunct="0">
                <a:lnSpc>
                  <a:spcPct val="150000"/>
                </a:lnSpc>
              </a:pPr>
              <a:r>
                <a:rPr lang="de-DE"/>
                <a:t>C</a:t>
              </a:r>
            </a:p>
            <a:p>
              <a:pPr eaLnBrk="0" hangingPunct="0">
                <a:lnSpc>
                  <a:spcPct val="150000"/>
                </a:lnSpc>
              </a:pPr>
              <a:r>
                <a:rPr lang="de-DE"/>
                <a:t>D</a:t>
              </a:r>
            </a:p>
            <a:p>
              <a:pPr eaLnBrk="0" hangingPunct="0">
                <a:lnSpc>
                  <a:spcPct val="150000"/>
                </a:lnSpc>
              </a:pPr>
              <a:r>
                <a:rPr lang="de-DE"/>
                <a:t>E</a:t>
              </a:r>
            </a:p>
          </p:txBody>
        </p:sp>
        <p:sp>
          <p:nvSpPr>
            <p:cNvPr id="22557" name="Line 27"/>
            <p:cNvSpPr>
              <a:spLocks noChangeShapeType="1"/>
            </p:cNvSpPr>
            <p:nvPr/>
          </p:nvSpPr>
          <p:spPr bwMode="auto">
            <a:xfrm>
              <a:off x="1074" y="3734"/>
              <a:ext cx="4209" cy="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22558" name="Rectangle 28"/>
            <p:cNvSpPr>
              <a:spLocks noChangeArrowheads="1"/>
            </p:cNvSpPr>
            <p:nvPr/>
          </p:nvSpPr>
          <p:spPr bwMode="auto">
            <a:xfrm>
              <a:off x="2935" y="3206"/>
              <a:ext cx="443" cy="192"/>
            </a:xfrm>
            <a:prstGeom prst="rect">
              <a:avLst/>
            </a:prstGeom>
            <a:solidFill>
              <a:srgbClr val="FF5050"/>
            </a:solidFill>
            <a:ln w="12700">
              <a:solidFill>
                <a:schemeClr val="tx1"/>
              </a:solidFill>
              <a:miter lim="800000"/>
              <a:headEnd type="none" w="sm" len="sm"/>
              <a:tailEnd type="none" w="sm" len="sm"/>
            </a:ln>
          </p:spPr>
          <p:txBody>
            <a:bodyPr wrap="none" anchor="ctr"/>
            <a:lstStyle/>
            <a:p>
              <a:endParaRPr lang="en-US"/>
            </a:p>
          </p:txBody>
        </p:sp>
        <p:sp>
          <p:nvSpPr>
            <p:cNvPr id="22559" name="Rectangle 29"/>
            <p:cNvSpPr>
              <a:spLocks noChangeArrowheads="1"/>
            </p:cNvSpPr>
            <p:nvPr/>
          </p:nvSpPr>
          <p:spPr bwMode="auto">
            <a:xfrm>
              <a:off x="3112" y="3494"/>
              <a:ext cx="443" cy="192"/>
            </a:xfrm>
            <a:prstGeom prst="rect">
              <a:avLst/>
            </a:prstGeom>
            <a:solidFill>
              <a:srgbClr val="FF5050"/>
            </a:solidFill>
            <a:ln w="12700">
              <a:solidFill>
                <a:schemeClr val="tx1"/>
              </a:solidFill>
              <a:miter lim="800000"/>
              <a:headEnd type="none" w="sm" len="sm"/>
              <a:tailEnd type="none" w="sm" len="sm"/>
            </a:ln>
          </p:spPr>
          <p:txBody>
            <a:bodyPr wrap="none" anchor="ctr"/>
            <a:lstStyle/>
            <a:p>
              <a:endParaRPr lang="en-US"/>
            </a:p>
          </p:txBody>
        </p:sp>
        <p:sp>
          <p:nvSpPr>
            <p:cNvPr id="22560" name="Text Box 30"/>
            <p:cNvSpPr txBox="1">
              <a:spLocks noChangeArrowheads="1"/>
            </p:cNvSpPr>
            <p:nvPr/>
          </p:nvSpPr>
          <p:spPr bwMode="auto">
            <a:xfrm>
              <a:off x="4207" y="1821"/>
              <a:ext cx="1435" cy="239"/>
            </a:xfrm>
            <a:prstGeom prst="rect">
              <a:avLst/>
            </a:prstGeom>
            <a:noFill/>
            <a:ln w="12700">
              <a:noFill/>
              <a:miter lim="800000"/>
              <a:headEnd type="none" w="sm" len="sm"/>
              <a:tailEnd type="none" w="sm" len="sm"/>
            </a:ln>
          </p:spPr>
          <p:txBody>
            <a:bodyPr wrap="none">
              <a:spAutoFit/>
            </a:bodyPr>
            <a:lstStyle/>
            <a:p>
              <a:pPr algn="l" eaLnBrk="0" hangingPunct="0"/>
              <a:r>
                <a:rPr lang="de-DE" sz="1400"/>
                <a:t>Correct transmission</a:t>
              </a:r>
            </a:p>
          </p:txBody>
        </p:sp>
        <p:cxnSp>
          <p:nvCxnSpPr>
            <p:cNvPr id="22561" name="AutoShape 31"/>
            <p:cNvCxnSpPr>
              <a:cxnSpLocks noChangeShapeType="1"/>
              <a:stCxn id="22560" idx="1"/>
              <a:endCxn id="22545" idx="0"/>
            </p:cNvCxnSpPr>
            <p:nvPr/>
          </p:nvCxnSpPr>
          <p:spPr bwMode="auto">
            <a:xfrm rot="10800000" flipV="1">
              <a:off x="4153" y="1910"/>
              <a:ext cx="53" cy="720"/>
            </a:xfrm>
            <a:prstGeom prst="bentConnector2">
              <a:avLst/>
            </a:prstGeom>
            <a:noFill/>
            <a:ln w="12700">
              <a:solidFill>
                <a:schemeClr val="tx1"/>
              </a:solidFill>
              <a:miter lim="800000"/>
              <a:headEnd type="none" w="sm" len="sm"/>
              <a:tailEnd type="triangle" w="med" len="med"/>
            </a:ln>
          </p:spPr>
        </p:cxnSp>
        <p:sp>
          <p:nvSpPr>
            <p:cNvPr id="22562" name="Text Box 32"/>
            <p:cNvSpPr txBox="1">
              <a:spLocks noChangeArrowheads="1"/>
            </p:cNvSpPr>
            <p:nvPr/>
          </p:nvSpPr>
          <p:spPr bwMode="auto">
            <a:xfrm>
              <a:off x="3377" y="3846"/>
              <a:ext cx="654" cy="239"/>
            </a:xfrm>
            <a:prstGeom prst="rect">
              <a:avLst/>
            </a:prstGeom>
            <a:noFill/>
            <a:ln w="12700">
              <a:noFill/>
              <a:miter lim="800000"/>
              <a:headEnd type="none" w="sm" len="sm"/>
              <a:tailEnd type="none" w="sm" len="sm"/>
            </a:ln>
          </p:spPr>
          <p:txBody>
            <a:bodyPr wrap="none">
              <a:spAutoFit/>
            </a:bodyPr>
            <a:lstStyle/>
            <a:p>
              <a:pPr algn="l" eaLnBrk="0" hangingPunct="0"/>
              <a:r>
                <a:rPr lang="de-DE" sz="1400"/>
                <a:t>Collision</a:t>
              </a:r>
              <a:endParaRPr lang="de-DE" sz="2000"/>
            </a:p>
          </p:txBody>
        </p:sp>
        <p:cxnSp>
          <p:nvCxnSpPr>
            <p:cNvPr id="22563" name="AutoShape 33"/>
            <p:cNvCxnSpPr>
              <a:cxnSpLocks noChangeShapeType="1"/>
              <a:stCxn id="22562" idx="1"/>
              <a:endCxn id="22559" idx="2"/>
            </p:cNvCxnSpPr>
            <p:nvPr/>
          </p:nvCxnSpPr>
          <p:spPr bwMode="auto">
            <a:xfrm rot="10800000">
              <a:off x="3334" y="3686"/>
              <a:ext cx="44" cy="250"/>
            </a:xfrm>
            <a:prstGeom prst="bentConnector2">
              <a:avLst/>
            </a:prstGeom>
            <a:noFill/>
            <a:ln w="12700">
              <a:solidFill>
                <a:schemeClr val="tx1"/>
              </a:solidFill>
              <a:miter lim="800000"/>
              <a:headEnd type="none" w="sm" len="sm"/>
              <a:tailEnd type="triangle" w="med" len="med"/>
            </a:ln>
          </p:spPr>
        </p:cxnSp>
        <p:sp>
          <p:nvSpPr>
            <p:cNvPr id="22564" name="Text Box 34"/>
            <p:cNvSpPr txBox="1">
              <a:spLocks noChangeArrowheads="1"/>
            </p:cNvSpPr>
            <p:nvPr/>
          </p:nvSpPr>
          <p:spPr bwMode="auto">
            <a:xfrm>
              <a:off x="1428" y="2033"/>
              <a:ext cx="2255" cy="241"/>
            </a:xfrm>
            <a:prstGeom prst="rect">
              <a:avLst/>
            </a:prstGeom>
            <a:noFill/>
            <a:ln w="12700">
              <a:noFill/>
              <a:miter lim="800000"/>
              <a:headEnd type="none" w="sm" len="sm"/>
              <a:tailEnd type="none" w="sm" len="sm"/>
            </a:ln>
          </p:spPr>
          <p:txBody>
            <a:bodyPr wrap="none">
              <a:spAutoFit/>
            </a:bodyPr>
            <a:lstStyle/>
            <a:p>
              <a:pPr algn="l" eaLnBrk="0" hangingPunct="0"/>
              <a:r>
                <a:rPr lang="de-DE" sz="1400"/>
                <a:t>Correct transmission, but useless</a:t>
              </a:r>
              <a:endParaRPr lang="de-DE" sz="2000"/>
            </a:p>
          </p:txBody>
        </p:sp>
        <p:cxnSp>
          <p:nvCxnSpPr>
            <p:cNvPr id="22565" name="AutoShape 35"/>
            <p:cNvCxnSpPr>
              <a:cxnSpLocks noChangeShapeType="1"/>
              <a:stCxn id="22564" idx="1"/>
              <a:endCxn id="22541" idx="0"/>
            </p:cNvCxnSpPr>
            <p:nvPr/>
          </p:nvCxnSpPr>
          <p:spPr bwMode="auto">
            <a:xfrm rot="10800000" flipV="1">
              <a:off x="1318" y="2153"/>
              <a:ext cx="110" cy="189"/>
            </a:xfrm>
            <a:prstGeom prst="bentConnector2">
              <a:avLst/>
            </a:prstGeom>
            <a:noFill/>
            <a:ln w="12700">
              <a:solidFill>
                <a:schemeClr val="tx1"/>
              </a:solidFill>
              <a:miter lim="800000"/>
              <a:headEnd type="none" w="sm" len="sm"/>
              <a:tailEnd type="triangle" w="med" len="med"/>
            </a:ln>
          </p:spPr>
        </p:cxnSp>
      </p:grpSp>
      <p:sp>
        <p:nvSpPr>
          <p:cNvPr id="22534" name="Text Box 38"/>
          <p:cNvSpPr txBox="1">
            <a:spLocks noChangeArrowheads="1"/>
          </p:cNvSpPr>
          <p:nvPr/>
        </p:nvSpPr>
        <p:spPr bwMode="auto">
          <a:xfrm>
            <a:off x="8778876" y="4437063"/>
            <a:ext cx="1797287" cy="738664"/>
          </a:xfrm>
          <a:prstGeom prst="rect">
            <a:avLst/>
          </a:prstGeom>
          <a:noFill/>
          <a:ln w="25400" algn="ctr">
            <a:noFill/>
            <a:miter lim="800000"/>
            <a:headEnd/>
            <a:tailEnd/>
          </a:ln>
        </p:spPr>
        <p:txBody>
          <a:bodyPr wrap="none">
            <a:spAutoFit/>
          </a:bodyPr>
          <a:lstStyle/>
          <a:p>
            <a:pPr algn="l"/>
            <a:r>
              <a:rPr lang="en-US" sz="1400"/>
              <a:t>Delay: 0</a:t>
            </a:r>
          </a:p>
          <a:p>
            <a:pPr algn="l"/>
            <a:r>
              <a:rPr lang="en-US" sz="1400"/>
              <a:t>Throughput: 25%</a:t>
            </a:r>
          </a:p>
          <a:p>
            <a:pPr algn="l"/>
            <a:r>
              <a:rPr lang="en-US" sz="1400"/>
              <a:t>No fairness</a:t>
            </a:r>
          </a:p>
        </p:txBody>
      </p:sp>
      <p:sp>
        <p:nvSpPr>
          <p:cNvPr id="38" name="Footer Placeholder 2"/>
          <p:cNvSpPr>
            <a:spLocks noGrp="1"/>
          </p:cNvSpPr>
          <p:nvPr>
            <p:ph type="ftr" sz="quarter" idx="3"/>
          </p:nvPr>
        </p:nvSpPr>
        <p:spPr>
          <a:xfrm>
            <a:off x="334433" y="6656398"/>
            <a:ext cx="7969251" cy="201602"/>
          </a:xfrm>
        </p:spPr>
        <p:txBody>
          <a:bodyPr/>
          <a:lstStyle/>
          <a:p>
            <a:r>
              <a:rPr lang="en-US" sz="750" dirty="0" smtClean="0"/>
              <a:t>TI 3: Operating Systems and Computer Networks</a:t>
            </a:r>
            <a:endParaRPr lang="de-DE" sz="750" dirty="0"/>
          </a:p>
        </p:txBody>
      </p:sp>
    </p:spTree>
    <p:extLst>
      <p:ext uri="{BB962C8B-B14F-4D97-AF65-F5344CB8AC3E}">
        <p14:creationId xmlns:p14="http://schemas.microsoft.com/office/powerpoint/2010/main" val="1277767689"/>
      </p:ext>
    </p:extLst>
  </p:cSld>
  <p:clrMapOvr>
    <a:masterClrMapping/>
  </p:clrMapOvr>
  <p:transition spd="slow"/>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45.3"/>
</p:tagLst>
</file>

<file path=ppt/tags/tag2.xml><?xml version="1.0" encoding="utf-8"?>
<p:tagLst xmlns:a="http://schemas.openxmlformats.org/drawingml/2006/main" xmlns:r="http://schemas.openxmlformats.org/officeDocument/2006/relationships" xmlns:p="http://schemas.openxmlformats.org/presentationml/2006/main">
  <p:tag name="TIMING" val="|9.6|14.9|12.3|15.7|11.9|62.3|21.3"/>
</p:tagLst>
</file>

<file path=ppt/theme/theme1.xml><?xml version="1.0" encoding="utf-8"?>
<a:theme xmlns:a="http://schemas.openxmlformats.org/drawingml/2006/main" name="FU-Berlin-16zu9">
  <a:themeElements>
    <a:clrScheme name="FU_Standard-Vorlage_B 1">
      <a:dk1>
        <a:srgbClr val="333333"/>
      </a:dk1>
      <a:lt1>
        <a:srgbClr val="FFFFFF"/>
      </a:lt1>
      <a:dk2>
        <a:srgbClr val="003366"/>
      </a:dk2>
      <a:lt2>
        <a:srgbClr val="808080"/>
      </a:lt2>
      <a:accent1>
        <a:srgbClr val="CCD6E0"/>
      </a:accent1>
      <a:accent2>
        <a:srgbClr val="99CC00"/>
      </a:accent2>
      <a:accent3>
        <a:srgbClr val="FFFFFF"/>
      </a:accent3>
      <a:accent4>
        <a:srgbClr val="2A2A2A"/>
      </a:accent4>
      <a:accent5>
        <a:srgbClr val="E2E8ED"/>
      </a:accent5>
      <a:accent6>
        <a:srgbClr val="8AB900"/>
      </a:accent6>
      <a:hlink>
        <a:srgbClr val="0066CC"/>
      </a:hlink>
      <a:folHlink>
        <a:srgbClr val="003366"/>
      </a:folHlink>
    </a:clrScheme>
    <a:fontScheme name="PPT_Vorlage">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PPT_Vorlage 1">
        <a:dk1>
          <a:srgbClr val="333333"/>
        </a:dk1>
        <a:lt1>
          <a:srgbClr val="FFFFFF"/>
        </a:lt1>
        <a:dk2>
          <a:srgbClr val="969696"/>
        </a:dk2>
        <a:lt2>
          <a:srgbClr val="FFFFFF"/>
        </a:lt2>
        <a:accent1>
          <a:srgbClr val="BCC7F6"/>
        </a:accent1>
        <a:accent2>
          <a:srgbClr val="86B600"/>
        </a:accent2>
        <a:accent3>
          <a:srgbClr val="FFFFFF"/>
        </a:accent3>
        <a:accent4>
          <a:srgbClr val="2A2A2A"/>
        </a:accent4>
        <a:accent5>
          <a:srgbClr val="DAE0FA"/>
        </a:accent5>
        <a:accent6>
          <a:srgbClr val="79A500"/>
        </a:accent6>
        <a:hlink>
          <a:srgbClr val="003366"/>
        </a:hlink>
        <a:folHlink>
          <a:srgbClr val="CC0000"/>
        </a:folHlink>
      </a:clrScheme>
      <a:clrMap bg1="lt1" tx1="dk1" bg2="lt2" tx2="dk2" accent1="accent1" accent2="accent2" accent3="accent3" accent4="accent4" accent5="accent5" accent6="accent6" hlink="hlink" folHlink="folHlink"/>
    </a:extraClrScheme>
    <a:extraClrScheme>
      <a:clrScheme name="PPT_Vorlage 2">
        <a:dk1>
          <a:srgbClr val="333333"/>
        </a:dk1>
        <a:lt1>
          <a:srgbClr val="FFFFFF"/>
        </a:lt1>
        <a:dk2>
          <a:srgbClr val="969696"/>
        </a:dk2>
        <a:lt2>
          <a:srgbClr val="0066CC"/>
        </a:lt2>
        <a:accent1>
          <a:srgbClr val="BCC7F6"/>
        </a:accent1>
        <a:accent2>
          <a:srgbClr val="86B600"/>
        </a:accent2>
        <a:accent3>
          <a:srgbClr val="FFFFFF"/>
        </a:accent3>
        <a:accent4>
          <a:srgbClr val="2A2A2A"/>
        </a:accent4>
        <a:accent5>
          <a:srgbClr val="DAE0FA"/>
        </a:accent5>
        <a:accent6>
          <a:srgbClr val="79A500"/>
        </a:accent6>
        <a:hlink>
          <a:srgbClr val="003366"/>
        </a:hlink>
        <a:folHlink>
          <a:srgbClr val="CC0000"/>
        </a:folHlink>
      </a:clrScheme>
      <a:clrMap bg1="lt1" tx1="dk1" bg2="lt2" tx2="dk2" accent1="accent1" accent2="accent2" accent3="accent3" accent4="accent4" accent5="accent5" accent6="accent6" hlink="hlink" folHlink="folHlink"/>
    </a:extraClrScheme>
    <a:extraClrScheme>
      <a:clrScheme name="FU_Standard-Vorlage_B 1">
        <a:dk1>
          <a:srgbClr val="333333"/>
        </a:dk1>
        <a:lt1>
          <a:srgbClr val="FFFFFF"/>
        </a:lt1>
        <a:dk2>
          <a:srgbClr val="003366"/>
        </a:dk2>
        <a:lt2>
          <a:srgbClr val="808080"/>
        </a:lt2>
        <a:accent1>
          <a:srgbClr val="CCD6E0"/>
        </a:accent1>
        <a:accent2>
          <a:srgbClr val="99CC00"/>
        </a:accent2>
        <a:accent3>
          <a:srgbClr val="FFFFFF"/>
        </a:accent3>
        <a:accent4>
          <a:srgbClr val="2A2A2A"/>
        </a:accent4>
        <a:accent5>
          <a:srgbClr val="E2E8ED"/>
        </a:accent5>
        <a:accent6>
          <a:srgbClr val="8AB900"/>
        </a:accent6>
        <a:hlink>
          <a:srgbClr val="0066CC"/>
        </a:hlink>
        <a:folHlink>
          <a:srgbClr val="003366"/>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FU-Berlin-16zu9" id="{3DE36BF4-006A-4190-B5F1-ADA600A71A8F}" vid="{907B8B37-32E7-4D39-B3D5-4AC4B22343D9}"/>
    </a:ext>
  </a:extLst>
</a:theme>
</file>

<file path=ppt/theme/theme2.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CD_FU</Template>
  <TotalTime>0</TotalTime>
  <Words>11822</Words>
  <Application>Microsoft Office PowerPoint</Application>
  <PresentationFormat>Widescreen</PresentationFormat>
  <Paragraphs>1957</Paragraphs>
  <Slides>113</Slides>
  <Notes>77</Notes>
  <HiddenSlides>55</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4</vt:i4>
      </vt:variant>
      <vt:variant>
        <vt:lpstr>Slide Titles</vt:lpstr>
      </vt:variant>
      <vt:variant>
        <vt:i4>113</vt:i4>
      </vt:variant>
    </vt:vector>
  </HeadingPairs>
  <TitlesOfParts>
    <vt:vector size="128" baseType="lpstr">
      <vt:lpstr>Arial</vt:lpstr>
      <vt:lpstr>cmsy10</vt:lpstr>
      <vt:lpstr>Courier New</vt:lpstr>
      <vt:lpstr>Helvetica</vt:lpstr>
      <vt:lpstr>Monotype Sorts</vt:lpstr>
      <vt:lpstr>Symbol</vt:lpstr>
      <vt:lpstr>Tahoma</vt:lpstr>
      <vt:lpstr>Times New Roman</vt:lpstr>
      <vt:lpstr>Verdana</vt:lpstr>
      <vt:lpstr>Wingdings</vt:lpstr>
      <vt:lpstr>FU-Berlin-16zu9</vt:lpstr>
      <vt:lpstr>Visio</vt:lpstr>
      <vt:lpstr>Formel</vt:lpstr>
      <vt:lpstr>Photo Editor Photo</vt:lpstr>
      <vt:lpstr>Clip</vt:lpstr>
      <vt:lpstr>TI III: Operating Systems &amp; Computer Networks  Host-to-Network</vt:lpstr>
      <vt:lpstr>Content</vt:lpstr>
      <vt:lpstr>Physical Layer</vt:lpstr>
      <vt:lpstr>Transmission of data requires physical representation of data</vt:lpstr>
      <vt:lpstr>Computers deal with digital signals</vt:lpstr>
      <vt:lpstr>Electromagnetic Spectrum</vt:lpstr>
      <vt:lpstr>Definition of Bandwidth &amp; Throughput – Shannon brings this together!</vt:lpstr>
      <vt:lpstr>Real technical systems are always bandwidth-limited</vt:lpstr>
      <vt:lpstr>Fourier representation of periodic signals</vt:lpstr>
      <vt:lpstr>Composing periodic signals</vt:lpstr>
      <vt:lpstr>Bit rate vs. bandwidth: Medium limiting harmonics</vt:lpstr>
      <vt:lpstr>Questions &amp; Tasks</vt:lpstr>
      <vt:lpstr>Tasks of Physical Layer</vt:lpstr>
      <vt:lpstr>Tasks of Physical Layer</vt:lpstr>
      <vt:lpstr>Basic Service of Physical Layer: Transport Bits</vt:lpstr>
      <vt:lpstr>Example: Transmit Bit Pattern for Character “b”</vt:lpstr>
      <vt:lpstr>What Arrives at the Receiver?</vt:lpstr>
      <vt:lpstr>Wires</vt:lpstr>
      <vt:lpstr>Wireless Transmission</vt:lpstr>
      <vt:lpstr>Multiplexing</vt:lpstr>
      <vt:lpstr>Multiplexing</vt:lpstr>
      <vt:lpstr>Multiplexing</vt:lpstr>
      <vt:lpstr>Typical Effects of Transmission</vt:lpstr>
      <vt:lpstr>Interference</vt:lpstr>
      <vt:lpstr>Example: Results of Interference</vt:lpstr>
      <vt:lpstr>When to Sample Received Signal?</vt:lpstr>
      <vt:lpstr>Overly Simplistic Bit Synchronization</vt:lpstr>
      <vt:lpstr>Options to Tell Receiver When to Sample</vt:lpstr>
      <vt:lpstr>Extract Clock Information from Signal</vt:lpstr>
      <vt:lpstr>Manchester Encoding</vt:lpstr>
      <vt:lpstr>Baseband vs. Broadband Transmission</vt:lpstr>
      <vt:lpstr>Broadband Transmission</vt:lpstr>
      <vt:lpstr>Amplitude Modulation (AM)</vt:lpstr>
      <vt:lpstr>Frequency Modulation (FM)</vt:lpstr>
      <vt:lpstr>Phase Modulation</vt:lpstr>
      <vt:lpstr>Use More Than 0 and 1 in Channel</vt:lpstr>
      <vt:lpstr>Example: Bits and Symbols</vt:lpstr>
      <vt:lpstr>Example: Bits and Symbols</vt:lpstr>
      <vt:lpstr>Data Rate with Multi-valued Symbols</vt:lpstr>
      <vt:lpstr>Achievable Data Rate with Noise</vt:lpstr>
      <vt:lpstr>Modem Technologies</vt:lpstr>
      <vt:lpstr>Broadband Cable: Digital TV Plus Internet</vt:lpstr>
      <vt:lpstr>xDSL</vt:lpstr>
      <vt:lpstr>Typical Downstream Data Rates</vt:lpstr>
      <vt:lpstr>Questions &amp; Tasks</vt:lpstr>
      <vt:lpstr>Data Link Layer</vt:lpstr>
      <vt:lpstr>Setting for Data Link Layer</vt:lpstr>
      <vt:lpstr>Services of Data Link Layer</vt:lpstr>
      <vt:lpstr>Framing</vt:lpstr>
      <vt:lpstr>Link Layer Functions – Framing </vt:lpstr>
      <vt:lpstr>Framing</vt:lpstr>
      <vt:lpstr>Framing by Character / Byte Count</vt:lpstr>
      <vt:lpstr>Basic Technique: Control Header</vt:lpstr>
      <vt:lpstr>Framing by Flag Bytes / Byte Stuffing</vt:lpstr>
      <vt:lpstr>Framing by Flag Bit Patterns / Bit Stuffing</vt:lpstr>
      <vt:lpstr>Framing by Coding Violations</vt:lpstr>
      <vt:lpstr>Questions &amp; Tasks</vt:lpstr>
      <vt:lpstr>Error Control </vt:lpstr>
      <vt:lpstr>Link Layer Functions – Error Control</vt:lpstr>
      <vt:lpstr>Error Detection: Cyclic Redundancy Check (CRC)</vt:lpstr>
      <vt:lpstr> Illustration of CRC</vt:lpstr>
      <vt:lpstr>CRC Example (Sender)</vt:lpstr>
      <vt:lpstr>CRC Example (Receiver)</vt:lpstr>
      <vt:lpstr>Properties of CRC</vt:lpstr>
      <vt:lpstr>FEC Example (Sender)</vt:lpstr>
      <vt:lpstr>FEC Example (Receiver)</vt:lpstr>
      <vt:lpstr>Questions &amp; Tasks</vt:lpstr>
      <vt:lpstr>Flow Control </vt:lpstr>
      <vt:lpstr>Link Layer Functions – Flow Control</vt:lpstr>
      <vt:lpstr>Very Simple Solution: Stop-and-Wait</vt:lpstr>
      <vt:lpstr>Problems of Stop-and-Wait</vt:lpstr>
      <vt:lpstr>Problem of Stop-and-Wait ARQ</vt:lpstr>
      <vt:lpstr>Alternating Bit Protocol</vt:lpstr>
      <vt:lpstr>Handling Multiple Outstanding Packets</vt:lpstr>
      <vt:lpstr>Simple Example: Sliding Window</vt:lpstr>
      <vt:lpstr>Advanced Example: Sliding Window</vt:lpstr>
      <vt:lpstr>Transmission Errors and Receiver Window Size</vt:lpstr>
      <vt:lpstr>Go-back-N</vt:lpstr>
      <vt:lpstr>Selective Repeat</vt:lpstr>
      <vt:lpstr>Duplex Operation and Piggybacking </vt:lpstr>
      <vt:lpstr>Conclusion</vt:lpstr>
      <vt:lpstr>Network Topologies </vt:lpstr>
      <vt:lpstr>Topologies by Network Structure</vt:lpstr>
      <vt:lpstr>Topologies by Connectivity</vt:lpstr>
      <vt:lpstr>Structured Cabling</vt:lpstr>
      <vt:lpstr>Star Topology – Lots of Cables</vt:lpstr>
      <vt:lpstr>Questions &amp; Tasks</vt:lpstr>
      <vt:lpstr>Medium Access Control </vt:lpstr>
      <vt:lpstr>Motivation: Satellite Medium Access</vt:lpstr>
      <vt:lpstr>Approaches to Medium Access</vt:lpstr>
      <vt:lpstr>FDM + Algorithm for Access: FDMA</vt:lpstr>
      <vt:lpstr>TDM + Algorithm for Access: TDMA</vt:lpstr>
      <vt:lpstr>Example: Static TDMA</vt:lpstr>
      <vt:lpstr>Static Multiplexing – General Idea</vt:lpstr>
      <vt:lpstr>Bursty Traffic</vt:lpstr>
      <vt:lpstr>Dynamic Channel Allocation / MAC</vt:lpstr>
      <vt:lpstr>Figures of Merit</vt:lpstr>
      <vt:lpstr>Dynamic/Controlled MAC: Polling</vt:lpstr>
      <vt:lpstr>Dynamic/Contention MAC: ALOHA</vt:lpstr>
      <vt:lpstr>Dynamic/Contention MAC: Slotted ALOHA</vt:lpstr>
      <vt:lpstr>Performance Dependence on Offered Load</vt:lpstr>
      <vt:lpstr>Performance – Intuition</vt:lpstr>
      <vt:lpstr>Carrier Sensing</vt:lpstr>
      <vt:lpstr>CSMA Strategies</vt:lpstr>
      <vt:lpstr>CSMA Strategies</vt:lpstr>
      <vt:lpstr>Performance of CSMA</vt:lpstr>
      <vt:lpstr>Example: LANs According to IEEE 802</vt:lpstr>
      <vt:lpstr>CSMA/CD</vt:lpstr>
      <vt:lpstr>IEEE 802.3/Ethernet Frame Format</vt:lpstr>
      <vt:lpstr>IEEE 802.11 (WLAN) – CSMA/CA</vt:lpstr>
      <vt:lpstr>Conclusion</vt:lpstr>
      <vt:lpstr>Content</vt:lpstr>
      <vt:lpstr>Questions &amp; Tasks</vt:lpstr>
    </vt:vector>
  </TitlesOfParts>
  <Company>AG Technische Informatik, Freie Universität Berlin</Company>
  <LinksUpToDate>false</LinksUpToDate>
  <SharedDoc>false</SharedDoc>
  <HyperlinkBase>http://cst.mi.fu-berlin.de/</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Operating Systems &amp; Computer Networks</dc:title>
  <dc:subject>Host-to-Network I</dc:subject>
  <dc:creator>Georg Wittenburg</dc:creator>
  <cp:keywords/>
  <cp:lastModifiedBy>Schiller, Jochen</cp:lastModifiedBy>
  <cp:revision>552</cp:revision>
  <dcterms:created xsi:type="dcterms:W3CDTF">2003-07-01T08:37:13Z</dcterms:created>
  <dcterms:modified xsi:type="dcterms:W3CDTF">2020-06-11T17:40:00Z</dcterms:modified>
  <cp:category/>
</cp:coreProperties>
</file>